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1"/>
  </p:notesMasterIdLst>
  <p:handoutMasterIdLst>
    <p:handoutMasterId r:id="rId52"/>
  </p:handoutMasterIdLst>
  <p:sldIdLst>
    <p:sldId id="481" r:id="rId3"/>
    <p:sldId id="1179" r:id="rId4"/>
    <p:sldId id="1180" r:id="rId5"/>
    <p:sldId id="1146" r:id="rId6"/>
    <p:sldId id="1268" r:id="rId7"/>
    <p:sldId id="1269" r:id="rId8"/>
    <p:sldId id="1283" r:id="rId9"/>
    <p:sldId id="1284" r:id="rId10"/>
    <p:sldId id="1285" r:id="rId11"/>
    <p:sldId id="1262" r:id="rId12"/>
    <p:sldId id="1276" r:id="rId13"/>
    <p:sldId id="1277" r:id="rId14"/>
    <p:sldId id="1278" r:id="rId15"/>
    <p:sldId id="1279" r:id="rId16"/>
    <p:sldId id="1258" r:id="rId17"/>
    <p:sldId id="1259" r:id="rId18"/>
    <p:sldId id="1274" r:id="rId19"/>
    <p:sldId id="1282" r:id="rId20"/>
    <p:sldId id="1244" r:id="rId21"/>
    <p:sldId id="1335" r:id="rId22"/>
    <p:sldId id="1336" r:id="rId23"/>
    <p:sldId id="1337" r:id="rId24"/>
    <p:sldId id="1338" r:id="rId25"/>
    <p:sldId id="1339" r:id="rId26"/>
    <p:sldId id="1340" r:id="rId27"/>
    <p:sldId id="1312" r:id="rId28"/>
    <p:sldId id="1313" r:id="rId29"/>
    <p:sldId id="1314" r:id="rId30"/>
    <p:sldId id="1315" r:id="rId31"/>
    <p:sldId id="1316" r:id="rId32"/>
    <p:sldId id="1317" r:id="rId33"/>
    <p:sldId id="1318" r:id="rId34"/>
    <p:sldId id="1319" r:id="rId35"/>
    <p:sldId id="1320" r:id="rId36"/>
    <p:sldId id="1321" r:id="rId37"/>
    <p:sldId id="1322" r:id="rId38"/>
    <p:sldId id="1323" r:id="rId39"/>
    <p:sldId id="1324" r:id="rId40"/>
    <p:sldId id="1325" r:id="rId41"/>
    <p:sldId id="1326" r:id="rId42"/>
    <p:sldId id="1327" r:id="rId43"/>
    <p:sldId id="1328" r:id="rId44"/>
    <p:sldId id="1329" r:id="rId45"/>
    <p:sldId id="1330" r:id="rId46"/>
    <p:sldId id="1331" r:id="rId47"/>
    <p:sldId id="1332" r:id="rId48"/>
    <p:sldId id="1333" r:id="rId49"/>
    <p:sldId id="1334" r:id="rId50"/>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69696"/>
    <a:srgbClr val="F8F8F8"/>
    <a:srgbClr val="EAEAEA"/>
    <a:srgbClr val="CCECFF"/>
    <a:srgbClr val="FFCCFF"/>
    <a:srgbClr val="B2B2B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434" autoAdjust="0"/>
  </p:normalViewPr>
  <p:slideViewPr>
    <p:cSldViewPr>
      <p:cViewPr varScale="1">
        <p:scale>
          <a:sx n="74" d="100"/>
          <a:sy n="74" d="100"/>
        </p:scale>
        <p:origin x="1230"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Projetos%20(local)\Abrainc\_Relat&#243;rios\201501\Consolidado_Fina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Projetos%20(local)\Abrainc\_Relat&#243;rios\201412\TODAS_EMPRESAS_PROPORCIONAL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0"/>
              <c:layout>
                <c:manualLayout>
                  <c:x val="-3.4471018710824745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3.2354650447810517E-2"/>
                  <c:y val="-3.3920876375543356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3.8058234688535468E-2"/>
                  <c:y val="2.699971515704255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4.1151763660064546E-2"/>
                  <c:y val="-2.958473032688997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08202240019624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6587434602803191E-2"/>
                  <c:y val="3.1602672819971436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4471018710824725E-2"/>
                  <c:y val="3.186990237761860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6587420474537287E-2"/>
                  <c:y val="3.620594351743074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4031425399E-2"/>
                  <c:y val="4.0541984657242708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'Venda&amp;Estoque'!$H$2:$H$11</c:f>
              <c:numCache>
                <c:formatCode>0%</c:formatCode>
                <c:ptCount val="10"/>
                <c:pt idx="0">
                  <c:v>7.0404141743397111E-2</c:v>
                </c:pt>
                <c:pt idx="1">
                  <c:v>8.3449073010041647E-2</c:v>
                </c:pt>
                <c:pt idx="2">
                  <c:v>9.678042507670799E-2</c:v>
                </c:pt>
                <c:pt idx="3">
                  <c:v>9.0612655311211737E-2</c:v>
                </c:pt>
                <c:pt idx="4">
                  <c:v>0.11429592972594264</c:v>
                </c:pt>
                <c:pt idx="5">
                  <c:v>7.9072935958191731E-2</c:v>
                </c:pt>
                <c:pt idx="6">
                  <c:v>7.3064227381168634E-2</c:v>
                </c:pt>
                <c:pt idx="7">
                  <c:v>8.6626319312774591E-2</c:v>
                </c:pt>
                <c:pt idx="8">
                  <c:v>8.7738468802665587E-2</c:v>
                </c:pt>
                <c:pt idx="9">
                  <c:v>9.6529886978177729E-2</c:v>
                </c:pt>
              </c:numCache>
            </c:numRef>
          </c:val>
          <c:smooth val="1"/>
        </c:ser>
        <c:ser>
          <c:idx val="1"/>
          <c:order val="1"/>
          <c:tx>
            <c:v>Fantasia</c:v>
          </c:tx>
          <c:spPr>
            <a:ln w="31750" cap="rnd">
              <a:solidFill>
                <a:srgbClr val="FF6161"/>
              </a:solidFill>
              <a:round/>
            </a:ln>
            <a:effectLst/>
          </c:spPr>
          <c:marker>
            <c:symbol val="none"/>
          </c:marker>
          <c:dLbls>
            <c:dLbl>
              <c:idx val="0"/>
              <c:layout>
                <c:manualLayout>
                  <c:x val="-3.174602645568865E-2"/>
                  <c:y val="-3.9024370258308572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174609197946645E-2"/>
                  <c:y val="3.2119571324415237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2.6722743994350148E-2"/>
                  <c:y val="-3.3403977871099388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6026455688629E-2"/>
                  <c:y val="2.6016246838872218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6310280492046945E-2"/>
                  <c:y val="-2.6766352990981714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1.2698352464978153E-2"/>
                  <c:y val="-3.6722790311158264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197939615001E-2"/>
                  <c:y val="-3.7740123919752691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5.5026445856527141E-2"/>
                  <c:y val="-2.6016246838872385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3.5978829983113796E-2"/>
                  <c:y val="-3.468832911849655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7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'Venda&amp;Estoque'!$M$2:$M$11</c:f>
              <c:numCache>
                <c:formatCode>0%</c:formatCode>
                <c:ptCount val="10"/>
                <c:pt idx="0">
                  <c:v>0.10512164560000004</c:v>
                </c:pt>
                <c:pt idx="1">
                  <c:v>8.0225513311704466E-2</c:v>
                </c:pt>
                <c:pt idx="2">
                  <c:v>0.10959377181656516</c:v>
                </c:pt>
                <c:pt idx="3">
                  <c:v>4.9050166231569374E-2</c:v>
                </c:pt>
                <c:pt idx="4">
                  <c:v>0.25</c:v>
                </c:pt>
                <c:pt idx="5">
                  <c:v>0.10576807684791124</c:v>
                </c:pt>
                <c:pt idx="6">
                  <c:v>0.10439487359787425</c:v>
                </c:pt>
                <c:pt idx="7">
                  <c:v>0.11945877099733056</c:v>
                </c:pt>
                <c:pt idx="8">
                  <c:v>0.18775883621244574</c:v>
                </c:pt>
                <c:pt idx="9">
                  <c:v>0.11209582307203177</c:v>
                </c:pt>
              </c:numCache>
            </c:numRef>
          </c:val>
          <c:smooth val="1"/>
        </c:ser>
        <c:dLbls>
          <c:showLegendKey val="0"/>
          <c:showVal val="0"/>
          <c:showCatName val="0"/>
          <c:showSerName val="0"/>
          <c:showPercent val="0"/>
          <c:showBubbleSize val="0"/>
        </c:dLbls>
        <c:smooth val="0"/>
        <c:axId val="226498000"/>
        <c:axId val="227397064"/>
      </c:lineChart>
      <c:catAx>
        <c:axId val="226498000"/>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27397064"/>
        <c:crosses val="autoZero"/>
        <c:auto val="1"/>
        <c:lblAlgn val="ctr"/>
        <c:lblOffset val="100"/>
        <c:noMultiLvlLbl val="1"/>
      </c:catAx>
      <c:valAx>
        <c:axId val="227397064"/>
        <c:scaling>
          <c:orientation val="minMax"/>
          <c:min val="0"/>
        </c:scaling>
        <c:delete val="1"/>
        <c:axPos val="l"/>
        <c:numFmt formatCode="0%" sourceLinked="1"/>
        <c:majorTickMark val="out"/>
        <c:minorTickMark val="none"/>
        <c:tickLblPos val="none"/>
        <c:crossAx val="226498000"/>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Estoque!$L$1</c:f>
              <c:strCache>
                <c:ptCount val="1"/>
                <c:pt idx="0">
                  <c:v>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nchorCtr="0"/>
              <a:lstStyle/>
              <a:p>
                <a:pPr algn="ctr">
                  <a:defRPr lang="pt-BR" sz="10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Estoque!$L$2:$L$11</c:f>
              <c:numCache>
                <c:formatCode>_-* #,##0_-;\-* #,##0_-;_-* "-"??_-;_-@_-</c:formatCode>
                <c:ptCount val="10"/>
                <c:pt idx="0">
                  <c:v>14340.345187559999</c:v>
                </c:pt>
                <c:pt idx="1">
                  <c:v>14051.649785600002</c:v>
                </c:pt>
                <c:pt idx="2">
                  <c:v>15003.339135949995</c:v>
                </c:pt>
                <c:pt idx="3">
                  <c:v>14372.588090789995</c:v>
                </c:pt>
                <c:pt idx="4">
                  <c:v>13874.569405120004</c:v>
                </c:pt>
                <c:pt idx="5">
                  <c:v>15244.559245229999</c:v>
                </c:pt>
                <c:pt idx="6">
                  <c:v>14794.10908384</c:v>
                </c:pt>
                <c:pt idx="7">
                  <c:v>13530.659239269999</c:v>
                </c:pt>
                <c:pt idx="8">
                  <c:v>14624.697663169994</c:v>
                </c:pt>
                <c:pt idx="9">
                  <c:v>13584.681740090005</c:v>
                </c:pt>
              </c:numCache>
            </c:numRef>
          </c:val>
        </c:ser>
        <c:ser>
          <c:idx val="1"/>
          <c:order val="1"/>
          <c:tx>
            <c:strRef>
              <c:f>Estoque!$M$1</c:f>
              <c:strCache>
                <c:ptCount val="1"/>
                <c:pt idx="0">
                  <c:v>Outros/Não informado</c:v>
                </c:pt>
              </c:strCache>
            </c:strRef>
          </c:tx>
          <c:spPr>
            <a:solidFill>
              <a:schemeClr val="accent1">
                <a:lumMod val="75000"/>
              </a:schemeClr>
            </a:solidFill>
            <a:ln>
              <a:solidFill>
                <a:schemeClr val="accent1">
                  <a:lumMod val="50000"/>
                </a:schemeClr>
              </a:solidFill>
            </a:ln>
          </c:spPr>
          <c:invertIfNegative val="0"/>
          <c:dLbls>
            <c:dLbl>
              <c:idx val="0"/>
              <c:layout>
                <c:manualLayout>
                  <c:x val="-1.8240836493163286E-3"/>
                  <c:y val="-6.141394046566459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1"/>
              <c:layout>
                <c:manualLayout>
                  <c:x val="1.6720573627906339E-17"/>
                  <c:y val="-5.6861184792219292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2"/>
              <c:layout>
                <c:manualLayout>
                  <c:x val="-1.8240836493163286E-3"/>
                  <c:y val="-6.3306808134394335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3"/>
              <c:layout>
                <c:manualLayout>
                  <c:x val="0"/>
                  <c:y val="-5.691546320856668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4"/>
              <c:layout>
                <c:manualLayout>
                  <c:x val="-1.8240836493163286E-3"/>
                  <c:y val="-5.616465271637687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5"/>
              <c:layout>
                <c:manualLayout>
                  <c:x val="-1.8240836493163286E-3"/>
                  <c:y val="-6.224236172512037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6"/>
              <c:layout>
                <c:manualLayout>
                  <c:x val="-5.4722509479491191E-3"/>
                  <c:y val="-5.752824442479617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7"/>
              <c:layout>
                <c:manualLayout>
                  <c:x val="0"/>
                  <c:y val="-5.1335838491010893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5.4722509479489794E-3"/>
                  <c:y val="-5.208615777581297E-2"/>
                </c:manualLayout>
              </c:layout>
              <c:spPr>
                <a:noFill/>
                <a:ln>
                  <a:noFill/>
                </a:ln>
                <a:effectLst/>
              </c:spPr>
              <c:txPr>
                <a:bodyPr wrap="square" lIns="38100" tIns="19050" rIns="38100" bIns="19050" anchor="ctr" anchorCtr="0">
                  <a:noAutofit/>
                </a:bodyPr>
                <a:lstStyle/>
                <a:p>
                  <a:pPr algn="ctr">
                    <a:defRPr lang="pt-BR" sz="10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pt-BR"/>
                </a:p>
              </c:txPr>
              <c:dLblPos val="ctr"/>
              <c:showLegendKey val="0"/>
              <c:showVal val="1"/>
              <c:showCatName val="0"/>
              <c:showSerName val="0"/>
              <c:showPercent val="0"/>
              <c:showBubbleSize val="0"/>
              <c:extLst>
                <c:ext xmlns:c15="http://schemas.microsoft.com/office/drawing/2012/chart" uri="{CE6537A1-D6FC-4f65-9D91-7224C49458BB}">
                  <c15:layout>
                    <c:manualLayout>
                      <c:w val="7.017249798919914E-2"/>
                      <c:h val="4.7723253757736527E-2"/>
                    </c:manualLayout>
                  </c15:layout>
                </c:ext>
              </c:extLst>
            </c:dLbl>
            <c:dLbl>
              <c:idx val="9"/>
              <c:layout>
                <c:manualLayout>
                  <c:x val="0"/>
                  <c:y val="-5.5611553197760073E-2"/>
                </c:manualLayout>
              </c:layout>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wrap="square" lIns="38100" tIns="19050" rIns="38100" bIns="19050" anchor="ctr" anchorCtr="0">
                <a:spAutoFit/>
              </a:bodyPr>
              <a:lstStyle/>
              <a:p>
                <a:pPr algn="ctr">
                  <a:defRPr lang="pt-BR" sz="10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Estoque!$M$2:$M$11</c:f>
              <c:numCache>
                <c:formatCode>_-* #,##0_-;\-* #,##0_-;_-* "-"??_-;_-@_-</c:formatCode>
                <c:ptCount val="10"/>
                <c:pt idx="0">
                  <c:v>1196.4891216599999</c:v>
                </c:pt>
                <c:pt idx="1">
                  <c:v>1381.0873632600001</c:v>
                </c:pt>
                <c:pt idx="2">
                  <c:v>1372.6803216399996</c:v>
                </c:pt>
                <c:pt idx="3">
                  <c:v>1378.8869153000001</c:v>
                </c:pt>
                <c:pt idx="4">
                  <c:v>1409.3287721700001</c:v>
                </c:pt>
                <c:pt idx="5">
                  <c:v>1415.83878927</c:v>
                </c:pt>
                <c:pt idx="6">
                  <c:v>1227.57584924</c:v>
                </c:pt>
                <c:pt idx="7">
                  <c:v>972.7744687200003</c:v>
                </c:pt>
                <c:pt idx="8">
                  <c:v>1258.5242542799995</c:v>
                </c:pt>
                <c:pt idx="9">
                  <c:v>1178.8118100699999</c:v>
                </c:pt>
              </c:numCache>
            </c:numRef>
          </c:val>
        </c:ser>
        <c:dLbls>
          <c:showLegendKey val="0"/>
          <c:showVal val="0"/>
          <c:showCatName val="0"/>
          <c:showSerName val="0"/>
          <c:showPercent val="0"/>
          <c:showBubbleSize val="0"/>
        </c:dLbls>
        <c:gapWidth val="40"/>
        <c:overlap val="100"/>
        <c:axId val="228017264"/>
        <c:axId val="228021576"/>
      </c:barChart>
      <c:catAx>
        <c:axId val="228017264"/>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28021576"/>
        <c:crosses val="autoZero"/>
        <c:auto val="1"/>
        <c:lblAlgn val="ctr"/>
        <c:lblOffset val="100"/>
        <c:noMultiLvlLbl val="1"/>
      </c:catAx>
      <c:valAx>
        <c:axId val="228021576"/>
        <c:scaling>
          <c:orientation val="minMax"/>
        </c:scaling>
        <c:delete val="1"/>
        <c:axPos val="l"/>
        <c:numFmt formatCode="_-* #,##0_-;\-* #,##0_-;_-* &quot;-&quot;??_-;_-@_-" sourceLinked="1"/>
        <c:majorTickMark val="out"/>
        <c:minorTickMark val="none"/>
        <c:tickLblPos val="none"/>
        <c:crossAx val="22801726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Distrato!$B$1</c:f>
              <c:strCache>
                <c:ptCount val="1"/>
                <c:pt idx="0">
                  <c:v>SOMA_Unidades_Distratadas_RESIDENCIAL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Distrato!$A$2:$A$11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Distrato!$B$2:$B$11</c:f>
              <c:numCache>
                <c:formatCode>_-* #,##0_-;\-* #,##0_-;_-* "-"??_-;_-@_-</c:formatCode>
                <c:ptCount val="10"/>
                <c:pt idx="0">
                  <c:v>2719</c:v>
                </c:pt>
                <c:pt idx="1">
                  <c:v>2356</c:v>
                </c:pt>
                <c:pt idx="2">
                  <c:v>2435</c:v>
                </c:pt>
                <c:pt idx="3">
                  <c:v>2969</c:v>
                </c:pt>
                <c:pt idx="4">
                  <c:v>3803</c:v>
                </c:pt>
                <c:pt idx="5">
                  <c:v>1874</c:v>
                </c:pt>
                <c:pt idx="6">
                  <c:v>2973</c:v>
                </c:pt>
                <c:pt idx="7">
                  <c:v>2715</c:v>
                </c:pt>
                <c:pt idx="8">
                  <c:v>2223</c:v>
                </c:pt>
                <c:pt idx="9">
                  <c:v>2564</c:v>
                </c:pt>
              </c:numCache>
            </c:numRef>
          </c:val>
        </c:ser>
        <c:ser>
          <c:idx val="1"/>
          <c:order val="1"/>
          <c:tx>
            <c:strRef>
              <c:f>Distrato!$C$1</c:f>
              <c:strCache>
                <c:ptCount val="1"/>
                <c:pt idx="0">
                  <c:v>SOMA_Unidades_Distratadas_OUTROS</c:v>
                </c:pt>
              </c:strCache>
            </c:strRef>
          </c:tx>
          <c:spPr>
            <a:solidFill>
              <a:schemeClr val="accent1">
                <a:lumMod val="75000"/>
              </a:schemeClr>
            </a:solidFill>
            <a:ln>
              <a:solidFill>
                <a:schemeClr val="accent1">
                  <a:lumMod val="50000"/>
                </a:schemeClr>
              </a:solidFill>
            </a:ln>
          </c:spPr>
          <c:invertIfNegative val="0"/>
          <c:dLbls>
            <c:dLbl>
              <c:idx val="1"/>
              <c:layout>
                <c:manualLayout>
                  <c:x val="-1.6720573627906339E-17"/>
                  <c:y val="-3.153158463503291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0"/>
                  <c:y val="-3.5465418999901813E-2"/>
                </c:manualLayout>
              </c:layout>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Distrato!$A$2:$A$11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Distrato!$C$2:$C$11</c:f>
              <c:numCache>
                <c:formatCode>_-* #,##0_-;\-* #,##0_-;_-* "-"??_-;_-@_-</c:formatCode>
                <c:ptCount val="10"/>
                <c:pt idx="0">
                  <c:v>56</c:v>
                </c:pt>
                <c:pt idx="1">
                  <c:v>65</c:v>
                </c:pt>
                <c:pt idx="2">
                  <c:v>31</c:v>
                </c:pt>
                <c:pt idx="3">
                  <c:v>59</c:v>
                </c:pt>
                <c:pt idx="4">
                  <c:v>71</c:v>
                </c:pt>
                <c:pt idx="5">
                  <c:v>54</c:v>
                </c:pt>
                <c:pt idx="6">
                  <c:v>76</c:v>
                </c:pt>
                <c:pt idx="7">
                  <c:v>89</c:v>
                </c:pt>
                <c:pt idx="8">
                  <c:v>151</c:v>
                </c:pt>
                <c:pt idx="9">
                  <c:v>66</c:v>
                </c:pt>
              </c:numCache>
            </c:numRef>
          </c:val>
        </c:ser>
        <c:dLbls>
          <c:showLegendKey val="0"/>
          <c:showVal val="0"/>
          <c:showCatName val="0"/>
          <c:showSerName val="0"/>
          <c:showPercent val="0"/>
          <c:showBubbleSize val="0"/>
        </c:dLbls>
        <c:gapWidth val="41"/>
        <c:overlap val="100"/>
        <c:axId val="228015696"/>
        <c:axId val="228017656"/>
      </c:barChart>
      <c:dateAx>
        <c:axId val="228015696"/>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017656"/>
        <c:crosses val="autoZero"/>
        <c:auto val="1"/>
        <c:lblOffset val="100"/>
        <c:baseTimeUnit val="months"/>
      </c:dateAx>
      <c:valAx>
        <c:axId val="228017656"/>
        <c:scaling>
          <c:orientation val="minMax"/>
        </c:scaling>
        <c:delete val="1"/>
        <c:axPos val="l"/>
        <c:numFmt formatCode="_-* #,##0_-;\-* #,##0_-;_-* &quot;-&quot;??_-;_-@_-" sourceLinked="1"/>
        <c:majorTickMark val="out"/>
        <c:minorTickMark val="none"/>
        <c:tickLblPos val="none"/>
        <c:crossAx val="228015696"/>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Distrato!$F$1</c:f>
              <c:strCache>
                <c:ptCount val="1"/>
                <c:pt idx="0">
                  <c:v>SOMA_VGV_Distratado_RESIDENCIAL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Distrato!$A$2:$A$11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Distrato!$F$2:$F$11</c:f>
              <c:numCache>
                <c:formatCode>0.0</c:formatCode>
                <c:ptCount val="10"/>
                <c:pt idx="0">
                  <c:v>487.52058539999996</c:v>
                </c:pt>
                <c:pt idx="1">
                  <c:v>407.86201512999997</c:v>
                </c:pt>
                <c:pt idx="2">
                  <c:v>353.93880220999995</c:v>
                </c:pt>
                <c:pt idx="3">
                  <c:v>538.01861922000001</c:v>
                </c:pt>
                <c:pt idx="4">
                  <c:v>642.70343847000026</c:v>
                </c:pt>
                <c:pt idx="5">
                  <c:v>386.72601789999987</c:v>
                </c:pt>
                <c:pt idx="6">
                  <c:v>546.60963915000002</c:v>
                </c:pt>
                <c:pt idx="7">
                  <c:v>494.87777743000009</c:v>
                </c:pt>
                <c:pt idx="8">
                  <c:v>460.93838663999998</c:v>
                </c:pt>
                <c:pt idx="9">
                  <c:v>493.14512820000004</c:v>
                </c:pt>
              </c:numCache>
            </c:numRef>
          </c:val>
        </c:ser>
        <c:ser>
          <c:idx val="1"/>
          <c:order val="1"/>
          <c:tx>
            <c:strRef>
              <c:f>Distrato!$G$1</c:f>
              <c:strCache>
                <c:ptCount val="1"/>
                <c:pt idx="0">
                  <c:v>SOMA_VGV_Distratado_OUTROS</c:v>
                </c:pt>
              </c:strCache>
            </c:strRef>
          </c:tx>
          <c:spPr>
            <a:solidFill>
              <a:schemeClr val="accent1">
                <a:lumMod val="75000"/>
              </a:schemeClr>
            </a:solidFill>
            <a:ln>
              <a:solidFill>
                <a:schemeClr val="accent1">
                  <a:lumMod val="50000"/>
                </a:schemeClr>
              </a:solidFill>
            </a:ln>
          </c:spPr>
          <c:invertIfNegative val="0"/>
          <c:dLbls>
            <c:dLbl>
              <c:idx val="0"/>
              <c:layout>
                <c:manualLayout>
                  <c:x val="0"/>
                  <c:y val="-3.429118773946361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1"/>
              <c:layout>
                <c:manualLayout>
                  <c:x val="0"/>
                  <c:y val="-3.7737007564593798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3"/>
              <c:layout>
                <c:manualLayout>
                  <c:x val="0"/>
                  <c:y val="-4.0771195598781812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4"/>
              <c:layout>
                <c:manualLayout>
                  <c:x val="0"/>
                  <c:y val="-3.353816681402888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5"/>
              <c:layout>
                <c:manualLayout>
                  <c:x val="-6.6882294511625342E-17"/>
                  <c:y val="-3.5138029275960311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6"/>
              <c:layout>
                <c:manualLayout>
                  <c:x val="1.8240836493163286E-3"/>
                  <c:y val="-3.417133313685039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7"/>
              <c:layout>
                <c:manualLayout>
                  <c:x val="0"/>
                  <c:y val="-3.948767069456724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1.8240836493163286E-3"/>
                  <c:y val="-3.873686020237744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9"/>
              <c:layout>
                <c:manualLayout>
                  <c:x val="3.6481672986325244E-3"/>
                  <c:y val="-3.3532272325375798E-2"/>
                </c:manualLayout>
              </c:layout>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Distrato!$A$2:$A$11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Distrato!$G$2:$G$11</c:f>
              <c:numCache>
                <c:formatCode>0.0</c:formatCode>
                <c:ptCount val="10"/>
                <c:pt idx="0">
                  <c:v>15.63602429</c:v>
                </c:pt>
                <c:pt idx="1">
                  <c:v>20.071144140000005</c:v>
                </c:pt>
                <c:pt idx="2">
                  <c:v>8.7589596800000002</c:v>
                </c:pt>
                <c:pt idx="3">
                  <c:v>15.25183528</c:v>
                </c:pt>
                <c:pt idx="4">
                  <c:v>16.831850700000018</c:v>
                </c:pt>
                <c:pt idx="5">
                  <c:v>14.290842530000004</c:v>
                </c:pt>
                <c:pt idx="6">
                  <c:v>15.82616763</c:v>
                </c:pt>
                <c:pt idx="7">
                  <c:v>27.023469640000002</c:v>
                </c:pt>
                <c:pt idx="8">
                  <c:v>27.003747190000002</c:v>
                </c:pt>
                <c:pt idx="9">
                  <c:v>16.841406560000003</c:v>
                </c:pt>
              </c:numCache>
            </c:numRef>
          </c:val>
        </c:ser>
        <c:dLbls>
          <c:showLegendKey val="0"/>
          <c:showVal val="0"/>
          <c:showCatName val="0"/>
          <c:showSerName val="0"/>
          <c:showPercent val="0"/>
          <c:showBubbleSize val="0"/>
        </c:dLbls>
        <c:gapWidth val="41"/>
        <c:overlap val="100"/>
        <c:axId val="228018440"/>
        <c:axId val="228016480"/>
      </c:barChart>
      <c:dateAx>
        <c:axId val="228018440"/>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016480"/>
        <c:crosses val="autoZero"/>
        <c:auto val="1"/>
        <c:lblOffset val="100"/>
        <c:baseTimeUnit val="months"/>
      </c:dateAx>
      <c:valAx>
        <c:axId val="228016480"/>
        <c:scaling>
          <c:orientation val="minMax"/>
        </c:scaling>
        <c:delete val="1"/>
        <c:axPos val="l"/>
        <c:numFmt formatCode="0.0" sourceLinked="1"/>
        <c:majorTickMark val="out"/>
        <c:minorTickMark val="none"/>
        <c:tickLblPos val="none"/>
        <c:crossAx val="22801844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Entrega!$B$1</c:f>
              <c:strCache>
                <c:ptCount val="1"/>
                <c:pt idx="0">
                  <c:v>SOMA_Unidades_Entregues_RESIDENCIAL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Entrega!$A$2:$A$11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Entrega!$B$2:$B$11</c:f>
              <c:numCache>
                <c:formatCode>_-* #,##0_-;\-* #,##0_-;_-* "-"??_-;_-@_-</c:formatCode>
                <c:ptCount val="10"/>
                <c:pt idx="0">
                  <c:v>9690</c:v>
                </c:pt>
                <c:pt idx="1">
                  <c:v>12931</c:v>
                </c:pt>
                <c:pt idx="2">
                  <c:v>10723</c:v>
                </c:pt>
                <c:pt idx="3">
                  <c:v>7922</c:v>
                </c:pt>
                <c:pt idx="4">
                  <c:v>7957</c:v>
                </c:pt>
                <c:pt idx="5">
                  <c:v>5367</c:v>
                </c:pt>
                <c:pt idx="6">
                  <c:v>5144</c:v>
                </c:pt>
                <c:pt idx="7">
                  <c:v>8055</c:v>
                </c:pt>
                <c:pt idx="8">
                  <c:v>13136</c:v>
                </c:pt>
                <c:pt idx="9">
                  <c:v>10901</c:v>
                </c:pt>
              </c:numCache>
            </c:numRef>
          </c:val>
        </c:ser>
        <c:ser>
          <c:idx val="1"/>
          <c:order val="1"/>
          <c:tx>
            <c:strRef>
              <c:f>Entrega!$C$1</c:f>
              <c:strCache>
                <c:ptCount val="1"/>
                <c:pt idx="0">
                  <c:v>SOMA_Unidades_Entregues_OUTROS</c:v>
                </c:pt>
              </c:strCache>
            </c:strRef>
          </c:tx>
          <c:spPr>
            <a:solidFill>
              <a:schemeClr val="accent1">
                <a:lumMod val="75000"/>
              </a:schemeClr>
            </a:solidFill>
            <a:ln>
              <a:solidFill>
                <a:schemeClr val="accent1">
                  <a:lumMod val="50000"/>
                </a:schemeClr>
              </a:solidFill>
            </a:ln>
          </c:spPr>
          <c:invertIfNegative val="0"/>
          <c:dLbls>
            <c:dLbl>
              <c:idx val="0"/>
              <c:layout>
                <c:manualLayout>
                  <c:x val="0"/>
                  <c:y val="-4.0470576677473225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1"/>
              <c:layout>
                <c:manualLayout>
                  <c:x val="1.6720573627906339E-17"/>
                  <c:y val="-6.330901856763926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2"/>
              <c:layout>
                <c:manualLayout>
                  <c:x val="-1.8240836493163286E-3"/>
                  <c:y val="-3.651218194321642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3"/>
              <c:layout>
                <c:manualLayout>
                  <c:x val="-6.6882294511625342E-17"/>
                  <c:y val="-4.2726937813144815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5"/>
              <c:layout>
                <c:manualLayout>
                  <c:x val="-6.6882294511625342E-17"/>
                  <c:y val="-3.609244523037627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6"/>
              <c:layout>
                <c:manualLayout>
                  <c:x val="0"/>
                  <c:y val="-5.717506631299735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7"/>
              <c:layout>
                <c:manualLayout>
                  <c:x val="-3.6481672986326589E-3"/>
                  <c:y val="-8.569997052755677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1.8240836493163286E-3"/>
                  <c:y val="-5.045313881520780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9"/>
              <c:layout>
                <c:manualLayout>
                  <c:x val="3.6481672986326589E-3"/>
                  <c:y val="-4.6674525984870791E-2"/>
                </c:manualLayout>
              </c:layout>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Entrega!$A$2:$A$11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Entrega!$C$2:$C$11</c:f>
              <c:numCache>
                <c:formatCode>_-* #,##0_-;\-* #,##0_-;_-* "-"??_-;_-@_-</c:formatCode>
                <c:ptCount val="10"/>
                <c:pt idx="0">
                  <c:v>586</c:v>
                </c:pt>
                <c:pt idx="1">
                  <c:v>1385</c:v>
                </c:pt>
                <c:pt idx="2">
                  <c:v>390</c:v>
                </c:pt>
                <c:pt idx="3">
                  <c:v>746</c:v>
                </c:pt>
                <c:pt idx="5">
                  <c:v>292</c:v>
                </c:pt>
                <c:pt idx="6">
                  <c:v>1072</c:v>
                </c:pt>
                <c:pt idx="7">
                  <c:v>2260</c:v>
                </c:pt>
                <c:pt idx="8">
                  <c:v>903</c:v>
                </c:pt>
                <c:pt idx="9">
                  <c:v>712</c:v>
                </c:pt>
              </c:numCache>
            </c:numRef>
          </c:val>
        </c:ser>
        <c:dLbls>
          <c:showLegendKey val="0"/>
          <c:showVal val="0"/>
          <c:showCatName val="0"/>
          <c:showSerName val="0"/>
          <c:showPercent val="0"/>
          <c:showBubbleSize val="0"/>
        </c:dLbls>
        <c:gapWidth val="41"/>
        <c:overlap val="100"/>
        <c:axId val="228020008"/>
        <c:axId val="228019224"/>
      </c:barChart>
      <c:dateAx>
        <c:axId val="228020008"/>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019224"/>
        <c:crosses val="autoZero"/>
        <c:auto val="1"/>
        <c:lblOffset val="100"/>
        <c:baseTimeUnit val="months"/>
      </c:dateAx>
      <c:valAx>
        <c:axId val="228019224"/>
        <c:scaling>
          <c:orientation val="minMax"/>
        </c:scaling>
        <c:delete val="1"/>
        <c:axPos val="l"/>
        <c:numFmt formatCode="_-* #,##0_-;\-* #,##0_-;_-* &quot;-&quot;??_-;_-@_-" sourceLinked="1"/>
        <c:majorTickMark val="out"/>
        <c:minorTickMark val="none"/>
        <c:tickLblPos val="none"/>
        <c:crossAx val="228020008"/>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CarteiraCliente!$F$1</c:f>
              <c:strCache>
                <c:ptCount val="1"/>
                <c:pt idx="0">
                  <c:v>SOMA_Saldo_Credor_RESIDENCIAL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CarteiraCliente!$F$2:$F$11</c:f>
              <c:numCache>
                <c:formatCode>#,##0.0</c:formatCode>
                <c:ptCount val="10"/>
                <c:pt idx="0">
                  <c:v>21204.154048269997</c:v>
                </c:pt>
                <c:pt idx="1">
                  <c:v>20633.315047239994</c:v>
                </c:pt>
                <c:pt idx="2">
                  <c:v>20716.993115780013</c:v>
                </c:pt>
                <c:pt idx="3">
                  <c:v>20147.827156859996</c:v>
                </c:pt>
                <c:pt idx="4">
                  <c:v>19733.476879200007</c:v>
                </c:pt>
                <c:pt idx="5">
                  <c:v>21291.35187391</c:v>
                </c:pt>
                <c:pt idx="6">
                  <c:v>20910.197587189996</c:v>
                </c:pt>
                <c:pt idx="7">
                  <c:v>20094.388863110009</c:v>
                </c:pt>
                <c:pt idx="8">
                  <c:v>18747.773696429995</c:v>
                </c:pt>
                <c:pt idx="9">
                  <c:v>18235.665669129998</c:v>
                </c:pt>
              </c:numCache>
            </c:numRef>
          </c:val>
        </c:ser>
        <c:ser>
          <c:idx val="1"/>
          <c:order val="1"/>
          <c:tx>
            <c:strRef>
              <c:f>CarteiraCliente!$G$1</c:f>
              <c:strCache>
                <c:ptCount val="1"/>
                <c:pt idx="0">
                  <c:v>SOMA_Saldo_Credor_OUTROS</c:v>
                </c:pt>
              </c:strCache>
            </c:strRef>
          </c:tx>
          <c:spPr>
            <a:solidFill>
              <a:schemeClr val="accent1">
                <a:lumMod val="75000"/>
              </a:schemeClr>
            </a:solidFill>
            <a:ln>
              <a:solidFill>
                <a:schemeClr val="accent1">
                  <a:lumMod val="50000"/>
                </a:schemeClr>
              </a:solidFill>
            </a:ln>
          </c:spPr>
          <c:invertIfNegative val="0"/>
          <c:dLbls>
            <c:dLbl>
              <c:idx val="0"/>
              <c:layout>
                <c:manualLayout>
                  <c:x val="0"/>
                  <c:y val="-4.8122850967678557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1"/>
              <c:layout>
                <c:manualLayout>
                  <c:x val="0"/>
                  <c:y val="-4.6127320954907174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2"/>
              <c:layout>
                <c:manualLayout>
                  <c:x val="0"/>
                  <c:y val="-4.704514195893507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3"/>
              <c:layout>
                <c:manualLayout>
                  <c:x val="-1.8240836493163286E-3"/>
                  <c:y val="-4.7880194518125578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4"/>
              <c:layout>
                <c:manualLayout>
                  <c:x val="-6.6882294511625342E-17"/>
                  <c:y val="-4.5532468808330923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5"/>
              <c:layout>
                <c:manualLayout>
                  <c:x val="0"/>
                  <c:y val="-4.2443756754101593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6"/>
              <c:layout>
                <c:manualLayout>
                  <c:x val="0"/>
                  <c:y val="-4.2695991747715913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7"/>
              <c:layout>
                <c:manualLayout>
                  <c:x val="0"/>
                  <c:y val="-4.3884713626092926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8.673617379884057E-18"/>
                  <c:y val="-5.3588269967580308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8.3415345283235645E-2"/>
                      <c:h val="5.3961587582277239E-2"/>
                    </c:manualLayout>
                  </c15:layout>
                </c:ext>
              </c:extLst>
            </c:dLbl>
            <c:dLbl>
              <c:idx val="9"/>
              <c:layout>
                <c:manualLayout>
                  <c:x val="-9.1204182465816483E-4"/>
                  <c:y val="-5.401537479123688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6.9844162932322193E-2"/>
                      <c:h val="4.7723253757736527E-2"/>
                    </c:manualLayout>
                  </c15:layout>
                </c:ext>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CarteiraCliente!$G$2:$G$11</c:f>
              <c:numCache>
                <c:formatCode>#,##0.0</c:formatCode>
                <c:ptCount val="10"/>
                <c:pt idx="0">
                  <c:v>874.36493043000007</c:v>
                </c:pt>
                <c:pt idx="1">
                  <c:v>833.57188778</c:v>
                </c:pt>
                <c:pt idx="2">
                  <c:v>800.25700182999981</c:v>
                </c:pt>
                <c:pt idx="3">
                  <c:v>769.93882358999997</c:v>
                </c:pt>
                <c:pt idx="4">
                  <c:v>741.93285914999979</c:v>
                </c:pt>
                <c:pt idx="5">
                  <c:v>740.83428823999998</c:v>
                </c:pt>
                <c:pt idx="6">
                  <c:v>731.67925604999994</c:v>
                </c:pt>
                <c:pt idx="7">
                  <c:v>688.51998698</c:v>
                </c:pt>
                <c:pt idx="8">
                  <c:v>1761.3455020800004</c:v>
                </c:pt>
                <c:pt idx="9">
                  <c:v>1604.7642171099999</c:v>
                </c:pt>
              </c:numCache>
            </c:numRef>
          </c:val>
        </c:ser>
        <c:dLbls>
          <c:showLegendKey val="0"/>
          <c:showVal val="0"/>
          <c:showCatName val="0"/>
          <c:showSerName val="0"/>
          <c:showPercent val="0"/>
          <c:showBubbleSize val="0"/>
        </c:dLbls>
        <c:gapWidth val="41"/>
        <c:overlap val="100"/>
        <c:axId val="228014128"/>
        <c:axId val="228014520"/>
      </c:barChart>
      <c:dateAx>
        <c:axId val="228014128"/>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014520"/>
        <c:crosses val="autoZero"/>
        <c:auto val="1"/>
        <c:lblOffset val="100"/>
        <c:baseTimeUnit val="months"/>
      </c:dateAx>
      <c:valAx>
        <c:axId val="228014520"/>
        <c:scaling>
          <c:orientation val="minMax"/>
        </c:scaling>
        <c:delete val="1"/>
        <c:axPos val="l"/>
        <c:numFmt formatCode="#,##0.0" sourceLinked="1"/>
        <c:majorTickMark val="out"/>
        <c:minorTickMark val="none"/>
        <c:tickLblPos val="none"/>
        <c:crossAx val="228014128"/>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CarteiraCliente!$J$1</c:f>
              <c:strCache>
                <c:ptCount val="1"/>
                <c:pt idx="0">
                  <c:v>SOMA_Saldo_Atraso_90_Dias_RESIDENCIAL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CarteiraCliente!$J$2:$J$11</c:f>
              <c:numCache>
                <c:formatCode>#,##0.0</c:formatCode>
                <c:ptCount val="10"/>
                <c:pt idx="0">
                  <c:v>1422.7321691500001</c:v>
                </c:pt>
                <c:pt idx="1">
                  <c:v>1289.1833053699997</c:v>
                </c:pt>
                <c:pt idx="2">
                  <c:v>1608.73457381</c:v>
                </c:pt>
                <c:pt idx="3">
                  <c:v>1212.9429996900001</c:v>
                </c:pt>
                <c:pt idx="4">
                  <c:v>1590.50299436</c:v>
                </c:pt>
                <c:pt idx="5">
                  <c:v>1215.71133366</c:v>
                </c:pt>
                <c:pt idx="6">
                  <c:v>1160.3919245499994</c:v>
                </c:pt>
                <c:pt idx="7">
                  <c:v>998.91231707999998</c:v>
                </c:pt>
                <c:pt idx="8">
                  <c:v>958.35819757000013</c:v>
                </c:pt>
                <c:pt idx="9">
                  <c:v>920.20314953000059</c:v>
                </c:pt>
              </c:numCache>
            </c:numRef>
          </c:val>
        </c:ser>
        <c:ser>
          <c:idx val="1"/>
          <c:order val="1"/>
          <c:tx>
            <c:strRef>
              <c:f>CarteiraCliente!$K$1</c:f>
              <c:strCache>
                <c:ptCount val="1"/>
                <c:pt idx="0">
                  <c:v>SOMA_Saldo_Atraso_90_Dias_OUTROS</c:v>
                </c:pt>
              </c:strCache>
            </c:strRef>
          </c:tx>
          <c:spPr>
            <a:solidFill>
              <a:schemeClr val="accent1">
                <a:lumMod val="75000"/>
              </a:schemeClr>
            </a:solidFill>
            <a:ln>
              <a:solidFill>
                <a:schemeClr val="accent1">
                  <a:lumMod val="50000"/>
                </a:schemeClr>
              </a:solidFill>
            </a:ln>
          </c:spPr>
          <c:invertIfNegative val="0"/>
          <c:dLbls>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CarteiraCliente!$K$2:$K$11</c:f>
              <c:numCache>
                <c:formatCode>#,##0.0</c:formatCode>
                <c:ptCount val="10"/>
                <c:pt idx="0">
                  <c:v>10.728124689999998</c:v>
                </c:pt>
                <c:pt idx="1">
                  <c:v>11.155528230000003</c:v>
                </c:pt>
                <c:pt idx="2">
                  <c:v>10.979695660000004</c:v>
                </c:pt>
                <c:pt idx="3">
                  <c:v>12.335784550000009</c:v>
                </c:pt>
                <c:pt idx="4">
                  <c:v>14.17326503</c:v>
                </c:pt>
                <c:pt idx="5">
                  <c:v>12.495660480000002</c:v>
                </c:pt>
                <c:pt idx="6">
                  <c:v>16.799149329999988</c:v>
                </c:pt>
                <c:pt idx="7">
                  <c:v>15.005882000000003</c:v>
                </c:pt>
                <c:pt idx="8">
                  <c:v>18.928581350000002</c:v>
                </c:pt>
                <c:pt idx="9">
                  <c:v>19.668370630000002</c:v>
                </c:pt>
              </c:numCache>
            </c:numRef>
          </c:val>
        </c:ser>
        <c:dLbls>
          <c:showLegendKey val="0"/>
          <c:showVal val="0"/>
          <c:showCatName val="0"/>
          <c:showSerName val="0"/>
          <c:showPercent val="0"/>
          <c:showBubbleSize val="0"/>
        </c:dLbls>
        <c:gapWidth val="41"/>
        <c:overlap val="100"/>
        <c:axId val="228019616"/>
        <c:axId val="228020400"/>
      </c:barChart>
      <c:dateAx>
        <c:axId val="228019616"/>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020400"/>
        <c:crosses val="autoZero"/>
        <c:auto val="1"/>
        <c:lblOffset val="100"/>
        <c:baseTimeUnit val="months"/>
      </c:dateAx>
      <c:valAx>
        <c:axId val="228020400"/>
        <c:scaling>
          <c:orientation val="minMax"/>
          <c:max val="2500"/>
        </c:scaling>
        <c:delete val="1"/>
        <c:axPos val="l"/>
        <c:numFmt formatCode="#,##0.0" sourceLinked="1"/>
        <c:majorTickMark val="out"/>
        <c:minorTickMark val="none"/>
        <c:tickLblPos val="none"/>
        <c:crossAx val="228019616"/>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CarteiraCliente!$N$1</c:f>
              <c:strCache>
                <c:ptCount val="1"/>
                <c:pt idx="0">
                  <c:v>SOMA_Saldo_Atraso_Potencial_90_Dias_RESIDENCIAL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CarteiraCliente!$N$2:$N$11</c:f>
              <c:numCache>
                <c:formatCode>_-* #,##0.0_-;\-* #,##0.0_-;_-* "-"??_-;_-@_-</c:formatCode>
                <c:ptCount val="10"/>
                <c:pt idx="0">
                  <c:v>2710.3893402600002</c:v>
                </c:pt>
                <c:pt idx="1">
                  <c:v>2599.3192806299994</c:v>
                </c:pt>
                <c:pt idx="2">
                  <c:v>3084.5451312100013</c:v>
                </c:pt>
                <c:pt idx="3">
                  <c:v>2506.3198891099996</c:v>
                </c:pt>
                <c:pt idx="4">
                  <c:v>3378.1224784299989</c:v>
                </c:pt>
                <c:pt idx="5">
                  <c:v>2250.0667278000001</c:v>
                </c:pt>
                <c:pt idx="6">
                  <c:v>2169.6949175900008</c:v>
                </c:pt>
                <c:pt idx="7">
                  <c:v>1946.7356086300001</c:v>
                </c:pt>
                <c:pt idx="8">
                  <c:v>1893.8580855399998</c:v>
                </c:pt>
                <c:pt idx="9">
                  <c:v>1773.0954027099995</c:v>
                </c:pt>
              </c:numCache>
            </c:numRef>
          </c:val>
        </c:ser>
        <c:ser>
          <c:idx val="1"/>
          <c:order val="1"/>
          <c:tx>
            <c:strRef>
              <c:f>CarteiraCliente!$O$1</c:f>
              <c:strCache>
                <c:ptCount val="1"/>
                <c:pt idx="0">
                  <c:v>SOMA_Saldo_Atraso_Potencial_90_Dias_OUTROS</c:v>
                </c:pt>
              </c:strCache>
            </c:strRef>
          </c:tx>
          <c:spPr>
            <a:solidFill>
              <a:schemeClr val="accent1">
                <a:lumMod val="75000"/>
              </a:schemeClr>
            </a:solidFill>
            <a:ln>
              <a:solidFill>
                <a:schemeClr val="accent1">
                  <a:lumMod val="50000"/>
                </a:schemeClr>
              </a:solidFill>
            </a:ln>
          </c:spPr>
          <c:invertIfNegative val="0"/>
          <c:dLbls>
            <c:dLbl>
              <c:idx val="4"/>
              <c:layout>
                <c:manualLayout>
                  <c:x val="0"/>
                  <c:y val="-3.3824540721092457E-2"/>
                </c:manualLayout>
              </c:layout>
              <c:dLblPos val="ctr"/>
              <c:showLegendKey val="0"/>
              <c:showVal val="1"/>
              <c:showCatName val="0"/>
              <c:showSerName val="0"/>
              <c:showPercent val="0"/>
              <c:showBubbleSize val="0"/>
              <c:extLst>
                <c:ext xmlns:c15="http://schemas.microsoft.com/office/drawing/2012/chart" uri="{CE6537A1-D6FC-4f65-9D91-7224C49458BB}"/>
              </c:extLst>
            </c:dLbl>
            <c:dLbl>
              <c:idx val="8"/>
              <c:layout>
                <c:manualLayout>
                  <c:x val="-9.1204182465816754E-4"/>
                  <c:y val="-3.2385057471264453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6.9461105365965753E-2"/>
                      <c:h val="5.0842420670006876E-2"/>
                    </c:manualLayout>
                  </c15:layout>
                </c:ext>
              </c:extLst>
            </c:dLbl>
            <c:dLbl>
              <c:idx val="9"/>
              <c:layout>
                <c:manualLayout>
                  <c:x val="-1.301042606982608E-18"/>
                  <c:y val="-3.2503684055408301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5.6692519820751464E-2"/>
                      <c:h val="4.7723253757736527E-2"/>
                    </c:manualLayout>
                  </c15:layout>
                </c:ext>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CarteiraCliente!$A$2:$A$11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CarteiraCliente!$O$2:$O$11</c:f>
              <c:numCache>
                <c:formatCode>_-* #,##0.0_-;\-* #,##0.0_-;_-* "-"??_-;_-@_-</c:formatCode>
                <c:ptCount val="10"/>
                <c:pt idx="0">
                  <c:v>44.059062549999993</c:v>
                </c:pt>
                <c:pt idx="1">
                  <c:v>43.502282210000004</c:v>
                </c:pt>
                <c:pt idx="2">
                  <c:v>54.139068180000002</c:v>
                </c:pt>
                <c:pt idx="3">
                  <c:v>54.223653740000017</c:v>
                </c:pt>
                <c:pt idx="4">
                  <c:v>65.274423319999983</c:v>
                </c:pt>
                <c:pt idx="5">
                  <c:v>50.792127530000016</c:v>
                </c:pt>
                <c:pt idx="6">
                  <c:v>51.561867229999997</c:v>
                </c:pt>
                <c:pt idx="7">
                  <c:v>58.830478269999993</c:v>
                </c:pt>
                <c:pt idx="8">
                  <c:v>78.339731009999966</c:v>
                </c:pt>
                <c:pt idx="9">
                  <c:v>63.108910950000023</c:v>
                </c:pt>
              </c:numCache>
            </c:numRef>
          </c:val>
        </c:ser>
        <c:dLbls>
          <c:showLegendKey val="0"/>
          <c:showVal val="0"/>
          <c:showCatName val="0"/>
          <c:showSerName val="0"/>
          <c:showPercent val="0"/>
          <c:showBubbleSize val="0"/>
        </c:dLbls>
        <c:gapWidth val="41"/>
        <c:overlap val="100"/>
        <c:axId val="228343424"/>
        <c:axId val="228343816"/>
      </c:barChart>
      <c:dateAx>
        <c:axId val="228343424"/>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343816"/>
        <c:crosses val="autoZero"/>
        <c:auto val="1"/>
        <c:lblOffset val="100"/>
        <c:baseTimeUnit val="months"/>
      </c:dateAx>
      <c:valAx>
        <c:axId val="228343816"/>
        <c:scaling>
          <c:orientation val="minMax"/>
          <c:max val="3700"/>
          <c:min val="0"/>
        </c:scaling>
        <c:delete val="1"/>
        <c:axPos val="l"/>
        <c:numFmt formatCode="_-* #,##0.0_-;\-* #,##0.0_-;_-* &quot;-&quot;??_-;_-@_-" sourceLinked="1"/>
        <c:majorTickMark val="out"/>
        <c:minorTickMark val="none"/>
        <c:tickLblPos val="none"/>
        <c:crossAx val="22834342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0"/>
              <c:layout>
                <c:manualLayout>
                  <c:x val="-4.0624907631753263E-2"/>
                  <c:y val="-4.617883813899845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4.4224021592442674E-2"/>
                  <c:y val="-4.187780913557017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3.6465783850652314E-2"/>
                  <c:y val="5.946430437963837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2.4741059379217341E-2"/>
                  <c:y val="-3.987796592453238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6887230094466955E-2"/>
                  <c:y val="-3.392129194104739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4922746630689091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2.4279745725056305E-2"/>
                  <c:y val="-4.1842796999186416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5.2932597951528756E-2"/>
                  <c:y val="-1.582655016031403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3016756635177821E-2"/>
                  <c:y val="3.620596843315565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4031425399E-2"/>
                  <c:y val="4.0541984657242708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'Lançamentos&amp;Vendas'!$A$2:$A$11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'Lançamentos&amp;Vendas'!$H$2:$H$11</c:f>
              <c:numCache>
                <c:formatCode>0%</c:formatCode>
                <c:ptCount val="10"/>
                <c:pt idx="0">
                  <c:v>0.12802358569469161</c:v>
                </c:pt>
                <c:pt idx="1">
                  <c:v>0.47095988312528281</c:v>
                </c:pt>
                <c:pt idx="2">
                  <c:v>1.3165159183186661</c:v>
                </c:pt>
                <c:pt idx="3">
                  <c:v>0.32763587756103235</c:v>
                </c:pt>
                <c:pt idx="4">
                  <c:v>0.84317592158067056</c:v>
                </c:pt>
                <c:pt idx="5">
                  <c:v>0.73200949493104961</c:v>
                </c:pt>
                <c:pt idx="6">
                  <c:v>0.1440867472733097</c:v>
                </c:pt>
                <c:pt idx="7">
                  <c:v>0.45170261631508785</c:v>
                </c:pt>
                <c:pt idx="8">
                  <c:v>0.78246243289704531</c:v>
                </c:pt>
                <c:pt idx="9">
                  <c:v>0.5145000036385402</c:v>
                </c:pt>
              </c:numCache>
            </c:numRef>
          </c:val>
          <c:smooth val="1"/>
        </c:ser>
        <c:ser>
          <c:idx val="1"/>
          <c:order val="1"/>
          <c:tx>
            <c:v>Fantasia</c:v>
          </c:tx>
          <c:spPr>
            <a:ln w="31750" cap="rnd">
              <a:solidFill>
                <a:srgbClr val="FF6161"/>
              </a:solidFill>
              <a:round/>
            </a:ln>
            <a:effectLst/>
          </c:spPr>
          <c:marker>
            <c:symbol val="none"/>
          </c:marker>
          <c:dLbls>
            <c:dLbl>
              <c:idx val="0"/>
              <c:layout>
                <c:manualLayout>
                  <c:x val="-4.361549144746641E-2"/>
                  <c:y val="6.4474687951785728E-3"/>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9805123233370515E-2"/>
                  <c:y val="-4.8601411241952074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3.774588573069914E-2"/>
                  <c:y val="6.3834177062187539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2.3540885366204706E-2"/>
                  <c:y val="-3.529163877668994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6043977337795415E-2"/>
                  <c:y val="6.6850494022324514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3321559437818888E-2"/>
                  <c:y val="-3.9326054003759117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1.3479828228576105E-2"/>
                  <c:y val="-2.1680205699060328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5.275604484340142E-2"/>
                  <c:y val="1.1688410806302426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3.5978829983113796E-2"/>
                  <c:y val="-3.4688329118496536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'Lançamentos&amp;Vendas'!$O$2:$O$11</c:f>
              <c:numCache>
                <c:formatCode>0%</c:formatCode>
                <c:ptCount val="10"/>
                <c:pt idx="0">
                  <c:v>8.1695279582173819E-2</c:v>
                </c:pt>
                <c:pt idx="1">
                  <c:v>0.18906440597097943</c:v>
                </c:pt>
                <c:pt idx="2">
                  <c:v>0.67231170554767883</c:v>
                </c:pt>
                <c:pt idx="3">
                  <c:v>0.15294499249133553</c:v>
                </c:pt>
                <c:pt idx="4">
                  <c:v>0.4386923646063231</c:v>
                </c:pt>
                <c:pt idx="5">
                  <c:v>1</c:v>
                </c:pt>
                <c:pt idx="6">
                  <c:v>0.90700131227824365</c:v>
                </c:pt>
                <c:pt idx="7">
                  <c:v>0.12998495347992295</c:v>
                </c:pt>
                <c:pt idx="8">
                  <c:v>0.18979097292168309</c:v>
                </c:pt>
                <c:pt idx="9">
                  <c:v>0.20189615234727895</c:v>
                </c:pt>
              </c:numCache>
            </c:numRef>
          </c:val>
          <c:smooth val="1"/>
        </c:ser>
        <c:dLbls>
          <c:showLegendKey val="0"/>
          <c:showVal val="0"/>
          <c:showCatName val="0"/>
          <c:showSerName val="0"/>
          <c:showPercent val="0"/>
          <c:showBubbleSize val="0"/>
        </c:dLbls>
        <c:smooth val="0"/>
        <c:axId val="225142008"/>
        <c:axId val="225142400"/>
      </c:lineChart>
      <c:catAx>
        <c:axId val="225142008"/>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25142400"/>
        <c:crosses val="autoZero"/>
        <c:auto val="1"/>
        <c:lblAlgn val="ctr"/>
        <c:lblOffset val="100"/>
        <c:noMultiLvlLbl val="1"/>
      </c:catAx>
      <c:valAx>
        <c:axId val="225142400"/>
        <c:scaling>
          <c:orientation val="minMax"/>
          <c:max val="1.6500000000000001"/>
          <c:min val="0"/>
        </c:scaling>
        <c:delete val="1"/>
        <c:axPos val="l"/>
        <c:numFmt formatCode="0%" sourceLinked="1"/>
        <c:majorTickMark val="out"/>
        <c:minorTickMark val="none"/>
        <c:tickLblPos val="none"/>
        <c:crossAx val="225142008"/>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2.3428081421502437E-2"/>
                  <c:y val="-3.723999163792209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3.6935166441745403E-2"/>
                  <c:y val="-3.954139228598307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4.29366284300495E-2"/>
                  <c:y val="-3.290399289223373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8058236377413436E-2"/>
                  <c:y val="2.31978200979945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0820224001962419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1231443994601892E-2"/>
                  <c:y val="4.155926622765755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4471018710824725E-2"/>
                  <c:y val="3.186990237761858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658742047453728E-2"/>
                  <c:y val="3.620594351743074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4031425399E-2"/>
                  <c:y val="4.0541984657242708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'Distrato&amp;Vendas'!$H$2:$H$11</c:f>
              <c:numCache>
                <c:formatCode>0%</c:formatCode>
                <c:ptCount val="10"/>
                <c:pt idx="0">
                  <c:v>0.39432773780392111</c:v>
                </c:pt>
                <c:pt idx="1">
                  <c:v>0.28712318053957708</c:v>
                </c:pt>
                <c:pt idx="2">
                  <c:v>0.20750077392287788</c:v>
                </c:pt>
                <c:pt idx="3">
                  <c:v>0.34377193952900598</c:v>
                </c:pt>
                <c:pt idx="4">
                  <c:v>0.32057147646265721</c:v>
                </c:pt>
                <c:pt idx="5">
                  <c:v>0.26691001353896798</c:v>
                </c:pt>
                <c:pt idx="6">
                  <c:v>0.41358384929285513</c:v>
                </c:pt>
                <c:pt idx="7">
                  <c:v>0.35360358284450655</c:v>
                </c:pt>
                <c:pt idx="8">
                  <c:v>0.33325989880832046</c:v>
                </c:pt>
                <c:pt idx="9">
                  <c:v>0.3295797613787122</c:v>
                </c:pt>
              </c:numCache>
            </c:numRef>
          </c:val>
          <c:smooth val="1"/>
        </c:ser>
        <c:ser>
          <c:idx val="1"/>
          <c:order val="1"/>
          <c:tx>
            <c:strRef>
              <c:f>'Venda&amp;Estoque'!$O$2:$O$11</c:f>
              <c:strCache>
                <c:ptCount val="10"/>
                <c:pt idx="0">
                  <c:v>9%</c:v>
                </c:pt>
                <c:pt idx="1">
                  <c:v>8%</c:v>
                </c:pt>
                <c:pt idx="2">
                  <c:v>11%</c:v>
                </c:pt>
                <c:pt idx="3">
                  <c:v>5%</c:v>
                </c:pt>
                <c:pt idx="4">
                  <c:v>15%</c:v>
                </c:pt>
                <c:pt idx="5">
                  <c:v>11%</c:v>
                </c:pt>
                <c:pt idx="6">
                  <c:v>10%</c:v>
                </c:pt>
                <c:pt idx="7">
                  <c:v>12%</c:v>
                </c:pt>
                <c:pt idx="8">
                  <c:v>19%</c:v>
                </c:pt>
                <c:pt idx="9">
                  <c:v>11%</c:v>
                </c:pt>
              </c:strCache>
            </c:strRef>
          </c:tx>
          <c:spPr>
            <a:ln w="31750" cap="rnd">
              <a:solidFill>
                <a:srgbClr val="FF6161"/>
              </a:solidFill>
              <a:round/>
            </a:ln>
            <a:effectLst/>
          </c:spPr>
          <c:marker>
            <c:symbol val="none"/>
          </c:marker>
          <c:dLbls>
            <c:dLbl>
              <c:idx val="0"/>
              <c:layout>
                <c:manualLayout>
                  <c:x val="-3.1746026455688643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1746026455688629E-2"/>
                  <c:y val="5.20324936777447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3.3862428219401199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6026455688629E-2"/>
                  <c:y val="2.6016246838872211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6560838801676732E-2"/>
                  <c:y val="-4.7696452537932775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231746826441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6.3492052911377189E-2"/>
                  <c:y val="-3.0352287978684431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9629624691976202E-2"/>
                  <c:y val="-5.6368534817556833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'Distrato&amp;Vendas'!$O$2:$O$11</c:f>
              <c:numCache>
                <c:formatCode>0%</c:formatCode>
                <c:ptCount val="10"/>
                <c:pt idx="0">
                  <c:v>0.44841725408382999</c:v>
                </c:pt>
                <c:pt idx="1">
                  <c:v>0.14822547238813361</c:v>
                </c:pt>
                <c:pt idx="2">
                  <c:v>9.9999643083161741E-2</c:v>
                </c:pt>
                <c:pt idx="3">
                  <c:v>0.20089970191605216</c:v>
                </c:pt>
                <c:pt idx="4">
                  <c:v>0.36192120080021667</c:v>
                </c:pt>
                <c:pt idx="5">
                  <c:v>0.39596020042790525</c:v>
                </c:pt>
                <c:pt idx="6">
                  <c:v>0.49536225516734866</c:v>
                </c:pt>
                <c:pt idx="7">
                  <c:v>0.40125316650463344</c:v>
                </c:pt>
                <c:pt idx="8">
                  <c:v>7.5916389168673271E-2</c:v>
                </c:pt>
                <c:pt idx="9">
                  <c:v>0.20189615234727895</c:v>
                </c:pt>
              </c:numCache>
            </c:numRef>
          </c:val>
          <c:smooth val="1"/>
        </c:ser>
        <c:dLbls>
          <c:showLegendKey val="0"/>
          <c:showVal val="0"/>
          <c:showCatName val="0"/>
          <c:showSerName val="0"/>
          <c:showPercent val="0"/>
          <c:showBubbleSize val="0"/>
        </c:dLbls>
        <c:smooth val="0"/>
        <c:axId val="226730104"/>
        <c:axId val="226726968"/>
      </c:lineChart>
      <c:catAx>
        <c:axId val="226730104"/>
        <c:scaling>
          <c:orientation val="minMax"/>
        </c:scaling>
        <c:delete val="0"/>
        <c:axPos val="b"/>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26726968"/>
        <c:crosses val="autoZero"/>
        <c:auto val="1"/>
        <c:lblAlgn val="ctr"/>
        <c:lblOffset val="100"/>
        <c:noMultiLvlLbl val="1"/>
      </c:catAx>
      <c:valAx>
        <c:axId val="226726968"/>
        <c:scaling>
          <c:orientation val="minMax"/>
          <c:min val="0"/>
        </c:scaling>
        <c:delete val="1"/>
        <c:axPos val="l"/>
        <c:numFmt formatCode="0%" sourceLinked="1"/>
        <c:majorTickMark val="out"/>
        <c:minorTickMark val="none"/>
        <c:tickLblPos val="none"/>
        <c:crossAx val="226730104"/>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3.6514844804318505E-2"/>
                  <c:y val="2.829178425838814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4.0505791722896964E-2"/>
                  <c:y val="-2.62665934984843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4.29366284300495E-2"/>
                  <c:y val="-3.290399289223379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9819561285283279E-2"/>
                  <c:y val="3.186990237761858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0820224001962419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6587381916329292E-2"/>
                  <c:y val="3.492186683390822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2.3783175888439055E-2"/>
                  <c:y val="-3.060259224417274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4826097653592306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4031425399E-2"/>
                  <c:y val="4.0541984657242708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'Distrato&amp;Entregas'!$H$2:$H$11</c:f>
              <c:numCache>
                <c:formatCode>0%</c:formatCode>
                <c:ptCount val="10"/>
                <c:pt idx="0">
                  <c:v>0.27004671078240572</c:v>
                </c:pt>
                <c:pt idx="1">
                  <c:v>0.16911148365465214</c:v>
                </c:pt>
                <c:pt idx="2">
                  <c:v>0.23616165485539176</c:v>
                </c:pt>
                <c:pt idx="3">
                  <c:v>0.34933087217351189</c:v>
                </c:pt>
                <c:pt idx="4">
                  <c:v>0.48686690963931151</c:v>
                </c:pt>
                <c:pt idx="5">
                  <c:v>0.41704520873891415</c:v>
                </c:pt>
                <c:pt idx="6">
                  <c:v>0.49050836550836563</c:v>
                </c:pt>
                <c:pt idx="7">
                  <c:v>0.27183713039263208</c:v>
                </c:pt>
                <c:pt idx="8">
                  <c:v>0.17349996345830598</c:v>
                </c:pt>
                <c:pt idx="9">
                  <c:v>0.22647033496943086</c:v>
                </c:pt>
              </c:numCache>
            </c:numRef>
          </c:val>
          <c:smooth val="1"/>
        </c:ser>
        <c:ser>
          <c:idx val="1"/>
          <c:order val="1"/>
          <c:tx>
            <c:strRef>
              <c:f>'Venda&amp;Estoque'!$O$2:$O$11</c:f>
              <c:strCache>
                <c:ptCount val="10"/>
                <c:pt idx="0">
                  <c:v>9%</c:v>
                </c:pt>
                <c:pt idx="1">
                  <c:v>8%</c:v>
                </c:pt>
                <c:pt idx="2">
                  <c:v>11%</c:v>
                </c:pt>
                <c:pt idx="3">
                  <c:v>5%</c:v>
                </c:pt>
                <c:pt idx="4">
                  <c:v>15%</c:v>
                </c:pt>
                <c:pt idx="5">
                  <c:v>11%</c:v>
                </c:pt>
                <c:pt idx="6">
                  <c:v>10%</c:v>
                </c:pt>
                <c:pt idx="7">
                  <c:v>12%</c:v>
                </c:pt>
                <c:pt idx="8">
                  <c:v>19%</c:v>
                </c:pt>
                <c:pt idx="9">
                  <c:v>11%</c:v>
                </c:pt>
              </c:strCache>
            </c:strRef>
          </c:tx>
          <c:spPr>
            <a:ln w="31750" cap="rnd">
              <a:solidFill>
                <a:srgbClr val="FF6161"/>
              </a:solidFill>
              <a:round/>
            </a:ln>
            <a:effectLst/>
          </c:spPr>
          <c:marker>
            <c:symbol val="none"/>
          </c:marker>
          <c:dLbls>
            <c:dLbl>
              <c:idx val="0"/>
              <c:layout>
                <c:manualLayout>
                  <c:x val="-3.5268651255834248E-2"/>
                  <c:y val="-5.2032493677744776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4949983826124728E-2"/>
                  <c:y val="-5.1833084190844932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0907866235909279E-2"/>
                  <c:y val="3.6196533864730963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5974509689183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2400612559935581E-2"/>
                  <c:y val="-4.7696567700044629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185491829121985E-2"/>
                  <c:y val="-6.5868051419575691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4.5878773733626511E-2"/>
                  <c:y val="-4.3653412572448966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0017770789571759E-2"/>
                  <c:y val="-4.1919967491644887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'Distrato&amp;Entregas'!$O$2:$O$11</c:f>
              <c:numCache>
                <c:formatCode>0%</c:formatCode>
                <c:ptCount val="10"/>
                <c:pt idx="0">
                  <c:v>7.1428571428571425E-2</c:v>
                </c:pt>
                <c:pt idx="1">
                  <c:v>0.19120458891013384</c:v>
                </c:pt>
                <c:pt idx="2">
                  <c:v>3.9473684210526327E-2</c:v>
                </c:pt>
                <c:pt idx="3">
                  <c:v>0.11513859275053306</c:v>
                </c:pt>
                <c:pt idx="4">
                  <c:v>0.19920318725099606</c:v>
                </c:pt>
                <c:pt idx="5">
                  <c:v>0.21551724137931044</c:v>
                </c:pt>
                <c:pt idx="6">
                  <c:v>0.20833333333333343</c:v>
                </c:pt>
                <c:pt idx="7">
                  <c:v>0.44</c:v>
                </c:pt>
                <c:pt idx="8">
                  <c:v>0.5</c:v>
                </c:pt>
                <c:pt idx="9">
                  <c:v>0.48387096774193572</c:v>
                </c:pt>
              </c:numCache>
            </c:numRef>
          </c:val>
          <c:smooth val="1"/>
        </c:ser>
        <c:dLbls>
          <c:showLegendKey val="0"/>
          <c:showVal val="0"/>
          <c:showCatName val="0"/>
          <c:showSerName val="0"/>
          <c:showPercent val="0"/>
          <c:showBubbleSize val="0"/>
        </c:dLbls>
        <c:smooth val="0"/>
        <c:axId val="226731280"/>
        <c:axId val="226732456"/>
      </c:lineChart>
      <c:catAx>
        <c:axId val="226731280"/>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26732456"/>
        <c:crosses val="autoZero"/>
        <c:auto val="1"/>
        <c:lblAlgn val="ctr"/>
        <c:lblOffset val="100"/>
        <c:noMultiLvlLbl val="1"/>
      </c:catAx>
      <c:valAx>
        <c:axId val="226732456"/>
        <c:scaling>
          <c:orientation val="minMax"/>
          <c:min val="-0.2"/>
        </c:scaling>
        <c:delete val="1"/>
        <c:axPos val="l"/>
        <c:numFmt formatCode="0%" sourceLinked="1"/>
        <c:majorTickMark val="out"/>
        <c:minorTickMark val="none"/>
        <c:tickLblPos val="none"/>
        <c:crossAx val="226731280"/>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'SA&amp;Credor'!$H$1</c:f>
              <c:strCache>
                <c:ptCount val="1"/>
                <c:pt idx="0">
                  <c:v>Repasse/Saldo</c:v>
                </c:pt>
              </c:strCache>
            </c:strRef>
          </c:tx>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2.8784019343229869E-2"/>
                  <c:y val="-3.723999163792204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3.3364541160593758E-2"/>
                  <c:y val="-3.290399289223373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4010065227170573E-2"/>
                  <c:y val="-3.954139228598321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9819561285283279E-2"/>
                  <c:y val="-3.750675585937449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0820259784075552E-2"/>
                  <c:y val="-3.622269258910852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6587436026664741E-2"/>
                  <c:y val="-3.317071471956235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2709739091318038E-2"/>
                  <c:y val="-4.055869133479673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4826097653592306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5561818402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'SA&amp;Credor'!$H$2:$H$11</c:f>
              <c:numCache>
                <c:formatCode>0%</c:formatCode>
                <c:ptCount val="10"/>
                <c:pt idx="0">
                  <c:v>2.8494079472330881E-2</c:v>
                </c:pt>
                <c:pt idx="1">
                  <c:v>3.0548232448802056E-2</c:v>
                </c:pt>
                <c:pt idx="2">
                  <c:v>2.9294402281441232E-2</c:v>
                </c:pt>
                <c:pt idx="3">
                  <c:v>2.7547678092241141E-2</c:v>
                </c:pt>
                <c:pt idx="4">
                  <c:v>2.7237718873532726E-2</c:v>
                </c:pt>
                <c:pt idx="5">
                  <c:v>2.9945817107416846E-2</c:v>
                </c:pt>
                <c:pt idx="6">
                  <c:v>2.8031720596644154E-2</c:v>
                </c:pt>
                <c:pt idx="7">
                  <c:v>2.550551461420994E-2</c:v>
                </c:pt>
                <c:pt idx="8">
                  <c:v>2.7879331353668324E-2</c:v>
                </c:pt>
                <c:pt idx="9">
                  <c:v>3.0081687920149348E-2</c:v>
                </c:pt>
              </c:numCache>
            </c:numRef>
          </c:val>
          <c:smooth val="1"/>
        </c:ser>
        <c:ser>
          <c:idx val="1"/>
          <c:order val="1"/>
          <c:tx>
            <c:strRef>
              <c:f>'SA&amp;Credor'!$O$1</c:f>
              <c:strCache>
                <c:ptCount val="1"/>
                <c:pt idx="0">
                  <c:v>SA/SC - Fantasia</c:v>
                </c:pt>
              </c:strCache>
            </c:strRef>
          </c:tx>
          <c:spPr>
            <a:ln w="31750" cap="rnd">
              <a:solidFill>
                <a:srgbClr val="FF6161"/>
              </a:solidFill>
              <a:round/>
            </a:ln>
            <a:effectLst/>
          </c:spPr>
          <c:marker>
            <c:symbol val="none"/>
          </c:marker>
          <c:dLbls>
            <c:dLbl>
              <c:idx val="0"/>
              <c:layout>
                <c:manualLayout>
                  <c:x val="-3.3507312882761729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7029989628906808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0907846498944717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5974509689183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6560838801676732E-2"/>
                  <c:y val="-4.7696452537932775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231746826441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4.4117365603641316E-2"/>
                  <c:y val="-4.3360411398120663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0822902835421941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'SA&amp;Credor'!$O$2:$O$11</c:f>
              <c:numCache>
                <c:formatCode>0%</c:formatCode>
                <c:ptCount val="10"/>
                <c:pt idx="0">
                  <c:v>0.13</c:v>
                </c:pt>
                <c:pt idx="1">
                  <c:v>0.12000000000000002</c:v>
                </c:pt>
                <c:pt idx="2">
                  <c:v>0.11493694607641645</c:v>
                </c:pt>
                <c:pt idx="3">
                  <c:v>0.12666666666666665</c:v>
                </c:pt>
                <c:pt idx="4">
                  <c:v>0.12000000000000002</c:v>
                </c:pt>
                <c:pt idx="5">
                  <c:v>0.11</c:v>
                </c:pt>
                <c:pt idx="6">
                  <c:v>9.9166603842239354E-2</c:v>
                </c:pt>
                <c:pt idx="7">
                  <c:v>0.12333333333333336</c:v>
                </c:pt>
                <c:pt idx="8">
                  <c:v>0.11</c:v>
                </c:pt>
                <c:pt idx="9">
                  <c:v>0.11999999999999998</c:v>
                </c:pt>
              </c:numCache>
            </c:numRef>
          </c:val>
          <c:smooth val="1"/>
        </c:ser>
        <c:dLbls>
          <c:showLegendKey val="0"/>
          <c:showVal val="0"/>
          <c:showCatName val="0"/>
          <c:showSerName val="0"/>
          <c:showPercent val="0"/>
          <c:showBubbleSize val="0"/>
        </c:dLbls>
        <c:smooth val="0"/>
        <c:axId val="226732064"/>
        <c:axId val="226728144"/>
      </c:lineChart>
      <c:catAx>
        <c:axId val="22673206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26728144"/>
        <c:crosses val="autoZero"/>
        <c:auto val="1"/>
        <c:lblAlgn val="ctr"/>
        <c:lblOffset val="100"/>
        <c:noMultiLvlLbl val="1"/>
      </c:catAx>
      <c:valAx>
        <c:axId val="226728144"/>
        <c:scaling>
          <c:orientation val="minMax"/>
          <c:max val="0.2"/>
          <c:min val="0"/>
        </c:scaling>
        <c:delete val="1"/>
        <c:axPos val="l"/>
        <c:numFmt formatCode="0%" sourceLinked="1"/>
        <c:majorTickMark val="out"/>
        <c:minorTickMark val="none"/>
        <c:tickLblPos val="none"/>
        <c:crossAx val="226732064"/>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'SA&amp;Credor'!$H$1</c:f>
              <c:strCache>
                <c:ptCount val="1"/>
                <c:pt idx="0">
                  <c:v>Repasse/Saldo</c:v>
                </c:pt>
              </c:strCache>
            </c:strRef>
          </c:tx>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3.056933198380566E-2"/>
                  <c:y val="-3.06025922441726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4.0505791722896964E-2"/>
                  <c:y val="-3.954139228598307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7580690508322169E-2"/>
                  <c:y val="-3.622269258910852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9819561285283279E-2"/>
                  <c:y val="-3.750675585937449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3.9034947143499733E-2"/>
                  <c:y val="-3.954139228598307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6587436026664741E-2"/>
                  <c:y val="-3.317071471956235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2709739091318038E-2"/>
                  <c:y val="-3.723999163792204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4826097653592306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5561818402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'SAP&amp;Credor'!$H$2:$H$11</c:f>
              <c:numCache>
                <c:formatCode>0%</c:formatCode>
                <c:ptCount val="10"/>
                <c:pt idx="0">
                  <c:v>7.8170992618096985E-2</c:v>
                </c:pt>
                <c:pt idx="1">
                  <c:v>8.5625455114130652E-2</c:v>
                </c:pt>
                <c:pt idx="2">
                  <c:v>8.2264643119905626E-2</c:v>
                </c:pt>
                <c:pt idx="3">
                  <c:v>8.390864657814609E-2</c:v>
                </c:pt>
                <c:pt idx="4">
                  <c:v>7.700380694237291E-2</c:v>
                </c:pt>
                <c:pt idx="5">
                  <c:v>7.199813556676761E-2</c:v>
                </c:pt>
                <c:pt idx="6">
                  <c:v>6.9491587841187488E-2</c:v>
                </c:pt>
                <c:pt idx="7">
                  <c:v>6.7181230655173979E-2</c:v>
                </c:pt>
                <c:pt idx="8">
                  <c:v>7.1178986058256705E-2</c:v>
                </c:pt>
                <c:pt idx="9">
                  <c:v>7.0762430766727127E-2</c:v>
                </c:pt>
              </c:numCache>
            </c:numRef>
          </c:val>
          <c:smooth val="1"/>
        </c:ser>
        <c:ser>
          <c:idx val="1"/>
          <c:order val="1"/>
          <c:tx>
            <c:strRef>
              <c:f>'SA&amp;Credor'!$O$1</c:f>
              <c:strCache>
                <c:ptCount val="1"/>
                <c:pt idx="0">
                  <c:v>SA/SC - Fantasia</c:v>
                </c:pt>
              </c:strCache>
            </c:strRef>
          </c:tx>
          <c:spPr>
            <a:ln w="31750" cap="rnd">
              <a:solidFill>
                <a:srgbClr val="FF6161"/>
              </a:solidFill>
              <a:round/>
            </a:ln>
            <a:effectLst/>
          </c:spPr>
          <c:marker>
            <c:symbol val="none"/>
          </c:marker>
          <c:dLbls>
            <c:dLbl>
              <c:idx val="0"/>
              <c:layout>
                <c:manualLayout>
                  <c:x val="-3.3507312882761729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7029989628906808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4.0907846498944717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5974509689183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6560838801676732E-2"/>
                  <c:y val="-4.7696452537932775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231746826441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4.4117365603641316E-2"/>
                  <c:y val="-4.3360411398120663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0822902835421941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'SAP&amp;Credor'!$O$2:$O$11</c:f>
              <c:numCache>
                <c:formatCode>0%</c:formatCode>
                <c:ptCount val="10"/>
                <c:pt idx="0">
                  <c:v>0.2225</c:v>
                </c:pt>
                <c:pt idx="1">
                  <c:v>0.20750000000000007</c:v>
                </c:pt>
                <c:pt idx="2">
                  <c:v>0.21250000000000005</c:v>
                </c:pt>
                <c:pt idx="3">
                  <c:v>0.22</c:v>
                </c:pt>
                <c:pt idx="4">
                  <c:v>0.20750000000000005</c:v>
                </c:pt>
                <c:pt idx="5">
                  <c:v>0.18750000000000006</c:v>
                </c:pt>
                <c:pt idx="6">
                  <c:v>0.2</c:v>
                </c:pt>
                <c:pt idx="7">
                  <c:v>0.21000000000000005</c:v>
                </c:pt>
                <c:pt idx="8">
                  <c:v>0.1925</c:v>
                </c:pt>
                <c:pt idx="9">
                  <c:v>0.21000000000000005</c:v>
                </c:pt>
              </c:numCache>
            </c:numRef>
          </c:val>
          <c:smooth val="1"/>
        </c:ser>
        <c:dLbls>
          <c:showLegendKey val="0"/>
          <c:showVal val="0"/>
          <c:showCatName val="0"/>
          <c:showSerName val="0"/>
          <c:showPercent val="0"/>
          <c:showBubbleSize val="0"/>
        </c:dLbls>
        <c:smooth val="0"/>
        <c:axId val="226729320"/>
        <c:axId val="226728536"/>
      </c:lineChart>
      <c:catAx>
        <c:axId val="226729320"/>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26728536"/>
        <c:crosses val="autoZero"/>
        <c:auto val="1"/>
        <c:lblAlgn val="ctr"/>
        <c:lblOffset val="100"/>
        <c:noMultiLvlLbl val="1"/>
      </c:catAx>
      <c:valAx>
        <c:axId val="226728536"/>
        <c:scaling>
          <c:orientation val="minMax"/>
          <c:max val="0.30000000000000016"/>
          <c:min val="0"/>
        </c:scaling>
        <c:delete val="1"/>
        <c:axPos val="l"/>
        <c:numFmt formatCode="0%" sourceLinked="1"/>
        <c:majorTickMark val="out"/>
        <c:minorTickMark val="none"/>
        <c:tickLblPos val="none"/>
        <c:crossAx val="226729320"/>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'SA&amp;Credor'!$H$1</c:f>
              <c:strCache>
                <c:ptCount val="1"/>
                <c:pt idx="0">
                  <c:v>Repasse/Saldo</c:v>
                </c:pt>
              </c:strCache>
            </c:strRef>
          </c:tx>
          <c:spPr>
            <a:ln w="38100" cap="rnd">
              <a:solidFill>
                <a:schemeClr val="accent1">
                  <a:lumMod val="60000"/>
                  <a:lumOff val="40000"/>
                </a:schemeClr>
              </a:solidFill>
              <a:round/>
            </a:ln>
            <a:effectLst/>
          </c:spPr>
          <c:marker>
            <c:symbol val="none"/>
          </c:marker>
          <c:dLbls>
            <c:dLbl>
              <c:idx val="0"/>
              <c:layout>
                <c:manualLayout>
                  <c:x val="-3.4471018710824732E-2"/>
                  <c:y val="3.1869902377618664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3.8219687348465606E-2"/>
                  <c:y val="3.879924543441271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4.0336050369070425E-2"/>
                  <c:y val="3.4629242463972136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5795377867746378E-2"/>
                  <c:y val="-3.9541392285983148E-2"/>
                </c:manualLayout>
              </c:layout>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3.9819561285283279E-2"/>
                  <c:y val="-3.750675585937449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4.2605572424651308E-2"/>
                  <c:y val="-2.9585293195359113E-2"/>
                </c:manualLayout>
              </c:layout>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3.1231584570400373E-2"/>
                  <c:y val="-2.9336521375561881E-2"/>
                </c:manualLayout>
              </c:layout>
              <c:dLblPos val="r"/>
              <c:showLegendKey val="0"/>
              <c:showVal val="1"/>
              <c:showCatName val="0"/>
              <c:showSerName val="0"/>
              <c:showPercent val="0"/>
              <c:showBubbleSize val="0"/>
              <c:extLst>
                <c:ext xmlns:c15="http://schemas.microsoft.com/office/drawing/2012/chart" uri="{CE6537A1-D6FC-4f65-9D91-7224C49458BB}"/>
              </c:extLst>
            </c:dLbl>
            <c:dLbl>
              <c:idx val="7"/>
              <c:layout>
                <c:manualLayout>
                  <c:x val="-3.2709739091318038E-2"/>
                  <c:y val="-3.3921291941047399E-2"/>
                </c:manualLayout>
              </c:layout>
              <c:dLblPos val="r"/>
              <c:showLegendKey val="0"/>
              <c:showVal val="1"/>
              <c:showCatName val="0"/>
              <c:showSerName val="0"/>
              <c:showPercent val="0"/>
              <c:showBubbleSize val="0"/>
              <c:extLst>
                <c:ext xmlns:c15="http://schemas.microsoft.com/office/drawing/2012/chart" uri="{CE6537A1-D6FC-4f65-9D91-7224C49458BB}"/>
              </c:extLst>
            </c:dLbl>
            <c:dLbl>
              <c:idx val="8"/>
              <c:layout>
                <c:manualLayout>
                  <c:x val="-3.4826097653592306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2.3243425561818402E-2"/>
                  <c:y val="-4.1842796999186492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'Venda&amp;Estoque'!$A$2:$A$11</c:f>
              <c:strCache>
                <c:ptCount val="10"/>
                <c:pt idx="0">
                  <c:v>Jan/14</c:v>
                </c:pt>
                <c:pt idx="1">
                  <c:v>Fev/14</c:v>
                </c:pt>
                <c:pt idx="2">
                  <c:v>Mar/14</c:v>
                </c:pt>
                <c:pt idx="3">
                  <c:v>Abr/14</c:v>
                </c:pt>
                <c:pt idx="4">
                  <c:v>Mai/14</c:v>
                </c:pt>
                <c:pt idx="5">
                  <c:v>Jun/14</c:v>
                </c:pt>
                <c:pt idx="6">
                  <c:v>Jul/14</c:v>
                </c:pt>
                <c:pt idx="7">
                  <c:v>Ago/14</c:v>
                </c:pt>
                <c:pt idx="8">
                  <c:v>Set/14</c:v>
                </c:pt>
                <c:pt idx="9">
                  <c:v>Out/14</c:v>
                </c:pt>
              </c:strCache>
            </c:strRef>
          </c:cat>
          <c:val>
            <c:numRef>
              <c:f>'SA&amp;SAP'!$H$2:$H$11</c:f>
              <c:numCache>
                <c:formatCode>0%</c:formatCode>
                <c:ptCount val="10"/>
                <c:pt idx="0">
                  <c:v>0.52041646246763207</c:v>
                </c:pt>
                <c:pt idx="1">
                  <c:v>0.49202672321268842</c:v>
                </c:pt>
                <c:pt idx="2">
                  <c:v>0.5160488174582174</c:v>
                </c:pt>
                <c:pt idx="3">
                  <c:v>0.47852292442416727</c:v>
                </c:pt>
                <c:pt idx="4">
                  <c:v>0.46601547982298341</c:v>
                </c:pt>
                <c:pt idx="5">
                  <c:v>0.53380371042527275</c:v>
                </c:pt>
                <c:pt idx="6">
                  <c:v>0.52996622539315907</c:v>
                </c:pt>
                <c:pt idx="7">
                  <c:v>0.50555212600708233</c:v>
                </c:pt>
                <c:pt idx="8">
                  <c:v>0.49553182278113705</c:v>
                </c:pt>
                <c:pt idx="9">
                  <c:v>0.51185563238690435</c:v>
                </c:pt>
              </c:numCache>
            </c:numRef>
          </c:val>
          <c:smooth val="1"/>
        </c:ser>
        <c:ser>
          <c:idx val="1"/>
          <c:order val="1"/>
          <c:tx>
            <c:strRef>
              <c:f>'SA&amp;Credor'!$O$1</c:f>
              <c:strCache>
                <c:ptCount val="1"/>
                <c:pt idx="0">
                  <c:v>SA/SC - Fantasia</c:v>
                </c:pt>
              </c:strCache>
            </c:strRef>
          </c:tx>
          <c:spPr>
            <a:ln w="31750" cap="rnd">
              <a:solidFill>
                <a:srgbClr val="FF6161"/>
              </a:solidFill>
              <a:round/>
            </a:ln>
            <a:effectLst/>
          </c:spPr>
          <c:marker>
            <c:symbol val="none"/>
          </c:marker>
          <c:dLbls>
            <c:dLbl>
              <c:idx val="0"/>
              <c:layout>
                <c:manualLayout>
                  <c:x val="-3.3507312882761729E-2"/>
                  <c:y val="-3.4688329118496494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3.7029989628906808E-2"/>
                  <c:y val="3.9024370258308558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3.8952748208526719E-2"/>
                  <c:y val="-3.7530696506366701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3.1745974509689183E-2"/>
                  <c:y val="4.7696452537932699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3.8095231746826441E-2"/>
                  <c:y val="-4.3360411398120642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4.6560838801676732E-2"/>
                  <c:y val="-4.7696452537932775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8095304069395951E-2"/>
                  <c:y val="4.1617647699047154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4.0207356778349898E-2"/>
                  <c:y val="-3.9107340739006811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2.8643098498318358E-2"/>
                  <c:y val="-4.1866803032327572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2698410582275452E-2"/>
                  <c:y val="-2.601624683887245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0">
                <a:spAutoFit/>
              </a:bodyPr>
              <a:lstStyle/>
              <a:p>
                <a:pPr algn="ctr">
                  <a:defRPr lang="pt-BR" sz="1000" b="0" i="0" u="none" strike="noStrike" kern="1200" baseline="0">
                    <a:solidFill>
                      <a:srgbClr val="C00000"/>
                    </a:solidFill>
                    <a:latin typeface="Segoe UI" panose="020B0502040204020203" pitchFamily="34" charset="0"/>
                    <a:ea typeface="+mn-ea"/>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'SA&amp;SAP'!$O$2:$O$11</c:f>
              <c:numCache>
                <c:formatCode>0%</c:formatCode>
                <c:ptCount val="10"/>
                <c:pt idx="0">
                  <c:v>0.58426966292134819</c:v>
                </c:pt>
                <c:pt idx="1">
                  <c:v>0.57831325301204817</c:v>
                </c:pt>
                <c:pt idx="2">
                  <c:v>0.54087974624195967</c:v>
                </c:pt>
                <c:pt idx="3">
                  <c:v>0.57575757575757569</c:v>
                </c:pt>
                <c:pt idx="4">
                  <c:v>0.57831325301204817</c:v>
                </c:pt>
                <c:pt idx="5">
                  <c:v>0.58666666666666656</c:v>
                </c:pt>
                <c:pt idx="6">
                  <c:v>0.4958330192111966</c:v>
                </c:pt>
                <c:pt idx="7">
                  <c:v>0.58730158730158732</c:v>
                </c:pt>
                <c:pt idx="8">
                  <c:v>0.57142857142857184</c:v>
                </c:pt>
                <c:pt idx="9">
                  <c:v>0.57142857142857173</c:v>
                </c:pt>
              </c:numCache>
            </c:numRef>
          </c:val>
          <c:smooth val="1"/>
        </c:ser>
        <c:dLbls>
          <c:showLegendKey val="0"/>
          <c:showVal val="0"/>
          <c:showCatName val="0"/>
          <c:showSerName val="0"/>
          <c:showPercent val="0"/>
          <c:showBubbleSize val="0"/>
        </c:dLbls>
        <c:smooth val="0"/>
        <c:axId val="226729712"/>
        <c:axId val="226733240"/>
      </c:lineChart>
      <c:catAx>
        <c:axId val="226729712"/>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pt-BR"/>
          </a:p>
        </c:txPr>
        <c:crossAx val="226733240"/>
        <c:crosses val="autoZero"/>
        <c:auto val="1"/>
        <c:lblAlgn val="ctr"/>
        <c:lblOffset val="100"/>
        <c:noMultiLvlLbl val="1"/>
      </c:catAx>
      <c:valAx>
        <c:axId val="226733240"/>
        <c:scaling>
          <c:orientation val="minMax"/>
          <c:max val="0.8"/>
          <c:min val="0.2"/>
        </c:scaling>
        <c:delete val="1"/>
        <c:axPos val="l"/>
        <c:numFmt formatCode="0%" sourceLinked="1"/>
        <c:majorTickMark val="out"/>
        <c:minorTickMark val="none"/>
        <c:tickLblPos val="none"/>
        <c:crossAx val="226729712"/>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Lancamento!$J$1</c:f>
              <c:strCache>
                <c:ptCount val="1"/>
                <c:pt idx="0">
                  <c:v>SOMA_VGV_Lancado_RESIDENCIAL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Lancamento!$A$2:$A$11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Lancamento!$J$2:$J$11</c:f>
              <c:numCache>
                <c:formatCode>#,##0.0_ ;\-#,##0.0\ </c:formatCode>
                <c:ptCount val="10"/>
                <c:pt idx="0">
                  <c:v>182.54709519999994</c:v>
                </c:pt>
                <c:pt idx="1">
                  <c:v>377.88673899999975</c:v>
                </c:pt>
                <c:pt idx="2">
                  <c:v>2587.6477246100003</c:v>
                </c:pt>
                <c:pt idx="3">
                  <c:v>364.75635860999989</c:v>
                </c:pt>
                <c:pt idx="4">
                  <c:v>1659.3652968099998</c:v>
                </c:pt>
                <c:pt idx="5">
                  <c:v>1159.3410122199996</c:v>
                </c:pt>
                <c:pt idx="6">
                  <c:v>187.70195349999995</c:v>
                </c:pt>
                <c:pt idx="7">
                  <c:v>294.02242999999999</c:v>
                </c:pt>
                <c:pt idx="8">
                  <c:v>1465.9581216199999</c:v>
                </c:pt>
                <c:pt idx="9">
                  <c:v>825.86242672999958</c:v>
                </c:pt>
              </c:numCache>
            </c:numRef>
          </c:val>
        </c:ser>
        <c:ser>
          <c:idx val="1"/>
          <c:order val="1"/>
          <c:tx>
            <c:strRef>
              <c:f>Lancamento!$K$1</c:f>
              <c:strCache>
                <c:ptCount val="1"/>
                <c:pt idx="0">
                  <c:v>SOMA_VGV_Lancado_OUTROS</c:v>
                </c:pt>
              </c:strCache>
            </c:strRef>
          </c:tx>
          <c:spPr>
            <a:solidFill>
              <a:schemeClr val="accent1">
                <a:lumMod val="75000"/>
              </a:schemeClr>
            </a:solidFill>
            <a:ln>
              <a:solidFill>
                <a:schemeClr val="accent1">
                  <a:lumMod val="50000"/>
                </a:schemeClr>
              </a:solidFill>
            </a:ln>
          </c:spPr>
          <c:invertIfNegative val="0"/>
          <c:dLbls>
            <c:dLbl>
              <c:idx val="1"/>
              <c:layout>
                <c:manualLayout>
                  <c:x val="-1.8240836493163453E-3"/>
                  <c:y val="-9.6694174280381295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9.1204182465817339E-4"/>
                  <c:y val="-2.9632085666568435E-2"/>
                </c:manualLayout>
              </c:layout>
              <c:showLegendKey val="0"/>
              <c:showVal val="1"/>
              <c:showCatName val="0"/>
              <c:showSerName val="0"/>
              <c:showPercent val="0"/>
              <c:showBubbleSize val="0"/>
              <c:extLst>
                <c:ext xmlns:c15="http://schemas.microsoft.com/office/drawing/2012/chart" uri="{CE6537A1-D6FC-4f65-9D91-7224C49458BB}">
                  <c15:layout>
                    <c:manualLayout>
                      <c:w val="7.1759450764104324E-2"/>
                      <c:h val="5.3961587582277239E-2"/>
                    </c:manualLayout>
                  </c15:layout>
                </c:ext>
              </c:extLst>
            </c:dLbl>
            <c:dLbl>
              <c:idx val="3"/>
              <c:layout>
                <c:manualLayout>
                  <c:x val="0"/>
                  <c:y val="-5.6145004420866486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6882294511625342E-17"/>
                  <c:y val="-6.5502505157677568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6.6882294511625342E-17"/>
                  <c:y val="-3.7430002947244349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3.6481672986326589E-3"/>
                  <c:y val="-2.8072502210433375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1.8240836493163286E-3"/>
                  <c:y val="-0.1091708419294626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8240836493163286E-3"/>
                  <c:y val="-3.5870419491109161E-2"/>
                </c:manualLayout>
              </c:layout>
              <c:showLegendKey val="0"/>
              <c:showVal val="1"/>
              <c:showCatName val="0"/>
              <c:showSerName val="0"/>
              <c:showPercent val="0"/>
              <c:showBubbleSize val="0"/>
              <c:extLst>
                <c:ext xmlns:c15="http://schemas.microsoft.com/office/drawing/2012/chart" uri="{CE6537A1-D6FC-4f65-9D91-7224C49458BB}">
                  <c15:layout>
                    <c:manualLayout>
                      <c:w val="6.5174508790072389E-2"/>
                      <c:h val="4.7723253757736527E-2"/>
                    </c:manualLayout>
                  </c15:layout>
                </c:ext>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Lancamento!$A$2:$A$11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Lancamento!$K$2:$K$11</c:f>
              <c:numCache>
                <c:formatCode>#,##0.0_ ;\-#,##0.0\ </c:formatCode>
                <c:ptCount val="10"/>
                <c:pt idx="1">
                  <c:v>427.13137133999999</c:v>
                </c:pt>
                <c:pt idx="2">
                  <c:v>19.475999999999992</c:v>
                </c:pt>
                <c:pt idx="3">
                  <c:v>225.21838600000001</c:v>
                </c:pt>
                <c:pt idx="4">
                  <c:v>272.02178253999995</c:v>
                </c:pt>
                <c:pt idx="5">
                  <c:v>78.123183799999978</c:v>
                </c:pt>
                <c:pt idx="6">
                  <c:v>30.195599999999988</c:v>
                </c:pt>
                <c:pt idx="7">
                  <c:v>563.91502814999978</c:v>
                </c:pt>
                <c:pt idx="9">
                  <c:v>100.504047</c:v>
                </c:pt>
              </c:numCache>
            </c:numRef>
          </c:val>
        </c:ser>
        <c:dLbls>
          <c:showLegendKey val="0"/>
          <c:showVal val="0"/>
          <c:showCatName val="0"/>
          <c:showSerName val="0"/>
          <c:showPercent val="0"/>
          <c:showBubbleSize val="0"/>
        </c:dLbls>
        <c:gapWidth val="41"/>
        <c:overlap val="100"/>
        <c:axId val="226727360"/>
        <c:axId val="226730496"/>
      </c:barChart>
      <c:dateAx>
        <c:axId val="226727360"/>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6730496"/>
        <c:crosses val="autoZero"/>
        <c:auto val="1"/>
        <c:lblOffset val="100"/>
        <c:baseTimeUnit val="months"/>
      </c:dateAx>
      <c:valAx>
        <c:axId val="226730496"/>
        <c:scaling>
          <c:orientation val="minMax"/>
        </c:scaling>
        <c:delete val="1"/>
        <c:axPos val="l"/>
        <c:numFmt formatCode="#,##0.0_ ;\-#,##0.0\ " sourceLinked="1"/>
        <c:majorTickMark val="out"/>
        <c:minorTickMark val="none"/>
        <c:tickLblPos val="none"/>
        <c:crossAx val="22672736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Venda!$J$1</c:f>
              <c:strCache>
                <c:ptCount val="1"/>
                <c:pt idx="0">
                  <c:v>SOMA_Valor_Venda_RESIDENCIAL</c:v>
                </c:pt>
              </c:strCache>
            </c:strRef>
          </c:tx>
          <c:spPr>
            <a:solidFill>
              <a:schemeClr val="accent1">
                <a:lumMod val="60000"/>
                <a:lumOff val="40000"/>
              </a:schemeClr>
            </a:solidFill>
            <a:ln>
              <a:solidFill>
                <a:schemeClr val="accent1">
                  <a:lumMod val="50000"/>
                </a:schemeClr>
              </a:solidFill>
            </a:ln>
          </c:spPr>
          <c:invertIfNegative val="0"/>
          <c:dLbls>
            <c:spPr>
              <a:noFill/>
              <a:ln>
                <a:noFill/>
              </a:ln>
              <a:effectLst/>
            </c:spPr>
            <c:txPr>
              <a:bodyPr/>
              <a:lstStyle/>
              <a:p>
                <a:pPr>
                  <a:defRPr b="0" i="0" baseline="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Venda!$A$2:$A$11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Venda!$J$2:$J$11</c:f>
              <c:numCache>
                <c:formatCode>#,##0.0</c:formatCode>
                <c:ptCount val="10"/>
                <c:pt idx="0">
                  <c:v>1230.2672600599999</c:v>
                </c:pt>
                <c:pt idx="1">
                  <c:v>1332.04281797</c:v>
                </c:pt>
                <c:pt idx="2">
                  <c:v>1677.3888998000004</c:v>
                </c:pt>
                <c:pt idx="3">
                  <c:v>1557.9257276700005</c:v>
                </c:pt>
                <c:pt idx="4">
                  <c:v>1961.1411511900001</c:v>
                </c:pt>
                <c:pt idx="5">
                  <c:v>1439.4813207900002</c:v>
                </c:pt>
                <c:pt idx="6">
                  <c:v>1276.5632320899997</c:v>
                </c:pt>
                <c:pt idx="7">
                  <c:v>1429.8571164699999</c:v>
                </c:pt>
                <c:pt idx="8">
                  <c:v>1534.0260209399999</c:v>
                </c:pt>
                <c:pt idx="9">
                  <c:v>1562.6829139199995</c:v>
                </c:pt>
              </c:numCache>
            </c:numRef>
          </c:val>
        </c:ser>
        <c:ser>
          <c:idx val="1"/>
          <c:order val="1"/>
          <c:tx>
            <c:strRef>
              <c:f>Venda!$K$1</c:f>
              <c:strCache>
                <c:ptCount val="1"/>
                <c:pt idx="0">
                  <c:v>SOMA_Valor_Venda_OUTROS</c:v>
                </c:pt>
              </c:strCache>
            </c:strRef>
          </c:tx>
          <c:spPr>
            <a:solidFill>
              <a:schemeClr val="accent1">
                <a:lumMod val="75000"/>
              </a:schemeClr>
            </a:solidFill>
            <a:ln>
              <a:solidFill>
                <a:schemeClr val="accent1">
                  <a:lumMod val="50000"/>
                </a:schemeClr>
              </a:solidFill>
            </a:ln>
          </c:spPr>
          <c:invertIfNegative val="0"/>
          <c:dLbls>
            <c:dLbl>
              <c:idx val="0"/>
              <c:layout>
                <c:manualLayout>
                  <c:x val="0"/>
                  <c:y val="-6.2383338245407302E-2"/>
                </c:manualLayout>
              </c:layout>
              <c:showLegendKey val="0"/>
              <c:showVal val="1"/>
              <c:showCatName val="0"/>
              <c:showSerName val="0"/>
              <c:showPercent val="0"/>
              <c:showBubbleSize val="0"/>
              <c:extLst>
                <c:ext xmlns:c15="http://schemas.microsoft.com/office/drawing/2012/chart" uri="{CE6537A1-D6FC-4f65-9D91-7224C49458BB}"/>
              </c:extLst>
            </c:dLbl>
            <c:dLbl>
              <c:idx val="1"/>
              <c:layout>
                <c:manualLayout>
                  <c:x val="0"/>
                  <c:y val="-9.3575007368110877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1.8240836493163286E-3"/>
                  <c:y val="-8.7336673543570123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1.8240836493163286E-3"/>
                  <c:y val="-7.7979172806759006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6882294511625342E-17"/>
                  <c:y val="-8.7336673543570095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0"/>
                  <c:y val="-7.4860005894488713E-2"/>
                </c:manualLayout>
              </c:layout>
              <c:showLegendKey val="0"/>
              <c:showVal val="1"/>
              <c:showCatName val="0"/>
              <c:showSerName val="0"/>
              <c:showPercent val="0"/>
              <c:showBubbleSize val="0"/>
              <c:extLst>
                <c:ext xmlns:c15="http://schemas.microsoft.com/office/drawing/2012/chart" uri="{CE6537A1-D6FC-4f65-9D91-7224C49458BB}"/>
              </c:extLst>
            </c:dLbl>
            <c:dLbl>
              <c:idx val="6"/>
              <c:layout>
                <c:manualLayout>
                  <c:x val="0"/>
                  <c:y val="-6.8621672069947917E-2"/>
                </c:manualLayout>
              </c:layout>
              <c:showLegendKey val="0"/>
              <c:showVal val="1"/>
              <c:showCatName val="0"/>
              <c:showSerName val="0"/>
              <c:showPercent val="0"/>
              <c:showBubbleSize val="0"/>
              <c:extLst>
                <c:ext xmlns:c15="http://schemas.microsoft.com/office/drawing/2012/chart" uri="{CE6537A1-D6FC-4f65-9D91-7224C49458BB}"/>
              </c:extLst>
            </c:dLbl>
            <c:dLbl>
              <c:idx val="7"/>
              <c:layout>
                <c:manualLayout>
                  <c:x val="-1.8240836493163286E-3"/>
                  <c:y val="-0.1091708419294626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1.8240836493163286E-3"/>
                  <c:y val="-9.3575007368110877E-2"/>
                </c:manualLayout>
              </c:layout>
              <c:showLegendKey val="0"/>
              <c:showVal val="1"/>
              <c:showCatName val="0"/>
              <c:showSerName val="0"/>
              <c:showPercent val="0"/>
              <c:showBubbleSize val="0"/>
              <c:extLst>
                <c:ext xmlns:c15="http://schemas.microsoft.com/office/drawing/2012/chart" uri="{CE6537A1-D6FC-4f65-9D91-7224C49458BB}"/>
              </c:extLst>
            </c:dLbl>
            <c:dLbl>
              <c:idx val="9"/>
              <c:layout>
                <c:manualLayout>
                  <c:x val="-1.8240836493163286E-3"/>
                  <c:y val="-7.1740838982218363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b="0">
                    <a:latin typeface="Segoe UI" panose="020B0502040204020203" pitchFamily="34" charset="0"/>
                    <a:cs typeface="Segoe UI" panose="020B0502040204020203"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Venda!$A$2:$A$11</c:f>
              <c:numCache>
                <c:formatCode>mmm\-yy</c:formatCode>
                <c:ptCount val="10"/>
                <c:pt idx="0">
                  <c:v>41640</c:v>
                </c:pt>
                <c:pt idx="1">
                  <c:v>41671</c:v>
                </c:pt>
                <c:pt idx="2">
                  <c:v>41699</c:v>
                </c:pt>
                <c:pt idx="3">
                  <c:v>41730</c:v>
                </c:pt>
                <c:pt idx="4">
                  <c:v>41760</c:v>
                </c:pt>
                <c:pt idx="5">
                  <c:v>41791</c:v>
                </c:pt>
                <c:pt idx="6">
                  <c:v>41821</c:v>
                </c:pt>
                <c:pt idx="7">
                  <c:v>41852</c:v>
                </c:pt>
                <c:pt idx="8">
                  <c:v>41883</c:v>
                </c:pt>
                <c:pt idx="9">
                  <c:v>41913</c:v>
                </c:pt>
              </c:numCache>
            </c:numRef>
          </c:cat>
          <c:val>
            <c:numRef>
              <c:f>Venda!$K$2:$K$11</c:f>
              <c:numCache>
                <c:formatCode>#,##0.0</c:formatCode>
                <c:ptCount val="10"/>
                <c:pt idx="0">
                  <c:v>195.61918273449493</c:v>
                </c:pt>
                <c:pt idx="1">
                  <c:v>377.27073331999986</c:v>
                </c:pt>
                <c:pt idx="2">
                  <c:v>302.93179995999975</c:v>
                </c:pt>
                <c:pt idx="3">
                  <c:v>242.77677475999994</c:v>
                </c:pt>
                <c:pt idx="4">
                  <c:v>329.46870840999975</c:v>
                </c:pt>
                <c:pt idx="5">
                  <c:v>251.02160928000001</c:v>
                </c:pt>
                <c:pt idx="6">
                  <c:v>235.70321588999997</c:v>
                </c:pt>
                <c:pt idx="7">
                  <c:v>469.48423591999989</c:v>
                </c:pt>
                <c:pt idx="8">
                  <c:v>339.49283438999993</c:v>
                </c:pt>
                <c:pt idx="9">
                  <c:v>237.83500090749007</c:v>
                </c:pt>
              </c:numCache>
            </c:numRef>
          </c:val>
        </c:ser>
        <c:dLbls>
          <c:showLegendKey val="0"/>
          <c:showVal val="0"/>
          <c:showCatName val="0"/>
          <c:showSerName val="0"/>
          <c:showPercent val="0"/>
          <c:showBubbleSize val="0"/>
        </c:dLbls>
        <c:gapWidth val="41"/>
        <c:overlap val="100"/>
        <c:axId val="226731672"/>
        <c:axId val="228021184"/>
      </c:barChart>
      <c:dateAx>
        <c:axId val="226731672"/>
        <c:scaling>
          <c:orientation val="minMax"/>
        </c:scaling>
        <c:delete val="0"/>
        <c:axPos val="b"/>
        <c:numFmt formatCode="mmm/yyyy" sourceLinked="0"/>
        <c:majorTickMark val="none"/>
        <c:minorTickMark val="none"/>
        <c:tickLblPos val="nextTo"/>
        <c:txPr>
          <a:bodyPr/>
          <a:lstStyle/>
          <a:p>
            <a:pPr>
              <a:defRPr>
                <a:latin typeface="Segoe UI" panose="020B0502040204020203" pitchFamily="34" charset="0"/>
                <a:cs typeface="Segoe UI" panose="020B0502040204020203" pitchFamily="34" charset="0"/>
              </a:defRPr>
            </a:pPr>
            <a:endParaRPr lang="pt-BR"/>
          </a:p>
        </c:txPr>
        <c:crossAx val="228021184"/>
        <c:crosses val="autoZero"/>
        <c:auto val="1"/>
        <c:lblOffset val="100"/>
        <c:baseTimeUnit val="months"/>
      </c:dateAx>
      <c:valAx>
        <c:axId val="228021184"/>
        <c:scaling>
          <c:orientation val="minMax"/>
        </c:scaling>
        <c:delete val="1"/>
        <c:axPos val="l"/>
        <c:numFmt formatCode="#,##0.0" sourceLinked="1"/>
        <c:majorTickMark val="out"/>
        <c:minorTickMark val="none"/>
        <c:tickLblPos val="none"/>
        <c:crossAx val="22673167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23/01/2015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23/01/2015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1</a:t>
            </a:fld>
            <a:endParaRPr lang="pt-BR"/>
          </a:p>
        </p:txBody>
      </p:sp>
    </p:spTree>
    <p:extLst>
      <p:ext uri="{BB962C8B-B14F-4D97-AF65-F5344CB8AC3E}">
        <p14:creationId xmlns:p14="http://schemas.microsoft.com/office/powerpoint/2010/main" val="80697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6</a:t>
            </a:fld>
            <a:endParaRPr lang="pt-BR"/>
          </a:p>
        </p:txBody>
      </p:sp>
    </p:spTree>
    <p:extLst>
      <p:ext uri="{BB962C8B-B14F-4D97-AF65-F5344CB8AC3E}">
        <p14:creationId xmlns:p14="http://schemas.microsoft.com/office/powerpoint/2010/main" val="170628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8</a:t>
            </a:fld>
            <a:endParaRPr lang="pt-BR"/>
          </a:p>
        </p:txBody>
      </p:sp>
    </p:spTree>
    <p:extLst>
      <p:ext uri="{BB962C8B-B14F-4D97-AF65-F5344CB8AC3E}">
        <p14:creationId xmlns:p14="http://schemas.microsoft.com/office/powerpoint/2010/main" val="809825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9</a:t>
            </a:fld>
            <a:endParaRPr lang="pt-BR"/>
          </a:p>
        </p:txBody>
      </p:sp>
    </p:spTree>
    <p:extLst>
      <p:ext uri="{BB962C8B-B14F-4D97-AF65-F5344CB8AC3E}">
        <p14:creationId xmlns:p14="http://schemas.microsoft.com/office/powerpoint/2010/main" val="26040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12</a:t>
            </a:fld>
            <a:endParaRPr lang="pt-BR"/>
          </a:p>
        </p:txBody>
      </p:sp>
    </p:spTree>
    <p:extLst>
      <p:ext uri="{BB962C8B-B14F-4D97-AF65-F5344CB8AC3E}">
        <p14:creationId xmlns:p14="http://schemas.microsoft.com/office/powerpoint/2010/main" val="996279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13</a:t>
            </a:fld>
            <a:endParaRPr lang="pt-BR"/>
          </a:p>
        </p:txBody>
      </p:sp>
    </p:spTree>
    <p:extLst>
      <p:ext uri="{BB962C8B-B14F-4D97-AF65-F5344CB8AC3E}">
        <p14:creationId xmlns:p14="http://schemas.microsoft.com/office/powerpoint/2010/main" val="405253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143000" y="685800"/>
            <a:ext cx="4572000" cy="34290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C3726210-BF04-4767-8D3D-2B4B5D24292F}" type="slidenum">
              <a:rPr lang="pt-BR" smtClean="0"/>
              <a:pPr>
                <a:defRPr/>
              </a:pPr>
              <a:t>14</a:t>
            </a:fld>
            <a:endParaRPr lang="pt-BR"/>
          </a:p>
        </p:txBody>
      </p:sp>
    </p:spTree>
    <p:extLst>
      <p:ext uri="{BB962C8B-B14F-4D97-AF65-F5344CB8AC3E}">
        <p14:creationId xmlns:p14="http://schemas.microsoft.com/office/powerpoint/2010/main" val="245031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152576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707851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23/01/2015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75590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23/01/2015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344126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28650" y="365125"/>
            <a:ext cx="5800725"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23/01/2015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1536347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2038073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p>
            <a:pPr fontAlgn="auto">
              <a:spcBef>
                <a:spcPts val="0"/>
              </a:spcBef>
              <a:spcAft>
                <a:spcPts val="0"/>
              </a:spcAft>
            </a:pPr>
            <a:fld id="{EA9EFE93-F287-4331-B820-9EE2079A43EA}" type="slidenum">
              <a:rPr lang="en-US" smtClean="0">
                <a:solidFill>
                  <a:prstClr val="black"/>
                </a:solidFill>
                <a:latin typeface="Trebuchet MS"/>
                <a:cs typeface="+mn-cs"/>
              </a:rPr>
              <a:pPr fontAlgn="auto">
                <a:spcBef>
                  <a:spcPts val="0"/>
                </a:spcBef>
                <a:spcAft>
                  <a:spcPts val="0"/>
                </a:spcAft>
              </a:pPr>
              <a:t>‹nº›</a:t>
            </a:fld>
            <a:endParaRPr lang="en-US">
              <a:solidFill>
                <a:prstClr val="black"/>
              </a:solidFill>
              <a:latin typeface="Trebuchet MS"/>
              <a:cs typeface="+mn-cs"/>
            </a:endParaRPr>
          </a:p>
        </p:txBody>
      </p:sp>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505181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2074822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784400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93670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22921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964535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86883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A144E41-40A6-417F-B238-2EF45D0F1DF2}" type="datetimeFigureOut">
              <a:rPr lang="pt-BR" smtClean="0"/>
              <a:t>23/01/2015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932789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334047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428985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8043813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278305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pt-BR" smtClean="0"/>
              <a:t>Clique para editar o título mestre</a:t>
            </a:r>
            <a:endParaRPr lang="pt-BR"/>
          </a:p>
        </p:txBody>
      </p:sp>
      <p:sp>
        <p:nvSpPr>
          <p:cNvPr id="3" name="Espaço Reservado para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A144E41-40A6-417F-B238-2EF45D0F1DF2}" type="datetimeFigureOut">
              <a:rPr lang="pt-BR" smtClean="0"/>
              <a:t>23/01/2015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59369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286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29150" y="1825625"/>
            <a:ext cx="38862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A144E41-40A6-417F-B238-2EF45D0F1DF2}" type="datetimeFigureOut">
              <a:rPr lang="pt-BR" smtClean="0"/>
              <a:t>23/01/2015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568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4" name="Espaço Reservado para Conteúdo 3"/>
          <p:cNvSpPr>
            <a:spLocks noGrp="1"/>
          </p:cNvSpPr>
          <p:nvPr>
            <p:ph sz="half" idx="2"/>
          </p:nvPr>
        </p:nvSpPr>
        <p:spPr>
          <a:xfrm>
            <a:off x="629842" y="2505075"/>
            <a:ext cx="3868340"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smtClean="0"/>
              <a:t>Clique para editar o texto mestre</a:t>
            </a:r>
          </a:p>
        </p:txBody>
      </p:sp>
      <p:sp>
        <p:nvSpPr>
          <p:cNvPr id="6" name="Espaço Reservado para Conteúdo 5"/>
          <p:cNvSpPr>
            <a:spLocks noGrp="1"/>
          </p:cNvSpPr>
          <p:nvPr>
            <p:ph sz="quarter" idx="4"/>
          </p:nvPr>
        </p:nvSpPr>
        <p:spPr>
          <a:xfrm>
            <a:off x="4629150" y="2505075"/>
            <a:ext cx="3887391"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A144E41-40A6-417F-B238-2EF45D0F1DF2}" type="datetimeFigureOut">
              <a:rPr lang="pt-BR" smtClean="0"/>
              <a:t>23/01/2015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76083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A144E41-40A6-417F-B238-2EF45D0F1DF2}" type="datetimeFigureOut">
              <a:rPr lang="pt-BR" smtClean="0"/>
              <a:t>23/01/2015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56242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A144E41-40A6-417F-B238-2EF45D0F1DF2}" type="datetimeFigureOut">
              <a:rPr lang="pt-BR" smtClean="0"/>
              <a:t>23/01/2015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43040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Conteú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A144E41-40A6-417F-B238-2EF45D0F1DF2}" type="datetimeFigureOut">
              <a:rPr lang="pt-BR" smtClean="0"/>
              <a:t>23/01/2015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131285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pt-BR" smtClean="0"/>
              <a:t>Clique para editar o título mestre</a:t>
            </a:r>
            <a:endParaRPr lang="pt-BR"/>
          </a:p>
        </p:txBody>
      </p:sp>
      <p:sp>
        <p:nvSpPr>
          <p:cNvPr id="3" name="Espaço Reservado para Imagem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A144E41-40A6-417F-B238-2EF45D0F1DF2}" type="datetimeFigureOut">
              <a:rPr lang="pt-BR" smtClean="0"/>
              <a:t>23/01/2015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62F67-E170-46F8-87AA-7A37A1D70F4D}" type="slidenum">
              <a:rPr lang="pt-BR" smtClean="0"/>
              <a:t>‹nº›</a:t>
            </a:fld>
            <a:endParaRPr lang="pt-BR"/>
          </a:p>
        </p:txBody>
      </p:sp>
    </p:spTree>
    <p:extLst>
      <p:ext uri="{BB962C8B-B14F-4D97-AF65-F5344CB8AC3E}">
        <p14:creationId xmlns:p14="http://schemas.microsoft.com/office/powerpoint/2010/main" val="285576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144E41-40A6-417F-B238-2EF45D0F1DF2}" type="datetimeFigureOut">
              <a:rPr lang="pt-BR" smtClean="0"/>
              <a:t>23/01/2015</a:t>
            </a:fld>
            <a:endParaRPr lang="pt-BR"/>
          </a:p>
        </p:txBody>
      </p:sp>
      <p:sp>
        <p:nvSpPr>
          <p:cNvPr id="5" name="Espaço Reservado para Rodapé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F62F67-E170-46F8-87AA-7A37A1D70F4D}" type="slidenum">
              <a:rPr lang="pt-BR" smtClean="0"/>
              <a:t>‹nº›</a:t>
            </a:fld>
            <a:endParaRPr lang="pt-BR"/>
          </a:p>
        </p:txBody>
      </p:sp>
    </p:spTree>
    <p:extLst>
      <p:ext uri="{BB962C8B-B14F-4D97-AF65-F5344CB8AC3E}">
        <p14:creationId xmlns:p14="http://schemas.microsoft.com/office/powerpoint/2010/main" val="879091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92556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iregistradores.org.br/noticias/sp-registrado-o-primeiro-instrumento-particular-de-compra-e-venda-enviado-eletronicament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package" Target="../embeddings/Microsoft_Excel_Worksheet2.xls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3.bin"/><Relationship Id="rId7" Type="http://schemas.openxmlformats.org/officeDocument/2006/relationships/package" Target="../embeddings/Microsoft_Excel_Worksheet4.xlsx"/><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package" Target="../embeddings/Microsoft_Excel_Worksheet3.xls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file:///C:\Projetos%20(local)\Abrainc\_Relat&#243;rios\201501\Indicadores_Compostos.xlsx!Venda&amp;Estoque!L16C13:L18C14" TargetMode="Externa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file:///C:\Projetos%20(local)\Abrainc\_Relat&#243;rios\201501\Indicadores_Compostos.xlsx!Lan&#231;amentos&amp;Vendas!L16C13:L18C14" TargetMode="Externa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file:///C:\Projetos%20(local)\Abrainc\_Relat&#243;rios\201501\Indicadores_Compostos.xlsx!Distrato&amp;Vendas!L16C13:L18C14" TargetMode="External"/></Relationships>
</file>

<file path=ppt/slides/_rels/slide3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file:///C:\Projetos%20(local)\Abrainc\_Relat&#243;rios\201501\Indicadores_Compostos.xlsx!Distrato&amp;Entregas!L16C13:L18C14" TargetMode="External"/></Relationships>
</file>

<file path=ppt/slides/_rels/slide35.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SA&amp;Credor!L16C13:L18C14" TargetMode="Externa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chart" Target="../charts/chart5.x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SAP&amp;Credor!L16C13:L18C14" TargetMode="Externa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chart" Target="../charts/chart6.x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3" Type="http://schemas.openxmlformats.org/officeDocument/2006/relationships/oleObject" Target="file:///C:\Projetos%20(local)\Abrainc\_Relat&#243;rios\201501\Indicadores_Compostos.xlsx!SA&amp;SAP!L16C13:L18C14" TargetMode="Externa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chart" Target="../charts/chart7.xml"/><Relationship Id="rId4" Type="http://schemas.openxmlformats.org/officeDocument/2006/relationships/image" Target="../media/image1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p:cNvSpPr>
          <p:nvPr/>
        </p:nvSpPr>
        <p:spPr bwMode="auto">
          <a:xfrm>
            <a:off x="683568" y="4869160"/>
            <a:ext cx="7697787" cy="96436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2800" dirty="0" smtClean="0">
                <a:solidFill>
                  <a:srgbClr val="969696"/>
                </a:solidFill>
                <a:latin typeface="BlissEB" panose="02000506050000020004" pitchFamily="2" charset="0"/>
                <a:ea typeface="Helvetica" charset="0"/>
                <a:cs typeface="Helvetica" charset="0"/>
                <a:sym typeface="Helvetica" charset="0"/>
              </a:rPr>
              <a:t>Comitê </a:t>
            </a:r>
            <a:r>
              <a:rPr lang="en-US" sz="2800" dirty="0">
                <a:solidFill>
                  <a:srgbClr val="969696"/>
                </a:solidFill>
                <a:latin typeface="BlissEB" panose="02000506050000020004" pitchFamily="2" charset="0"/>
                <a:ea typeface="Helvetica" charset="0"/>
                <a:cs typeface="Helvetica" charset="0"/>
                <a:sym typeface="Helvetica" charset="0"/>
              </a:rPr>
              <a:t>Financeiro</a:t>
            </a:r>
          </a:p>
          <a:p>
            <a:pPr algn="ctr" defTabSz="914145" hangingPunct="0"/>
            <a:r>
              <a:rPr lang="en-US" sz="2800" dirty="0" err="1">
                <a:solidFill>
                  <a:srgbClr val="969696"/>
                </a:solidFill>
                <a:latin typeface="BlissEB" panose="02000506050000020004" pitchFamily="2" charset="0"/>
                <a:ea typeface="Helvetica" charset="0"/>
                <a:cs typeface="Helvetica" charset="0"/>
                <a:sym typeface="Helvetica" charset="0"/>
              </a:rPr>
              <a:t>Reunião</a:t>
            </a:r>
            <a:r>
              <a:rPr lang="en-US" sz="2800" dirty="0">
                <a:solidFill>
                  <a:srgbClr val="969696"/>
                </a:solidFill>
                <a:latin typeface="BlissEB" panose="02000506050000020004" pitchFamily="2" charset="0"/>
                <a:ea typeface="Helvetica" charset="0"/>
                <a:cs typeface="Helvetica" charset="0"/>
                <a:sym typeface="Helvetica" charset="0"/>
              </a:rPr>
              <a:t> </a:t>
            </a:r>
            <a:r>
              <a:rPr lang="en-US" sz="2800" dirty="0" smtClean="0">
                <a:solidFill>
                  <a:srgbClr val="969696"/>
                </a:solidFill>
                <a:latin typeface="BlissEB" panose="02000506050000020004" pitchFamily="2" charset="0"/>
                <a:ea typeface="Helvetica" charset="0"/>
                <a:cs typeface="Helvetica" charset="0"/>
                <a:sym typeface="Helvetica" charset="0"/>
              </a:rPr>
              <a:t>21/1/2015</a:t>
            </a:r>
            <a:endParaRPr lang="en-US" sz="2800" dirty="0">
              <a:solidFill>
                <a:srgbClr val="969696"/>
              </a:solidFill>
              <a:latin typeface="BlissEB" panose="02000506050000020004" pitchFamily="2" charset="0"/>
              <a:ea typeface="Helvetica" charset="0"/>
              <a:cs typeface="Helvetica" charset="0"/>
              <a:sym typeface="Helvetica" charset="0"/>
            </a:endParaRPr>
          </a:p>
        </p:txBody>
      </p:sp>
      <p:pic>
        <p:nvPicPr>
          <p:cNvPr id="5" name="Imagem 4"/>
          <p:cNvPicPr>
            <a:picLocks noChangeAspect="1"/>
          </p:cNvPicPr>
          <p:nvPr/>
        </p:nvPicPr>
        <p:blipFill rotWithShape="1">
          <a:blip r:embed="rId3"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4"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pic>
        <p:nvPicPr>
          <p:cNvPr id="3" name="Imagem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600" y="2060848"/>
            <a:ext cx="7272808" cy="1662581"/>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11560" y="1988840"/>
            <a:ext cx="7697787" cy="1579916"/>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pt-BR" sz="3200" dirty="0">
              <a:solidFill>
                <a:schemeClr val="bg2">
                  <a:lumMod val="50000"/>
                </a:schemeClr>
              </a:solidFill>
              <a:latin typeface="BlissEB" panose="02000506050000020004" pitchFamily="2" charset="0"/>
              <a:ea typeface="Helvetica" charset="0"/>
              <a:cs typeface="Helvetica" charset="0"/>
            </a:endParaRPr>
          </a:p>
          <a:p>
            <a:pPr algn="ctr" defTabSz="914145" hangingPunct="0"/>
            <a:r>
              <a:rPr lang="pt-BR" sz="3200" dirty="0" smtClean="0">
                <a:solidFill>
                  <a:schemeClr val="bg2">
                    <a:lumMod val="50000"/>
                  </a:schemeClr>
                </a:solidFill>
                <a:latin typeface="BlissEB" panose="02000506050000020004" pitchFamily="2" charset="0"/>
                <a:ea typeface="Helvetica" charset="0"/>
                <a:cs typeface="Helvetica" charset="0"/>
              </a:rPr>
              <a:t>Modelo </a:t>
            </a:r>
            <a:r>
              <a:rPr lang="pt-BR" sz="3200" dirty="0">
                <a:solidFill>
                  <a:schemeClr val="bg2">
                    <a:lumMod val="50000"/>
                  </a:schemeClr>
                </a:solidFill>
                <a:latin typeface="BlissEB" panose="02000506050000020004" pitchFamily="2" charset="0"/>
                <a:ea typeface="Helvetica" charset="0"/>
                <a:cs typeface="Helvetica" charset="0"/>
              </a:rPr>
              <a:t>de Negócios, </a:t>
            </a:r>
            <a:r>
              <a:rPr lang="pt-BR" sz="3200" dirty="0" err="1">
                <a:solidFill>
                  <a:schemeClr val="bg2">
                    <a:lumMod val="50000"/>
                  </a:schemeClr>
                </a:solidFill>
                <a:latin typeface="BlissEB" panose="02000506050000020004" pitchFamily="2" charset="0"/>
                <a:ea typeface="Helvetica" charset="0"/>
                <a:cs typeface="Helvetica" charset="0"/>
              </a:rPr>
              <a:t>Distratos</a:t>
            </a:r>
            <a:r>
              <a:rPr lang="pt-BR" sz="3200" dirty="0">
                <a:solidFill>
                  <a:schemeClr val="bg2">
                    <a:lumMod val="50000"/>
                  </a:schemeClr>
                </a:solidFill>
                <a:latin typeface="BlissEB" panose="02000506050000020004" pitchFamily="2" charset="0"/>
                <a:ea typeface="Helvetica" charset="0"/>
                <a:cs typeface="Helvetica" charset="0"/>
              </a:rPr>
              <a:t>, Modelo de </a:t>
            </a:r>
            <a:r>
              <a:rPr lang="pt-BR" sz="3200" dirty="0" smtClean="0">
                <a:solidFill>
                  <a:schemeClr val="bg2">
                    <a:lumMod val="50000"/>
                  </a:schemeClr>
                </a:solidFill>
                <a:latin typeface="BlissEB" panose="02000506050000020004" pitchFamily="2" charset="0"/>
                <a:ea typeface="Helvetica" charset="0"/>
                <a:cs typeface="Helvetica" charset="0"/>
              </a:rPr>
              <a:t>Vendas</a:t>
            </a:r>
            <a:endParaRPr lang="pt-BR" sz="3200" dirty="0">
              <a:solidFill>
                <a:schemeClr val="bg2">
                  <a:lumMod val="50000"/>
                </a:schemeClr>
              </a:solidFill>
              <a:latin typeface="BlissEB" panose="02000506050000020004" pitchFamily="2" charset="0"/>
              <a:ea typeface="Helvetica" charset="0"/>
              <a:cs typeface="Helvetica" charset="0"/>
            </a:endParaRPr>
          </a:p>
        </p:txBody>
      </p:sp>
    </p:spTree>
    <p:extLst>
      <p:ext uri="{BB962C8B-B14F-4D97-AF65-F5344CB8AC3E}">
        <p14:creationId xmlns:p14="http://schemas.microsoft.com/office/powerpoint/2010/main" val="15937838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9512" y="141393"/>
            <a:ext cx="8696325"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a:solidFill>
                  <a:srgbClr val="969696"/>
                </a:solidFill>
                <a:latin typeface="BlissEB" panose="02000506050000020004" pitchFamily="2" charset="0"/>
                <a:ea typeface="Helvetica" charset="0"/>
                <a:cs typeface="Helvetica" charset="0"/>
              </a:rPr>
              <a:t>Modelo de vendas – aproximação com o </a:t>
            </a:r>
            <a:r>
              <a:rPr lang="pt-BR" sz="2000" dirty="0" smtClean="0">
                <a:solidFill>
                  <a:srgbClr val="969696"/>
                </a:solidFill>
                <a:latin typeface="BlissEB" panose="02000506050000020004" pitchFamily="2" charset="0"/>
                <a:ea typeface="Helvetica" charset="0"/>
                <a:cs typeface="Helvetica" charset="0"/>
              </a:rPr>
              <a:t>MP</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314328" y="404664"/>
            <a:ext cx="8624887" cy="5297121"/>
          </a:xfrm>
          <a:prstGeom prst="rect">
            <a:avLst/>
          </a:prstGeom>
          <a:noFill/>
          <a:ln w="9525">
            <a:noFill/>
            <a:miter lim="800000"/>
            <a:headEnd/>
            <a:tailEnd/>
          </a:ln>
        </p:spPr>
        <p:txBody>
          <a:bodyPr lIns="64291" tIns="32146" rIns="64291" bIns="32146">
            <a:spAutoFit/>
          </a:bodyPr>
          <a:lstStyle/>
          <a:p>
            <a:endParaRPr lang="pt-BR" sz="1700" b="1" dirty="0">
              <a:latin typeface="BlissL" panose="02000506030000020004" pitchFamily="2" charset="0"/>
            </a:endParaRPr>
          </a:p>
          <a:p>
            <a:endParaRPr lang="pt-BR" sz="1700" b="1" dirty="0" smtClean="0">
              <a:latin typeface="BlissL" panose="02000506030000020004" pitchFamily="2" charset="0"/>
            </a:endParaRPr>
          </a:p>
          <a:p>
            <a:endParaRPr lang="pt-BR" sz="1700" b="1" dirty="0">
              <a:latin typeface="BlissL" panose="02000506030000020004" pitchFamily="2" charset="0"/>
            </a:endParaRPr>
          </a:p>
          <a:p>
            <a:endParaRPr lang="pt-BR" sz="1700" dirty="0" smtClean="0">
              <a:latin typeface="BlissL" panose="02000506030000020004" pitchFamily="2" charset="0"/>
            </a:endParaRPr>
          </a:p>
          <a:p>
            <a:endParaRPr lang="pt-BR" sz="1700" dirty="0" smtClean="0">
              <a:latin typeface="BlissL" panose="02000506030000020004" pitchFamily="2" charset="0"/>
            </a:endParaRPr>
          </a:p>
          <a:p>
            <a:r>
              <a:rPr lang="pt-BR" sz="1700" b="1" dirty="0" smtClean="0">
                <a:latin typeface="BlissL" panose="02000506030000020004" pitchFamily="2" charset="0"/>
              </a:rPr>
              <a:t>Impasses </a:t>
            </a:r>
          </a:p>
          <a:p>
            <a:endParaRPr lang="pt-BR" sz="1700" dirty="0">
              <a:latin typeface="BlissL" panose="02000506030000020004" pitchFamily="2" charset="0"/>
            </a:endParaRPr>
          </a:p>
          <a:p>
            <a:pPr marL="285750" indent="-285750">
              <a:buFont typeface="Arial" panose="020B0604020202020204" pitchFamily="34" charset="0"/>
              <a:buChar char="•"/>
            </a:pPr>
            <a:r>
              <a:rPr lang="pt-BR" sz="1700" dirty="0" err="1" smtClean="0">
                <a:latin typeface="BlissL" panose="02000506030000020004" pitchFamily="2" charset="0"/>
              </a:rPr>
              <a:t>Houses</a:t>
            </a:r>
            <a:endParaRPr lang="pt-BR" sz="1700" dirty="0" smtClean="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Custo dos </a:t>
            </a:r>
            <a:r>
              <a:rPr lang="pt-BR" sz="1700" dirty="0" err="1" smtClean="0">
                <a:latin typeface="BlissL" panose="02000506030000020004" pitchFamily="2" charset="0"/>
              </a:rPr>
              <a:t>distratos</a:t>
            </a:r>
            <a:endParaRPr lang="pt-BR" sz="1700" dirty="0" smtClean="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Relacionamento com imobiliárias</a:t>
            </a:r>
          </a:p>
          <a:p>
            <a:endParaRPr lang="pt-BR" sz="1700" dirty="0">
              <a:latin typeface="BlissL" panose="02000506030000020004" pitchFamily="2" charset="0"/>
            </a:endParaRPr>
          </a:p>
          <a:p>
            <a:endParaRPr lang="pt-BR" sz="1700" dirty="0">
              <a:latin typeface="BlissL" panose="02000506030000020004" pitchFamily="2" charset="0"/>
            </a:endParaRPr>
          </a:p>
          <a:p>
            <a:pPr lvl="0"/>
            <a:r>
              <a:rPr lang="pt-BR" sz="1700" b="1" dirty="0" smtClean="0">
                <a:latin typeface="BlissL" panose="02000506030000020004" pitchFamily="2" charset="0"/>
              </a:rPr>
              <a:t>Autuação </a:t>
            </a:r>
            <a:r>
              <a:rPr lang="pt-BR" sz="1700" b="1" dirty="0">
                <a:latin typeface="BlissL" panose="02000506030000020004" pitchFamily="2" charset="0"/>
              </a:rPr>
              <a:t>INSS – Brasília, </a:t>
            </a:r>
            <a:r>
              <a:rPr lang="pt-BR" sz="1700" b="1" dirty="0" smtClean="0">
                <a:latin typeface="BlissL" panose="02000506030000020004" pitchFamily="2" charset="0"/>
              </a:rPr>
              <a:t>Porto Alegre; </a:t>
            </a:r>
            <a:r>
              <a:rPr lang="pt-BR" sz="1700" b="1" dirty="0">
                <a:latin typeface="BlissL" panose="02000506030000020004" pitchFamily="2" charset="0"/>
              </a:rPr>
              <a:t>decisões contrárias </a:t>
            </a:r>
            <a:r>
              <a:rPr lang="pt-BR" sz="1700" b="1" dirty="0" smtClean="0">
                <a:latin typeface="BlissL" panose="02000506030000020004" pitchFamily="2" charset="0"/>
              </a:rPr>
              <a:t>RS</a:t>
            </a:r>
          </a:p>
          <a:p>
            <a:pPr lvl="0"/>
            <a:endParaRPr lang="pt-BR" sz="1700" b="1"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Lei Complementar – 1/1/2015 – Supersimples - 6% até R$ 180 mil</a:t>
            </a:r>
          </a:p>
          <a:p>
            <a:endParaRPr lang="pt-BR" sz="1700"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Corretores Associados – veto presidencial ao PL 1820/07; MP 656 até 19/1</a:t>
            </a:r>
          </a:p>
          <a:p>
            <a:pPr lvl="0"/>
            <a:endParaRPr lang="pt-BR" sz="1700" b="1" dirty="0">
              <a:latin typeface="BlissL" panose="02000506030000020004" pitchFamily="2" charset="0"/>
            </a:endParaRPr>
          </a:p>
        </p:txBody>
      </p:sp>
      <p:sp>
        <p:nvSpPr>
          <p:cNvPr id="7" name="Retângulo 7"/>
          <p:cNvSpPr>
            <a:spLocks noChangeArrowheads="1"/>
          </p:cNvSpPr>
          <p:nvPr/>
        </p:nvSpPr>
        <p:spPr bwMode="auto">
          <a:xfrm>
            <a:off x="267595" y="764706"/>
            <a:ext cx="8624887" cy="588140"/>
          </a:xfrm>
          <a:prstGeom prst="rect">
            <a:avLst/>
          </a:prstGeom>
          <a:solidFill>
            <a:schemeClr val="accent1">
              <a:lumMod val="20000"/>
              <a:lumOff val="80000"/>
            </a:schemeClr>
          </a:solidFill>
          <a:ln w="9525">
            <a:solidFill>
              <a:schemeClr val="tx1"/>
            </a:solidFill>
            <a:prstDash val="solid"/>
            <a:miter lim="800000"/>
            <a:headEnd/>
            <a:tailEnd/>
          </a:ln>
        </p:spPr>
        <p:txBody>
          <a:bodyPr lIns="64291" tIns="32146" rIns="64291" bIns="32146">
            <a:spAutoFit/>
          </a:bodyPr>
          <a:lstStyle/>
          <a:p>
            <a:pPr marL="0" lvl="1"/>
            <a:r>
              <a:rPr lang="pt-BR" sz="1700" b="1" dirty="0">
                <a:latin typeface="BlissL" panose="02000506030000020004" pitchFamily="2" charset="0"/>
              </a:rPr>
              <a:t>C</a:t>
            </a:r>
            <a:r>
              <a:rPr lang="pt-BR" sz="1700" b="1" dirty="0" smtClean="0">
                <a:latin typeface="BlissL" panose="02000506030000020004" pitchFamily="2" charset="0"/>
              </a:rPr>
              <a:t>ontratação pela empresa, </a:t>
            </a:r>
            <a:r>
              <a:rPr lang="pt-BR" sz="1700" b="1" dirty="0">
                <a:latin typeface="BlissL" panose="02000506030000020004" pitchFamily="2" charset="0"/>
              </a:rPr>
              <a:t>apesar de carregar maiores custos iniciais, tem reflexos positivos no médio e longo prazo para </a:t>
            </a:r>
            <a:r>
              <a:rPr lang="pt-BR" sz="1700" b="1" dirty="0" smtClean="0">
                <a:latin typeface="BlissL" panose="02000506030000020004" pitchFamily="2" charset="0"/>
              </a:rPr>
              <a:t>associadas </a:t>
            </a:r>
            <a:r>
              <a:rPr lang="pt-BR" sz="1700" b="1" dirty="0">
                <a:latin typeface="BlissL" panose="02000506030000020004" pitchFamily="2" charset="0"/>
              </a:rPr>
              <a:t>e para o setor. </a:t>
            </a:r>
          </a:p>
        </p:txBody>
      </p:sp>
      <p:pic>
        <p:nvPicPr>
          <p:cNvPr id="9" name="Imagem 8"/>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latin typeface="BlissL" panose="02000506030000020004" pitchFamily="2" charset="0"/>
                <a:ea typeface="Helvetica" charset="0"/>
                <a:cs typeface="Helvetica" charset="0"/>
                <a:sym typeface="Helvetica" charset="0"/>
              </a:rPr>
              <a:t>5</a:t>
            </a:r>
            <a:endParaRPr lang="en-US" sz="900" dirty="0">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8084067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100024"/>
            <a:ext cx="7397750" cy="656586"/>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err="1">
                <a:solidFill>
                  <a:srgbClr val="969696"/>
                </a:solidFill>
                <a:latin typeface="BlissEB" panose="02000506050000020004" pitchFamily="2" charset="0"/>
                <a:ea typeface="Helvetica" charset="0"/>
                <a:cs typeface="Helvetica" charset="0"/>
                <a:sym typeface="Arial" pitchFamily="34" charset="0"/>
              </a:rPr>
              <a:t>Distratos</a:t>
            </a:r>
            <a:r>
              <a:rPr lang="pt-BR" sz="2000" dirty="0">
                <a:solidFill>
                  <a:srgbClr val="969696"/>
                </a:solidFill>
                <a:latin typeface="BlissEB" panose="02000506050000020004" pitchFamily="2" charset="0"/>
                <a:ea typeface="Helvetica" charset="0"/>
                <a:cs typeface="Helvetica" charset="0"/>
                <a:sym typeface="Arial" pitchFamily="34" charset="0"/>
              </a:rPr>
              <a:t> - </a:t>
            </a:r>
            <a:r>
              <a:rPr lang="pt-BR" sz="2000" dirty="0">
                <a:solidFill>
                  <a:srgbClr val="969696"/>
                </a:solidFill>
                <a:latin typeface="BlissEB" panose="02000506050000020004" pitchFamily="2" charset="0"/>
                <a:ea typeface="Helvetica" charset="0"/>
                <a:cs typeface="Helvetica" charset="0"/>
              </a:rPr>
              <a:t>Para minimizar efeitos de forma imediata</a:t>
            </a:r>
            <a:br>
              <a:rPr lang="pt-BR" sz="2000" dirty="0">
                <a:solidFill>
                  <a:srgbClr val="969696"/>
                </a:solidFill>
                <a:latin typeface="BlissEB" panose="02000506050000020004" pitchFamily="2" charset="0"/>
                <a:ea typeface="Helvetica" charset="0"/>
                <a:cs typeface="Helvetica" charset="0"/>
              </a:rPr>
            </a:b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90456" y="689615"/>
            <a:ext cx="8759825" cy="5635676"/>
          </a:xfrm>
          <a:prstGeom prst="rect">
            <a:avLst/>
          </a:prstGeom>
          <a:noFill/>
          <a:ln w="9525">
            <a:noFill/>
            <a:miter lim="800000"/>
            <a:headEnd/>
            <a:tailEnd/>
          </a:ln>
        </p:spPr>
        <p:txBody>
          <a:bodyPr wrap="square" lIns="64291" tIns="32146" rIns="64291" bIns="32146">
            <a:spAutoFit/>
          </a:bodyPr>
          <a:lstStyle/>
          <a:p>
            <a:r>
              <a:rPr lang="pt-BR" sz="1700" b="1" u="sng" dirty="0" smtClean="0">
                <a:latin typeface="BlissL" panose="02000506030000020004" pitchFamily="2" charset="0"/>
              </a:rPr>
              <a:t>1 - Concessão de crédito</a:t>
            </a:r>
            <a:r>
              <a:rPr lang="pt-BR" sz="1700" b="1" dirty="0" smtClean="0">
                <a:latin typeface="BlissL" panose="02000506030000020004" pitchFamily="2" charset="0"/>
              </a:rPr>
              <a:t> - Comitê </a:t>
            </a:r>
            <a:r>
              <a:rPr lang="pt-BR" sz="1700" b="1" dirty="0">
                <a:latin typeface="BlissL" panose="02000506030000020004" pitchFamily="2" charset="0"/>
              </a:rPr>
              <a:t>Financeiro </a:t>
            </a:r>
            <a:r>
              <a:rPr lang="pt-BR" sz="1700" b="1" dirty="0" smtClean="0">
                <a:latin typeface="BlissL" panose="02000506030000020004" pitchFamily="2" charset="0"/>
              </a:rPr>
              <a:t>ABRAINC</a:t>
            </a:r>
            <a:endParaRPr lang="pt-BR" sz="1700" b="1"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Ratings/ Integração com informações de </a:t>
            </a:r>
            <a:r>
              <a:rPr lang="pt-BR" sz="1700" dirty="0" smtClean="0">
                <a:latin typeface="BlissL" panose="02000506030000020004" pitchFamily="2" charset="0"/>
              </a:rPr>
              <a:t>crédito - CETIP – Gafisa, </a:t>
            </a:r>
            <a:r>
              <a:rPr lang="pt-BR" sz="1700" dirty="0" err="1" smtClean="0">
                <a:latin typeface="BlissL" panose="02000506030000020004" pitchFamily="2" charset="0"/>
              </a:rPr>
              <a:t>Cyrela</a:t>
            </a:r>
            <a:r>
              <a:rPr lang="pt-BR" sz="1700" dirty="0" smtClean="0">
                <a:latin typeface="BlissL" panose="02000506030000020004" pitchFamily="2" charset="0"/>
              </a:rPr>
              <a:t>, Rossi. </a:t>
            </a:r>
            <a:endParaRPr lang="pt-BR" sz="1700"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Crédito na venda – Itaú/CETIP – 26/11, 17h </a:t>
            </a:r>
            <a:r>
              <a:rPr lang="pt-BR" sz="1700" dirty="0" smtClean="0">
                <a:latin typeface="BlissL" panose="02000506030000020004" pitchFamily="2" charset="0"/>
              </a:rPr>
              <a:t>- adiado</a:t>
            </a:r>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r>
              <a:rPr lang="pt-BR" sz="1700" b="1" dirty="0" smtClean="0">
                <a:latin typeface="BlissL" panose="02000506030000020004" pitchFamily="2" charset="0"/>
              </a:rPr>
              <a:t>2 </a:t>
            </a:r>
            <a:r>
              <a:rPr lang="pt-BR" sz="1700" b="1" dirty="0">
                <a:latin typeface="BlissL" panose="02000506030000020004" pitchFamily="2" charset="0"/>
              </a:rPr>
              <a:t>- </a:t>
            </a:r>
            <a:r>
              <a:rPr lang="pt-BR" sz="1700" b="1" u="sng" dirty="0">
                <a:latin typeface="BlissL" panose="02000506030000020004" pitchFamily="2" charset="0"/>
              </a:rPr>
              <a:t>Modelo de Negócios/ </a:t>
            </a:r>
            <a:r>
              <a:rPr lang="pt-BR" sz="1700" b="1" u="sng" dirty="0" smtClean="0">
                <a:latin typeface="BlissL" panose="02000506030000020004" pitchFamily="2" charset="0"/>
              </a:rPr>
              <a:t>Bancos</a:t>
            </a:r>
            <a:endParaRPr lang="pt-BR" sz="1700" b="1" u="sng" dirty="0">
              <a:latin typeface="BlissL" panose="02000506030000020004" pitchFamily="2" charset="0"/>
            </a:endParaRPr>
          </a:p>
          <a:p>
            <a:r>
              <a:rPr lang="pt-BR" sz="1700" b="1" dirty="0">
                <a:latin typeface="BlissL" panose="02000506030000020004" pitchFamily="2" charset="0"/>
              </a:rPr>
              <a:t>GT - </a:t>
            </a:r>
            <a:r>
              <a:rPr lang="pt-BR" sz="1700" dirty="0">
                <a:latin typeface="BlissL" panose="02000506030000020004" pitchFamily="2" charset="0"/>
              </a:rPr>
              <a:t>Rafael Novellino, Marcelo Borges, Carlos </a:t>
            </a:r>
            <a:r>
              <a:rPr lang="pt-BR" sz="1700" dirty="0" err="1">
                <a:latin typeface="BlissL" panose="02000506030000020004" pitchFamily="2" charset="0"/>
              </a:rPr>
              <a:t>Piani</a:t>
            </a:r>
            <a:r>
              <a:rPr lang="pt-BR" sz="1700" dirty="0">
                <a:latin typeface="BlissL" panose="02000506030000020004" pitchFamily="2" charset="0"/>
              </a:rPr>
              <a:t>, Rodrigo Luna, Gafisa, </a:t>
            </a:r>
            <a:r>
              <a:rPr lang="pt-BR" sz="1700" dirty="0" smtClean="0">
                <a:latin typeface="BlissL" panose="02000506030000020004" pitchFamily="2" charset="0"/>
              </a:rPr>
              <a:t>ABRAINC</a:t>
            </a:r>
            <a:endParaRPr lang="pt-BR" sz="1700" b="1" u="sng" dirty="0">
              <a:latin typeface="BlissL" panose="02000506030000020004" pitchFamily="2" charset="0"/>
            </a:endParaRPr>
          </a:p>
          <a:p>
            <a:pPr marL="285750" indent="-285750">
              <a:buFont typeface="Arial" panose="020B0604020202020204" pitchFamily="34" charset="0"/>
              <a:buChar char="•"/>
            </a:pPr>
            <a:r>
              <a:rPr lang="pt-BR" sz="1700" b="1" dirty="0">
                <a:latin typeface="BlissL" panose="02000506030000020004" pitchFamily="2" charset="0"/>
              </a:rPr>
              <a:t>Repasse antecipado </a:t>
            </a:r>
            <a:r>
              <a:rPr lang="pt-BR" sz="1700" dirty="0">
                <a:latin typeface="BlissL" panose="02000506030000020004" pitchFamily="2" charset="0"/>
              </a:rPr>
              <a:t>– piloto em curso – reunião </a:t>
            </a:r>
            <a:r>
              <a:rPr lang="pt-BR" sz="1700" dirty="0" smtClean="0">
                <a:latin typeface="BlissL" panose="02000506030000020004" pitchFamily="2" charset="0"/>
              </a:rPr>
              <a:t>4/11</a:t>
            </a:r>
            <a:endParaRPr lang="pt-BR" sz="1700" dirty="0">
              <a:latin typeface="BlissL" panose="02000506030000020004" pitchFamily="2" charset="0"/>
            </a:endParaRPr>
          </a:p>
          <a:p>
            <a:pPr marL="285750" indent="-285750">
              <a:buFont typeface="Arial" panose="020B0604020202020204" pitchFamily="34" charset="0"/>
              <a:buChar char="•"/>
            </a:pPr>
            <a:r>
              <a:rPr lang="pt-BR" sz="1700" b="1" dirty="0">
                <a:latin typeface="BlissL" panose="02000506030000020004" pitchFamily="2" charset="0"/>
              </a:rPr>
              <a:t>Discussão sobre médio prazo </a:t>
            </a:r>
            <a:r>
              <a:rPr lang="pt-BR" sz="1700" dirty="0">
                <a:latin typeface="BlissL" panose="02000506030000020004" pitchFamily="2" charset="0"/>
              </a:rPr>
              <a:t>- processos</a:t>
            </a:r>
          </a:p>
          <a:p>
            <a:endParaRPr lang="pt-BR" sz="1700" dirty="0">
              <a:latin typeface="BlissL" panose="02000506030000020004" pitchFamily="2" charset="0"/>
            </a:endParaRPr>
          </a:p>
          <a:p>
            <a:r>
              <a:rPr lang="pt-BR" sz="1700" b="1" dirty="0">
                <a:latin typeface="BlissL" panose="02000506030000020004" pitchFamily="2" charset="0"/>
              </a:rPr>
              <a:t>3</a:t>
            </a:r>
            <a:r>
              <a:rPr lang="pt-BR" sz="1700" b="1" dirty="0" smtClean="0">
                <a:latin typeface="BlissL" panose="02000506030000020004" pitchFamily="2" charset="0"/>
              </a:rPr>
              <a:t> </a:t>
            </a:r>
            <a:r>
              <a:rPr lang="pt-BR" sz="1700" b="1" dirty="0">
                <a:latin typeface="BlissL" panose="02000506030000020004" pitchFamily="2" charset="0"/>
              </a:rPr>
              <a:t>- </a:t>
            </a:r>
            <a:r>
              <a:rPr lang="pt-BR" sz="1700" b="1" u="sng" dirty="0">
                <a:latin typeface="BlissL" panose="02000506030000020004" pitchFamily="2" charset="0"/>
              </a:rPr>
              <a:t>Ajustes legislativos</a:t>
            </a:r>
            <a:r>
              <a:rPr lang="pt-BR" sz="1700" b="1" dirty="0">
                <a:latin typeface="BlissL" panose="02000506030000020004" pitchFamily="2" charset="0"/>
              </a:rPr>
              <a:t> – GT Legislativo - </a:t>
            </a:r>
            <a:r>
              <a:rPr lang="pt-BR" sz="1700" dirty="0">
                <a:latin typeface="BlissL" panose="02000506030000020004" pitchFamily="2" charset="0"/>
              </a:rPr>
              <a:t>Rubens </a:t>
            </a:r>
            <a:r>
              <a:rPr lang="pt-BR" sz="1700" dirty="0" err="1">
                <a:latin typeface="BlissL" panose="02000506030000020004" pitchFamily="2" charset="0"/>
              </a:rPr>
              <a:t>Menin</a:t>
            </a:r>
            <a:r>
              <a:rPr lang="pt-BR" sz="1700" dirty="0">
                <a:latin typeface="BlissL" panose="02000506030000020004" pitchFamily="2" charset="0"/>
              </a:rPr>
              <a:t>, Flavio </a:t>
            </a:r>
            <a:r>
              <a:rPr lang="pt-BR" sz="1700" dirty="0" err="1">
                <a:latin typeface="BlissL" panose="02000506030000020004" pitchFamily="2" charset="0"/>
              </a:rPr>
              <a:t>Zarzur</a:t>
            </a:r>
            <a:r>
              <a:rPr lang="pt-BR" sz="1700" dirty="0">
                <a:latin typeface="BlissL" panose="02000506030000020004" pitchFamily="2" charset="0"/>
              </a:rPr>
              <a:t>, Ronaldo Cury, Claudio Bernardes, ABRAINC, Luiz Fernando </a:t>
            </a:r>
            <a:r>
              <a:rPr lang="pt-BR" sz="1700" dirty="0" smtClean="0">
                <a:latin typeface="BlissL" panose="02000506030000020004" pitchFamily="2" charset="0"/>
              </a:rPr>
              <a:t>Moura</a:t>
            </a:r>
            <a:endParaRPr lang="pt-BR" sz="1700" b="1" u="sng" dirty="0">
              <a:latin typeface="BlissL" panose="02000506030000020004" pitchFamily="2" charset="0"/>
            </a:endParaRPr>
          </a:p>
          <a:p>
            <a:pPr marL="285750" indent="-285750">
              <a:buFont typeface="Arial" panose="020B0604020202020204" pitchFamily="34" charset="0"/>
              <a:buChar char="•"/>
            </a:pPr>
            <a:r>
              <a:rPr lang="pt-BR" sz="1700" b="1" dirty="0" smtClean="0">
                <a:latin typeface="BlissL" panose="02000506030000020004" pitchFamily="2" charset="0"/>
              </a:rPr>
              <a:t>Imagem </a:t>
            </a:r>
            <a:r>
              <a:rPr lang="pt-BR" sz="1700" b="1" dirty="0">
                <a:latin typeface="BlissL" panose="02000506030000020004" pitchFamily="2" charset="0"/>
              </a:rPr>
              <a:t>do setor e esclarecimentos </a:t>
            </a:r>
            <a:r>
              <a:rPr lang="pt-BR" sz="1700" dirty="0">
                <a:latin typeface="BlissL" panose="02000506030000020004" pitchFamily="2" charset="0"/>
              </a:rPr>
              <a:t>– Cartilha</a:t>
            </a:r>
          </a:p>
          <a:p>
            <a:pPr marL="285750" indent="-285750">
              <a:buFont typeface="Arial" panose="020B0604020202020204" pitchFamily="34" charset="0"/>
              <a:buChar char="•"/>
            </a:pPr>
            <a:r>
              <a:rPr lang="pt-BR" sz="1700" b="1" dirty="0" smtClean="0">
                <a:latin typeface="BlissL" panose="02000506030000020004" pitchFamily="2" charset="0"/>
              </a:rPr>
              <a:t>Definições </a:t>
            </a:r>
            <a:r>
              <a:rPr lang="pt-BR" sz="1700" b="1" dirty="0">
                <a:latin typeface="BlissL" panose="02000506030000020004" pitchFamily="2" charset="0"/>
              </a:rPr>
              <a:t>legais sobre retenção </a:t>
            </a:r>
            <a:r>
              <a:rPr lang="pt-BR" sz="1700" dirty="0">
                <a:latin typeface="BlissL" panose="02000506030000020004" pitchFamily="2" charset="0"/>
              </a:rPr>
              <a:t>– trabalho proativo com Legislativo</a:t>
            </a:r>
          </a:p>
          <a:p>
            <a:pPr marL="742950" lvl="1" indent="-285750">
              <a:buFont typeface="Arial" panose="020B0604020202020204" pitchFamily="34" charset="0"/>
              <a:buChar char="•"/>
            </a:pPr>
            <a:r>
              <a:rPr lang="pt-BR" sz="1700" dirty="0">
                <a:latin typeface="BlissL" panose="02000506030000020004" pitchFamily="2" charset="0"/>
              </a:rPr>
              <a:t>Empresas ABRAINC – 44 Deputados Federais e 6 Senadores</a:t>
            </a:r>
          </a:p>
          <a:p>
            <a:pPr marL="742950" lvl="1" indent="-285750">
              <a:buFont typeface="Arial" panose="020B0604020202020204" pitchFamily="34" charset="0"/>
              <a:buChar char="•"/>
            </a:pPr>
            <a:r>
              <a:rPr lang="pt-BR" sz="1700" dirty="0">
                <a:latin typeface="BlissL" panose="02000506030000020004" pitchFamily="2" charset="0"/>
              </a:rPr>
              <a:t>Plano de Acompanhamento ABRAINC </a:t>
            </a:r>
          </a:p>
          <a:p>
            <a:pPr marL="742950" lvl="1" indent="-285750">
              <a:buFont typeface="Arial" panose="020B0604020202020204" pitchFamily="34" charset="0"/>
              <a:buChar char="•"/>
            </a:pPr>
            <a:r>
              <a:rPr lang="pt-BR" sz="1700" dirty="0">
                <a:latin typeface="BlissL" panose="02000506030000020004" pitchFamily="2" charset="0"/>
              </a:rPr>
              <a:t>Plano de acompanhamento com Secovi e CBIC: definições, </a:t>
            </a:r>
            <a:r>
              <a:rPr lang="pt-BR" sz="1700" dirty="0" smtClean="0">
                <a:latin typeface="BlissL" panose="02000506030000020004" pitchFamily="2" charset="0"/>
              </a:rPr>
              <a:t>implementação</a:t>
            </a:r>
          </a:p>
          <a:p>
            <a:pPr marL="742950" lvl="1" indent="-285750">
              <a:buFont typeface="Arial" panose="020B0604020202020204" pitchFamily="34" charset="0"/>
              <a:buChar char="•"/>
            </a:pPr>
            <a:endParaRPr lang="pt-BR" sz="1700" dirty="0">
              <a:latin typeface="BlissL" panose="02000506030000020004" pitchFamily="2" charset="0"/>
            </a:endParaRPr>
          </a:p>
          <a:p>
            <a:r>
              <a:rPr lang="pt-BR" sz="1700" b="1" u="sng" dirty="0">
                <a:latin typeface="BlissL" panose="02000506030000020004" pitchFamily="2" charset="0"/>
              </a:rPr>
              <a:t>4 - Jurisprudência</a:t>
            </a:r>
            <a:r>
              <a:rPr lang="pt-BR" sz="1700" b="1" dirty="0">
                <a:latin typeface="BlissL" panose="02000506030000020004" pitchFamily="2" charset="0"/>
              </a:rPr>
              <a:t> - GT Judiciário com Comitê Jurídico ABRAINC – cont.</a:t>
            </a:r>
          </a:p>
          <a:p>
            <a:r>
              <a:rPr lang="pt-BR" sz="1700" b="1" dirty="0">
                <a:latin typeface="BlissL" panose="02000506030000020004" pitchFamily="2" charset="0"/>
              </a:rPr>
              <a:t>GT Judiciário -  </a:t>
            </a:r>
            <a:r>
              <a:rPr lang="pt-BR" sz="1700" dirty="0">
                <a:latin typeface="BlissL" panose="02000506030000020004" pitchFamily="2" charset="0"/>
              </a:rPr>
              <a:t>Claudio Carvalho, MF, JC </a:t>
            </a:r>
            <a:r>
              <a:rPr lang="pt-BR" sz="1700" dirty="0" err="1">
                <a:latin typeface="BlissL" panose="02000506030000020004" pitchFamily="2" charset="0"/>
              </a:rPr>
              <a:t>Lazaretti</a:t>
            </a:r>
            <a:r>
              <a:rPr lang="pt-BR" sz="1700" dirty="0">
                <a:latin typeface="BlissL" panose="02000506030000020004" pitchFamily="2" charset="0"/>
              </a:rPr>
              <a:t>, Denise, VL, CB, LFM, ABRAINC</a:t>
            </a:r>
            <a:endParaRPr lang="pt-BR" sz="1700" b="1" dirty="0">
              <a:latin typeface="BlissL" panose="02000506030000020004" pitchFamily="2" charset="0"/>
            </a:endParaRPr>
          </a:p>
          <a:p>
            <a:pPr marL="742950" lvl="1" indent="-285750">
              <a:buFont typeface="Arial" panose="020B0604020202020204" pitchFamily="34" charset="0"/>
              <a:buChar char="•"/>
            </a:pPr>
            <a:endParaRPr lang="pt-BR" sz="1700" dirty="0">
              <a:latin typeface="BlissL" panose="02000506030000020004" pitchFamily="2" charset="0"/>
            </a:endParaRPr>
          </a:p>
          <a:p>
            <a:r>
              <a:rPr lang="pt-BR" sz="1700" dirty="0" smtClean="0">
                <a:latin typeface="BlissL" panose="02000506030000020004" pitchFamily="2" charset="0"/>
              </a:rPr>
              <a:t> </a:t>
            </a:r>
            <a:endParaRPr lang="pt-BR" sz="1700" b="1" u="sng" dirty="0">
              <a:latin typeface="BlissL" panose="02000506030000020004" pitchFamily="2" charset="0"/>
            </a:endParaRP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a:latin typeface="BlissL" panose="02000506030000020004" pitchFamily="2" charset="0"/>
                <a:ea typeface="Helvetica" charset="0"/>
                <a:cs typeface="Helvetica" charset="0"/>
                <a:sym typeface="Helvetica" charset="0"/>
              </a:rPr>
              <a:t>6</a:t>
            </a:r>
          </a:p>
        </p:txBody>
      </p:sp>
    </p:spTree>
    <p:extLst>
      <p:ext uri="{BB962C8B-B14F-4D97-AF65-F5344CB8AC3E}">
        <p14:creationId xmlns:p14="http://schemas.microsoft.com/office/powerpoint/2010/main" val="394494001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84050"/>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err="1">
                <a:solidFill>
                  <a:srgbClr val="969696"/>
                </a:solidFill>
                <a:latin typeface="BlissEB" panose="02000506050000020004" pitchFamily="2" charset="0"/>
                <a:ea typeface="Helvetica" charset="0"/>
                <a:cs typeface="Helvetica" charset="0"/>
                <a:sym typeface="Arial" pitchFamily="34" charset="0"/>
              </a:rPr>
              <a:t>Distratos</a:t>
            </a:r>
            <a:r>
              <a:rPr lang="pt-BR" sz="2000" dirty="0">
                <a:solidFill>
                  <a:srgbClr val="969696"/>
                </a:solidFill>
                <a:latin typeface="BlissEB" panose="02000506050000020004" pitchFamily="2" charset="0"/>
                <a:ea typeface="Helvetica" charset="0"/>
                <a:cs typeface="Helvetica" charset="0"/>
                <a:sym typeface="Arial" pitchFamily="34" charset="0"/>
              </a:rPr>
              <a:t> – GT Judiciário - </a:t>
            </a:r>
            <a:r>
              <a:rPr lang="pt-BR" sz="2000" dirty="0" smtClean="0">
                <a:solidFill>
                  <a:srgbClr val="969696"/>
                </a:solidFill>
                <a:latin typeface="BlissEB" panose="02000506050000020004" pitchFamily="2" charset="0"/>
                <a:ea typeface="Helvetica" charset="0"/>
                <a:cs typeface="Helvetica" charset="0"/>
                <a:sym typeface="Arial" pitchFamily="34" charset="0"/>
              </a:rPr>
              <a:t>Jurisprudência</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90456" y="689615"/>
            <a:ext cx="8759825" cy="5035511"/>
          </a:xfrm>
          <a:prstGeom prst="rect">
            <a:avLst/>
          </a:prstGeom>
          <a:noFill/>
          <a:ln w="9525">
            <a:noFill/>
            <a:miter lim="800000"/>
            <a:headEnd/>
            <a:tailEnd/>
          </a:ln>
        </p:spPr>
        <p:txBody>
          <a:bodyPr wrap="square" lIns="64291" tIns="32146" rIns="64291" bIns="32146">
            <a:spAutoFit/>
          </a:bodyPr>
          <a:lstStyle/>
          <a:p>
            <a:r>
              <a:rPr lang="pt-BR" sz="1700" b="1" dirty="0" smtClean="0">
                <a:latin typeface="BlissL" panose="02000506030000020004" pitchFamily="2" charset="0"/>
              </a:rPr>
              <a:t>Cartilha</a:t>
            </a:r>
            <a:r>
              <a:rPr lang="pt-BR" sz="1700" dirty="0" smtClean="0">
                <a:latin typeface="BlissL" panose="02000506030000020004" pitchFamily="2" charset="0"/>
              </a:rPr>
              <a:t> </a:t>
            </a:r>
            <a:r>
              <a:rPr lang="pt-BR" sz="1700" dirty="0">
                <a:latin typeface="BlissL" panose="02000506030000020004" pitchFamily="2" charset="0"/>
              </a:rPr>
              <a:t>- agenda integrada, finalização, lançamento, </a:t>
            </a:r>
            <a:r>
              <a:rPr lang="pt-BR" sz="1700" dirty="0" smtClean="0">
                <a:latin typeface="BlissL" panose="02000506030000020004" pitchFamily="2" charset="0"/>
              </a:rPr>
              <a:t>discussão</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a:latin typeface="BlissL" panose="02000506030000020004" pitchFamily="2" charset="0"/>
              </a:rPr>
              <a:t>Destinatários</a:t>
            </a:r>
            <a:r>
              <a:rPr lang="pt-BR" sz="1700" dirty="0">
                <a:latin typeface="BlissL" panose="02000506030000020004" pitchFamily="2" charset="0"/>
              </a:rPr>
              <a:t> – consumidores, MP, </a:t>
            </a:r>
            <a:r>
              <a:rPr lang="pt-BR" sz="1700" dirty="0" err="1">
                <a:latin typeface="BlissL" panose="02000506030000020004" pitchFamily="2" charset="0"/>
              </a:rPr>
              <a:t>Procons</a:t>
            </a:r>
            <a:r>
              <a:rPr lang="pt-BR" sz="1700" dirty="0">
                <a:latin typeface="BlissL" panose="02000506030000020004" pitchFamily="2" charset="0"/>
              </a:rPr>
              <a:t>, Executivo, STJ - defesa do equilíbrio.  </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smtClean="0">
                <a:latin typeface="BlissL" panose="02000506030000020004" pitchFamily="2" charset="0"/>
              </a:rPr>
              <a:t>Objetivos</a:t>
            </a:r>
          </a:p>
          <a:p>
            <a:r>
              <a:rPr lang="pt-BR" sz="1700" b="1" dirty="0" smtClean="0">
                <a:latin typeface="BlissL" panose="02000506030000020004" pitchFamily="2" charset="0"/>
              </a:rPr>
              <a:t> </a:t>
            </a:r>
            <a:endParaRPr lang="pt-BR" sz="1700" b="1"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Esclarecimentos</a:t>
            </a:r>
          </a:p>
          <a:p>
            <a:pPr marL="285750" indent="-285750">
              <a:buFont typeface="Arial" panose="020B0604020202020204" pitchFamily="34" charset="0"/>
              <a:buChar char="•"/>
            </a:pPr>
            <a:r>
              <a:rPr lang="pt-BR" sz="1700" dirty="0">
                <a:latin typeface="BlissL" panose="02000506030000020004" pitchFamily="2" charset="0"/>
              </a:rPr>
              <a:t>Importância da produção imobiliária</a:t>
            </a:r>
          </a:p>
          <a:p>
            <a:pPr marL="285750" indent="-285750">
              <a:buFont typeface="Arial" panose="020B0604020202020204" pitchFamily="34" charset="0"/>
              <a:buChar char="•"/>
            </a:pPr>
            <a:r>
              <a:rPr lang="pt-BR" sz="1700" dirty="0">
                <a:latin typeface="BlissL" panose="02000506030000020004" pitchFamily="2" charset="0"/>
              </a:rPr>
              <a:t>Valorização e propostas pelo equilíbrio</a:t>
            </a:r>
          </a:p>
          <a:p>
            <a:pPr marL="285750" indent="-285750">
              <a:buFont typeface="Arial" panose="020B0604020202020204" pitchFamily="34" charset="0"/>
              <a:buChar char="•"/>
            </a:pPr>
            <a:r>
              <a:rPr lang="pt-BR" sz="1700" dirty="0">
                <a:latin typeface="BlissL" panose="02000506030000020004" pitchFamily="2" charset="0"/>
              </a:rPr>
              <a:t>Documento base para construção de enunciados e </a:t>
            </a:r>
            <a:r>
              <a:rPr lang="pt-BR" sz="1700" dirty="0" smtClean="0">
                <a:latin typeface="BlissL" panose="02000506030000020004" pitchFamily="2" charset="0"/>
              </a:rPr>
              <a:t>entendimentos</a:t>
            </a:r>
          </a:p>
          <a:p>
            <a:pPr marL="285750" indent="-285750">
              <a:buFont typeface="Arial" panose="020B0604020202020204" pitchFamily="34" charset="0"/>
              <a:buChar char="•"/>
            </a:pPr>
            <a:endParaRPr lang="pt-BR" sz="1700" dirty="0">
              <a:latin typeface="BlissL" panose="02000506030000020004" pitchFamily="2" charset="0"/>
            </a:endParaRPr>
          </a:p>
          <a:p>
            <a:r>
              <a:rPr lang="pt-BR" sz="1700" b="1" dirty="0" smtClean="0">
                <a:latin typeface="BlissL" panose="02000506030000020004" pitchFamily="2" charset="0"/>
              </a:rPr>
              <a:t>Verificação e finalização de texto</a:t>
            </a:r>
            <a:r>
              <a:rPr lang="pt-BR" sz="1700" dirty="0" smtClean="0">
                <a:latin typeface="BlissL" panose="02000506030000020004" pitchFamily="2" charset="0"/>
              </a:rPr>
              <a:t> </a:t>
            </a:r>
          </a:p>
          <a:p>
            <a:pPr marL="285750" indent="-285750">
              <a:buFont typeface="Arial" panose="020B0604020202020204" pitchFamily="34" charset="0"/>
              <a:buChar char="•"/>
            </a:pPr>
            <a:r>
              <a:rPr lang="pt-BR" sz="1700" dirty="0" smtClean="0">
                <a:latin typeface="BlissL" panose="02000506030000020004" pitchFamily="2" charset="0"/>
              </a:rPr>
              <a:t>Agendamento de reuniões para leitura final com Secovi, CBIC e ADEMI </a:t>
            </a:r>
            <a:endParaRPr lang="pt-BR" sz="1700" dirty="0">
              <a:latin typeface="BlissL" panose="02000506030000020004" pitchFamily="2" charset="0"/>
            </a:endParaRPr>
          </a:p>
          <a:p>
            <a:pPr lvl="1"/>
            <a:endParaRPr lang="pt-BR" sz="1700" dirty="0">
              <a:latin typeface="BlissL" panose="02000506030000020004" pitchFamily="2" charset="0"/>
            </a:endParaRPr>
          </a:p>
          <a:p>
            <a:pPr lvl="1"/>
            <a:endParaRPr lang="pt-BR" sz="1700" dirty="0">
              <a:latin typeface="BlissL" panose="02000506030000020004" pitchFamily="2" charset="0"/>
            </a:endParaRPr>
          </a:p>
          <a:p>
            <a:r>
              <a:rPr lang="pt-BR" sz="1700" b="1" dirty="0" smtClean="0">
                <a:latin typeface="BlissL" panose="02000506030000020004" pitchFamily="2" charset="0"/>
              </a:rPr>
              <a:t>Lançamento </a:t>
            </a:r>
            <a:r>
              <a:rPr lang="pt-BR" sz="1700" dirty="0" smtClean="0">
                <a:latin typeface="BlissL" panose="02000506030000020004" pitchFamily="2" charset="0"/>
              </a:rPr>
              <a:t>–evento em Brasília – 18/3</a:t>
            </a:r>
          </a:p>
          <a:p>
            <a:endParaRPr lang="pt-BR" sz="1700" b="1" dirty="0">
              <a:latin typeface="BlissL" panose="02000506030000020004" pitchFamily="2" charset="0"/>
            </a:endParaRPr>
          </a:p>
          <a:p>
            <a:endParaRPr lang="pt-BR" sz="1700" b="1" dirty="0" smtClean="0">
              <a:latin typeface="BlissL" panose="02000506030000020004" pitchFamily="2" charset="0"/>
            </a:endParaRPr>
          </a:p>
          <a:p>
            <a:r>
              <a:rPr lang="pt-BR" sz="1700" b="1" dirty="0" smtClean="0">
                <a:latin typeface="BlissL" panose="02000506030000020004" pitchFamily="2" charset="0"/>
              </a:rPr>
              <a:t>Agenda concatenada </a:t>
            </a:r>
            <a:r>
              <a:rPr lang="pt-BR" sz="1700" dirty="0" smtClean="0">
                <a:latin typeface="BlissL" panose="02000506030000020004" pitchFamily="2" charset="0"/>
              </a:rPr>
              <a:t>– lançamento, mesas, divulgação – Comitê de Comunicação</a:t>
            </a:r>
            <a:endParaRPr lang="pt-BR" sz="1700" dirty="0">
              <a:latin typeface="BlissL" panose="02000506030000020004" pitchFamily="2" charset="0"/>
            </a:endParaRP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latin typeface="BlissL" panose="02000506030000020004" pitchFamily="2" charset="0"/>
                <a:ea typeface="Helvetica" charset="0"/>
                <a:cs typeface="Helvetica" charset="0"/>
                <a:sym typeface="Helvetica" charset="0"/>
              </a:rPr>
              <a:t>7</a:t>
            </a:r>
            <a:endParaRPr lang="en-US" sz="900" dirty="0">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79879952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242888" y="84050"/>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err="1">
                <a:solidFill>
                  <a:srgbClr val="969696"/>
                </a:solidFill>
                <a:latin typeface="BlissEB" panose="02000506050000020004" pitchFamily="2" charset="0"/>
                <a:ea typeface="Helvetica" charset="0"/>
                <a:cs typeface="Helvetica" charset="0"/>
                <a:sym typeface="Arial" pitchFamily="34" charset="0"/>
              </a:rPr>
              <a:t>Distratos</a:t>
            </a:r>
            <a:r>
              <a:rPr lang="pt-BR" sz="2000" dirty="0">
                <a:solidFill>
                  <a:srgbClr val="969696"/>
                </a:solidFill>
                <a:latin typeface="BlissEB" panose="02000506050000020004" pitchFamily="2" charset="0"/>
                <a:ea typeface="Helvetica" charset="0"/>
                <a:cs typeface="Helvetica" charset="0"/>
                <a:sym typeface="Arial" pitchFamily="34" charset="0"/>
              </a:rPr>
              <a:t> – alternativas </a:t>
            </a:r>
            <a:r>
              <a:rPr lang="pt-BR" sz="2000" dirty="0" smtClean="0">
                <a:solidFill>
                  <a:srgbClr val="969696"/>
                </a:solidFill>
                <a:latin typeface="BlissEB" panose="02000506050000020004" pitchFamily="2" charset="0"/>
                <a:ea typeface="Helvetica" charset="0"/>
                <a:cs typeface="Helvetica" charset="0"/>
                <a:sym typeface="Arial" pitchFamily="34" charset="0"/>
              </a:rPr>
              <a:t>apresentadas</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90456" y="689615"/>
            <a:ext cx="8759825" cy="4250681"/>
          </a:xfrm>
          <a:prstGeom prst="rect">
            <a:avLst/>
          </a:prstGeom>
          <a:noFill/>
          <a:ln w="9525">
            <a:noFill/>
            <a:miter lim="800000"/>
            <a:headEnd/>
            <a:tailEnd/>
          </a:ln>
        </p:spPr>
        <p:txBody>
          <a:bodyPr wrap="square" lIns="64291" tIns="32146" rIns="64291" bIns="32146">
            <a:spAutoFit/>
          </a:bodyPr>
          <a:lstStyle/>
          <a:p>
            <a:r>
              <a:rPr lang="pt-BR" sz="1700" b="1" dirty="0" smtClean="0">
                <a:latin typeface="BlissL" panose="02000506030000020004" pitchFamily="2" charset="0"/>
              </a:rPr>
              <a:t>Leilão L10</a:t>
            </a:r>
          </a:p>
          <a:p>
            <a:endParaRPr lang="pt-BR" sz="1700" b="1"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Oferta com atratividade para compradores</a:t>
            </a:r>
          </a:p>
          <a:p>
            <a:pPr marL="285750" indent="-285750">
              <a:buFont typeface="Arial" panose="020B0604020202020204" pitchFamily="34" charset="0"/>
              <a:buChar char="•"/>
            </a:pPr>
            <a:r>
              <a:rPr lang="pt-BR" sz="1700" dirty="0" smtClean="0">
                <a:latin typeface="BlissL" panose="02000506030000020004" pitchFamily="2" charset="0"/>
              </a:rPr>
              <a:t>Acesso a 150.000 cartas de crédito ABAC</a:t>
            </a:r>
          </a:p>
          <a:p>
            <a:pPr marL="285750" indent="-285750">
              <a:buFont typeface="Arial" panose="020B0604020202020204" pitchFamily="34" charset="0"/>
              <a:buChar char="•"/>
            </a:pPr>
            <a:r>
              <a:rPr lang="pt-BR" sz="1700" dirty="0" smtClean="0">
                <a:latin typeface="BlissL" panose="02000506030000020004" pitchFamily="2" charset="0"/>
              </a:rPr>
              <a:t>Acordos com redes de imobiliárias</a:t>
            </a:r>
          </a:p>
          <a:p>
            <a:pPr marL="285750" indent="-285750">
              <a:buFont typeface="Arial" panose="020B0604020202020204" pitchFamily="34" charset="0"/>
              <a:buChar char="•"/>
            </a:pPr>
            <a:endParaRPr lang="pt-BR" sz="1700" b="1" dirty="0">
              <a:latin typeface="BlissL" panose="02000506030000020004" pitchFamily="2" charset="0"/>
            </a:endParaRPr>
          </a:p>
          <a:p>
            <a:endParaRPr lang="pt-BR" sz="1700" dirty="0">
              <a:latin typeface="BlissL" panose="02000506030000020004" pitchFamily="2" charset="0"/>
            </a:endParaRPr>
          </a:p>
          <a:p>
            <a:r>
              <a:rPr lang="pt-BR" sz="1700" b="1" dirty="0" smtClean="0">
                <a:latin typeface="BlissL" panose="02000506030000020004" pitchFamily="2" charset="0"/>
              </a:rPr>
              <a:t>Plataforma de Repasses </a:t>
            </a:r>
            <a:r>
              <a:rPr lang="pt-BR" sz="1700" dirty="0" smtClean="0">
                <a:latin typeface="BlissL" panose="02000506030000020004" pitchFamily="2" charset="0"/>
              </a:rPr>
              <a:t>– contato Nelson Chaves/ Oscar</a:t>
            </a:r>
          </a:p>
          <a:p>
            <a:endParaRPr lang="pt-BR" sz="1700" dirty="0">
              <a:latin typeface="BlissL" panose="02000506030000020004" pitchFamily="2" charset="0"/>
            </a:endParaRPr>
          </a:p>
          <a:p>
            <a:pPr marL="285750" indent="-285750">
              <a:buClr>
                <a:srgbClr val="000000"/>
              </a:buClr>
              <a:buFont typeface="Arial" panose="020B0604020202020204" pitchFamily="34" charset="0"/>
              <a:buChar char="•"/>
            </a:pPr>
            <a:r>
              <a:rPr lang="pt-BR" sz="1700" dirty="0" smtClean="0">
                <a:latin typeface="BlissL" panose="02000506030000020004" pitchFamily="2" charset="0"/>
              </a:rPr>
              <a:t>Acompanhar </a:t>
            </a:r>
            <a:r>
              <a:rPr lang="pt-BR" sz="1700" dirty="0">
                <a:latin typeface="BlissL" panose="02000506030000020004" pitchFamily="2" charset="0"/>
              </a:rPr>
              <a:t>todas as fases e subfases </a:t>
            </a:r>
            <a:r>
              <a:rPr lang="pt-BR" sz="1700" dirty="0" smtClean="0">
                <a:latin typeface="BlissL" panose="02000506030000020004" pitchFamily="2" charset="0"/>
              </a:rPr>
              <a:t>por </a:t>
            </a:r>
            <a:r>
              <a:rPr lang="pt-BR" sz="1700" dirty="0" err="1" smtClean="0">
                <a:latin typeface="BlissL" panose="02000506030000020004" pitchFamily="2" charset="0"/>
              </a:rPr>
              <a:t>dashboard</a:t>
            </a:r>
            <a:r>
              <a:rPr lang="pt-BR" sz="1700" dirty="0" smtClean="0">
                <a:latin typeface="BlissL" panose="02000506030000020004" pitchFamily="2" charset="0"/>
              </a:rPr>
              <a:t>, com projeções </a:t>
            </a:r>
            <a:r>
              <a:rPr lang="pt-BR" sz="1700" dirty="0">
                <a:latin typeface="BlissL" panose="02000506030000020004" pitchFamily="2" charset="0"/>
              </a:rPr>
              <a:t>financeiras dos repasse a receber baseado nos dias que passará por cada </a:t>
            </a:r>
            <a:r>
              <a:rPr lang="pt-BR" sz="1700" dirty="0" smtClean="0">
                <a:latin typeface="BlissL" panose="02000506030000020004" pitchFamily="2" charset="0"/>
              </a:rPr>
              <a:t>fase</a:t>
            </a:r>
          </a:p>
          <a:p>
            <a:pPr marL="285750" indent="-285750">
              <a:buClr>
                <a:srgbClr val="000000"/>
              </a:buClr>
              <a:buFont typeface="Arial" panose="020B0604020202020204" pitchFamily="34" charset="0"/>
              <a:buChar char="•"/>
            </a:pPr>
            <a:r>
              <a:rPr lang="pt-BR" sz="1700" dirty="0" smtClean="0">
                <a:latin typeface="BlissL" panose="02000506030000020004" pitchFamily="2" charset="0"/>
              </a:rPr>
              <a:t>Módulo </a:t>
            </a:r>
            <a:r>
              <a:rPr lang="pt-BR" sz="1700" dirty="0">
                <a:latin typeface="BlissL" panose="02000506030000020004" pitchFamily="2" charset="0"/>
              </a:rPr>
              <a:t>de agendamento </a:t>
            </a:r>
            <a:r>
              <a:rPr lang="pt-BR" sz="1700" dirty="0" smtClean="0">
                <a:latin typeface="BlissL" panose="02000506030000020004" pitchFamily="2" charset="0"/>
              </a:rPr>
              <a:t>via </a:t>
            </a:r>
            <a:r>
              <a:rPr lang="pt-BR" sz="1700" dirty="0" err="1" smtClean="0">
                <a:latin typeface="BlissL" panose="02000506030000020004" pitchFamily="2" charset="0"/>
              </a:rPr>
              <a:t>call</a:t>
            </a:r>
            <a:r>
              <a:rPr lang="pt-BR" sz="1700" dirty="0" smtClean="0">
                <a:latin typeface="BlissL" panose="02000506030000020004" pitchFamily="2" charset="0"/>
              </a:rPr>
              <a:t>-center; atualização de cadastro, análise </a:t>
            </a:r>
            <a:r>
              <a:rPr lang="pt-BR" sz="1700" dirty="0">
                <a:latin typeface="BlissL" panose="02000506030000020004" pitchFamily="2" charset="0"/>
              </a:rPr>
              <a:t>de </a:t>
            </a:r>
            <a:r>
              <a:rPr lang="pt-BR" sz="1700" dirty="0" smtClean="0">
                <a:latin typeface="BlissL" panose="02000506030000020004" pitchFamily="2" charset="0"/>
              </a:rPr>
              <a:t>crédito, geração de relação </a:t>
            </a:r>
            <a:r>
              <a:rPr lang="pt-BR" sz="1700" dirty="0">
                <a:latin typeface="BlissL" panose="02000506030000020004" pitchFamily="2" charset="0"/>
              </a:rPr>
              <a:t>de documentos de acordo com o </a:t>
            </a:r>
            <a:r>
              <a:rPr lang="pt-BR" sz="1700" dirty="0" smtClean="0">
                <a:latin typeface="BlissL" panose="02000506030000020004" pitchFamily="2" charset="0"/>
              </a:rPr>
              <a:t>cadastro</a:t>
            </a:r>
          </a:p>
          <a:p>
            <a:pPr marL="285750" indent="-285750">
              <a:buClr>
                <a:srgbClr val="000000"/>
              </a:buClr>
              <a:buFont typeface="Arial" panose="020B0604020202020204" pitchFamily="34" charset="0"/>
              <a:buChar char="•"/>
            </a:pPr>
            <a:r>
              <a:rPr lang="pt-BR" sz="1700" dirty="0" smtClean="0">
                <a:latin typeface="BlissL" panose="02000506030000020004" pitchFamily="2" charset="0"/>
              </a:rPr>
              <a:t>Monitoramento com mensagens em fase Banco </a:t>
            </a:r>
            <a:r>
              <a:rPr lang="pt-BR" sz="1700" dirty="0">
                <a:latin typeface="BlissL" panose="02000506030000020004" pitchFamily="2" charset="0"/>
              </a:rPr>
              <a:t>e </a:t>
            </a:r>
            <a:r>
              <a:rPr lang="pt-BR" sz="1700" dirty="0" smtClean="0">
                <a:latin typeface="BlissL" panose="02000506030000020004" pitchFamily="2" charset="0"/>
              </a:rPr>
              <a:t>cartórios</a:t>
            </a:r>
          </a:p>
          <a:p>
            <a:pPr marL="285750" indent="-285750">
              <a:buClr>
                <a:srgbClr val="000000"/>
              </a:buClr>
              <a:buFont typeface="Arial" panose="020B0604020202020204" pitchFamily="34" charset="0"/>
              <a:buChar char="•"/>
            </a:pPr>
            <a:r>
              <a:rPr lang="pt-BR" sz="1700" dirty="0" smtClean="0">
                <a:latin typeface="BlissL" panose="02000506030000020004" pitchFamily="2" charset="0"/>
              </a:rPr>
              <a:t>Documentação </a:t>
            </a:r>
            <a:r>
              <a:rPr lang="pt-BR" sz="1700" dirty="0">
                <a:latin typeface="BlissL" panose="02000506030000020004" pitchFamily="2" charset="0"/>
              </a:rPr>
              <a:t>digitalizada via OCR para </a:t>
            </a:r>
            <a:r>
              <a:rPr lang="pt-BR" sz="1700" dirty="0" smtClean="0">
                <a:latin typeface="BlissL" panose="02000506030000020004" pitchFamily="2" charset="0"/>
              </a:rPr>
              <a:t>link </a:t>
            </a:r>
            <a:r>
              <a:rPr lang="pt-BR" sz="1700" dirty="0">
                <a:latin typeface="BlissL" panose="02000506030000020004" pitchFamily="2" charset="0"/>
              </a:rPr>
              <a:t>com o repasse e </a:t>
            </a:r>
            <a:r>
              <a:rPr lang="pt-BR" sz="1700" dirty="0" smtClean="0">
                <a:latin typeface="BlissL" panose="02000506030000020004" pitchFamily="2" charset="0"/>
              </a:rPr>
              <a:t>envio a Banco</a:t>
            </a:r>
          </a:p>
          <a:p>
            <a:pPr marL="285750" indent="-285750">
              <a:buClr>
                <a:srgbClr val="000000"/>
              </a:buClr>
              <a:buFont typeface="Arial" panose="020B0604020202020204" pitchFamily="34" charset="0"/>
              <a:buChar char="•"/>
            </a:pPr>
            <a:r>
              <a:rPr lang="pt-BR" sz="1700" dirty="0" smtClean="0">
                <a:latin typeface="BlissL" panose="02000506030000020004" pitchFamily="2" charset="0"/>
              </a:rPr>
              <a:t>Relatórios diversos - informações </a:t>
            </a:r>
            <a:r>
              <a:rPr lang="pt-BR" sz="1700" dirty="0">
                <a:latin typeface="BlissL" panose="02000506030000020004" pitchFamily="2" charset="0"/>
              </a:rPr>
              <a:t>para o </a:t>
            </a:r>
            <a:r>
              <a:rPr lang="pt-BR" sz="1700" dirty="0" err="1" smtClean="0">
                <a:latin typeface="BlissL" panose="02000506030000020004" pitchFamily="2" charset="0"/>
              </a:rPr>
              <a:t>excel</a:t>
            </a:r>
            <a:endParaRPr lang="pt-BR" sz="1700" dirty="0" smtClean="0">
              <a:latin typeface="BlissL" panose="02000506030000020004" pitchFamily="2" charset="0"/>
            </a:endParaRP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latin typeface="BlissL" panose="02000506030000020004" pitchFamily="2" charset="0"/>
                <a:ea typeface="Helvetica" charset="0"/>
                <a:cs typeface="Helvetica" charset="0"/>
                <a:sym typeface="Helvetica" charset="0"/>
              </a:rPr>
              <a:t>8</a:t>
            </a:r>
            <a:endParaRPr lang="en-US" sz="900" dirty="0">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74990323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p:cNvSpPr>
          <p:nvPr/>
        </p:nvSpPr>
        <p:spPr bwMode="auto">
          <a:xfrm>
            <a:off x="636588" y="762000"/>
            <a:ext cx="7697787" cy="305724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smtClean="0">
                <a:solidFill>
                  <a:schemeClr val="bg2">
                    <a:lumMod val="50000"/>
                  </a:schemeClr>
                </a:solidFill>
                <a:latin typeface="BlissEB" panose="02000506050000020004" pitchFamily="2" charset="0"/>
                <a:ea typeface="Helvetica" charset="0"/>
                <a:cs typeface="Helvetica" charset="0"/>
                <a:sym typeface="Helvetica" charset="0"/>
              </a:rPr>
              <a:t>Atualizações</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a:solidFill>
                  <a:schemeClr val="bg2">
                    <a:lumMod val="50000"/>
                  </a:schemeClr>
                </a:solidFill>
                <a:latin typeface="BlissEB" panose="02000506050000020004" pitchFamily="2" charset="0"/>
                <a:ea typeface="Helvetica" charset="0"/>
                <a:cs typeface="Helvetica" charset="0"/>
                <a:sym typeface="Helvetica" charset="0"/>
              </a:rPr>
              <a:t>Relatórios</a:t>
            </a:r>
            <a:r>
              <a:rPr lang="en-US" sz="3200" dirty="0">
                <a:solidFill>
                  <a:schemeClr val="bg2">
                    <a:lumMod val="50000"/>
                  </a:schemeClr>
                </a:solidFill>
                <a:latin typeface="BlissEB" panose="02000506050000020004" pitchFamily="2" charset="0"/>
                <a:ea typeface="Helvetica" charset="0"/>
                <a:cs typeface="Helvetica" charset="0"/>
                <a:sym typeface="Helvetica" charset="0"/>
              </a:rPr>
              <a:t> e </a:t>
            </a:r>
            <a:r>
              <a:rPr lang="en-US" sz="3200" dirty="0" err="1">
                <a:solidFill>
                  <a:schemeClr val="bg2">
                    <a:lumMod val="50000"/>
                  </a:schemeClr>
                </a:solidFill>
                <a:latin typeface="BlissEB" panose="02000506050000020004" pitchFamily="2" charset="0"/>
                <a:ea typeface="Helvetica" charset="0"/>
                <a:cs typeface="Helvetica" charset="0"/>
                <a:sym typeface="Helvetica" charset="0"/>
              </a:rPr>
              <a:t>Extratos</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smtClean="0">
                <a:solidFill>
                  <a:schemeClr val="bg2">
                    <a:lumMod val="50000"/>
                  </a:schemeClr>
                </a:solidFill>
                <a:latin typeface="BlissEB" panose="02000506050000020004" pitchFamily="2" charset="0"/>
                <a:ea typeface="Helvetica" charset="0"/>
                <a:cs typeface="Helvetica" charset="0"/>
                <a:sym typeface="Helvetica" charset="0"/>
              </a:rPr>
              <a:t>Registro</a:t>
            </a:r>
            <a:r>
              <a:rPr lang="en-US" sz="3200" dirty="0" smtClean="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err="1">
                <a:solidFill>
                  <a:schemeClr val="bg2">
                    <a:lumMod val="50000"/>
                  </a:schemeClr>
                </a:solidFill>
                <a:latin typeface="BlissEB" panose="02000506050000020004" pitchFamily="2" charset="0"/>
                <a:ea typeface="Helvetica" charset="0"/>
                <a:cs typeface="Helvetica" charset="0"/>
                <a:sym typeface="Helvetica" charset="0"/>
              </a:rPr>
              <a:t>Eletrônico</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p:txBody>
      </p:sp>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5" name="Imagem 4"/>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Tree>
    <p:extLst>
      <p:ext uri="{BB962C8B-B14F-4D97-AF65-F5344CB8AC3E}">
        <p14:creationId xmlns:p14="http://schemas.microsoft.com/office/powerpoint/2010/main" val="370859795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116632"/>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en-US" sz="2000" dirty="0" err="1">
                <a:solidFill>
                  <a:srgbClr val="969696"/>
                </a:solidFill>
                <a:latin typeface="BlissEB" panose="02000506050000020004" pitchFamily="2" charset="0"/>
                <a:ea typeface="Helvetica" charset="0"/>
                <a:cs typeface="Helvetica" charset="0"/>
                <a:sym typeface="Arial" pitchFamily="34" charset="0"/>
              </a:rPr>
              <a:t>Relatórios</a:t>
            </a:r>
            <a:r>
              <a:rPr lang="en-US" sz="2000" dirty="0">
                <a:solidFill>
                  <a:srgbClr val="969696"/>
                </a:solidFill>
                <a:latin typeface="BlissEB" panose="02000506050000020004" pitchFamily="2" charset="0"/>
                <a:ea typeface="Helvetica" charset="0"/>
                <a:cs typeface="Helvetica" charset="0"/>
                <a:sym typeface="Arial" pitchFamily="34" charset="0"/>
              </a:rPr>
              <a:t> e </a:t>
            </a:r>
            <a:r>
              <a:rPr lang="en-US" sz="2000" dirty="0" err="1">
                <a:solidFill>
                  <a:srgbClr val="969696"/>
                </a:solidFill>
                <a:latin typeface="BlissEB" panose="02000506050000020004" pitchFamily="2" charset="0"/>
                <a:ea typeface="Helvetica" charset="0"/>
                <a:cs typeface="Helvetica" charset="0"/>
                <a:sym typeface="Arial" pitchFamily="34" charset="0"/>
              </a:rPr>
              <a:t>Extratos</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8" name="Retângulo 7"/>
          <p:cNvSpPr>
            <a:spLocks noChangeArrowheads="1"/>
          </p:cNvSpPr>
          <p:nvPr/>
        </p:nvSpPr>
        <p:spPr bwMode="auto">
          <a:xfrm>
            <a:off x="244477" y="653729"/>
            <a:ext cx="8624887" cy="4512291"/>
          </a:xfrm>
          <a:prstGeom prst="rect">
            <a:avLst/>
          </a:prstGeom>
          <a:noFill/>
          <a:ln w="9525">
            <a:noFill/>
            <a:miter lim="800000"/>
            <a:headEnd/>
            <a:tailEnd/>
          </a:ln>
        </p:spPr>
        <p:txBody>
          <a:bodyPr lIns="64291" tIns="32146" rIns="64291" bIns="32146">
            <a:spAutoFit/>
          </a:bodyPr>
          <a:lstStyle/>
          <a:p>
            <a:r>
              <a:rPr lang="pt-BR" sz="1700" b="1" dirty="0">
                <a:latin typeface="BlissL" panose="02000506030000020004" pitchFamily="2" charset="0"/>
              </a:rPr>
              <a:t>ABECIP (7/8) </a:t>
            </a:r>
            <a:r>
              <a:rPr lang="pt-BR" sz="1700" dirty="0">
                <a:latin typeface="BlissL" panose="02000506030000020004" pitchFamily="2" charset="0"/>
              </a:rPr>
              <a:t>– assuntos a serem levados ao Octávio e Diretoria </a:t>
            </a:r>
          </a:p>
          <a:p>
            <a:pPr marL="285750" indent="-285750">
              <a:buFont typeface="Arial" panose="020B0604020202020204" pitchFamily="34" charset="0"/>
              <a:buChar char="•"/>
            </a:pPr>
            <a:r>
              <a:rPr lang="pt-BR" sz="1700" dirty="0">
                <a:latin typeface="BlissL" panose="02000506030000020004" pitchFamily="2" charset="0"/>
              </a:rPr>
              <a:t>Detalhamento de campos crédito imobiliário</a:t>
            </a:r>
          </a:p>
          <a:p>
            <a:pPr marL="285750" indent="-285750">
              <a:buFont typeface="Arial" panose="020B0604020202020204" pitchFamily="34" charset="0"/>
              <a:buChar char="•"/>
            </a:pPr>
            <a:r>
              <a:rPr lang="pt-BR" sz="1700" dirty="0">
                <a:latin typeface="BlissL" panose="02000506030000020004" pitchFamily="2" charset="0"/>
              </a:rPr>
              <a:t>Padronização de cálculos – juros, correção</a:t>
            </a:r>
          </a:p>
          <a:p>
            <a:pPr marL="285750" indent="-285750">
              <a:buFont typeface="Arial" panose="020B0604020202020204" pitchFamily="34" charset="0"/>
              <a:buChar char="•"/>
            </a:pPr>
            <a:r>
              <a:rPr lang="pt-BR" sz="1700" dirty="0">
                <a:latin typeface="BlissL" panose="02000506030000020004" pitchFamily="2" charset="0"/>
              </a:rPr>
              <a:t>Desembolsos no final do dia, sem aplicação</a:t>
            </a:r>
          </a:p>
          <a:p>
            <a:endParaRPr lang="pt-BR" sz="1700" b="1" dirty="0">
              <a:latin typeface="BlissL" panose="02000506030000020004" pitchFamily="2" charset="0"/>
            </a:endParaRPr>
          </a:p>
          <a:p>
            <a:r>
              <a:rPr lang="pt-BR" sz="1700" b="1" dirty="0" smtClean="0">
                <a:latin typeface="BlissL" panose="02000506030000020004" pitchFamily="2" charset="0"/>
              </a:rPr>
              <a:t>Reuniões e envios de sugestões -  </a:t>
            </a:r>
          </a:p>
          <a:p>
            <a:pPr marL="285750" indent="-285750">
              <a:buFont typeface="Arial" panose="020B0604020202020204" pitchFamily="34" charset="0"/>
              <a:buChar char="•"/>
            </a:pPr>
            <a:r>
              <a:rPr lang="pt-BR" sz="1700" dirty="0" smtClean="0">
                <a:latin typeface="BlissL" panose="02000506030000020004" pitchFamily="2" charset="0"/>
              </a:rPr>
              <a:t>Santander – agendamento de próxima reunião em curso </a:t>
            </a:r>
          </a:p>
          <a:p>
            <a:pPr marL="285750" indent="-285750">
              <a:buFont typeface="Arial" panose="020B0604020202020204" pitchFamily="34" charset="0"/>
              <a:buChar char="•"/>
            </a:pPr>
            <a:r>
              <a:rPr lang="pt-BR" sz="1700" dirty="0" smtClean="0">
                <a:latin typeface="BlissL" panose="02000506030000020004" pitchFamily="2" charset="0"/>
              </a:rPr>
              <a:t>Itaú – agendamento de próxima reunião em curso</a:t>
            </a:r>
          </a:p>
          <a:p>
            <a:pPr marL="285750" indent="-285750">
              <a:buFont typeface="Arial" panose="020B0604020202020204" pitchFamily="34" charset="0"/>
              <a:buChar char="•"/>
            </a:pPr>
            <a:r>
              <a:rPr lang="pt-BR" sz="1700" dirty="0" smtClean="0">
                <a:latin typeface="BlissL" panose="02000506030000020004" pitchFamily="2" charset="0"/>
              </a:rPr>
              <a:t>Bradesco – próxima reunião em 3/02</a:t>
            </a:r>
          </a:p>
          <a:p>
            <a:pPr marL="285750" indent="-285750">
              <a:buFont typeface="Arial" panose="020B0604020202020204" pitchFamily="34" charset="0"/>
              <a:buChar char="•"/>
            </a:pPr>
            <a:r>
              <a:rPr lang="pt-BR" sz="1700" dirty="0" smtClean="0">
                <a:latin typeface="BlissL" panose="02000506030000020004" pitchFamily="2" charset="0"/>
              </a:rPr>
              <a:t>BB – reunião recente – acompanhamento para avanços. Próxima dia 5/02</a:t>
            </a:r>
            <a:endParaRPr lang="pt-BR" sz="1700" dirty="0">
              <a:latin typeface="BlissL" panose="02000506030000020004" pitchFamily="2" charset="0"/>
            </a:endParaRPr>
          </a:p>
          <a:p>
            <a:pPr lvl="1"/>
            <a:endParaRPr lang="pt-BR" sz="1700" dirty="0">
              <a:latin typeface="BlissL" panose="02000506030000020004" pitchFamily="2" charset="0"/>
            </a:endParaRPr>
          </a:p>
          <a:p>
            <a:r>
              <a:rPr lang="pt-BR" sz="1700" b="1" dirty="0">
                <a:latin typeface="BlissL" panose="02000506030000020004" pitchFamily="2" charset="0"/>
              </a:rPr>
              <a:t>Caixa </a:t>
            </a:r>
            <a:r>
              <a:rPr lang="pt-BR" sz="1700" dirty="0" smtClean="0">
                <a:latin typeface="BlissL" panose="02000506030000020004" pitchFamily="2" charset="0"/>
              </a:rPr>
              <a:t>– reuniões </a:t>
            </a:r>
            <a:r>
              <a:rPr lang="pt-BR" sz="1700" dirty="0">
                <a:latin typeface="BlissL" panose="02000506030000020004" pitchFamily="2" charset="0"/>
              </a:rPr>
              <a:t>agendamento de próxima reunião em curso</a:t>
            </a:r>
          </a:p>
          <a:p>
            <a:pPr marL="285750" indent="-285750">
              <a:buFont typeface="Arial" panose="020B0604020202020204" pitchFamily="34" charset="0"/>
              <a:buChar char="•"/>
            </a:pPr>
            <a:r>
              <a:rPr lang="pt-BR" sz="1700" dirty="0" smtClean="0">
                <a:latin typeface="BlissL" panose="02000506030000020004" pitchFamily="2" charset="0"/>
              </a:rPr>
              <a:t>Banco de dados e relatório</a:t>
            </a:r>
          </a:p>
          <a:p>
            <a:pPr marL="742950" lvl="1" indent="-285750">
              <a:buFont typeface="Arial" panose="020B0604020202020204" pitchFamily="34" charset="0"/>
              <a:buChar char="•"/>
            </a:pPr>
            <a:r>
              <a:rPr lang="pt-BR" sz="1700" dirty="0" smtClean="0">
                <a:latin typeface="BlissL" panose="02000506030000020004" pitchFamily="2" charset="0"/>
              </a:rPr>
              <a:t>Banco de dados: Mandar todos os dados com descrição de casos</a:t>
            </a:r>
          </a:p>
          <a:p>
            <a:pPr marL="742950" lvl="1" indent="-285750">
              <a:buFont typeface="Arial" panose="020B0604020202020204" pitchFamily="34" charset="0"/>
              <a:buChar char="•"/>
            </a:pPr>
            <a:r>
              <a:rPr lang="pt-BR" sz="1700" dirty="0" smtClean="0">
                <a:latin typeface="BlissL" panose="02000506030000020004" pitchFamily="2" charset="0"/>
              </a:rPr>
              <a:t>Proposta de relatório: GT Tenda, MRV, Rossi, </a:t>
            </a:r>
            <a:r>
              <a:rPr lang="pt-BR" sz="1700" dirty="0" err="1" smtClean="0">
                <a:latin typeface="BlissL" panose="02000506030000020004" pitchFamily="2" charset="0"/>
              </a:rPr>
              <a:t>Cyrela</a:t>
            </a:r>
            <a:r>
              <a:rPr lang="pt-BR" sz="1700" dirty="0" smtClean="0">
                <a:latin typeface="BlissL" panose="02000506030000020004" pitchFamily="2" charset="0"/>
              </a:rPr>
              <a:t>, Tecnisa – enviada à Caixa, que agendará reunião</a:t>
            </a:r>
            <a:endParaRPr lang="pt-BR" sz="1700" dirty="0">
              <a:latin typeface="BlissL" panose="02000506030000020004" pitchFamily="2" charset="0"/>
            </a:endParaRPr>
          </a:p>
          <a:p>
            <a:pPr lvl="1"/>
            <a:endParaRPr lang="pt-BR" sz="1700" dirty="0" smtClean="0">
              <a:latin typeface="BlissL" panose="02000506030000020004" pitchFamily="2" charset="0"/>
            </a:endParaRPr>
          </a:p>
        </p:txBody>
      </p:sp>
      <p:pic>
        <p:nvPicPr>
          <p:cNvPr id="10" name="Imagem 9"/>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2"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4"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latin typeface="BlissL" panose="02000506030000020004" pitchFamily="2" charset="0"/>
                <a:ea typeface="Helvetica" charset="0"/>
                <a:cs typeface="Helvetica" charset="0"/>
                <a:sym typeface="Helvetica" charset="0"/>
              </a:rPr>
              <a:t>9</a:t>
            </a:r>
            <a:endParaRPr lang="en-US" sz="900" dirty="0">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01735269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79512" y="97085"/>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en-US" sz="2000" dirty="0" err="1">
                <a:solidFill>
                  <a:srgbClr val="969696"/>
                </a:solidFill>
                <a:latin typeface="BlissEB" panose="02000506050000020004" pitchFamily="2" charset="0"/>
                <a:ea typeface="Helvetica" charset="0"/>
                <a:cs typeface="Helvetica" charset="0"/>
                <a:sym typeface="Arial" pitchFamily="34" charset="0"/>
              </a:rPr>
              <a:t>Produtividade</a:t>
            </a:r>
            <a:r>
              <a:rPr lang="en-US" sz="2000" dirty="0">
                <a:solidFill>
                  <a:srgbClr val="969696"/>
                </a:solidFill>
                <a:latin typeface="BlissEB" panose="02000506050000020004" pitchFamily="2" charset="0"/>
                <a:ea typeface="Helvetica" charset="0"/>
                <a:cs typeface="Helvetica" charset="0"/>
                <a:sym typeface="Arial" pitchFamily="34" charset="0"/>
              </a:rPr>
              <a:t> – </a:t>
            </a:r>
            <a:r>
              <a:rPr lang="en-US" sz="2000" dirty="0" err="1">
                <a:solidFill>
                  <a:srgbClr val="969696"/>
                </a:solidFill>
                <a:latin typeface="BlissEB" panose="02000506050000020004" pitchFamily="2" charset="0"/>
                <a:ea typeface="Helvetica" charset="0"/>
                <a:cs typeface="Helvetica" charset="0"/>
                <a:sym typeface="Arial" pitchFamily="34" charset="0"/>
              </a:rPr>
              <a:t>desburocratização</a:t>
            </a:r>
            <a:r>
              <a:rPr lang="en-US" sz="2000" dirty="0">
                <a:solidFill>
                  <a:srgbClr val="969696"/>
                </a:solidFill>
                <a:latin typeface="BlissEB" panose="02000506050000020004" pitchFamily="2" charset="0"/>
                <a:ea typeface="Helvetica" charset="0"/>
                <a:cs typeface="Helvetica" charset="0"/>
                <a:sym typeface="Arial" pitchFamily="34" charset="0"/>
              </a:rPr>
              <a:t> – </a:t>
            </a:r>
            <a:r>
              <a:rPr lang="en-US" sz="2000" dirty="0" err="1">
                <a:solidFill>
                  <a:srgbClr val="969696"/>
                </a:solidFill>
                <a:latin typeface="BlissEB" panose="02000506050000020004" pitchFamily="2" charset="0"/>
                <a:ea typeface="Helvetica" charset="0"/>
                <a:cs typeface="Helvetica" charset="0"/>
                <a:sym typeface="Arial" pitchFamily="34" charset="0"/>
              </a:rPr>
              <a:t>Registros</a:t>
            </a:r>
            <a:r>
              <a:rPr lang="en-US" sz="2000" dirty="0">
                <a:solidFill>
                  <a:srgbClr val="969696"/>
                </a:solidFill>
                <a:latin typeface="BlissEB" panose="02000506050000020004" pitchFamily="2" charset="0"/>
                <a:ea typeface="Helvetica" charset="0"/>
                <a:cs typeface="Helvetica" charset="0"/>
                <a:sym typeface="Arial" pitchFamily="34" charset="0"/>
              </a:rPr>
              <a:t> e </a:t>
            </a:r>
            <a:r>
              <a:rPr lang="en-US" sz="2000" dirty="0" err="1">
                <a:solidFill>
                  <a:srgbClr val="969696"/>
                </a:solidFill>
                <a:latin typeface="BlissEB" panose="02000506050000020004" pitchFamily="2" charset="0"/>
                <a:ea typeface="Helvetica" charset="0"/>
                <a:cs typeface="Helvetica" charset="0"/>
                <a:sym typeface="Arial" pitchFamily="34" charset="0"/>
              </a:rPr>
              <a:t>bancos</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8" name="Retângulo 7"/>
          <p:cNvSpPr>
            <a:spLocks noChangeArrowheads="1"/>
          </p:cNvSpPr>
          <p:nvPr/>
        </p:nvSpPr>
        <p:spPr bwMode="auto">
          <a:xfrm>
            <a:off x="244477" y="653729"/>
            <a:ext cx="8624887" cy="5035511"/>
          </a:xfrm>
          <a:prstGeom prst="rect">
            <a:avLst/>
          </a:prstGeom>
          <a:noFill/>
          <a:ln w="9525">
            <a:noFill/>
            <a:miter lim="800000"/>
            <a:headEnd/>
            <a:tailEnd/>
          </a:ln>
        </p:spPr>
        <p:txBody>
          <a:bodyPr lIns="64291" tIns="32146" rIns="64291" bIns="32146">
            <a:spAutoFit/>
          </a:bodyPr>
          <a:lstStyle/>
          <a:p>
            <a:r>
              <a:rPr lang="pt-BR" sz="1700" b="1" dirty="0" smtClean="0">
                <a:latin typeface="BlissL" panose="02000506030000020004" pitchFamily="2" charset="0"/>
              </a:rPr>
              <a:t>Registro Eletrônico - Evento dia 29/9 – Bancos, Cartórios, CETIP</a:t>
            </a:r>
          </a:p>
          <a:p>
            <a:r>
              <a:rPr lang="pt-BR" sz="1700" b="1" dirty="0">
                <a:latin typeface="BlissL" panose="02000506030000020004" pitchFamily="2" charset="0"/>
              </a:rPr>
              <a:t> </a:t>
            </a:r>
          </a:p>
          <a:p>
            <a:pPr marL="285750" lvl="0" indent="-285750">
              <a:buFont typeface="Arial" panose="020B0604020202020204" pitchFamily="34" charset="0"/>
              <a:buChar char="•"/>
            </a:pPr>
            <a:r>
              <a:rPr lang="pt-BR" sz="1700" dirty="0">
                <a:latin typeface="BlissL" panose="02000506030000020004" pitchFamily="2" charset="0"/>
              </a:rPr>
              <a:t>Flauzilino: Registro Eletrônico pronto em SP, ES, PE, MT, PA, SC e RS. </a:t>
            </a:r>
          </a:p>
          <a:p>
            <a:pPr marL="285750" lvl="0" indent="-285750">
              <a:buFont typeface="Arial" panose="020B0604020202020204" pitchFamily="34" charset="0"/>
              <a:buChar char="•"/>
            </a:pPr>
            <a:r>
              <a:rPr lang="pt-BR" sz="1700" dirty="0">
                <a:latin typeface="BlissL" panose="02000506030000020004" pitchFamily="2" charset="0"/>
              </a:rPr>
              <a:t>Assinaturas, guarda de documentos, quadro-resumo eletrônico regulamentado, inclusão de Consórcio e CCI ok. Bancos e cartórios: não há obstáculos – falta tratamento de exceções, que só com o início de implementação poderão ter seu tratamento finalizado.</a:t>
            </a:r>
          </a:p>
          <a:p>
            <a:pPr marL="285750" lvl="0" indent="-285750">
              <a:buFont typeface="Arial" panose="020B0604020202020204" pitchFamily="34" charset="0"/>
              <a:buChar char="•"/>
            </a:pPr>
            <a:r>
              <a:rPr lang="pt-BR" sz="1700" dirty="0">
                <a:latin typeface="BlissL" panose="02000506030000020004" pitchFamily="2" charset="0"/>
              </a:rPr>
              <a:t>Aplicativo ARISP com ABRAINC para individualizações disponível.</a:t>
            </a:r>
          </a:p>
          <a:p>
            <a:pPr lvl="0"/>
            <a:endParaRPr lang="pt-BR" sz="1700" dirty="0">
              <a:latin typeface="BlissL" panose="02000506030000020004" pitchFamily="2" charset="0"/>
            </a:endParaRPr>
          </a:p>
          <a:p>
            <a:pPr lvl="0"/>
            <a:endParaRPr lang="pt-BR" sz="1700" b="1" dirty="0" smtClean="0">
              <a:latin typeface="BlissL" panose="02000506030000020004" pitchFamily="2" charset="0"/>
            </a:endParaRPr>
          </a:p>
          <a:p>
            <a:pPr lvl="0"/>
            <a:endParaRPr lang="pt-BR" sz="1700" b="1" dirty="0">
              <a:latin typeface="BlissL" panose="02000506030000020004" pitchFamily="2" charset="0"/>
            </a:endParaRPr>
          </a:p>
          <a:p>
            <a:pPr lvl="0"/>
            <a:r>
              <a:rPr lang="pt-BR" sz="1700" b="1" dirty="0" smtClean="0">
                <a:latin typeface="BlissL" panose="02000506030000020004" pitchFamily="2" charset="0"/>
              </a:rPr>
              <a:t>Encaminhamentos</a:t>
            </a:r>
            <a:endParaRPr lang="pt-BR" sz="1700" b="1" dirty="0">
              <a:latin typeface="BlissL" panose="02000506030000020004" pitchFamily="2" charset="0"/>
            </a:endParaRPr>
          </a:p>
          <a:p>
            <a:pPr marL="285750" lvl="0" indent="-285750">
              <a:buFont typeface="Arial" panose="020B0604020202020204" pitchFamily="34" charset="0"/>
              <a:buChar char="•"/>
            </a:pPr>
            <a:r>
              <a:rPr lang="pt-BR" sz="1700" dirty="0">
                <a:latin typeface="BlissL" panose="02000506030000020004" pitchFamily="2" charset="0"/>
              </a:rPr>
              <a:t>CETIP com ARISP </a:t>
            </a:r>
            <a:r>
              <a:rPr lang="pt-BR" sz="1700" dirty="0" smtClean="0">
                <a:latin typeface="BlissL" panose="02000506030000020004" pitchFamily="2" charset="0"/>
              </a:rPr>
              <a:t>e ABECIP – </a:t>
            </a:r>
            <a:r>
              <a:rPr lang="pt-BR" sz="1700" dirty="0">
                <a:latin typeface="BlissL" panose="02000506030000020004" pitchFamily="2" charset="0"/>
              </a:rPr>
              <a:t>proposta de fluxo/processo. </a:t>
            </a:r>
            <a:r>
              <a:rPr lang="pt-BR" sz="1700" dirty="0" smtClean="0">
                <a:latin typeface="BlissL" panose="02000506030000020004" pitchFamily="2" charset="0"/>
              </a:rPr>
              <a:t> </a:t>
            </a:r>
          </a:p>
          <a:p>
            <a:pPr marL="285750" indent="-285750">
              <a:buFont typeface="Arial" panose="020B0604020202020204" pitchFamily="34" charset="0"/>
              <a:buChar char="•"/>
            </a:pPr>
            <a:r>
              <a:rPr lang="pt-BR" sz="1700" dirty="0" smtClean="0">
                <a:latin typeface="BlissL" panose="02000506030000020004" pitchFamily="2" charset="0"/>
              </a:rPr>
              <a:t>1º registo já obtido pela </a:t>
            </a:r>
            <a:r>
              <a:rPr lang="pt-BR" sz="1700" dirty="0">
                <a:latin typeface="BlissL" panose="02000506030000020004" pitchFamily="2" charset="0"/>
              </a:rPr>
              <a:t>Caixa - 4/dezembro - 1º RI de S. Paulo</a:t>
            </a:r>
          </a:p>
          <a:p>
            <a:pPr lvl="0"/>
            <a:endParaRPr lang="pt-BR" sz="1700" dirty="0" smtClean="0">
              <a:latin typeface="BlissL" panose="02000506030000020004" pitchFamily="2" charset="0"/>
            </a:endParaRPr>
          </a:p>
          <a:p>
            <a:pPr marL="285750" lvl="0" indent="-285750">
              <a:buFont typeface="Arial" panose="020B0604020202020204" pitchFamily="34" charset="0"/>
              <a:buChar char="•"/>
            </a:pPr>
            <a:endParaRPr lang="pt-BR" sz="1700" dirty="0">
              <a:latin typeface="BlissL" panose="02000506030000020004" pitchFamily="2" charset="0"/>
            </a:endParaRPr>
          </a:p>
          <a:p>
            <a:r>
              <a:rPr lang="pt-BR" sz="1700" dirty="0" smtClean="0">
                <a:latin typeface="BlissL" panose="02000506030000020004" pitchFamily="2" charset="0"/>
              </a:rPr>
              <a:t>Link: </a:t>
            </a:r>
            <a:endParaRPr lang="pt-BR" sz="1700" dirty="0">
              <a:latin typeface="BlissL" panose="02000506030000020004" pitchFamily="2" charset="0"/>
            </a:endParaRPr>
          </a:p>
          <a:p>
            <a:r>
              <a:rPr lang="pt-BR" sz="1700" u="sng" dirty="0">
                <a:solidFill>
                  <a:srgbClr val="0563C1"/>
                </a:solidFill>
                <a:latin typeface="BlissL" panose="02000506030000020004" pitchFamily="2" charset="0"/>
                <a:hlinkClick r:id="rId2"/>
              </a:rPr>
              <a:t>http://iregistradores.org.br/noticias/sp-registrado-o-primeiro-instrumento-particular-de-compra-e-venda-enviado-eletronicamente</a:t>
            </a:r>
            <a:endParaRPr lang="pt-BR" sz="1700" dirty="0">
              <a:solidFill>
                <a:srgbClr val="0563C1"/>
              </a:solidFill>
              <a:latin typeface="BlissL" panose="02000506030000020004" pitchFamily="2" charset="0"/>
              <a:hlinkClick r:id="rId2"/>
            </a:endParaRPr>
          </a:p>
          <a:p>
            <a:pPr lvl="0"/>
            <a:r>
              <a:rPr lang="pt-BR" sz="1700" dirty="0" smtClean="0">
                <a:latin typeface="BlissL" panose="02000506030000020004" pitchFamily="2" charset="0"/>
              </a:rPr>
              <a:t> </a:t>
            </a:r>
          </a:p>
        </p:txBody>
      </p:sp>
      <p:pic>
        <p:nvPicPr>
          <p:cNvPr id="10" name="Imagem 9"/>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1" name="Imagem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2"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4"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latin typeface="BlissL" panose="02000506030000020004" pitchFamily="2" charset="0"/>
                <a:ea typeface="Helvetica" charset="0"/>
                <a:cs typeface="Helvetica" charset="0"/>
                <a:sym typeface="Helvetica" charset="0"/>
              </a:rPr>
              <a:t>10</a:t>
            </a:r>
            <a:endParaRPr lang="en-US" sz="900" dirty="0">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57478660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97085"/>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en-US" sz="2000" dirty="0" err="1">
                <a:solidFill>
                  <a:srgbClr val="969696"/>
                </a:solidFill>
                <a:latin typeface="BlissEB" panose="02000506050000020004" pitchFamily="2" charset="0"/>
                <a:ea typeface="Helvetica" charset="0"/>
                <a:cs typeface="Helvetica" charset="0"/>
                <a:sym typeface="Arial" pitchFamily="34" charset="0"/>
              </a:rPr>
              <a:t>Produtividade</a:t>
            </a:r>
            <a:r>
              <a:rPr lang="en-US" sz="2000" dirty="0">
                <a:solidFill>
                  <a:srgbClr val="969696"/>
                </a:solidFill>
                <a:latin typeface="BlissEB" panose="02000506050000020004" pitchFamily="2" charset="0"/>
                <a:ea typeface="Helvetica" charset="0"/>
                <a:cs typeface="Helvetica" charset="0"/>
                <a:sym typeface="Arial" pitchFamily="34" charset="0"/>
              </a:rPr>
              <a:t> – </a:t>
            </a:r>
            <a:r>
              <a:rPr lang="en-US" sz="2000" dirty="0" err="1">
                <a:solidFill>
                  <a:srgbClr val="969696"/>
                </a:solidFill>
                <a:latin typeface="BlissEB" panose="02000506050000020004" pitchFamily="2" charset="0"/>
                <a:ea typeface="Helvetica" charset="0"/>
                <a:cs typeface="Helvetica" charset="0"/>
                <a:sym typeface="Arial" pitchFamily="34" charset="0"/>
              </a:rPr>
              <a:t>desburocratização</a:t>
            </a:r>
            <a:r>
              <a:rPr lang="en-US" sz="2000" dirty="0">
                <a:solidFill>
                  <a:srgbClr val="969696"/>
                </a:solidFill>
                <a:latin typeface="BlissEB" panose="02000506050000020004" pitchFamily="2" charset="0"/>
                <a:ea typeface="Helvetica" charset="0"/>
                <a:cs typeface="Helvetica" charset="0"/>
                <a:sym typeface="Arial" pitchFamily="34" charset="0"/>
              </a:rPr>
              <a:t> – </a:t>
            </a:r>
            <a:r>
              <a:rPr lang="en-US" sz="2000" dirty="0" err="1">
                <a:solidFill>
                  <a:srgbClr val="969696"/>
                </a:solidFill>
                <a:latin typeface="BlissEB" panose="02000506050000020004" pitchFamily="2" charset="0"/>
                <a:ea typeface="Helvetica" charset="0"/>
                <a:cs typeface="Helvetica" charset="0"/>
                <a:sym typeface="Arial" pitchFamily="34" charset="0"/>
              </a:rPr>
              <a:t>Registros</a:t>
            </a:r>
            <a:r>
              <a:rPr lang="en-US" sz="2000" dirty="0">
                <a:solidFill>
                  <a:srgbClr val="969696"/>
                </a:solidFill>
                <a:latin typeface="BlissEB" panose="02000506050000020004" pitchFamily="2" charset="0"/>
                <a:ea typeface="Helvetica" charset="0"/>
                <a:cs typeface="Helvetica" charset="0"/>
                <a:sym typeface="Arial" pitchFamily="34" charset="0"/>
              </a:rPr>
              <a:t> e </a:t>
            </a:r>
            <a:r>
              <a:rPr lang="en-US" sz="2000" dirty="0" err="1">
                <a:solidFill>
                  <a:srgbClr val="969696"/>
                </a:solidFill>
                <a:latin typeface="BlissEB" panose="02000506050000020004" pitchFamily="2" charset="0"/>
                <a:ea typeface="Helvetica" charset="0"/>
                <a:cs typeface="Helvetica" charset="0"/>
                <a:sym typeface="Arial" pitchFamily="34" charset="0"/>
              </a:rPr>
              <a:t>bancos</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8" name="Retângulo 7"/>
          <p:cNvSpPr>
            <a:spLocks noChangeArrowheads="1"/>
          </p:cNvSpPr>
          <p:nvPr/>
        </p:nvSpPr>
        <p:spPr bwMode="auto">
          <a:xfrm>
            <a:off x="251520" y="764704"/>
            <a:ext cx="8624887" cy="3465851"/>
          </a:xfrm>
          <a:prstGeom prst="rect">
            <a:avLst/>
          </a:prstGeom>
          <a:noFill/>
          <a:ln w="9525">
            <a:noFill/>
            <a:miter lim="800000"/>
            <a:headEnd/>
            <a:tailEnd/>
          </a:ln>
        </p:spPr>
        <p:txBody>
          <a:bodyPr lIns="64291" tIns="32146" rIns="64291" bIns="32146">
            <a:spAutoFit/>
          </a:bodyPr>
          <a:lstStyle/>
          <a:p>
            <a:r>
              <a:rPr lang="pt-BR" sz="1700" b="1" dirty="0" smtClean="0">
                <a:latin typeface="BlissL" panose="02000506030000020004" pitchFamily="2" charset="0"/>
              </a:rPr>
              <a:t>SGA – benchmark</a:t>
            </a:r>
          </a:p>
          <a:p>
            <a:endParaRPr lang="pt-BR" sz="1700" b="1"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Comparativo levando em conta fase do ciclo da empresa</a:t>
            </a:r>
          </a:p>
          <a:p>
            <a:pPr marL="742950" lvl="1" indent="-285750">
              <a:buFont typeface="Arial" panose="020B0604020202020204" pitchFamily="34" charset="0"/>
              <a:buChar char="•"/>
            </a:pPr>
            <a:r>
              <a:rPr lang="pt-BR" sz="1700" dirty="0" smtClean="0">
                <a:latin typeface="BlissL" panose="02000506030000020004" pitchFamily="2" charset="0"/>
              </a:rPr>
              <a:t>Custos relacionados a vendas</a:t>
            </a:r>
          </a:p>
          <a:p>
            <a:pPr marL="742950" lvl="1" indent="-285750">
              <a:buFont typeface="Arial" panose="020B0604020202020204" pitchFamily="34" charset="0"/>
              <a:buChar char="•"/>
            </a:pPr>
            <a:r>
              <a:rPr lang="pt-BR" sz="1700" dirty="0" smtClean="0">
                <a:latin typeface="BlissL" panose="02000506030000020004" pitchFamily="2" charset="0"/>
              </a:rPr>
              <a:t>Custos gerais/administrativos</a:t>
            </a:r>
          </a:p>
          <a:p>
            <a:pPr marL="742950" lvl="1"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Sugestão por empresa com consultoria a respeito</a:t>
            </a:r>
          </a:p>
          <a:p>
            <a:pPr marL="742950" lvl="1" indent="-285750">
              <a:buFont typeface="Arial" panose="020B0604020202020204" pitchFamily="34" charset="0"/>
              <a:buChar char="•"/>
            </a:pPr>
            <a:endParaRPr lang="pt-BR" sz="1700" dirty="0">
              <a:latin typeface="BlissL" panose="02000506030000020004" pitchFamily="2" charset="0"/>
            </a:endParaRPr>
          </a:p>
          <a:p>
            <a:pPr marL="742950" lvl="1" indent="-285750">
              <a:buFont typeface="Arial" panose="020B0604020202020204" pitchFamily="34" charset="0"/>
              <a:buChar char="•"/>
            </a:pPr>
            <a:endParaRPr lang="pt-BR" sz="1700" b="1" dirty="0" smtClean="0">
              <a:latin typeface="BlissL" panose="02000506030000020004" pitchFamily="2" charset="0"/>
            </a:endParaRPr>
          </a:p>
          <a:p>
            <a:r>
              <a:rPr lang="pt-BR" sz="1700" b="1" dirty="0" smtClean="0">
                <a:latin typeface="BlissL" panose="02000506030000020004" pitchFamily="2" charset="0"/>
              </a:rPr>
              <a:t>Prefeituras de S. Paulo, RJ</a:t>
            </a:r>
          </a:p>
          <a:p>
            <a:endParaRPr lang="pt-BR" sz="1700" b="1" dirty="0" smtClean="0">
              <a:latin typeface="BlissL" panose="02000506030000020004" pitchFamily="2" charset="0"/>
            </a:endParaRPr>
          </a:p>
          <a:p>
            <a:pPr marL="285750" indent="-285750">
              <a:buFont typeface="Arial" panose="020B0604020202020204" pitchFamily="34" charset="0"/>
              <a:buChar char="•"/>
            </a:pPr>
            <a:r>
              <a:rPr lang="pt-BR" sz="1700" dirty="0" smtClean="0">
                <a:latin typeface="BlissL" panose="02000506030000020004" pitchFamily="2" charset="0"/>
              </a:rPr>
              <a:t>ITBI, IPTU – bases, cobrança</a:t>
            </a:r>
          </a:p>
          <a:p>
            <a:pPr marL="285750" indent="-285750">
              <a:buFont typeface="Arial" panose="020B0604020202020204" pitchFamily="34" charset="0"/>
              <a:buChar char="•"/>
            </a:pPr>
            <a:r>
              <a:rPr lang="pt-BR" sz="1700" dirty="0" smtClean="0">
                <a:latin typeface="BlissL" panose="02000506030000020004" pitchFamily="2" charset="0"/>
              </a:rPr>
              <a:t>Viabilização de </a:t>
            </a:r>
            <a:r>
              <a:rPr lang="pt-BR" sz="1700" dirty="0" err="1" smtClean="0">
                <a:latin typeface="BlissL" panose="02000506030000020004" pitchFamily="2" charset="0"/>
              </a:rPr>
              <a:t>PPPs</a:t>
            </a:r>
            <a:endParaRPr lang="pt-BR" sz="1700" dirty="0" smtClean="0">
              <a:latin typeface="BlissL" panose="02000506030000020004" pitchFamily="2" charset="0"/>
            </a:endParaRPr>
          </a:p>
        </p:txBody>
      </p:sp>
      <p:pic>
        <p:nvPicPr>
          <p:cNvPr id="10" name="Imagem 9"/>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2"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3"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latin typeface="BlissL" panose="02000506030000020004" pitchFamily="2" charset="0"/>
                <a:ea typeface="Helvetica" charset="0"/>
                <a:cs typeface="Helvetica" charset="0"/>
                <a:sym typeface="Helvetica" charset="0"/>
              </a:rPr>
              <a:t>11</a:t>
            </a:r>
            <a:endParaRPr lang="en-US" sz="900" dirty="0">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27529716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83568" y="1916832"/>
            <a:ext cx="7697787" cy="1579916"/>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a:solidFill>
                  <a:schemeClr val="bg2">
                    <a:lumMod val="50000"/>
                  </a:schemeClr>
                </a:solidFill>
                <a:latin typeface="BlissEB" panose="02000506050000020004" pitchFamily="2" charset="0"/>
                <a:ea typeface="Helvetica" charset="0"/>
                <a:cs typeface="Helvetica" charset="0"/>
                <a:sym typeface="Helvetica" charset="0"/>
              </a:rPr>
              <a:t>Anexo</a:t>
            </a:r>
            <a:r>
              <a:rPr lang="en-US" sz="3200" dirty="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smtClean="0">
                <a:solidFill>
                  <a:schemeClr val="bg2">
                    <a:lumMod val="50000"/>
                  </a:schemeClr>
                </a:solidFill>
                <a:latin typeface="BlissEB" panose="02000506050000020004" pitchFamily="2" charset="0"/>
                <a:ea typeface="Helvetica" charset="0"/>
                <a:cs typeface="Helvetica" charset="0"/>
                <a:sym typeface="Helvetica" charset="0"/>
              </a:rPr>
              <a:t>– Material </a:t>
            </a:r>
            <a:r>
              <a:rPr lang="en-US" sz="3200" dirty="0" err="1" smtClean="0">
                <a:solidFill>
                  <a:schemeClr val="bg2">
                    <a:lumMod val="50000"/>
                  </a:schemeClr>
                </a:solidFill>
                <a:latin typeface="BlissEB" panose="02000506050000020004" pitchFamily="2" charset="0"/>
                <a:ea typeface="Helvetica" charset="0"/>
                <a:cs typeface="Helvetica" charset="0"/>
                <a:sym typeface="Helvetica" charset="0"/>
              </a:rPr>
              <a:t>Cyrela</a:t>
            </a:r>
            <a:r>
              <a:rPr lang="en-US" sz="3200" dirty="0" smtClean="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err="1" smtClean="0">
                <a:solidFill>
                  <a:schemeClr val="bg2">
                    <a:lumMod val="50000"/>
                  </a:schemeClr>
                </a:solidFill>
                <a:latin typeface="BlissEB" panose="02000506050000020004" pitchFamily="2" charset="0"/>
                <a:ea typeface="Helvetica" charset="0"/>
                <a:cs typeface="Helvetica" charset="0"/>
                <a:sym typeface="Helvetica" charset="0"/>
              </a:rPr>
              <a:t>Permuta</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6483767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26578" y="44624"/>
            <a:ext cx="7397750" cy="434987"/>
          </a:xfrm>
          <a:noFill/>
          <a:ln w="12700" cap="flat" cmpd="sng">
            <a:noFill/>
            <a:prstDash val="solid"/>
            <a:miter lim="0"/>
            <a:headEnd/>
            <a:tailEnd/>
          </a:ln>
          <a:effectLst/>
        </p:spPr>
        <p:txBody>
          <a:bodyPr wrap="square" lIns="88896" tIns="50798" rIns="88896" bIns="50798">
            <a:spAutoFit/>
          </a:bodyPr>
          <a:lstStyle/>
          <a:p>
            <a:pPr defTabSz="914145" fontAlgn="base" hangingPunct="0">
              <a:spcAft>
                <a:spcPct val="0"/>
              </a:spcAft>
            </a:pPr>
            <a:r>
              <a:rPr lang="pt-BR" sz="2400" dirty="0">
                <a:solidFill>
                  <a:srgbClr val="969696"/>
                </a:solidFill>
                <a:latin typeface="BlissEB" panose="02000506050000020004" pitchFamily="2" charset="0"/>
                <a:ea typeface="Helvetica" charset="0"/>
                <a:cs typeface="Helvetica" charset="0"/>
                <a:sym typeface="Arial" pitchFamily="34" charset="0"/>
              </a:rPr>
              <a:t>Defesa da Concorrência</a:t>
            </a:r>
            <a:r>
              <a:rPr lang="en-US" sz="2400" dirty="0">
                <a:solidFill>
                  <a:srgbClr val="969696"/>
                </a:solidFill>
                <a:latin typeface="BlissEB" panose="02000506050000020004" pitchFamily="2" charset="0"/>
                <a:ea typeface="Helvetica" charset="0"/>
                <a:cs typeface="Helvetica" charset="0"/>
                <a:sym typeface="Arial" pitchFamily="34" charset="0"/>
              </a:rPr>
              <a:t> </a:t>
            </a:r>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820342"/>
          </a:xfrm>
          <a:prstGeom prst="rect">
            <a:avLst/>
          </a:prstGeom>
          <a:noFill/>
          <a:ln w="9525">
            <a:noFill/>
            <a:miter lim="800000"/>
            <a:headEnd/>
            <a:tailEnd/>
          </a:ln>
        </p:spPr>
        <p:txBody>
          <a:bodyPr lIns="64291" tIns="32146" rIns="64291" bIns="32146">
            <a:spAutoFit/>
          </a:bodyPr>
          <a:lstStyle/>
          <a:p>
            <a:r>
              <a:rPr lang="pt-BR" sz="1700" dirty="0">
                <a:latin typeface="BlissL" panose="02000506030000020004" pitchFamily="2" charset="0"/>
              </a:rPr>
              <a:t>De acordo com o </a:t>
            </a:r>
            <a:r>
              <a:rPr lang="pt-BR" sz="1700" dirty="0" smtClean="0">
                <a:latin typeface="BlissL" panose="02000506030000020004" pitchFamily="2" charset="0"/>
              </a:rPr>
              <a:t>Código </a:t>
            </a:r>
            <a:r>
              <a:rPr lang="pt-BR" sz="1700" dirty="0">
                <a:latin typeface="BlissL" panose="02000506030000020004" pitchFamily="2" charset="0"/>
              </a:rPr>
              <a:t>de </a:t>
            </a:r>
            <a:r>
              <a:rPr lang="pt-BR" sz="1700" dirty="0" smtClean="0">
                <a:latin typeface="BlissL" panose="02000506030000020004" pitchFamily="2" charset="0"/>
              </a:rPr>
              <a:t>Conduta e em </a:t>
            </a:r>
            <a:r>
              <a:rPr lang="pt-BR" sz="1700" dirty="0">
                <a:latin typeface="BlissL" panose="02000506030000020004" pitchFamily="2" charset="0"/>
              </a:rPr>
              <a:t>consonância com o estatuto da </a:t>
            </a:r>
            <a:r>
              <a:rPr lang="pt-BR" sz="1700" dirty="0" smtClean="0">
                <a:latin typeface="BlissL" panose="02000506030000020004" pitchFamily="2" charset="0"/>
              </a:rPr>
              <a:t>associação, </a:t>
            </a:r>
            <a:r>
              <a:rPr lang="pt-BR" sz="1700" dirty="0">
                <a:latin typeface="BlissL" panose="02000506030000020004" pitchFamily="2" charset="0"/>
              </a:rPr>
              <a:t>as reuniões são regidas pelas instruções abaixo, previamente distribuídas e de pleno conhecimento dos participantes. A saber:</a:t>
            </a:r>
          </a:p>
          <a:p>
            <a:r>
              <a:rPr lang="pt-BR" sz="1700" dirty="0">
                <a:latin typeface="BlissL" panose="02000506030000020004" pitchFamily="2" charset="0"/>
              </a:rPr>
              <a:t> </a:t>
            </a:r>
          </a:p>
          <a:p>
            <a:r>
              <a:rPr lang="pt-BR" sz="1700" dirty="0">
                <a:latin typeface="BlissL" panose="02000506030000020004" pitchFamily="2" charset="0"/>
              </a:rPr>
              <a:t>INSTRUÇÕES PARA A REUNIÃO</a:t>
            </a:r>
          </a:p>
          <a:p>
            <a:r>
              <a:rPr lang="pt-BR" sz="1700" dirty="0">
                <a:latin typeface="BlissL" panose="02000506030000020004" pitchFamily="2" charset="0"/>
              </a:rPr>
              <a:t>As instruções descritas abaixo deverão ser seguidas por todos os participantes da Plenária e refletem </a:t>
            </a:r>
            <a:r>
              <a:rPr lang="pt-BR" sz="1700" dirty="0" smtClean="0">
                <a:latin typeface="BlissL" panose="02000506030000020004" pitchFamily="2" charset="0"/>
              </a:rPr>
              <a:t>as </a:t>
            </a:r>
            <a:r>
              <a:rPr lang="pt-BR" sz="1700" dirty="0">
                <a:latin typeface="BlissL" panose="02000506030000020004" pitchFamily="2" charset="0"/>
              </a:rPr>
              <a:t>diretrizes do Código de </a:t>
            </a:r>
            <a:r>
              <a:rPr lang="pt-BR" sz="1700" dirty="0" smtClean="0">
                <a:latin typeface="BlissL" panose="02000506030000020004" pitchFamily="2" charset="0"/>
              </a:rPr>
              <a:t>Conduta da </a:t>
            </a:r>
            <a:r>
              <a:rPr lang="pt-BR" sz="1700" dirty="0">
                <a:latin typeface="BlissL" panose="02000506030000020004" pitchFamily="2" charset="0"/>
              </a:rPr>
              <a:t>Associação em </a:t>
            </a:r>
            <a:r>
              <a:rPr lang="pt-BR" sz="1700" dirty="0" smtClean="0">
                <a:latin typeface="BlissL" panose="02000506030000020004" pitchFamily="2" charset="0"/>
              </a:rPr>
              <a:t>consonância com </a:t>
            </a:r>
            <a:r>
              <a:rPr lang="pt-BR" sz="1700" dirty="0">
                <a:latin typeface="BlissL" panose="02000506030000020004" pitchFamily="2" charset="0"/>
              </a:rPr>
              <a:t>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a:p>
            <a:r>
              <a:rPr lang="pt-BR" sz="1700" dirty="0">
                <a:latin typeface="BlissL" panose="02000506030000020004" pitchFamily="2" charset="0"/>
              </a:rPr>
              <a:t> </a:t>
            </a:r>
          </a:p>
          <a:p>
            <a:r>
              <a:rPr lang="pt-BR" sz="1700" dirty="0">
                <a:latin typeface="BlissL" panose="02000506030000020004" pitchFamily="2" charset="0"/>
              </a:rPr>
              <a:t>VOCÊ DEVERÁ</a:t>
            </a:r>
          </a:p>
          <a:p>
            <a:r>
              <a:rPr lang="pt-BR" sz="1700" dirty="0">
                <a:latin typeface="BlissL" panose="02000506030000020004" pitchFamily="2" charset="0"/>
              </a:rPr>
              <a:t>1. Avaliar e atender a agenda preparada para a reunião e consignar a objeção de determinada matéria que não lhe atenda, por escrito, e também em relação a ata da reunião não se seu teor não refletir precisamente as discussões ocorridas durante a mesma.</a:t>
            </a:r>
          </a:p>
          <a:p>
            <a:r>
              <a:rPr lang="pt-BR" sz="1700" dirty="0">
                <a:latin typeface="BlissL" panose="02000506030000020004" pitchFamily="2" charset="0"/>
              </a:rPr>
              <a:t>2. Compreender os propósitos e a autoridade de cada uma das pessoas com as quais se reúne[, em especial, a autoridade do coordenador da reunião </a:t>
            </a:r>
            <a:r>
              <a:rPr lang="pt-BR" sz="1700" dirty="0" smtClean="0">
                <a:latin typeface="BlissL" panose="02000506030000020004" pitchFamily="2" charset="0"/>
              </a:rPr>
              <a:t>específica.</a:t>
            </a:r>
          </a:p>
          <a:p>
            <a:r>
              <a:rPr lang="pt-BR" sz="1700" dirty="0">
                <a:latin typeface="BlissL" panose="02000506030000020004" pitchFamily="2" charset="0"/>
              </a:rPr>
              <a:t>3. Protestar 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r>
              <a:rPr lang="pt-BR" sz="1700" dirty="0" smtClean="0">
                <a:latin typeface="BlissL" panose="02000506030000020004" pitchFamily="2" charset="0"/>
              </a:rPr>
              <a:t>.</a:t>
            </a:r>
            <a:endParaRPr lang="pt-BR" dirty="0">
              <a:latin typeface="BlissL" panose="02000506030000020004" pitchFamily="2"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8"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423675505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0" y="2708920"/>
            <a:ext cx="9144000" cy="9027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a:solidFill>
                <a:prstClr val="black"/>
              </a:solidFill>
            </a:endParaRPr>
          </a:p>
        </p:txBody>
      </p:sp>
      <p:sp>
        <p:nvSpPr>
          <p:cNvPr id="9" name="CaixaDeTexto 8"/>
          <p:cNvSpPr txBox="1"/>
          <p:nvPr/>
        </p:nvSpPr>
        <p:spPr>
          <a:xfrm>
            <a:off x="251520" y="3092783"/>
            <a:ext cx="8342155" cy="461665"/>
          </a:xfrm>
          <a:prstGeom prst="rect">
            <a:avLst/>
          </a:prstGeom>
          <a:noFill/>
        </p:spPr>
        <p:txBody>
          <a:bodyPr wrap="none" rtlCol="0">
            <a:spAutoFit/>
          </a:bodyPr>
          <a:lstStyle/>
          <a:p>
            <a:r>
              <a:rPr lang="pt-BR" sz="2400" dirty="0" smtClean="0">
                <a:solidFill>
                  <a:prstClr val="black"/>
                </a:solidFill>
              </a:rPr>
              <a:t>Análise de Impacto da lei 12.973/2014 – Tributação das permutas</a:t>
            </a:r>
            <a:endParaRPr lang="pt-BR" sz="2400" dirty="0">
              <a:solidFill>
                <a:prstClr val="black"/>
              </a:solidFill>
            </a:endParaRPr>
          </a:p>
        </p:txBody>
      </p:sp>
      <p:sp>
        <p:nvSpPr>
          <p:cNvPr id="6" name="CaixaDeTexto 5"/>
          <p:cNvSpPr txBox="1"/>
          <p:nvPr/>
        </p:nvSpPr>
        <p:spPr>
          <a:xfrm>
            <a:off x="6119664" y="6210089"/>
            <a:ext cx="3024336" cy="646331"/>
          </a:xfrm>
          <a:prstGeom prst="rect">
            <a:avLst/>
          </a:prstGeom>
          <a:noFill/>
        </p:spPr>
        <p:txBody>
          <a:bodyPr wrap="square" rtlCol="0">
            <a:spAutoFit/>
          </a:bodyPr>
          <a:lstStyle/>
          <a:p>
            <a:pPr algn="r">
              <a:lnSpc>
                <a:spcPct val="200000"/>
              </a:lnSpc>
            </a:pPr>
            <a:r>
              <a:rPr lang="pt-BR" dirty="0" smtClean="0">
                <a:solidFill>
                  <a:prstClr val="black"/>
                </a:solidFill>
              </a:rPr>
              <a:t>18 de dezembro de 2014.</a:t>
            </a:r>
            <a:endParaRPr lang="pt-BR" sz="1400" dirty="0">
              <a:solidFill>
                <a:srgbClr val="FF0000"/>
              </a:solidFill>
            </a:endParaRPr>
          </a:p>
        </p:txBody>
      </p:sp>
    </p:spTree>
    <p:extLst>
      <p:ext uri="{BB962C8B-B14F-4D97-AF65-F5344CB8AC3E}">
        <p14:creationId xmlns:p14="http://schemas.microsoft.com/office/powerpoint/2010/main" val="3347206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0" y="116632"/>
            <a:ext cx="9144000"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a:solidFill>
                <a:prstClr val="black"/>
              </a:solidFill>
            </a:endParaRPr>
          </a:p>
        </p:txBody>
      </p:sp>
      <p:sp>
        <p:nvSpPr>
          <p:cNvPr id="9" name="CaixaDeTexto 8"/>
          <p:cNvSpPr txBox="1"/>
          <p:nvPr/>
        </p:nvSpPr>
        <p:spPr>
          <a:xfrm>
            <a:off x="395536" y="188640"/>
            <a:ext cx="2254143" cy="461665"/>
          </a:xfrm>
          <a:prstGeom prst="rect">
            <a:avLst/>
          </a:prstGeom>
          <a:noFill/>
        </p:spPr>
        <p:txBody>
          <a:bodyPr wrap="none" rtlCol="0">
            <a:spAutoFit/>
          </a:bodyPr>
          <a:lstStyle/>
          <a:p>
            <a:r>
              <a:rPr lang="pt-BR" sz="2400" dirty="0" smtClean="0">
                <a:solidFill>
                  <a:prstClr val="black"/>
                </a:solidFill>
              </a:rPr>
              <a:t>IN SRF 107/1988</a:t>
            </a:r>
            <a:endParaRPr lang="pt-BR" sz="2400" dirty="0">
              <a:solidFill>
                <a:prstClr val="black"/>
              </a:solidFill>
            </a:endParaRPr>
          </a:p>
        </p:txBody>
      </p:sp>
      <p:sp>
        <p:nvSpPr>
          <p:cNvPr id="15" name="CaixaDeTexto 14"/>
          <p:cNvSpPr txBox="1"/>
          <p:nvPr/>
        </p:nvSpPr>
        <p:spPr>
          <a:xfrm>
            <a:off x="1115616" y="4118590"/>
            <a:ext cx="7488832" cy="2046714"/>
          </a:xfrm>
          <a:prstGeom prst="rect">
            <a:avLst/>
          </a:prstGeom>
          <a:noFill/>
        </p:spPr>
        <p:txBody>
          <a:bodyPr wrap="square" rtlCol="0">
            <a:spAutoFit/>
          </a:bodyPr>
          <a:lstStyle/>
          <a:p>
            <a:pPr>
              <a:lnSpc>
                <a:spcPct val="200000"/>
              </a:lnSpc>
            </a:pPr>
            <a:r>
              <a:rPr lang="pt-BR" u="sng" dirty="0" smtClean="0">
                <a:solidFill>
                  <a:prstClr val="black"/>
                </a:solidFill>
              </a:rPr>
              <a:t>Instrução Normativa SRF 107/1988</a:t>
            </a:r>
            <a:endParaRPr lang="pt-BR" sz="1200" dirty="0">
              <a:solidFill>
                <a:prstClr val="black"/>
              </a:solidFill>
            </a:endParaRPr>
          </a:p>
          <a:p>
            <a:pPr>
              <a:lnSpc>
                <a:spcPct val="200000"/>
              </a:lnSpc>
            </a:pPr>
            <a:r>
              <a:rPr lang="pt-BR" sz="1400" dirty="0" smtClean="0">
                <a:solidFill>
                  <a:prstClr val="black"/>
                </a:solidFill>
              </a:rPr>
              <a:t>Seção II – Operações </a:t>
            </a:r>
            <a:r>
              <a:rPr lang="pt-BR" sz="1400" dirty="0">
                <a:solidFill>
                  <a:prstClr val="black"/>
                </a:solidFill>
              </a:rPr>
              <a:t>de </a:t>
            </a:r>
            <a:r>
              <a:rPr lang="pt-BR" sz="1400" dirty="0" smtClean="0">
                <a:solidFill>
                  <a:prstClr val="black"/>
                </a:solidFill>
              </a:rPr>
              <a:t>Permuta</a:t>
            </a:r>
          </a:p>
          <a:p>
            <a:pPr>
              <a:lnSpc>
                <a:spcPct val="150000"/>
              </a:lnSpc>
            </a:pPr>
            <a:r>
              <a:rPr lang="pt-BR" sz="1400" dirty="0" smtClean="0">
                <a:solidFill>
                  <a:prstClr val="black"/>
                </a:solidFill>
              </a:rPr>
              <a:t>2.1.1 </a:t>
            </a:r>
            <a:r>
              <a:rPr lang="pt-BR" sz="1400" dirty="0">
                <a:solidFill>
                  <a:prstClr val="black"/>
                </a:solidFill>
              </a:rPr>
              <a:t>No caso de permuta sem pagamento de torna, as </a:t>
            </a:r>
            <a:r>
              <a:rPr lang="pt-BR" sz="1400" dirty="0" err="1">
                <a:solidFill>
                  <a:prstClr val="black"/>
                </a:solidFill>
              </a:rPr>
              <a:t>permutantes</a:t>
            </a:r>
            <a:r>
              <a:rPr lang="pt-BR" sz="1400" dirty="0">
                <a:solidFill>
                  <a:prstClr val="black"/>
                </a:solidFill>
              </a:rPr>
              <a:t> não terão resultado a apurar, uma vez que cada pessoa jurídica atribuirá ao bem que receber o mesmo valor contábil do bem baixado em sua escrituração</a:t>
            </a:r>
            <a:r>
              <a:rPr lang="pt-BR" sz="1400" dirty="0" smtClean="0">
                <a:solidFill>
                  <a:prstClr val="black"/>
                </a:solidFill>
              </a:rPr>
              <a:t>.</a:t>
            </a:r>
            <a:endParaRPr lang="pt-BR" sz="1400" u="sng" dirty="0">
              <a:solidFill>
                <a:srgbClr val="FF0000"/>
              </a:solidFill>
            </a:endParaRPr>
          </a:p>
        </p:txBody>
      </p:sp>
      <p:sp>
        <p:nvSpPr>
          <p:cNvPr id="20" name="CaixaDeTexto 19"/>
          <p:cNvSpPr txBox="1"/>
          <p:nvPr/>
        </p:nvSpPr>
        <p:spPr>
          <a:xfrm>
            <a:off x="395536" y="1196752"/>
            <a:ext cx="8208912"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dirty="0" smtClean="0">
                <a:solidFill>
                  <a:prstClr val="black"/>
                </a:solidFill>
              </a:rPr>
              <a:t>Conforme IN SRF 107/1988, que regulamenta o tratamento de permutas em empresas de Lucro </a:t>
            </a:r>
            <a:r>
              <a:rPr lang="pt-BR" dirty="0">
                <a:solidFill>
                  <a:prstClr val="black"/>
                </a:solidFill>
              </a:rPr>
              <a:t>R</a:t>
            </a:r>
            <a:r>
              <a:rPr lang="pt-BR" dirty="0" smtClean="0">
                <a:solidFill>
                  <a:prstClr val="black"/>
                </a:solidFill>
              </a:rPr>
              <a:t>eal até 31.12.2014, pessoas jurídicas optantes por esse regime de tributação não devem apurar ganho de capital em operações de permuta de bens imóveis, exceto na parcela de torna, em função da equivalência do custo atribuído aos bens envolvidos na negociação. Ou seja, o valor do bem recebido se iguala ao valor do bem entregue à outra parte, não havendo ganho na referida transação.</a:t>
            </a:r>
            <a:endParaRPr lang="pt-BR" sz="1400" u="sng" dirty="0">
              <a:solidFill>
                <a:srgbClr val="FF0000"/>
              </a:solidFill>
            </a:endParaRPr>
          </a:p>
        </p:txBody>
      </p:sp>
    </p:spTree>
    <p:extLst>
      <p:ext uri="{BB962C8B-B14F-4D97-AF65-F5344CB8AC3E}">
        <p14:creationId xmlns:p14="http://schemas.microsoft.com/office/powerpoint/2010/main" val="1097668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0" y="116632"/>
            <a:ext cx="9144000"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a:solidFill>
                <a:prstClr val="black"/>
              </a:solidFill>
            </a:endParaRPr>
          </a:p>
        </p:txBody>
      </p:sp>
      <p:sp>
        <p:nvSpPr>
          <p:cNvPr id="22" name="CaixaDeTexto 21"/>
          <p:cNvSpPr txBox="1"/>
          <p:nvPr/>
        </p:nvSpPr>
        <p:spPr>
          <a:xfrm>
            <a:off x="395536" y="746120"/>
            <a:ext cx="8208912" cy="568745"/>
          </a:xfrm>
          <a:prstGeom prst="rect">
            <a:avLst/>
          </a:prstGeom>
          <a:noFill/>
        </p:spPr>
        <p:txBody>
          <a:bodyPr wrap="square" rtlCol="0">
            <a:spAutoFit/>
          </a:bodyPr>
          <a:lstStyle/>
          <a:p>
            <a:pPr>
              <a:lnSpc>
                <a:spcPct val="200000"/>
              </a:lnSpc>
            </a:pPr>
            <a:r>
              <a:rPr lang="pt-BR" u="sng" dirty="0" smtClean="0">
                <a:solidFill>
                  <a:prstClr val="black"/>
                </a:solidFill>
              </a:rPr>
              <a:t>Modelo de Estudo </a:t>
            </a:r>
            <a:r>
              <a:rPr lang="pt-BR" u="sng" dirty="0">
                <a:solidFill>
                  <a:prstClr val="black"/>
                </a:solidFill>
              </a:rPr>
              <a:t>de Viabilidade </a:t>
            </a:r>
            <a:r>
              <a:rPr lang="pt-BR" u="sng" dirty="0" smtClean="0">
                <a:solidFill>
                  <a:prstClr val="black"/>
                </a:solidFill>
              </a:rPr>
              <a:t>Econômica</a:t>
            </a:r>
            <a:r>
              <a:rPr lang="pt-BR" u="sng" dirty="0">
                <a:solidFill>
                  <a:prstClr val="black"/>
                </a:solidFill>
              </a:rPr>
              <a:t> </a:t>
            </a:r>
            <a:r>
              <a:rPr lang="pt-BR" u="sng" dirty="0" smtClean="0">
                <a:solidFill>
                  <a:prstClr val="black"/>
                </a:solidFill>
              </a:rPr>
              <a:t>– Incorporação </a:t>
            </a:r>
            <a:r>
              <a:rPr lang="pt-BR" u="sng" dirty="0">
                <a:solidFill>
                  <a:prstClr val="black"/>
                </a:solidFill>
              </a:rPr>
              <a:t>Média </a:t>
            </a:r>
            <a:r>
              <a:rPr lang="pt-BR" u="sng" dirty="0" smtClean="0">
                <a:solidFill>
                  <a:prstClr val="black"/>
                </a:solidFill>
              </a:rPr>
              <a:t>Renda:</a:t>
            </a:r>
            <a:endParaRPr lang="pt-BR" sz="1400" dirty="0">
              <a:solidFill>
                <a:prstClr val="black"/>
              </a:solidFill>
            </a:endParaRPr>
          </a:p>
        </p:txBody>
      </p:sp>
      <p:grpSp>
        <p:nvGrpSpPr>
          <p:cNvPr id="14" name="Grupo 13"/>
          <p:cNvGrpSpPr/>
          <p:nvPr/>
        </p:nvGrpSpPr>
        <p:grpSpPr>
          <a:xfrm>
            <a:off x="1187624" y="3042564"/>
            <a:ext cx="5148552" cy="3194748"/>
            <a:chOff x="1691680" y="3402604"/>
            <a:chExt cx="5148552" cy="3194748"/>
          </a:xfrm>
        </p:grpSpPr>
        <p:graphicFrame>
          <p:nvGraphicFramePr>
            <p:cNvPr id="12" name="Objeto 11"/>
            <p:cNvGraphicFramePr>
              <a:graphicFrameLocks noChangeAspect="1"/>
            </p:cNvGraphicFramePr>
            <p:nvPr>
              <p:extLst/>
            </p:nvPr>
          </p:nvGraphicFramePr>
          <p:xfrm>
            <a:off x="1691680" y="3402604"/>
            <a:ext cx="3028355" cy="3194748"/>
          </p:xfrm>
          <a:graphic>
            <a:graphicData uri="http://schemas.openxmlformats.org/presentationml/2006/ole">
              <mc:AlternateContent xmlns:mc="http://schemas.openxmlformats.org/markup-compatibility/2006">
                <mc:Choice xmlns:v="urn:schemas-microsoft-com:vml" Requires="v">
                  <p:oleObj spid="_x0000_s22536" name="Planilha" r:id="rId4" imgW="2600340" imgH="2743335" progId="Excel.Sheet.12">
                    <p:embed/>
                  </p:oleObj>
                </mc:Choice>
                <mc:Fallback>
                  <p:oleObj name="Planilha" r:id="rId4" imgW="2600340" imgH="2743335" progId="Excel.Sheet.12">
                    <p:embed/>
                    <p:pic>
                      <p:nvPicPr>
                        <p:cNvPr id="0" name=""/>
                        <p:cNvPicPr/>
                        <p:nvPr/>
                      </p:nvPicPr>
                      <p:blipFill>
                        <a:blip r:embed="rId5"/>
                        <a:stretch>
                          <a:fillRect/>
                        </a:stretch>
                      </p:blipFill>
                      <p:spPr>
                        <a:xfrm>
                          <a:off x="1691680" y="3402604"/>
                          <a:ext cx="3028355" cy="3194748"/>
                        </a:xfrm>
                        <a:prstGeom prst="rect">
                          <a:avLst/>
                        </a:prstGeom>
                      </p:spPr>
                    </p:pic>
                  </p:oleObj>
                </mc:Fallback>
              </mc:AlternateContent>
            </a:graphicData>
          </a:graphic>
        </p:graphicFrame>
        <p:grpSp>
          <p:nvGrpSpPr>
            <p:cNvPr id="33" name="Grupo 32"/>
            <p:cNvGrpSpPr/>
            <p:nvPr/>
          </p:nvGrpSpPr>
          <p:grpSpPr>
            <a:xfrm>
              <a:off x="4842072" y="4149080"/>
              <a:ext cx="1998160" cy="2448272"/>
              <a:chOff x="38864" y="135149"/>
              <a:chExt cx="1998160" cy="2448272"/>
            </a:xfrm>
          </p:grpSpPr>
          <p:grpSp>
            <p:nvGrpSpPr>
              <p:cNvPr id="34" name="Grupo 33"/>
              <p:cNvGrpSpPr/>
              <p:nvPr/>
            </p:nvGrpSpPr>
            <p:grpSpPr>
              <a:xfrm>
                <a:off x="38864" y="135149"/>
                <a:ext cx="1998160" cy="2448272"/>
                <a:chOff x="38864" y="135149"/>
                <a:chExt cx="1998160" cy="2448272"/>
              </a:xfrm>
            </p:grpSpPr>
            <p:grpSp>
              <p:nvGrpSpPr>
                <p:cNvPr id="36" name="Grupo 35"/>
                <p:cNvGrpSpPr/>
                <p:nvPr/>
              </p:nvGrpSpPr>
              <p:grpSpPr>
                <a:xfrm>
                  <a:off x="38864" y="135149"/>
                  <a:ext cx="1998159" cy="1944217"/>
                  <a:chOff x="38864" y="144578"/>
                  <a:chExt cx="1998159" cy="2079865"/>
                </a:xfrm>
              </p:grpSpPr>
              <p:sp>
                <p:nvSpPr>
                  <p:cNvPr id="38" name="Seta em curva para a esquerda 37"/>
                  <p:cNvSpPr/>
                  <p:nvPr/>
                </p:nvSpPr>
                <p:spPr>
                  <a:xfrm>
                    <a:off x="57914" y="144578"/>
                    <a:ext cx="328613" cy="962793"/>
                  </a:xfrm>
                  <a:prstGeom prst="curvedLeftArrow">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pt-BR">
                      <a:solidFill>
                        <a:prstClr val="black"/>
                      </a:solidFill>
                    </a:endParaRPr>
                  </a:p>
                </p:txBody>
              </p:sp>
              <p:sp>
                <p:nvSpPr>
                  <p:cNvPr id="39" name="Retângulo 38"/>
                  <p:cNvSpPr/>
                  <p:nvPr/>
                </p:nvSpPr>
                <p:spPr>
                  <a:xfrm>
                    <a:off x="597023" y="375674"/>
                    <a:ext cx="1440000" cy="423629"/>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pt-BR" sz="1050" dirty="0">
                        <a:solidFill>
                          <a:prstClr val="black"/>
                        </a:solidFill>
                      </a:rPr>
                      <a:t>Lucro Bruto Permuta = Zero</a:t>
                    </a:r>
                  </a:p>
                </p:txBody>
              </p:sp>
              <p:sp>
                <p:nvSpPr>
                  <p:cNvPr id="40" name="Retângulo 39"/>
                  <p:cNvSpPr/>
                  <p:nvPr/>
                </p:nvSpPr>
                <p:spPr>
                  <a:xfrm>
                    <a:off x="597023" y="1492721"/>
                    <a:ext cx="1440000" cy="731722"/>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pt-BR" sz="1050" dirty="0">
                        <a:solidFill>
                          <a:prstClr val="black"/>
                        </a:solidFill>
                      </a:rPr>
                      <a:t>Premissa: inscrição da incorporação no Regime Especial de Tributação.</a:t>
                    </a:r>
                  </a:p>
                </p:txBody>
              </p:sp>
              <p:sp>
                <p:nvSpPr>
                  <p:cNvPr id="41" name="Seta para a direita 40"/>
                  <p:cNvSpPr/>
                  <p:nvPr/>
                </p:nvSpPr>
                <p:spPr>
                  <a:xfrm>
                    <a:off x="38864" y="1762250"/>
                    <a:ext cx="378000" cy="231070"/>
                  </a:xfrm>
                  <a:prstGeom prst="rightArrow">
                    <a:avLst/>
                  </a:prstGeom>
                </p:spPr>
                <p:style>
                  <a:lnRef idx="1">
                    <a:schemeClr val="dk1"/>
                  </a:lnRef>
                  <a:fillRef idx="2">
                    <a:schemeClr val="dk1"/>
                  </a:fillRef>
                  <a:effectRef idx="1">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pt-BR">
                      <a:solidFill>
                        <a:prstClr val="black"/>
                      </a:solidFill>
                    </a:endParaRPr>
                  </a:p>
                </p:txBody>
              </p:sp>
            </p:grpSp>
            <p:sp>
              <p:nvSpPr>
                <p:cNvPr id="37" name="Retângulo 36"/>
                <p:cNvSpPr/>
                <p:nvPr/>
              </p:nvSpPr>
              <p:spPr>
                <a:xfrm>
                  <a:off x="597024" y="2331421"/>
                  <a:ext cx="1440000" cy="252000"/>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pt-BR" sz="1050" dirty="0">
                      <a:solidFill>
                        <a:prstClr val="black"/>
                      </a:solidFill>
                    </a:rPr>
                    <a:t>Eficiência do projeto.</a:t>
                  </a:r>
                </a:p>
              </p:txBody>
            </p:sp>
          </p:grpSp>
          <p:sp>
            <p:nvSpPr>
              <p:cNvPr id="35" name="Seta para a direita 34"/>
              <p:cNvSpPr/>
              <p:nvPr/>
            </p:nvSpPr>
            <p:spPr>
              <a:xfrm>
                <a:off x="38864" y="2334894"/>
                <a:ext cx="378000" cy="216000"/>
              </a:xfrm>
              <a:prstGeom prst="rightArrow">
                <a:avLst/>
              </a:prstGeom>
            </p:spPr>
            <p:style>
              <a:lnRef idx="1">
                <a:schemeClr val="dk1"/>
              </a:lnRef>
              <a:fillRef idx="2">
                <a:schemeClr val="dk1"/>
              </a:fillRef>
              <a:effectRef idx="1">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pt-BR">
                  <a:solidFill>
                    <a:prstClr val="black"/>
                  </a:solidFill>
                </a:endParaRPr>
              </a:p>
            </p:txBody>
          </p:sp>
        </p:grpSp>
      </p:grpSp>
      <p:sp>
        <p:nvSpPr>
          <p:cNvPr id="43" name="CaixaDeTexto 42"/>
          <p:cNvSpPr txBox="1"/>
          <p:nvPr/>
        </p:nvSpPr>
        <p:spPr>
          <a:xfrm>
            <a:off x="254352" y="1647091"/>
            <a:ext cx="3885600" cy="1061829"/>
          </a:xfrm>
          <a:prstGeom prst="rect">
            <a:avLst/>
          </a:prstGeom>
          <a:noFill/>
          <a:ln>
            <a:solidFill>
              <a:schemeClr val="tx1"/>
            </a:solidFill>
          </a:ln>
        </p:spPr>
        <p:txBody>
          <a:bodyPr wrap="square" rtlCol="0">
            <a:spAutoFit/>
          </a:bodyPr>
          <a:lstStyle/>
          <a:p>
            <a:pPr algn="ctr">
              <a:lnSpc>
                <a:spcPct val="150000"/>
              </a:lnSpc>
            </a:pPr>
            <a:r>
              <a:rPr lang="pt-BR" sz="1400" dirty="0" smtClean="0">
                <a:solidFill>
                  <a:prstClr val="black"/>
                </a:solidFill>
              </a:rPr>
              <a:t>• Projeto: 300 </a:t>
            </a:r>
            <a:r>
              <a:rPr lang="pt-BR" sz="1400" dirty="0">
                <a:solidFill>
                  <a:prstClr val="black"/>
                </a:solidFill>
              </a:rPr>
              <a:t>unidades de 60m² de área privativa</a:t>
            </a:r>
            <a:r>
              <a:rPr lang="pt-BR" sz="1400" dirty="0" smtClean="0">
                <a:solidFill>
                  <a:prstClr val="black"/>
                </a:solidFill>
              </a:rPr>
              <a:t>.</a:t>
            </a:r>
          </a:p>
          <a:p>
            <a:pPr algn="ctr">
              <a:lnSpc>
                <a:spcPct val="150000"/>
              </a:lnSpc>
            </a:pPr>
            <a:r>
              <a:rPr lang="pt-BR" sz="1400" dirty="0">
                <a:solidFill>
                  <a:prstClr val="black"/>
                </a:solidFill>
              </a:rPr>
              <a:t>• Aquisição do terreno através de permuta de 25% da área privativa total do projeto.</a:t>
            </a:r>
          </a:p>
        </p:txBody>
      </p:sp>
      <p:grpSp>
        <p:nvGrpSpPr>
          <p:cNvPr id="51" name="Grupo 50"/>
          <p:cNvGrpSpPr/>
          <p:nvPr/>
        </p:nvGrpSpPr>
        <p:grpSpPr>
          <a:xfrm>
            <a:off x="4427984" y="1665675"/>
            <a:ext cx="4320480" cy="1008008"/>
            <a:chOff x="683568" y="2276872"/>
            <a:chExt cx="4320480" cy="1008008"/>
          </a:xfrm>
        </p:grpSpPr>
        <p:sp>
          <p:nvSpPr>
            <p:cNvPr id="44" name="Retângulo 43"/>
            <p:cNvSpPr/>
            <p:nvPr/>
          </p:nvSpPr>
          <p:spPr>
            <a:xfrm>
              <a:off x="1044048" y="2348880"/>
              <a:ext cx="3960000" cy="936000"/>
            </a:xfrm>
            <a:prstGeom prst="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pt-BR">
                <a:solidFill>
                  <a:prstClr val="black"/>
                </a:solidFill>
              </a:endParaRPr>
            </a:p>
          </p:txBody>
        </p:sp>
        <p:graphicFrame>
          <p:nvGraphicFramePr>
            <p:cNvPr id="50" name="Objeto 49"/>
            <p:cNvGraphicFramePr>
              <a:graphicFrameLocks noChangeAspect="1"/>
            </p:cNvGraphicFramePr>
            <p:nvPr>
              <p:extLst/>
            </p:nvPr>
          </p:nvGraphicFramePr>
          <p:xfrm>
            <a:off x="683568" y="2276872"/>
            <a:ext cx="4133850" cy="962025"/>
          </p:xfrm>
          <a:graphic>
            <a:graphicData uri="http://schemas.openxmlformats.org/presentationml/2006/ole">
              <mc:AlternateContent xmlns:mc="http://schemas.openxmlformats.org/markup-compatibility/2006">
                <mc:Choice xmlns:v="urn:schemas-microsoft-com:vml" Requires="v">
                  <p:oleObj spid="_x0000_s22537" name="Planilha" r:id="rId7" imgW="4133875" imgH="962043" progId="Excel.Sheet.12">
                    <p:embed/>
                  </p:oleObj>
                </mc:Choice>
                <mc:Fallback>
                  <p:oleObj name="Planilha" r:id="rId7" imgW="4133875" imgH="962043" progId="Excel.Sheet.12">
                    <p:embed/>
                    <p:pic>
                      <p:nvPicPr>
                        <p:cNvPr id="0" name=""/>
                        <p:cNvPicPr/>
                        <p:nvPr/>
                      </p:nvPicPr>
                      <p:blipFill>
                        <a:blip r:embed="rId8"/>
                        <a:stretch>
                          <a:fillRect/>
                        </a:stretch>
                      </p:blipFill>
                      <p:spPr>
                        <a:xfrm>
                          <a:off x="683568" y="2276872"/>
                          <a:ext cx="4133850" cy="962025"/>
                        </a:xfrm>
                        <a:prstGeom prst="rect">
                          <a:avLst/>
                        </a:prstGeom>
                      </p:spPr>
                    </p:pic>
                  </p:oleObj>
                </mc:Fallback>
              </mc:AlternateContent>
            </a:graphicData>
          </a:graphic>
        </p:graphicFrame>
      </p:grpSp>
      <p:sp>
        <p:nvSpPr>
          <p:cNvPr id="59" name="Seta para a direita 58"/>
          <p:cNvSpPr/>
          <p:nvPr/>
        </p:nvSpPr>
        <p:spPr>
          <a:xfrm>
            <a:off x="4283968" y="2025715"/>
            <a:ext cx="378000" cy="288000"/>
          </a:xfrm>
          <a:prstGeom prst="rightArrow">
            <a:avLst/>
          </a:prstGeom>
        </p:spPr>
        <p:style>
          <a:lnRef idx="1">
            <a:schemeClr val="dk1"/>
          </a:lnRef>
          <a:fillRef idx="2">
            <a:schemeClr val="dk1"/>
          </a:fillRef>
          <a:effectRef idx="1">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pt-BR">
              <a:solidFill>
                <a:prstClr val="black"/>
              </a:solidFill>
            </a:endParaRPr>
          </a:p>
        </p:txBody>
      </p:sp>
      <p:sp>
        <p:nvSpPr>
          <p:cNvPr id="55" name="CaixaDeTexto 54"/>
          <p:cNvSpPr txBox="1"/>
          <p:nvPr/>
        </p:nvSpPr>
        <p:spPr>
          <a:xfrm>
            <a:off x="6516216" y="2924944"/>
            <a:ext cx="2016224" cy="57394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50000"/>
              </a:lnSpc>
            </a:pPr>
            <a:r>
              <a:rPr lang="pt-BR" sz="1100" b="1" dirty="0" smtClean="0">
                <a:solidFill>
                  <a:prstClr val="black"/>
                </a:solidFill>
              </a:rPr>
              <a:t>Preço Venda/m²:</a:t>
            </a:r>
            <a:r>
              <a:rPr lang="pt-BR" sz="1100" dirty="0">
                <a:solidFill>
                  <a:prstClr val="black"/>
                </a:solidFill>
              </a:rPr>
              <a:t> </a:t>
            </a:r>
            <a:r>
              <a:rPr lang="pt-BR" sz="1100" dirty="0" smtClean="0">
                <a:solidFill>
                  <a:prstClr val="black"/>
                </a:solidFill>
              </a:rPr>
              <a:t>     R$ 7.500</a:t>
            </a:r>
          </a:p>
          <a:p>
            <a:pPr>
              <a:lnSpc>
                <a:spcPct val="150000"/>
              </a:lnSpc>
            </a:pPr>
            <a:r>
              <a:rPr lang="pt-BR" sz="1100" b="1" dirty="0" smtClean="0">
                <a:solidFill>
                  <a:prstClr val="black"/>
                </a:solidFill>
              </a:rPr>
              <a:t>Preço Unidade:</a:t>
            </a:r>
            <a:r>
              <a:rPr lang="pt-BR" sz="1100" dirty="0" smtClean="0">
                <a:solidFill>
                  <a:prstClr val="black"/>
                </a:solidFill>
              </a:rPr>
              <a:t>      R</a:t>
            </a:r>
            <a:r>
              <a:rPr lang="pt-BR" sz="1100" dirty="0">
                <a:solidFill>
                  <a:prstClr val="black"/>
                </a:solidFill>
              </a:rPr>
              <a:t>$ </a:t>
            </a:r>
            <a:r>
              <a:rPr lang="pt-BR" sz="1100" dirty="0" smtClean="0">
                <a:solidFill>
                  <a:prstClr val="black"/>
                </a:solidFill>
              </a:rPr>
              <a:t>450.000</a:t>
            </a:r>
            <a:endParaRPr lang="pt-BR" sz="1100" dirty="0">
              <a:solidFill>
                <a:prstClr val="black"/>
              </a:solidFill>
            </a:endParaRPr>
          </a:p>
        </p:txBody>
      </p:sp>
      <p:sp>
        <p:nvSpPr>
          <p:cNvPr id="62" name="CaixaDeTexto 61"/>
          <p:cNvSpPr txBox="1"/>
          <p:nvPr/>
        </p:nvSpPr>
        <p:spPr>
          <a:xfrm>
            <a:off x="395536" y="188640"/>
            <a:ext cx="4198585" cy="461665"/>
          </a:xfrm>
          <a:prstGeom prst="rect">
            <a:avLst/>
          </a:prstGeom>
          <a:noFill/>
        </p:spPr>
        <p:txBody>
          <a:bodyPr wrap="none" rtlCol="0">
            <a:spAutoFit/>
          </a:bodyPr>
          <a:lstStyle/>
          <a:p>
            <a:r>
              <a:rPr lang="pt-BR" sz="2400" dirty="0" smtClean="0">
                <a:solidFill>
                  <a:prstClr val="black"/>
                </a:solidFill>
              </a:rPr>
              <a:t>IN SRF 107/1988 – Efeito prático</a:t>
            </a:r>
            <a:endParaRPr lang="pt-BR" sz="2400" dirty="0">
              <a:solidFill>
                <a:prstClr val="black"/>
              </a:solidFill>
            </a:endParaRPr>
          </a:p>
        </p:txBody>
      </p:sp>
    </p:spTree>
    <p:extLst>
      <p:ext uri="{BB962C8B-B14F-4D97-AF65-F5344CB8AC3E}">
        <p14:creationId xmlns:p14="http://schemas.microsoft.com/office/powerpoint/2010/main" val="22176570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0" y="116632"/>
            <a:ext cx="9144000"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a:solidFill>
                <a:prstClr val="black"/>
              </a:solidFill>
            </a:endParaRPr>
          </a:p>
        </p:txBody>
      </p:sp>
      <p:sp>
        <p:nvSpPr>
          <p:cNvPr id="9" name="CaixaDeTexto 8"/>
          <p:cNvSpPr txBox="1"/>
          <p:nvPr/>
        </p:nvSpPr>
        <p:spPr>
          <a:xfrm>
            <a:off x="395536" y="188640"/>
            <a:ext cx="2271776" cy="461665"/>
          </a:xfrm>
          <a:prstGeom prst="rect">
            <a:avLst/>
          </a:prstGeom>
          <a:noFill/>
        </p:spPr>
        <p:txBody>
          <a:bodyPr wrap="none" rtlCol="0">
            <a:spAutoFit/>
          </a:bodyPr>
          <a:lstStyle/>
          <a:p>
            <a:r>
              <a:rPr lang="pt-BR" sz="2400" dirty="0" smtClean="0">
                <a:solidFill>
                  <a:prstClr val="black"/>
                </a:solidFill>
              </a:rPr>
              <a:t>Lei 12.973/2014</a:t>
            </a:r>
            <a:endParaRPr lang="pt-BR" sz="2400" dirty="0">
              <a:solidFill>
                <a:prstClr val="black"/>
              </a:solidFill>
            </a:endParaRPr>
          </a:p>
        </p:txBody>
      </p:sp>
      <p:sp>
        <p:nvSpPr>
          <p:cNvPr id="13" name="CaixaDeTexto 12"/>
          <p:cNvSpPr txBox="1"/>
          <p:nvPr/>
        </p:nvSpPr>
        <p:spPr>
          <a:xfrm>
            <a:off x="1115616" y="2924944"/>
            <a:ext cx="7488832" cy="2908489"/>
          </a:xfrm>
          <a:prstGeom prst="rect">
            <a:avLst/>
          </a:prstGeom>
          <a:noFill/>
        </p:spPr>
        <p:txBody>
          <a:bodyPr wrap="square" rtlCol="0">
            <a:spAutoFit/>
          </a:bodyPr>
          <a:lstStyle/>
          <a:p>
            <a:pPr>
              <a:lnSpc>
                <a:spcPct val="200000"/>
              </a:lnSpc>
            </a:pPr>
            <a:r>
              <a:rPr lang="pt-BR" u="sng" dirty="0" smtClean="0">
                <a:solidFill>
                  <a:prstClr val="black"/>
                </a:solidFill>
              </a:rPr>
              <a:t>Lei 12.973/2014</a:t>
            </a:r>
            <a:endParaRPr lang="pt-BR" sz="1200" dirty="0">
              <a:solidFill>
                <a:prstClr val="black"/>
              </a:solidFill>
            </a:endParaRPr>
          </a:p>
          <a:p>
            <a:pPr algn="just">
              <a:lnSpc>
                <a:spcPct val="150000"/>
              </a:lnSpc>
            </a:pPr>
            <a:r>
              <a:rPr lang="pt-BR" altLang="pt-BR" sz="1400" dirty="0" smtClean="0">
                <a:solidFill>
                  <a:prstClr val="black"/>
                </a:solidFill>
              </a:rPr>
              <a:t>Art</a:t>
            </a:r>
            <a:r>
              <a:rPr lang="pt-BR" altLang="pt-BR" sz="1400" dirty="0">
                <a:solidFill>
                  <a:prstClr val="black"/>
                </a:solidFill>
              </a:rPr>
              <a:t>. 27 </a:t>
            </a:r>
            <a:r>
              <a:rPr lang="pt-BR" altLang="pt-BR" sz="1400" dirty="0" smtClean="0">
                <a:solidFill>
                  <a:prstClr val="black"/>
                </a:solidFill>
              </a:rPr>
              <a:t>§ </a:t>
            </a:r>
            <a:r>
              <a:rPr lang="pt-BR" altLang="pt-BR" sz="1400" dirty="0">
                <a:solidFill>
                  <a:prstClr val="black"/>
                </a:solidFill>
              </a:rPr>
              <a:t>3º - Na hipótese de operações de permuta envolvendo unidades imobiliárias, a parcela do lucro bruto decorrente da avaliação a valor justo das unidades permutadas será computada na determinação do lucro real pelas pessoas jurídicas </a:t>
            </a:r>
            <a:r>
              <a:rPr lang="pt-BR" altLang="pt-BR" sz="1400" dirty="0" err="1">
                <a:solidFill>
                  <a:prstClr val="black"/>
                </a:solidFill>
              </a:rPr>
              <a:t>permutantes</a:t>
            </a:r>
            <a:r>
              <a:rPr lang="pt-BR" altLang="pt-BR" sz="1400" dirty="0">
                <a:solidFill>
                  <a:prstClr val="black"/>
                </a:solidFill>
              </a:rPr>
              <a:t>, quando o imóvel recebido em permuta for alienado, inclusive como parte integrante do custo de outras unidades imobiliárias ou realizado a qualquer título, ou quando, a qualquer tempo, for classificada no ativo não circulante investimentos ou imobilizado.</a:t>
            </a:r>
          </a:p>
          <a:p>
            <a:pPr algn="just">
              <a:lnSpc>
                <a:spcPct val="150000"/>
              </a:lnSpc>
            </a:pPr>
            <a:r>
              <a:rPr lang="pt-BR" altLang="pt-BR" sz="1400" dirty="0">
                <a:solidFill>
                  <a:prstClr val="black"/>
                </a:solidFill>
              </a:rPr>
              <a:t>§ 4o  O disposto no § 3o será disciplinado pela Secretaria da Receita Federal do Brasil.</a:t>
            </a:r>
          </a:p>
        </p:txBody>
      </p:sp>
      <p:sp>
        <p:nvSpPr>
          <p:cNvPr id="14" name="CaixaDeTexto 13"/>
          <p:cNvSpPr txBox="1"/>
          <p:nvPr/>
        </p:nvSpPr>
        <p:spPr>
          <a:xfrm>
            <a:off x="395536" y="1196752"/>
            <a:ext cx="820891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dirty="0" smtClean="0">
                <a:solidFill>
                  <a:prstClr val="black"/>
                </a:solidFill>
              </a:rPr>
              <a:t>A Lei 12.973, de 13 de maio de 2014, estabelece que empresas de lucro real devem tributar a diferença entre o valor justo das unidades de permuta e seu valor de produção. A forma ainda aguarda regulamentação da SRF.</a:t>
            </a:r>
            <a:endParaRPr lang="pt-BR" sz="1400" u="sng" dirty="0">
              <a:solidFill>
                <a:srgbClr val="FF0000"/>
              </a:solidFill>
            </a:endParaRPr>
          </a:p>
        </p:txBody>
      </p:sp>
    </p:spTree>
    <p:extLst>
      <p:ext uri="{BB962C8B-B14F-4D97-AF65-F5344CB8AC3E}">
        <p14:creationId xmlns:p14="http://schemas.microsoft.com/office/powerpoint/2010/main" val="624595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0" y="116632"/>
            <a:ext cx="9144000"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a:solidFill>
                <a:prstClr val="black"/>
              </a:solidFill>
            </a:endParaRPr>
          </a:p>
        </p:txBody>
      </p:sp>
      <p:sp>
        <p:nvSpPr>
          <p:cNvPr id="13" name="CaixaDeTexto 12"/>
          <p:cNvSpPr txBox="1"/>
          <p:nvPr/>
        </p:nvSpPr>
        <p:spPr>
          <a:xfrm>
            <a:off x="395536" y="188640"/>
            <a:ext cx="4147289" cy="461665"/>
          </a:xfrm>
          <a:prstGeom prst="rect">
            <a:avLst/>
          </a:prstGeom>
          <a:noFill/>
        </p:spPr>
        <p:txBody>
          <a:bodyPr wrap="none" rtlCol="0">
            <a:spAutoFit/>
          </a:bodyPr>
          <a:lstStyle/>
          <a:p>
            <a:r>
              <a:rPr lang="pt-BR" sz="2400" dirty="0" smtClean="0">
                <a:solidFill>
                  <a:prstClr val="black"/>
                </a:solidFill>
              </a:rPr>
              <a:t>Lei 12.973/2014 – Efeito prático</a:t>
            </a:r>
            <a:endParaRPr lang="pt-BR" sz="2400" dirty="0">
              <a:solidFill>
                <a:prstClr val="black"/>
              </a:solidFill>
            </a:endParaRPr>
          </a:p>
        </p:txBody>
      </p:sp>
      <p:grpSp>
        <p:nvGrpSpPr>
          <p:cNvPr id="2" name="Grupo 1"/>
          <p:cNvGrpSpPr/>
          <p:nvPr/>
        </p:nvGrpSpPr>
        <p:grpSpPr>
          <a:xfrm>
            <a:off x="323528" y="1247906"/>
            <a:ext cx="8648790" cy="4557358"/>
            <a:chOff x="467544" y="836712"/>
            <a:chExt cx="8648790" cy="4557358"/>
          </a:xfrm>
        </p:grpSpPr>
        <p:grpSp>
          <p:nvGrpSpPr>
            <p:cNvPr id="61" name="Grupo 60"/>
            <p:cNvGrpSpPr/>
            <p:nvPr/>
          </p:nvGrpSpPr>
          <p:grpSpPr>
            <a:xfrm>
              <a:off x="467544" y="836712"/>
              <a:ext cx="8648790" cy="4557358"/>
              <a:chOff x="467544" y="2048692"/>
              <a:chExt cx="8648790" cy="4557358"/>
            </a:xfrm>
          </p:grpSpPr>
          <p:sp>
            <p:nvSpPr>
              <p:cNvPr id="54" name="CaixaDeTexto 53"/>
              <p:cNvSpPr txBox="1"/>
              <p:nvPr/>
            </p:nvSpPr>
            <p:spPr>
              <a:xfrm>
                <a:off x="467544" y="2048692"/>
                <a:ext cx="302451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vl1pPr algn="ctr">
                  <a:defRPr sz="1500" b="1">
                    <a:solidFill>
                      <a:srgbClr val="FF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pt-BR" sz="1600" u="sng" dirty="0" smtClean="0">
                    <a:solidFill>
                      <a:prstClr val="black"/>
                    </a:solidFill>
                  </a:rPr>
                  <a:t>Efeito 1: </a:t>
                </a:r>
                <a:r>
                  <a:rPr lang="pt-BR" sz="1600" b="0" u="sng" dirty="0" smtClean="0">
                    <a:solidFill>
                      <a:prstClr val="black"/>
                    </a:solidFill>
                  </a:rPr>
                  <a:t>Queda na rentabilidade</a:t>
                </a:r>
                <a:endParaRPr lang="pt-BR" sz="1600" b="0" u="sng" dirty="0">
                  <a:solidFill>
                    <a:prstClr val="black"/>
                  </a:solidFill>
                </a:endParaRPr>
              </a:p>
            </p:txBody>
          </p:sp>
          <p:sp>
            <p:nvSpPr>
              <p:cNvPr id="55" name="CaixaDeTexto 54"/>
              <p:cNvSpPr txBox="1"/>
              <p:nvPr/>
            </p:nvSpPr>
            <p:spPr>
              <a:xfrm>
                <a:off x="5796136" y="2048692"/>
                <a:ext cx="3320198"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vl1pPr algn="ctr">
                  <a:defRPr sz="1500" b="1">
                    <a:solidFill>
                      <a:srgbClr val="FF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pt-BR" sz="1600" u="sng" dirty="0" smtClean="0">
                    <a:solidFill>
                      <a:prstClr val="black"/>
                    </a:solidFill>
                  </a:rPr>
                  <a:t>Efeito 2: </a:t>
                </a:r>
                <a:r>
                  <a:rPr lang="pt-BR" sz="1600" b="0" u="sng" dirty="0" smtClean="0">
                    <a:solidFill>
                      <a:prstClr val="black"/>
                    </a:solidFill>
                  </a:rPr>
                  <a:t>Elevação de preços no setor</a:t>
                </a:r>
                <a:endParaRPr lang="pt-BR" sz="1600" b="0" u="sng" dirty="0">
                  <a:solidFill>
                    <a:prstClr val="black"/>
                  </a:solidFill>
                </a:endParaRPr>
              </a:p>
            </p:txBody>
          </p:sp>
          <p:grpSp>
            <p:nvGrpSpPr>
              <p:cNvPr id="60" name="Grupo 59"/>
              <p:cNvGrpSpPr/>
              <p:nvPr/>
            </p:nvGrpSpPr>
            <p:grpSpPr>
              <a:xfrm>
                <a:off x="467544" y="2578590"/>
                <a:ext cx="8496944" cy="4027460"/>
                <a:chOff x="467544" y="2588712"/>
                <a:chExt cx="8496944" cy="4027460"/>
              </a:xfrm>
            </p:grpSpPr>
            <p:grpSp>
              <p:nvGrpSpPr>
                <p:cNvPr id="59" name="Grupo 58"/>
                <p:cNvGrpSpPr/>
                <p:nvPr/>
              </p:nvGrpSpPr>
              <p:grpSpPr>
                <a:xfrm>
                  <a:off x="467544" y="3188876"/>
                  <a:ext cx="8496944" cy="3427296"/>
                  <a:chOff x="467544" y="3188876"/>
                  <a:chExt cx="8496944" cy="3427296"/>
                </a:xfrm>
              </p:grpSpPr>
              <p:grpSp>
                <p:nvGrpSpPr>
                  <p:cNvPr id="4" name="Grupo 3"/>
                  <p:cNvGrpSpPr/>
                  <p:nvPr/>
                </p:nvGrpSpPr>
                <p:grpSpPr>
                  <a:xfrm>
                    <a:off x="520977" y="3260884"/>
                    <a:ext cx="4951277" cy="3355288"/>
                    <a:chOff x="1312891" y="3188876"/>
                    <a:chExt cx="4951277" cy="3355288"/>
                  </a:xfrm>
                </p:grpSpPr>
                <p:graphicFrame>
                  <p:nvGraphicFramePr>
                    <p:cNvPr id="3" name="Objeto 2"/>
                    <p:cNvGraphicFramePr>
                      <a:graphicFrameLocks noChangeAspect="1"/>
                    </p:cNvGraphicFramePr>
                    <p:nvPr>
                      <p:extLst/>
                    </p:nvPr>
                  </p:nvGraphicFramePr>
                  <p:xfrm>
                    <a:off x="1312891" y="3188876"/>
                    <a:ext cx="2929204" cy="3346590"/>
                  </p:xfrm>
                  <a:graphic>
                    <a:graphicData uri="http://schemas.openxmlformats.org/presentationml/2006/ole">
                      <mc:AlternateContent xmlns:mc="http://schemas.openxmlformats.org/markup-compatibility/2006">
                        <mc:Choice xmlns:v="urn:schemas-microsoft-com:vml" Requires="v">
                          <p:oleObj spid="_x0000_s23560" name="Planilha" r:id="rId4" imgW="2600340" imgH="2971699" progId="Excel.Sheet.12">
                            <p:embed/>
                          </p:oleObj>
                        </mc:Choice>
                        <mc:Fallback>
                          <p:oleObj name="Planilha" r:id="rId4" imgW="2600340" imgH="2971699" progId="Excel.Sheet.12">
                            <p:embed/>
                            <p:pic>
                              <p:nvPicPr>
                                <p:cNvPr id="0" name=""/>
                                <p:cNvPicPr>
                                  <a:picLocks noChangeAspect="1" noChangeArrowheads="1"/>
                                </p:cNvPicPr>
                                <p:nvPr/>
                              </p:nvPicPr>
                              <p:blipFill>
                                <a:blip r:embed="rId5"/>
                                <a:srcRect/>
                                <a:stretch>
                                  <a:fillRect/>
                                </a:stretch>
                              </p:blipFill>
                              <p:spPr bwMode="auto">
                                <a:xfrm>
                                  <a:off x="1312891" y="3188876"/>
                                  <a:ext cx="2929204" cy="3346590"/>
                                </a:xfrm>
                                <a:prstGeom prst="rect">
                                  <a:avLst/>
                                </a:prstGeom>
                                <a:noFill/>
                                <a:ln>
                                  <a:noFill/>
                                </a:ln>
                              </p:spPr>
                            </p:pic>
                          </p:oleObj>
                        </mc:Fallback>
                      </mc:AlternateContent>
                    </a:graphicData>
                  </a:graphic>
                </p:graphicFrame>
                <p:grpSp>
                  <p:nvGrpSpPr>
                    <p:cNvPr id="40" name="Grupo 39"/>
                    <p:cNvGrpSpPr/>
                    <p:nvPr/>
                  </p:nvGrpSpPr>
                  <p:grpSpPr>
                    <a:xfrm>
                      <a:off x="4355976" y="5301208"/>
                      <a:ext cx="1908192" cy="1242956"/>
                      <a:chOff x="-87192" y="-169189"/>
                      <a:chExt cx="1908192" cy="1066385"/>
                    </a:xfrm>
                  </p:grpSpPr>
                  <p:grpSp>
                    <p:nvGrpSpPr>
                      <p:cNvPr id="41" name="Grupo 40"/>
                      <p:cNvGrpSpPr/>
                      <p:nvPr/>
                    </p:nvGrpSpPr>
                    <p:grpSpPr>
                      <a:xfrm>
                        <a:off x="-87192" y="-169189"/>
                        <a:ext cx="1908192" cy="1066385"/>
                        <a:chOff x="-87192" y="-169189"/>
                        <a:chExt cx="1908192" cy="1066385"/>
                      </a:xfrm>
                    </p:grpSpPr>
                    <p:grpSp>
                      <p:nvGrpSpPr>
                        <p:cNvPr id="43" name="Grupo 42"/>
                        <p:cNvGrpSpPr/>
                        <p:nvPr/>
                      </p:nvGrpSpPr>
                      <p:grpSpPr>
                        <a:xfrm>
                          <a:off x="-87192" y="-169189"/>
                          <a:ext cx="1908191" cy="683999"/>
                          <a:chOff x="-87192" y="-180993"/>
                          <a:chExt cx="1908191" cy="731721"/>
                        </a:xfrm>
                      </p:grpSpPr>
                      <p:sp>
                        <p:nvSpPr>
                          <p:cNvPr id="45" name="Retângulo 44"/>
                          <p:cNvSpPr/>
                          <p:nvPr/>
                        </p:nvSpPr>
                        <p:spPr>
                          <a:xfrm>
                            <a:off x="380999" y="-180993"/>
                            <a:ext cx="1440000" cy="731721"/>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pt-BR" sz="1050" dirty="0">
                                <a:solidFill>
                                  <a:prstClr val="black"/>
                                </a:solidFill>
                              </a:rPr>
                              <a:t>34% sobre Lucro Bruto da Permuta = </a:t>
                            </a:r>
                          </a:p>
                          <a:p>
                            <a:pPr algn="ctr"/>
                            <a:r>
                              <a:rPr lang="pt-BR" sz="1050" dirty="0">
                                <a:solidFill>
                                  <a:prstClr val="black"/>
                                </a:solidFill>
                              </a:rPr>
                              <a:t>VGV </a:t>
                            </a:r>
                            <a:r>
                              <a:rPr lang="pt-BR" sz="1050" dirty="0" err="1">
                                <a:solidFill>
                                  <a:prstClr val="black"/>
                                </a:solidFill>
                              </a:rPr>
                              <a:t>Permutante</a:t>
                            </a:r>
                            <a:r>
                              <a:rPr lang="pt-BR" sz="1050" dirty="0">
                                <a:solidFill>
                                  <a:prstClr val="black"/>
                                </a:solidFill>
                              </a:rPr>
                              <a:t> - </a:t>
                            </a:r>
                          </a:p>
                          <a:p>
                            <a:pPr algn="ctr"/>
                            <a:r>
                              <a:rPr lang="pt-BR" sz="1050" dirty="0">
                                <a:solidFill>
                                  <a:prstClr val="black"/>
                                </a:solidFill>
                              </a:rPr>
                              <a:t>25% Custo Construção</a:t>
                            </a:r>
                          </a:p>
                        </p:txBody>
                      </p:sp>
                      <p:sp>
                        <p:nvSpPr>
                          <p:cNvPr id="46" name="Seta para a direita 45"/>
                          <p:cNvSpPr/>
                          <p:nvPr/>
                        </p:nvSpPr>
                        <p:spPr>
                          <a:xfrm>
                            <a:off x="-87192" y="107411"/>
                            <a:ext cx="378000" cy="198245"/>
                          </a:xfrm>
                          <a:prstGeom prst="rightArrow">
                            <a:avLst/>
                          </a:prstGeom>
                        </p:spPr>
                        <p:style>
                          <a:lnRef idx="1">
                            <a:schemeClr val="dk1"/>
                          </a:lnRef>
                          <a:fillRef idx="2">
                            <a:schemeClr val="dk1"/>
                          </a:fillRef>
                          <a:effectRef idx="1">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pt-BR">
                              <a:solidFill>
                                <a:prstClr val="black"/>
                              </a:solidFill>
                            </a:endParaRPr>
                          </a:p>
                        </p:txBody>
                      </p:sp>
                    </p:grpSp>
                    <p:sp>
                      <p:nvSpPr>
                        <p:cNvPr id="44" name="Retângulo 43"/>
                        <p:cNvSpPr/>
                        <p:nvPr/>
                      </p:nvSpPr>
                      <p:spPr>
                        <a:xfrm>
                          <a:off x="381000" y="645196"/>
                          <a:ext cx="1440000" cy="25200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pt-BR" sz="1050" dirty="0">
                              <a:solidFill>
                                <a:prstClr val="black"/>
                              </a:solidFill>
                            </a:rPr>
                            <a:t>Queda de 27%</a:t>
                          </a:r>
                        </a:p>
                      </p:txBody>
                    </p:sp>
                  </p:grpSp>
                  <p:sp>
                    <p:nvSpPr>
                      <p:cNvPr id="42" name="Seta para a direita 41"/>
                      <p:cNvSpPr/>
                      <p:nvPr/>
                    </p:nvSpPr>
                    <p:spPr>
                      <a:xfrm>
                        <a:off x="-87192" y="702347"/>
                        <a:ext cx="378000" cy="185315"/>
                      </a:xfrm>
                      <a:prstGeom prst="rightArrow">
                        <a:avLst/>
                      </a:prstGeom>
                    </p:spPr>
                    <p:style>
                      <a:lnRef idx="1">
                        <a:schemeClr val="dk1"/>
                      </a:lnRef>
                      <a:fillRef idx="2">
                        <a:schemeClr val="dk1"/>
                      </a:fillRef>
                      <a:effectRef idx="1">
                        <a:schemeClr val="dk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pt-BR">
                          <a:solidFill>
                            <a:prstClr val="black"/>
                          </a:solidFill>
                        </a:endParaRPr>
                      </a:p>
                    </p:txBody>
                  </p:sp>
                </p:grpSp>
              </p:grpSp>
              <p:graphicFrame>
                <p:nvGraphicFramePr>
                  <p:cNvPr id="5" name="Objeto 4"/>
                  <p:cNvGraphicFramePr>
                    <a:graphicFrameLocks noChangeAspect="1"/>
                  </p:cNvGraphicFramePr>
                  <p:nvPr>
                    <p:extLst/>
                  </p:nvPr>
                </p:nvGraphicFramePr>
                <p:xfrm>
                  <a:off x="5953402" y="3188876"/>
                  <a:ext cx="3011086" cy="3408254"/>
                </p:xfrm>
                <a:graphic>
                  <a:graphicData uri="http://schemas.openxmlformats.org/presentationml/2006/ole">
                    <mc:AlternateContent xmlns:mc="http://schemas.openxmlformats.org/markup-compatibility/2006">
                      <mc:Choice xmlns:v="urn:schemas-microsoft-com:vml" Requires="v">
                        <p:oleObj spid="_x0000_s23561" name="Planilha" r:id="rId7" imgW="2600340" imgH="2943356" progId="Excel.Sheet.12">
                          <p:embed/>
                        </p:oleObj>
                      </mc:Choice>
                      <mc:Fallback>
                        <p:oleObj name="Planilha" r:id="rId7" imgW="2600340" imgH="2943356" progId="Excel.Sheet.12">
                          <p:embed/>
                          <p:pic>
                            <p:nvPicPr>
                              <p:cNvPr id="0" name=""/>
                              <p:cNvPicPr/>
                              <p:nvPr/>
                            </p:nvPicPr>
                            <p:blipFill>
                              <a:blip r:embed="rId8"/>
                              <a:stretch>
                                <a:fillRect/>
                              </a:stretch>
                            </p:blipFill>
                            <p:spPr>
                              <a:xfrm>
                                <a:off x="5953402" y="3188876"/>
                                <a:ext cx="3011086" cy="3408254"/>
                              </a:xfrm>
                              <a:prstGeom prst="rect">
                                <a:avLst/>
                              </a:prstGeom>
                            </p:spPr>
                          </p:pic>
                        </p:oleObj>
                      </mc:Fallback>
                    </mc:AlternateContent>
                  </a:graphicData>
                </a:graphic>
              </p:graphicFrame>
              <p:sp>
                <p:nvSpPr>
                  <p:cNvPr id="6" name="Retângulo 5"/>
                  <p:cNvSpPr/>
                  <p:nvPr/>
                </p:nvSpPr>
                <p:spPr>
                  <a:xfrm>
                    <a:off x="467544" y="5687450"/>
                    <a:ext cx="2952502" cy="23773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prstClr val="black"/>
                      </a:solidFill>
                    </a:endParaRPr>
                  </a:p>
                </p:txBody>
              </p:sp>
            </p:grpSp>
            <p:grpSp>
              <p:nvGrpSpPr>
                <p:cNvPr id="58" name="Grupo 57"/>
                <p:cNvGrpSpPr/>
                <p:nvPr/>
              </p:nvGrpSpPr>
              <p:grpSpPr>
                <a:xfrm>
                  <a:off x="899592" y="2588712"/>
                  <a:ext cx="7488832" cy="600164"/>
                  <a:chOff x="899592" y="2588712"/>
                  <a:chExt cx="7488832" cy="600164"/>
                </a:xfrm>
              </p:grpSpPr>
              <p:sp>
                <p:nvSpPr>
                  <p:cNvPr id="47" name="CaixaDeTexto 46"/>
                  <p:cNvSpPr txBox="1"/>
                  <p:nvPr/>
                </p:nvSpPr>
                <p:spPr>
                  <a:xfrm>
                    <a:off x="899592" y="2588712"/>
                    <a:ext cx="2016224" cy="573940"/>
                  </a:xfrm>
                  <a:prstGeom prst="rect">
                    <a:avLst/>
                  </a:prstGeom>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pt-BR" sz="1100" b="1" dirty="0" smtClean="0">
                        <a:solidFill>
                          <a:prstClr val="black"/>
                        </a:solidFill>
                      </a:rPr>
                      <a:t>Preço Venda/m²:</a:t>
                    </a:r>
                    <a:r>
                      <a:rPr lang="pt-BR" sz="1100" dirty="0">
                        <a:solidFill>
                          <a:prstClr val="black"/>
                        </a:solidFill>
                      </a:rPr>
                      <a:t> </a:t>
                    </a:r>
                    <a:r>
                      <a:rPr lang="pt-BR" sz="1100" dirty="0" smtClean="0">
                        <a:solidFill>
                          <a:prstClr val="black"/>
                        </a:solidFill>
                      </a:rPr>
                      <a:t>     R$ 7.500</a:t>
                    </a:r>
                  </a:p>
                  <a:p>
                    <a:pPr>
                      <a:lnSpc>
                        <a:spcPct val="150000"/>
                      </a:lnSpc>
                    </a:pPr>
                    <a:r>
                      <a:rPr lang="pt-BR" sz="1100" b="1" dirty="0" smtClean="0">
                        <a:solidFill>
                          <a:prstClr val="black"/>
                        </a:solidFill>
                      </a:rPr>
                      <a:t>Preço Unidade:</a:t>
                    </a:r>
                    <a:r>
                      <a:rPr lang="pt-BR" sz="1100" dirty="0" smtClean="0">
                        <a:solidFill>
                          <a:prstClr val="black"/>
                        </a:solidFill>
                      </a:rPr>
                      <a:t>      R</a:t>
                    </a:r>
                    <a:r>
                      <a:rPr lang="pt-BR" sz="1100" dirty="0">
                        <a:solidFill>
                          <a:prstClr val="black"/>
                        </a:solidFill>
                      </a:rPr>
                      <a:t>$ </a:t>
                    </a:r>
                    <a:r>
                      <a:rPr lang="pt-BR" sz="1100" dirty="0" smtClean="0">
                        <a:solidFill>
                          <a:prstClr val="black"/>
                        </a:solidFill>
                      </a:rPr>
                      <a:t>450.000</a:t>
                    </a:r>
                    <a:endParaRPr lang="pt-BR" sz="1100" dirty="0">
                      <a:solidFill>
                        <a:prstClr val="black"/>
                      </a:solidFill>
                    </a:endParaRPr>
                  </a:p>
                </p:txBody>
              </p:sp>
              <p:sp>
                <p:nvSpPr>
                  <p:cNvPr id="48" name="CaixaDeTexto 47"/>
                  <p:cNvSpPr txBox="1"/>
                  <p:nvPr/>
                </p:nvSpPr>
                <p:spPr>
                  <a:xfrm>
                    <a:off x="6372200" y="2588712"/>
                    <a:ext cx="2016224" cy="600164"/>
                  </a:xfrm>
                  <a:prstGeom prst="rect">
                    <a:avLst/>
                  </a:prstGeom>
                  <a:ln w="12700">
                    <a:noFill/>
                  </a:ln>
                </p:spPr>
                <p:style>
                  <a:lnRef idx="2">
                    <a:schemeClr val="dk1"/>
                  </a:lnRef>
                  <a:fillRef idx="1">
                    <a:schemeClr val="lt1"/>
                  </a:fillRef>
                  <a:effectRef idx="0">
                    <a:schemeClr val="dk1"/>
                  </a:effectRef>
                  <a:fontRef idx="minor">
                    <a:schemeClr val="dk1"/>
                  </a:fontRef>
                </p:style>
                <p:txBody>
                  <a:bodyPr wrap="square" rtlCol="0">
                    <a:spAutoFit/>
                  </a:bodyPr>
                  <a:lstStyle>
                    <a:defPPr>
                      <a:defRPr lang="pt-BR"/>
                    </a:defPPr>
                    <a:lvl1pPr>
                      <a:lnSpc>
                        <a:spcPct val="150000"/>
                      </a:lnSpc>
                      <a:defRPr sz="1100" b="1"/>
                    </a:lvl1pPr>
                  </a:lstStyle>
                  <a:p>
                    <a:r>
                      <a:rPr lang="pt-BR" dirty="0">
                        <a:solidFill>
                          <a:srgbClr val="FF0000"/>
                        </a:solidFill>
                      </a:rPr>
                      <a:t>Preço Venda/m²:      R$ 8.500</a:t>
                    </a:r>
                  </a:p>
                  <a:p>
                    <a:r>
                      <a:rPr lang="pt-BR" dirty="0">
                        <a:solidFill>
                          <a:srgbClr val="FF0000"/>
                        </a:solidFill>
                      </a:rPr>
                      <a:t>Preço Unidade:      R$ 510.000</a:t>
                    </a:r>
                  </a:p>
                </p:txBody>
              </p:sp>
              <p:grpSp>
                <p:nvGrpSpPr>
                  <p:cNvPr id="57" name="Grupo 56"/>
                  <p:cNvGrpSpPr/>
                  <p:nvPr/>
                </p:nvGrpSpPr>
                <p:grpSpPr>
                  <a:xfrm>
                    <a:off x="3184463" y="2612812"/>
                    <a:ext cx="2811021" cy="553998"/>
                    <a:chOff x="3184463" y="2612812"/>
                    <a:chExt cx="2811021" cy="553998"/>
                  </a:xfrm>
                </p:grpSpPr>
                <p:sp>
                  <p:nvSpPr>
                    <p:cNvPr id="11" name="CaixaDeTexto 10"/>
                    <p:cNvSpPr txBox="1"/>
                    <p:nvPr/>
                  </p:nvSpPr>
                  <p:spPr>
                    <a:xfrm>
                      <a:off x="3184463" y="2675528"/>
                      <a:ext cx="343364" cy="369332"/>
                    </a:xfrm>
                    <a:prstGeom prst="rect">
                      <a:avLst/>
                    </a:prstGeom>
                    <a:noFill/>
                  </p:spPr>
                  <p:txBody>
                    <a:bodyPr wrap="none" rtlCol="0">
                      <a:spAutoFit/>
                    </a:bodyPr>
                    <a:lstStyle/>
                    <a:p>
                      <a:r>
                        <a:rPr lang="pt-BR" dirty="0" smtClean="0">
                          <a:solidFill>
                            <a:prstClr val="black"/>
                          </a:solidFill>
                        </a:rPr>
                        <a:t>…</a:t>
                      </a:r>
                      <a:endParaRPr lang="pt-BR" dirty="0">
                        <a:solidFill>
                          <a:prstClr val="black"/>
                        </a:solidFill>
                      </a:endParaRPr>
                    </a:p>
                  </p:txBody>
                </p:sp>
                <p:sp>
                  <p:nvSpPr>
                    <p:cNvPr id="51" name="CaixaDeTexto 50"/>
                    <p:cNvSpPr txBox="1"/>
                    <p:nvPr/>
                  </p:nvSpPr>
                  <p:spPr>
                    <a:xfrm>
                      <a:off x="3780112" y="2612812"/>
                      <a:ext cx="1800000" cy="553998"/>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BR"/>
                      </a:defPPr>
                      <a:lvl1pPr algn="ctr">
                        <a:defRPr sz="1500" b="1">
                          <a:solidFill>
                            <a:srgbClr val="FF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pt-BR" sz="1400" dirty="0" smtClean="0">
                          <a:solidFill>
                            <a:prstClr val="black"/>
                          </a:solidFill>
                        </a:rPr>
                        <a:t>Impacto:</a:t>
                      </a:r>
                    </a:p>
                    <a:p>
                      <a:r>
                        <a:rPr lang="pt-BR" sz="1400" dirty="0" smtClean="0">
                          <a:solidFill>
                            <a:prstClr val="black"/>
                          </a:solidFill>
                        </a:rPr>
                        <a:t> 13% nos preços</a:t>
                      </a:r>
                      <a:endParaRPr lang="pt-BR" sz="1400" dirty="0">
                        <a:solidFill>
                          <a:prstClr val="black"/>
                        </a:solidFill>
                      </a:endParaRPr>
                    </a:p>
                  </p:txBody>
                </p:sp>
                <p:sp>
                  <p:nvSpPr>
                    <p:cNvPr id="7" name="Seta para cima 6"/>
                    <p:cNvSpPr/>
                    <p:nvPr/>
                  </p:nvSpPr>
                  <p:spPr>
                    <a:xfrm>
                      <a:off x="3959944" y="2900844"/>
                      <a:ext cx="108000" cy="180000"/>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prstClr val="white"/>
                        </a:solidFill>
                      </a:endParaRPr>
                    </a:p>
                  </p:txBody>
                </p:sp>
                <p:sp>
                  <p:nvSpPr>
                    <p:cNvPr id="56" name="CaixaDeTexto 55"/>
                    <p:cNvSpPr txBox="1"/>
                    <p:nvPr/>
                  </p:nvSpPr>
                  <p:spPr>
                    <a:xfrm>
                      <a:off x="5652120" y="2659861"/>
                      <a:ext cx="343364" cy="369332"/>
                    </a:xfrm>
                    <a:prstGeom prst="rect">
                      <a:avLst/>
                    </a:prstGeom>
                    <a:noFill/>
                  </p:spPr>
                  <p:txBody>
                    <a:bodyPr wrap="none" rtlCol="0">
                      <a:spAutoFit/>
                    </a:bodyPr>
                    <a:lstStyle/>
                    <a:p>
                      <a:r>
                        <a:rPr lang="pt-BR" dirty="0" smtClean="0">
                          <a:solidFill>
                            <a:prstClr val="black"/>
                          </a:solidFill>
                        </a:rPr>
                        <a:t>…</a:t>
                      </a:r>
                      <a:endParaRPr lang="pt-BR" dirty="0">
                        <a:solidFill>
                          <a:prstClr val="black"/>
                        </a:solidFill>
                      </a:endParaRPr>
                    </a:p>
                  </p:txBody>
                </p:sp>
              </p:grpSp>
            </p:grpSp>
          </p:grpSp>
        </p:grpSp>
        <p:sp>
          <p:nvSpPr>
            <p:cNvPr id="62" name="Retângulo 61"/>
            <p:cNvSpPr/>
            <p:nvPr/>
          </p:nvSpPr>
          <p:spPr>
            <a:xfrm>
              <a:off x="2627784" y="5114272"/>
              <a:ext cx="656353" cy="25894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solidFill>
                  <a:prstClr val="black"/>
                </a:solidFill>
              </a:endParaRPr>
            </a:p>
          </p:txBody>
        </p:sp>
      </p:grpSp>
    </p:spTree>
    <p:extLst>
      <p:ext uri="{BB962C8B-B14F-4D97-AF65-F5344CB8AC3E}">
        <p14:creationId xmlns:p14="http://schemas.microsoft.com/office/powerpoint/2010/main" val="1045518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p:cNvSpPr/>
          <p:nvPr/>
        </p:nvSpPr>
        <p:spPr>
          <a:xfrm>
            <a:off x="0" y="116632"/>
            <a:ext cx="9144000" cy="576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pt-BR">
              <a:solidFill>
                <a:prstClr val="black"/>
              </a:solidFill>
            </a:endParaRPr>
          </a:p>
        </p:txBody>
      </p:sp>
      <p:sp>
        <p:nvSpPr>
          <p:cNvPr id="13" name="CaixaDeTexto 12"/>
          <p:cNvSpPr txBox="1"/>
          <p:nvPr/>
        </p:nvSpPr>
        <p:spPr>
          <a:xfrm>
            <a:off x="395536" y="188640"/>
            <a:ext cx="4147289" cy="461665"/>
          </a:xfrm>
          <a:prstGeom prst="rect">
            <a:avLst/>
          </a:prstGeom>
          <a:noFill/>
        </p:spPr>
        <p:txBody>
          <a:bodyPr wrap="none" rtlCol="0">
            <a:spAutoFit/>
          </a:bodyPr>
          <a:lstStyle/>
          <a:p>
            <a:r>
              <a:rPr lang="pt-BR" sz="2400" dirty="0" smtClean="0">
                <a:solidFill>
                  <a:prstClr val="black"/>
                </a:solidFill>
              </a:rPr>
              <a:t>Lei 12.973/2014 – Efeito prático</a:t>
            </a:r>
            <a:endParaRPr lang="pt-BR" sz="2400" dirty="0">
              <a:solidFill>
                <a:prstClr val="black"/>
              </a:solidFill>
            </a:endParaRPr>
          </a:p>
        </p:txBody>
      </p:sp>
      <p:sp>
        <p:nvSpPr>
          <p:cNvPr id="49" name="CaixaDeTexto 48"/>
          <p:cNvSpPr txBox="1"/>
          <p:nvPr/>
        </p:nvSpPr>
        <p:spPr>
          <a:xfrm>
            <a:off x="467544" y="2420888"/>
            <a:ext cx="8172908" cy="171136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pt-BR" b="1" dirty="0" smtClean="0">
                <a:solidFill>
                  <a:prstClr val="black"/>
                </a:solidFill>
              </a:rPr>
              <a:t>Conclusão:</a:t>
            </a:r>
          </a:p>
          <a:p>
            <a:pPr algn="ctr">
              <a:lnSpc>
                <a:spcPct val="150000"/>
              </a:lnSpc>
            </a:pPr>
            <a:r>
              <a:rPr lang="pt-BR" dirty="0" smtClean="0">
                <a:solidFill>
                  <a:prstClr val="black"/>
                </a:solidFill>
              </a:rPr>
              <a:t>O forte impacto na rentabilidade dos projetos devido ao acréscimo de tributos determinado na nova lei resulta na necessidade de elevação de preços em um cenário de mercado imobiliário desaquecido.</a:t>
            </a:r>
            <a:endParaRPr lang="pt-BR" dirty="0">
              <a:solidFill>
                <a:prstClr val="black"/>
              </a:solidFill>
            </a:endParaRPr>
          </a:p>
        </p:txBody>
      </p:sp>
    </p:spTree>
    <p:extLst>
      <p:ext uri="{BB962C8B-B14F-4D97-AF65-F5344CB8AC3E}">
        <p14:creationId xmlns:p14="http://schemas.microsoft.com/office/powerpoint/2010/main" val="2630709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83568" y="1916832"/>
            <a:ext cx="7697787" cy="1579916"/>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a:solidFill>
                  <a:schemeClr val="bg2">
                    <a:lumMod val="50000"/>
                  </a:schemeClr>
                </a:solidFill>
                <a:latin typeface="BlissEB" panose="02000506050000020004" pitchFamily="2" charset="0"/>
                <a:ea typeface="Helvetica" charset="0"/>
                <a:cs typeface="Helvetica" charset="0"/>
                <a:sym typeface="Helvetica" charset="0"/>
              </a:rPr>
              <a:t>Anexo</a:t>
            </a:r>
            <a:r>
              <a:rPr lang="en-US" sz="3200" dirty="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smtClean="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err="1" smtClean="0">
                <a:solidFill>
                  <a:schemeClr val="bg2">
                    <a:lumMod val="50000"/>
                  </a:schemeClr>
                </a:solidFill>
                <a:latin typeface="BlissEB" panose="02000506050000020004" pitchFamily="2" charset="0"/>
                <a:ea typeface="Helvetica" charset="0"/>
                <a:cs typeface="Helvetica" charset="0"/>
                <a:sym typeface="Helvetica" charset="0"/>
              </a:rPr>
              <a:t>Indicadores</a:t>
            </a:r>
            <a:r>
              <a:rPr lang="en-US" sz="3200" dirty="0" smtClean="0">
                <a:solidFill>
                  <a:schemeClr val="bg2">
                    <a:lumMod val="50000"/>
                  </a:schemeClr>
                </a:solidFill>
                <a:latin typeface="BlissEB" panose="02000506050000020004" pitchFamily="2" charset="0"/>
                <a:ea typeface="Helvetica" charset="0"/>
                <a:cs typeface="Helvetica" charset="0"/>
                <a:sym typeface="Helvetica" charset="0"/>
              </a:rPr>
              <a:t> de Mercado FIPE</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230800431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sp>
        <p:nvSpPr>
          <p:cNvPr id="2" name="CaixaDeTexto 1"/>
          <p:cNvSpPr txBox="1"/>
          <p:nvPr/>
        </p:nvSpPr>
        <p:spPr>
          <a:xfrm>
            <a:off x="1873956" y="2720205"/>
            <a:ext cx="7107377" cy="3477875"/>
          </a:xfrm>
          <a:prstGeom prst="rect">
            <a:avLst/>
          </a:prstGeom>
          <a:noFill/>
        </p:spPr>
        <p:txBody>
          <a:bodyPr wrap="square" rtlCol="0">
            <a:spAutoFit/>
          </a:bodyPr>
          <a:lstStyle/>
          <a:p>
            <a:pPr algn="ctr" fontAlgn="auto">
              <a:spcBef>
                <a:spcPts val="0"/>
              </a:spcBef>
              <a:spcAft>
                <a:spcPts val="0"/>
              </a:spcAft>
            </a:pPr>
            <a:endParaRPr lang="pt-BR" sz="3200" dirty="0" smtClean="0">
              <a:solidFill>
                <a:srgbClr val="0F6FC6">
                  <a:lumMod val="75000"/>
                </a:srgbClr>
              </a:solidFill>
              <a:latin typeface="Trebuchet MS"/>
              <a:cs typeface="+mn-cs"/>
            </a:endParaRPr>
          </a:p>
          <a:p>
            <a:pPr algn="ctr" fontAlgn="auto">
              <a:spcBef>
                <a:spcPts val="0"/>
              </a:spcBef>
              <a:spcAft>
                <a:spcPts val="0"/>
              </a:spcAft>
            </a:pPr>
            <a:endParaRPr lang="pt-BR" sz="3400" b="1" dirty="0" smtClean="0">
              <a:solidFill>
                <a:srgbClr val="0F6FC6">
                  <a:lumMod val="50000"/>
                </a:srgbClr>
              </a:solidFill>
              <a:latin typeface="Trebuchet MS"/>
              <a:cs typeface="+mn-cs"/>
            </a:endParaRPr>
          </a:p>
          <a:p>
            <a:pPr algn="ctr" fontAlgn="auto">
              <a:spcBef>
                <a:spcPts val="0"/>
              </a:spcBef>
              <a:spcAft>
                <a:spcPts val="0"/>
              </a:spcAft>
            </a:pPr>
            <a:r>
              <a:rPr lang="pt-BR" sz="3400" b="1" dirty="0" smtClean="0">
                <a:solidFill>
                  <a:srgbClr val="0F6FC6">
                    <a:lumMod val="50000"/>
                  </a:srgbClr>
                </a:solidFill>
                <a:latin typeface="Trebuchet MS"/>
                <a:cs typeface="+mn-cs"/>
              </a:rPr>
              <a:t>Indicadores </a:t>
            </a:r>
            <a:r>
              <a:rPr lang="pt-BR" sz="3400" b="1" dirty="0">
                <a:solidFill>
                  <a:srgbClr val="0F6FC6">
                    <a:lumMod val="50000"/>
                  </a:srgbClr>
                </a:solidFill>
                <a:latin typeface="Trebuchet MS"/>
                <a:cs typeface="+mn-cs"/>
              </a:rPr>
              <a:t>de Mercado</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Tree>
    <p:extLst>
      <p:ext uri="{BB962C8B-B14F-4D97-AF65-F5344CB8AC3E}">
        <p14:creationId xmlns:p14="http://schemas.microsoft.com/office/powerpoint/2010/main" val="3480995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sz="2800" dirty="0" err="1" smtClean="0"/>
              <a:t>Introdução</a:t>
            </a:r>
            <a:endParaRPr lang="en-US" sz="2800" dirty="0"/>
          </a:p>
        </p:txBody>
      </p:sp>
      <p:sp>
        <p:nvSpPr>
          <p:cNvPr id="7" name="Retângulo 6"/>
          <p:cNvSpPr/>
          <p:nvPr/>
        </p:nvSpPr>
        <p:spPr>
          <a:xfrm>
            <a:off x="1529209" y="1214304"/>
            <a:ext cx="6558494" cy="830997"/>
          </a:xfrm>
          <a:prstGeom prst="rect">
            <a:avLst/>
          </a:prstGeom>
        </p:spPr>
        <p:txBody>
          <a:bodyPr wrap="square">
            <a:spAutoFit/>
          </a:bodyPr>
          <a:lstStyle/>
          <a:p>
            <a:pPr fontAlgn="auto">
              <a:spcBef>
                <a:spcPts val="0"/>
              </a:spcBef>
              <a:spcAft>
                <a:spcPts val="0"/>
              </a:spcAft>
            </a:pPr>
            <a:r>
              <a:rPr lang="pt-BR" sz="2400" b="1" dirty="0" smtClean="0">
                <a:solidFill>
                  <a:prstClr val="black"/>
                </a:solidFill>
                <a:latin typeface="Segoe UI Semilight" panose="020B0402040204020203" pitchFamily="34" charset="0"/>
                <a:cs typeface="Segoe UI Semilight" panose="020B0402040204020203" pitchFamily="34" charset="0"/>
              </a:rPr>
              <a:t>A partir de janeiro de 2015 serão entregues dois relatórios para as associadas</a:t>
            </a:r>
          </a:p>
        </p:txBody>
      </p:sp>
      <p:sp>
        <p:nvSpPr>
          <p:cNvPr id="11" name="Elipse 10"/>
          <p:cNvSpPr/>
          <p:nvPr/>
        </p:nvSpPr>
        <p:spPr>
          <a:xfrm>
            <a:off x="1103590" y="1332773"/>
            <a:ext cx="320040" cy="3200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0" name="Retângulo 9"/>
          <p:cNvSpPr/>
          <p:nvPr/>
        </p:nvSpPr>
        <p:spPr>
          <a:xfrm>
            <a:off x="1954828" y="2461286"/>
            <a:ext cx="6558494" cy="1569660"/>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Relatório completo, onde são apresentados cerca de 30 indicadores do mercado (esse relatório já é enviado regularmente às associadas)</a:t>
            </a:r>
          </a:p>
        </p:txBody>
      </p:sp>
      <p:sp>
        <p:nvSpPr>
          <p:cNvPr id="14" name="Elipse 13"/>
          <p:cNvSpPr/>
          <p:nvPr/>
        </p:nvSpPr>
        <p:spPr>
          <a:xfrm>
            <a:off x="1529209" y="2620699"/>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1957100" y="4319660"/>
            <a:ext cx="6558494" cy="1200329"/>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Relatório executivo, mais sintético, onde são apresentados indicadores selecionados (apresentado abaixo)</a:t>
            </a:r>
          </a:p>
        </p:txBody>
      </p:sp>
      <p:sp>
        <p:nvSpPr>
          <p:cNvPr id="16" name="Elipse 15"/>
          <p:cNvSpPr/>
          <p:nvPr/>
        </p:nvSpPr>
        <p:spPr>
          <a:xfrm>
            <a:off x="1531481" y="4492721"/>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3834006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sz="2800" dirty="0" err="1" smtClean="0"/>
              <a:t>Introdução</a:t>
            </a:r>
            <a:endParaRPr lang="en-US" sz="2800" dirty="0"/>
          </a:p>
        </p:txBody>
      </p:sp>
      <p:sp>
        <p:nvSpPr>
          <p:cNvPr id="10" name="Retângulo 9"/>
          <p:cNvSpPr/>
          <p:nvPr/>
        </p:nvSpPr>
        <p:spPr>
          <a:xfrm>
            <a:off x="1683881" y="3785518"/>
            <a:ext cx="6558494" cy="1200329"/>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Os dados apresentados cobrem o período de </a:t>
            </a:r>
            <a:r>
              <a:rPr lang="pt-BR" sz="2400" dirty="0" err="1" smtClean="0">
                <a:solidFill>
                  <a:prstClr val="black"/>
                </a:solidFill>
                <a:latin typeface="Segoe UI Semilight" panose="020B0402040204020203" pitchFamily="34" charset="0"/>
                <a:cs typeface="Segoe UI Semilight" panose="020B0402040204020203" pitchFamily="34" charset="0"/>
              </a:rPr>
              <a:t>jan</a:t>
            </a:r>
            <a:r>
              <a:rPr lang="pt-BR" sz="2400" dirty="0" smtClean="0">
                <a:solidFill>
                  <a:prstClr val="black"/>
                </a:solidFill>
                <a:latin typeface="Segoe UI Semilight" panose="020B0402040204020203" pitchFamily="34" charset="0"/>
                <a:cs typeface="Segoe UI Semilight" panose="020B0402040204020203" pitchFamily="34" charset="0"/>
              </a:rPr>
              <a:t>-out/2014 e contêm informações de até 9 empresas.</a:t>
            </a:r>
          </a:p>
        </p:txBody>
      </p:sp>
      <p:sp>
        <p:nvSpPr>
          <p:cNvPr id="14" name="Elipse 13"/>
          <p:cNvSpPr/>
          <p:nvPr/>
        </p:nvSpPr>
        <p:spPr>
          <a:xfrm>
            <a:off x="1258262" y="1303527"/>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2" name="Retângulo 11"/>
          <p:cNvSpPr/>
          <p:nvPr/>
        </p:nvSpPr>
        <p:spPr>
          <a:xfrm>
            <a:off x="1683881" y="1167413"/>
            <a:ext cx="6558494" cy="1200329"/>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Esse relatório segue o formato que será enviado para cada associada, com dados do setor consolidado e da empresa.</a:t>
            </a:r>
          </a:p>
        </p:txBody>
      </p:sp>
      <p:sp>
        <p:nvSpPr>
          <p:cNvPr id="17" name="Retângulo 16"/>
          <p:cNvSpPr/>
          <p:nvPr/>
        </p:nvSpPr>
        <p:spPr>
          <a:xfrm>
            <a:off x="1683881" y="2642457"/>
            <a:ext cx="6558494" cy="830997"/>
          </a:xfrm>
          <a:prstGeom prst="rect">
            <a:avLst/>
          </a:prstGeom>
        </p:spPr>
        <p:txBody>
          <a:bodyPr wrap="square">
            <a:spAutoFit/>
          </a:bodyPr>
          <a:lstStyle/>
          <a:p>
            <a:pPr fontAlgn="auto">
              <a:spcBef>
                <a:spcPts val="0"/>
              </a:spcBef>
              <a:spcAft>
                <a:spcPts val="0"/>
              </a:spcAft>
            </a:pPr>
            <a:r>
              <a:rPr lang="pt-BR" sz="2400" dirty="0" smtClean="0">
                <a:solidFill>
                  <a:prstClr val="black"/>
                </a:solidFill>
                <a:latin typeface="Segoe UI Semilight" panose="020B0402040204020203" pitchFamily="34" charset="0"/>
                <a:cs typeface="Segoe UI Semilight" panose="020B0402040204020203" pitchFamily="34" charset="0"/>
              </a:rPr>
              <a:t>Foi criada uma empresa fantasia com dados fictícios apenas como base de comparação.</a:t>
            </a:r>
          </a:p>
        </p:txBody>
      </p:sp>
      <p:sp>
        <p:nvSpPr>
          <p:cNvPr id="18" name="Elipse 17"/>
          <p:cNvSpPr/>
          <p:nvPr/>
        </p:nvSpPr>
        <p:spPr>
          <a:xfrm>
            <a:off x="1258262" y="2751327"/>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Elipse 18"/>
          <p:cNvSpPr/>
          <p:nvPr/>
        </p:nvSpPr>
        <p:spPr>
          <a:xfrm>
            <a:off x="1258262" y="3929668"/>
            <a:ext cx="228600" cy="2286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830925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4100" name="Rectangle 4"/>
          <p:cNvSpPr>
            <a:spLocks/>
          </p:cNvSpPr>
          <p:nvPr/>
        </p:nvSpPr>
        <p:spPr bwMode="auto">
          <a:xfrm>
            <a:off x="749300" y="196850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79388" y="620713"/>
            <a:ext cx="8624887" cy="5050900"/>
          </a:xfrm>
          <a:prstGeom prst="rect">
            <a:avLst/>
          </a:prstGeom>
          <a:noFill/>
          <a:ln w="9525">
            <a:noFill/>
            <a:miter lim="800000"/>
            <a:headEnd/>
            <a:tailEnd/>
          </a:ln>
        </p:spPr>
        <p:txBody>
          <a:bodyPr lIns="64291" tIns="32146" rIns="64291" bIns="32146">
            <a:spAutoFit/>
          </a:bodyPr>
          <a:lstStyle/>
          <a:p>
            <a:r>
              <a:rPr lang="pt-BR" dirty="0">
                <a:latin typeface="BlissL" panose="02000506030000020004" pitchFamily="2" charset="0"/>
              </a:rPr>
              <a:t> </a:t>
            </a:r>
            <a:r>
              <a:rPr lang="pt-BR" sz="1700" dirty="0" smtClean="0">
                <a:latin typeface="BlissL" panose="02000506030000020004" pitchFamily="2" charset="0"/>
              </a:rPr>
              <a:t>VOCÊ </a:t>
            </a:r>
            <a:r>
              <a:rPr lang="pt-BR" sz="1700" dirty="0">
                <a:latin typeface="BlissL" panose="02000506030000020004" pitchFamily="2" charset="0"/>
              </a:rPr>
              <a:t>NÃO PODERÁ</a:t>
            </a:r>
            <a:r>
              <a:rPr lang="pt-BR" sz="1700" dirty="0" smtClean="0">
                <a:latin typeface="BlissL" panose="02000506030000020004" pitchFamily="2" charset="0"/>
              </a:rPr>
              <a:t>:</a:t>
            </a:r>
          </a:p>
          <a:p>
            <a:endParaRPr lang="pt-BR" sz="1700" dirty="0">
              <a:latin typeface="BlissL" panose="02000506030000020004" pitchFamily="2" charset="0"/>
            </a:endParaRPr>
          </a:p>
          <a:p>
            <a:r>
              <a:rPr lang="pt-BR" sz="1700" dirty="0">
                <a:latin typeface="BlissL" panose="02000506030000020004" pitchFamily="2" charset="0"/>
              </a:rPr>
              <a:t>1. Discutir ou trocar informações que tratem de ou sugiram:</a:t>
            </a:r>
          </a:p>
          <a:p>
            <a:r>
              <a:rPr lang="pt-BR" sz="1700" dirty="0">
                <a:latin typeface="BlissL" panose="02000506030000020004" pitchFamily="2" charset="0"/>
              </a:rPr>
              <a:t>a) Preços 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r>
              <a:rPr lang="pt-BR" sz="1700" dirty="0">
                <a:latin typeface="BlissL" panose="02000506030000020004" pitchFamily="2" charset="0"/>
              </a:rPr>
              <a:t>b) </a:t>
            </a:r>
            <a:r>
              <a:rPr lang="pt-BR" sz="1700" dirty="0" smtClean="0">
                <a:latin typeface="BlissL" panose="02000506030000020004" pitchFamily="2" charset="0"/>
              </a:rPr>
              <a:t>Perspectivas </a:t>
            </a:r>
            <a:r>
              <a:rPr lang="pt-BR" sz="1700" dirty="0">
                <a:latin typeface="BlissL" panose="02000506030000020004" pitchFamily="2" charset="0"/>
              </a:rPr>
              <a:t>ou projeções de mercado, capacidade atual ou futura e inventários;</a:t>
            </a:r>
          </a:p>
          <a:p>
            <a:r>
              <a:rPr lang="pt-BR" sz="1700" dirty="0">
                <a:latin typeface="BlissL" panose="02000506030000020004" pitchFamily="2" charset="0"/>
              </a:rPr>
              <a:t>c) Ofertas a serem oferecidas para empreendimentos específicos;</a:t>
            </a:r>
          </a:p>
          <a:p>
            <a:r>
              <a:rPr lang="pt-BR" sz="1700" dirty="0">
                <a:latin typeface="BlissL" panose="02000506030000020004" pitchFamily="2" charset="0"/>
              </a:rPr>
              <a:t>d) assuntos relativos a fornecedores ou clientes individuais reais ou potenciais, que possam ter o efeito de exclusão dos fornecedores ou clientes em questão, de qualquer mercado ou de influenciar a condução dos negócios de empresas com os mesmos;</a:t>
            </a:r>
          </a:p>
          <a:p>
            <a:r>
              <a:rPr lang="pt-BR" sz="1700" dirty="0">
                <a:latin typeface="BlissL" panose="02000506030000020004" pitchFamily="2" charset="0"/>
              </a:rPr>
              <a:t>e) informações sobre onde projeta-se atuar ou deixar de atuar</a:t>
            </a:r>
            <a:r>
              <a:rPr lang="pt-BR" sz="1700" dirty="0" smtClean="0">
                <a:latin typeface="BlissL" panose="02000506030000020004" pitchFamily="2" charset="0"/>
              </a:rPr>
              <a:t>.</a:t>
            </a:r>
            <a:r>
              <a:rPr lang="pt-BR" sz="1700" dirty="0">
                <a:latin typeface="BlissL" panose="02000506030000020004" pitchFamily="2" charset="0"/>
              </a:rPr>
              <a:t> </a:t>
            </a:r>
            <a:endParaRPr lang="pt-BR" sz="1700" dirty="0" smtClean="0">
              <a:latin typeface="BlissL" panose="02000506030000020004" pitchFamily="2" charset="0"/>
            </a:endParaRPr>
          </a:p>
          <a:p>
            <a:endParaRPr lang="pt-BR" sz="1700" dirty="0">
              <a:latin typeface="BlissL" panose="02000506030000020004" pitchFamily="2" charset="0"/>
            </a:endParaRPr>
          </a:p>
          <a:p>
            <a:r>
              <a:rPr lang="pt-BR" sz="1700" dirty="0">
                <a:latin typeface="BlissL" panose="02000506030000020004" pitchFamily="2" charset="0"/>
              </a:rPr>
              <a:t>2. Discutir ou trocar informações, mesmo por brincadeira, relativas aos assuntos acima, durante quaisquer encontros sociais, incidentais a quaisquer reuniões.</a:t>
            </a:r>
          </a:p>
          <a:p>
            <a:r>
              <a:rPr lang="pt-BR" sz="1700" dirty="0">
                <a:latin typeface="BlissL" panose="02000506030000020004" pitchFamily="2" charset="0"/>
              </a:rPr>
              <a:t> </a:t>
            </a:r>
          </a:p>
          <a:p>
            <a:r>
              <a:rPr lang="pt-BR" sz="1700" dirty="0">
                <a:latin typeface="BlissL" panose="02000506030000020004" pitchFamily="2" charset="0"/>
              </a:rPr>
              <a:t>A ABRAINC desempenha papel de responsabilidade ética e de boa governança corporativa no setor das incorporadoras e agradece seus associados, autoridades, membros do corpo administrativo, seus consultores e participantes a atenção e respeito às disposições constantes nesta instrução</a:t>
            </a:r>
            <a:r>
              <a:rPr lang="pt-BR" sz="1700" dirty="0" smtClean="0">
                <a:latin typeface="BlissL" panose="02000506030000020004" pitchFamily="2" charset="0"/>
              </a:rPr>
              <a:t>.</a:t>
            </a:r>
            <a:endParaRPr lang="pt-BR" sz="1700" dirty="0">
              <a:latin typeface="BlissL" panose="02000506030000020004" pitchFamily="2" charset="0"/>
            </a:endParaRPr>
          </a:p>
        </p:txBody>
      </p:sp>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7" name="Imagem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8"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0" name="Rectangle 3"/>
          <p:cNvSpPr txBox="1">
            <a:spLocks noChangeArrowheads="1"/>
          </p:cNvSpPr>
          <p:nvPr/>
        </p:nvSpPr>
        <p:spPr>
          <a:xfrm>
            <a:off x="126578" y="44624"/>
            <a:ext cx="7397750" cy="434987"/>
          </a:xfrm>
          <a:prstGeom prst="rect">
            <a:avLst/>
          </a:prstGeom>
          <a:noFill/>
          <a:ln w="12700" cap="flat" cmpd="sng">
            <a:noFill/>
            <a:prstDash val="solid"/>
            <a:miter lim="0"/>
            <a:headEnd/>
            <a:tailEnd/>
          </a:ln>
          <a:effectLst/>
        </p:spPr>
        <p:txBody>
          <a:bodyPr vert="horz" wrap="square" lIns="88896" tIns="50798" rIns="88896" bIns="50798" rtlCol="0" anchor="ctr">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914145" fontAlgn="base" hangingPunct="0">
              <a:spcAft>
                <a:spcPct val="0"/>
              </a:spcAft>
            </a:pPr>
            <a:r>
              <a:rPr lang="pt-BR" sz="2400" dirty="0" smtClean="0">
                <a:solidFill>
                  <a:srgbClr val="969696"/>
                </a:solidFill>
                <a:latin typeface="BlissEB" panose="02000506050000020004" pitchFamily="2" charset="0"/>
                <a:ea typeface="Helvetica" charset="0"/>
                <a:cs typeface="Helvetica" charset="0"/>
                <a:sym typeface="Arial" pitchFamily="34" charset="0"/>
              </a:rPr>
              <a:t>Defesa da Concorrência</a:t>
            </a:r>
            <a:r>
              <a:rPr lang="en-US" sz="2400" dirty="0" smtClean="0">
                <a:solidFill>
                  <a:srgbClr val="969696"/>
                </a:solidFill>
                <a:latin typeface="BlissEB" panose="02000506050000020004" pitchFamily="2" charset="0"/>
                <a:ea typeface="Helvetica" charset="0"/>
                <a:cs typeface="Helvetica" charset="0"/>
                <a:sym typeface="Arial" pitchFamily="34" charset="0"/>
              </a:rPr>
              <a:t> </a:t>
            </a:r>
          </a:p>
        </p:txBody>
      </p:sp>
    </p:spTree>
    <p:extLst>
      <p:ext uri="{BB962C8B-B14F-4D97-AF65-F5344CB8AC3E}">
        <p14:creationId xmlns:p14="http://schemas.microsoft.com/office/powerpoint/2010/main" val="328987829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10" name="Subtitle 2"/>
          <p:cNvSpPr txBox="1">
            <a:spLocks/>
          </p:cNvSpPr>
          <p:nvPr/>
        </p:nvSpPr>
        <p:spPr>
          <a:xfrm>
            <a:off x="0" y="6469166"/>
            <a:ext cx="5181600" cy="388834"/>
          </a:xfrm>
          <a:prstGeom prst="rect">
            <a:avLst/>
          </a:prstGeom>
        </p:spPr>
        <p:txBody>
          <a:bodyPr vert="horz" lIns="91440" tIns="45720" rIns="91440" bIns="45720" rtlCol="0">
            <a:normAutofit/>
          </a:bodyPr>
          <a:lstStyle/>
          <a:p>
            <a:pPr fontAlgn="auto">
              <a:spcBef>
                <a:spcPct val="20000"/>
              </a:spcBef>
              <a:spcAft>
                <a:spcPts val="0"/>
              </a:spcAft>
              <a:defRPr/>
            </a:pPr>
            <a:endParaRPr lang="en-US" sz="1600" dirty="0">
              <a:solidFill>
                <a:prstClr val="white"/>
              </a:solidFill>
              <a:latin typeface="Trebuchet MS"/>
              <a:cs typeface="+mn-cs"/>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sp>
        <p:nvSpPr>
          <p:cNvPr id="2" name="CaixaDeTexto 1"/>
          <p:cNvSpPr txBox="1"/>
          <p:nvPr/>
        </p:nvSpPr>
        <p:spPr>
          <a:xfrm>
            <a:off x="1873956" y="2065111"/>
            <a:ext cx="7107377" cy="3539430"/>
          </a:xfrm>
          <a:prstGeom prst="rect">
            <a:avLst/>
          </a:prstGeom>
          <a:noFill/>
        </p:spPr>
        <p:txBody>
          <a:bodyPr wrap="square" rtlCol="0">
            <a:spAutoFit/>
          </a:bodyPr>
          <a:lstStyle/>
          <a:p>
            <a:pPr algn="ctr" fontAlgn="auto">
              <a:spcBef>
                <a:spcPts val="0"/>
              </a:spcBef>
              <a:spcAft>
                <a:spcPts val="0"/>
              </a:spcAft>
            </a:pPr>
            <a:endParaRPr lang="pt-BR" sz="3200" dirty="0" smtClean="0">
              <a:solidFill>
                <a:srgbClr val="0F6FC6">
                  <a:lumMod val="75000"/>
                </a:srgbClr>
              </a:solidFill>
              <a:latin typeface="Trebuchet MS"/>
              <a:cs typeface="+mn-cs"/>
            </a:endParaRPr>
          </a:p>
          <a:p>
            <a:pPr algn="ctr" fontAlgn="auto">
              <a:spcBef>
                <a:spcPts val="0"/>
              </a:spcBef>
              <a:spcAft>
                <a:spcPts val="0"/>
              </a:spcAft>
            </a:pPr>
            <a:endParaRPr lang="pt-BR" sz="3400" b="1" dirty="0" smtClean="0">
              <a:solidFill>
                <a:srgbClr val="0F6FC6">
                  <a:lumMod val="50000"/>
                </a:srgbClr>
              </a:solidFill>
              <a:latin typeface="Trebuchet MS"/>
              <a:cs typeface="+mn-cs"/>
            </a:endParaRPr>
          </a:p>
          <a:p>
            <a:pPr algn="ctr" fontAlgn="auto">
              <a:spcBef>
                <a:spcPts val="0"/>
              </a:spcBef>
              <a:spcAft>
                <a:spcPts val="0"/>
              </a:spcAft>
            </a:pPr>
            <a:r>
              <a:rPr lang="pt-BR" sz="3400" b="1" dirty="0" smtClean="0">
                <a:solidFill>
                  <a:srgbClr val="0F6FC6">
                    <a:lumMod val="50000"/>
                  </a:srgbClr>
                </a:solidFill>
                <a:latin typeface="Trebuchet MS"/>
                <a:cs typeface="+mn-cs"/>
              </a:rPr>
              <a:t>Indicadores </a:t>
            </a:r>
            <a:r>
              <a:rPr lang="pt-BR" sz="3400" b="1" dirty="0">
                <a:solidFill>
                  <a:srgbClr val="0F6FC6">
                    <a:lumMod val="50000"/>
                  </a:srgbClr>
                </a:solidFill>
                <a:latin typeface="Trebuchet MS"/>
                <a:cs typeface="+mn-cs"/>
              </a:rPr>
              <a:t>de Mercado</a:t>
            </a:r>
          </a:p>
          <a:p>
            <a:pPr algn="ctr" fontAlgn="auto">
              <a:spcBef>
                <a:spcPts val="0"/>
              </a:spcBef>
              <a:spcAft>
                <a:spcPts val="0"/>
              </a:spcAft>
            </a:pPr>
            <a:r>
              <a:rPr lang="pt-BR" sz="2400" dirty="0" smtClean="0">
                <a:solidFill>
                  <a:srgbClr val="0F6FC6">
                    <a:lumMod val="75000"/>
                  </a:srgbClr>
                </a:solidFill>
                <a:latin typeface="Trebuchet MS"/>
                <a:cs typeface="+mn-cs"/>
              </a:rPr>
              <a:t>(</a:t>
            </a:r>
            <a:r>
              <a:rPr lang="pt-BR" sz="2400" smtClean="0">
                <a:solidFill>
                  <a:srgbClr val="0F6FC6">
                    <a:lumMod val="75000"/>
                  </a:srgbClr>
                </a:solidFill>
                <a:latin typeface="Trebuchet MS"/>
                <a:cs typeface="+mn-cs"/>
              </a:rPr>
              <a:t>Relatório Sintético)</a:t>
            </a:r>
            <a:endParaRPr lang="pt-BR" sz="24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r>
              <a:rPr lang="pt-BR" sz="2000" dirty="0" smtClean="0">
                <a:solidFill>
                  <a:srgbClr val="0F6FC6">
                    <a:lumMod val="75000"/>
                  </a:srgbClr>
                </a:solidFill>
                <a:latin typeface="Trebuchet MS"/>
                <a:cs typeface="+mn-cs"/>
              </a:rPr>
              <a:t>Associada: Fantasia</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Tree>
    <p:extLst>
      <p:ext uri="{BB962C8B-B14F-4D97-AF65-F5344CB8AC3E}">
        <p14:creationId xmlns:p14="http://schemas.microsoft.com/office/powerpoint/2010/main" val="2071364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Vendas/Estoque (R$)</a:t>
            </a:r>
            <a:endParaRPr lang="pt-BR" b="0" dirty="0"/>
          </a:p>
        </p:txBody>
      </p:sp>
      <p:sp>
        <p:nvSpPr>
          <p:cNvPr id="9" name="CaixaDeTexto 8"/>
          <p:cNvSpPr txBox="1"/>
          <p:nvPr/>
        </p:nvSpPr>
        <p:spPr>
          <a:xfrm>
            <a:off x="914400" y="914400"/>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7</a:t>
            </a:r>
            <a:endParaRPr lang="pt-BR" sz="1200" dirty="0">
              <a:solidFill>
                <a:prstClr val="black"/>
              </a:solidFill>
              <a:latin typeface="Trebuchet MS"/>
              <a:cs typeface="+mn-cs"/>
            </a:endParaRPr>
          </a:p>
        </p:txBody>
      </p:sp>
      <p:graphicFrame>
        <p:nvGraphicFramePr>
          <p:cNvPr id="7" name="Gráfico 6"/>
          <p:cNvGraphicFramePr>
            <a:graphicFrameLocks/>
          </p:cNvGraphicFramePr>
          <p:nvPr>
            <p:extLst/>
          </p:nvPr>
        </p:nvGraphicFramePr>
        <p:xfrm>
          <a:off x="1041769" y="1191399"/>
          <a:ext cx="7115175" cy="3826670"/>
        </p:xfrm>
        <a:graphic>
          <a:graphicData uri="http://schemas.openxmlformats.org/drawingml/2006/chart">
            <c:chart xmlns:c="http://schemas.openxmlformats.org/drawingml/2006/chart" xmlns:r="http://schemas.openxmlformats.org/officeDocument/2006/relationships" r:id="rId3"/>
          </a:graphicData>
        </a:graphic>
      </p:graphicFrame>
      <p:sp>
        <p:nvSpPr>
          <p:cNvPr id="8" name="CaixaDeTexto 7"/>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10" name="Retângulo 9"/>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2" name="CaixaDeTexto 11"/>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4" name="Objeto 13"/>
          <p:cNvGraphicFramePr>
            <a:graphicFrameLocks noChangeAspect="1"/>
          </p:cNvGraphicFramePr>
          <p:nvPr>
            <p:extLst>
              <p:ext uri="{D42A27DB-BD31-4B8C-83A1-F6EECF244321}">
                <p14:modId xmlns:p14="http://schemas.microsoft.com/office/powerpoint/2010/main" val="763169882"/>
              </p:ext>
            </p:extLst>
          </p:nvPr>
        </p:nvGraphicFramePr>
        <p:xfrm>
          <a:off x="1155947" y="5143406"/>
          <a:ext cx="1504950" cy="638175"/>
        </p:xfrm>
        <a:graphic>
          <a:graphicData uri="http://schemas.openxmlformats.org/presentationml/2006/ole">
            <mc:AlternateContent xmlns:mc="http://schemas.openxmlformats.org/markup-compatibility/2006">
              <mc:Choice xmlns:v="urn:schemas-microsoft-com:vml" Requires="v">
                <p:oleObj spid="_x0000_s15367" name="Planilha" r:id="rId4" imgW="1504800" imgH="638255" progId="Excel.Sheet.12">
                  <p:link updateAutomatic="1"/>
                </p:oleObj>
              </mc:Choice>
              <mc:Fallback>
                <p:oleObj name="Planilha" r:id="rId4" imgW="1504800" imgH="638255" progId="Excel.Shee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947"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85472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Lançamentos/Vendas </a:t>
            </a:r>
            <a:r>
              <a:rPr lang="pt-BR" dirty="0"/>
              <a:t>(R$)</a:t>
            </a:r>
            <a:endParaRPr lang="pt-BR" b="0" dirty="0"/>
          </a:p>
        </p:txBody>
      </p:sp>
      <p:sp>
        <p:nvSpPr>
          <p:cNvPr id="9" name="CaixaDeTexto 8"/>
          <p:cNvSpPr txBox="1"/>
          <p:nvPr/>
        </p:nvSpPr>
        <p:spPr>
          <a:xfrm>
            <a:off x="914400" y="914400"/>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endParaRPr lang="pt-BR" sz="1200" dirty="0">
              <a:solidFill>
                <a:prstClr val="black"/>
              </a:solidFill>
              <a:latin typeface="Trebuchet MS"/>
              <a:cs typeface="+mn-cs"/>
            </a:endParaRPr>
          </a:p>
        </p:txBody>
      </p:sp>
      <p:sp>
        <p:nvSpPr>
          <p:cNvPr id="8" name="CaixaDeTexto 7"/>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10" name="Retângulo 9"/>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2" name="CaixaDeTexto 11"/>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3" name="Gráfico 12"/>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Objeto 6"/>
          <p:cNvGraphicFramePr>
            <a:graphicFrameLocks noChangeAspect="1"/>
          </p:cNvGraphicFramePr>
          <p:nvPr>
            <p:extLst>
              <p:ext uri="{D42A27DB-BD31-4B8C-83A1-F6EECF244321}">
                <p14:modId xmlns:p14="http://schemas.microsoft.com/office/powerpoint/2010/main" val="307366739"/>
              </p:ext>
            </p:extLst>
          </p:nvPr>
        </p:nvGraphicFramePr>
        <p:xfrm>
          <a:off x="1155947" y="5143406"/>
          <a:ext cx="1504950" cy="638175"/>
        </p:xfrm>
        <a:graphic>
          <a:graphicData uri="http://schemas.openxmlformats.org/presentationml/2006/ole">
            <mc:AlternateContent xmlns:mc="http://schemas.openxmlformats.org/markup-compatibility/2006">
              <mc:Choice xmlns:v="urn:schemas-microsoft-com:vml" Requires="v">
                <p:oleObj spid="_x0000_s16391" name="Planilha" r:id="rId4" imgW="1504800" imgH="638255" progId="Excel.Sheet.12">
                  <p:link updateAutomatic="1"/>
                </p:oleObj>
              </mc:Choice>
              <mc:Fallback>
                <p:oleObj name="Planilha" r:id="rId4" imgW="1504800" imgH="638255" progId="Excel.Shee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947"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81160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Distratos</a:t>
            </a:r>
            <a:r>
              <a:rPr lang="pt-BR" dirty="0"/>
              <a:t>/Vendas (R$)</a:t>
            </a:r>
            <a:endParaRPr lang="pt-BR" b="0" dirty="0"/>
          </a:p>
        </p:txBody>
      </p:sp>
      <p:sp>
        <p:nvSpPr>
          <p:cNvPr id="9" name="CaixaDeTexto 8"/>
          <p:cNvSpPr txBox="1"/>
          <p:nvPr/>
        </p:nvSpPr>
        <p:spPr>
          <a:xfrm>
            <a:off x="914400" y="914400"/>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8" name="CaixaDeTexto 7"/>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10" name="Retângulo 9"/>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2" name="CaixaDeTexto 11"/>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4" name="Gráfico 13"/>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3548077185"/>
              </p:ext>
            </p:extLst>
          </p:nvPr>
        </p:nvGraphicFramePr>
        <p:xfrm>
          <a:off x="1155947" y="5143406"/>
          <a:ext cx="1504950" cy="638175"/>
        </p:xfrm>
        <a:graphic>
          <a:graphicData uri="http://schemas.openxmlformats.org/presentationml/2006/ole">
            <mc:AlternateContent xmlns:mc="http://schemas.openxmlformats.org/markup-compatibility/2006">
              <mc:Choice xmlns:v="urn:schemas-microsoft-com:vml" Requires="v">
                <p:oleObj spid="_x0000_s17415" name="Planilha" r:id="rId4" imgW="1504800" imgH="638255" progId="Excel.Sheet.12">
                  <p:link updateAutomatic="1"/>
                </p:oleObj>
              </mc:Choice>
              <mc:Fallback>
                <p:oleObj name="Planilha" r:id="rId4" imgW="1504800" imgH="638255" progId="Excel.Shee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5947"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68709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Distratos</a:t>
            </a:r>
            <a:r>
              <a:rPr lang="pt-BR" dirty="0" smtClean="0"/>
              <a:t>/Entregas (unidades)</a:t>
            </a:r>
            <a:endParaRPr lang="pt-BR" dirty="0"/>
          </a:p>
        </p:txBody>
      </p:sp>
      <p:sp>
        <p:nvSpPr>
          <p:cNvPr id="9" name="CaixaDeTexto 8"/>
          <p:cNvSpPr txBox="1"/>
          <p:nvPr/>
        </p:nvSpPr>
        <p:spPr>
          <a:xfrm>
            <a:off x="914400" y="914400"/>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6" name="CaixaDeTexto 5"/>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7" name="Retângulo 6"/>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Retângulo 7"/>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0" name="CaixaDeTexto 9"/>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1" name="Gráfico 10"/>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1740970933"/>
              </p:ext>
            </p:extLst>
          </p:nvPr>
        </p:nvGraphicFramePr>
        <p:xfrm>
          <a:off x="1132703" y="5143406"/>
          <a:ext cx="1504950" cy="638175"/>
        </p:xfrm>
        <a:graphic>
          <a:graphicData uri="http://schemas.openxmlformats.org/presentationml/2006/ole">
            <mc:AlternateContent xmlns:mc="http://schemas.openxmlformats.org/markup-compatibility/2006">
              <mc:Choice xmlns:v="urn:schemas-microsoft-com:vml" Requires="v">
                <p:oleObj spid="_x0000_s18439" name="Planilha" r:id="rId4" imgW="1504800" imgH="638255" progId="Excel.Sheet.12">
                  <p:link updateAutomatic="1"/>
                </p:oleObj>
              </mc:Choice>
              <mc:Fallback>
                <p:oleObj name="Planilha" r:id="rId4" imgW="1504800" imgH="638255" progId="Excel.Shee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703"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53890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Saldo em </a:t>
            </a:r>
            <a:r>
              <a:rPr lang="pt-BR" dirty="0" smtClean="0"/>
              <a:t>atraso*/</a:t>
            </a:r>
            <a:r>
              <a:rPr lang="pt-BR" dirty="0"/>
              <a:t>Saldo credor (R$)</a:t>
            </a:r>
          </a:p>
        </p:txBody>
      </p:sp>
      <p:sp>
        <p:nvSpPr>
          <p:cNvPr id="9" name="CaixaDeTexto 8"/>
          <p:cNvSpPr txBox="1"/>
          <p:nvPr/>
        </p:nvSpPr>
        <p:spPr>
          <a:xfrm>
            <a:off x="914400" y="914400"/>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6" name="CaixaDeTexto 5"/>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7" name="Retângulo 6"/>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Retângulo 7"/>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0" name="CaixaDeTexto 9"/>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5" name="Objeto 4"/>
          <p:cNvGraphicFramePr>
            <a:graphicFrameLocks noChangeAspect="1"/>
          </p:cNvGraphicFramePr>
          <p:nvPr>
            <p:extLst>
              <p:ext uri="{D42A27DB-BD31-4B8C-83A1-F6EECF244321}">
                <p14:modId xmlns:p14="http://schemas.microsoft.com/office/powerpoint/2010/main" val="2702806788"/>
              </p:ext>
            </p:extLst>
          </p:nvPr>
        </p:nvGraphicFramePr>
        <p:xfrm>
          <a:off x="1132703" y="5143406"/>
          <a:ext cx="1504950" cy="638175"/>
        </p:xfrm>
        <a:graphic>
          <a:graphicData uri="http://schemas.openxmlformats.org/presentationml/2006/ole">
            <mc:AlternateContent xmlns:mc="http://schemas.openxmlformats.org/markup-compatibility/2006">
              <mc:Choice xmlns:v="urn:schemas-microsoft-com:vml" Requires="v">
                <p:oleObj spid="_x0000_s19463" name="Planilha" r:id="rId3" imgW="1504800" imgH="638255" progId="Excel.Sheet.12">
                  <p:link updateAutomatic="1"/>
                </p:oleObj>
              </mc:Choice>
              <mc:Fallback>
                <p:oleObj name="Planilha" r:id="rId3" imgW="1504800" imgH="638255" progId="Excel.Shee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703"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Gráfico 11"/>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5"/>
          </a:graphicData>
        </a:graphic>
      </p:graphicFrame>
      <p:sp>
        <p:nvSpPr>
          <p:cNvPr id="11" name="CaixaDeTexto 10"/>
          <p:cNvSpPr txBox="1"/>
          <p:nvPr/>
        </p:nvSpPr>
        <p:spPr>
          <a:xfrm>
            <a:off x="695986" y="5964071"/>
            <a:ext cx="311014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 Considerado critério de 90 dias de atraso</a:t>
            </a:r>
            <a:endParaRPr lang="pt-BR" sz="1200" dirty="0">
              <a:solidFill>
                <a:prstClr val="black"/>
              </a:solidFill>
              <a:latin typeface="Trebuchet MS"/>
              <a:cs typeface="+mn-cs"/>
            </a:endParaRPr>
          </a:p>
        </p:txBody>
      </p:sp>
    </p:spTree>
    <p:extLst>
      <p:ext uri="{BB962C8B-B14F-4D97-AF65-F5344CB8AC3E}">
        <p14:creationId xmlns:p14="http://schemas.microsoft.com/office/powerpoint/2010/main" val="41897923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Saldo em </a:t>
            </a:r>
            <a:r>
              <a:rPr lang="pt-BR" dirty="0" smtClean="0"/>
              <a:t>atraso* </a:t>
            </a:r>
            <a:r>
              <a:rPr lang="pt-BR" dirty="0"/>
              <a:t>potencial/Saldo credor (R$)</a:t>
            </a:r>
          </a:p>
        </p:txBody>
      </p:sp>
      <p:sp>
        <p:nvSpPr>
          <p:cNvPr id="9" name="CaixaDeTexto 8"/>
          <p:cNvSpPr txBox="1"/>
          <p:nvPr/>
        </p:nvSpPr>
        <p:spPr>
          <a:xfrm>
            <a:off x="914400" y="914400"/>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6" name="CaixaDeTexto 5"/>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7" name="Retângulo 6"/>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Retângulo 7"/>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0" name="CaixaDeTexto 9"/>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3" name="Objeto 2"/>
          <p:cNvGraphicFramePr>
            <a:graphicFrameLocks noChangeAspect="1"/>
          </p:cNvGraphicFramePr>
          <p:nvPr>
            <p:extLst>
              <p:ext uri="{D42A27DB-BD31-4B8C-83A1-F6EECF244321}">
                <p14:modId xmlns:p14="http://schemas.microsoft.com/office/powerpoint/2010/main" val="2959955314"/>
              </p:ext>
            </p:extLst>
          </p:nvPr>
        </p:nvGraphicFramePr>
        <p:xfrm>
          <a:off x="1132703" y="5143406"/>
          <a:ext cx="1504950" cy="638175"/>
        </p:xfrm>
        <a:graphic>
          <a:graphicData uri="http://schemas.openxmlformats.org/presentationml/2006/ole">
            <mc:AlternateContent xmlns:mc="http://schemas.openxmlformats.org/markup-compatibility/2006">
              <mc:Choice xmlns:v="urn:schemas-microsoft-com:vml" Requires="v">
                <p:oleObj spid="_x0000_s20487" name="Planilha" r:id="rId3" imgW="1504800" imgH="638255" progId="Excel.Sheet.12">
                  <p:link updateAutomatic="1"/>
                </p:oleObj>
              </mc:Choice>
              <mc:Fallback>
                <p:oleObj name="Planilha" r:id="rId3" imgW="1504800" imgH="638255" progId="Excel.Shee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703"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Gráfico 10"/>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5"/>
          </a:graphicData>
        </a:graphic>
      </p:graphicFrame>
      <p:sp>
        <p:nvSpPr>
          <p:cNvPr id="12" name="CaixaDeTexto 11"/>
          <p:cNvSpPr txBox="1"/>
          <p:nvPr/>
        </p:nvSpPr>
        <p:spPr>
          <a:xfrm>
            <a:off x="695986" y="5964071"/>
            <a:ext cx="311014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 Considerado critério de 90 dias de atraso</a:t>
            </a:r>
            <a:endParaRPr lang="pt-BR" sz="1200" dirty="0">
              <a:solidFill>
                <a:prstClr val="black"/>
              </a:solidFill>
              <a:latin typeface="Trebuchet MS"/>
              <a:cs typeface="+mn-cs"/>
            </a:endParaRPr>
          </a:p>
        </p:txBody>
      </p:sp>
    </p:spTree>
    <p:extLst>
      <p:ext uri="{BB962C8B-B14F-4D97-AF65-F5344CB8AC3E}">
        <p14:creationId xmlns:p14="http://schemas.microsoft.com/office/powerpoint/2010/main" val="10904099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Saldo em </a:t>
            </a:r>
            <a:r>
              <a:rPr lang="pt-BR" dirty="0" smtClean="0"/>
              <a:t>atraso*/</a:t>
            </a:r>
            <a:r>
              <a:rPr lang="pt-BR" dirty="0"/>
              <a:t>Saldo em atraso potencial (R$)</a:t>
            </a:r>
          </a:p>
        </p:txBody>
      </p:sp>
      <p:sp>
        <p:nvSpPr>
          <p:cNvPr id="9" name="CaixaDeTexto 8"/>
          <p:cNvSpPr txBox="1"/>
          <p:nvPr/>
        </p:nvSpPr>
        <p:spPr>
          <a:xfrm>
            <a:off x="914400" y="914400"/>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endParaRPr lang="pt-BR" sz="1200" dirty="0">
              <a:solidFill>
                <a:prstClr val="black"/>
              </a:solidFill>
              <a:latin typeface="Trebuchet MS"/>
              <a:cs typeface="+mn-cs"/>
            </a:endParaRPr>
          </a:p>
        </p:txBody>
      </p:sp>
      <p:sp>
        <p:nvSpPr>
          <p:cNvPr id="6" name="CaixaDeTexto 5"/>
          <p:cNvSpPr txBox="1"/>
          <p:nvPr/>
        </p:nvSpPr>
        <p:spPr>
          <a:xfrm>
            <a:off x="553767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Consolidado</a:t>
            </a:r>
            <a:endParaRPr lang="pt-BR" sz="1100" dirty="0">
              <a:solidFill>
                <a:prstClr val="black"/>
              </a:solidFill>
              <a:latin typeface="Segoe UI" panose="020B0502040204020203" pitchFamily="34" charset="0"/>
              <a:cs typeface="Segoe UI" panose="020B0502040204020203" pitchFamily="34" charset="0"/>
            </a:endParaRPr>
          </a:p>
        </p:txBody>
      </p:sp>
      <p:sp>
        <p:nvSpPr>
          <p:cNvPr id="7" name="Retângulo 6"/>
          <p:cNvSpPr/>
          <p:nvPr/>
        </p:nvSpPr>
        <p:spPr>
          <a:xfrm>
            <a:off x="5383850" y="5216263"/>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Retângulo 7"/>
          <p:cNvSpPr/>
          <p:nvPr/>
        </p:nvSpPr>
        <p:spPr>
          <a:xfrm>
            <a:off x="6618700" y="5213541"/>
            <a:ext cx="212697" cy="129014"/>
          </a:xfrm>
          <a:prstGeom prst="rect">
            <a:avLst/>
          </a:prstGeom>
          <a:solidFill>
            <a:srgbClr val="FF3F3F"/>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srgbClr val="FF0000"/>
              </a:solidFill>
            </a:endParaRPr>
          </a:p>
        </p:txBody>
      </p:sp>
      <p:sp>
        <p:nvSpPr>
          <p:cNvPr id="10" name="CaixaDeTexto 9"/>
          <p:cNvSpPr txBox="1"/>
          <p:nvPr/>
        </p:nvSpPr>
        <p:spPr>
          <a:xfrm>
            <a:off x="6772525" y="5143406"/>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Fantasia</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3" name="Objeto 2"/>
          <p:cNvGraphicFramePr>
            <a:graphicFrameLocks noChangeAspect="1"/>
          </p:cNvGraphicFramePr>
          <p:nvPr>
            <p:extLst>
              <p:ext uri="{D42A27DB-BD31-4B8C-83A1-F6EECF244321}">
                <p14:modId xmlns:p14="http://schemas.microsoft.com/office/powerpoint/2010/main" val="2126927569"/>
              </p:ext>
            </p:extLst>
          </p:nvPr>
        </p:nvGraphicFramePr>
        <p:xfrm>
          <a:off x="1132703" y="5143406"/>
          <a:ext cx="1504950" cy="638175"/>
        </p:xfrm>
        <a:graphic>
          <a:graphicData uri="http://schemas.openxmlformats.org/presentationml/2006/ole">
            <mc:AlternateContent xmlns:mc="http://schemas.openxmlformats.org/markup-compatibility/2006">
              <mc:Choice xmlns:v="urn:schemas-microsoft-com:vml" Requires="v">
                <p:oleObj spid="_x0000_s21511" name="Planilha" r:id="rId3" imgW="1504800" imgH="638255" progId="Excel.Sheet.12">
                  <p:link updateAutomatic="1"/>
                </p:oleObj>
              </mc:Choice>
              <mc:Fallback>
                <p:oleObj name="Planilha" r:id="rId3" imgW="1504800" imgH="638255" progId="Excel.Sheet.12">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703" y="5143406"/>
                        <a:ext cx="15049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Gráfico 11"/>
          <p:cNvGraphicFramePr>
            <a:graphicFrameLocks/>
          </p:cNvGraphicFramePr>
          <p:nvPr>
            <p:extLst/>
          </p:nvPr>
        </p:nvGraphicFramePr>
        <p:xfrm>
          <a:off x="1043344" y="1191399"/>
          <a:ext cx="7113600" cy="3826800"/>
        </p:xfrm>
        <a:graphic>
          <a:graphicData uri="http://schemas.openxmlformats.org/drawingml/2006/chart">
            <c:chart xmlns:c="http://schemas.openxmlformats.org/drawingml/2006/chart" xmlns:r="http://schemas.openxmlformats.org/officeDocument/2006/relationships" r:id="rId5"/>
          </a:graphicData>
        </a:graphic>
      </p:graphicFrame>
      <p:sp>
        <p:nvSpPr>
          <p:cNvPr id="11" name="CaixaDeTexto 10"/>
          <p:cNvSpPr txBox="1"/>
          <p:nvPr/>
        </p:nvSpPr>
        <p:spPr>
          <a:xfrm>
            <a:off x="695986" y="5964071"/>
            <a:ext cx="311014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 Considerado critério de 90 dias de atraso</a:t>
            </a:r>
            <a:endParaRPr lang="pt-BR" sz="1200" dirty="0">
              <a:solidFill>
                <a:prstClr val="black"/>
              </a:solidFill>
              <a:latin typeface="Trebuchet MS"/>
              <a:cs typeface="+mn-cs"/>
            </a:endParaRPr>
          </a:p>
        </p:txBody>
      </p:sp>
    </p:spTree>
    <p:extLst>
      <p:ext uri="{BB962C8B-B14F-4D97-AF65-F5344CB8AC3E}">
        <p14:creationId xmlns:p14="http://schemas.microsoft.com/office/powerpoint/2010/main" val="664255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ANEXO</a:t>
            </a:r>
            <a:endParaRPr lang="pt-BR" dirty="0"/>
          </a:p>
        </p:txBody>
      </p:sp>
    </p:spTree>
    <p:extLst>
      <p:ext uri="{BB962C8B-B14F-4D97-AF65-F5344CB8AC3E}">
        <p14:creationId xmlns:p14="http://schemas.microsoft.com/office/powerpoint/2010/main" val="3132168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VGV Lançado (R$ milhões)</a:t>
            </a:r>
            <a:endParaRPr lang="pt-BR" dirty="0"/>
          </a:p>
        </p:txBody>
      </p:sp>
      <p:sp>
        <p:nvSpPr>
          <p:cNvPr id="7" name="CaixaDeTexto 6"/>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1650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pt-BR"/>
          </a:p>
        </p:txBody>
      </p:sp>
      <p:sp>
        <p:nvSpPr>
          <p:cNvPr id="7172" name="Rectangle 3"/>
          <p:cNvSpPr>
            <a:spLocks noGrp="1" noChangeArrowheads="1"/>
          </p:cNvSpPr>
          <p:nvPr>
            <p:ph type="title"/>
          </p:nvPr>
        </p:nvSpPr>
        <p:spPr>
          <a:xfrm>
            <a:off x="242888" y="56351"/>
            <a:ext cx="7397750" cy="4349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400" dirty="0">
                <a:solidFill>
                  <a:srgbClr val="969696"/>
                </a:solidFill>
                <a:latin typeface="BlissEB" panose="02000506050000020004" pitchFamily="2" charset="0"/>
                <a:ea typeface="Helvetica" charset="0"/>
                <a:cs typeface="Helvetica" charset="0"/>
                <a:sym typeface="Arial" pitchFamily="34" charset="0"/>
              </a:rPr>
              <a:t>Pauta</a:t>
            </a:r>
            <a:endParaRPr lang="en-US" sz="2400" dirty="0">
              <a:solidFill>
                <a:srgbClr val="969696"/>
              </a:solidFill>
              <a:latin typeface="BlissEB" panose="02000506050000020004" pitchFamily="2" charset="0"/>
              <a:ea typeface="Helvetica" charset="0"/>
              <a:cs typeface="Helvetica" charset="0"/>
              <a:sym typeface="Arial" pitchFamily="34" charset="0"/>
            </a:endParaRPr>
          </a:p>
        </p:txBody>
      </p:sp>
      <p:sp>
        <p:nvSpPr>
          <p:cNvPr id="15363" name="Rectangle 4"/>
          <p:cNvSpPr>
            <a:spLocks/>
          </p:cNvSpPr>
          <p:nvPr/>
        </p:nvSpPr>
        <p:spPr bwMode="auto">
          <a:xfrm>
            <a:off x="179388" y="908050"/>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3077" name="Retângulo 7"/>
          <p:cNvSpPr>
            <a:spLocks noChangeArrowheads="1"/>
          </p:cNvSpPr>
          <p:nvPr/>
        </p:nvSpPr>
        <p:spPr bwMode="auto">
          <a:xfrm>
            <a:off x="179388" y="620688"/>
            <a:ext cx="8624887" cy="4773901"/>
          </a:xfrm>
          <a:prstGeom prst="rect">
            <a:avLst/>
          </a:prstGeom>
          <a:noFill/>
          <a:ln w="9525">
            <a:noFill/>
            <a:miter lim="800000"/>
            <a:headEnd/>
            <a:tailEnd/>
          </a:ln>
        </p:spPr>
        <p:txBody>
          <a:bodyPr lIns="64291" tIns="32146" rIns="64291" bIns="32146">
            <a:spAutoFit/>
          </a:bodyPr>
          <a:lstStyle/>
          <a:p>
            <a:pPr marL="285750" indent="-285750">
              <a:buFont typeface="Arial" panose="020B0604020202020204" pitchFamily="34" charset="0"/>
              <a:buChar char="•"/>
            </a:pPr>
            <a:r>
              <a:rPr lang="pt-BR" sz="1700" b="1" dirty="0" smtClean="0">
                <a:latin typeface="BlissL" panose="02000506030000020004" pitchFamily="2" charset="0"/>
              </a:rPr>
              <a:t>Informações FIPE – apresentação de relatório </a:t>
            </a:r>
            <a:r>
              <a:rPr lang="pt-BR" sz="1700" dirty="0" smtClean="0">
                <a:latin typeface="BlissL" panose="02000506030000020004" pitchFamily="2" charset="0"/>
              </a:rPr>
              <a:t>– 16h às 16:30h </a:t>
            </a:r>
            <a:endParaRPr lang="pt-BR" sz="1700" dirty="0">
              <a:latin typeface="BlissL" panose="02000506030000020004" pitchFamily="2" charset="0"/>
            </a:endParaRPr>
          </a:p>
          <a:p>
            <a:r>
              <a:rPr lang="pt-BR" sz="1700" dirty="0">
                <a:latin typeface="BlissL" panose="02000506030000020004" pitchFamily="2" charset="0"/>
              </a:rPr>
              <a:t> </a:t>
            </a:r>
            <a:endParaRPr lang="pt-BR" sz="1700" b="1" dirty="0" smtClean="0">
              <a:latin typeface="BlissL" panose="02000506030000020004" pitchFamily="2" charset="0"/>
            </a:endParaRPr>
          </a:p>
          <a:p>
            <a:pPr marL="285750" indent="-285750">
              <a:buFont typeface="Arial" panose="020B0604020202020204" pitchFamily="34" charset="0"/>
              <a:buChar char="•"/>
            </a:pPr>
            <a:endParaRPr lang="pt-BR" sz="1700" b="1" dirty="0">
              <a:latin typeface="BlissL" panose="02000506030000020004" pitchFamily="2" charset="0"/>
            </a:endParaRPr>
          </a:p>
          <a:p>
            <a:pPr marL="285750" indent="-285750">
              <a:buFont typeface="Arial" panose="020B0604020202020204" pitchFamily="34" charset="0"/>
              <a:buChar char="•"/>
            </a:pPr>
            <a:r>
              <a:rPr lang="pt-BR" sz="1700" b="1" dirty="0">
                <a:latin typeface="BlissL" panose="02000506030000020004" pitchFamily="2" charset="0"/>
              </a:rPr>
              <a:t>Questões tributárias </a:t>
            </a:r>
            <a:r>
              <a:rPr lang="pt-BR" sz="1700" dirty="0">
                <a:latin typeface="BlissL" panose="02000506030000020004" pitchFamily="2" charset="0"/>
              </a:rPr>
              <a:t>-  Tributação na Permuta, RET 4% e os estoques – </a:t>
            </a:r>
            <a:r>
              <a:rPr lang="pt-BR" sz="1700" dirty="0" smtClean="0">
                <a:latin typeface="BlissL" panose="02000506030000020004" pitchFamily="2" charset="0"/>
              </a:rPr>
              <a:t>16:30h </a:t>
            </a:r>
            <a:r>
              <a:rPr lang="pt-BR" sz="1700" dirty="0">
                <a:latin typeface="BlissL" panose="02000506030000020004" pitchFamily="2" charset="0"/>
              </a:rPr>
              <a:t>às </a:t>
            </a:r>
            <a:r>
              <a:rPr lang="pt-BR" sz="1700" dirty="0" smtClean="0">
                <a:latin typeface="BlissL" panose="02000506030000020004" pitchFamily="2" charset="0"/>
              </a:rPr>
              <a:t>17:00h</a:t>
            </a:r>
            <a:endParaRPr lang="pt-BR" sz="1700" dirty="0">
              <a:latin typeface="BlissL" panose="02000506030000020004" pitchFamily="2" charset="0"/>
            </a:endParaRPr>
          </a:p>
          <a:p>
            <a:pPr marL="285750" indent="-285750">
              <a:buFont typeface="Arial" panose="020B0604020202020204" pitchFamily="34" charset="0"/>
              <a:buChar char="•"/>
            </a:pPr>
            <a:endParaRPr lang="pt-BR" sz="1700" b="1" dirty="0" smtClean="0">
              <a:latin typeface="BlissL" panose="02000506030000020004" pitchFamily="2" charset="0"/>
            </a:endParaRPr>
          </a:p>
          <a:p>
            <a:pPr marL="285750" indent="-285750">
              <a:buFont typeface="Arial" panose="020B0604020202020204" pitchFamily="34" charset="0"/>
              <a:buChar char="•"/>
            </a:pPr>
            <a:endParaRPr lang="pt-BR" sz="1700" b="1" dirty="0">
              <a:latin typeface="BlissL" panose="02000506030000020004" pitchFamily="2" charset="0"/>
            </a:endParaRPr>
          </a:p>
          <a:p>
            <a:pPr marL="285750" indent="-285750">
              <a:buFont typeface="Arial" panose="020B0604020202020204" pitchFamily="34" charset="0"/>
              <a:buChar char="•"/>
            </a:pPr>
            <a:r>
              <a:rPr lang="pt-BR" sz="1700" b="1" dirty="0" smtClean="0">
                <a:latin typeface="BlissL" panose="02000506030000020004" pitchFamily="2" charset="0"/>
              </a:rPr>
              <a:t>Modelo </a:t>
            </a:r>
            <a:r>
              <a:rPr lang="pt-BR" sz="1700" b="1" dirty="0">
                <a:latin typeface="BlissL" panose="02000506030000020004" pitchFamily="2" charset="0"/>
              </a:rPr>
              <a:t>de Negócios, </a:t>
            </a:r>
            <a:r>
              <a:rPr lang="pt-BR" sz="1700" b="1" dirty="0" err="1" smtClean="0">
                <a:latin typeface="BlissL" panose="02000506030000020004" pitchFamily="2" charset="0"/>
              </a:rPr>
              <a:t>Distratos</a:t>
            </a:r>
            <a:r>
              <a:rPr lang="pt-BR" sz="1700" b="1" dirty="0" smtClean="0">
                <a:latin typeface="BlissL" panose="02000506030000020004" pitchFamily="2" charset="0"/>
              </a:rPr>
              <a:t>, Crédito PF, estoques </a:t>
            </a:r>
            <a:r>
              <a:rPr lang="pt-BR" sz="1700" dirty="0" smtClean="0">
                <a:latin typeface="BlissL" panose="02000506030000020004" pitchFamily="2" charset="0"/>
              </a:rPr>
              <a:t>- 17h às 17:30h</a:t>
            </a:r>
            <a:endParaRPr lang="pt-BR" sz="1700" dirty="0">
              <a:latin typeface="BlissL" panose="02000506030000020004" pitchFamily="2" charset="0"/>
            </a:endParaRPr>
          </a:p>
          <a:p>
            <a:pPr marL="742950" lvl="2" indent="-285750">
              <a:buFont typeface="Arial" panose="020B0604020202020204" pitchFamily="34" charset="0"/>
              <a:buChar char="•"/>
            </a:pPr>
            <a:r>
              <a:rPr lang="pt-BR" sz="1700" dirty="0">
                <a:latin typeface="BlissL" panose="02000506030000020004" pitchFamily="2" charset="0"/>
              </a:rPr>
              <a:t> </a:t>
            </a:r>
            <a:r>
              <a:rPr lang="pt-BR" sz="1700" dirty="0" smtClean="0">
                <a:latin typeface="BlissL" panose="02000506030000020004" pitchFamily="2" charset="0"/>
              </a:rPr>
              <a:t>Repasse na planta vs. Associativo – pontos para MB Associados/ ABECIP</a:t>
            </a:r>
            <a:endParaRPr lang="pt-BR" sz="1700" dirty="0">
              <a:latin typeface="BlissL" panose="02000506030000020004" pitchFamily="2" charset="0"/>
            </a:endParaRPr>
          </a:p>
          <a:p>
            <a:endParaRPr lang="pt-BR" sz="1700" dirty="0" smtClean="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285750" indent="-285750">
              <a:buFont typeface="Arial" panose="020B0604020202020204" pitchFamily="34" charset="0"/>
              <a:buChar char="•"/>
            </a:pPr>
            <a:r>
              <a:rPr lang="pt-BR" sz="1700" b="1" dirty="0" smtClean="0">
                <a:latin typeface="BlissL" panose="02000506030000020004" pitchFamily="2" charset="0"/>
              </a:rPr>
              <a:t>Atualizações</a:t>
            </a:r>
            <a:r>
              <a:rPr lang="pt-BR" sz="1700" dirty="0" smtClean="0">
                <a:latin typeface="BlissL" panose="02000506030000020004" pitchFamily="2" charset="0"/>
              </a:rPr>
              <a:t> – 17:30h às 18h</a:t>
            </a:r>
            <a:endParaRPr lang="pt-BR" sz="1700" dirty="0">
              <a:latin typeface="BlissL" panose="02000506030000020004" pitchFamily="2" charset="0"/>
            </a:endParaRPr>
          </a:p>
          <a:p>
            <a:pPr marL="742950" lvl="1" indent="-285750">
              <a:buFont typeface="Arial" panose="020B0604020202020204" pitchFamily="34" charset="0"/>
              <a:buChar char="•"/>
            </a:pPr>
            <a:r>
              <a:rPr lang="pt-BR" sz="1700" dirty="0" smtClean="0">
                <a:latin typeface="BlissL" panose="02000506030000020004" pitchFamily="2" charset="0"/>
              </a:rPr>
              <a:t>Registro </a:t>
            </a:r>
            <a:r>
              <a:rPr lang="pt-BR" sz="1700" dirty="0">
                <a:latin typeface="BlissL" panose="02000506030000020004" pitchFamily="2" charset="0"/>
              </a:rPr>
              <a:t>Eletrônico, desbloqueio de </a:t>
            </a:r>
            <a:r>
              <a:rPr lang="pt-BR" sz="1700" dirty="0" smtClean="0">
                <a:latin typeface="BlissL" panose="02000506030000020004" pitchFamily="2" charset="0"/>
              </a:rPr>
              <a:t>recursos</a:t>
            </a:r>
            <a:r>
              <a:rPr lang="pt-BR" sz="1700" dirty="0">
                <a:latin typeface="BlissL" panose="02000506030000020004" pitchFamily="2" charset="0"/>
              </a:rPr>
              <a:t> </a:t>
            </a:r>
          </a:p>
          <a:p>
            <a:pPr marL="742950" lvl="1" indent="-285750">
              <a:buFont typeface="Arial" panose="020B0604020202020204" pitchFamily="34" charset="0"/>
              <a:buChar char="•"/>
            </a:pPr>
            <a:r>
              <a:rPr lang="pt-BR" sz="1700" dirty="0" smtClean="0">
                <a:latin typeface="BlissL" panose="02000506030000020004" pitchFamily="2" charset="0"/>
              </a:rPr>
              <a:t>Aperfeiçoamentos </a:t>
            </a:r>
            <a:r>
              <a:rPr lang="pt-BR" sz="1700" dirty="0">
                <a:latin typeface="BlissL" panose="02000506030000020004" pitchFamily="2" charset="0"/>
              </a:rPr>
              <a:t>de relatórios </a:t>
            </a:r>
            <a:r>
              <a:rPr lang="pt-BR" sz="1700" dirty="0" smtClean="0">
                <a:latin typeface="BlissL" panose="02000506030000020004" pitchFamily="2" charset="0"/>
              </a:rPr>
              <a:t>bancários</a:t>
            </a:r>
          </a:p>
          <a:p>
            <a:pPr marL="742950" lvl="1" indent="-285750">
              <a:buFont typeface="Arial" panose="020B0604020202020204" pitchFamily="34" charset="0"/>
              <a:buChar char="•"/>
            </a:pPr>
            <a:r>
              <a:rPr lang="pt-BR" sz="1700" dirty="0" smtClean="0">
                <a:latin typeface="BlissL" panose="02000506030000020004" pitchFamily="2" charset="0"/>
              </a:rPr>
              <a:t>SGA – benchmarks</a:t>
            </a:r>
          </a:p>
          <a:p>
            <a:pPr marL="742950" lvl="1" indent="-285750">
              <a:buFont typeface="Arial" panose="020B0604020202020204" pitchFamily="34" charset="0"/>
              <a:buChar char="•"/>
            </a:pPr>
            <a:endParaRPr lang="pt-BR" sz="1700" dirty="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a:p>
            <a:pPr marL="742950" lvl="1" indent="-285750">
              <a:buFont typeface="Arial" panose="020B0604020202020204" pitchFamily="34" charset="0"/>
              <a:buChar char="•"/>
            </a:pPr>
            <a:endParaRPr lang="pt-BR" sz="1700" dirty="0" smtClean="0">
              <a:latin typeface="BlissL" panose="02000506030000020004" pitchFamily="2" charset="0"/>
            </a:endParaRPr>
          </a:p>
          <a:p>
            <a:r>
              <a:rPr lang="pt-BR" sz="1700" dirty="0">
                <a:latin typeface="BlissL" panose="02000506030000020004" pitchFamily="2" charset="0"/>
              </a:rPr>
              <a:t> </a:t>
            </a:r>
          </a:p>
        </p:txBody>
      </p:sp>
      <p:pic>
        <p:nvPicPr>
          <p:cNvPr id="7" name="Imagem 6"/>
          <p:cNvPicPr>
            <a:picLocks noChangeAspect="1"/>
          </p:cNvPicPr>
          <p:nvPr/>
        </p:nvPicPr>
        <p:blipFill rotWithShape="1">
          <a:blip r:embed="rId2"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9"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0" name="Rectangle 2"/>
          <p:cNvSpPr>
            <a:spLocks/>
          </p:cNvSpPr>
          <p:nvPr/>
        </p:nvSpPr>
        <p:spPr bwMode="auto">
          <a:xfrm>
            <a:off x="7308304" y="6525344"/>
            <a:ext cx="1584176" cy="271865"/>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1050" dirty="0" smtClean="0">
                <a:latin typeface="BlissL" panose="02000506030000020004" pitchFamily="2" charset="0"/>
                <a:ea typeface="Helvetica" charset="0"/>
                <a:cs typeface="Helvetica" charset="0"/>
                <a:sym typeface="Helvetica" charset="0"/>
              </a:rPr>
              <a:t>1</a:t>
            </a:r>
            <a:endParaRPr lang="en-US" sz="900" dirty="0">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178318272"/>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Valor das Vendas (R$ milhões)</a:t>
            </a:r>
            <a:endParaRPr lang="pt-BR" dirty="0"/>
          </a:p>
        </p:txBody>
      </p:sp>
      <p:sp>
        <p:nvSpPr>
          <p:cNvPr id="6" name="CaixaDeTexto 5"/>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10879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Estoque total (R$ milhões)</a:t>
            </a:r>
            <a:endParaRPr lang="pt-BR" b="0" dirty="0"/>
          </a:p>
        </p:txBody>
      </p:sp>
      <p:sp>
        <p:nvSpPr>
          <p:cNvPr id="6" name="CaixaDeTexto 5"/>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7</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1" name="Gráfico 10"/>
          <p:cNvGraphicFramePr>
            <a:graphicFrameLocks/>
          </p:cNvGraphicFramePr>
          <p:nvPr>
            <p:extLst/>
          </p:nvPr>
        </p:nvGraphicFramePr>
        <p:xfrm>
          <a:off x="1094097"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3875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Unidades distratadas</a:t>
            </a:r>
            <a:endParaRPr lang="pt-BR" dirty="0"/>
          </a:p>
        </p:txBody>
      </p:sp>
      <p:sp>
        <p:nvSpPr>
          <p:cNvPr id="7" name="CaixaDeTexto 6"/>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180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Valor distratado (R$ milhões)</a:t>
            </a:r>
            <a:endParaRPr lang="pt-BR" dirty="0"/>
          </a:p>
        </p:txBody>
      </p:sp>
      <p:sp>
        <p:nvSpPr>
          <p:cNvPr id="7" name="CaixaDeTexto 6"/>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74242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Entregas (Unidades)</a:t>
            </a:r>
            <a:endParaRPr lang="pt-BR" dirty="0"/>
          </a:p>
        </p:txBody>
      </p:sp>
      <p:sp>
        <p:nvSpPr>
          <p:cNvPr id="6" name="CaixaDeTexto 5"/>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9</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CaixaDeTexto 15"/>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20238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Saldo credor (R$ milhões)</a:t>
            </a:r>
            <a:endParaRPr lang="pt-BR" dirty="0"/>
          </a:p>
        </p:txBody>
      </p:sp>
      <p:sp>
        <p:nvSpPr>
          <p:cNvPr id="8" name="CaixaDeTexto 7"/>
          <p:cNvSpPr txBox="1"/>
          <p:nvPr/>
        </p:nvSpPr>
        <p:spPr>
          <a:xfrm>
            <a:off x="941696" y="5759355"/>
            <a:ext cx="1941557"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3" name="CaixaDeTexto 12"/>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4" name="Retângulo 13"/>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7" name="CaixaDeTexto 16"/>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770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Saldo em atraso (&gt;90 dias; R$ milhões)</a:t>
            </a:r>
            <a:endParaRPr lang="pt-BR" dirty="0"/>
          </a:p>
        </p:txBody>
      </p:sp>
      <p:sp>
        <p:nvSpPr>
          <p:cNvPr id="8" name="CaixaDeTexto 7"/>
          <p:cNvSpPr txBox="1"/>
          <p:nvPr/>
        </p:nvSpPr>
        <p:spPr>
          <a:xfrm>
            <a:off x="941696" y="5759355"/>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4" name="CaixaDeTexto 13"/>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5" name="Retângulo 14"/>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7" name="CaixaDeTexto 16"/>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5292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Saldo em atraso </a:t>
            </a:r>
            <a:r>
              <a:rPr lang="pt-BR" dirty="0" smtClean="0"/>
              <a:t>potencial (&gt;</a:t>
            </a:r>
            <a:r>
              <a:rPr lang="pt-BR" dirty="0"/>
              <a:t>90 dias; R$ milhões)</a:t>
            </a:r>
          </a:p>
        </p:txBody>
      </p:sp>
      <p:sp>
        <p:nvSpPr>
          <p:cNvPr id="8" name="CaixaDeTexto 7"/>
          <p:cNvSpPr txBox="1"/>
          <p:nvPr/>
        </p:nvSpPr>
        <p:spPr>
          <a:xfrm>
            <a:off x="941696" y="5759355"/>
            <a:ext cx="1988045" cy="276999"/>
          </a:xfrm>
          <a:prstGeom prst="rect">
            <a:avLst/>
          </a:prstGeom>
          <a:noFill/>
        </p:spPr>
        <p:txBody>
          <a:bodyPr wrap="none" rtlCol="0">
            <a:spAutoFit/>
          </a:bodyPr>
          <a:lstStyle/>
          <a:p>
            <a:pPr fontAlgn="auto">
              <a:spcBef>
                <a:spcPts val="0"/>
              </a:spcBef>
              <a:spcAft>
                <a:spcPts val="0"/>
              </a:spcAft>
            </a:pPr>
            <a:r>
              <a:rPr lang="pt-BR" sz="1200" dirty="0" smtClean="0">
                <a:solidFill>
                  <a:prstClr val="black"/>
                </a:solidFill>
                <a:latin typeface="Trebuchet MS"/>
                <a:cs typeface="+mn-cs"/>
              </a:rPr>
              <a:t>Empresas consideradas: 8</a:t>
            </a:r>
            <a:endParaRPr lang="pt-BR" sz="1200" dirty="0">
              <a:solidFill>
                <a:prstClr val="black"/>
              </a:solidFill>
              <a:latin typeface="Trebuchet MS"/>
              <a:cs typeface="+mn-cs"/>
            </a:endParaRPr>
          </a:p>
        </p:txBody>
      </p:sp>
      <p:sp>
        <p:nvSpPr>
          <p:cNvPr id="14" name="CaixaDeTexto 13"/>
          <p:cNvSpPr txBox="1"/>
          <p:nvPr/>
        </p:nvSpPr>
        <p:spPr>
          <a:xfrm>
            <a:off x="553767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Residencial</a:t>
            </a:r>
            <a:endParaRPr lang="pt-BR" sz="1100" dirty="0">
              <a:solidFill>
                <a:prstClr val="black"/>
              </a:solidFill>
              <a:latin typeface="Segoe UI" panose="020B0502040204020203" pitchFamily="34" charset="0"/>
              <a:cs typeface="Segoe UI" panose="020B0502040204020203" pitchFamily="34" charset="0"/>
            </a:endParaRPr>
          </a:p>
        </p:txBody>
      </p:sp>
      <p:sp>
        <p:nvSpPr>
          <p:cNvPr id="15" name="Retângulo 14"/>
          <p:cNvSpPr/>
          <p:nvPr/>
        </p:nvSpPr>
        <p:spPr>
          <a:xfrm>
            <a:off x="5383850" y="5401325"/>
            <a:ext cx="212697" cy="129014"/>
          </a:xfrm>
          <a:prstGeom prst="rect">
            <a:avLst/>
          </a:prstGeom>
          <a:solidFill>
            <a:schemeClr val="accent1">
              <a:lumMod val="60000"/>
              <a:lumOff val="4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p:nvSpPr>
        <p:spPr>
          <a:xfrm>
            <a:off x="6618700" y="5398603"/>
            <a:ext cx="212697" cy="129014"/>
          </a:xfrm>
          <a:prstGeom prst="rect">
            <a:avLst/>
          </a:prstGeom>
          <a:solidFill>
            <a:schemeClr val="accent1">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7" name="CaixaDeTexto 16"/>
          <p:cNvSpPr txBox="1"/>
          <p:nvPr/>
        </p:nvSpPr>
        <p:spPr>
          <a:xfrm>
            <a:off x="6772525" y="5328468"/>
            <a:ext cx="1914275" cy="261610"/>
          </a:xfrm>
          <a:prstGeom prst="rect">
            <a:avLst/>
          </a:prstGeom>
          <a:noFill/>
        </p:spPr>
        <p:txBody>
          <a:bodyPr wrap="square" rtlCol="0">
            <a:spAutoFit/>
          </a:bodyPr>
          <a:lstStyle/>
          <a:p>
            <a:pPr fontAlgn="auto">
              <a:spcBef>
                <a:spcPts val="0"/>
              </a:spcBef>
              <a:spcAft>
                <a:spcPts val="0"/>
              </a:spcAft>
            </a:pPr>
            <a:r>
              <a:rPr lang="pt-BR" sz="1100" dirty="0" smtClean="0">
                <a:solidFill>
                  <a:prstClr val="black"/>
                </a:solidFill>
                <a:latin typeface="Segoe UI" panose="020B0502040204020203" pitchFamily="34" charset="0"/>
                <a:cs typeface="Segoe UI" panose="020B0502040204020203" pitchFamily="34" charset="0"/>
              </a:rPr>
              <a:t>Outros/Não Informado</a:t>
            </a:r>
            <a:endParaRPr lang="pt-BR" sz="1100" dirty="0">
              <a:solidFill>
                <a:prstClr val="black"/>
              </a:solidFill>
              <a:latin typeface="Segoe UI" panose="020B0502040204020203" pitchFamily="34" charset="0"/>
              <a:cs typeface="Segoe UI" panose="020B0502040204020203" pitchFamily="34" charset="0"/>
            </a:endParaRPr>
          </a:p>
        </p:txBody>
      </p:sp>
      <p:graphicFrame>
        <p:nvGraphicFramePr>
          <p:cNvPr id="10" name="Gráfico 9"/>
          <p:cNvGraphicFramePr>
            <a:graphicFrameLocks/>
          </p:cNvGraphicFramePr>
          <p:nvPr>
            <p:extLst/>
          </p:nvPr>
        </p:nvGraphicFramePr>
        <p:xfrm>
          <a:off x="1090800" y="1256868"/>
          <a:ext cx="6962400" cy="407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20268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 name="CaixaDeTexto 1"/>
          <p:cNvSpPr txBox="1"/>
          <p:nvPr/>
        </p:nvSpPr>
        <p:spPr>
          <a:xfrm>
            <a:off x="1959429" y="2191260"/>
            <a:ext cx="6317672" cy="3508653"/>
          </a:xfrm>
          <a:prstGeom prst="rect">
            <a:avLst/>
          </a:prstGeom>
          <a:noFill/>
        </p:spPr>
        <p:txBody>
          <a:bodyPr wrap="square" rtlCol="0">
            <a:spAutoFit/>
          </a:bodyPr>
          <a:lstStyle/>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Eduardo Zylberstajn</a:t>
            </a:r>
            <a:endParaRPr lang="pt-BR" b="1"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ezylberstajn@fipe.org.br</a:t>
            </a:r>
          </a:p>
          <a:p>
            <a:pPr algn="ctr" fontAlgn="auto">
              <a:spcBef>
                <a:spcPts val="0"/>
              </a:spcBef>
              <a:spcAft>
                <a:spcPts val="0"/>
              </a:spcAft>
            </a:pP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Bruno Oliva</a:t>
            </a: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boliva@fipe.org.br</a:t>
            </a: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Bernardo Dutra</a:t>
            </a: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bdutra@fipe.org.br</a:t>
            </a: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sz="2400" b="1" dirty="0" smtClean="0">
                <a:solidFill>
                  <a:prstClr val="black"/>
                </a:solidFill>
                <a:latin typeface="Segoe UI" panose="020B0502040204020203" pitchFamily="34" charset="0"/>
                <a:cs typeface="Segoe UI" panose="020B0502040204020203" pitchFamily="34" charset="0"/>
              </a:rPr>
              <a:t>(11) 3767-1764</a:t>
            </a:r>
            <a:endParaRPr lang="pt-BR" sz="2400" b="1"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p:txBody>
      </p:sp>
      <p:pic>
        <p:nvPicPr>
          <p:cNvPr id="7" name="Imagem 6"/>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Tree>
    <p:extLst>
      <p:ext uri="{BB962C8B-B14F-4D97-AF65-F5344CB8AC3E}">
        <p14:creationId xmlns:p14="http://schemas.microsoft.com/office/powerpoint/2010/main" val="3929646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6" name="Imagem 5"/>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323528" y="1628800"/>
            <a:ext cx="8111876" cy="256480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a:solidFill>
                  <a:schemeClr val="bg2">
                    <a:lumMod val="50000"/>
                  </a:schemeClr>
                </a:solidFill>
                <a:latin typeface="BlissEB" panose="02000506050000020004" pitchFamily="2" charset="0"/>
                <a:ea typeface="Helvetica" charset="0"/>
                <a:cs typeface="Helvetica" charset="0"/>
                <a:sym typeface="Helvetica" charset="0"/>
              </a:rPr>
              <a:t>Informações</a:t>
            </a:r>
            <a:r>
              <a:rPr lang="en-US" sz="3200" dirty="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err="1">
                <a:solidFill>
                  <a:schemeClr val="bg2">
                    <a:lumMod val="50000"/>
                  </a:schemeClr>
                </a:solidFill>
                <a:latin typeface="BlissEB" panose="02000506050000020004" pitchFamily="2" charset="0"/>
                <a:ea typeface="Helvetica" charset="0"/>
                <a:cs typeface="Helvetica" charset="0"/>
                <a:sym typeface="Helvetica" charset="0"/>
              </a:rPr>
              <a:t>sobre</a:t>
            </a:r>
            <a:r>
              <a:rPr lang="en-US" sz="3200" dirty="0">
                <a:solidFill>
                  <a:schemeClr val="bg2">
                    <a:lumMod val="50000"/>
                  </a:schemeClr>
                </a:solidFill>
                <a:latin typeface="BlissEB" panose="02000506050000020004" pitchFamily="2" charset="0"/>
                <a:ea typeface="Helvetica" charset="0"/>
                <a:cs typeface="Helvetica" charset="0"/>
                <a:sym typeface="Helvetica" charset="0"/>
              </a:rPr>
              <a:t> o </a:t>
            </a:r>
            <a:r>
              <a:rPr lang="en-US" sz="3200" dirty="0" smtClean="0">
                <a:solidFill>
                  <a:schemeClr val="bg2">
                    <a:lumMod val="50000"/>
                  </a:schemeClr>
                </a:solidFill>
                <a:latin typeface="BlissEB" panose="02000506050000020004" pitchFamily="2" charset="0"/>
                <a:ea typeface="Helvetica" charset="0"/>
                <a:cs typeface="Helvetica" charset="0"/>
                <a:sym typeface="Helvetica" charset="0"/>
              </a:rPr>
              <a:t>setor:</a:t>
            </a:r>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a:solidFill>
                  <a:schemeClr val="bg2">
                    <a:lumMod val="50000"/>
                  </a:schemeClr>
                </a:solidFill>
                <a:latin typeface="BlissEB" panose="02000506050000020004" pitchFamily="2" charset="0"/>
                <a:ea typeface="Helvetica" charset="0"/>
                <a:cs typeface="Helvetica" charset="0"/>
                <a:sym typeface="Helvetica" charset="0"/>
              </a:rPr>
              <a:t>Dados FIPE </a:t>
            </a:r>
          </a:p>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48062267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74625" y="72324"/>
            <a:ext cx="2525167" cy="379587"/>
          </a:xfrm>
          <a:prstGeom prst="rect">
            <a:avLst/>
          </a:prstGeom>
          <a:noFill/>
          <a:ln w="12700" cap="flat" cmpd="sng">
            <a:noFill/>
            <a:prstDash val="solid"/>
            <a:miter lim="0"/>
            <a:headEnd/>
            <a:tailEnd/>
          </a:ln>
          <a:effectLst/>
        </p:spPr>
        <p:txBody>
          <a:bodyPr vert="horz" wrap="square" lIns="88896" tIns="50798" rIns="88896" bIns="50798" rtlCol="0" anchor="ctr">
            <a:spAutoFit/>
          </a:bodyPr>
          <a:lstStyle/>
          <a:p>
            <a:pPr defTabSz="914145" hangingPunct="0">
              <a:lnSpc>
                <a:spcPct val="90000"/>
              </a:lnSpc>
            </a:pPr>
            <a:r>
              <a:rPr lang="pt-BR" sz="2000" dirty="0">
                <a:solidFill>
                  <a:srgbClr val="969696"/>
                </a:solidFill>
                <a:latin typeface="BlissEB" panose="02000506050000020004" pitchFamily="2" charset="0"/>
                <a:ea typeface="Helvetica" charset="0"/>
                <a:cs typeface="Helvetica" charset="0"/>
              </a:rPr>
              <a:t>Status - FIPE</a:t>
            </a:r>
          </a:p>
        </p:txBody>
      </p:sp>
      <p:sp>
        <p:nvSpPr>
          <p:cNvPr id="39" name="Line 1"/>
          <p:cNvSpPr>
            <a:spLocks noChangeShapeType="1"/>
          </p:cNvSpPr>
          <p:nvPr/>
        </p:nvSpPr>
        <p:spPr bwMode="auto">
          <a:xfrm flipV="1">
            <a:off x="174625" y="548680"/>
            <a:ext cx="8764588" cy="0"/>
          </a:xfrm>
          <a:prstGeom prst="line">
            <a:avLst/>
          </a:prstGeom>
          <a:noFill/>
          <a:ln w="40640">
            <a:solidFill>
              <a:srgbClr val="808080"/>
            </a:solidFill>
            <a:round/>
            <a:headEnd/>
            <a:tailEnd/>
          </a:ln>
        </p:spPr>
        <p:txBody>
          <a:bodyPr lIns="64291" tIns="32146" rIns="64291" bIns="32146"/>
          <a:lstStyle/>
          <a:p>
            <a:endParaRPr lang="en-US"/>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latin typeface="BlissL" panose="02000506030000020004" pitchFamily="2" charset="0"/>
                <a:ea typeface="Helvetica" charset="0"/>
                <a:cs typeface="Helvetica" charset="0"/>
                <a:sym typeface="Helvetica" charset="0"/>
              </a:rPr>
              <a:t>2</a:t>
            </a:r>
            <a:endParaRPr lang="en-US" sz="900" dirty="0">
              <a:latin typeface="BlissL" panose="02000506030000020004" pitchFamily="2" charset="0"/>
              <a:ea typeface="Helvetica" charset="0"/>
              <a:cs typeface="Helvetica" charset="0"/>
              <a:sym typeface="Helvetica" charset="0"/>
            </a:endParaRPr>
          </a:p>
        </p:txBody>
      </p:sp>
      <p:graphicFrame>
        <p:nvGraphicFramePr>
          <p:cNvPr id="2" name="Tabela 1"/>
          <p:cNvGraphicFramePr>
            <a:graphicFrameLocks noGrp="1"/>
          </p:cNvGraphicFramePr>
          <p:nvPr>
            <p:extLst>
              <p:ext uri="{D42A27DB-BD31-4B8C-83A1-F6EECF244321}">
                <p14:modId xmlns:p14="http://schemas.microsoft.com/office/powerpoint/2010/main" val="800136402"/>
              </p:ext>
            </p:extLst>
          </p:nvPr>
        </p:nvGraphicFramePr>
        <p:xfrm>
          <a:off x="251520" y="764703"/>
          <a:ext cx="8568952" cy="5738371"/>
        </p:xfrm>
        <a:graphic>
          <a:graphicData uri="http://schemas.openxmlformats.org/drawingml/2006/table">
            <a:tbl>
              <a:tblPr/>
              <a:tblGrid>
                <a:gridCol w="1209135"/>
                <a:gridCol w="1501874"/>
                <a:gridCol w="1517783"/>
                <a:gridCol w="4340160"/>
              </a:tblGrid>
              <a:tr h="201013">
                <a:tc>
                  <a:txBody>
                    <a:bodyPr/>
                    <a:lstStyle/>
                    <a:p>
                      <a:pPr algn="ctr" fontAlgn="ctr"/>
                      <a:r>
                        <a:rPr lang="pt-BR" sz="900" b="1" i="0" u="none" strike="noStrike" dirty="0">
                          <a:solidFill>
                            <a:srgbClr val="000000"/>
                          </a:solidFill>
                          <a:effectLst/>
                          <a:latin typeface="Calibri" panose="020F0502020204030204" pitchFamily="34" charset="0"/>
                        </a:rPr>
                        <a:t>Empresa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pt-BR" sz="900" b="1" i="0" u="none" strike="noStrike">
                          <a:solidFill>
                            <a:srgbClr val="000000"/>
                          </a:solidFill>
                          <a:effectLst/>
                          <a:latin typeface="Calibri" panose="020F0502020204030204" pitchFamily="34" charset="0"/>
                        </a:rPr>
                        <a:t>Status Dados</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pt-BR" sz="900" b="1" i="0" u="none" strike="noStrike">
                          <a:solidFill>
                            <a:srgbClr val="000000"/>
                          </a:solidFill>
                          <a:effectLst/>
                          <a:latin typeface="Calibri" panose="020F0502020204030204" pitchFamily="34" charset="0"/>
                        </a:rPr>
                        <a:t>Status Termo de Adesão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ctr"/>
                      <a:r>
                        <a:rPr lang="pt-BR" sz="900" b="1" i="0" u="none" strike="noStrike">
                          <a:solidFill>
                            <a:srgbClr val="000000"/>
                          </a:solidFill>
                          <a:effectLst/>
                          <a:latin typeface="Calibri" panose="020F0502020204030204" pitchFamily="34" charset="0"/>
                        </a:rPr>
                        <a:t>Comentário sobre contato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r>
              <a:tr h="211062">
                <a:tc>
                  <a:txBody>
                    <a:bodyPr/>
                    <a:lstStyle/>
                    <a:p>
                      <a:pPr marL="0" algn="ctr" defTabSz="685800" rtl="0" eaLnBrk="1" fontAlgn="ctr" latinLnBrk="0" hangingPunct="1"/>
                      <a:r>
                        <a:rPr lang="pt-BR" sz="1000" b="0" i="0" u="none" strike="noStrike" kern="1200" dirty="0">
                          <a:solidFill>
                            <a:srgbClr val="4F81BD"/>
                          </a:solidFill>
                          <a:effectLst/>
                          <a:latin typeface="Calibri" panose="020F0502020204030204" pitchFamily="34" charset="0"/>
                          <a:ea typeface="+mn-ea"/>
                          <a:cs typeface="+mn-cs"/>
                        </a:rPr>
                        <a:t>Brookfield</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685800" rtl="0" eaLnBrk="1" fontAlgn="ctr" latinLnBrk="0" hangingPunct="1"/>
                      <a:r>
                        <a:rPr lang="pt-BR" sz="1000" b="0" i="0" u="none" strike="noStrike" kern="1200" dirty="0" smtClean="0">
                          <a:solidFill>
                            <a:srgbClr val="4F81BD"/>
                          </a:solidFill>
                          <a:effectLst/>
                          <a:latin typeface="Calibri" panose="020F0502020204030204" pitchFamily="34" charset="0"/>
                          <a:ea typeface="+mn-ea"/>
                          <a:cs typeface="+mn-cs"/>
                        </a:rPr>
                        <a:t>OK</a:t>
                      </a:r>
                      <a:endParaRPr lang="pt-BR" sz="1000" b="0" i="0" u="none" strike="noStrike" kern="1200" dirty="0">
                        <a:solidFill>
                          <a:srgbClr val="4F81BD"/>
                        </a:solidFill>
                        <a:effectLst/>
                        <a:latin typeface="Calibri" panose="020F0502020204030204" pitchFamily="34" charset="0"/>
                        <a:ea typeface="+mn-ea"/>
                        <a:cs typeface="+mn-cs"/>
                      </a:endParaRP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685800" rtl="0" eaLnBrk="1" fontAlgn="ctr" latinLnBrk="0" hangingPunct="1"/>
                      <a:r>
                        <a:rPr lang="pt-BR" sz="1000" b="0" i="0" u="none" strike="noStrike" kern="1200" dirty="0">
                          <a:solidFill>
                            <a:srgbClr val="4F81BD"/>
                          </a:solidFill>
                          <a:effectLst/>
                          <a:latin typeface="Calibri" panose="020F0502020204030204" pitchFamily="34" charset="0"/>
                          <a:ea typeface="+mn-ea"/>
                          <a:cs typeface="+mn-cs"/>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dirty="0" smtClean="0">
                          <a:solidFill>
                            <a:srgbClr val="000000"/>
                          </a:solidFill>
                          <a:effectLst/>
                          <a:latin typeface="Calibri" panose="020F0502020204030204" pitchFamily="34" charset="0"/>
                        </a:rPr>
                        <a:t>Enviou até novembro</a:t>
                      </a:r>
                      <a:endParaRPr lang="pt-BR" sz="1000" b="0" i="0" u="none" strike="noStrike" dirty="0">
                        <a:solidFill>
                          <a:srgbClr val="000000"/>
                        </a:solidFill>
                        <a:effectLst/>
                        <a:latin typeface="Calibri" panose="020F0502020204030204" pitchFamily="34" charset="0"/>
                      </a:endParaRP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4F81BD"/>
                          </a:solidFill>
                          <a:effectLst/>
                          <a:latin typeface="Calibri" panose="020F0502020204030204" pitchFamily="34" charset="0"/>
                        </a:rPr>
                        <a:t>Cyrela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dirty="0">
                          <a:solidFill>
                            <a:srgbClr val="000000"/>
                          </a:solidFill>
                          <a:effectLst/>
                          <a:latin typeface="Calibri" panose="020F0502020204030204" pitchFamily="34" charset="0"/>
                        </a:rPr>
                        <a:t>Enviou até novembro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4F81BD"/>
                          </a:solidFill>
                          <a:effectLst/>
                          <a:latin typeface="Calibri" panose="020F0502020204030204" pitchFamily="34" charset="0"/>
                        </a:rPr>
                        <a:t>Direcional</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dirty="0">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dezembro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4F81BD"/>
                          </a:solidFill>
                          <a:effectLst/>
                          <a:latin typeface="Calibri" panose="020F0502020204030204" pitchFamily="34" charset="0"/>
                        </a:rPr>
                        <a:t>Rodobens</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dirty="0">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dezembro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1062">
                <a:tc>
                  <a:txBody>
                    <a:bodyPr/>
                    <a:lstStyle/>
                    <a:p>
                      <a:pPr algn="ctr" rtl="0" fontAlgn="ctr"/>
                      <a:r>
                        <a:rPr lang="pt-BR" sz="1000" b="0" i="0" u="none" strike="noStrike">
                          <a:solidFill>
                            <a:srgbClr val="4F81BD"/>
                          </a:solidFill>
                          <a:effectLst/>
                          <a:latin typeface="Calibri" panose="020F0502020204030204" pitchFamily="34" charset="0"/>
                        </a:rPr>
                        <a:t>Tecnisa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dezembro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4F81BD"/>
                          </a:solidFill>
                          <a:effectLst/>
                          <a:latin typeface="Calibri" panose="020F0502020204030204" pitchFamily="34" charset="0"/>
                        </a:rPr>
                        <a:t>Tenda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outubro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4F81BD"/>
                          </a:solidFill>
                          <a:effectLst/>
                          <a:latin typeface="Calibri" panose="020F0502020204030204" pitchFamily="34" charset="0"/>
                        </a:rPr>
                        <a:t>Cury</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dezembro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808">
                <a:tc>
                  <a:txBody>
                    <a:bodyPr/>
                    <a:lstStyle/>
                    <a:p>
                      <a:pPr algn="ctr" rtl="0" fontAlgn="ctr"/>
                      <a:r>
                        <a:rPr lang="pt-BR" sz="1000" b="0" i="0" u="none" strike="noStrike">
                          <a:solidFill>
                            <a:srgbClr val="4F81BD"/>
                          </a:solidFill>
                          <a:effectLst/>
                          <a:latin typeface="Calibri" panose="020F0502020204030204" pitchFamily="34" charset="0"/>
                        </a:rPr>
                        <a:t>MRV</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outubro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dirty="0">
                          <a:solidFill>
                            <a:srgbClr val="4F81BD"/>
                          </a:solidFill>
                          <a:effectLst/>
                          <a:latin typeface="Calibri" panose="020F0502020204030204" pitchFamily="34" charset="0"/>
                        </a:rPr>
                        <a:t>Rossi</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novembro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dirty="0">
                          <a:solidFill>
                            <a:srgbClr val="808080"/>
                          </a:solidFill>
                          <a:effectLst/>
                          <a:latin typeface="Calibri" panose="020F0502020204030204" pitchFamily="34" charset="0"/>
                        </a:rPr>
                        <a:t>HM</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dirty="0">
                          <a:solidFill>
                            <a:srgbClr val="808080"/>
                          </a:solidFill>
                          <a:effectLst/>
                          <a:latin typeface="Calibri" panose="020F0502020204030204" pitchFamily="34" charset="0"/>
                        </a:rPr>
                        <a:t>Enviados Parcialmente</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dirty="0">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dirty="0">
                          <a:solidFill>
                            <a:srgbClr val="000000"/>
                          </a:solidFill>
                          <a:effectLst/>
                          <a:latin typeface="Calibri" panose="020F0502020204030204" pitchFamily="34" charset="0"/>
                        </a:rPr>
                        <a:t>Dados desatualizados (até março)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808080"/>
                          </a:solidFill>
                          <a:effectLst/>
                          <a:latin typeface="Calibri" panose="020F0502020204030204" pitchFamily="34" charset="0"/>
                        </a:rPr>
                        <a:t>PDG</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808080"/>
                          </a:solidFill>
                          <a:effectLst/>
                          <a:latin typeface="Calibri" panose="020F0502020204030204" pitchFamily="34" charset="0"/>
                        </a:rPr>
                        <a:t>Enviados Parcialmente</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outubro (mas enviou dados agregados e incompletos)</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808080"/>
                          </a:solidFill>
                          <a:effectLst/>
                          <a:latin typeface="Calibri" panose="020F0502020204030204" pitchFamily="34" charset="0"/>
                        </a:rPr>
                        <a:t>Viver</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808080"/>
                          </a:solidFill>
                          <a:effectLst/>
                          <a:latin typeface="Calibri" panose="020F0502020204030204" pitchFamily="34" charset="0"/>
                        </a:rPr>
                        <a:t>Enviados Parcialmente</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Mandou dados de setembro e outubro (mas não dos outros meses)</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808080"/>
                          </a:solidFill>
                          <a:effectLst/>
                          <a:latin typeface="Calibri" panose="020F0502020204030204" pitchFamily="34" charset="0"/>
                        </a:rPr>
                        <a:t>Yuny</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dirty="0">
                          <a:solidFill>
                            <a:srgbClr val="808080"/>
                          </a:solidFill>
                          <a:effectLst/>
                          <a:latin typeface="Calibri" panose="020F0502020204030204" pitchFamily="34" charset="0"/>
                        </a:rPr>
                        <a:t>Enviados Parcialmente</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4F81BD"/>
                          </a:solidFill>
                          <a:effectLst/>
                          <a:latin typeface="Calibri" panose="020F0502020204030204" pitchFamily="34" charset="0"/>
                        </a:rPr>
                        <a:t>OK</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Mandou dados de setembro e novembro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808080"/>
                          </a:solidFill>
                          <a:effectLst/>
                          <a:latin typeface="Calibri" panose="020F0502020204030204" pitchFamily="34" charset="0"/>
                        </a:rPr>
                        <a:t>Emccamp</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808080"/>
                          </a:solidFill>
                          <a:effectLst/>
                          <a:latin typeface="Calibri" panose="020F0502020204030204" pitchFamily="34" charset="0"/>
                        </a:rPr>
                        <a:t>Enviados Parcialmente</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setembro (mas enviou dado do 1º trimestre agregado)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1062">
                <a:tc>
                  <a:txBody>
                    <a:bodyPr/>
                    <a:lstStyle/>
                    <a:p>
                      <a:pPr algn="ctr" rtl="0" fontAlgn="ctr"/>
                      <a:r>
                        <a:rPr lang="pt-BR" sz="1000" b="0" i="0" u="none" strike="noStrike">
                          <a:solidFill>
                            <a:srgbClr val="808080"/>
                          </a:solidFill>
                          <a:effectLst/>
                          <a:latin typeface="Calibri" panose="020F0502020204030204" pitchFamily="34" charset="0"/>
                        </a:rPr>
                        <a:t>Moura Dubeux</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808080"/>
                          </a:solidFill>
                          <a:effectLst/>
                          <a:latin typeface="Calibri" panose="020F0502020204030204" pitchFamily="34" charset="0"/>
                        </a:rPr>
                        <a:t>Enviados Parcialmente</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Enviou até agosto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1062">
                <a:tc>
                  <a:txBody>
                    <a:bodyPr/>
                    <a:lstStyle/>
                    <a:p>
                      <a:pPr algn="ctr" rtl="0" fontAlgn="ctr"/>
                      <a:r>
                        <a:rPr lang="pt-BR" sz="1000" b="0" i="0" u="none" strike="noStrike">
                          <a:solidFill>
                            <a:srgbClr val="000000"/>
                          </a:solidFill>
                          <a:effectLst/>
                          <a:latin typeface="Calibri" panose="020F0502020204030204" pitchFamily="34" charset="0"/>
                        </a:rPr>
                        <a:t>Even</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Aceitou participar, mas não enviou nenhuma documentação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000000"/>
                          </a:solidFill>
                          <a:effectLst/>
                          <a:latin typeface="Calibri" panose="020F0502020204030204" pitchFamily="34" charset="0"/>
                        </a:rPr>
                        <a:t>Gafisa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Não aceitou os termos propostos no termo de adesão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000000"/>
                          </a:solidFill>
                          <a:effectLst/>
                          <a:latin typeface="Calibri" panose="020F0502020204030204" pitchFamily="34" charset="0"/>
                        </a:rPr>
                        <a:t>JHSF</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Indicou sua participação a partir de 2015.</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000000"/>
                          </a:solidFill>
                          <a:effectLst/>
                          <a:latin typeface="Calibri" panose="020F0502020204030204" pitchFamily="34" charset="0"/>
                        </a:rPr>
                        <a:t>Odebrecht</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Sem contato na última semana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11062">
                <a:tc>
                  <a:txBody>
                    <a:bodyPr/>
                    <a:lstStyle/>
                    <a:p>
                      <a:pPr algn="ctr" rtl="0" fontAlgn="ctr"/>
                      <a:r>
                        <a:rPr lang="pt-BR" sz="1000" b="0" i="0" u="none" strike="noStrike">
                          <a:solidFill>
                            <a:srgbClr val="000000"/>
                          </a:solidFill>
                          <a:effectLst/>
                          <a:latin typeface="Calibri" panose="020F0502020204030204" pitchFamily="34" charset="0"/>
                        </a:rPr>
                        <a:t>Plano &amp; Plano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Sem contato na última semana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000000"/>
                          </a:solidFill>
                          <a:effectLst/>
                          <a:latin typeface="Calibri" panose="020F0502020204030204" pitchFamily="34" charset="0"/>
                        </a:rPr>
                        <a:t>Andrade Gutierrez</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Nenhuma resposta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000000"/>
                          </a:solidFill>
                          <a:effectLst/>
                          <a:latin typeface="Calibri" panose="020F0502020204030204" pitchFamily="34" charset="0"/>
                        </a:rPr>
                        <a:t>Esser</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Nenhuma resposta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000000"/>
                          </a:solidFill>
                          <a:effectLst/>
                          <a:latin typeface="Calibri" panose="020F0502020204030204" pitchFamily="34" charset="0"/>
                        </a:rPr>
                        <a:t>Eztec</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Nenhuma resposta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000000"/>
                          </a:solidFill>
                          <a:effectLst/>
                          <a:latin typeface="Calibri" panose="020F0502020204030204" pitchFamily="34" charset="0"/>
                        </a:rPr>
                        <a:t>João Fortes</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Nenhuma resposta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000000"/>
                          </a:solidFill>
                          <a:effectLst/>
                          <a:latin typeface="Calibri" panose="020F0502020204030204" pitchFamily="34" charset="0"/>
                        </a:rPr>
                        <a:t>Trisul</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000000"/>
                          </a:solidFill>
                          <a:effectLst/>
                          <a:latin typeface="Calibri" panose="020F0502020204030204" pitchFamily="34" charset="0"/>
                        </a:rPr>
                        <a:t>Nenhuma resposta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062">
                <a:tc>
                  <a:txBody>
                    <a:bodyPr/>
                    <a:lstStyle/>
                    <a:p>
                      <a:pPr algn="ctr" rtl="0" fontAlgn="ctr"/>
                      <a:r>
                        <a:rPr lang="pt-BR" sz="1000" b="0" i="0" u="none" strike="noStrike">
                          <a:solidFill>
                            <a:srgbClr val="000000"/>
                          </a:solidFill>
                          <a:effectLst/>
                          <a:latin typeface="Calibri" panose="020F0502020204030204" pitchFamily="34" charset="0"/>
                        </a:rPr>
                        <a:t>WTorre</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 enviou</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a:solidFill>
                            <a:srgbClr val="FF0000"/>
                          </a:solidFill>
                          <a:effectLst/>
                          <a:latin typeface="Calibri" panose="020F0502020204030204" pitchFamily="34" charset="0"/>
                        </a:rPr>
                        <a:t>Não</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pt-BR" sz="1000" b="0" i="0" u="none" strike="noStrike" dirty="0">
                          <a:solidFill>
                            <a:srgbClr val="000000"/>
                          </a:solidFill>
                          <a:effectLst/>
                          <a:latin typeface="Calibri" panose="020F0502020204030204" pitchFamily="34" charset="0"/>
                        </a:rPr>
                        <a:t>Nenhuma resposta</a:t>
                      </a:r>
                    </a:p>
                  </a:txBody>
                  <a:tcPr marL="7688" marR="7688" marT="7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8122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cstate="print">
            <a:extLst>
              <a:ext uri="{28A0092B-C50C-407E-A947-70E740481C1C}">
                <a14:useLocalDpi xmlns:a14="http://schemas.microsoft.com/office/drawing/2010/main" val="0"/>
              </a:ext>
            </a:extLst>
          </a:blip>
          <a:srcRect l="49735" t="-751" b="53427"/>
          <a:stretch/>
        </p:blipFill>
        <p:spPr>
          <a:xfrm>
            <a:off x="6715866" y="-171400"/>
            <a:ext cx="2536654" cy="3377356"/>
          </a:xfrm>
          <a:prstGeom prst="rect">
            <a:avLst/>
          </a:prstGeom>
          <a:ln>
            <a:noFill/>
          </a:ln>
          <a:effectLst>
            <a:softEdge rad="112500"/>
          </a:effectLst>
        </p:spPr>
      </p:pic>
      <p:pic>
        <p:nvPicPr>
          <p:cNvPr id="5" name="Imagem 4"/>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a:off x="-5424" y="5879052"/>
            <a:ext cx="905016" cy="998113"/>
          </a:xfrm>
          <a:prstGeom prst="rect">
            <a:avLst/>
          </a:prstGeom>
        </p:spPr>
      </p:pic>
      <p:sp>
        <p:nvSpPr>
          <p:cNvPr id="2" name="Rectangle 2"/>
          <p:cNvSpPr>
            <a:spLocks/>
          </p:cNvSpPr>
          <p:nvPr/>
        </p:nvSpPr>
        <p:spPr bwMode="auto">
          <a:xfrm>
            <a:off x="683568" y="2204864"/>
            <a:ext cx="7697787"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endParaRPr lang="en-US" sz="3200" dirty="0">
              <a:solidFill>
                <a:schemeClr val="bg2">
                  <a:lumMod val="50000"/>
                </a:schemeClr>
              </a:solidFill>
              <a:latin typeface="BlissEB" panose="02000506050000020004" pitchFamily="2" charset="0"/>
              <a:ea typeface="Helvetica" charset="0"/>
              <a:cs typeface="Helvetica" charset="0"/>
              <a:sym typeface="Helvetica" charset="0"/>
            </a:endParaRPr>
          </a:p>
          <a:p>
            <a:pPr algn="ctr" defTabSz="914145" hangingPunct="0"/>
            <a:r>
              <a:rPr lang="en-US" sz="3200" dirty="0" err="1">
                <a:solidFill>
                  <a:schemeClr val="bg2">
                    <a:lumMod val="50000"/>
                  </a:schemeClr>
                </a:solidFill>
                <a:latin typeface="BlissEB" panose="02000506050000020004" pitchFamily="2" charset="0"/>
                <a:ea typeface="Helvetica" charset="0"/>
                <a:cs typeface="Helvetica" charset="0"/>
                <a:sym typeface="Helvetica" charset="0"/>
              </a:rPr>
              <a:t>Tributação</a:t>
            </a:r>
            <a:r>
              <a:rPr lang="en-US" sz="3200" dirty="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err="1">
                <a:solidFill>
                  <a:schemeClr val="bg2">
                    <a:lumMod val="50000"/>
                  </a:schemeClr>
                </a:solidFill>
                <a:latin typeface="BlissEB" panose="02000506050000020004" pitchFamily="2" charset="0"/>
                <a:ea typeface="Helvetica" charset="0"/>
                <a:cs typeface="Helvetica" charset="0"/>
                <a:sym typeface="Helvetica" charset="0"/>
              </a:rPr>
              <a:t>na</a:t>
            </a:r>
            <a:r>
              <a:rPr lang="en-US" sz="3200" dirty="0">
                <a:solidFill>
                  <a:schemeClr val="bg2">
                    <a:lumMod val="50000"/>
                  </a:schemeClr>
                </a:solidFill>
                <a:latin typeface="BlissEB" panose="02000506050000020004" pitchFamily="2" charset="0"/>
                <a:ea typeface="Helvetica" charset="0"/>
                <a:cs typeface="Helvetica" charset="0"/>
                <a:sym typeface="Helvetica" charset="0"/>
              </a:rPr>
              <a:t> </a:t>
            </a:r>
            <a:r>
              <a:rPr lang="en-US" sz="3200" dirty="0" err="1">
                <a:solidFill>
                  <a:schemeClr val="bg2">
                    <a:lumMod val="50000"/>
                  </a:schemeClr>
                </a:solidFill>
                <a:latin typeface="BlissEB" panose="02000506050000020004" pitchFamily="2" charset="0"/>
                <a:ea typeface="Helvetica" charset="0"/>
                <a:cs typeface="Helvetica" charset="0"/>
                <a:sym typeface="Helvetica" charset="0"/>
              </a:rPr>
              <a:t>Permuta</a:t>
            </a:r>
            <a:r>
              <a:rPr lang="en-US" sz="3200" dirty="0">
                <a:solidFill>
                  <a:schemeClr val="bg2">
                    <a:lumMod val="50000"/>
                  </a:schemeClr>
                </a:solidFill>
                <a:latin typeface="BlissEB" panose="02000506050000020004" pitchFamily="2" charset="0"/>
                <a:ea typeface="Helvetica" charset="0"/>
                <a:cs typeface="Helvetica" charset="0"/>
                <a:sym typeface="Helvetica" charset="0"/>
              </a:rPr>
              <a:t>, RET 4%</a:t>
            </a:r>
          </a:p>
        </p:txBody>
      </p:sp>
    </p:spTree>
    <p:extLst>
      <p:ext uri="{BB962C8B-B14F-4D97-AF65-F5344CB8AC3E}">
        <p14:creationId xmlns:p14="http://schemas.microsoft.com/office/powerpoint/2010/main" val="1523826063"/>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07504" y="84050"/>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a:solidFill>
                  <a:srgbClr val="969696"/>
                </a:solidFill>
                <a:latin typeface="BlissEB" panose="02000506050000020004" pitchFamily="2" charset="0"/>
                <a:ea typeface="Helvetica" charset="0"/>
                <a:cs typeface="Helvetica" charset="0"/>
                <a:sym typeface="Arial" pitchFamily="34" charset="0"/>
              </a:rPr>
              <a:t>Tributação na Permuta/ RET no </a:t>
            </a:r>
            <a:r>
              <a:rPr lang="pt-BR" sz="2000" dirty="0" smtClean="0">
                <a:solidFill>
                  <a:srgbClr val="969696"/>
                </a:solidFill>
                <a:latin typeface="BlissEB" panose="02000506050000020004" pitchFamily="2" charset="0"/>
                <a:ea typeface="Helvetica" charset="0"/>
                <a:cs typeface="Helvetica" charset="0"/>
                <a:sym typeface="Arial" pitchFamily="34" charset="0"/>
              </a:rPr>
              <a:t>estoque – reunião 18/12 – Fazenda, Receita</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90456" y="689615"/>
            <a:ext cx="8759825" cy="6605172"/>
          </a:xfrm>
          <a:prstGeom prst="rect">
            <a:avLst/>
          </a:prstGeom>
          <a:noFill/>
          <a:ln w="9525">
            <a:noFill/>
            <a:miter lim="800000"/>
            <a:headEnd/>
            <a:tailEnd/>
          </a:ln>
        </p:spPr>
        <p:txBody>
          <a:bodyPr wrap="square" lIns="64291" tIns="32146" rIns="64291" bIns="32146">
            <a:spAutoFit/>
          </a:bodyPr>
          <a:lstStyle/>
          <a:p>
            <a:pPr lvl="0"/>
            <a:r>
              <a:rPr lang="pt-BR" sz="1700" b="1" dirty="0">
                <a:latin typeface="BlissL" panose="02000506030000020004" pitchFamily="2" charset="0"/>
              </a:rPr>
              <a:t>Vendas após o Habite-se e o RET 4%</a:t>
            </a:r>
            <a:r>
              <a:rPr lang="pt-BR" sz="1700" dirty="0">
                <a:latin typeface="BlissL" panose="02000506030000020004" pitchFamily="2" charset="0"/>
              </a:rPr>
              <a:t> </a:t>
            </a:r>
          </a:p>
          <a:p>
            <a:pPr lvl="0"/>
            <a:endParaRPr lang="pt-BR" sz="1700" dirty="0">
              <a:latin typeface="BlissL" panose="02000506030000020004" pitchFamily="2" charset="0"/>
            </a:endParaRPr>
          </a:p>
          <a:p>
            <a:pPr marL="285750" indent="-285750">
              <a:buFont typeface="Arial" panose="020B0604020202020204" pitchFamily="34" charset="0"/>
              <a:buChar char="•"/>
            </a:pPr>
            <a:r>
              <a:rPr lang="pt-BR" sz="1700" dirty="0">
                <a:latin typeface="BlissL" panose="02000506030000020004" pitchFamily="2" charset="0"/>
              </a:rPr>
              <a:t>Patrimônio de Afetação perdura enquanto durarem obrigações do incorporador. </a:t>
            </a:r>
          </a:p>
          <a:p>
            <a:pPr marL="285750" indent="-285750">
              <a:buFont typeface="Arial" panose="020B0604020202020204" pitchFamily="34" charset="0"/>
              <a:buChar char="•"/>
            </a:pPr>
            <a:r>
              <a:rPr lang="pt-BR" sz="1700" dirty="0">
                <a:latin typeface="BlissL" panose="02000506030000020004" pitchFamily="2" charset="0"/>
              </a:rPr>
              <a:t>Desequilíbrio nas vendas; no limite, incentivo ao atraso</a:t>
            </a:r>
          </a:p>
          <a:p>
            <a:pPr marL="285750" indent="-285750">
              <a:buFont typeface="Arial" panose="020B0604020202020204" pitchFamily="34" charset="0"/>
              <a:buChar char="•"/>
            </a:pPr>
            <a:r>
              <a:rPr lang="pt-BR" sz="1700" dirty="0">
                <a:latin typeface="BlissL" panose="02000506030000020004" pitchFamily="2" charset="0"/>
              </a:rPr>
              <a:t>Desmonte sem razão de incentivo pelo RET às incorporações afetadas.</a:t>
            </a:r>
          </a:p>
          <a:p>
            <a:pPr marL="285750" indent="-285750">
              <a:buFont typeface="Arial" panose="020B0604020202020204" pitchFamily="34" charset="0"/>
              <a:buChar char="•"/>
            </a:pPr>
            <a:r>
              <a:rPr lang="pt-BR" sz="1700" dirty="0">
                <a:latin typeface="BlissL" panose="02000506030000020004" pitchFamily="2" charset="0"/>
              </a:rPr>
              <a:t>Penalização adicional no caso de </a:t>
            </a:r>
            <a:r>
              <a:rPr lang="pt-BR" sz="1700" dirty="0" err="1">
                <a:latin typeface="BlissL" panose="02000506030000020004" pitchFamily="2" charset="0"/>
              </a:rPr>
              <a:t>distratos</a:t>
            </a:r>
            <a:r>
              <a:rPr lang="pt-BR" sz="1700" dirty="0">
                <a:latin typeface="BlissL" panose="02000506030000020004" pitchFamily="2" charset="0"/>
              </a:rPr>
              <a:t>.</a:t>
            </a:r>
          </a:p>
          <a:p>
            <a:pPr lvl="0"/>
            <a:r>
              <a:rPr lang="pt-BR" sz="1700" dirty="0">
                <a:latin typeface="BlissL" panose="02000506030000020004" pitchFamily="2" charset="0"/>
              </a:rPr>
              <a:t>Secretário - possibilidade de um prazo após Habite-se p/ PA e RET</a:t>
            </a:r>
          </a:p>
          <a:p>
            <a:pPr lvl="0"/>
            <a:r>
              <a:rPr lang="pt-BR" sz="1700" dirty="0">
                <a:latin typeface="BlissL" panose="02000506030000020004" pitchFamily="2" charset="0"/>
              </a:rPr>
              <a:t>Solução de consulta favorável publicada em </a:t>
            </a:r>
            <a:r>
              <a:rPr lang="pt-BR" sz="1700" dirty="0" err="1">
                <a:latin typeface="BlissL" panose="02000506030000020004" pitchFamily="2" charset="0"/>
              </a:rPr>
              <a:t>jan</a:t>
            </a:r>
            <a:r>
              <a:rPr lang="pt-BR" sz="1700" dirty="0">
                <a:latin typeface="BlissL" panose="02000506030000020004" pitchFamily="2" charset="0"/>
              </a:rPr>
              <a:t>/15</a:t>
            </a:r>
          </a:p>
          <a:p>
            <a:endParaRPr lang="pt-BR" sz="1700" b="1" dirty="0">
              <a:latin typeface="BlissL" panose="02000506030000020004" pitchFamily="2" charset="0"/>
            </a:endParaRPr>
          </a:p>
          <a:p>
            <a:pPr lvl="0"/>
            <a:r>
              <a:rPr lang="pt-BR" sz="1700" b="1" dirty="0">
                <a:latin typeface="BlissL" panose="02000506030000020004" pitchFamily="2" charset="0"/>
              </a:rPr>
              <a:t>Tributação sobre </a:t>
            </a:r>
            <a:r>
              <a:rPr lang="pt-BR" sz="1700" b="1" dirty="0" smtClean="0">
                <a:latin typeface="BlissL" panose="02000506030000020004" pitchFamily="2" charset="0"/>
              </a:rPr>
              <a:t>Permuta</a:t>
            </a:r>
            <a:endParaRPr lang="pt-BR" sz="1700" dirty="0">
              <a:latin typeface="BlissL" panose="02000506030000020004" pitchFamily="2" charset="0"/>
            </a:endParaRPr>
          </a:p>
          <a:p>
            <a:pPr lvl="0"/>
            <a:endParaRPr lang="pt-BR" sz="1700" dirty="0" smtClean="0">
              <a:latin typeface="BlissL" panose="02000506030000020004" pitchFamily="2" charset="0"/>
            </a:endParaRPr>
          </a:p>
          <a:p>
            <a:pPr marL="285750" lvl="0" indent="-285750">
              <a:buFont typeface="Arial" panose="020B0604020202020204" pitchFamily="34" charset="0"/>
              <a:buChar char="•"/>
            </a:pPr>
            <a:r>
              <a:rPr lang="pt-BR" sz="1700" dirty="0">
                <a:latin typeface="BlissL" panose="02000506030000020004" pitchFamily="2" charset="0"/>
              </a:rPr>
              <a:t>Lei 12.793 (5/2014) -</a:t>
            </a:r>
            <a:r>
              <a:rPr lang="pt-BR" sz="1700" dirty="0" smtClean="0">
                <a:latin typeface="BlissL" panose="02000506030000020004" pitchFamily="2" charset="0"/>
              </a:rPr>
              <a:t> </a:t>
            </a:r>
            <a:r>
              <a:rPr lang="pt-BR" sz="1700" dirty="0">
                <a:latin typeface="BlissL" panose="02000506030000020004" pitchFamily="2" charset="0"/>
              </a:rPr>
              <a:t>impacto importante </a:t>
            </a:r>
            <a:r>
              <a:rPr lang="pt-BR" sz="1700" dirty="0" smtClean="0">
                <a:latin typeface="BlissL" panose="02000506030000020004" pitchFamily="2" charset="0"/>
              </a:rPr>
              <a:t>nos preços - nova </a:t>
            </a:r>
            <a:r>
              <a:rPr lang="pt-BR" sz="1700" dirty="0">
                <a:latin typeface="BlissL" panose="02000506030000020004" pitchFamily="2" charset="0"/>
              </a:rPr>
              <a:t>discussão pela regulamentação no SRF, buscando evitar ou diminuir tal </a:t>
            </a:r>
            <a:r>
              <a:rPr lang="pt-BR" sz="1700" dirty="0" smtClean="0">
                <a:latin typeface="BlissL" panose="02000506030000020004" pitchFamily="2" charset="0"/>
              </a:rPr>
              <a:t>efeito</a:t>
            </a:r>
          </a:p>
          <a:p>
            <a:pPr marL="285750" lvl="0" indent="-285750">
              <a:buFont typeface="Arial" panose="020B0604020202020204" pitchFamily="34" charset="0"/>
              <a:buChar char="•"/>
            </a:pPr>
            <a:r>
              <a:rPr lang="pt-BR" sz="1700" dirty="0">
                <a:latin typeface="BlissL" panose="02000506030000020004" pitchFamily="2" charset="0"/>
              </a:rPr>
              <a:t>Material </a:t>
            </a:r>
            <a:r>
              <a:rPr lang="pt-BR" sz="1700" dirty="0" err="1" smtClean="0">
                <a:latin typeface="BlissL" panose="02000506030000020004" pitchFamily="2" charset="0"/>
              </a:rPr>
              <a:t>Cyrela</a:t>
            </a:r>
            <a:r>
              <a:rPr lang="pt-BR" sz="1700" dirty="0" smtClean="0">
                <a:latin typeface="BlissL" panose="02000506030000020004" pitchFamily="2" charset="0"/>
              </a:rPr>
              <a:t> (</a:t>
            </a:r>
            <a:r>
              <a:rPr lang="pt-BR" sz="1700" dirty="0" err="1" smtClean="0">
                <a:latin typeface="BlissL" panose="02000506030000020004" pitchFamily="2" charset="0"/>
              </a:rPr>
              <a:t>Sidrid</a:t>
            </a:r>
            <a:r>
              <a:rPr lang="pt-BR" sz="1700" dirty="0" smtClean="0">
                <a:latin typeface="BlissL" panose="02000506030000020004" pitchFamily="2" charset="0"/>
              </a:rPr>
              <a:t>, </a:t>
            </a:r>
            <a:r>
              <a:rPr lang="pt-BR" sz="1700" dirty="0">
                <a:latin typeface="BlissL" panose="02000506030000020004" pitchFamily="2" charset="0"/>
              </a:rPr>
              <a:t>Miguel Mickelberg e </a:t>
            </a:r>
            <a:r>
              <a:rPr lang="pt-BR" sz="1700" dirty="0" smtClean="0">
                <a:latin typeface="BlissL" panose="02000506030000020004" pitchFamily="2" charset="0"/>
              </a:rPr>
              <a:t>Juliano) </a:t>
            </a:r>
            <a:r>
              <a:rPr lang="pt-BR" sz="1700" dirty="0">
                <a:latin typeface="BlissL" panose="02000506030000020004" pitchFamily="2" charset="0"/>
              </a:rPr>
              <a:t>e HM (</a:t>
            </a:r>
            <a:r>
              <a:rPr lang="pt-BR" sz="1700" dirty="0" smtClean="0">
                <a:latin typeface="BlissL" panose="02000506030000020004" pitchFamily="2" charset="0"/>
              </a:rPr>
              <a:t>Welma, Mauro)</a:t>
            </a:r>
          </a:p>
          <a:p>
            <a:pPr marL="285750" lvl="0" indent="-285750">
              <a:buFont typeface="Arial" panose="020B0604020202020204" pitchFamily="34" charset="0"/>
              <a:buChar char="•"/>
            </a:pPr>
            <a:r>
              <a:rPr lang="pt-BR" sz="1700" dirty="0" smtClean="0">
                <a:latin typeface="BlissL" panose="02000506030000020004" pitchFamily="2" charset="0"/>
              </a:rPr>
              <a:t>CBIC - isonomia </a:t>
            </a:r>
            <a:r>
              <a:rPr lang="pt-BR" sz="1700" dirty="0">
                <a:latin typeface="BlissL" panose="02000506030000020004" pitchFamily="2" charset="0"/>
              </a:rPr>
              <a:t>das operações de Lucro Presumido, com indefinições e autuações em relação à permuta, além da torna. </a:t>
            </a:r>
            <a:endParaRPr lang="pt-BR" sz="1700" dirty="0" smtClean="0">
              <a:latin typeface="BlissL" panose="02000506030000020004" pitchFamily="2" charset="0"/>
            </a:endParaRPr>
          </a:p>
          <a:p>
            <a:pPr lvl="0"/>
            <a:endParaRPr lang="pt-BR" sz="1700" b="1" dirty="0" smtClean="0">
              <a:latin typeface="BlissL" panose="02000506030000020004" pitchFamily="2" charset="0"/>
            </a:endParaRPr>
          </a:p>
          <a:p>
            <a:pPr lvl="0"/>
            <a:r>
              <a:rPr lang="pt-BR" sz="1700" b="1" dirty="0" smtClean="0">
                <a:latin typeface="BlissL" panose="02000506030000020004" pitchFamily="2" charset="0"/>
              </a:rPr>
              <a:t>RET </a:t>
            </a:r>
            <a:r>
              <a:rPr lang="pt-BR" sz="1700" b="1" dirty="0">
                <a:latin typeface="BlissL" panose="02000506030000020004" pitchFamily="2" charset="0"/>
              </a:rPr>
              <a:t>1%</a:t>
            </a:r>
            <a:r>
              <a:rPr lang="pt-BR" sz="1700" dirty="0">
                <a:latin typeface="BlissL" panose="02000506030000020004" pitchFamily="2" charset="0"/>
              </a:rPr>
              <a:t>  - relatada impropriedade </a:t>
            </a:r>
            <a:r>
              <a:rPr lang="pt-BR" sz="1700" dirty="0" smtClean="0">
                <a:latin typeface="BlissL" panose="02000506030000020004" pitchFamily="2" charset="0"/>
              </a:rPr>
              <a:t>de </a:t>
            </a:r>
            <a:r>
              <a:rPr lang="pt-BR" sz="1700" dirty="0">
                <a:latin typeface="BlissL" panose="02000506030000020004" pitchFamily="2" charset="0"/>
              </a:rPr>
              <a:t>100% das unidades até R$ 100 mil para RET 1</a:t>
            </a:r>
            <a:r>
              <a:rPr lang="pt-BR" sz="1700" dirty="0" smtClean="0">
                <a:latin typeface="BlissL" panose="02000506030000020004" pitchFamily="2" charset="0"/>
              </a:rPr>
              <a:t>%. </a:t>
            </a:r>
            <a:r>
              <a:rPr lang="pt-BR" sz="1700" dirty="0">
                <a:latin typeface="BlissL" panose="02000506030000020004" pitchFamily="2" charset="0"/>
              </a:rPr>
              <a:t>Além da insegurança, </a:t>
            </a:r>
            <a:r>
              <a:rPr lang="pt-BR" sz="1700" dirty="0" smtClean="0">
                <a:latin typeface="BlissL" panose="02000506030000020004" pitchFamily="2" charset="0"/>
              </a:rPr>
              <a:t>desestímulo a empreendimentos mistos.</a:t>
            </a:r>
            <a:endParaRPr lang="pt-BR" sz="1700" dirty="0">
              <a:latin typeface="BlissL" panose="02000506030000020004" pitchFamily="2" charset="0"/>
            </a:endParaRPr>
          </a:p>
          <a:p>
            <a:pPr lvl="0"/>
            <a:endParaRPr lang="pt-BR" sz="1700" b="1" dirty="0" smtClean="0">
              <a:latin typeface="BlissL" panose="02000506030000020004" pitchFamily="2" charset="0"/>
            </a:endParaRPr>
          </a:p>
          <a:p>
            <a:pPr lvl="0"/>
            <a:endParaRPr lang="pt-BR" sz="1700" dirty="0">
              <a:latin typeface="BlissL" panose="02000506030000020004" pitchFamily="2" charset="0"/>
            </a:endParaRPr>
          </a:p>
          <a:p>
            <a:endParaRPr lang="pt-BR" sz="1700" b="1" dirty="0">
              <a:latin typeface="BlissL" panose="02000506030000020004" pitchFamily="2" charset="0"/>
            </a:endParaRPr>
          </a:p>
          <a:p>
            <a:pPr marL="285750" indent="-285750">
              <a:buFont typeface="Arial" panose="020B0604020202020204" pitchFamily="34" charset="0"/>
              <a:buChar char="•"/>
            </a:pPr>
            <a:endParaRPr lang="pt-BR" sz="1700" b="1" dirty="0">
              <a:latin typeface="BlissL" panose="02000506030000020004" pitchFamily="2" charset="0"/>
            </a:endParaRPr>
          </a:p>
          <a:p>
            <a:pPr marL="285750" indent="-285750">
              <a:buFont typeface="Arial" panose="020B0604020202020204" pitchFamily="34" charset="0"/>
              <a:buChar char="•"/>
            </a:pPr>
            <a:endParaRPr lang="pt-BR" sz="1700" b="1" dirty="0" smtClean="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7308304" y="6525344"/>
            <a:ext cx="1584176" cy="379587"/>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smtClean="0">
                <a:latin typeface="BlissL" panose="02000506030000020004" pitchFamily="2" charset="0"/>
                <a:ea typeface="Helvetica" charset="0"/>
                <a:cs typeface="Helvetica" charset="0"/>
                <a:sym typeface="Helvetica" charset="0"/>
              </a:rPr>
              <a:t>3</a:t>
            </a:r>
          </a:p>
          <a:p>
            <a:pPr algn="r" defTabSz="914145" hangingPunct="0">
              <a:defRPr/>
            </a:pPr>
            <a:endParaRPr lang="en-US" sz="900" dirty="0">
              <a:latin typeface="BlissL" panose="02000506030000020004" pitchFamily="2" charset="0"/>
              <a:ea typeface="Helvetica" charset="0"/>
              <a:cs typeface="Helvetica" charset="0"/>
              <a:sym typeface="Helvetica" charset="0"/>
            </a:endParaRPr>
          </a:p>
        </p:txBody>
      </p:sp>
    </p:spTree>
    <p:extLst>
      <p:ext uri="{BB962C8B-B14F-4D97-AF65-F5344CB8AC3E}">
        <p14:creationId xmlns:p14="http://schemas.microsoft.com/office/powerpoint/2010/main" val="312470261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1"/>
          <p:cNvSpPr>
            <a:spLocks noChangeShapeType="1"/>
          </p:cNvSpPr>
          <p:nvPr/>
        </p:nvSpPr>
        <p:spPr bwMode="auto">
          <a:xfrm flipV="1">
            <a:off x="174625" y="549275"/>
            <a:ext cx="8764588" cy="0"/>
          </a:xfrm>
          <a:prstGeom prst="line">
            <a:avLst/>
          </a:prstGeom>
          <a:noFill/>
          <a:ln w="40640">
            <a:solidFill>
              <a:srgbClr val="808080"/>
            </a:solidFill>
            <a:round/>
            <a:headEnd/>
            <a:tailEnd/>
          </a:ln>
        </p:spPr>
        <p:txBody>
          <a:bodyPr lIns="64291" tIns="32146" rIns="64291" bIns="32146"/>
          <a:lstStyle/>
          <a:p>
            <a:endParaRPr lang="en-US"/>
          </a:p>
        </p:txBody>
      </p:sp>
      <p:sp>
        <p:nvSpPr>
          <p:cNvPr id="7172" name="Rectangle 3"/>
          <p:cNvSpPr>
            <a:spLocks noGrp="1" noChangeArrowheads="1"/>
          </p:cNvSpPr>
          <p:nvPr>
            <p:ph type="title"/>
          </p:nvPr>
        </p:nvSpPr>
        <p:spPr>
          <a:xfrm>
            <a:off x="107504" y="84050"/>
            <a:ext cx="7397750" cy="379587"/>
          </a:xfrm>
          <a:noFill/>
          <a:ln w="12700" cap="flat" cmpd="sng">
            <a:noFill/>
            <a:prstDash val="solid"/>
            <a:miter lim="0"/>
            <a:headEnd/>
            <a:tailEnd/>
          </a:ln>
          <a:effectLst/>
        </p:spPr>
        <p:txBody>
          <a:bodyPr vert="horz" wrap="square" lIns="88896" tIns="50798" rIns="88896" bIns="50798" rtlCol="0" anchor="ctr">
            <a:spAutoFit/>
          </a:bodyPr>
          <a:lstStyle/>
          <a:p>
            <a:pPr defTabSz="914145" fontAlgn="base" hangingPunct="0">
              <a:spcAft>
                <a:spcPct val="0"/>
              </a:spcAft>
            </a:pPr>
            <a:r>
              <a:rPr lang="pt-BR" sz="2000" dirty="0">
                <a:solidFill>
                  <a:srgbClr val="969696"/>
                </a:solidFill>
                <a:latin typeface="BlissEB" panose="02000506050000020004" pitchFamily="2" charset="0"/>
                <a:ea typeface="Helvetica" charset="0"/>
                <a:cs typeface="Helvetica" charset="0"/>
                <a:sym typeface="Arial" pitchFamily="34" charset="0"/>
              </a:rPr>
              <a:t>Tributação na Permuta/ RET no </a:t>
            </a:r>
            <a:r>
              <a:rPr lang="pt-BR" sz="2000" dirty="0" smtClean="0">
                <a:solidFill>
                  <a:srgbClr val="969696"/>
                </a:solidFill>
                <a:latin typeface="BlissEB" panose="02000506050000020004" pitchFamily="2" charset="0"/>
                <a:ea typeface="Helvetica" charset="0"/>
                <a:cs typeface="Helvetica" charset="0"/>
                <a:sym typeface="Arial" pitchFamily="34" charset="0"/>
              </a:rPr>
              <a:t>estoque – reunião 18/12 – Fazenda, Receita</a:t>
            </a:r>
            <a:endParaRPr lang="en-US" sz="2000" dirty="0">
              <a:solidFill>
                <a:srgbClr val="969696"/>
              </a:solidFill>
              <a:latin typeface="BlissEB" panose="02000506050000020004" pitchFamily="2" charset="0"/>
              <a:ea typeface="Helvetica" charset="0"/>
              <a:cs typeface="Helvetica" charset="0"/>
              <a:sym typeface="Arial" pitchFamily="34" charset="0"/>
            </a:endParaRPr>
          </a:p>
        </p:txBody>
      </p:sp>
      <p:sp>
        <p:nvSpPr>
          <p:cNvPr id="4100" name="Rectangle 4"/>
          <p:cNvSpPr>
            <a:spLocks/>
          </p:cNvSpPr>
          <p:nvPr/>
        </p:nvSpPr>
        <p:spPr bwMode="auto">
          <a:xfrm>
            <a:off x="749300" y="1968502"/>
            <a:ext cx="7226300" cy="333375"/>
          </a:xfrm>
          <a:prstGeom prst="rect">
            <a:avLst/>
          </a:prstGeom>
          <a:noFill/>
          <a:ln w="12700">
            <a:noFill/>
            <a:miter lim="0"/>
            <a:headEnd/>
            <a:tailEnd/>
          </a:ln>
        </p:spPr>
        <p:txBody>
          <a:bodyPr lIns="88896" tIns="50798" rIns="88896" bIns="50798">
            <a:spAutoFit/>
          </a:bodyPr>
          <a:lstStyle/>
          <a:p>
            <a:pPr marL="320675" lvl="1" defTabSz="912813" hangingPunct="0">
              <a:spcBef>
                <a:spcPts val="700"/>
              </a:spcBef>
            </a:pPr>
            <a:r>
              <a:rPr lang="en-US" sz="1500" b="1">
                <a:sym typeface="Arial" charset="0"/>
              </a:rPr>
              <a:t>  </a:t>
            </a:r>
            <a:endParaRPr lang="en-US" b="1">
              <a:sym typeface="Arial" charset="0"/>
            </a:endParaRPr>
          </a:p>
        </p:txBody>
      </p:sp>
      <p:sp>
        <p:nvSpPr>
          <p:cNvPr id="4101" name="Retângulo 7"/>
          <p:cNvSpPr>
            <a:spLocks noChangeArrowheads="1"/>
          </p:cNvSpPr>
          <p:nvPr/>
        </p:nvSpPr>
        <p:spPr bwMode="auto">
          <a:xfrm>
            <a:off x="190456" y="689615"/>
            <a:ext cx="8759825" cy="4773901"/>
          </a:xfrm>
          <a:prstGeom prst="rect">
            <a:avLst/>
          </a:prstGeom>
          <a:noFill/>
          <a:ln w="9525">
            <a:noFill/>
            <a:miter lim="800000"/>
            <a:headEnd/>
            <a:tailEnd/>
          </a:ln>
        </p:spPr>
        <p:txBody>
          <a:bodyPr wrap="square" lIns="64291" tIns="32146" rIns="64291" bIns="32146">
            <a:spAutoFit/>
          </a:bodyPr>
          <a:lstStyle/>
          <a:p>
            <a:pPr lvl="0"/>
            <a:r>
              <a:rPr lang="pt-BR" sz="1700" b="1" dirty="0" smtClean="0">
                <a:latin typeface="BlissL" panose="02000506030000020004" pitchFamily="2" charset="0"/>
              </a:rPr>
              <a:t>RET </a:t>
            </a:r>
            <a:r>
              <a:rPr lang="pt-BR" sz="1700" b="1" dirty="0">
                <a:latin typeface="BlissL" panose="02000506030000020004" pitchFamily="2" charset="0"/>
              </a:rPr>
              <a:t>1%</a:t>
            </a:r>
            <a:r>
              <a:rPr lang="pt-BR" sz="1700" dirty="0">
                <a:latin typeface="BlissL" panose="02000506030000020004" pitchFamily="2" charset="0"/>
              </a:rPr>
              <a:t>  - relatada impropriedade </a:t>
            </a:r>
            <a:r>
              <a:rPr lang="pt-BR" sz="1700" dirty="0" smtClean="0">
                <a:latin typeface="BlissL" panose="02000506030000020004" pitchFamily="2" charset="0"/>
              </a:rPr>
              <a:t>de </a:t>
            </a:r>
            <a:r>
              <a:rPr lang="pt-BR" sz="1700" dirty="0">
                <a:latin typeface="BlissL" panose="02000506030000020004" pitchFamily="2" charset="0"/>
              </a:rPr>
              <a:t>100% das unidades até R$ 100 mil para RET 1</a:t>
            </a:r>
            <a:r>
              <a:rPr lang="pt-BR" sz="1700" dirty="0" smtClean="0">
                <a:latin typeface="BlissL" panose="02000506030000020004" pitchFamily="2" charset="0"/>
              </a:rPr>
              <a:t>%. </a:t>
            </a:r>
            <a:r>
              <a:rPr lang="pt-BR" sz="1700" dirty="0">
                <a:latin typeface="BlissL" panose="02000506030000020004" pitchFamily="2" charset="0"/>
              </a:rPr>
              <a:t>Além da insegurança, </a:t>
            </a:r>
            <a:r>
              <a:rPr lang="pt-BR" sz="1700" dirty="0" smtClean="0">
                <a:latin typeface="BlissL" panose="02000506030000020004" pitchFamily="2" charset="0"/>
              </a:rPr>
              <a:t>desestímulo a empreendimentos mistos.</a:t>
            </a:r>
            <a:endParaRPr lang="pt-BR" sz="1700" dirty="0">
              <a:latin typeface="BlissL" panose="02000506030000020004" pitchFamily="2" charset="0"/>
            </a:endParaRPr>
          </a:p>
          <a:p>
            <a:pPr lvl="0"/>
            <a:endParaRPr lang="pt-BR" sz="1700" b="1" dirty="0" smtClean="0">
              <a:latin typeface="BlissL" panose="02000506030000020004" pitchFamily="2" charset="0"/>
            </a:endParaRPr>
          </a:p>
          <a:p>
            <a:pPr lvl="0"/>
            <a:endParaRPr lang="pt-BR" sz="1700" dirty="0">
              <a:latin typeface="BlissL" panose="02000506030000020004" pitchFamily="2" charset="0"/>
            </a:endParaRPr>
          </a:p>
          <a:p>
            <a:pPr lvl="0"/>
            <a:r>
              <a:rPr lang="pt-BR" sz="1700" b="1" dirty="0" smtClean="0">
                <a:latin typeface="BlissL" panose="02000506030000020004" pitchFamily="2" charset="0"/>
              </a:rPr>
              <a:t>SCP</a:t>
            </a:r>
            <a:r>
              <a:rPr lang="pt-BR" sz="1700" dirty="0" smtClean="0">
                <a:latin typeface="BlissL" panose="02000506030000020004" pitchFamily="2" charset="0"/>
              </a:rPr>
              <a:t> </a:t>
            </a:r>
            <a:r>
              <a:rPr lang="pt-BR" sz="1700" dirty="0">
                <a:latin typeface="BlissL" panose="02000506030000020004" pitchFamily="2" charset="0"/>
              </a:rPr>
              <a:t>–normatização e esclarecimentos necessários para se evitarem dúvidas após alterações recentes na </a:t>
            </a:r>
            <a:r>
              <a:rPr lang="pt-BR" sz="1700" dirty="0" smtClean="0">
                <a:latin typeface="BlissL" panose="02000506030000020004" pitchFamily="2" charset="0"/>
              </a:rPr>
              <a:t>regulação</a:t>
            </a:r>
          </a:p>
          <a:p>
            <a:pPr lvl="0"/>
            <a:endParaRPr lang="pt-BR" sz="1700" dirty="0">
              <a:latin typeface="BlissL" panose="02000506030000020004" pitchFamily="2" charset="0"/>
            </a:endParaRPr>
          </a:p>
          <a:p>
            <a:pPr lvl="0"/>
            <a:endParaRPr lang="pt-BR" sz="1700" b="1" dirty="0" smtClean="0">
              <a:latin typeface="BlissL" panose="02000506030000020004" pitchFamily="2" charset="0"/>
            </a:endParaRPr>
          </a:p>
          <a:p>
            <a:pPr lvl="0"/>
            <a:r>
              <a:rPr lang="pt-BR" sz="1700" b="1" dirty="0" smtClean="0">
                <a:latin typeface="BlissL" panose="02000506030000020004" pitchFamily="2" charset="0"/>
              </a:rPr>
              <a:t>Desoneração </a:t>
            </a:r>
            <a:r>
              <a:rPr lang="pt-BR" sz="1700" b="1" dirty="0">
                <a:latin typeface="BlissL" panose="02000506030000020004" pitchFamily="2" charset="0"/>
              </a:rPr>
              <a:t>na Folha</a:t>
            </a:r>
            <a:r>
              <a:rPr lang="pt-BR" sz="1700" dirty="0">
                <a:latin typeface="BlissL" panose="02000506030000020004" pitchFamily="2" charset="0"/>
              </a:rPr>
              <a:t> – critério de receitas preponderantes no Exercício anterior já causa dúvidas e questionamentos. A CBIC defende ao definição por obra, cada qual com seu respectivo CEI.  </a:t>
            </a:r>
          </a:p>
          <a:p>
            <a:pPr lvl="0"/>
            <a:endParaRPr lang="pt-BR" sz="1700" b="1" dirty="0" smtClean="0">
              <a:latin typeface="BlissL" panose="02000506030000020004" pitchFamily="2" charset="0"/>
            </a:endParaRPr>
          </a:p>
          <a:p>
            <a:pPr lvl="0"/>
            <a:endParaRPr lang="pt-BR" sz="1700" b="1" dirty="0">
              <a:latin typeface="BlissL" panose="02000506030000020004" pitchFamily="2" charset="0"/>
            </a:endParaRPr>
          </a:p>
          <a:p>
            <a:pPr lvl="0"/>
            <a:r>
              <a:rPr lang="pt-BR" sz="1700" b="1" dirty="0" smtClean="0">
                <a:latin typeface="BlissL" panose="02000506030000020004" pitchFamily="2" charset="0"/>
              </a:rPr>
              <a:t>Câmara </a:t>
            </a:r>
            <a:r>
              <a:rPr lang="pt-BR" sz="1700" b="1" dirty="0">
                <a:latin typeface="BlissL" panose="02000506030000020004" pitchFamily="2" charset="0"/>
              </a:rPr>
              <a:t>de discussão prévia</a:t>
            </a:r>
            <a:r>
              <a:rPr lang="pt-BR" sz="1700" dirty="0">
                <a:latin typeface="BlissL" panose="02000506030000020004" pitchFamily="2" charset="0"/>
              </a:rPr>
              <a:t> de alterações tributárias referentes ao setor, conforme indicado em reunião com Ministro Mantega há algumas semanas.</a:t>
            </a:r>
          </a:p>
          <a:p>
            <a:endParaRPr lang="pt-BR" sz="1700" b="1" dirty="0">
              <a:latin typeface="BlissL" panose="02000506030000020004" pitchFamily="2" charset="0"/>
            </a:endParaRPr>
          </a:p>
          <a:p>
            <a:pPr marL="285750" indent="-285750">
              <a:buFont typeface="Arial" panose="020B0604020202020204" pitchFamily="34" charset="0"/>
              <a:buChar char="•"/>
            </a:pPr>
            <a:endParaRPr lang="pt-BR" sz="1700" b="1" dirty="0">
              <a:latin typeface="BlissL" panose="02000506030000020004" pitchFamily="2" charset="0"/>
            </a:endParaRPr>
          </a:p>
          <a:p>
            <a:pPr marL="285750" indent="-285750">
              <a:buFont typeface="Arial" panose="020B0604020202020204" pitchFamily="34" charset="0"/>
              <a:buChar char="•"/>
            </a:pPr>
            <a:endParaRPr lang="pt-BR" sz="1700" b="1" dirty="0" smtClean="0">
              <a:latin typeface="BlissL" panose="02000506030000020004" pitchFamily="2" charset="0"/>
            </a:endParaRPr>
          </a:p>
          <a:p>
            <a:pPr marL="285750" indent="-285750">
              <a:buFont typeface="Arial" panose="020B0604020202020204" pitchFamily="34" charset="0"/>
              <a:buChar char="•"/>
            </a:pPr>
            <a:endParaRPr lang="pt-BR" sz="1700" dirty="0" smtClean="0">
              <a:latin typeface="BlissL" panose="02000506030000020004" pitchFamily="2" charset="0"/>
            </a:endParaRPr>
          </a:p>
        </p:txBody>
      </p:sp>
      <p:pic>
        <p:nvPicPr>
          <p:cNvPr id="9" name="Imagem 8"/>
          <p:cNvPicPr>
            <a:picLocks noChangeAspect="1"/>
          </p:cNvPicPr>
          <p:nvPr/>
        </p:nvPicPr>
        <p:blipFill rotWithShape="1">
          <a:blip r:embed="rId3" cstate="print">
            <a:extLst>
              <a:ext uri="{28A0092B-C50C-407E-A947-70E740481C1C}">
                <a14:useLocalDpi xmlns:a14="http://schemas.microsoft.com/office/drawing/2010/main" val="0"/>
              </a:ext>
            </a:extLst>
          </a:blip>
          <a:srcRect t="85446" r="81338"/>
          <a:stretch/>
        </p:blipFill>
        <p:spPr>
          <a:xfrm flipH="1" flipV="1">
            <a:off x="8711789" y="0"/>
            <a:ext cx="432211" cy="476672"/>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16632"/>
            <a:ext cx="1695092" cy="387502"/>
          </a:xfrm>
          <a:prstGeom prst="rect">
            <a:avLst/>
          </a:prstGeom>
        </p:spPr>
      </p:pic>
      <p:sp>
        <p:nvSpPr>
          <p:cNvPr id="11" name="Rectangle 2"/>
          <p:cNvSpPr>
            <a:spLocks/>
          </p:cNvSpPr>
          <p:nvPr/>
        </p:nvSpPr>
        <p:spPr bwMode="auto">
          <a:xfrm>
            <a:off x="3995936" y="6593829"/>
            <a:ext cx="1584176" cy="26417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defRPr/>
            </a:pPr>
            <a:r>
              <a:rPr lang="en-US" sz="1050" dirty="0" smtClean="0">
                <a:latin typeface="BlissL" panose="02000506030000020004" pitchFamily="2" charset="0"/>
                <a:ea typeface="Helvetica" charset="0"/>
                <a:cs typeface="Helvetica" charset="0"/>
                <a:sym typeface="Helvetica" charset="0"/>
              </a:rPr>
              <a:t>Comitê Financeiro</a:t>
            </a:r>
            <a:endParaRPr lang="en-US" sz="900" dirty="0">
              <a:latin typeface="BlissL" panose="02000506030000020004" pitchFamily="2" charset="0"/>
              <a:ea typeface="Helvetica" charset="0"/>
              <a:cs typeface="Helvetica" charset="0"/>
              <a:sym typeface="Helvetica" charset="0"/>
            </a:endParaRPr>
          </a:p>
        </p:txBody>
      </p:sp>
      <p:sp>
        <p:nvSpPr>
          <p:cNvPr id="12" name="Rectangle 2"/>
          <p:cNvSpPr>
            <a:spLocks/>
          </p:cNvSpPr>
          <p:nvPr/>
        </p:nvSpPr>
        <p:spPr bwMode="auto">
          <a:xfrm>
            <a:off x="7308304" y="6525344"/>
            <a:ext cx="1584176" cy="241088"/>
          </a:xfrm>
          <a:prstGeom prst="rect">
            <a:avLst/>
          </a:prstGeom>
          <a:noFill/>
          <a:ln w="12700" cap="flat" cmpd="sng">
            <a:noFill/>
            <a:prstDash val="solid"/>
            <a:miter lim="0"/>
            <a:headEnd/>
            <a:tailEnd/>
          </a:ln>
          <a:effectLst/>
        </p:spPr>
        <p:txBody>
          <a:bodyPr wrap="square" lIns="88896" tIns="50798" rIns="88896" bIns="50798">
            <a:spAutoFit/>
          </a:bodyPr>
          <a:lstStyle/>
          <a:p>
            <a:pPr algn="r" defTabSz="914145" hangingPunct="0">
              <a:defRPr/>
            </a:pPr>
            <a:r>
              <a:rPr lang="en-US" sz="900" dirty="0">
                <a:latin typeface="BlissL" panose="02000506030000020004" pitchFamily="2" charset="0"/>
                <a:ea typeface="Helvetica" charset="0"/>
                <a:cs typeface="Helvetica" charset="0"/>
                <a:sym typeface="Helvetica" charset="0"/>
              </a:rPr>
              <a:t>4</a:t>
            </a:r>
          </a:p>
        </p:txBody>
      </p:sp>
    </p:spTree>
    <p:extLst>
      <p:ext uri="{BB962C8B-B14F-4D97-AF65-F5344CB8AC3E}">
        <p14:creationId xmlns:p14="http://schemas.microsoft.com/office/powerpoint/2010/main" val="397207035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M_on_target">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35889</TotalTime>
  <Words>2258</Words>
  <Application>Microsoft Office PowerPoint</Application>
  <PresentationFormat>Apresentação na tela (4:3)</PresentationFormat>
  <Paragraphs>539</Paragraphs>
  <Slides>48</Slides>
  <Notes>9</Notes>
  <HiddenSlides>0</HiddenSlides>
  <MMClips>0</MMClips>
  <ScaleCrop>false</ScaleCrop>
  <HeadingPairs>
    <vt:vector size="10" baseType="variant">
      <vt:variant>
        <vt:lpstr>Fontes usadas</vt:lpstr>
      </vt:variant>
      <vt:variant>
        <vt:i4>9</vt:i4>
      </vt:variant>
      <vt:variant>
        <vt:lpstr>Tema</vt:lpstr>
      </vt:variant>
      <vt:variant>
        <vt:i4>2</vt:i4>
      </vt:variant>
      <vt:variant>
        <vt:lpstr>Vínculos</vt:lpstr>
      </vt:variant>
      <vt:variant>
        <vt:i4>7</vt:i4>
      </vt:variant>
      <vt:variant>
        <vt:lpstr>Servidores OLE inseridos</vt:lpstr>
      </vt:variant>
      <vt:variant>
        <vt:i4>1</vt:i4>
      </vt:variant>
      <vt:variant>
        <vt:lpstr>Títulos de slides</vt:lpstr>
      </vt:variant>
      <vt:variant>
        <vt:i4>48</vt:i4>
      </vt:variant>
    </vt:vector>
  </HeadingPairs>
  <TitlesOfParts>
    <vt:vector size="67" baseType="lpstr">
      <vt:lpstr>Arial</vt:lpstr>
      <vt:lpstr>BlissEB</vt:lpstr>
      <vt:lpstr>BlissL</vt:lpstr>
      <vt:lpstr>Calibri</vt:lpstr>
      <vt:lpstr>Calibri Light</vt:lpstr>
      <vt:lpstr>Helvetica</vt:lpstr>
      <vt:lpstr>Segoe UI</vt:lpstr>
      <vt:lpstr>Segoe UI Semilight</vt:lpstr>
      <vt:lpstr>Trebuchet MS</vt:lpstr>
      <vt:lpstr>Tema do Office</vt:lpstr>
      <vt:lpstr>PM_on_target</vt:lpstr>
      <vt:lpstr>C:\Projetos (local)\Abrainc\_Relatórios\201501\Indicadores_Compostos.xlsx!Venda&amp;Estoque!L16C13:L18C14</vt:lpstr>
      <vt:lpstr>C:\Projetos (local)\Abrainc\_Relatórios\201501\Indicadores_Compostos.xlsx!Lançamentos&amp;Vendas!L16C13:L18C14</vt:lpstr>
      <vt:lpstr>C:\Projetos (local)\Abrainc\_Relatórios\201501\Indicadores_Compostos.xlsx!Distrato&amp;Vendas!L16C13:L18C14</vt:lpstr>
      <vt:lpstr>C:\Projetos (local)\Abrainc\_Relatórios\201501\Indicadores_Compostos.xlsx!Distrato&amp;Entregas!L16C13:L18C14</vt:lpstr>
      <vt:lpstr>C:\Projetos (local)\Abrainc\_Relatórios\201501\Indicadores_Compostos.xlsx!SA&amp;Credor!L16C13:L18C14</vt:lpstr>
      <vt:lpstr>C:\Projetos (local)\Abrainc\_Relatórios\201501\Indicadores_Compostos.xlsx!SAP&amp;Credor!L16C13:L18C14</vt:lpstr>
      <vt:lpstr>C:\Projetos (local)\Abrainc\_Relatórios\201501\Indicadores_Compostos.xlsx!SA&amp;SAP!L16C13:L18C14</vt:lpstr>
      <vt:lpstr>Planilha</vt:lpstr>
      <vt:lpstr>Apresentação do PowerPoint</vt:lpstr>
      <vt:lpstr>Defesa da Concorrência </vt:lpstr>
      <vt:lpstr>Apresentação do PowerPoint</vt:lpstr>
      <vt:lpstr>Pauta</vt:lpstr>
      <vt:lpstr>Apresentação do PowerPoint</vt:lpstr>
      <vt:lpstr>Apresentação do PowerPoint</vt:lpstr>
      <vt:lpstr>Apresentação do PowerPoint</vt:lpstr>
      <vt:lpstr>Tributação na Permuta/ RET no estoque – reunião 18/12 – Fazenda, Receita</vt:lpstr>
      <vt:lpstr>Tributação na Permuta/ RET no estoque – reunião 18/12 – Fazenda, Receita</vt:lpstr>
      <vt:lpstr>Apresentação do PowerPoint</vt:lpstr>
      <vt:lpstr>Modelo de vendas – aproximação com o MP</vt:lpstr>
      <vt:lpstr>Distratos - Para minimizar efeitos de forma imediata </vt:lpstr>
      <vt:lpstr>Distratos – GT Judiciário - Jurisprudência</vt:lpstr>
      <vt:lpstr>Distratos – alternativas apresentadas</vt:lpstr>
      <vt:lpstr>Apresentação do PowerPoint</vt:lpstr>
      <vt:lpstr>Relatórios e Extratos</vt:lpstr>
      <vt:lpstr>Produtividade – desburocratização – Registros e bancos</vt:lpstr>
      <vt:lpstr>Produtividade – desburocratização – Registros e bancos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Introdução</vt:lpstr>
      <vt:lpstr>Introdução</vt:lpstr>
      <vt:lpstr>Apresentação do PowerPoint</vt:lpstr>
      <vt:lpstr>Vendas/Estoque (R$)</vt:lpstr>
      <vt:lpstr>Lançamentos/Vendas (R$)</vt:lpstr>
      <vt:lpstr>Distratos/Vendas (R$)</vt:lpstr>
      <vt:lpstr>Distratos/Entregas (unidades)</vt:lpstr>
      <vt:lpstr>Saldo em atraso*/Saldo credor (R$)</vt:lpstr>
      <vt:lpstr>Saldo em atraso* potencial/Saldo credor (R$)</vt:lpstr>
      <vt:lpstr>Saldo em atraso*/Saldo em atraso potencial (R$)</vt:lpstr>
      <vt:lpstr>ANEXO</vt:lpstr>
      <vt:lpstr>VGV Lançado (R$ milhões)</vt:lpstr>
      <vt:lpstr>Valor das Vendas (R$ milhões)</vt:lpstr>
      <vt:lpstr>Estoque total (R$ milhões)</vt:lpstr>
      <vt:lpstr>Unidades distratadas</vt:lpstr>
      <vt:lpstr>Valor distratado (R$ milhões)</vt:lpstr>
      <vt:lpstr>Entregas (Unidades)</vt:lpstr>
      <vt:lpstr>Saldo credor (R$ milhões)</vt:lpstr>
      <vt:lpstr>Saldo em atraso (&gt;90 dias; R$ milhões)</vt:lpstr>
      <vt:lpstr>Saldo em atraso potencial (&gt;90 dias; R$ milhões)</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3149</cp:revision>
  <cp:lastPrinted>2014-08-22T11:18:02Z</cp:lastPrinted>
  <dcterms:created xsi:type="dcterms:W3CDTF">2009-08-13T21:08:28Z</dcterms:created>
  <dcterms:modified xsi:type="dcterms:W3CDTF">2015-01-23T13:04:01Z</dcterms:modified>
</cp:coreProperties>
</file>