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style7.xml" ContentType="application/vnd.ms-office.chart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charts/chart16.xml" ContentType="application/vnd.openxmlformats-officedocument.drawingml.chart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38" r:id="rId6"/>
    <p:sldId id="448" r:id="rId7"/>
    <p:sldId id="440" r:id="rId8"/>
    <p:sldId id="408" r:id="rId9"/>
    <p:sldId id="444" r:id="rId10"/>
    <p:sldId id="443" r:id="rId11"/>
    <p:sldId id="441" r:id="rId12"/>
    <p:sldId id="445" r:id="rId13"/>
    <p:sldId id="446" r:id="rId14"/>
    <p:sldId id="447" r:id="rId15"/>
    <p:sldId id="450" r:id="rId16"/>
    <p:sldId id="449" r:id="rId17"/>
    <p:sldId id="451" r:id="rId18"/>
    <p:sldId id="452" r:id="rId19"/>
    <p:sldId id="454" r:id="rId20"/>
    <p:sldId id="453" r:id="rId21"/>
    <p:sldId id="455" r:id="rId22"/>
    <p:sldId id="456" r:id="rId23"/>
    <p:sldId id="457" r:id="rId24"/>
    <p:sldId id="458" r:id="rId25"/>
    <p:sldId id="33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F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82" autoAdjust="0"/>
  </p:normalViewPr>
  <p:slideViewPr>
    <p:cSldViewPr snapToGrid="0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532" y="-10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1\Consolidado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Projetos%20(local)\Abrainc\_Relat&#243;rios\201501\Indicadores_Compost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lineChart>
        <c:grouping val="standard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2354650447810517E-2"/>
                  <c:y val="-3.392087637554335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058234688535468E-2"/>
                  <c:y val="2.699971515704255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1151763660064546E-2"/>
                  <c:y val="-2.958473032688997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240019624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434602803191E-2"/>
                  <c:y val="3.160267281997143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4471018710824725E-2"/>
                  <c:y val="3.186990237761860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6587420474537287E-2"/>
                  <c:y val="3.620594351743074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'Venda&amp;Estoque'!$H$2:$H$11</c:f>
              <c:numCache>
                <c:formatCode>0%</c:formatCode>
                <c:ptCount val="10"/>
                <c:pt idx="0">
                  <c:v>7.0404141743397111E-2</c:v>
                </c:pt>
                <c:pt idx="1">
                  <c:v>8.3449073010041647E-2</c:v>
                </c:pt>
                <c:pt idx="2">
                  <c:v>9.678042507670799E-2</c:v>
                </c:pt>
                <c:pt idx="3">
                  <c:v>9.0612655311211737E-2</c:v>
                </c:pt>
                <c:pt idx="4">
                  <c:v>0.11429592972594264</c:v>
                </c:pt>
                <c:pt idx="5">
                  <c:v>7.9072935958191731E-2</c:v>
                </c:pt>
                <c:pt idx="6">
                  <c:v>7.3064227381168634E-2</c:v>
                </c:pt>
                <c:pt idx="7">
                  <c:v>8.6626319312774591E-2</c:v>
                </c:pt>
                <c:pt idx="8">
                  <c:v>8.7738468802665587E-2</c:v>
                </c:pt>
                <c:pt idx="9">
                  <c:v>9.6529886978177729E-2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7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74609197946645E-2"/>
                  <c:y val="3.211957132441523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6722743994350148E-2"/>
                  <c:y val="-3.340397787109938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6026455688629E-2"/>
                  <c:y val="2.601624683887221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310280492046945E-2"/>
                  <c:y val="-2.676635299098171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2698352464978153E-2"/>
                  <c:y val="-3.672279031115826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197939615001E-2"/>
                  <c:y val="-3.774012391975269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5026445856527141E-2"/>
                  <c:y val="-2.601624683887238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5978829983113796E-2"/>
                  <c:y val="-3.46883291184965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'Venda&amp;Estoque'!$M$2:$M$11</c:f>
              <c:numCache>
                <c:formatCode>0%</c:formatCode>
                <c:ptCount val="10"/>
                <c:pt idx="0">
                  <c:v>0.10512164560000004</c:v>
                </c:pt>
                <c:pt idx="1">
                  <c:v>8.0225513311704466E-2</c:v>
                </c:pt>
                <c:pt idx="2">
                  <c:v>0.10959377181656516</c:v>
                </c:pt>
                <c:pt idx="3">
                  <c:v>4.9050166231569374E-2</c:v>
                </c:pt>
                <c:pt idx="4">
                  <c:v>0.25</c:v>
                </c:pt>
                <c:pt idx="5">
                  <c:v>0.10576807684791124</c:v>
                </c:pt>
                <c:pt idx="6">
                  <c:v>0.10439487359787425</c:v>
                </c:pt>
                <c:pt idx="7">
                  <c:v>0.11945877099733056</c:v>
                </c:pt>
                <c:pt idx="8">
                  <c:v>0.18775883621244574</c:v>
                </c:pt>
                <c:pt idx="9">
                  <c:v>0.11209582307203177</c:v>
                </c:pt>
              </c:numCache>
            </c:numRef>
          </c:val>
          <c:smooth val="1"/>
        </c:ser>
        <c:marker val="1"/>
        <c:axId val="79384960"/>
        <c:axId val="79386496"/>
      </c:lineChart>
      <c:catAx>
        <c:axId val="793849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386496"/>
        <c:crosses val="autoZero"/>
        <c:auto val="1"/>
        <c:lblAlgn val="ctr"/>
        <c:lblOffset val="100"/>
        <c:noMultiLvlLbl val="1"/>
      </c:catAx>
      <c:valAx>
        <c:axId val="79386496"/>
        <c:scaling>
          <c:orientation val="minMax"/>
          <c:min val="0"/>
        </c:scaling>
        <c:delete val="1"/>
        <c:axPos val="l"/>
        <c:numFmt formatCode="0%" sourceLinked="1"/>
        <c:tickLblPos val="none"/>
        <c:crossAx val="793849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Estoque!$L$2:$L$11</c:f>
              <c:numCache>
                <c:formatCode>_-* #,##0_-;\-* #,##0_-;_-* "-"??_-;_-@_-</c:formatCode>
                <c:ptCount val="10"/>
                <c:pt idx="0">
                  <c:v>14340.345187559999</c:v>
                </c:pt>
                <c:pt idx="1">
                  <c:v>14051.649785600002</c:v>
                </c:pt>
                <c:pt idx="2">
                  <c:v>15003.339135949995</c:v>
                </c:pt>
                <c:pt idx="3">
                  <c:v>14372.588090789995</c:v>
                </c:pt>
                <c:pt idx="4">
                  <c:v>13874.569405120004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13530.659239269999</c:v>
                </c:pt>
                <c:pt idx="8">
                  <c:v>14624.697663169994</c:v>
                </c:pt>
                <c:pt idx="9">
                  <c:v>13584.681740090005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0"/>
              <c:layout>
                <c:manualLayout>
                  <c:x val="-1.8240836493163286E-3"/>
                  <c:y val="-6.141394046566459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720573627906339E-17"/>
                  <c:y val="-5.6861184792219292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240836493163286E-3"/>
                  <c:y val="-6.3306808134394335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5.6915463208566684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240836493163286E-3"/>
                  <c:y val="-5.616465271637687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8240836493163286E-3"/>
                  <c:y val="-6.224236172512037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4722509479491191E-3"/>
                  <c:y val="-5.752824442479617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5.133583849101089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4722509479489794E-3"/>
                  <c:y val="-5.208615777581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pt-BR" sz="1000" b="0" i="0" u="none" strike="noStrike" kern="1200" baseline="0">
                      <a:solidFill>
                        <a:schemeClr val="tx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pt-BR"/>
                </a:p>
              </c:txPr>
              <c:dLblPos val="ctr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7.017249798919914E-2"/>
                      <c:h val="4.7723253757736527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0"/>
                  <c:y val="-5.561155319776007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Estoque!$M$2:$M$11</c:f>
              <c:numCache>
                <c:formatCode>_-* #,##0_-;\-* #,##0_-;_-* "-"??_-;_-@_-</c:formatCode>
                <c:ptCount val="10"/>
                <c:pt idx="0">
                  <c:v>1196.4891216599999</c:v>
                </c:pt>
                <c:pt idx="1">
                  <c:v>1381.0873632600001</c:v>
                </c:pt>
                <c:pt idx="2">
                  <c:v>1372.6803216399996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972.7744687200003</c:v>
                </c:pt>
                <c:pt idx="8">
                  <c:v>1258.5242542799995</c:v>
                </c:pt>
                <c:pt idx="9">
                  <c:v>1178.8118100699999</c:v>
                </c:pt>
              </c:numCache>
            </c:numRef>
          </c:val>
        </c:ser>
        <c:gapWidth val="40"/>
        <c:overlap val="100"/>
        <c:axId val="84119552"/>
        <c:axId val="84121088"/>
      </c:barChart>
      <c:catAx>
        <c:axId val="84119552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4121088"/>
        <c:crosses val="autoZero"/>
        <c:auto val="1"/>
        <c:lblAlgn val="ctr"/>
        <c:lblOffset val="100"/>
        <c:noMultiLvlLbl val="1"/>
      </c:catAx>
      <c:valAx>
        <c:axId val="84121088"/>
        <c:scaling>
          <c:orientation val="minMax"/>
        </c:scaling>
        <c:delete val="1"/>
        <c:axPos val="l"/>
        <c:numFmt formatCode="_-* #,##0_-;\-* #,##0_-;_-* &quot;-&quot;??_-;_-@_-" sourceLinked="1"/>
        <c:tickLblPos val="none"/>
        <c:crossAx val="841195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Distrato!$B$1</c:f>
              <c:strCache>
                <c:ptCount val="1"/>
                <c:pt idx="0">
                  <c:v>SOMA_Unidades_Distratadas_RESIDENCIAL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Distrato!$B$2:$B$11</c:f>
              <c:numCache>
                <c:formatCode>_-* #,##0_-;\-* #,##0_-;_-* "-"??_-;_-@_-</c:formatCode>
                <c:ptCount val="10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2223</c:v>
                </c:pt>
                <c:pt idx="9">
                  <c:v>2564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SOMA_Unidades_Distratadas_OUTROS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1"/>
              <c:layout>
                <c:manualLayout>
                  <c:x val="-1.6720573627906339E-17"/>
                  <c:y val="-3.153158463503291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-3.546541899990181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Distrato!$C$2:$C$11</c:f>
              <c:numCache>
                <c:formatCode>_-* #,##0_-;\-* #,##0_-;_-* "-"??_-;_-@_-</c:formatCode>
                <c:ptCount val="10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151</c:v>
                </c:pt>
                <c:pt idx="9">
                  <c:v>66</c:v>
                </c:pt>
              </c:numCache>
            </c:numRef>
          </c:val>
        </c:ser>
        <c:gapWidth val="41"/>
        <c:overlap val="100"/>
        <c:axId val="83528704"/>
        <c:axId val="83538688"/>
      </c:barChart>
      <c:dateAx>
        <c:axId val="83528704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3538688"/>
        <c:crosses val="autoZero"/>
        <c:auto val="1"/>
        <c:lblOffset val="100"/>
        <c:baseTimeUnit val="months"/>
      </c:dateAx>
      <c:valAx>
        <c:axId val="83538688"/>
        <c:scaling>
          <c:orientation val="minMax"/>
        </c:scaling>
        <c:delete val="1"/>
        <c:axPos val="l"/>
        <c:numFmt formatCode="_-* #,##0_-;\-* #,##0_-;_-* &quot;-&quot;??_-;_-@_-" sourceLinked="1"/>
        <c:tickLblPos val="none"/>
        <c:crossAx val="835287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Distrato!$F$1</c:f>
              <c:strCache>
                <c:ptCount val="1"/>
                <c:pt idx="0">
                  <c:v>SOMA_VGV_Distratado_RESIDENCIAL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Distrato!$F$2:$F$11</c:f>
              <c:numCache>
                <c:formatCode>0.0</c:formatCode>
                <c:ptCount val="10"/>
                <c:pt idx="0">
                  <c:v>487.52058539999996</c:v>
                </c:pt>
                <c:pt idx="1">
                  <c:v>407.86201512999997</c:v>
                </c:pt>
                <c:pt idx="2">
                  <c:v>353.93880220999995</c:v>
                </c:pt>
                <c:pt idx="3">
                  <c:v>538.01861922000001</c:v>
                </c:pt>
                <c:pt idx="4">
                  <c:v>642.70343847000026</c:v>
                </c:pt>
                <c:pt idx="5">
                  <c:v>386.72601789999987</c:v>
                </c:pt>
                <c:pt idx="6">
                  <c:v>546.60963915000002</c:v>
                </c:pt>
                <c:pt idx="7">
                  <c:v>494.87777743000009</c:v>
                </c:pt>
                <c:pt idx="8">
                  <c:v>460.93838663999998</c:v>
                </c:pt>
                <c:pt idx="9">
                  <c:v>493.14512820000004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SOMA_VGV_Distratado_OUTROS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0"/>
              <c:layout>
                <c:manualLayout>
                  <c:x val="0"/>
                  <c:y val="-3.429118773946361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3.773700756459379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4.0771195598781812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35381668140288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882294511625342E-17"/>
                  <c:y val="-3.5138029275960311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8240836493163286E-3"/>
                  <c:y val="-3.417133313685039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3.948767069456724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8240836493163286E-3"/>
                  <c:y val="-3.873686020237744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6481672986325244E-3"/>
                  <c:y val="-3.353227232537579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Distrato!$G$2:$G$11</c:f>
              <c:numCache>
                <c:formatCode>0.0</c:formatCode>
                <c:ptCount val="10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16.831850700000018</c:v>
                </c:pt>
                <c:pt idx="5">
                  <c:v>14.290842530000004</c:v>
                </c:pt>
                <c:pt idx="6">
                  <c:v>15.82616763</c:v>
                </c:pt>
                <c:pt idx="7">
                  <c:v>27.023469640000002</c:v>
                </c:pt>
                <c:pt idx="8">
                  <c:v>27.003747190000002</c:v>
                </c:pt>
                <c:pt idx="9">
                  <c:v>16.841406560000003</c:v>
                </c:pt>
              </c:numCache>
            </c:numRef>
          </c:val>
        </c:ser>
        <c:gapWidth val="41"/>
        <c:overlap val="100"/>
        <c:axId val="84248832"/>
        <c:axId val="85467136"/>
      </c:barChart>
      <c:dateAx>
        <c:axId val="84248832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5467136"/>
        <c:crosses val="autoZero"/>
        <c:auto val="1"/>
        <c:lblOffset val="100"/>
        <c:baseTimeUnit val="months"/>
      </c:dateAx>
      <c:valAx>
        <c:axId val="85467136"/>
        <c:scaling>
          <c:orientation val="minMax"/>
        </c:scaling>
        <c:delete val="1"/>
        <c:axPos val="l"/>
        <c:numFmt formatCode="0.0" sourceLinked="1"/>
        <c:tickLblPos val="none"/>
        <c:crossAx val="842488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Entrega!$B$1</c:f>
              <c:strCache>
                <c:ptCount val="1"/>
                <c:pt idx="0">
                  <c:v>SOMA_Unidades_Entregues_RESIDENCIAL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Entrega!$B$2:$B$11</c:f>
              <c:numCache>
                <c:formatCode>_-* #,##0_-;\-* #,##0_-;_-* "-"??_-;_-@_-</c:formatCode>
                <c:ptCount val="10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SOMA_Unidades_Entregues_OUTROS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0"/>
              <c:layout>
                <c:manualLayout>
                  <c:x val="0"/>
                  <c:y val="-4.0470576677473225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720573627906339E-17"/>
                  <c:y val="-6.3309018567639264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240836493163286E-3"/>
                  <c:y val="-3.651218194321642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6882294511625342E-17"/>
                  <c:y val="-4.2726937813144815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882294511625342E-17"/>
                  <c:y val="-3.6092445230376274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5.7175066312997354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6481672986326589E-3"/>
                  <c:y val="-8.569997052755677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8240836493163286E-3"/>
                  <c:y val="-5.045313881520780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6481672986326589E-3"/>
                  <c:y val="-4.6674525984870791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Entrega!$C$2:$C$11</c:f>
              <c:numCache>
                <c:formatCode>_-* #,##0_-;\-* #,##0_-;_-* "-"??_-;_-@_-</c:formatCode>
                <c:ptCount val="10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</c:numCache>
            </c:numRef>
          </c:val>
        </c:ser>
        <c:gapWidth val="41"/>
        <c:overlap val="100"/>
        <c:axId val="85509248"/>
        <c:axId val="85510784"/>
      </c:barChart>
      <c:dateAx>
        <c:axId val="85509248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5510784"/>
        <c:crosses val="autoZero"/>
        <c:auto val="1"/>
        <c:lblOffset val="100"/>
        <c:baseTimeUnit val="months"/>
      </c:dateAx>
      <c:valAx>
        <c:axId val="85510784"/>
        <c:scaling>
          <c:orientation val="minMax"/>
        </c:scaling>
        <c:delete val="1"/>
        <c:axPos val="l"/>
        <c:numFmt formatCode="_-* #,##0_-;\-* #,##0_-;_-* &quot;-&quot;??_-;_-@_-" sourceLinked="1"/>
        <c:tickLblPos val="none"/>
        <c:crossAx val="855092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SOMA_Saldo_Credor_RESIDENCIAL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CarteiraCliente!$F$2:$F$11</c:f>
              <c:numCache>
                <c:formatCode>#,##0.0</c:formatCode>
                <c:ptCount val="10"/>
                <c:pt idx="0">
                  <c:v>21204.154048269997</c:v>
                </c:pt>
                <c:pt idx="1">
                  <c:v>20633.315047239994</c:v>
                </c:pt>
                <c:pt idx="2">
                  <c:v>20716.993115780013</c:v>
                </c:pt>
                <c:pt idx="3">
                  <c:v>20147.827156859996</c:v>
                </c:pt>
                <c:pt idx="4">
                  <c:v>19733.476879200007</c:v>
                </c:pt>
                <c:pt idx="5">
                  <c:v>21291.35187391</c:v>
                </c:pt>
                <c:pt idx="6">
                  <c:v>20910.197587189996</c:v>
                </c:pt>
                <c:pt idx="7">
                  <c:v>20094.388863110009</c:v>
                </c:pt>
                <c:pt idx="8">
                  <c:v>18747.773696429995</c:v>
                </c:pt>
                <c:pt idx="9">
                  <c:v>18235.665669129998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SOMA_Saldo_Credor_OUTROS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0"/>
              <c:layout>
                <c:manualLayout>
                  <c:x val="0"/>
                  <c:y val="-4.8122850967678557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4.6127320954907174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4.704514195893507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240836493163286E-3"/>
                  <c:y val="-4.788019451812557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4.553246880833092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44375675410159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4.269599174771591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4.388471362609292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673617379884057E-18"/>
                  <c:y val="-5.358826996758030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8.3415345283235645E-2"/>
                      <c:h val="5.3961587582277239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9.1204182465816483E-4"/>
                  <c:y val="-5.401537479123688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6.9844162932322193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CarteiraCliente!$G$2:$G$11</c:f>
              <c:numCache>
                <c:formatCode>#,##0.0</c:formatCode>
                <c:ptCount val="10"/>
                <c:pt idx="0">
                  <c:v>874.36493043000007</c:v>
                </c:pt>
                <c:pt idx="1">
                  <c:v>833.57188778</c:v>
                </c:pt>
                <c:pt idx="2">
                  <c:v>800.25700182999981</c:v>
                </c:pt>
                <c:pt idx="3">
                  <c:v>769.93882358999997</c:v>
                </c:pt>
                <c:pt idx="4">
                  <c:v>741.93285914999979</c:v>
                </c:pt>
                <c:pt idx="5">
                  <c:v>740.83428823999998</c:v>
                </c:pt>
                <c:pt idx="6">
                  <c:v>731.67925604999994</c:v>
                </c:pt>
                <c:pt idx="7">
                  <c:v>688.51998698</c:v>
                </c:pt>
                <c:pt idx="8">
                  <c:v>1761.3455020800004</c:v>
                </c:pt>
                <c:pt idx="9">
                  <c:v>1604.7642171099999</c:v>
                </c:pt>
              </c:numCache>
            </c:numRef>
          </c:val>
        </c:ser>
        <c:gapWidth val="41"/>
        <c:overlap val="100"/>
        <c:axId val="85598208"/>
        <c:axId val="85599744"/>
      </c:barChart>
      <c:dateAx>
        <c:axId val="85598208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5599744"/>
        <c:crosses val="autoZero"/>
        <c:auto val="1"/>
        <c:lblOffset val="100"/>
        <c:baseTimeUnit val="months"/>
      </c:dateAx>
      <c:valAx>
        <c:axId val="85599744"/>
        <c:scaling>
          <c:orientation val="minMax"/>
        </c:scaling>
        <c:delete val="1"/>
        <c:axPos val="l"/>
        <c:numFmt formatCode="#,##0.0" sourceLinked="1"/>
        <c:tickLblPos val="none"/>
        <c:crossAx val="855982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CarteiraCliente!$J$1</c:f>
              <c:strCache>
                <c:ptCount val="1"/>
                <c:pt idx="0">
                  <c:v>SOMA_Saldo_Atraso_90_Dias_RESIDENCIAL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CarteiraCliente!$J$2:$J$11</c:f>
              <c:numCache>
                <c:formatCode>#,##0.0</c:formatCode>
                <c:ptCount val="10"/>
                <c:pt idx="0">
                  <c:v>1422.7321691500001</c:v>
                </c:pt>
                <c:pt idx="1">
                  <c:v>1289.1833053699997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1160.3919245499994</c:v>
                </c:pt>
                <c:pt idx="7">
                  <c:v>998.91231707999998</c:v>
                </c:pt>
                <c:pt idx="8">
                  <c:v>958.35819757000013</c:v>
                </c:pt>
                <c:pt idx="9">
                  <c:v>920.20314953000059</c:v>
                </c:pt>
              </c:numCache>
            </c:numRef>
          </c:val>
        </c:ser>
        <c:ser>
          <c:idx val="1"/>
          <c:order val="1"/>
          <c:tx>
            <c:strRef>
              <c:f>CarteiraCliente!$K$1</c:f>
              <c:strCache>
                <c:ptCount val="1"/>
                <c:pt idx="0">
                  <c:v>SOMA_Saldo_Atraso_90_Dias_OUTROS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CarteiraCliente!$K$2:$K$11</c:f>
              <c:numCache>
                <c:formatCode>#,##0.0</c:formatCode>
                <c:ptCount val="10"/>
                <c:pt idx="0">
                  <c:v>10.728124689999998</c:v>
                </c:pt>
                <c:pt idx="1">
                  <c:v>11.155528230000003</c:v>
                </c:pt>
                <c:pt idx="2">
                  <c:v>10.979695660000004</c:v>
                </c:pt>
                <c:pt idx="3">
                  <c:v>12.335784550000009</c:v>
                </c:pt>
                <c:pt idx="4">
                  <c:v>14.17326503</c:v>
                </c:pt>
                <c:pt idx="5">
                  <c:v>12.495660480000002</c:v>
                </c:pt>
                <c:pt idx="6">
                  <c:v>16.799149329999988</c:v>
                </c:pt>
                <c:pt idx="7">
                  <c:v>15.005882000000003</c:v>
                </c:pt>
                <c:pt idx="8">
                  <c:v>18.928581350000002</c:v>
                </c:pt>
                <c:pt idx="9">
                  <c:v>19.668370630000002</c:v>
                </c:pt>
              </c:numCache>
            </c:numRef>
          </c:val>
        </c:ser>
        <c:gapWidth val="41"/>
        <c:overlap val="100"/>
        <c:axId val="85728256"/>
        <c:axId val="85750528"/>
      </c:barChart>
      <c:dateAx>
        <c:axId val="85728256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5750528"/>
        <c:crosses val="autoZero"/>
        <c:auto val="1"/>
        <c:lblOffset val="100"/>
        <c:baseTimeUnit val="months"/>
      </c:dateAx>
      <c:valAx>
        <c:axId val="85750528"/>
        <c:scaling>
          <c:orientation val="minMax"/>
          <c:max val="2500"/>
        </c:scaling>
        <c:delete val="1"/>
        <c:axPos val="l"/>
        <c:numFmt formatCode="#,##0.0" sourceLinked="1"/>
        <c:tickLblPos val="none"/>
        <c:crossAx val="857282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CarteiraCliente!$N$1</c:f>
              <c:strCache>
                <c:ptCount val="1"/>
                <c:pt idx="0">
                  <c:v>SOMA_Saldo_Atraso_Potencial_90_Dias_RESIDENCIAL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CarteiraCliente!$N$2:$N$11</c:f>
              <c:numCache>
                <c:formatCode>_-* #,##0.0_-;\-* #,##0.0_-;_-* "-"??_-;_-@_-</c:formatCode>
                <c:ptCount val="10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3084.5451312100013</c:v>
                </c:pt>
                <c:pt idx="3">
                  <c:v>2506.3198891099996</c:v>
                </c:pt>
                <c:pt idx="4">
                  <c:v>3378.1224784299989</c:v>
                </c:pt>
                <c:pt idx="5">
                  <c:v>2250.0667278000001</c:v>
                </c:pt>
                <c:pt idx="6">
                  <c:v>2169.6949175900008</c:v>
                </c:pt>
                <c:pt idx="7">
                  <c:v>1946.7356086300001</c:v>
                </c:pt>
                <c:pt idx="8">
                  <c:v>1893.8580855399998</c:v>
                </c:pt>
                <c:pt idx="9">
                  <c:v>1773.0954027099995</c:v>
                </c:pt>
              </c:numCache>
            </c:numRef>
          </c:val>
        </c:ser>
        <c:ser>
          <c:idx val="1"/>
          <c:order val="1"/>
          <c:tx>
            <c:strRef>
              <c:f>CarteiraCliente!$O$1</c:f>
              <c:strCache>
                <c:ptCount val="1"/>
                <c:pt idx="0">
                  <c:v>SOMA_Saldo_Atraso_Potencial_90_Dias_OUTROS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4"/>
              <c:layout>
                <c:manualLayout>
                  <c:x val="0"/>
                  <c:y val="-3.3824540721092457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9.1204182465816754E-4"/>
                  <c:y val="-3.238505747126445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6.9461105365965753E-2"/>
                      <c:h val="5.0842420670006876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1.301042606982608E-18"/>
                  <c:y val="-3.2503684055408301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5.6692519820751464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CarteiraCliente!$O$2:$O$11</c:f>
              <c:numCache>
                <c:formatCode>_-* #,##0.0_-;\-* #,##0.0_-;_-* "-"??_-;_-@_-</c:formatCode>
                <c:ptCount val="10"/>
                <c:pt idx="0">
                  <c:v>44.059062549999993</c:v>
                </c:pt>
                <c:pt idx="1">
                  <c:v>43.502282210000004</c:v>
                </c:pt>
                <c:pt idx="2">
                  <c:v>54.139068180000002</c:v>
                </c:pt>
                <c:pt idx="3">
                  <c:v>54.223653740000017</c:v>
                </c:pt>
                <c:pt idx="4">
                  <c:v>65.274423319999983</c:v>
                </c:pt>
                <c:pt idx="5">
                  <c:v>50.792127530000016</c:v>
                </c:pt>
                <c:pt idx="6">
                  <c:v>51.561867229999997</c:v>
                </c:pt>
                <c:pt idx="7">
                  <c:v>58.830478269999993</c:v>
                </c:pt>
                <c:pt idx="8">
                  <c:v>78.339731009999966</c:v>
                </c:pt>
                <c:pt idx="9">
                  <c:v>63.108910950000023</c:v>
                </c:pt>
              </c:numCache>
            </c:numRef>
          </c:val>
        </c:ser>
        <c:gapWidth val="41"/>
        <c:overlap val="100"/>
        <c:axId val="85805312"/>
        <c:axId val="85819392"/>
      </c:barChart>
      <c:dateAx>
        <c:axId val="85805312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5819392"/>
        <c:crosses val="autoZero"/>
        <c:auto val="1"/>
        <c:lblOffset val="100"/>
        <c:baseTimeUnit val="months"/>
      </c:dateAx>
      <c:valAx>
        <c:axId val="85819392"/>
        <c:scaling>
          <c:orientation val="minMax"/>
          <c:max val="3700"/>
          <c:min val="0"/>
        </c:scaling>
        <c:delete val="1"/>
        <c:axPos val="l"/>
        <c:numFmt formatCode="_-* #,##0.0_-;\-* #,##0.0_-;_-* &quot;-&quot;??_-;_-@_-" sourceLinked="1"/>
        <c:tickLblPos val="none"/>
        <c:crossAx val="8580531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lineChart>
        <c:grouping val="standard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224021592442674E-2"/>
                  <c:y val="-4.1877809135570175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6465783850652314E-2"/>
                  <c:y val="5.946430437963837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4741059379217341E-2"/>
                  <c:y val="-3.987796592453238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887230094466955E-2"/>
                  <c:y val="-3.392129194104739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4922746630689091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4279745725056305E-2"/>
                  <c:y val="-4.184279699918641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2932597951528756E-2"/>
                  <c:y val="-1.582655016031403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3016756635177821E-2"/>
                  <c:y val="3.6205968433155655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'Lançamentos&amp;Vendas'!$A$2:$A$11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'Lançamentos&amp;Vendas'!$H$2:$H$11</c:f>
              <c:numCache>
                <c:formatCode>0%</c:formatCode>
                <c:ptCount val="10"/>
                <c:pt idx="0">
                  <c:v>0.12802358569469161</c:v>
                </c:pt>
                <c:pt idx="1">
                  <c:v>0.47095988312528281</c:v>
                </c:pt>
                <c:pt idx="2">
                  <c:v>1.3165159183186661</c:v>
                </c:pt>
                <c:pt idx="3">
                  <c:v>0.32763587756103235</c:v>
                </c:pt>
                <c:pt idx="4">
                  <c:v>0.84317592158067056</c:v>
                </c:pt>
                <c:pt idx="5">
                  <c:v>0.73200949493104961</c:v>
                </c:pt>
                <c:pt idx="6">
                  <c:v>0.1440867472733097</c:v>
                </c:pt>
                <c:pt idx="7">
                  <c:v>0.45170261631508785</c:v>
                </c:pt>
                <c:pt idx="8">
                  <c:v>0.78246243289704531</c:v>
                </c:pt>
                <c:pt idx="9">
                  <c:v>0.5145000036385402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1E-2"/>
                  <c:y val="6.4474687951785728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74588573069914E-2"/>
                  <c:y val="6.383417706218753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3540885366204706E-2"/>
                  <c:y val="-3.529163877668994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043977337795415E-2"/>
                  <c:y val="6.685049402232451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3479828228576105E-2"/>
                  <c:y val="-2.168020569906032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275604484340142E-2"/>
                  <c:y val="1.168841080630242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5978829983113796E-2"/>
                  <c:y val="-3.468832911849653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'Lançamentos&amp;Vendas'!$O$2:$O$11</c:f>
              <c:numCache>
                <c:formatCode>0%</c:formatCode>
                <c:ptCount val="10"/>
                <c:pt idx="0">
                  <c:v>8.1695279582173819E-2</c:v>
                </c:pt>
                <c:pt idx="1">
                  <c:v>0.18906440597097943</c:v>
                </c:pt>
                <c:pt idx="2">
                  <c:v>0.67231170554767883</c:v>
                </c:pt>
                <c:pt idx="3">
                  <c:v>0.15294499249133553</c:v>
                </c:pt>
                <c:pt idx="4">
                  <c:v>0.4386923646063231</c:v>
                </c:pt>
                <c:pt idx="5">
                  <c:v>1</c:v>
                </c:pt>
                <c:pt idx="6">
                  <c:v>0.90700131227824365</c:v>
                </c:pt>
                <c:pt idx="7">
                  <c:v>0.12998495347992295</c:v>
                </c:pt>
                <c:pt idx="8">
                  <c:v>0.18979097292168309</c:v>
                </c:pt>
                <c:pt idx="9">
                  <c:v>0.20189615234727895</c:v>
                </c:pt>
              </c:numCache>
            </c:numRef>
          </c:val>
          <c:smooth val="1"/>
        </c:ser>
        <c:marker val="1"/>
        <c:axId val="79637120"/>
        <c:axId val="79675776"/>
      </c:lineChart>
      <c:catAx>
        <c:axId val="7963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675776"/>
        <c:crosses val="autoZero"/>
        <c:auto val="1"/>
        <c:lblAlgn val="ctr"/>
        <c:lblOffset val="100"/>
        <c:noMultiLvlLbl val="1"/>
      </c:catAx>
      <c:valAx>
        <c:axId val="79675776"/>
        <c:scaling>
          <c:orientation val="minMax"/>
          <c:max val="1.6500000000000001"/>
          <c:min val="0"/>
        </c:scaling>
        <c:delete val="1"/>
        <c:axPos val="l"/>
        <c:numFmt formatCode="0%" sourceLinked="1"/>
        <c:tickLblPos val="none"/>
        <c:crossAx val="796371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lineChart>
        <c:grouping val="standard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3428081421502437E-2"/>
                  <c:y val="-3.723999163792209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6935166441745403E-2"/>
                  <c:y val="-3.954139228598307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29366284300495E-2"/>
                  <c:y val="-3.290399289223373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231443994601892E-2"/>
                  <c:y val="4.155926622765755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4471018710824725E-2"/>
                  <c:y val="3.186990237761858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658742047453728E-2"/>
                  <c:y val="3.620594351743074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'Distrato&amp;Vendas'!$H$2:$H$11</c:f>
              <c:numCache>
                <c:formatCode>0%</c:formatCode>
                <c:ptCount val="10"/>
                <c:pt idx="0">
                  <c:v>0.39432773780392111</c:v>
                </c:pt>
                <c:pt idx="1">
                  <c:v>0.28712318053957708</c:v>
                </c:pt>
                <c:pt idx="2">
                  <c:v>0.20750077392287788</c:v>
                </c:pt>
                <c:pt idx="3">
                  <c:v>0.34377193952900598</c:v>
                </c:pt>
                <c:pt idx="4">
                  <c:v>0.32057147646265721</c:v>
                </c:pt>
                <c:pt idx="5">
                  <c:v>0.26691001353896798</c:v>
                </c:pt>
                <c:pt idx="6">
                  <c:v>0.41358384929285513</c:v>
                </c:pt>
                <c:pt idx="7">
                  <c:v>0.35360358284450655</c:v>
                </c:pt>
                <c:pt idx="8">
                  <c:v>0.33325989880832046</c:v>
                </c:pt>
                <c:pt idx="9">
                  <c:v>0.3295797613787122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746026455688629E-2"/>
                  <c:y val="5.2032493677744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862428219401199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629624691976202E-2"/>
                  <c:y val="-5.636853481755683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'Distrato&amp;Vendas'!$O$2:$O$11</c:f>
              <c:numCache>
                <c:formatCode>0%</c:formatCode>
                <c:ptCount val="10"/>
                <c:pt idx="0">
                  <c:v>0.44841725408382999</c:v>
                </c:pt>
                <c:pt idx="1">
                  <c:v>0.14822547238813361</c:v>
                </c:pt>
                <c:pt idx="2">
                  <c:v>9.9999643083161741E-2</c:v>
                </c:pt>
                <c:pt idx="3">
                  <c:v>0.20089970191605216</c:v>
                </c:pt>
                <c:pt idx="4">
                  <c:v>0.36192120080021667</c:v>
                </c:pt>
                <c:pt idx="5">
                  <c:v>0.39596020042790525</c:v>
                </c:pt>
                <c:pt idx="6">
                  <c:v>0.49536225516734866</c:v>
                </c:pt>
                <c:pt idx="7">
                  <c:v>0.40125316650463344</c:v>
                </c:pt>
                <c:pt idx="8">
                  <c:v>7.5916389168673271E-2</c:v>
                </c:pt>
                <c:pt idx="9">
                  <c:v>0.20189615234727895</c:v>
                </c:pt>
              </c:numCache>
            </c:numRef>
          </c:val>
          <c:smooth val="1"/>
        </c:ser>
        <c:marker val="1"/>
        <c:axId val="80659584"/>
        <c:axId val="80661120"/>
      </c:lineChart>
      <c:catAx>
        <c:axId val="806595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661120"/>
        <c:crosses val="autoZero"/>
        <c:auto val="1"/>
        <c:lblAlgn val="ctr"/>
        <c:lblOffset val="100"/>
        <c:noMultiLvlLbl val="1"/>
      </c:catAx>
      <c:valAx>
        <c:axId val="80661120"/>
        <c:scaling>
          <c:orientation val="minMax"/>
          <c:min val="0"/>
        </c:scaling>
        <c:delete val="1"/>
        <c:axPos val="l"/>
        <c:numFmt formatCode="0%" sourceLinked="1"/>
        <c:tickLblPos val="none"/>
        <c:crossAx val="806595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lineChart>
        <c:grouping val="standard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514844804318505E-2"/>
                  <c:y val="2.829178425838814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505791722896964E-2"/>
                  <c:y val="-2.62665934984843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29366284300495E-2"/>
                  <c:y val="-3.290399289223379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381916329292E-2"/>
                  <c:y val="3.4921866833908223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3783175888439055E-2"/>
                  <c:y val="-3.060259224417274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'Distrato&amp;Entregas'!$H$2:$H$11</c:f>
              <c:numCache>
                <c:formatCode>0%</c:formatCode>
                <c:ptCount val="10"/>
                <c:pt idx="0">
                  <c:v>0.27004671078240572</c:v>
                </c:pt>
                <c:pt idx="1">
                  <c:v>0.16911148365465214</c:v>
                </c:pt>
                <c:pt idx="2">
                  <c:v>0.23616165485539176</c:v>
                </c:pt>
                <c:pt idx="3">
                  <c:v>0.34933087217351189</c:v>
                </c:pt>
                <c:pt idx="4">
                  <c:v>0.48686690963931151</c:v>
                </c:pt>
                <c:pt idx="5">
                  <c:v>0.41704520873891415</c:v>
                </c:pt>
                <c:pt idx="6">
                  <c:v>0.49050836550836563</c:v>
                </c:pt>
                <c:pt idx="7">
                  <c:v>0.27183713039263208</c:v>
                </c:pt>
                <c:pt idx="8">
                  <c:v>0.17349996345830598</c:v>
                </c:pt>
                <c:pt idx="9">
                  <c:v>0.22647033496943086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949983826124728E-2"/>
                  <c:y val="-5.183308419084493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2400612559935581E-2"/>
                  <c:y val="-4.769656770004462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85491829121985E-2"/>
                  <c:y val="-6.586805141957569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0017770789571759E-2"/>
                  <c:y val="-4.191996749164488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'Distrato&amp;Entregas'!$O$2:$O$11</c:f>
              <c:numCache>
                <c:formatCode>0%</c:formatCode>
                <c:ptCount val="10"/>
                <c:pt idx="0">
                  <c:v>7.1428571428571425E-2</c:v>
                </c:pt>
                <c:pt idx="1">
                  <c:v>0.19120458891013384</c:v>
                </c:pt>
                <c:pt idx="2">
                  <c:v>3.9473684210526327E-2</c:v>
                </c:pt>
                <c:pt idx="3">
                  <c:v>0.11513859275053306</c:v>
                </c:pt>
                <c:pt idx="4">
                  <c:v>0.19920318725099606</c:v>
                </c:pt>
                <c:pt idx="5">
                  <c:v>0.21551724137931044</c:v>
                </c:pt>
                <c:pt idx="6">
                  <c:v>0.20833333333333343</c:v>
                </c:pt>
                <c:pt idx="7">
                  <c:v>0.44</c:v>
                </c:pt>
                <c:pt idx="8">
                  <c:v>0.5</c:v>
                </c:pt>
                <c:pt idx="9">
                  <c:v>0.48387096774193572</c:v>
                </c:pt>
              </c:numCache>
            </c:numRef>
          </c:val>
          <c:smooth val="1"/>
        </c:ser>
        <c:marker val="1"/>
        <c:axId val="82849152"/>
        <c:axId val="82850944"/>
      </c:lineChart>
      <c:catAx>
        <c:axId val="82849152"/>
        <c:scaling>
          <c:orientation val="minMax"/>
        </c:scaling>
        <c:axPos val="b"/>
        <c:numFmt formatCode="General" sourceLinked="1"/>
        <c:maj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850944"/>
        <c:crosses val="autoZero"/>
        <c:auto val="1"/>
        <c:lblAlgn val="ctr"/>
        <c:lblOffset val="100"/>
        <c:noMultiLvlLbl val="1"/>
      </c:catAx>
      <c:valAx>
        <c:axId val="82850944"/>
        <c:scaling>
          <c:orientation val="minMax"/>
          <c:min val="-0.2"/>
        </c:scaling>
        <c:delete val="1"/>
        <c:axPos val="l"/>
        <c:numFmt formatCode="0%" sourceLinked="1"/>
        <c:tickLblPos val="none"/>
        <c:crossAx val="828491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lineChart>
        <c:grouping val="standard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784019343229869E-2"/>
                  <c:y val="-3.723999163792204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364541160593758E-2"/>
                  <c:y val="-3.290399289223373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4010065227170573E-2"/>
                  <c:y val="-3.954139228598321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59784075552E-2"/>
                  <c:y val="-3.622269258910852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709739091318038E-2"/>
                  <c:y val="-4.0558691334796733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'SA&amp;Credor'!$H$2:$H$11</c:f>
              <c:numCache>
                <c:formatCode>0%</c:formatCode>
                <c:ptCount val="10"/>
                <c:pt idx="0">
                  <c:v>2.8494079472330881E-2</c:v>
                </c:pt>
                <c:pt idx="1">
                  <c:v>3.0548232448802056E-2</c:v>
                </c:pt>
                <c:pt idx="2">
                  <c:v>2.9294402281441232E-2</c:v>
                </c:pt>
                <c:pt idx="3">
                  <c:v>2.7547678092241141E-2</c:v>
                </c:pt>
                <c:pt idx="4">
                  <c:v>2.7237718873532726E-2</c:v>
                </c:pt>
                <c:pt idx="5">
                  <c:v>2.9945817107416846E-2</c:v>
                </c:pt>
                <c:pt idx="6">
                  <c:v>2.8031720596644154E-2</c:v>
                </c:pt>
                <c:pt idx="7">
                  <c:v>2.550551461420994E-2</c:v>
                </c:pt>
                <c:pt idx="8">
                  <c:v>2.7879331353668324E-2</c:v>
                </c:pt>
                <c:pt idx="9">
                  <c:v>3.0081687920149348E-2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'SA&amp;Credor'!$O$2:$O$11</c:f>
              <c:numCache>
                <c:formatCode>0%</c:formatCode>
                <c:ptCount val="10"/>
                <c:pt idx="0">
                  <c:v>0.13</c:v>
                </c:pt>
                <c:pt idx="1">
                  <c:v>0.12000000000000002</c:v>
                </c:pt>
                <c:pt idx="2">
                  <c:v>0.11493694607641645</c:v>
                </c:pt>
                <c:pt idx="3">
                  <c:v>0.12666666666666665</c:v>
                </c:pt>
                <c:pt idx="4">
                  <c:v>0.12000000000000002</c:v>
                </c:pt>
                <c:pt idx="5">
                  <c:v>0.11</c:v>
                </c:pt>
                <c:pt idx="6">
                  <c:v>9.9166603842239354E-2</c:v>
                </c:pt>
                <c:pt idx="7">
                  <c:v>0.12333333333333336</c:v>
                </c:pt>
                <c:pt idx="8">
                  <c:v>0.11</c:v>
                </c:pt>
                <c:pt idx="9">
                  <c:v>0.11999999999999998</c:v>
                </c:pt>
              </c:numCache>
            </c:numRef>
          </c:val>
          <c:smooth val="1"/>
        </c:ser>
        <c:marker val="1"/>
        <c:axId val="83076992"/>
        <c:axId val="83078528"/>
      </c:lineChart>
      <c:catAx>
        <c:axId val="83076992"/>
        <c:scaling>
          <c:orientation val="minMax"/>
        </c:scaling>
        <c:axPos val="b"/>
        <c:numFmt formatCode="General" sourceLinked="1"/>
        <c:maj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078528"/>
        <c:crosses val="autoZero"/>
        <c:auto val="1"/>
        <c:lblAlgn val="ctr"/>
        <c:lblOffset val="100"/>
        <c:noMultiLvlLbl val="1"/>
      </c:catAx>
      <c:valAx>
        <c:axId val="83078528"/>
        <c:scaling>
          <c:orientation val="minMax"/>
          <c:max val="0.2"/>
          <c:min val="0"/>
        </c:scaling>
        <c:delete val="1"/>
        <c:axPos val="l"/>
        <c:numFmt formatCode="0%" sourceLinked="1"/>
        <c:tickLblPos val="none"/>
        <c:crossAx val="830769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lineChart>
        <c:grouping val="standard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56933198380566E-2"/>
                  <c:y val="-3.06025922441726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505791722896964E-2"/>
                  <c:y val="-3.954139228598307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7580690508322169E-2"/>
                  <c:y val="-3.622269258910852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9034947143499733E-2"/>
                  <c:y val="-3.954139228598307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709739091318038E-2"/>
                  <c:y val="-3.723999163792204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'SAP&amp;Credor'!$H$2:$H$11</c:f>
              <c:numCache>
                <c:formatCode>0%</c:formatCode>
                <c:ptCount val="10"/>
                <c:pt idx="0">
                  <c:v>7.8170992618096985E-2</c:v>
                </c:pt>
                <c:pt idx="1">
                  <c:v>8.5625455114130652E-2</c:v>
                </c:pt>
                <c:pt idx="2">
                  <c:v>8.2264643119905626E-2</c:v>
                </c:pt>
                <c:pt idx="3">
                  <c:v>8.390864657814609E-2</c:v>
                </c:pt>
                <c:pt idx="4">
                  <c:v>7.700380694237291E-2</c:v>
                </c:pt>
                <c:pt idx="5">
                  <c:v>7.199813556676761E-2</c:v>
                </c:pt>
                <c:pt idx="6">
                  <c:v>6.9491587841187488E-2</c:v>
                </c:pt>
                <c:pt idx="7">
                  <c:v>6.7181230655173979E-2</c:v>
                </c:pt>
                <c:pt idx="8">
                  <c:v>7.1178986058256705E-2</c:v>
                </c:pt>
                <c:pt idx="9">
                  <c:v>7.0762430766727127E-2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'SAP&amp;Credor'!$O$2:$O$11</c:f>
              <c:numCache>
                <c:formatCode>0%</c:formatCode>
                <c:ptCount val="10"/>
                <c:pt idx="0">
                  <c:v>0.2225</c:v>
                </c:pt>
                <c:pt idx="1">
                  <c:v>0.20750000000000007</c:v>
                </c:pt>
                <c:pt idx="2">
                  <c:v>0.21250000000000005</c:v>
                </c:pt>
                <c:pt idx="3">
                  <c:v>0.22</c:v>
                </c:pt>
                <c:pt idx="4">
                  <c:v>0.20750000000000005</c:v>
                </c:pt>
                <c:pt idx="5">
                  <c:v>0.18750000000000006</c:v>
                </c:pt>
                <c:pt idx="6">
                  <c:v>0.2</c:v>
                </c:pt>
                <c:pt idx="7">
                  <c:v>0.21000000000000005</c:v>
                </c:pt>
                <c:pt idx="8">
                  <c:v>0.1925</c:v>
                </c:pt>
                <c:pt idx="9">
                  <c:v>0.21000000000000005</c:v>
                </c:pt>
              </c:numCache>
            </c:numRef>
          </c:val>
          <c:smooth val="1"/>
        </c:ser>
        <c:marker val="1"/>
        <c:axId val="83247872"/>
        <c:axId val="83249408"/>
      </c:lineChart>
      <c:catAx>
        <c:axId val="83247872"/>
        <c:scaling>
          <c:orientation val="minMax"/>
        </c:scaling>
        <c:axPos val="b"/>
        <c:numFmt formatCode="General" sourceLinked="1"/>
        <c:maj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249408"/>
        <c:crosses val="autoZero"/>
        <c:auto val="1"/>
        <c:lblAlgn val="ctr"/>
        <c:lblOffset val="100"/>
        <c:noMultiLvlLbl val="1"/>
      </c:catAx>
      <c:valAx>
        <c:axId val="83249408"/>
        <c:scaling>
          <c:orientation val="minMax"/>
          <c:max val="0.30000000000000016"/>
          <c:min val="0"/>
        </c:scaling>
        <c:delete val="1"/>
        <c:axPos val="l"/>
        <c:numFmt formatCode="0%" sourceLinked="1"/>
        <c:tickLblPos val="none"/>
        <c:crossAx val="832478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lineChart>
        <c:grouping val="standard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8219687348465606E-2"/>
                  <c:y val="3.879924543441271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336050369070425E-2"/>
                  <c:y val="3.462924246397213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5795377867746378E-2"/>
                  <c:y val="-3.9541392285983148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2605572424651308E-2"/>
                  <c:y val="-2.9585293195359113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231584570400373E-2"/>
                  <c:y val="-2.933652137556188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709739091318038E-2"/>
                  <c:y val="-3.392129194104739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'SA&amp;SAP'!$H$2:$H$11</c:f>
              <c:numCache>
                <c:formatCode>0%</c:formatCode>
                <c:ptCount val="10"/>
                <c:pt idx="0">
                  <c:v>0.52041646246763207</c:v>
                </c:pt>
                <c:pt idx="1">
                  <c:v>0.49202672321268842</c:v>
                </c:pt>
                <c:pt idx="2">
                  <c:v>0.5160488174582174</c:v>
                </c:pt>
                <c:pt idx="3">
                  <c:v>0.47852292442416727</c:v>
                </c:pt>
                <c:pt idx="4">
                  <c:v>0.46601547982298341</c:v>
                </c:pt>
                <c:pt idx="5">
                  <c:v>0.53380371042527275</c:v>
                </c:pt>
                <c:pt idx="6">
                  <c:v>0.52996622539315907</c:v>
                </c:pt>
                <c:pt idx="7">
                  <c:v>0.50555212600708233</c:v>
                </c:pt>
                <c:pt idx="8">
                  <c:v>0.49553182278113705</c:v>
                </c:pt>
                <c:pt idx="9">
                  <c:v>0.51185563238690435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952748208526719E-2"/>
                  <c:y val="-3.753069650636670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207356778349898E-2"/>
                  <c:y val="-3.910734073900681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8643098498318358E-2"/>
                  <c:y val="-4.186680303232757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'SA&amp;SAP'!$O$2:$O$11</c:f>
              <c:numCache>
                <c:formatCode>0%</c:formatCode>
                <c:ptCount val="10"/>
                <c:pt idx="0">
                  <c:v>0.58426966292134819</c:v>
                </c:pt>
                <c:pt idx="1">
                  <c:v>0.57831325301204817</c:v>
                </c:pt>
                <c:pt idx="2">
                  <c:v>0.54087974624195967</c:v>
                </c:pt>
                <c:pt idx="3">
                  <c:v>0.57575757575757569</c:v>
                </c:pt>
                <c:pt idx="4">
                  <c:v>0.57831325301204817</c:v>
                </c:pt>
                <c:pt idx="5">
                  <c:v>0.58666666666666656</c:v>
                </c:pt>
                <c:pt idx="6">
                  <c:v>0.4958330192111966</c:v>
                </c:pt>
                <c:pt idx="7">
                  <c:v>0.58730158730158732</c:v>
                </c:pt>
                <c:pt idx="8">
                  <c:v>0.57142857142857184</c:v>
                </c:pt>
                <c:pt idx="9">
                  <c:v>0.57142857142857173</c:v>
                </c:pt>
              </c:numCache>
            </c:numRef>
          </c:val>
          <c:smooth val="1"/>
        </c:ser>
        <c:marker val="1"/>
        <c:axId val="83348096"/>
        <c:axId val="83427712"/>
      </c:lineChart>
      <c:catAx>
        <c:axId val="83348096"/>
        <c:scaling>
          <c:orientation val="minMax"/>
        </c:scaling>
        <c:axPos val="b"/>
        <c:numFmt formatCode="General" sourceLinked="1"/>
        <c:maj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427712"/>
        <c:crosses val="autoZero"/>
        <c:auto val="1"/>
        <c:lblAlgn val="ctr"/>
        <c:lblOffset val="100"/>
        <c:noMultiLvlLbl val="1"/>
      </c:catAx>
      <c:valAx>
        <c:axId val="83427712"/>
        <c:scaling>
          <c:orientation val="minMax"/>
          <c:max val="0.8"/>
          <c:min val="0.2"/>
        </c:scaling>
        <c:delete val="1"/>
        <c:axPos val="l"/>
        <c:numFmt formatCode="0%" sourceLinked="1"/>
        <c:tickLblPos val="none"/>
        <c:crossAx val="833480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Lancamento!$J$1</c:f>
              <c:strCache>
                <c:ptCount val="1"/>
                <c:pt idx="0">
                  <c:v>SOMA_VGV_Lancado_RESIDENCIAL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Lancamento!$J$2:$J$11</c:f>
              <c:numCache>
                <c:formatCode>#,##0.0_ ;\-#,##0.0\ </c:formatCode>
                <c:ptCount val="10"/>
                <c:pt idx="0">
                  <c:v>182.54709519999994</c:v>
                </c:pt>
                <c:pt idx="1">
                  <c:v>377.88673899999975</c:v>
                </c:pt>
                <c:pt idx="2">
                  <c:v>2587.6477246100003</c:v>
                </c:pt>
                <c:pt idx="3">
                  <c:v>364.75635860999989</c:v>
                </c:pt>
                <c:pt idx="4">
                  <c:v>1659.3652968099998</c:v>
                </c:pt>
                <c:pt idx="5">
                  <c:v>1159.3410122199996</c:v>
                </c:pt>
                <c:pt idx="6">
                  <c:v>187.70195349999995</c:v>
                </c:pt>
                <c:pt idx="7">
                  <c:v>294.02242999999999</c:v>
                </c:pt>
                <c:pt idx="8">
                  <c:v>1465.9581216199999</c:v>
                </c:pt>
                <c:pt idx="9">
                  <c:v>825.86242672999958</c:v>
                </c:pt>
              </c:numCache>
            </c:numRef>
          </c:val>
        </c:ser>
        <c:ser>
          <c:idx val="1"/>
          <c:order val="1"/>
          <c:tx>
            <c:strRef>
              <c:f>Lancamento!$K$1</c:f>
              <c:strCache>
                <c:ptCount val="1"/>
                <c:pt idx="0">
                  <c:v>SOMA_VGV_Lancado_OUTROS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1"/>
              <c:layout>
                <c:manualLayout>
                  <c:x val="-1.8240836493163453E-3"/>
                  <c:y val="-9.669417428038129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1204182465817339E-4"/>
                  <c:y val="-2.963208566656843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7.1759450764104324E-2"/>
                      <c:h val="5.3961587582277239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-5.614500442086648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6.550250515767756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882294511625342E-17"/>
                  <c:y val="-3.743000294724434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481672986326589E-3"/>
                  <c:y val="-2.80725022104333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8240836493163286E-3"/>
                  <c:y val="-3.587041949110916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6.5174508790072389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Lancamento!$K$2:$K$11</c:f>
              <c:numCache>
                <c:formatCode>#,##0.0_ ;\-#,##0.0\ </c:formatCode>
                <c:ptCount val="10"/>
                <c:pt idx="1">
                  <c:v>427.13137133999999</c:v>
                </c:pt>
                <c:pt idx="2">
                  <c:v>19.475999999999992</c:v>
                </c:pt>
                <c:pt idx="3">
                  <c:v>225.21838600000001</c:v>
                </c:pt>
                <c:pt idx="4">
                  <c:v>272.02178253999995</c:v>
                </c:pt>
                <c:pt idx="5">
                  <c:v>78.123183799999978</c:v>
                </c:pt>
                <c:pt idx="6">
                  <c:v>30.195599999999988</c:v>
                </c:pt>
                <c:pt idx="7">
                  <c:v>563.91502814999978</c:v>
                </c:pt>
                <c:pt idx="9">
                  <c:v>100.504047</c:v>
                </c:pt>
              </c:numCache>
            </c:numRef>
          </c:val>
        </c:ser>
        <c:gapWidth val="41"/>
        <c:overlap val="100"/>
        <c:axId val="83637760"/>
        <c:axId val="83639296"/>
      </c:barChart>
      <c:dateAx>
        <c:axId val="83637760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3639296"/>
        <c:crosses val="autoZero"/>
        <c:auto val="1"/>
        <c:lblOffset val="100"/>
        <c:baseTimeUnit val="months"/>
      </c:dateAx>
      <c:valAx>
        <c:axId val="83639296"/>
        <c:scaling>
          <c:orientation val="minMax"/>
        </c:scaling>
        <c:delete val="1"/>
        <c:axPos val="l"/>
        <c:numFmt formatCode="#,##0.0_ ;\-#,##0.0\ " sourceLinked="1"/>
        <c:tickLblPos val="none"/>
        <c:crossAx val="836377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Venda!$J$1</c:f>
              <c:strCache>
                <c:ptCount val="1"/>
                <c:pt idx="0">
                  <c:v>SOMA_Valor_Venda_RESIDENCIAL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Venda!$J$2:$J$11</c:f>
              <c:numCache>
                <c:formatCode>#,##0.0</c:formatCode>
                <c:ptCount val="10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1557.9257276700005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1276.5632320899997</c:v>
                </c:pt>
                <c:pt idx="7">
                  <c:v>1429.8571164699999</c:v>
                </c:pt>
                <c:pt idx="8">
                  <c:v>1534.0260209399999</c:v>
                </c:pt>
                <c:pt idx="9">
                  <c:v>1562.6829139199995</c:v>
                </c:pt>
              </c:numCache>
            </c:numRef>
          </c:val>
        </c:ser>
        <c:ser>
          <c:idx val="1"/>
          <c:order val="1"/>
          <c:tx>
            <c:strRef>
              <c:f>Venda!$K$1</c:f>
              <c:strCache>
                <c:ptCount val="1"/>
                <c:pt idx="0">
                  <c:v>SOMA_Valor_Venda_OUTROS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dLbls>
            <c:dLbl>
              <c:idx val="0"/>
              <c:layout>
                <c:manualLayout>
                  <c:x val="0"/>
                  <c:y val="-6.2383338245407302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9.357500736811087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240836493163286E-3"/>
                  <c:y val="-8.733667354357012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240836493163286E-3"/>
                  <c:y val="-7.7979172806759006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8.733667354357009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7.486000589448871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6.862167206994791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8240836493163286E-3"/>
                  <c:y val="-9.357500736811087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8240836493163286E-3"/>
                  <c:y val="-7.174083898221836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Venda!$K$2:$K$11</c:f>
              <c:numCache>
                <c:formatCode>#,##0.0</c:formatCode>
                <c:ptCount val="10"/>
                <c:pt idx="0">
                  <c:v>195.61918273449493</c:v>
                </c:pt>
                <c:pt idx="1">
                  <c:v>377.27073331999986</c:v>
                </c:pt>
                <c:pt idx="2">
                  <c:v>302.93179995999975</c:v>
                </c:pt>
                <c:pt idx="3">
                  <c:v>242.77677475999994</c:v>
                </c:pt>
                <c:pt idx="4">
                  <c:v>329.46870840999975</c:v>
                </c:pt>
                <c:pt idx="5">
                  <c:v>251.02160928000001</c:v>
                </c:pt>
                <c:pt idx="6">
                  <c:v>235.70321588999997</c:v>
                </c:pt>
                <c:pt idx="7">
                  <c:v>469.48423591999989</c:v>
                </c:pt>
                <c:pt idx="8">
                  <c:v>339.49283438999993</c:v>
                </c:pt>
                <c:pt idx="9">
                  <c:v>237.83500090749007</c:v>
                </c:pt>
              </c:numCache>
            </c:numRef>
          </c:val>
        </c:ser>
        <c:gapWidth val="41"/>
        <c:overlap val="100"/>
        <c:axId val="84029824"/>
        <c:axId val="84031360"/>
      </c:barChart>
      <c:dateAx>
        <c:axId val="84029824"/>
        <c:scaling>
          <c:orientation val="minMax"/>
        </c:scaling>
        <c:axPos val="b"/>
        <c:numFmt formatCode="mmm/yyyy" sourceLinked="0"/>
        <c:maj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84031360"/>
        <c:crosses val="autoZero"/>
        <c:auto val="1"/>
        <c:lblOffset val="100"/>
        <c:baseTimeUnit val="months"/>
      </c:dateAx>
      <c:valAx>
        <c:axId val="84031360"/>
        <c:scaling>
          <c:orientation val="minMax"/>
        </c:scaling>
        <c:delete val="1"/>
        <c:axPos val="l"/>
        <c:numFmt formatCode="#,##0.0" sourceLinked="1"/>
        <c:tickLblPos val="none"/>
        <c:crossAx val="840298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spPr>
    <a:ln>
      <a:noFill/>
    </a:ln>
  </c:sp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66660-1D4E-41B0-B49B-196B9882DC81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EC37C-2164-43E7-8DDB-145C057FFF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185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49A02-11D4-4433-88EA-27EA698B7664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7C22-AC3E-4A2B-A931-8B1CC73E21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687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873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fld id="{EA9EFE93-F287-4331-B820-9EE2079A43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A9EFE93-F287-4331-B820-9EE2079A43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Indicadores de Mercado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P&amp;Credor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SAP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Projetos%20(local)\Abrainc\_Relat&#243;rios\201501\Indicadores_Compostos.xlsx!Venda&amp;Estoque!L16C13:L18C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Projetos%20(local)\Abrainc\_Relat&#243;rios\201501\Indicadores_Compostos.xlsx!Lan&#231;amentos&amp;Vendas!L16C13:L18C1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file:///C:\Projetos%20(local)\Abrainc\_Relat&#243;rios\201501\Indicadores_Compostos.xlsx!Distrato&amp;Vendas!L16C13:L18C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file:///C:\Projetos%20(local)\Abrainc\_Relat&#243;rios\201501\Indicadores_Compostos.xlsx!Distrato&amp;Entregas!L16C13:L18C1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Credor!L16C13:L18C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>
                <a:solidFill>
                  <a:schemeClr val="bg1"/>
                </a:solidFill>
              </a:rPr>
              <a:t>versão</a:t>
            </a:r>
            <a:r>
              <a:rPr lang="en-US" sz="1600" dirty="0" smtClean="0">
                <a:solidFill>
                  <a:schemeClr val="bg1"/>
                </a:solidFill>
              </a:rPr>
              <a:t> 21/01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/2015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3400" b="1" dirty="0" smtClean="0">
                <a:solidFill>
                  <a:schemeClr val="accent1">
                    <a:lumMod val="50000"/>
                  </a:schemeClr>
                </a:solidFill>
              </a:rPr>
              <a:t>Indicadores </a:t>
            </a:r>
            <a:r>
              <a:rPr lang="pt-BR" sz="3400" b="1" dirty="0">
                <a:solidFill>
                  <a:schemeClr val="accent1">
                    <a:lumMod val="50000"/>
                  </a:schemeClr>
                </a:solidFill>
              </a:rPr>
              <a:t>de Mercado</a:t>
            </a: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 </a:t>
            </a:r>
            <a:r>
              <a:rPr lang="pt-BR" dirty="0"/>
              <a:t>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4161091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p:oleObj spid="_x0000_s6173" name="Planilha" r:id="rId3" imgW="1504800" imgH="638255" progId="Excel.Sheet.12">
              <p:link updateAutomatic="1"/>
            </p:oleObj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9009084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 Considerado critério de 90 dias de atraso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11012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9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497691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p:oleObj spid="_x0000_s7197" name="Planilha" r:id="rId3" imgW="1504800" imgH="638255" progId="Excel.Sheet.12">
              <p:link updateAutomatic="1"/>
            </p:oleObj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9556043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 Considerado critério de 90 dias de atraso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38843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9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9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7082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31666187"/>
              </p:ext>
            </p:extLst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7708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7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27718814"/>
              </p:ext>
            </p:extLst>
          </p:nvPr>
        </p:nvGraphicFramePr>
        <p:xfrm>
          <a:off x="1094097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647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3841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2915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9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6931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2018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serão entregues dois relatórios para as associadas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2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7368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383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/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/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/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Bernardo Dutra</a:t>
            </a:r>
          </a:p>
          <a:p>
            <a:pPr algn="ctr"/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bdutra@fipe.org.br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-out/2014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será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8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3400" b="1" dirty="0" smtClean="0">
                <a:solidFill>
                  <a:schemeClr val="accent1">
                    <a:lumMod val="50000"/>
                  </a:schemeClr>
                </a:solidFill>
              </a:rPr>
              <a:t>Indicadores </a:t>
            </a:r>
            <a:r>
              <a:rPr lang="pt-BR" sz="3400" b="1" dirty="0">
                <a:solidFill>
                  <a:schemeClr val="accent1">
                    <a:lumMod val="50000"/>
                  </a:schemeClr>
                </a:solidFill>
              </a:rPr>
              <a:t>de Mercado</a:t>
            </a: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400" smtClean="0">
                <a:solidFill>
                  <a:schemeClr val="accent1">
                    <a:lumMod val="75000"/>
                  </a:schemeClr>
                </a:solidFill>
              </a:rPr>
              <a:t>Relatório Sintético)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Associada: Fantasia</a:t>
            </a: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08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7</a:t>
            </a:r>
            <a:endParaRPr lang="pt-BR" sz="1200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32050964"/>
              </p:ext>
            </p:extLst>
          </p:nvPr>
        </p:nvGraphicFramePr>
        <p:xfrm>
          <a:off x="1041769" y="1191399"/>
          <a:ext cx="7115175" cy="382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39394629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p:oleObj spid="_x0000_s1059" name="Planilha" r:id="rId4" imgW="1504800" imgH="638255" progId="Excel.Sheet.12">
              <p:link updateAutomatic="1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588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9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47936301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6244907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p:oleObj spid="_x0000_s2080" name="Planilha" r:id="rId4" imgW="1504800" imgH="638255" progId="Excel.Sheet.12">
              <p:link updateAutomatic="1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577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47915759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5356704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p:oleObj spid="_x0000_s3105" name="Planilha" r:id="rId4" imgW="1504800" imgH="638255" progId="Excel.Sheet.12">
              <p:link updateAutomatic="1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825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7168312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34708157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p:oleObj spid="_x0000_s4127" name="Planilha" r:id="rId4" imgW="1504800" imgH="638255" progId="Excel.Sheet.12">
              <p:link updateAutomatic="1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645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Empresas consideradas: 8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1255664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p:oleObj spid="_x0000_s5149" name="Planilha" r:id="rId3" imgW="1504800" imgH="638255" progId="Excel.Sheet.12">
              <p:link updateAutomatic="1"/>
            </p:oleObj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08607796"/>
              </p:ext>
            </p:extLst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 Considerado critério de 90 dias de atraso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3802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B9565FF2-C8C4-45CA-97E1-F458C853D1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F603F-DDCB-4C36-A1EC-C481FA3A5C1E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A88DDAA1-4ABC-452A-992D-81B627EBD8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PM_on_target</Template>
  <TotalTime>5717</TotalTime>
  <Words>943</Words>
  <Application>Microsoft Office PowerPoint</Application>
  <PresentationFormat>Apresentação na tela (4:3)</PresentationFormat>
  <Paragraphs>334</Paragraphs>
  <Slides>22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7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PM_on_target</vt:lpstr>
      <vt:lpstr>C:\Projetos (local)\Abrainc\_Relatórios\201501\Indicadores_Compostos.xlsx!Venda&amp;Estoque!L16C13:L18C14</vt:lpstr>
      <vt:lpstr>C:\Projetos (local)\Abrainc\_Relatórios\201501\Indicadores_Compostos.xlsx!Lançamentos&amp;Vendas!L16C13:L18C14</vt:lpstr>
      <vt:lpstr>C:\Projetos (local)\Abrainc\_Relatórios\201501\Indicadores_Compostos.xlsx!Distrato&amp;Vendas!L16C13:L18C14</vt:lpstr>
      <vt:lpstr>C:\Projetos (local)\Abrainc\_Relatórios\201501\Indicadores_Compostos.xlsx!Distrato&amp;Entregas!L16C13:L18C14</vt:lpstr>
      <vt:lpstr>C:\Projetos (local)\Abrainc\_Relatórios\201501\Indicadores_Compostos.xlsx!SA&amp;Credor!L16C13:L18C14</vt:lpstr>
      <vt:lpstr>C:\Projetos (local)\Abrainc\_Relatórios\201501\Indicadores_Compostos.xlsx!SAP&amp;Credor!L16C13:L18C14</vt:lpstr>
      <vt:lpstr>C:\Projetos (local)\Abrainc\_Relatórios\201501\Indicadores_Compostos.xlsx!SA&amp;SAP!L16C13:L18C14</vt:lpstr>
      <vt:lpstr>Slide 1</vt:lpstr>
      <vt:lpstr>Introdução</vt:lpstr>
      <vt:lpstr>Introdução</vt:lpstr>
      <vt:lpstr>Slide 4</vt:lpstr>
      <vt:lpstr>Vendas/Estoque (R$)</vt:lpstr>
      <vt:lpstr>Lançamentos/Vendas (R$)</vt:lpstr>
      <vt:lpstr>Distratos/Vendas (R$)</vt:lpstr>
      <vt:lpstr>Distratos/Entregas (unidades)</vt:lpstr>
      <vt:lpstr>Saldo em atraso*/Saldo credor (R$)</vt:lpstr>
      <vt:lpstr>Saldo em atraso* potencial/Saldo credor (R$)</vt:lpstr>
      <vt:lpstr>Saldo em atraso*/Saldo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Slide 22</vt:lpstr>
    </vt:vector>
  </TitlesOfParts>
  <Company>FIPE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TARGET</dc:title>
  <dc:creator>CIT</dc:creator>
  <cp:lastModifiedBy>Bruno</cp:lastModifiedBy>
  <cp:revision>705</cp:revision>
  <dcterms:created xsi:type="dcterms:W3CDTF">2010-07-07T15:19:42Z</dcterms:created>
  <dcterms:modified xsi:type="dcterms:W3CDTF">2015-01-21T14:33:45Z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TC018572749991</vt:lpwstr>
  </property>
</Properties>
</file>