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81" r:id="rId2"/>
    <p:sldId id="1146" r:id="rId3"/>
    <p:sldId id="1150" r:id="rId4"/>
    <p:sldId id="1061" r:id="rId5"/>
    <p:sldId id="1158" r:id="rId6"/>
    <p:sldId id="1149" r:id="rId7"/>
    <p:sldId id="1157" r:id="rId8"/>
    <p:sldId id="1147" r:id="rId9"/>
    <p:sldId id="1151" r:id="rId10"/>
    <p:sldId id="1152" r:id="rId11"/>
    <p:sldId id="1148" r:id="rId12"/>
    <p:sldId id="1153" r:id="rId13"/>
    <p:sldId id="1155" r:id="rId14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441" autoAdjust="0"/>
  </p:normalViewPr>
  <p:slideViewPr>
    <p:cSldViewPr>
      <p:cViewPr varScale="1">
        <p:scale>
          <a:sx n="64" d="100"/>
          <a:sy n="64" d="100"/>
        </p:scale>
        <p:origin x="15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22/01/2014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22/01/2014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315562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22/1/2014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Aperfeiçoamento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Ciclo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4 – Órgãos de defesa poderiam entender que alteração busca diminuir direitos dos consumidores</a:t>
            </a:r>
          </a:p>
          <a:p>
            <a:r>
              <a:rPr lang="pt-BR" dirty="0"/>
              <a:t>R: Não há este intuito nem procedência para tal entendimento. As alterações trazem eficiência aos processos e vantagens aos compradores das unidades, como menores prazos e maior segurança (</a:t>
            </a:r>
            <a:r>
              <a:rPr lang="pt-BR" dirty="0" err="1"/>
              <a:t>ex</a:t>
            </a:r>
            <a:r>
              <a:rPr lang="pt-BR" dirty="0"/>
              <a:t>: disponibilidade e condições de </a:t>
            </a:r>
            <a:r>
              <a:rPr lang="pt-BR" dirty="0" err="1"/>
              <a:t>financimanto</a:t>
            </a:r>
            <a:r>
              <a:rPr lang="pt-BR" dirty="0"/>
              <a:t>) aos compradores.</a:t>
            </a:r>
          </a:p>
          <a:p>
            <a:endParaRPr lang="pt-BR" b="1" dirty="0" smtClean="0"/>
          </a:p>
          <a:p>
            <a:r>
              <a:rPr lang="pt-BR" b="1" dirty="0" smtClean="0"/>
              <a:t>5– Portabilidade faz com que riscos maiores não garantam fidelização</a:t>
            </a:r>
          </a:p>
          <a:p>
            <a:r>
              <a:rPr lang="pt-BR" dirty="0" smtClean="0"/>
              <a:t>R: A Portabilidade é condição prevista para toda a operação, independentemente do momento da individualização dos créditos. O modelo, no entanto,  traz oportunidade de aproximação e retenção do cliente antes das chaves, permitindo aprofundamento do relacionamento e acesso em outras operações (móveis, eletrodomésticos, venda de outros imóveis, etc.)</a:t>
            </a:r>
          </a:p>
          <a:p>
            <a:endParaRPr lang="pt-BR" dirty="0"/>
          </a:p>
          <a:p>
            <a:r>
              <a:rPr lang="pt-BR" b="1" dirty="0" smtClean="0"/>
              <a:t>6- Outros caminhos menos custosos. </a:t>
            </a:r>
            <a:r>
              <a:rPr lang="pt-BR" b="1" dirty="0" err="1" smtClean="0"/>
              <a:t>Ex</a:t>
            </a:r>
            <a:r>
              <a:rPr lang="pt-BR" b="1" dirty="0" smtClean="0"/>
              <a:t>: aprimoramento da concessão de crédito pelas empresas, defesa de alteração no relacionamento com Min. Justiça e Fazenda</a:t>
            </a:r>
          </a:p>
          <a:p>
            <a:r>
              <a:rPr lang="pt-BR" dirty="0" smtClean="0"/>
              <a:t>R: empresas já aprimoraram seus mecanismos de concessão de crédito, com equipes especializadas e dedicadas. Desequilíbrio no entanto é estrutural. Assim, entendemos que a revisão deste modelo, conforme respostas às questões anteriores, é fundamental para o crescimento sadio das operações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6441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PMCMV3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Apresentação à Caixa em 6/12 e a Min. Planejamento e Cidades em 12/12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Não incremento da carga fiscal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Alinhamento com demografia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de solução de mercado sempre que possível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dos Limites das Cidades </a:t>
            </a:r>
            <a:r>
              <a:rPr lang="pt-BR" dirty="0" smtClean="0"/>
              <a:t>– </a:t>
            </a:r>
            <a:r>
              <a:rPr lang="pt-BR" dirty="0" err="1" smtClean="0"/>
              <a:t>RMs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Ajuste nos subsídios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Adoção da tabela PRICE com LTV de 90% -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nas taxas de juros e prazos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Temas levantados pelo Min. </a:t>
            </a:r>
            <a:r>
              <a:rPr lang="pt-BR" b="1" dirty="0" smtClean="0"/>
              <a:t>Planejamento: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Impossibilidade política de “piorar” o Faixa 1: número de unidades (1,6M); faixa atendida (até R$1600); pagamentos (240 meses; &gt;5</a:t>
            </a:r>
            <a:r>
              <a:rPr lang="pt-BR" dirty="0" smtClean="0"/>
              <a:t>%)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TP: inclusiva </a:t>
            </a:r>
            <a:r>
              <a:rPr lang="pt-BR" dirty="0"/>
              <a:t>mas </a:t>
            </a:r>
            <a:r>
              <a:rPr lang="pt-BR" dirty="0" smtClean="0"/>
              <a:t>podendo piorar </a:t>
            </a:r>
            <a:r>
              <a:rPr lang="pt-BR" dirty="0"/>
              <a:t>o risco sistêmico. </a:t>
            </a:r>
            <a:r>
              <a:rPr lang="pt-BR" dirty="0" smtClean="0"/>
              <a:t>Sem generalização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RM Capitais </a:t>
            </a:r>
            <a:r>
              <a:rPr lang="pt-BR" dirty="0"/>
              <a:t>x Outras cidades: </a:t>
            </a:r>
            <a:r>
              <a:rPr lang="pt-BR" dirty="0" smtClean="0"/>
              <a:t>inviabilidade nas capitais. Segregar soluções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</a:t>
            </a:r>
            <a:r>
              <a:rPr lang="pt-BR" dirty="0" smtClean="0"/>
              <a:t>igração </a:t>
            </a:r>
            <a:r>
              <a:rPr lang="pt-BR" dirty="0"/>
              <a:t>em massa para Faixa </a:t>
            </a:r>
            <a:r>
              <a:rPr lang="pt-BR" dirty="0" smtClean="0"/>
              <a:t>2 - recursos </a:t>
            </a:r>
            <a:r>
              <a:rPr lang="pt-BR" dirty="0"/>
              <a:t>onerosos do FGTS (empréstimos) tem </a:t>
            </a:r>
            <a:r>
              <a:rPr lang="pt-BR" dirty="0" smtClean="0"/>
              <a:t>limite</a:t>
            </a:r>
            <a:r>
              <a:rPr lang="pt-BR" dirty="0"/>
              <a:t> 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124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0"/>
            <a:ext cx="8561387" cy="398463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 – questões enviadas à CBIC em 27/11, respostas em dez/13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 smtClean="0"/>
              <a:t>1 </a:t>
            </a:r>
            <a:r>
              <a:rPr lang="pt-BR" dirty="0"/>
              <a:t>- </a:t>
            </a:r>
            <a:r>
              <a:rPr lang="pt-BR" dirty="0" smtClean="0"/>
              <a:t>Redução da </a:t>
            </a:r>
            <a:r>
              <a:rPr lang="pt-BR" dirty="0"/>
              <a:t>alíquota de </a:t>
            </a:r>
            <a:r>
              <a:rPr lang="pt-BR" dirty="0" smtClean="0"/>
              <a:t>retenção de 3,5%, </a:t>
            </a:r>
            <a:r>
              <a:rPr lang="pt-BR" dirty="0"/>
              <a:t>ao percentual máximo </a:t>
            </a:r>
            <a:r>
              <a:rPr lang="pt-BR" dirty="0" smtClean="0"/>
              <a:t>de 2% , respeitando a </a:t>
            </a:r>
            <a:r>
              <a:rPr lang="pt-BR" dirty="0"/>
              <a:t>natureza de </a:t>
            </a:r>
            <a:r>
              <a:rPr lang="pt-BR" dirty="0" smtClean="0"/>
              <a:t>antecipação. Deduções legais </a:t>
            </a:r>
            <a:r>
              <a:rPr lang="pt-BR" dirty="0"/>
              <a:t>são muito pouco significativas e insuficientes </a:t>
            </a:r>
            <a:r>
              <a:rPr lang="pt-BR" dirty="0" smtClean="0"/>
              <a:t>e não há processo para recuperações.</a:t>
            </a:r>
          </a:p>
          <a:p>
            <a:endParaRPr lang="pt-BR" dirty="0" smtClean="0"/>
          </a:p>
          <a:p>
            <a:r>
              <a:rPr lang="pt-BR" b="1" dirty="0" smtClean="0"/>
              <a:t>CBIC</a:t>
            </a:r>
            <a:r>
              <a:rPr lang="pt-BR" dirty="0" smtClean="0"/>
              <a:t>: o </a:t>
            </a:r>
            <a:r>
              <a:rPr lang="pt-BR" dirty="0"/>
              <a:t>pleito não depende da Receita e sim de uma modificação legislativa, considerada inviável no momento, segundo o próprio Governo.</a:t>
            </a:r>
          </a:p>
          <a:p>
            <a:endParaRPr lang="pt-BR" dirty="0"/>
          </a:p>
          <a:p>
            <a:r>
              <a:rPr lang="pt-BR" dirty="0" smtClean="0"/>
              <a:t>2- </a:t>
            </a:r>
            <a:r>
              <a:rPr lang="pt-BR" dirty="0"/>
              <a:t>A empresa de construção civil, que não é responsável pela matricula da obra no CEI, está obrigada a observar a data de matrícula das obras conforme disposto o §9º do artigo 7º da Lei nº 12.546/11</a:t>
            </a:r>
            <a:r>
              <a:rPr lang="pt-BR" dirty="0" smtClean="0"/>
              <a:t>?</a:t>
            </a:r>
          </a:p>
          <a:p>
            <a:endParaRPr lang="pt-BR" b="1" dirty="0" smtClean="0"/>
          </a:p>
          <a:p>
            <a:r>
              <a:rPr lang="pt-BR" b="1" dirty="0" smtClean="0"/>
              <a:t>CBIC</a:t>
            </a:r>
            <a:r>
              <a:rPr lang="pt-BR" dirty="0" smtClean="0"/>
              <a:t>: as </a:t>
            </a:r>
            <a:r>
              <a:rPr lang="pt-BR" dirty="0"/>
              <a:t>regras de CEI só valem para as construtoras enquadradas na desoneração e responsáveis pela matrícula</a:t>
            </a:r>
          </a:p>
          <a:p>
            <a:endParaRPr lang="pt-BR" dirty="0" smtClean="0"/>
          </a:p>
          <a:p>
            <a:r>
              <a:rPr lang="pt-BR" dirty="0" smtClean="0"/>
              <a:t>3-</a:t>
            </a:r>
            <a:r>
              <a:rPr lang="pt-BR" dirty="0"/>
              <a:t> </a:t>
            </a:r>
            <a:r>
              <a:rPr lang="pt-BR" dirty="0" smtClean="0"/>
              <a:t>Com contratação </a:t>
            </a:r>
            <a:r>
              <a:rPr lang="pt-BR" dirty="0"/>
              <a:t>de serviços </a:t>
            </a:r>
            <a:r>
              <a:rPr lang="pt-BR" dirty="0" smtClean="0"/>
              <a:t>(art</a:t>
            </a:r>
            <a:r>
              <a:rPr lang="pt-BR" dirty="0"/>
              <a:t>. 7º da Lei nº </a:t>
            </a:r>
            <a:r>
              <a:rPr lang="pt-BR" dirty="0" smtClean="0"/>
              <a:t>12.546/11) via </a:t>
            </a:r>
            <a:r>
              <a:rPr lang="pt-BR" dirty="0"/>
              <a:t>cessão de mão de obra, </a:t>
            </a:r>
            <a:r>
              <a:rPr lang="pt-BR" dirty="0" smtClean="0"/>
              <a:t>a </a:t>
            </a:r>
            <a:r>
              <a:rPr lang="pt-BR" dirty="0"/>
              <a:t>retenção de 3,5% </a:t>
            </a:r>
            <a:r>
              <a:rPr lang="pt-BR" dirty="0" smtClean="0"/>
              <a:t>se dará sobre </a:t>
            </a:r>
            <a:r>
              <a:rPr lang="pt-BR" dirty="0"/>
              <a:t>o valor bruto da </a:t>
            </a:r>
            <a:r>
              <a:rPr lang="pt-BR" dirty="0" smtClean="0"/>
              <a:t>NF/fatura </a:t>
            </a:r>
            <a:r>
              <a:rPr lang="pt-BR" dirty="0"/>
              <a:t>de serviços ou a </a:t>
            </a:r>
            <a:r>
              <a:rPr lang="pt-BR" dirty="0" smtClean="0"/>
              <a:t>sobre o valor do serviço </a:t>
            </a:r>
            <a:r>
              <a:rPr lang="pt-BR" dirty="0"/>
              <a:t>prestado deduzido dos </a:t>
            </a:r>
            <a:r>
              <a:rPr lang="pt-BR" dirty="0" smtClean="0"/>
              <a:t>valores art. 121/123 - IN </a:t>
            </a:r>
            <a:r>
              <a:rPr lang="pt-BR" dirty="0"/>
              <a:t>971/09</a:t>
            </a:r>
            <a:r>
              <a:rPr lang="pt-BR" dirty="0" smtClean="0"/>
              <a:t>?</a:t>
            </a:r>
          </a:p>
          <a:p>
            <a:endParaRPr lang="pt-BR" b="1" dirty="0" smtClean="0"/>
          </a:p>
          <a:p>
            <a:r>
              <a:rPr lang="pt-BR" b="1" dirty="0" smtClean="0"/>
              <a:t>CBIC:</a:t>
            </a:r>
            <a:r>
              <a:rPr lang="pt-BR" dirty="0" smtClean="0"/>
              <a:t> a </a:t>
            </a:r>
            <a:r>
              <a:rPr lang="pt-BR" dirty="0"/>
              <a:t>RF não revogou as regras relativas à retenção(IN 971/09). </a:t>
            </a:r>
            <a:r>
              <a:rPr lang="pt-BR" dirty="0" smtClean="0"/>
              <a:t>No entanto, há dúvidas – cabe questionamento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1326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0"/>
            <a:ext cx="8561387" cy="398463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 – questões enviadas à CBIC em 27/11, respostas em dez/13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4- Desvinculação do regime à CEI da obra </a:t>
            </a:r>
            <a:r>
              <a:rPr lang="pt-BR" dirty="0" smtClean="0"/>
              <a:t>- quais as métricas para obtenção do CND em obras com regimes híbridos? Como controlar empreiteiros/contribuições?</a:t>
            </a:r>
          </a:p>
          <a:p>
            <a:endParaRPr lang="pt-BR" dirty="0" smtClean="0"/>
          </a:p>
          <a:p>
            <a:r>
              <a:rPr lang="pt-BR" b="1" dirty="0" smtClean="0"/>
              <a:t>CBIC</a:t>
            </a:r>
            <a:r>
              <a:rPr lang="pt-BR" dirty="0" smtClean="0"/>
              <a:t>: questão inicialmente entendida como genérica. Enviamos detalhamento, no entanto não encaminhado</a:t>
            </a:r>
          </a:p>
          <a:p>
            <a:endParaRPr lang="pt-BR" dirty="0" smtClean="0"/>
          </a:p>
          <a:p>
            <a:r>
              <a:rPr lang="pt-BR" dirty="0" smtClean="0"/>
              <a:t>*</a:t>
            </a:r>
            <a:r>
              <a:rPr lang="pt-BR" dirty="0"/>
              <a:t> </a:t>
            </a:r>
            <a:r>
              <a:rPr lang="pt-BR" dirty="0" err="1"/>
              <a:t>art</a:t>
            </a:r>
            <a:r>
              <a:rPr lang="pt-BR" dirty="0"/>
              <a:t> 342 a 363 e 426 a 455 IN 971 Prev. Social - 2009-PS - aferição indireta da Remuneração da Mão-de-Obra . Art. 390 - prazo decadencial  para a RFB </a:t>
            </a:r>
          </a:p>
          <a:p>
            <a:endParaRPr lang="pt-BR" dirty="0"/>
          </a:p>
          <a:p>
            <a:r>
              <a:rPr lang="pt-BR" b="1" dirty="0" smtClean="0"/>
              <a:t>5 – </a:t>
            </a:r>
            <a:r>
              <a:rPr lang="pt-BR" dirty="0" smtClean="0"/>
              <a:t>Retenções: 3,5</a:t>
            </a:r>
            <a:r>
              <a:rPr lang="pt-BR" dirty="0"/>
              <a:t>% se o prestador informar esta alíquota na NF e a CNAE </a:t>
            </a:r>
            <a:r>
              <a:rPr lang="pt-BR" dirty="0" smtClean="0"/>
              <a:t>for </a:t>
            </a:r>
            <a:r>
              <a:rPr lang="pt-BR" dirty="0"/>
              <a:t>uma das desoneradas (412, 432, 433 e 439). </a:t>
            </a:r>
          </a:p>
          <a:p>
            <a:r>
              <a:rPr lang="pt-BR" dirty="0" smtClean="0"/>
              <a:t>a)      No caso desta empresa ser sócia ostensiva de SCP, a receita da SCP também será considerada para fins de definição da receita principal? </a:t>
            </a:r>
          </a:p>
          <a:p>
            <a:r>
              <a:rPr lang="pt-BR" dirty="0" smtClean="0"/>
              <a:t>b</a:t>
            </a:r>
            <a:r>
              <a:rPr lang="pt-BR" dirty="0"/>
              <a:t>)      Ou a </a:t>
            </a:r>
            <a:r>
              <a:rPr lang="pt-BR" dirty="0" smtClean="0"/>
              <a:t>SCP </a:t>
            </a:r>
            <a:r>
              <a:rPr lang="pt-BR" dirty="0"/>
              <a:t>deveria considerar a relevância da receita separadamente das receitas da sua sócia ostensiva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b="1" dirty="0" smtClean="0"/>
              <a:t>CBIC</a:t>
            </a:r>
            <a:r>
              <a:rPr lang="pt-BR" dirty="0" smtClean="0"/>
              <a:t>: a </a:t>
            </a:r>
            <a:r>
              <a:rPr lang="pt-BR" dirty="0"/>
              <a:t>receita da SCP (sócia da construtora) não deve ser considerada, pois não há na lei e nem nas respostas da RF nenhum indicativo dessa intelecção. </a:t>
            </a:r>
            <a:r>
              <a:rPr lang="pt-BR" dirty="0" smtClean="0"/>
              <a:t>Para avançar necessário enviar o entendimento </a:t>
            </a:r>
            <a:r>
              <a:rPr lang="pt-BR" dirty="0"/>
              <a:t>do setor. </a:t>
            </a:r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2114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Atualizações</a:t>
            </a:r>
            <a:r>
              <a:rPr lang="pt-BR" dirty="0"/>
              <a:t> </a:t>
            </a:r>
            <a:r>
              <a:rPr lang="pt-BR" b="1" dirty="0" smtClean="0"/>
              <a:t>Comitê </a:t>
            </a:r>
            <a:r>
              <a:rPr lang="pt-BR" b="1" dirty="0"/>
              <a:t>Financeiro </a:t>
            </a:r>
            <a:r>
              <a:rPr lang="pt-BR" dirty="0"/>
              <a:t>- </a:t>
            </a:r>
            <a:r>
              <a:rPr lang="pt-BR" b="1" dirty="0"/>
              <a:t>16h às </a:t>
            </a:r>
            <a:r>
              <a:rPr lang="pt-BR" b="1" dirty="0" smtClean="0"/>
              <a:t>16:20h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FIPE </a:t>
            </a:r>
            <a:r>
              <a:rPr lang="pt-BR" b="1" dirty="0"/>
              <a:t>e FGV </a:t>
            </a:r>
            <a:r>
              <a:rPr lang="pt-BR" dirty="0"/>
              <a:t>– </a:t>
            </a:r>
            <a:r>
              <a:rPr lang="pt-BR" b="1" dirty="0" smtClean="0"/>
              <a:t>16:20h às 16:40h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Aperfeiçoamento do Ciclo do Negócio – 16:40h às 17:20h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Cartórios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Desbloqueio de Recursos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Repasses - </a:t>
            </a:r>
            <a:r>
              <a:rPr lang="pt-BR" dirty="0" smtClean="0"/>
              <a:t>atualizações</a:t>
            </a:r>
            <a:r>
              <a:rPr lang="pt-BR" dirty="0"/>
              <a:t>, respostas à </a:t>
            </a:r>
            <a:r>
              <a:rPr lang="pt-BR" dirty="0" smtClean="0"/>
              <a:t>ABECIP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Desoneração da Folha, </a:t>
            </a:r>
            <a:r>
              <a:rPr lang="pt-BR" b="1" dirty="0" smtClean="0"/>
              <a:t>Permuta, RET </a:t>
            </a:r>
            <a:r>
              <a:rPr lang="pt-BR" b="1" dirty="0"/>
              <a:t>4</a:t>
            </a:r>
            <a:r>
              <a:rPr lang="pt-BR" b="1" dirty="0" smtClean="0"/>
              <a:t>%, </a:t>
            </a:r>
            <a:r>
              <a:rPr lang="pt-BR" dirty="0" smtClean="0"/>
              <a:t>outros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de Negócios – 17:10h às 17:40h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Distratos</a:t>
            </a:r>
            <a:r>
              <a:rPr lang="pt-BR" dirty="0" smtClean="0"/>
              <a:t> – encaminhamento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Atraso de obras e período de tolerância – PL 178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assuntos – 17:40h às 18h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PMCMV3, outros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 Comitê Financeiro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55276"/>
              </p:ext>
            </p:extLst>
          </p:nvPr>
        </p:nvGraphicFramePr>
        <p:xfrm>
          <a:off x="251520" y="1018666"/>
          <a:ext cx="8280920" cy="104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Worksheet" r:id="rId3" imgW="7324777" imgH="590441" progId="Excel.Sheet.12">
                  <p:embed/>
                </p:oleObj>
              </mc:Choice>
              <mc:Fallback>
                <p:oleObj name="Worksheet" r:id="rId3" imgW="7324777" imgH="590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018666"/>
                        <a:ext cx="8280920" cy="1042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731490"/>
            <a:ext cx="73977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+mn-lt"/>
                <a:cs typeface="Arial" pitchFamily="34" charset="0"/>
                <a:sym typeface="Arial" pitchFamily="34" charset="0"/>
              </a:rPr>
              <a:t>Calendário 2014</a:t>
            </a:r>
            <a:endParaRPr lang="en-US" sz="1800" b="1" kern="1200" dirty="0" smtClean="0">
              <a:solidFill>
                <a:schemeClr val="tx1"/>
              </a:solidFill>
              <a:latin typeface="+mn-lt"/>
              <a:cs typeface="Arial" pitchFamily="34" charset="0"/>
              <a:sym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2276872"/>
            <a:ext cx="73977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  <a:latin typeface="+mn-lt"/>
                <a:cs typeface="Arial" pitchFamily="34" charset="0"/>
                <a:sym typeface="Arial" pitchFamily="34" charset="0"/>
              </a:rPr>
              <a:t>Temas ABRAINC -  a serem aprovados em reunião de Diretoria 23/1</a:t>
            </a:r>
            <a:endParaRPr lang="en-US" sz="1800" b="1" kern="1200" dirty="0" smtClean="0">
              <a:solidFill>
                <a:schemeClr val="tx1"/>
              </a:solidFill>
              <a:latin typeface="+mn-lt"/>
              <a:cs typeface="Arial" pitchFamily="34" charset="0"/>
              <a:sym typeface="Arial" pitchFamily="34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013603"/>
              </p:ext>
            </p:extLst>
          </p:nvPr>
        </p:nvGraphicFramePr>
        <p:xfrm>
          <a:off x="247650" y="2564904"/>
          <a:ext cx="8648700" cy="391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Worksheet" r:id="rId5" imgW="8648912" imgH="3085969" progId="Excel.Sheet.12">
                  <p:embed/>
                </p:oleObj>
              </mc:Choice>
              <mc:Fallback>
                <p:oleObj name="Worksheet" r:id="rId5" imgW="8648912" imgH="3085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650" y="2564904"/>
                        <a:ext cx="8648700" cy="391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8371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Ciclo de Negócios, Modelo de Negócios, Burocracia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Estudos MBC/</a:t>
            </a:r>
            <a:r>
              <a:rPr lang="pt-BR" b="1" dirty="0" err="1" smtClean="0"/>
              <a:t>Booz</a:t>
            </a:r>
            <a:r>
              <a:rPr lang="pt-BR" b="1" dirty="0" smtClean="0"/>
              <a:t>, Estudo FGV, Levantamento de dados FIPE</a:t>
            </a:r>
          </a:p>
          <a:p>
            <a:pPr lvl="0"/>
            <a:endParaRPr lang="pt-BR" dirty="0"/>
          </a:p>
          <a:p>
            <a:r>
              <a:rPr lang="pt-BR" b="1" dirty="0" smtClean="0"/>
              <a:t>FGV – contribuição do setor - empregos, impostos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Relatório recebido com observações enviadas – comentários até 27/1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Destaque e visibilidade da importância do 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Resumo inicial e final com conclusões</a:t>
            </a:r>
          </a:p>
          <a:p>
            <a:endParaRPr lang="pt-BR" b="1" dirty="0"/>
          </a:p>
          <a:p>
            <a:pPr lvl="0"/>
            <a:r>
              <a:rPr lang="pt-BR" b="1" dirty="0" smtClean="0"/>
              <a:t>FIPE– Dados de empresas e de mercado – contratação FIPE</a:t>
            </a:r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Envio testes </a:t>
            </a:r>
            <a:r>
              <a:rPr lang="pt-BR" dirty="0"/>
              <a:t>piloto </a:t>
            </a:r>
            <a:r>
              <a:rPr lang="pt-BR" dirty="0" smtClean="0"/>
              <a:t>p/ </a:t>
            </a:r>
            <a:r>
              <a:rPr lang="pt-BR" dirty="0" err="1"/>
              <a:t>Cyrela</a:t>
            </a:r>
            <a:r>
              <a:rPr lang="pt-BR" dirty="0"/>
              <a:t> e </a:t>
            </a:r>
            <a:r>
              <a:rPr lang="pt-BR" dirty="0" err="1"/>
              <a:t>Brookfield</a:t>
            </a:r>
            <a:r>
              <a:rPr lang="pt-BR" dirty="0"/>
              <a:t> no dia </a:t>
            </a:r>
            <a:r>
              <a:rPr lang="pt-BR" dirty="0" smtClean="0"/>
              <a:t>03/12 p/ devolução até 20/12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Devolução da planilha pronta pela FIPE até o dia 15/01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eunião </a:t>
            </a:r>
            <a:r>
              <a:rPr lang="pt-BR" dirty="0"/>
              <a:t>de apresentação </a:t>
            </a:r>
            <a:r>
              <a:rPr lang="pt-BR" dirty="0" smtClean="0"/>
              <a:t>– confidencialidade/acesso pelos contribuintes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nício </a:t>
            </a:r>
            <a:r>
              <a:rPr lang="pt-BR" dirty="0"/>
              <a:t>no primeiro trimestre de 2014 e com informações retroativas a 2008.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Indicador</a:t>
            </a:r>
            <a:r>
              <a:rPr lang="pt-BR" dirty="0" smtClean="0"/>
              <a:t> </a:t>
            </a:r>
            <a:r>
              <a:rPr lang="pt-BR" dirty="0"/>
              <a:t>“alvarás emitidos” </a:t>
            </a:r>
            <a:r>
              <a:rPr lang="pt-BR" dirty="0" smtClean="0"/>
              <a:t>e habite-se – prefeituras – sugestão FIPE a Ministério do Planejamento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Min. Planejamento: municípios – obrigatória publicação no site ou 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Alvarás e Habite-se: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Residencial, comercial e industrial, horizontal e vertical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Quantidade de alvarás, área construída, área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escalonado para início – retroação se possível para 2008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- Registros - Cartórios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Registro Eletrônico – Piloto Caixa - acompanhar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CNJ</a:t>
            </a:r>
            <a:r>
              <a:rPr lang="pt-BR" dirty="0"/>
              <a:t>: </a:t>
            </a:r>
            <a:r>
              <a:rPr lang="pt-BR" dirty="0" smtClean="0"/>
              <a:t>homologação esperada para a </a:t>
            </a:r>
            <a:r>
              <a:rPr lang="pt-BR" dirty="0"/>
              <a:t>2ª quinzena de janeiro.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Ações por nossa parte podem ser oportunas quando da aprovação </a:t>
            </a:r>
            <a:r>
              <a:rPr lang="pt-BR" dirty="0" smtClean="0"/>
              <a:t>de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Registro Eletrônico</a:t>
            </a:r>
            <a:r>
              <a:rPr lang="pt-BR" dirty="0"/>
              <a:t> – </a:t>
            </a:r>
            <a:r>
              <a:rPr lang="pt-BR" dirty="0" smtClean="0"/>
              <a:t>agendar reunião com SPE Marcio </a:t>
            </a:r>
            <a:r>
              <a:rPr lang="pt-BR" dirty="0" err="1" smtClean="0"/>
              <a:t>Holland</a:t>
            </a:r>
            <a:r>
              <a:rPr lang="pt-BR" dirty="0" smtClean="0"/>
              <a:t>. 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r>
              <a:rPr lang="pt-BR" b="1" dirty="0"/>
              <a:t>Reunião 12/12 – </a:t>
            </a:r>
            <a:r>
              <a:rPr lang="pt-BR" b="1" dirty="0" smtClean="0"/>
              <a:t>Brasília. Min. </a:t>
            </a:r>
            <a:r>
              <a:rPr lang="pt-BR" b="1" dirty="0" err="1" smtClean="0"/>
              <a:t>Plan</a:t>
            </a:r>
            <a:r>
              <a:rPr lang="pt-BR" b="1" dirty="0" smtClean="0"/>
              <a:t>:</a:t>
            </a:r>
            <a:r>
              <a:rPr lang="pt-BR" dirty="0" smtClean="0"/>
              <a:t> documento para janeiro (novo encontro)</a:t>
            </a:r>
            <a:r>
              <a:rPr lang="pt-BR" dirty="0"/>
              <a:t> 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Registro Eletrônico – atualização de medidas para informatização dos cartórios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Cobrança parcelada, com porcentual expressivo no Registro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Ajustes na penalização pelo não cumprimento de definição regulatória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 de </a:t>
            </a:r>
            <a:r>
              <a:rPr lang="pt-BR" i="1" dirty="0" err="1"/>
              <a:t>check-list</a:t>
            </a:r>
            <a:r>
              <a:rPr lang="pt-BR" dirty="0"/>
              <a:t> </a:t>
            </a:r>
            <a:r>
              <a:rPr lang="pt-BR" dirty="0" smtClean="0"/>
              <a:t>unificado – envio para a CBIC em 30/12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</a:t>
            </a:r>
            <a:r>
              <a:rPr lang="pt-BR" dirty="0" smtClean="0"/>
              <a:t>uia ITBI </a:t>
            </a:r>
            <a:r>
              <a:rPr lang="pt-BR" dirty="0"/>
              <a:t>por Prefeituras</a:t>
            </a:r>
            <a:r>
              <a:rPr lang="pt-BR" b="1" dirty="0"/>
              <a:t> </a:t>
            </a:r>
            <a:r>
              <a:rPr lang="pt-BR" dirty="0"/>
              <a:t>- após </a:t>
            </a:r>
            <a:r>
              <a:rPr lang="pt-BR" dirty="0" smtClean="0"/>
              <a:t>prazo sem recolhimento </a:t>
            </a:r>
            <a:r>
              <a:rPr lang="pt-BR" dirty="0"/>
              <a:t>para Registro</a:t>
            </a:r>
          </a:p>
          <a:p>
            <a:endParaRPr lang="pt-BR" b="1" dirty="0" smtClean="0"/>
          </a:p>
          <a:p>
            <a:r>
              <a:rPr lang="pt-BR" b="1" dirty="0" smtClean="0"/>
              <a:t>Outros </a:t>
            </a:r>
            <a:r>
              <a:rPr lang="pt-BR" b="1" dirty="0"/>
              <a:t>encaminhamentos discutidos</a:t>
            </a:r>
            <a:r>
              <a:rPr lang="pt-BR" dirty="0"/>
              <a:t>, </a:t>
            </a:r>
            <a:r>
              <a:rPr lang="pt-BR" dirty="0" smtClean="0"/>
              <a:t>para </a:t>
            </a:r>
            <a:r>
              <a:rPr lang="pt-BR" dirty="0"/>
              <a:t>verificação de viabilidade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Territorialidade</a:t>
            </a:r>
            <a:r>
              <a:rPr lang="pt-BR" dirty="0"/>
              <a:t> - </a:t>
            </a:r>
            <a:r>
              <a:rPr lang="pt-BR" dirty="0" smtClean="0"/>
              <a:t>competição</a:t>
            </a:r>
            <a:r>
              <a:rPr lang="pt-BR" dirty="0"/>
              <a:t>, com territórios atendidos por cada cartório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Provimento com ARISP e CBIC/ Provimento SP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Extensão nacional – </a:t>
            </a:r>
            <a:r>
              <a:rPr lang="pt-BR" dirty="0" err="1" smtClean="0"/>
              <a:t>ex</a:t>
            </a:r>
            <a:r>
              <a:rPr lang="pt-BR" dirty="0" smtClean="0"/>
              <a:t>: Formulário de Referência CVM vs. Objeto e Pé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Suscitação </a:t>
            </a:r>
            <a:r>
              <a:rPr lang="pt-BR" b="1" dirty="0"/>
              <a:t>de dúvida com prazo menor ou </a:t>
            </a:r>
            <a:r>
              <a:rPr lang="pt-BR" b="1" dirty="0" smtClean="0"/>
              <a:t>Ouvidoria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Res. 4088 do </a:t>
            </a:r>
            <a:r>
              <a:rPr lang="pt-BR" b="1" dirty="0" smtClean="0"/>
              <a:t>CMN</a:t>
            </a:r>
            <a:r>
              <a:rPr lang="pt-BR" dirty="0" smtClean="0"/>
              <a:t>: regulamentação - integração bancos </a:t>
            </a:r>
            <a:r>
              <a:rPr lang="pt-BR" dirty="0"/>
              <a:t>de </a:t>
            </a:r>
            <a:r>
              <a:rPr lang="pt-BR" dirty="0" smtClean="0"/>
              <a:t>dados/cartórios.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1471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Rotinas Caixa, Bloqueio dos Recursos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Mudanças nas práticas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Diferentemente do combinado, não será possível uso dos recursos em amortizações PJ contra assinatura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Atualização de recursos bloqueados por empresas – 10 empresas - R$ 1,7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matriz Caixa e Banco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Agendamento BB </a:t>
            </a:r>
            <a:r>
              <a:rPr lang="pt-BR" dirty="0" smtClean="0"/>
              <a:t>– Ponto de Controle com ABRAINC (</a:t>
            </a:r>
            <a:r>
              <a:rPr lang="pt-BR" dirty="0" err="1" smtClean="0"/>
              <a:t>Rudimar</a:t>
            </a:r>
            <a:r>
              <a:rPr lang="pt-BR" dirty="0" smtClean="0"/>
              <a:t>) – semana de 10/2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Desbloqueio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Consulta para parecer Dr. </a:t>
            </a:r>
            <a:r>
              <a:rPr lang="pt-BR" dirty="0" err="1"/>
              <a:t>Melhim</a:t>
            </a:r>
            <a:r>
              <a:rPr lang="pt-BR" dirty="0"/>
              <a:t> </a:t>
            </a:r>
            <a:r>
              <a:rPr lang="pt-BR" dirty="0" err="1" smtClean="0"/>
              <a:t>Chaloub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Retenção de 10% dos valores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Cruzamento de garantias PJ (Hipoteca, fianças) e PF (alienação)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Reunião 14/1 - relatos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Comunicado </a:t>
            </a:r>
            <a:r>
              <a:rPr lang="pt-BR" dirty="0"/>
              <a:t>ao </a:t>
            </a:r>
            <a:r>
              <a:rPr lang="pt-BR" dirty="0" smtClean="0"/>
              <a:t>mercado/ data </a:t>
            </a:r>
            <a:r>
              <a:rPr lang="pt-BR" dirty="0"/>
              <a:t>mais apropriada que não </a:t>
            </a:r>
            <a:r>
              <a:rPr lang="pt-BR" dirty="0" smtClean="0"/>
              <a:t>no </a:t>
            </a:r>
            <a:r>
              <a:rPr lang="pt-BR" dirty="0"/>
              <a:t>meio </a:t>
            </a:r>
            <a:r>
              <a:rPr lang="pt-BR" dirty="0" smtClean="0"/>
              <a:t>do trimestre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Caixa: área de qualidade - contratos sem erros, prazo para agências - D2.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Guias ITBI  - avaliações CEF aceitas; prazo par emissão para </a:t>
            </a:r>
            <a:r>
              <a:rPr lang="pt-BR" dirty="0" err="1" smtClean="0"/>
              <a:t>Registor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Centralização </a:t>
            </a:r>
            <a:r>
              <a:rPr lang="pt-BR" dirty="0"/>
              <a:t>na </a:t>
            </a:r>
            <a:r>
              <a:rPr lang="pt-BR" dirty="0" err="1"/>
              <a:t>C</a:t>
            </a:r>
            <a:r>
              <a:rPr lang="pt-BR" dirty="0" err="1" smtClean="0"/>
              <a:t>iopi</a:t>
            </a:r>
            <a:r>
              <a:rPr lang="pt-BR" dirty="0" smtClean="0"/>
              <a:t> </a:t>
            </a:r>
            <a:r>
              <a:rPr lang="pt-BR" dirty="0"/>
              <a:t>na emissão dos contratos aos </a:t>
            </a:r>
            <a:r>
              <a:rPr lang="pt-BR" dirty="0" smtClean="0"/>
              <a:t>CCA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 </a:t>
            </a:r>
            <a:r>
              <a:rPr lang="pt-BR" dirty="0"/>
              <a:t>-possibilidade de </a:t>
            </a:r>
            <a:r>
              <a:rPr lang="pt-BR" dirty="0" smtClean="0"/>
              <a:t>remessas à </a:t>
            </a:r>
            <a:r>
              <a:rPr lang="pt-BR" dirty="0" err="1" smtClean="0"/>
              <a:t>Ciopi</a:t>
            </a:r>
            <a:r>
              <a:rPr lang="pt-BR" dirty="0" smtClean="0"/>
              <a:t> dos </a:t>
            </a:r>
            <a:r>
              <a:rPr lang="pt-BR" dirty="0"/>
              <a:t>registros por </a:t>
            </a:r>
            <a:r>
              <a:rPr lang="pt-BR" dirty="0" smtClean="0"/>
              <a:t>imagem.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– Edmil (MRV) -  </a:t>
            </a:r>
            <a:r>
              <a:rPr lang="pt-BR" dirty="0" smtClean="0"/>
              <a:t>TP-186 pela CIOPI e não por Agências/</a:t>
            </a:r>
            <a:r>
              <a:rPr lang="pt-BR" dirty="0" err="1" smtClean="0"/>
              <a:t>SRs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625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 smtClean="0"/>
          </a:p>
          <a:p>
            <a:r>
              <a:rPr lang="pt-BR" b="1" dirty="0" smtClean="0"/>
              <a:t>PL </a:t>
            </a:r>
            <a:r>
              <a:rPr lang="pt-BR" b="1" dirty="0"/>
              <a:t>178 – Eli Correa Jr</a:t>
            </a:r>
            <a:r>
              <a:rPr lang="pt-BR" dirty="0"/>
              <a:t>. – aprovações CDU e CDC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Multa: 1% do valor pago + 0,5% ao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Aviso com 6 meses de antecedência; informações mensais ao comprador </a:t>
            </a:r>
          </a:p>
          <a:p>
            <a:endParaRPr lang="pt-BR" dirty="0"/>
          </a:p>
          <a:p>
            <a:r>
              <a:rPr lang="pt-BR" b="1" dirty="0"/>
              <a:t>Desoneração</a:t>
            </a:r>
            <a:r>
              <a:rPr lang="pt-BR" dirty="0"/>
              <a:t> – RET 4% - esperar sem ações a respeito</a:t>
            </a:r>
          </a:p>
          <a:p>
            <a:pPr lvl="0"/>
            <a:endParaRPr lang="pt-BR" b="1" i="1" dirty="0" smtClean="0"/>
          </a:p>
          <a:p>
            <a:pPr lvl="0"/>
            <a:endParaRPr lang="pt-BR" b="1" i="1" dirty="0"/>
          </a:p>
          <a:p>
            <a:pPr lvl="0"/>
            <a:r>
              <a:rPr lang="pt-BR" b="1" dirty="0"/>
              <a:t>Legislação tributária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Permuta – MP. 627 sobre o Decreto Lei 1.598/77 – Art. 3, 4 e 5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/>
              <a:t>Imposto na Permuta - levar o assunto a CBIC e Secovi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Discussão sobre acompanhamento legislativo, em geral </a:t>
            </a:r>
            <a:r>
              <a:rPr lang="pt-BR" dirty="0"/>
              <a:t>– Comitê Jurídico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endParaRPr lang="pt-BR" b="1" dirty="0"/>
          </a:p>
          <a:p>
            <a:pPr lvl="0"/>
            <a:r>
              <a:rPr lang="pt-BR" b="1" dirty="0" smtClean="0"/>
              <a:t>Mercado </a:t>
            </a:r>
            <a:r>
              <a:rPr lang="pt-BR" b="1" dirty="0"/>
              <a:t>de </a:t>
            </a:r>
            <a:r>
              <a:rPr lang="pt-BR" b="1" dirty="0" smtClean="0"/>
              <a:t>capitais/informações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Fórum regular com 15 bancos que acompanham o setor. Exemplo de discussão: mudanças nos </a:t>
            </a:r>
            <a:r>
              <a:rPr lang="pt-BR" dirty="0" smtClean="0"/>
              <a:t>balanços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IFRS </a:t>
            </a:r>
            <a:r>
              <a:rPr lang="pt-BR" dirty="0"/>
              <a:t>– definições </a:t>
            </a:r>
            <a:r>
              <a:rPr lang="pt-BR" dirty="0" smtClean="0"/>
              <a:t>finais</a:t>
            </a:r>
          </a:p>
          <a:p>
            <a:pPr lvl="0"/>
            <a:endParaRPr lang="pt-BR" b="1" dirty="0" smtClean="0"/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8363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Modelo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distratos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Vendas definitivas – pré-vendas, repasses antecipados</a:t>
            </a:r>
          </a:p>
          <a:p>
            <a:endParaRPr lang="pt-BR" b="1" dirty="0" smtClean="0"/>
          </a:p>
          <a:p>
            <a:r>
              <a:rPr lang="pt-BR" b="1" dirty="0" smtClean="0"/>
              <a:t>Alinhamento </a:t>
            </a:r>
            <a:r>
              <a:rPr lang="pt-BR" b="1" dirty="0"/>
              <a:t>banco-incorporadora pela qualidade da carteira</a:t>
            </a:r>
            <a:r>
              <a:rPr lang="pt-BR" b="1" dirty="0" smtClean="0"/>
              <a:t>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Garantia do repasse atrai bancos</a:t>
            </a:r>
            <a:endParaRPr lang="pt-BR" dirty="0"/>
          </a:p>
          <a:p>
            <a:r>
              <a:rPr lang="pt-BR" b="1" dirty="0" smtClean="0"/>
              <a:t>Questões a serem resolvidas: 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antes do Habite-se pelos compradores – 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INCC</a:t>
            </a:r>
            <a:r>
              <a:rPr lang="pt-BR" i="1" dirty="0" smtClean="0"/>
              <a:t> </a:t>
            </a:r>
            <a:r>
              <a:rPr lang="pt-BR" i="1" dirty="0"/>
              <a:t>- </a:t>
            </a:r>
            <a:r>
              <a:rPr lang="pt-BR" dirty="0"/>
              <a:t>redução de prazo possível com entrada FGTS </a:t>
            </a:r>
            <a:r>
              <a:rPr lang="pt-BR" b="1" dirty="0" smtClean="0"/>
              <a:t>- </a:t>
            </a:r>
            <a:r>
              <a:rPr lang="pt-BR" dirty="0" smtClean="0"/>
              <a:t>Comitê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 - 4/12 </a:t>
            </a:r>
            <a:r>
              <a:rPr lang="pt-BR" dirty="0" smtClean="0"/>
              <a:t>– questões nas próximas páginas</a:t>
            </a:r>
            <a:endParaRPr lang="pt-BR" dirty="0"/>
          </a:p>
          <a:p>
            <a:endParaRPr lang="pt-BR" dirty="0"/>
          </a:p>
          <a:p>
            <a:r>
              <a:rPr lang="pt-BR" b="1" dirty="0" smtClean="0"/>
              <a:t>Min. Fazenda e Justiça </a:t>
            </a:r>
            <a:r>
              <a:rPr lang="pt-BR" b="1" dirty="0"/>
              <a:t>e Encontros </a:t>
            </a:r>
            <a:r>
              <a:rPr lang="pt-BR" b="1" dirty="0" smtClean="0"/>
              <a:t>Magistratura </a:t>
            </a:r>
            <a:r>
              <a:rPr lang="pt-BR" b="1" dirty="0"/>
              <a:t>- devolução de </a:t>
            </a:r>
            <a:r>
              <a:rPr lang="pt-BR" b="1" dirty="0" smtClean="0"/>
              <a:t>recursos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noção de opção e os desequilíbrios no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Retomar discussão bem de encomenda vs. bem de consumo.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Exemplos internacionais - gradações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Contratação </a:t>
            </a:r>
            <a:r>
              <a:rPr lang="pt-BR" b="1" dirty="0"/>
              <a:t>de um escritório de </a:t>
            </a:r>
            <a:r>
              <a:rPr lang="pt-BR" b="1" dirty="0" smtClean="0"/>
              <a:t>advocacia – </a:t>
            </a:r>
            <a:r>
              <a:rPr lang="pt-BR" dirty="0" smtClean="0"/>
              <a:t>Relação</a:t>
            </a:r>
            <a:r>
              <a:rPr lang="pt-BR" b="1" dirty="0" smtClean="0"/>
              <a:t> </a:t>
            </a:r>
            <a:r>
              <a:rPr lang="pt-BR" dirty="0" smtClean="0"/>
              <a:t>o </a:t>
            </a:r>
            <a:r>
              <a:rPr lang="pt-BR" dirty="0"/>
              <a:t>empresa-comprador (bem de consumo x bem de encomenda</a:t>
            </a:r>
            <a:r>
              <a:rPr lang="pt-BR" dirty="0" smtClean="0"/>
              <a:t>). Indicação de </a:t>
            </a:r>
            <a:r>
              <a:rPr lang="pt-BR" dirty="0"/>
              <a:t>escritórios </a:t>
            </a:r>
            <a:r>
              <a:rPr lang="pt-BR" dirty="0" smtClean="0"/>
              <a:t>para </a:t>
            </a:r>
            <a:r>
              <a:rPr lang="pt-BR" dirty="0"/>
              <a:t>definição até reunião de diretoria de </a:t>
            </a:r>
            <a:r>
              <a:rPr lang="pt-BR" dirty="0" smtClean="0"/>
              <a:t>janeiro</a:t>
            </a:r>
          </a:p>
          <a:p>
            <a:pPr lvl="0"/>
            <a:endParaRPr lang="pt-BR" dirty="0"/>
          </a:p>
          <a:p>
            <a:pPr>
              <a:defRPr/>
            </a:pPr>
            <a:r>
              <a:rPr lang="pt-BR" b="1" dirty="0"/>
              <a:t>Cadastro Positivo – Serasa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Cyrela</a:t>
            </a:r>
            <a:r>
              <a:rPr lang="pt-BR" dirty="0"/>
              <a:t> e </a:t>
            </a:r>
            <a:r>
              <a:rPr lang="pt-BR" dirty="0" err="1"/>
              <a:t>Brookfield</a:t>
            </a:r>
            <a:r>
              <a:rPr lang="pt-BR" dirty="0"/>
              <a:t> já teriam fechado com Serasa. </a:t>
            </a:r>
            <a:r>
              <a:rPr lang="pt-BR" dirty="0" smtClean="0"/>
              <a:t>QG, </a:t>
            </a:r>
            <a:r>
              <a:rPr lang="pt-BR" dirty="0" err="1"/>
              <a:t>Even</a:t>
            </a:r>
            <a:r>
              <a:rPr lang="pt-BR" dirty="0"/>
              <a:t> e HM estão ajustando o </a:t>
            </a:r>
            <a:r>
              <a:rPr lang="pt-BR" dirty="0" smtClean="0"/>
              <a:t>contrato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solidFill>
                  <a:srgbClr val="002060"/>
                </a:solidFill>
              </a:rPr>
              <a:t>Alternativas - Banco de dados - compradores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1052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Aperfeiçoamento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Ciclo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0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1- Este projeto deve ser tratado institucionalmente ou caso a caso?</a:t>
            </a:r>
          </a:p>
          <a:p>
            <a:r>
              <a:rPr lang="pt-BR" dirty="0" smtClean="0"/>
              <a:t>R: Questões são gerais: parâmetros de crédito, riscos. Escala de abordagem geral traz mais conforto p/ desenvolvimentos de TI. Naturalmente, flexibilidade dos bancos para tratar empresas e casos de forma independente e apoio para condução de Pilotos. </a:t>
            </a:r>
          </a:p>
          <a:p>
            <a:endParaRPr lang="pt-BR" dirty="0"/>
          </a:p>
          <a:p>
            <a:r>
              <a:rPr lang="pt-BR" dirty="0" smtClean="0"/>
              <a:t>No caso a caso: piloto </a:t>
            </a:r>
            <a:r>
              <a:rPr lang="pt-BR" dirty="0" err="1" smtClean="0"/>
              <a:t>Cyrela</a:t>
            </a:r>
            <a:r>
              <a:rPr lang="pt-BR" dirty="0" smtClean="0"/>
              <a:t> – acompanhamento, detalhamento</a:t>
            </a:r>
          </a:p>
          <a:p>
            <a:endParaRPr lang="pt-BR" dirty="0"/>
          </a:p>
          <a:p>
            <a:r>
              <a:rPr lang="pt-BR" b="1" dirty="0" smtClean="0"/>
              <a:t>2 – Riscos jurídicos crescem muito para os bancos, e precificação não acompanha. </a:t>
            </a:r>
            <a:r>
              <a:rPr lang="pt-BR" b="1" dirty="0" err="1" smtClean="0"/>
              <a:t>Ex</a:t>
            </a:r>
            <a:r>
              <a:rPr lang="pt-BR" b="1" dirty="0" smtClean="0"/>
              <a:t>: responsabilidade perante compradores, materiais usados, </a:t>
            </a:r>
            <a:r>
              <a:rPr lang="pt-BR" b="1" dirty="0" err="1" smtClean="0"/>
              <a:t>distratos</a:t>
            </a:r>
            <a:r>
              <a:rPr lang="pt-BR" b="1" dirty="0" smtClean="0"/>
              <a:t>. Histórico de problemas nesta direção</a:t>
            </a:r>
          </a:p>
          <a:p>
            <a:r>
              <a:rPr lang="pt-BR" dirty="0" smtClean="0"/>
              <a:t>R: O intuito do trabalho não é transferir riscos mas sim trazer mais eficiência ao processo.  A estrutura prevista deve trazer delimitação de responsabilidades e </a:t>
            </a:r>
            <a:r>
              <a:rPr lang="pt-BR" dirty="0" err="1" smtClean="0"/>
              <a:t>co-obrigações</a:t>
            </a:r>
            <a:r>
              <a:rPr lang="pt-BR" dirty="0" smtClean="0"/>
              <a:t> de forma a dar tranquilidade aos bancos.</a:t>
            </a:r>
          </a:p>
          <a:p>
            <a:endParaRPr lang="pt-BR" dirty="0"/>
          </a:p>
          <a:p>
            <a:r>
              <a:rPr lang="pt-BR" b="1" dirty="0" smtClean="0"/>
              <a:t>3- Papel do incorporador desaparece com 100% de vendas</a:t>
            </a:r>
          </a:p>
          <a:p>
            <a:r>
              <a:rPr lang="pt-BR" dirty="0" smtClean="0"/>
              <a:t>R: Milhares de empreendimentos e centenas de milhares de unidades no PMCMV exemplificam que este não é o caso. O papel do incorporador e sua centralidade nas responsabilidades permanecem.   </a:t>
            </a:r>
          </a:p>
          <a:p>
            <a:endParaRPr lang="pt-BR" sz="1600" dirty="0"/>
          </a:p>
          <a:p>
            <a:endParaRPr lang="pt-BR" sz="1500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3236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28699</TotalTime>
  <Words>1448</Words>
  <Application>Microsoft Office PowerPoint</Application>
  <PresentationFormat>Apresentação na tela (4:3)</PresentationFormat>
  <Paragraphs>212</Paragraphs>
  <Slides>13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</vt:lpstr>
      <vt:lpstr>Verdana</vt:lpstr>
      <vt:lpstr>Design padrão</vt:lpstr>
      <vt:lpstr>Worksheet</vt:lpstr>
      <vt:lpstr>Apresentação do PowerPoint</vt:lpstr>
      <vt:lpstr>Pauta</vt:lpstr>
      <vt:lpstr>Atualizações Comitê Financeiro</vt:lpstr>
      <vt:lpstr>Ciclo de Negócios, Modelo de Negócios, Burocracia</vt:lpstr>
      <vt:lpstr>Aperfeiçoamento do Ciclo do Negócio - Registros - Cartórios</vt:lpstr>
      <vt:lpstr>Aperfeiçoamento do Ciclo do Negócio – Rotinas Caixa, Bloqueio dos Recursos</vt:lpstr>
      <vt:lpstr>Aperfeiçoamento do Ciclo do Negócio</vt:lpstr>
      <vt:lpstr>Modelo de Negócios -  distratos</vt:lpstr>
      <vt:lpstr>Aperfeiçoamento do Ciclo do Negócio - Questões ABECIP</vt:lpstr>
      <vt:lpstr>Aperfeiçoamento do Ciclo do Negócio - Questões ABECIP</vt:lpstr>
      <vt:lpstr>Outras questões - PMCMV3</vt:lpstr>
      <vt:lpstr>Desoneração – questões enviadas à CBIC em 27/11, respostas em dez/13 </vt:lpstr>
      <vt:lpstr>Desoneração – questões enviadas à CBIC em 27/11, respostas em dez/13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2926</cp:revision>
  <cp:lastPrinted>2014-01-23T18:17:23Z</cp:lastPrinted>
  <dcterms:created xsi:type="dcterms:W3CDTF">2009-08-13T21:08:28Z</dcterms:created>
  <dcterms:modified xsi:type="dcterms:W3CDTF">2014-01-23T20:51:10Z</dcterms:modified>
</cp:coreProperties>
</file>