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1" r:id="rId2"/>
    <p:sldId id="1061" r:id="rId3"/>
    <p:sldId id="1214" r:id="rId4"/>
    <p:sldId id="1189" r:id="rId5"/>
    <p:sldId id="1192" r:id="rId6"/>
    <p:sldId id="1190" r:id="rId7"/>
    <p:sldId id="1209" r:id="rId8"/>
    <p:sldId id="1199" r:id="rId9"/>
    <p:sldId id="1198" r:id="rId10"/>
    <p:sldId id="1208" r:id="rId11"/>
    <p:sldId id="1202" r:id="rId12"/>
    <p:sldId id="1195" r:id="rId13"/>
    <p:sldId id="1196" r:id="rId14"/>
    <p:sldId id="1197" r:id="rId15"/>
    <p:sldId id="1205" r:id="rId16"/>
    <p:sldId id="1213" r:id="rId17"/>
    <p:sldId id="1206" r:id="rId18"/>
    <p:sldId id="1183" r:id="rId19"/>
    <p:sldId id="1188" r:id="rId20"/>
    <p:sldId id="1184" r:id="rId21"/>
    <p:sldId id="1171" r:id="rId22"/>
    <p:sldId id="1212" r:id="rId23"/>
    <p:sldId id="1210" r:id="rId24"/>
    <p:sldId id="1211" r:id="rId25"/>
    <p:sldId id="1169" r:id="rId26"/>
    <p:sldId id="1170" r:id="rId27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24/01/2014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3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5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AF9777-2CDB-406E-91EA-7FD39190286F}" type="slidenum">
              <a:rPr lang="pt-BR" smtClean="0"/>
              <a:pPr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0308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23/1/2014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9311"/>
            <a:ext cx="8731363" cy="209152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ARISP, Rotinas Caixa, Bloqueio dos Recursos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ABRAINC/ARISP – continuidade às reuniões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Provimento 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Extensão nacional – </a:t>
            </a:r>
            <a:r>
              <a:rPr lang="pt-BR" dirty="0" err="1"/>
              <a:t>ex</a:t>
            </a:r>
            <a:r>
              <a:rPr lang="pt-BR" dirty="0"/>
              <a:t>: Formulário de Referência CVM vs. Objeto e Pé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Aplicativo ARISP </a:t>
            </a:r>
            <a:r>
              <a:rPr lang="pt-BR" dirty="0"/>
              <a:t>– link, comentários, </a:t>
            </a:r>
            <a:r>
              <a:rPr lang="pt-BR" dirty="0" smtClean="0"/>
              <a:t>implantação </a:t>
            </a:r>
            <a:r>
              <a:rPr lang="pt-BR" b="1" dirty="0" smtClean="0"/>
              <a:t>– reunião ARCA 4ª-feira, 29/1, 16h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Repositório Confiável de Documentos Eletrônico</a:t>
            </a:r>
            <a:r>
              <a:rPr lang="pt-BR" dirty="0"/>
              <a:t>, substituindo com vantagens as pastas mãe usadas pelos bancos. – </a:t>
            </a:r>
            <a:r>
              <a:rPr lang="pt-BR" dirty="0" smtClean="0"/>
              <a:t>acompanhar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Câmara de Apreciação (ou Qualificação </a:t>
            </a:r>
            <a:r>
              <a:rPr lang="pt-BR" b="1" dirty="0" err="1" smtClean="0"/>
              <a:t>Interpares</a:t>
            </a:r>
            <a:r>
              <a:rPr lang="pt-BR" b="1" dirty="0" smtClean="0"/>
              <a:t>) </a:t>
            </a:r>
            <a:r>
              <a:rPr lang="pt-BR" dirty="0" smtClean="0"/>
              <a:t>- Dr</a:t>
            </a:r>
            <a:r>
              <a:rPr lang="pt-BR" dirty="0"/>
              <a:t>. Flauzilino </a:t>
            </a:r>
            <a:r>
              <a:rPr lang="pt-BR" dirty="0" smtClean="0"/>
              <a:t>proporá </a:t>
            </a:r>
            <a:r>
              <a:rPr lang="pt-BR" dirty="0"/>
              <a:t>Termo de Cooperação Técnica com ARISP e IRIB.</a:t>
            </a:r>
          </a:p>
          <a:p>
            <a:endParaRPr lang="pt-BR" b="1" dirty="0"/>
          </a:p>
          <a:p>
            <a:r>
              <a:rPr lang="pt-BR" b="1" dirty="0" smtClean="0"/>
              <a:t>Mudanças </a:t>
            </a:r>
            <a:r>
              <a:rPr lang="pt-BR" b="1" dirty="0"/>
              <a:t>nas práticas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Diferentemente do combinado, não será possível uso dos recursos em amortizações PJ contra assinatura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Atualização de recursos bloqueados por empresas – 10 empresas - R$ 1,7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matriz Caixa e Banco Central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Desbloqueio de recursos - Consulta </a:t>
            </a:r>
            <a:r>
              <a:rPr lang="pt-BR" b="1" dirty="0"/>
              <a:t>para parecer Dr. </a:t>
            </a:r>
            <a:r>
              <a:rPr lang="pt-BR" b="1" dirty="0" err="1"/>
              <a:t>Melhim</a:t>
            </a:r>
            <a:r>
              <a:rPr lang="pt-BR" b="1" dirty="0"/>
              <a:t> </a:t>
            </a:r>
            <a:r>
              <a:rPr lang="pt-BR" b="1" dirty="0" err="1" smtClean="0"/>
              <a:t>Chaloub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Retenção de 10% dos 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Cruzamento de garantias PJ (Hipoteca, fianças) e PF (alienação)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6370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outros 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Caixa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juros </a:t>
            </a:r>
            <a:r>
              <a:rPr lang="pt-BR" dirty="0"/>
              <a:t>da empresa </a:t>
            </a:r>
            <a:r>
              <a:rPr lang="pt-BR" dirty="0" smtClean="0"/>
              <a:t>se atraso </a:t>
            </a:r>
            <a:r>
              <a:rPr lang="pt-BR" dirty="0"/>
              <a:t>de obras -  envio de material por </a:t>
            </a:r>
            <a:r>
              <a:rPr lang="pt-BR" dirty="0" smtClean="0"/>
              <a:t>M. </a:t>
            </a:r>
            <a:r>
              <a:rPr lang="pt-BR" dirty="0"/>
              <a:t>Fernanda 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Adequações </a:t>
            </a:r>
            <a:r>
              <a:rPr lang="pt-BR" b="1" dirty="0"/>
              <a:t>no Patrimônio 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discute o tema para verificar </a:t>
            </a:r>
            <a:r>
              <a:rPr lang="pt-BR" dirty="0" smtClean="0"/>
              <a:t>pontos; retomar </a:t>
            </a:r>
            <a:r>
              <a:rPr lang="pt-BR" dirty="0"/>
              <a:t>o </a:t>
            </a:r>
            <a:r>
              <a:rPr lang="pt-BR" dirty="0" smtClean="0"/>
              <a:t>assunto?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Obrigatoriedade de pagamentos </a:t>
            </a:r>
            <a:r>
              <a:rPr lang="pt-BR" dirty="0"/>
              <a:t>– </a:t>
            </a:r>
            <a:r>
              <a:rPr lang="pt-BR" dirty="0" smtClean="0"/>
              <a:t>Associações e </a:t>
            </a:r>
            <a:r>
              <a:rPr lang="pt-BR" dirty="0" err="1" smtClean="0"/>
              <a:t>Propietários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Decisão </a:t>
            </a:r>
            <a:r>
              <a:rPr lang="pt-BR" dirty="0" smtClean="0"/>
              <a:t>Min. </a:t>
            </a:r>
            <a:r>
              <a:rPr lang="pt-BR" dirty="0" err="1"/>
              <a:t>Tóffoli</a:t>
            </a:r>
            <a:r>
              <a:rPr lang="pt-BR" dirty="0"/>
              <a:t> contra </a:t>
            </a:r>
            <a:r>
              <a:rPr lang="pt-BR" dirty="0" smtClean="0"/>
              <a:t>obrigatoriedade de pagamentos - </a:t>
            </a:r>
            <a:r>
              <a:rPr lang="pt-BR" dirty="0"/>
              <a:t>Repercussão </a:t>
            </a:r>
            <a:r>
              <a:rPr lang="pt-BR" dirty="0" smtClean="0"/>
              <a:t>Geral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Sub-Procurador</a:t>
            </a:r>
            <a:r>
              <a:rPr lang="pt-BR" dirty="0" smtClean="0"/>
              <a:t> </a:t>
            </a:r>
            <a:r>
              <a:rPr lang="pt-BR" dirty="0"/>
              <a:t>da República, Rodrigo </a:t>
            </a:r>
            <a:r>
              <a:rPr lang="pt-BR" dirty="0" err="1"/>
              <a:t>Janot</a:t>
            </a:r>
            <a:r>
              <a:rPr lang="pt-BR" dirty="0"/>
              <a:t> </a:t>
            </a:r>
            <a:r>
              <a:rPr lang="pt-BR" dirty="0" smtClean="0"/>
              <a:t>contrário </a:t>
            </a:r>
            <a:r>
              <a:rPr lang="pt-BR" dirty="0"/>
              <a:t>(mérito, RG)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Entrada </a:t>
            </a:r>
            <a:r>
              <a:rPr lang="pt-BR" dirty="0"/>
              <a:t>como 3os interessados. Rodrigo Bicalho - petição </a:t>
            </a:r>
            <a:r>
              <a:rPr lang="pt-BR" dirty="0" smtClean="0"/>
              <a:t>p/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CADE - Lei </a:t>
            </a:r>
            <a:r>
              <a:rPr lang="pt-BR" b="1" dirty="0"/>
              <a:t>12.529/2011 </a:t>
            </a:r>
            <a:r>
              <a:rPr lang="pt-BR" dirty="0"/>
              <a:t>- aprovação prévia CADE p/ atos de concentração:</a:t>
            </a:r>
          </a:p>
          <a:p>
            <a:r>
              <a:rPr lang="pt-BR" dirty="0"/>
              <a:t> (i) um grupo com faturamento bruto anual ou vol. de negócios &gt;  R$ 750 MM e </a:t>
            </a:r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um outro grupo com faturamento bruto anual ou vol. de negócios &gt; R$ 75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 prevista por não submissão à aprovação prévia de R$ 60 mil a R$ 60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Ato de concentração</a:t>
            </a:r>
            <a:r>
              <a:rPr lang="pt-BR" dirty="0"/>
              <a:t>: Fusão; aquisição direta ou indireta de controle ou partes via compra ou permuta de ações, quotas, </a:t>
            </a:r>
            <a:r>
              <a:rPr lang="pt-BR" dirty="0" smtClean="0"/>
              <a:t>títulos... </a:t>
            </a:r>
            <a:r>
              <a:rPr lang="pt-BR" dirty="0"/>
              <a:t>conversíveis em ações, ativos; incorporação de empresas; contrato associativo, consórcio, </a:t>
            </a:r>
            <a:r>
              <a:rPr lang="pt-BR" dirty="0" smtClean="0"/>
              <a:t>JV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– 27/11 - Decisões recentes desfavoráveis </a:t>
            </a:r>
            <a:r>
              <a:rPr lang="pt-BR"/>
              <a:t>– </a:t>
            </a:r>
            <a:r>
              <a:rPr lang="pt-BR" smtClean="0"/>
              <a:t>retomar </a:t>
            </a:r>
            <a:r>
              <a:rPr lang="pt-BR" dirty="0"/>
              <a:t>assunto </a:t>
            </a:r>
            <a:r>
              <a:rPr lang="pt-BR" dirty="0" smtClean="0"/>
              <a:t>- razão unidades/famílias na região?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914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267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 de Vendas - atualizações</a:t>
            </a: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Parecer sobre </a:t>
            </a:r>
            <a:r>
              <a:rPr lang="pt-BR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Distratos</a:t>
            </a: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Encontros com Magistrados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66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- r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euniões para discussão e posicionamento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</a:t>
            </a:r>
            <a:r>
              <a:rPr lang="pt-BR" b="1" dirty="0"/>
              <a:t>Jurídico </a:t>
            </a:r>
            <a:r>
              <a:rPr lang="pt-BR" dirty="0"/>
              <a:t>– </a:t>
            </a:r>
            <a:r>
              <a:rPr lang="pt-BR" dirty="0" smtClean="0"/>
              <a:t>12 reuniões de 2013 -11/04</a:t>
            </a:r>
            <a:r>
              <a:rPr lang="pt-BR" dirty="0"/>
              <a:t>, </a:t>
            </a:r>
            <a:r>
              <a:rPr lang="pt-BR" dirty="0" smtClean="0"/>
              <a:t>4/06</a:t>
            </a:r>
            <a:r>
              <a:rPr lang="pt-BR" dirty="0"/>
              <a:t>, 11/07, </a:t>
            </a:r>
            <a:r>
              <a:rPr lang="pt-BR" dirty="0" smtClean="0"/>
              <a:t>8/08</a:t>
            </a:r>
            <a:r>
              <a:rPr lang="pt-BR" dirty="0"/>
              <a:t>, </a:t>
            </a:r>
            <a:r>
              <a:rPr lang="pt-BR" dirty="0" smtClean="0"/>
              <a:t>5/09</a:t>
            </a:r>
            <a:r>
              <a:rPr lang="pt-BR" dirty="0"/>
              <a:t>, 12/09, 10/10 (com BMA)  14/11, </a:t>
            </a:r>
            <a:r>
              <a:rPr lang="pt-BR" dirty="0" smtClean="0"/>
              <a:t>4/12; reuniões específicas em </a:t>
            </a:r>
            <a:r>
              <a:rPr lang="pt-BR" dirty="0"/>
              <a:t>3/07, 5/09, 4/12 (</a:t>
            </a:r>
            <a:r>
              <a:rPr lang="pt-BR" dirty="0" err="1"/>
              <a:t>Houses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onsistência, comercial, contencioso, fiscal, financiamentos, reputação, defesa da concorrência - posicionamento a </a:t>
            </a:r>
            <a:r>
              <a:rPr lang="pt-BR" dirty="0"/>
              <a:t>partir de </a:t>
            </a:r>
            <a:r>
              <a:rPr lang="pt-BR" dirty="0" smtClean="0"/>
              <a:t>11/7</a:t>
            </a:r>
            <a:endParaRPr lang="pt-BR" dirty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smtClean="0"/>
              <a:t>Incorporação - 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reuniões </a:t>
            </a:r>
            <a:r>
              <a:rPr lang="pt-BR" dirty="0" smtClean="0"/>
              <a:t>–: 22/3, 4/7, 1/8, 12/09</a:t>
            </a:r>
            <a:r>
              <a:rPr lang="pt-BR" dirty="0"/>
              <a:t>, 10/10, 14/11, </a:t>
            </a:r>
            <a:r>
              <a:rPr lang="pt-BR" dirty="0" smtClean="0"/>
              <a:t>05/12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Recomendações p/  Diretoria e C. Deliberativo: CD </a:t>
            </a:r>
            <a:r>
              <a:rPr lang="pt-BR" b="1" dirty="0"/>
              <a:t>-  </a:t>
            </a:r>
            <a:r>
              <a:rPr lang="pt-BR" b="1" dirty="0" smtClean="0"/>
              <a:t>2/8, 11/10, 6/12 e 13/12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Diretoria -</a:t>
            </a:r>
            <a:r>
              <a:rPr lang="pt-BR" dirty="0" smtClean="0"/>
              <a:t> 19/12 - novo </a:t>
            </a:r>
            <a:r>
              <a:rPr lang="pt-BR" dirty="0"/>
              <a:t>agendamento de reunião com Imobiliárias </a:t>
            </a:r>
            <a:r>
              <a:rPr lang="pt-BR" dirty="0" smtClean="0"/>
              <a:t>com a presença </a:t>
            </a:r>
            <a:r>
              <a:rPr lang="pt-BR" dirty="0"/>
              <a:t>de </a:t>
            </a:r>
            <a:r>
              <a:rPr lang="pt-BR" dirty="0" smtClean="0"/>
              <a:t>Comitê </a:t>
            </a:r>
            <a:r>
              <a:rPr lang="pt-BR" dirty="0"/>
              <a:t>Jurídico e dos </a:t>
            </a:r>
            <a:r>
              <a:rPr lang="pt-BR" dirty="0" err="1"/>
              <a:t>decisores</a:t>
            </a:r>
            <a:r>
              <a:rPr lang="pt-BR" dirty="0"/>
              <a:t> das </a:t>
            </a:r>
            <a:r>
              <a:rPr lang="pt-BR" dirty="0" smtClean="0"/>
              <a:t>empresas – possivelmente após 29/1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Não necessária </a:t>
            </a:r>
            <a:r>
              <a:rPr lang="pt-BR" dirty="0"/>
              <a:t>reunião prévia com Jurídicos e </a:t>
            </a:r>
            <a:r>
              <a:rPr lang="pt-BR" dirty="0" smtClean="0"/>
              <a:t>imobiliárias: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Incorporadoras: questões </a:t>
            </a:r>
            <a:r>
              <a:rPr lang="pt-BR" dirty="0"/>
              <a:t>consumeristas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31241" y="2647706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O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1691587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 smtClean="0"/>
              <a:t>Proposta decorrente deste entendimento (CD, 12/10):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 e acompanhamento – data de início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perfeiçoamento das práticas, sempre com defesa da concorrência</a:t>
            </a:r>
          </a:p>
          <a:p>
            <a:pPr marL="0" lvl="1"/>
            <a:endParaRPr lang="pt-BR" sz="2000" dirty="0" smtClean="0"/>
          </a:p>
          <a:p>
            <a:pPr marL="0" lvl="1"/>
            <a:r>
              <a:rPr lang="pt-BR" b="1" dirty="0"/>
              <a:t>Discussão sobre passado: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Corretagem apartada e não apartada tem respaldo legal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Posicionamento em eventual resposta a Ação em curso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Corretagem Apartada – apoio - questão trabalhista, não impacta conflitos com Consumidores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Incorporadoras: questões consumeristas </a:t>
            </a:r>
          </a:p>
          <a:p>
            <a:pPr lvl="0"/>
            <a:endParaRPr lang="pt-BR" dirty="0" smtClean="0"/>
          </a:p>
          <a:p>
            <a:r>
              <a:rPr lang="pt-BR" b="1" dirty="0" smtClean="0"/>
              <a:t>Negociações</a:t>
            </a:r>
            <a:r>
              <a:rPr lang="pt-BR" dirty="0" smtClean="0"/>
              <a:t> </a:t>
            </a:r>
            <a:r>
              <a:rPr lang="pt-BR" dirty="0"/>
              <a:t>por cada empresa com suas imobiliárias. Convite para diálogo por representantes ABRAINC</a:t>
            </a:r>
          </a:p>
          <a:p>
            <a:pPr lvl="0"/>
            <a:endParaRPr lang="pt-BR" b="1" dirty="0"/>
          </a:p>
          <a:p>
            <a:r>
              <a:rPr lang="pt-BR" b="1" dirty="0" err="1"/>
              <a:t>Houses</a:t>
            </a:r>
            <a:r>
              <a:rPr lang="pt-BR" dirty="0"/>
              <a:t> -  definições por cada empresa; acompanhamento – reunião </a:t>
            </a:r>
            <a:r>
              <a:rPr lang="pt-BR" dirty="0" smtClean="0"/>
              <a:t>4/12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Incentivos adequados, estruturas várias, autônomo, PJ ou </a:t>
            </a:r>
            <a:r>
              <a:rPr lang="pt-BR" dirty="0" smtClean="0"/>
              <a:t>CLT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Comunicação</a:t>
            </a:r>
            <a:r>
              <a:rPr lang="pt-BR" dirty="0" smtClean="0"/>
              <a:t> - consenso </a:t>
            </a:r>
            <a:r>
              <a:rPr lang="pt-BR" dirty="0"/>
              <a:t>sobre comunicação institucional pelas </a:t>
            </a:r>
            <a:r>
              <a:rPr lang="pt-BR" dirty="0" smtClean="0"/>
              <a:t>entidade~; discussão em aberto sobre abordagem </a:t>
            </a:r>
            <a:r>
              <a:rPr lang="pt-BR" dirty="0"/>
              <a:t>específica sobre modelo de </a:t>
            </a:r>
            <a:r>
              <a:rPr lang="pt-BR" dirty="0" smtClean="0"/>
              <a:t>corretagem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6489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distratos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</a:t>
            </a:r>
            <a:r>
              <a:rPr lang="pt-BR" dirty="0" smtClean="0"/>
              <a:t>pré-vendas, repasses antecipados, participação </a:t>
            </a:r>
            <a:r>
              <a:rPr lang="pt-BR" dirty="0"/>
              <a:t>direta dos Bancos no momento da venda</a:t>
            </a:r>
          </a:p>
          <a:p>
            <a:endParaRPr lang="pt-BR" b="1" dirty="0" smtClean="0"/>
          </a:p>
          <a:p>
            <a:r>
              <a:rPr lang="pt-BR" b="1" dirty="0" smtClean="0"/>
              <a:t>Questões a serem resolvidas: 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ok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INCC</a:t>
            </a:r>
            <a:r>
              <a:rPr lang="pt-BR" i="1" dirty="0" smtClean="0"/>
              <a:t> </a:t>
            </a:r>
            <a:r>
              <a:rPr lang="pt-BR" i="1" dirty="0"/>
              <a:t>- </a:t>
            </a:r>
            <a:r>
              <a:rPr lang="pt-BR" dirty="0"/>
              <a:t>redução de prazo possível com entrada FGTS </a:t>
            </a:r>
            <a:r>
              <a:rPr lang="pt-BR" b="1" dirty="0" smtClean="0"/>
              <a:t>- </a:t>
            </a:r>
            <a:r>
              <a:rPr lang="pt-BR" dirty="0" smtClean="0"/>
              <a:t>Comitê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- 4/12 </a:t>
            </a:r>
            <a:r>
              <a:rPr lang="pt-BR" dirty="0" smtClean="0"/>
              <a:t>– questões nas próximas páginas</a:t>
            </a:r>
            <a:endParaRPr lang="pt-BR" dirty="0"/>
          </a:p>
          <a:p>
            <a:endParaRPr lang="pt-BR" dirty="0"/>
          </a:p>
          <a:p>
            <a:r>
              <a:rPr lang="pt-BR" b="1" dirty="0" smtClean="0"/>
              <a:t>Min. Fazenda e Justiça </a:t>
            </a:r>
            <a:r>
              <a:rPr lang="pt-BR" b="1" dirty="0"/>
              <a:t>- devolução de </a:t>
            </a:r>
            <a:r>
              <a:rPr lang="pt-BR" b="1" dirty="0" smtClean="0"/>
              <a:t>recursos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opção e os desequilíbrios no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Retomar discussão bem de encomenda vs. bem de 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Exemplos internacionais - gradações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Contratação </a:t>
            </a:r>
            <a:r>
              <a:rPr lang="pt-BR" b="1" dirty="0"/>
              <a:t>de um escritório de </a:t>
            </a:r>
            <a:r>
              <a:rPr lang="pt-BR" b="1" dirty="0" smtClean="0"/>
              <a:t>advocacia – </a:t>
            </a:r>
            <a:r>
              <a:rPr lang="pt-BR" dirty="0" smtClean="0"/>
              <a:t>Relação</a:t>
            </a:r>
            <a:r>
              <a:rPr lang="pt-BR" b="1" dirty="0" smtClean="0"/>
              <a:t> </a:t>
            </a:r>
            <a:r>
              <a:rPr lang="pt-BR" dirty="0" smtClean="0"/>
              <a:t>o </a:t>
            </a:r>
            <a:r>
              <a:rPr lang="pt-BR" dirty="0"/>
              <a:t>empresa-comprador (bem de consumo x bem de encomenda</a:t>
            </a:r>
            <a:r>
              <a:rPr lang="pt-BR" dirty="0" smtClean="0"/>
              <a:t>). Indicação de </a:t>
            </a:r>
            <a:r>
              <a:rPr lang="pt-BR" dirty="0"/>
              <a:t>escritórios </a:t>
            </a:r>
            <a:r>
              <a:rPr lang="pt-BR" dirty="0" smtClean="0"/>
              <a:t>para definição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Dinamarco</a:t>
            </a:r>
            <a:r>
              <a:rPr lang="pt-BR" dirty="0"/>
              <a:t>, Rossi, Beraldo e </a:t>
            </a:r>
            <a:r>
              <a:rPr lang="pt-BR" dirty="0" err="1"/>
              <a:t>Bedaque</a:t>
            </a:r>
            <a:r>
              <a:rPr lang="pt-BR" dirty="0"/>
              <a:t> </a:t>
            </a:r>
            <a:r>
              <a:rPr lang="pt-BR" dirty="0" smtClean="0"/>
              <a:t>Advocacia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Arruda Alvim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Humberto Teodoro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Nelson Nery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6689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outros 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Encontros com Magistratura </a:t>
            </a:r>
            <a:r>
              <a:rPr lang="pt-BR" dirty="0" smtClean="0"/>
              <a:t>– </a:t>
            </a:r>
            <a:r>
              <a:rPr lang="pt-BR" dirty="0"/>
              <a:t>busca de agenda com Conselho Jurídico -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Encontro </a:t>
            </a:r>
            <a:r>
              <a:rPr lang="pt-BR" b="1" dirty="0"/>
              <a:t>em </a:t>
            </a:r>
            <a:r>
              <a:rPr lang="pt-BR" b="1" dirty="0" smtClean="0"/>
              <a:t>18/10 – </a:t>
            </a:r>
            <a:r>
              <a:rPr lang="pt-BR" dirty="0"/>
              <a:t>Qualidade, Normas de </a:t>
            </a:r>
            <a:r>
              <a:rPr lang="pt-BR" dirty="0" smtClean="0"/>
              <a:t>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Temas </a:t>
            </a:r>
            <a:r>
              <a:rPr lang="pt-BR" b="1" dirty="0"/>
              <a:t>levantados: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Rescisão de </a:t>
            </a:r>
            <a:r>
              <a:rPr lang="pt-BR" b="1" dirty="0" smtClean="0"/>
              <a:t>contratos, </a:t>
            </a:r>
            <a:r>
              <a:rPr lang="pt-BR" b="1" dirty="0"/>
              <a:t>Devolução de recursos (ver item anterior)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Segurança </a:t>
            </a:r>
            <a:r>
              <a:rPr lang="pt-BR" b="1" dirty="0"/>
              <a:t>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Financiamento, Sustentabilidade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PL </a:t>
            </a:r>
            <a:r>
              <a:rPr lang="pt-BR" b="1" dirty="0"/>
              <a:t>178 – Eli Correa Jr</a:t>
            </a:r>
            <a:r>
              <a:rPr lang="pt-BR" dirty="0"/>
              <a:t>. – </a:t>
            </a:r>
            <a:r>
              <a:rPr lang="pt-BR" dirty="0" smtClean="0"/>
              <a:t>aprovações CDU e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antecedência; informações mensais ao comprador </a:t>
            </a:r>
          </a:p>
          <a:p>
            <a:endParaRPr lang="pt-BR" dirty="0" smtClean="0"/>
          </a:p>
          <a:p>
            <a:r>
              <a:rPr lang="pt-BR" b="1" dirty="0" smtClean="0"/>
              <a:t>Procon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Canal de comunicação? </a:t>
            </a:r>
            <a:r>
              <a:rPr lang="pt-BR" dirty="0" smtClean="0"/>
              <a:t>Rubens/Dan </a:t>
            </a:r>
            <a:r>
              <a:rPr lang="pt-BR" dirty="0"/>
              <a:t>por Secovi </a:t>
            </a:r>
            <a:r>
              <a:rPr lang="pt-BR" dirty="0" smtClean="0"/>
              <a:t>- Câmara </a:t>
            </a:r>
            <a:r>
              <a:rPr lang="pt-BR" dirty="0"/>
              <a:t>Técnica da Habitação. Atualizações para </a:t>
            </a:r>
            <a:r>
              <a:rPr lang="pt-BR" dirty="0" smtClean="0"/>
              <a:t>definição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0" lvl="1"/>
            <a:r>
              <a:rPr lang="pt-BR" b="1" dirty="0" smtClean="0"/>
              <a:t>SERASA – </a:t>
            </a:r>
            <a:r>
              <a:rPr lang="pt-BR" dirty="0" smtClean="0"/>
              <a:t>atualização sobre adesão das empresas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Banco de dados </a:t>
            </a:r>
            <a:r>
              <a:rPr lang="pt-BR" dirty="0" smtClean="0"/>
              <a:t>– compradores – autorizações necessárias</a:t>
            </a:r>
            <a:endParaRPr lang="pt-BR" dirty="0"/>
          </a:p>
          <a:p>
            <a:endParaRPr lang="pt-BR" dirty="0"/>
          </a:p>
          <a:p>
            <a:endParaRPr lang="pt-BR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2460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Obra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Produtividade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579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PL 4330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Líderes partidários, </a:t>
            </a:r>
            <a:r>
              <a:rPr lang="pt-BR" dirty="0" err="1" smtClean="0"/>
              <a:t>Anamatra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Votação após as eleições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Campanha CNI -  defesa dos direitos do empreiteiro – convencimento parlamentar, comunicação de massa – PAF, disponibilização para contribuição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Dissídio – </a:t>
            </a:r>
            <a:r>
              <a:rPr lang="pt-BR" b="1" dirty="0" err="1"/>
              <a:t>Sinduscon</a:t>
            </a:r>
            <a:r>
              <a:rPr lang="pt-BR" b="1" dirty="0"/>
              <a:t> 21/1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Representação CPN e Núcleo de Negociação – nome ABRAINC</a:t>
            </a:r>
          </a:p>
          <a:p>
            <a:pPr lvl="0">
              <a:defRPr/>
            </a:pPr>
            <a:endParaRPr lang="pt-BR" b="1" dirty="0" smtClean="0"/>
          </a:p>
          <a:p>
            <a:pPr lvl="0">
              <a:defRPr/>
            </a:pPr>
            <a:r>
              <a:rPr lang="pt-BR" b="1" dirty="0" smtClean="0"/>
              <a:t>Quotas – PCD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Anúncios publicados e a firma de convênios são relevantes.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Sinduscon</a:t>
            </a:r>
            <a:r>
              <a:rPr lang="pt-BR" dirty="0" smtClean="0"/>
              <a:t> 21/1 – ação </a:t>
            </a:r>
            <a:r>
              <a:rPr lang="pt-BR" dirty="0" err="1" smtClean="0"/>
              <a:t>Swissport</a:t>
            </a:r>
            <a:r>
              <a:rPr lang="pt-BR" dirty="0" smtClean="0"/>
              <a:t> seria retrocesso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Agendamento de painel </a:t>
            </a:r>
            <a:r>
              <a:rPr lang="pt-BR" dirty="0"/>
              <a:t>com </a:t>
            </a:r>
            <a:r>
              <a:rPr lang="pt-BR" dirty="0" err="1"/>
              <a:t>Sinduscon</a:t>
            </a:r>
            <a:r>
              <a:rPr lang="pt-BR" dirty="0"/>
              <a:t> SP para tratar o </a:t>
            </a:r>
            <a:r>
              <a:rPr lang="pt-BR" dirty="0" smtClean="0"/>
              <a:t>assunto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lvl="0">
              <a:defRPr/>
            </a:pPr>
            <a:r>
              <a:rPr lang="pt-BR" b="1" dirty="0" smtClean="0"/>
              <a:t>MPT – 15ª Região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ecisões recentes: entendimento </a:t>
            </a:r>
            <a:r>
              <a:rPr lang="pt-BR" dirty="0"/>
              <a:t>pela legalidade das práticas adotadas, que se alinham à produtividade, especialização e menor </a:t>
            </a:r>
            <a:r>
              <a:rPr lang="pt-BR" i="1" dirty="0" err="1" smtClean="0"/>
              <a:t>turn</a:t>
            </a:r>
            <a:r>
              <a:rPr lang="pt-BR" i="1" dirty="0" smtClean="0"/>
              <a:t>-over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Parte </a:t>
            </a:r>
            <a:r>
              <a:rPr lang="pt-BR" dirty="0"/>
              <a:t>substancial de entendimentos controversos </a:t>
            </a:r>
            <a:r>
              <a:rPr lang="pt-BR" dirty="0" smtClean="0"/>
              <a:t> - questões </a:t>
            </a:r>
            <a:r>
              <a:rPr lang="pt-BR" dirty="0"/>
              <a:t>pontuais de práticas </a:t>
            </a:r>
            <a:r>
              <a:rPr lang="pt-BR" dirty="0" smtClean="0"/>
              <a:t>superadas.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ACPs</a:t>
            </a:r>
            <a:r>
              <a:rPr lang="pt-BR" dirty="0" smtClean="0"/>
              <a:t> </a:t>
            </a:r>
            <a:r>
              <a:rPr lang="pt-BR" dirty="0"/>
              <a:t>na 18ª </a:t>
            </a:r>
            <a:r>
              <a:rPr lang="pt-BR" dirty="0" smtClean="0"/>
              <a:t>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com </a:t>
            </a:r>
            <a:r>
              <a:rPr lang="pt-BR" dirty="0"/>
              <a:t>escritórios que assessoram 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sobre gestão de </a:t>
            </a:r>
            <a:r>
              <a:rPr lang="pt-BR" dirty="0" smtClean="0"/>
              <a:t>empreiteiros</a:t>
            </a:r>
            <a:r>
              <a:rPr lang="pt-BR" dirty="0"/>
              <a:t> </a:t>
            </a:r>
            <a:r>
              <a:rPr lang="pt-BR" dirty="0" smtClean="0"/>
              <a:t>- M. </a:t>
            </a:r>
            <a:r>
              <a:rPr lang="pt-BR" dirty="0"/>
              <a:t>Tereza </a:t>
            </a:r>
            <a:r>
              <a:rPr lang="pt-BR" dirty="0" smtClean="0"/>
              <a:t>Pereira </a:t>
            </a:r>
            <a:r>
              <a:rPr lang="pt-BR" dirty="0"/>
              <a:t>(</a:t>
            </a:r>
            <a:r>
              <a:rPr lang="pt-BR" dirty="0" err="1"/>
              <a:t>Brookfield</a:t>
            </a:r>
            <a:r>
              <a:rPr lang="pt-BR" dirty="0" smtClean="0"/>
              <a:t>).</a:t>
            </a:r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406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74974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TACs</a:t>
            </a: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Normas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Desempenho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9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Atualizações Comitê Jurídico</a:t>
            </a:r>
            <a:r>
              <a:rPr lang="pt-BR" dirty="0" smtClean="0"/>
              <a:t> </a:t>
            </a:r>
            <a:r>
              <a:rPr lang="pt-BR" b="1" dirty="0" smtClean="0"/>
              <a:t>– 9h às 9:20</a:t>
            </a:r>
          </a:p>
          <a:p>
            <a:pPr>
              <a:defRPr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Reputação/Comunicação e </a:t>
            </a:r>
            <a:r>
              <a:rPr lang="pt-BR" b="1" dirty="0" smtClean="0"/>
              <a:t>Burocracia/Licenciamentos – 9:20h às 9:40h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</a:t>
            </a:r>
            <a:r>
              <a:rPr lang="pt-BR" dirty="0" err="1" smtClean="0"/>
              <a:t>Anti-corrupção</a:t>
            </a:r>
            <a:r>
              <a:rPr lang="pt-BR" dirty="0" smtClean="0"/>
              <a:t> - Código de Conduta – </a:t>
            </a:r>
            <a:r>
              <a:rPr lang="pt-BR" i="1" dirty="0" err="1" smtClean="0"/>
              <a:t>Compliance</a:t>
            </a:r>
            <a:endParaRPr lang="pt-BR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 do Ciclo de Negócios – 9:40h às 10h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Cartórios, Bloqueio de Recursos – Parecer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Atualizações – CADE, Associações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</a:t>
            </a:r>
            <a:r>
              <a:rPr lang="pt-BR" b="1" dirty="0"/>
              <a:t>de </a:t>
            </a:r>
            <a:r>
              <a:rPr lang="pt-BR" b="1" dirty="0" smtClean="0"/>
              <a:t>Vendas e Negócios – 10h às 10:20h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Vendas - atualizações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Parecer sobre </a:t>
            </a:r>
            <a:r>
              <a:rPr lang="pt-BR" dirty="0" err="1" smtClean="0"/>
              <a:t>Distratos</a:t>
            </a:r>
            <a:r>
              <a:rPr lang="pt-BR" dirty="0" smtClean="0"/>
              <a:t>/ Encontros </a:t>
            </a:r>
            <a:r>
              <a:rPr lang="pt-BR" dirty="0"/>
              <a:t>com </a:t>
            </a:r>
            <a:r>
              <a:rPr lang="pt-BR" dirty="0" smtClean="0"/>
              <a:t>Magistrados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Mão de Obra e Produtividade – 10:20h às 10:40h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Terceirização/ PL 4330/ MPT/Subempreiteiros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assuntos – 10:40h às 11h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– atualização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Normas de Desempenho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04185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800" b="1" dirty="0" err="1"/>
              <a:t>TACs</a:t>
            </a:r>
            <a:r>
              <a:rPr lang="pt-BR" sz="2800" b="1" dirty="0"/>
              <a:t> que afetam o setor </a:t>
            </a:r>
            <a:r>
              <a:rPr lang="pt-BR" sz="2800" dirty="0" smtClean="0"/>
              <a:t>– atualizações</a:t>
            </a:r>
          </a:p>
          <a:p>
            <a:pPr algn="ctr" defTabSz="914145" hangingPunct="0">
              <a:defRPr/>
            </a:pPr>
            <a:r>
              <a:rPr lang="pt-BR" sz="2800" dirty="0" smtClean="0"/>
              <a:t>Acompanhamento Legislativo</a:t>
            </a:r>
          </a:p>
          <a:p>
            <a:pPr algn="ctr" defTabSz="914145" hangingPunct="0">
              <a:defRPr/>
            </a:pPr>
            <a:endParaRPr lang="pt-BR" dirty="0"/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67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39"/>
            <a:ext cx="8696325" cy="209823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</a:rPr>
              <a:t>Normas </a:t>
            </a:r>
            <a:r>
              <a:rPr lang="pt-BR" sz="1800" b="1" dirty="0">
                <a:solidFill>
                  <a:schemeClr val="tx1"/>
                </a:solidFill>
              </a:rPr>
              <a:t>de Desempenho - Grupo Jurídico - garantias/responsabilidades</a:t>
            </a:r>
            <a:r>
              <a:rPr lang="pt-BR" sz="1800" b="1" dirty="0">
                <a:latin typeface="Arial" charset="0"/>
                <a:cs typeface="Arial" charset="0"/>
              </a:rPr>
              <a:t/>
            </a:r>
            <a:br>
              <a:rPr lang="pt-BR" sz="1800" b="1" dirty="0">
                <a:latin typeface="Arial" charset="0"/>
                <a:cs typeface="Arial" charset="0"/>
              </a:rPr>
            </a:br>
            <a:r>
              <a:rPr lang="pt-BR" sz="1800" b="1" dirty="0" smtClean="0">
                <a:solidFill>
                  <a:schemeClr val="tx1"/>
                </a:solidFill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320675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  <a:buFontTx/>
              <a:buNone/>
            </a:pPr>
            <a:r>
              <a:rPr lang="en-US" sz="1500" b="1">
                <a:solidFill>
                  <a:schemeClr val="tx1"/>
                </a:solidFill>
                <a:sym typeface="Arial" panose="020B0604020202020204" pitchFamily="34" charset="0"/>
              </a:rPr>
              <a:t>  </a:t>
            </a:r>
            <a:endParaRPr lang="en-US" sz="1800" b="1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07950" y="549275"/>
            <a:ext cx="8964613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Contratos </a:t>
            </a:r>
            <a:r>
              <a:rPr lang="pt-BR" b="1" dirty="0"/>
              <a:t>com projetistas </a:t>
            </a:r>
            <a:r>
              <a:rPr lang="pt-BR" dirty="0"/>
              <a:t>- recomendações: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Termo Declaratório – conhecimento e aderência às normas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Auditoria – contratação de dois projetistas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Seguro para projetistas </a:t>
            </a:r>
            <a:r>
              <a:rPr lang="pt-BR" dirty="0" smtClean="0"/>
              <a:t>- </a:t>
            </a:r>
            <a:r>
              <a:rPr lang="pt-BR" dirty="0"/>
              <a:t>não necessariamente se limita ao valor do contrato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Inclusão de dados de ambiência do terreno no escopo</a:t>
            </a:r>
          </a:p>
          <a:p>
            <a:pPr lvl="1"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Suprimentos</a:t>
            </a:r>
            <a:r>
              <a:rPr lang="pt-BR" dirty="0"/>
              <a:t> – contratos claros , com termos </a:t>
            </a:r>
            <a:r>
              <a:rPr lang="pt-BR" dirty="0" smtClean="0"/>
              <a:t>precisos (com contribuições CII)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Banco de dados nacional com informações sobre desempenho de sistemas construtivos convencionais: alvenarias, </a:t>
            </a:r>
            <a:r>
              <a:rPr lang="pt-BR" dirty="0" smtClean="0"/>
              <a:t>esquadrias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Catálogos </a:t>
            </a:r>
            <a:r>
              <a:rPr lang="pt-BR" dirty="0"/>
              <a:t>de fornecedores – </a:t>
            </a:r>
            <a:r>
              <a:rPr lang="pt-BR" dirty="0" smtClean="0"/>
              <a:t>padronização </a:t>
            </a:r>
            <a:r>
              <a:rPr lang="pt-BR" dirty="0"/>
              <a:t>de informação </a:t>
            </a:r>
            <a:r>
              <a:rPr lang="pt-BR" dirty="0" smtClean="0"/>
              <a:t>- </a:t>
            </a:r>
            <a:r>
              <a:rPr lang="pt-BR" dirty="0"/>
              <a:t>criar norma técnica com esta finalidade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PVC e Convenções de Condomínio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Declaração à parte - pontos relevantes. </a:t>
            </a:r>
            <a:r>
              <a:rPr lang="pt-BR" dirty="0" err="1"/>
              <a:t>Ex</a:t>
            </a:r>
            <a:r>
              <a:rPr lang="pt-BR" dirty="0"/>
              <a:t>: conformidade na entrega, estrutura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Manuais do Comprador e do Síndico (áreas comuns) até agosto prontos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Memorias Descritivos – revisão de termos, trazendo mais precisão </a:t>
            </a:r>
          </a:p>
          <a:p>
            <a:pPr lvl="1"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Planos de manutenção </a:t>
            </a:r>
            <a:r>
              <a:rPr lang="pt-BR" dirty="0"/>
              <a:t>– Normas determinam responsável por manutenção com ART. Análise e esclarecimentos adicionais deverão ser definidos com grupo a ser montado na CBIC. Atualizações manuais Secovi, </a:t>
            </a:r>
            <a:r>
              <a:rPr lang="pt-BR" dirty="0" err="1"/>
              <a:t>Sinduscon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Reunião para acompanhamento a partir do início do ano</a:t>
            </a:r>
          </a:p>
        </p:txBody>
      </p:sp>
      <p:sp>
        <p:nvSpPr>
          <p:cNvPr id="8198" name="Rectangle 2"/>
          <p:cNvSpPr>
            <a:spLocks/>
          </p:cNvSpPr>
          <p:nvPr/>
        </p:nvSpPr>
        <p:spPr bwMode="auto">
          <a:xfrm>
            <a:off x="6573044" y="6635850"/>
            <a:ext cx="2175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 eaLnBrk="1">
              <a:spcBef>
                <a:spcPct val="0"/>
              </a:spcBef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23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64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0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1- Este projeto deve ser tratado institucionalmente ou caso a caso?</a:t>
            </a:r>
          </a:p>
          <a:p>
            <a:r>
              <a:rPr lang="pt-BR" dirty="0" smtClean="0"/>
              <a:t>R: Questões são gerais: parâmetros de crédito, riscos. Escala de abordagem geral traz mais conforto p/ desenvolvimentos de TI. Naturalmente, flexibilidade dos bancos para tratar empresas e casos de forma independente e apoio para condução de Pilotos. </a:t>
            </a:r>
          </a:p>
          <a:p>
            <a:endParaRPr lang="pt-BR" dirty="0"/>
          </a:p>
          <a:p>
            <a:r>
              <a:rPr lang="pt-BR" dirty="0" smtClean="0"/>
              <a:t>No caso a caso: piloto </a:t>
            </a:r>
            <a:r>
              <a:rPr lang="pt-BR" dirty="0" err="1" smtClean="0"/>
              <a:t>Cyrela</a:t>
            </a:r>
            <a:r>
              <a:rPr lang="pt-BR" dirty="0" smtClean="0"/>
              <a:t> – acompanhamento, detalhamento</a:t>
            </a:r>
          </a:p>
          <a:p>
            <a:endParaRPr lang="pt-BR" dirty="0"/>
          </a:p>
          <a:p>
            <a:r>
              <a:rPr lang="pt-BR" b="1" dirty="0" smtClean="0"/>
              <a:t>2 – Riscos jurídicos crescem muito para os bancos, e precificação não acompanha. </a:t>
            </a:r>
            <a:r>
              <a:rPr lang="pt-BR" b="1" dirty="0" err="1" smtClean="0"/>
              <a:t>Ex</a:t>
            </a:r>
            <a:r>
              <a:rPr lang="pt-BR" b="1" dirty="0" smtClean="0"/>
              <a:t>: responsabilidade perante compradores, materiais usados, </a:t>
            </a:r>
            <a:r>
              <a:rPr lang="pt-BR" b="1" dirty="0" err="1" smtClean="0"/>
              <a:t>distratos</a:t>
            </a:r>
            <a:r>
              <a:rPr lang="pt-BR" b="1" dirty="0" smtClean="0"/>
              <a:t>. Histórico de problemas nesta direção</a:t>
            </a:r>
          </a:p>
          <a:p>
            <a:r>
              <a:rPr lang="pt-BR" dirty="0" smtClean="0"/>
              <a:t>R: O intuito do trabalho não é transferir riscos mas sim trazer mais eficiência ao processo.  A estrutura prevista deve trazer delimitação de responsabilidades e </a:t>
            </a:r>
            <a:r>
              <a:rPr lang="pt-BR" dirty="0" err="1" smtClean="0"/>
              <a:t>co-obrigações</a:t>
            </a:r>
            <a:r>
              <a:rPr lang="pt-BR" dirty="0" smtClean="0"/>
              <a:t> de forma a dar tranquilidade aos bancos.</a:t>
            </a:r>
          </a:p>
          <a:p>
            <a:endParaRPr lang="pt-BR" dirty="0"/>
          </a:p>
          <a:p>
            <a:r>
              <a:rPr lang="pt-BR" b="1" dirty="0" smtClean="0"/>
              <a:t>3- Papel do incorporador desaparece com 100% de vendas</a:t>
            </a:r>
          </a:p>
          <a:p>
            <a:r>
              <a:rPr lang="pt-BR" dirty="0" smtClean="0"/>
              <a:t>R: Milhares de empreendimentos e centenas de milhares de unidades no PMCMV exemplificam que este não é o caso. O papel do incorporador e sua centralidade nas responsabilidades permanecem.   </a:t>
            </a:r>
          </a:p>
          <a:p>
            <a:endParaRPr lang="pt-BR" sz="1600" dirty="0"/>
          </a:p>
          <a:p>
            <a:endParaRPr lang="pt-BR" sz="1500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5252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Aperfeiçoamento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Ciclo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 </a:t>
            </a:r>
            <a:r>
              <a:rPr lang="en-US" sz="1800" b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Questões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ABECIP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4 – Órgãos de defesa poderiam entender que alteração busca diminuir direitos dos consumidores</a:t>
            </a:r>
          </a:p>
          <a:p>
            <a:r>
              <a:rPr lang="pt-BR" dirty="0"/>
              <a:t>R: Não há este intuito nem procedência para tal entendimento. As alterações trazem eficiência aos processos e vantagens aos compradores das unidades, como menores prazos e maior segurança (</a:t>
            </a:r>
            <a:r>
              <a:rPr lang="pt-BR" dirty="0" err="1"/>
              <a:t>ex</a:t>
            </a:r>
            <a:r>
              <a:rPr lang="pt-BR" dirty="0"/>
              <a:t>: disponibilidade e condições de </a:t>
            </a:r>
            <a:r>
              <a:rPr lang="pt-BR" dirty="0" err="1"/>
              <a:t>financimanto</a:t>
            </a:r>
            <a:r>
              <a:rPr lang="pt-BR" dirty="0"/>
              <a:t>) aos compradores.</a:t>
            </a:r>
          </a:p>
          <a:p>
            <a:endParaRPr lang="pt-BR" b="1" dirty="0" smtClean="0"/>
          </a:p>
          <a:p>
            <a:r>
              <a:rPr lang="pt-BR" b="1" dirty="0" smtClean="0"/>
              <a:t>5– Portabilidade faz com que riscos maiores não garantam fidelização</a:t>
            </a:r>
          </a:p>
          <a:p>
            <a:r>
              <a:rPr lang="pt-BR" dirty="0" smtClean="0"/>
              <a:t>R: A Portabilidade é condição prevista para toda a operação, independentemente do momento da individualização dos créditos. O modelo, no entanto,  traz oportunidade de aproximação e retenção do cliente antes das chaves, permitindo aprofundamento do relacionamento e acesso em outras operações (móveis, eletrodomésticos, venda de outros imóveis, etc.)</a:t>
            </a:r>
          </a:p>
          <a:p>
            <a:endParaRPr lang="pt-BR" dirty="0"/>
          </a:p>
          <a:p>
            <a:r>
              <a:rPr lang="pt-BR" b="1" dirty="0" smtClean="0"/>
              <a:t>6- Outros caminhos menos custosos. </a:t>
            </a:r>
            <a:r>
              <a:rPr lang="pt-BR" b="1" dirty="0" err="1" smtClean="0"/>
              <a:t>Ex</a:t>
            </a:r>
            <a:r>
              <a:rPr lang="pt-BR" b="1" dirty="0" smtClean="0"/>
              <a:t>: aprimoramento da concessão de crédito pelas empresas, defesa de alteração no relacionamento com Min. Justiça e Fazenda</a:t>
            </a:r>
          </a:p>
          <a:p>
            <a:r>
              <a:rPr lang="pt-BR" dirty="0" smtClean="0"/>
              <a:t>R: empresas já aprimoraram seus mecanismos de concessão de crédito, com equipes especializadas e dedicadas. Desequilíbrio no entanto é estrutural. Assim, entendemos que a revisão deste modelo, conforme respostas às questões anteriores, é fundamental para o crescimento sadio das operações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3024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26297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Estender o regime de afetação para os loteamentos e condomínios de </a:t>
            </a:r>
            <a:r>
              <a:rPr lang="pt-BR" dirty="0" smtClean="0"/>
              <a:t>lotes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5º do art. 31-A, que prevê a responsabilidade do incorporador pelas despesas de construção dos apartamentos ainda em estoque. Justifica-se a supressão porque esse dispositivo repete o § 6º do art. 35 da mesma L. 4.591.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6º do art. 31-A (“§ 6</a:t>
            </a:r>
            <a:r>
              <a:rPr lang="pt-BR" u="sng" baseline="30000" dirty="0"/>
              <a:t>o</a:t>
            </a:r>
            <a:r>
              <a:rPr lang="pt-BR" dirty="0"/>
              <a:t> Os recursos financeiros integrantes do patrimônio de afetação serão utilizados para pagamento ou reembolso das despesas inerentes à incorporação”), </a:t>
            </a:r>
            <a:r>
              <a:rPr lang="pt-BR" dirty="0" smtClean="0"/>
              <a:t>já </a:t>
            </a:r>
            <a:r>
              <a:rPr lang="pt-BR" dirty="0"/>
              <a:t>explicitado no § 1º do mesmo art. 31-A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C</a:t>
            </a:r>
            <a:r>
              <a:rPr lang="pt-BR" dirty="0" err="1" smtClean="0"/>
              <a:t>ientificação</a:t>
            </a:r>
            <a:r>
              <a:rPr lang="pt-BR" dirty="0" smtClean="0"/>
              <a:t> </a:t>
            </a:r>
            <a:r>
              <a:rPr lang="pt-BR" dirty="0"/>
              <a:t>dos </a:t>
            </a:r>
            <a:r>
              <a:rPr lang="pt-BR" dirty="0" smtClean="0"/>
              <a:t>adquirentes em </a:t>
            </a:r>
            <a:r>
              <a:rPr lang="pt-BR" dirty="0"/>
              <a:t>relação à constituição de afetação nas incorporações em curso, com unidades </a:t>
            </a:r>
            <a:r>
              <a:rPr lang="pt-BR" dirty="0" smtClean="0"/>
              <a:t>alienadas em vez de anuência </a:t>
            </a:r>
            <a:r>
              <a:rPr lang="pt-BR" dirty="0"/>
              <a:t>(art. 31-B</a:t>
            </a:r>
            <a:r>
              <a:rPr lang="pt-BR" dirty="0" smtClean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Derrogar o art. 31-C (“Art. 31-C. A Comissão de Representantes e a instituição financiadora da construção poderão nomear, às suas expensas, </a:t>
            </a:r>
            <a:r>
              <a:rPr lang="pt-BR" dirty="0" smtClean="0"/>
              <a:t>PF ou PJ p/  </a:t>
            </a:r>
            <a:r>
              <a:rPr lang="pt-BR" dirty="0"/>
              <a:t>fiscalizar e acompanhar o </a:t>
            </a:r>
            <a:r>
              <a:rPr lang="pt-BR" dirty="0" smtClean="0"/>
              <a:t>PA.”), </a:t>
            </a:r>
            <a:r>
              <a:rPr lang="pt-BR" dirty="0"/>
              <a:t>porque: </a:t>
            </a:r>
            <a:r>
              <a:rPr lang="pt-BR" b="1" u="sng" dirty="0"/>
              <a:t>primeiro</a:t>
            </a:r>
            <a:r>
              <a:rPr lang="pt-BR" dirty="0"/>
              <a:t>: quanto à comissão de representantes, essa prerrogativa já está prevista no art. 50, e, </a:t>
            </a:r>
            <a:r>
              <a:rPr lang="pt-BR" b="1" u="sng" dirty="0"/>
              <a:t>segundo</a:t>
            </a:r>
            <a:r>
              <a:rPr lang="pt-BR" dirty="0"/>
              <a:t>: quanto à financiadora, trata-se de cláusula “pétrea” dos contratos de financiamento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476672"/>
            <a:ext cx="8626475" cy="609397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 do mesmo art. 31-D (“VI - entregar à Comissão de Representantes balancetes coincidentes com o trimestre civil, relativos a cada patrimônio de afetação;”), porque em termos práticos é repetição do inciso IV).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VII do mesmo art. 31-D (“VII - assegurar à pessoa nomeada nos termos do art. 31-C o livre acesso à obra, bem como aos livros, contratos, movimentação da conta de depósito exclusiva referida no inciso V deste artigo e quaisquer outros documentos relativos ao patrimônio de afetação;”). </a:t>
            </a:r>
            <a:r>
              <a:rPr lang="pt-BR" dirty="0" smtClean="0"/>
              <a:t>Fiscalização </a:t>
            </a:r>
            <a:r>
              <a:rPr lang="pt-BR" dirty="0"/>
              <a:t>já </a:t>
            </a:r>
            <a:r>
              <a:rPr lang="pt-BR" dirty="0" smtClean="0"/>
              <a:t>contemplada </a:t>
            </a:r>
            <a:r>
              <a:rPr lang="pt-BR" dirty="0"/>
              <a:t>no art. </a:t>
            </a:r>
            <a:r>
              <a:rPr lang="pt-BR" dirty="0" smtClean="0"/>
              <a:t>50, interferência </a:t>
            </a:r>
            <a:r>
              <a:rPr lang="pt-BR" dirty="0"/>
              <a:t>excessiva na atividade </a:t>
            </a:r>
            <a:r>
              <a:rPr lang="pt-BR" dirty="0" smtClean="0"/>
              <a:t>do incorporador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art. 9º da L. 10.931/2004 (“Art. 9</a:t>
            </a:r>
            <a:r>
              <a:rPr lang="pt-BR" u="sng" baseline="30000" dirty="0"/>
              <a:t>o</a:t>
            </a:r>
            <a:r>
              <a:rPr lang="pt-BR" dirty="0"/>
              <a:t> Perde eficácia a deliberação pela continuação da obra a que se refere o § 1</a:t>
            </a:r>
            <a:r>
              <a:rPr lang="pt-BR" baseline="30000" dirty="0"/>
              <a:t>o</a:t>
            </a:r>
            <a:r>
              <a:rPr lang="pt-BR" dirty="0"/>
              <a:t> do art. 31-F da Lei n</a:t>
            </a:r>
            <a:r>
              <a:rPr lang="pt-BR" baseline="30000" dirty="0"/>
              <a:t>o</a:t>
            </a:r>
            <a:r>
              <a:rPr lang="pt-BR" dirty="0"/>
              <a:t> 4.591, de 1964, bem como os efeitos do regime de </a:t>
            </a:r>
            <a:r>
              <a:rPr lang="pt-BR" dirty="0" smtClean="0"/>
              <a:t>afetação..., </a:t>
            </a:r>
            <a:r>
              <a:rPr lang="pt-BR" dirty="0"/>
              <a:t>caso não se verifique o pagamento das obrigações tributárias, previdenciárias e trabalhistas, vinculadas ao respectivo </a:t>
            </a:r>
            <a:r>
              <a:rPr lang="pt-BR" dirty="0" smtClean="0"/>
              <a:t>PA, </a:t>
            </a:r>
            <a:r>
              <a:rPr lang="pt-BR" dirty="0"/>
              <a:t>cujos fatos geradores tenham ocorrido até </a:t>
            </a:r>
            <a:r>
              <a:rPr lang="pt-BR" dirty="0" smtClean="0"/>
              <a:t>a </a:t>
            </a:r>
            <a:r>
              <a:rPr lang="pt-BR" dirty="0"/>
              <a:t>decretação da </a:t>
            </a:r>
            <a:r>
              <a:rPr lang="pt-BR" dirty="0" smtClean="0"/>
              <a:t>falência </a:t>
            </a:r>
            <a:r>
              <a:rPr lang="pt-BR" dirty="0"/>
              <a:t>ou insolvência do incorporador, as quais deverão ser pagas pelos adquirentes em até um ano daquela deliberação, ou até </a:t>
            </a:r>
            <a:r>
              <a:rPr lang="pt-BR" dirty="0" smtClean="0"/>
              <a:t>data ... do </a:t>
            </a:r>
            <a:r>
              <a:rPr lang="pt-BR" dirty="0"/>
              <a:t>habite-se, se </a:t>
            </a:r>
            <a:r>
              <a:rPr lang="pt-BR" dirty="0" smtClean="0"/>
              <a:t>... </a:t>
            </a:r>
            <a:r>
              <a:rPr lang="pt-BR" dirty="0"/>
              <a:t>em prazo inferior.”). Justificativa: </a:t>
            </a:r>
            <a:r>
              <a:rPr lang="pt-BR" dirty="0" smtClean="0"/>
              <a:t>preceito </a:t>
            </a:r>
            <a:r>
              <a:rPr lang="pt-BR" dirty="0"/>
              <a:t>opõe-se a </a:t>
            </a:r>
            <a:r>
              <a:rPr lang="pt-BR" dirty="0" smtClean="0"/>
              <a:t> </a:t>
            </a:r>
            <a:r>
              <a:rPr lang="pt-BR" dirty="0"/>
              <a:t>disposições </a:t>
            </a:r>
            <a:r>
              <a:rPr lang="pt-BR" dirty="0" smtClean="0"/>
              <a:t>da </a:t>
            </a:r>
            <a:r>
              <a:rPr lang="pt-BR" dirty="0"/>
              <a:t>Lei 10.931, </a:t>
            </a:r>
            <a:r>
              <a:rPr lang="pt-BR" dirty="0" smtClean="0"/>
              <a:t>que </a:t>
            </a:r>
            <a:r>
              <a:rPr lang="pt-BR" dirty="0"/>
              <a:t>exoneram os adquirentes de toda responsabilidade pela incorporação (v. art. 31-F, § 2º). Além disso, opõe-se à </a:t>
            </a:r>
            <a:r>
              <a:rPr lang="pt-BR" dirty="0" smtClean="0"/>
              <a:t>finalidade de  </a:t>
            </a:r>
            <a:r>
              <a:rPr lang="pt-BR" dirty="0" err="1"/>
              <a:t>desjudicialização</a:t>
            </a:r>
            <a:r>
              <a:rPr lang="pt-BR" dirty="0"/>
              <a:t>, arrastando </a:t>
            </a:r>
            <a:r>
              <a:rPr lang="pt-BR" dirty="0" smtClean="0"/>
              <a:t>adquirentes </a:t>
            </a:r>
            <a:r>
              <a:rPr lang="pt-BR" dirty="0"/>
              <a:t>e </a:t>
            </a:r>
            <a:r>
              <a:rPr lang="pt-BR" dirty="0" smtClean="0"/>
              <a:t>credores p/ o </a:t>
            </a:r>
            <a:r>
              <a:rPr lang="pt-BR" dirty="0"/>
              <a:t>processo judicial da falência. V. </a:t>
            </a:r>
            <a:r>
              <a:rPr lang="pt-BR" dirty="0" smtClean="0"/>
              <a:t>PL </a:t>
            </a:r>
            <a:r>
              <a:rPr lang="pt-BR" dirty="0"/>
              <a:t>748/2007.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147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 Comitê Jurídico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793700"/>
            <a:ext cx="73977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tx1"/>
                </a:solidFill>
                <a:latin typeface="+mn-lt"/>
                <a:cs typeface="Arial" pitchFamily="34" charset="0"/>
                <a:sym typeface="Arial" pitchFamily="34" charset="0"/>
              </a:rPr>
              <a:t>Temas ABRAINC -  a serem aprovados em reunião de Diretoria 23/1</a:t>
            </a:r>
            <a:endParaRPr lang="en-US" sz="1800" b="1" kern="1200" dirty="0" smtClean="0">
              <a:solidFill>
                <a:schemeClr val="tx1"/>
              </a:solidFill>
              <a:latin typeface="+mn-lt"/>
              <a:cs typeface="Arial" pitchFamily="34" charset="0"/>
              <a:sym typeface="Arial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52891"/>
              </p:ext>
            </p:extLst>
          </p:nvPr>
        </p:nvGraphicFramePr>
        <p:xfrm>
          <a:off x="174625" y="1355775"/>
          <a:ext cx="8648700" cy="488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5" imgW="8648912" imgH="3085969" progId="Excel.Sheet.12">
                  <p:embed/>
                </p:oleObj>
              </mc:Choice>
              <mc:Fallback>
                <p:oleObj name="Worksheet" r:id="rId5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625" y="1355775"/>
                        <a:ext cx="8648700" cy="488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063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 Comitê Jurídico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36434"/>
              </p:ext>
            </p:extLst>
          </p:nvPr>
        </p:nvGraphicFramePr>
        <p:xfrm>
          <a:off x="560475" y="928397"/>
          <a:ext cx="7992888" cy="97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Worksheet" r:id="rId5" imgW="7324777" imgH="590441" progId="Excel.Sheet.12">
                  <p:embed/>
                </p:oleObj>
              </mc:Choice>
              <mc:Fallback>
                <p:oleObj name="Worksheet" r:id="rId5" imgW="7324777" imgH="590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475" y="928397"/>
                        <a:ext cx="7992888" cy="97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/>
          <p:cNvSpPr/>
          <p:nvPr/>
        </p:nvSpPr>
        <p:spPr>
          <a:xfrm>
            <a:off x="171406" y="2287036"/>
            <a:ext cx="88483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Participação/Representação ABRAINC junto à ADEMI-RJ -</a:t>
            </a:r>
            <a:r>
              <a:rPr lang="pt-BR" dirty="0"/>
              <a:t> Indicações de nomes - Rossi e </a:t>
            </a:r>
            <a:r>
              <a:rPr lang="pt-BR" dirty="0" err="1"/>
              <a:t>Brookfield</a:t>
            </a:r>
            <a:r>
              <a:rPr lang="pt-BR" dirty="0"/>
              <a:t> enviarão seus representantes para troca de </a:t>
            </a:r>
            <a:r>
              <a:rPr lang="pt-BR" dirty="0" smtClean="0"/>
              <a:t>informações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 err="1" smtClean="0"/>
              <a:t>TACs</a:t>
            </a:r>
            <a:endParaRPr lang="pt-BR" b="1" dirty="0" smtClean="0"/>
          </a:p>
          <a:p>
            <a:endParaRPr lang="pt-BR" dirty="0"/>
          </a:p>
          <a:p>
            <a:r>
              <a:rPr lang="pt-BR" b="1" dirty="0" smtClean="0"/>
              <a:t>Acompanhamento legislativo </a:t>
            </a:r>
            <a:r>
              <a:rPr lang="pt-BR" dirty="0" smtClean="0"/>
              <a:t>– Agenda 2014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Aprovações/Licenciamentos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cíveis e consumeristas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Secovi e CBIC – assessoria com foco no Congresso – como garantir proximidade sem duplicação?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5382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Reputação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Comunicação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3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1467935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1484839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2011275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87575" y="2388288"/>
            <a:ext cx="14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Eficiência de processos/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2011275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932185" y="2262856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2041641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2406872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312620" y="376100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775024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4535249"/>
            <a:ext cx="23371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Eliminar gaps onde há possibilidade de pontos de corrupção</a:t>
            </a:r>
          </a:p>
          <a:p>
            <a:endParaRPr lang="pt-BR" sz="1600" b="1" dirty="0"/>
          </a:p>
          <a:p>
            <a:r>
              <a:rPr lang="pt-BR" sz="1600" b="1" dirty="0" smtClean="0"/>
              <a:t>Conjugar com trabalho </a:t>
            </a:r>
            <a:r>
              <a:rPr lang="pt-BR" sz="1600" b="1" dirty="0" err="1" smtClean="0"/>
              <a:t>Falconi</a:t>
            </a:r>
            <a:r>
              <a:rPr lang="pt-BR" sz="1600" b="1" dirty="0" smtClean="0"/>
              <a:t> – Secretária Paula Motta? 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49735" y="4595644"/>
            <a:ext cx="2554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614227"/>
            <a:ext cx="255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Comitê de Comunicação</a:t>
            </a:r>
            <a:endParaRPr lang="pt-BR" sz="1600" b="1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121425" y="655974"/>
            <a:ext cx="8624887" cy="34191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 algn="ctr"/>
            <a:r>
              <a:rPr lang="pt-BR" b="1" dirty="0" smtClean="0">
                <a:latin typeface="Helvetica" charset="0"/>
                <a:ea typeface="Helvetica" charset="0"/>
                <a:cs typeface="Helvetica" charset="0"/>
              </a:rPr>
              <a:t>´Reunião de 18/12 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4227110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defTabSz="914145">
              <a:defRPr/>
            </a:pP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1 - Desburocratização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 transparência </a:t>
            </a:r>
            <a:r>
              <a:rPr lang="pt-B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- cont. - </a:t>
            </a: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338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Cód</a:t>
            </a:r>
            <a:r>
              <a:rPr lang="pt-BR" b="1" u="sng" dirty="0"/>
              <a:t>. Conduta </a:t>
            </a:r>
            <a:r>
              <a:rPr lang="pt-BR" dirty="0"/>
              <a:t>-  relações ente membros, órgãos governamentais </a:t>
            </a:r>
            <a:r>
              <a:rPr lang="pt-BR" dirty="0" smtClean="0"/>
              <a:t>– Comitê de Responsabilidade Social (CD -  11/10/20130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Lei Anticorrupção – Lei 12.846/2013 – em vigor em 29/1/2014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Regulação </a:t>
            </a:r>
            <a:r>
              <a:rPr lang="pt-BR" dirty="0"/>
              <a:t>em curso – foco em </a:t>
            </a:r>
            <a:r>
              <a:rPr lang="pt-BR" i="1" dirty="0" err="1"/>
              <a:t>compliance</a:t>
            </a:r>
            <a:endParaRPr lang="pt-B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Estrutura de </a:t>
            </a:r>
            <a:r>
              <a:rPr lang="pt-BR" i="1" dirty="0" err="1"/>
              <a:t>Compliance</a:t>
            </a:r>
            <a:r>
              <a:rPr lang="pt-BR" dirty="0"/>
              <a:t> -  ABRAINC – Comitê de Responsabilidade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Definição de data</a:t>
            </a:r>
          </a:p>
          <a:p>
            <a:endParaRPr lang="pt-BR" b="1" dirty="0" smtClean="0"/>
          </a:p>
          <a:p>
            <a:r>
              <a:rPr lang="pt-BR" b="1" dirty="0"/>
              <a:t>Comitê de acompanhamento do Código de </a:t>
            </a:r>
            <a:r>
              <a:rPr lang="pt-BR" b="1" dirty="0" smtClean="0"/>
              <a:t>Conduta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4115893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29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02673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Aperfeiçoamento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Ciclo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Cartórios</a:t>
            </a: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Recursos Bloqueados - Parecer</a:t>
            </a: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1" indent="-4572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CADE - </a:t>
            </a:r>
            <a:r>
              <a:rPr lang="pt-BR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SPEs</a:t>
            </a: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62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– Piloto Caixa - acompanhar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CNJ</a:t>
            </a:r>
            <a:r>
              <a:rPr lang="pt-BR" dirty="0"/>
              <a:t>: </a:t>
            </a:r>
            <a:r>
              <a:rPr lang="pt-BR" dirty="0" smtClean="0"/>
              <a:t>homologação esperada para a </a:t>
            </a:r>
            <a:r>
              <a:rPr lang="pt-BR" dirty="0"/>
              <a:t>2ª quinzena de janeiro.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parte podem ser oportunas quando da aprovação </a:t>
            </a:r>
            <a:r>
              <a:rPr lang="pt-BR" dirty="0" smtClean="0"/>
              <a:t>de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Registro Eletrônico</a:t>
            </a:r>
            <a:r>
              <a:rPr lang="pt-BR" dirty="0"/>
              <a:t> – </a:t>
            </a:r>
            <a:r>
              <a:rPr lang="pt-BR" dirty="0" smtClean="0"/>
              <a:t>agendar reunião com SPE Marcio </a:t>
            </a:r>
            <a:r>
              <a:rPr lang="pt-BR" dirty="0" err="1" smtClean="0"/>
              <a:t>Holland</a:t>
            </a:r>
            <a:r>
              <a:rPr lang="pt-BR" dirty="0" smtClean="0"/>
              <a:t>. </a:t>
            </a: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endParaRPr lang="pt-BR" b="1" dirty="0" smtClean="0"/>
          </a:p>
          <a:p>
            <a:r>
              <a:rPr lang="pt-BR" b="1" dirty="0" smtClean="0"/>
              <a:t>Reunião </a:t>
            </a:r>
            <a:r>
              <a:rPr lang="pt-BR" b="1" dirty="0"/>
              <a:t>12/12 – </a:t>
            </a:r>
            <a:r>
              <a:rPr lang="pt-BR" b="1" dirty="0" smtClean="0"/>
              <a:t>Brasília. Min. </a:t>
            </a:r>
            <a:r>
              <a:rPr lang="pt-BR" b="1" dirty="0" err="1" smtClean="0"/>
              <a:t>Plan</a:t>
            </a:r>
            <a:r>
              <a:rPr lang="pt-BR" b="1" dirty="0" smtClean="0"/>
              <a:t>:</a:t>
            </a:r>
            <a:r>
              <a:rPr lang="pt-BR" dirty="0" smtClean="0"/>
              <a:t> documento para janeiro (novo encontro)</a:t>
            </a:r>
            <a:r>
              <a:rPr lang="pt-BR" dirty="0"/>
              <a:t>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atualização de medidas para informatização 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parcelada, com porcentual expressivo no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</a:t>
            </a:r>
            <a:r>
              <a:rPr lang="pt-BR" i="1" dirty="0" err="1"/>
              <a:t>check-list</a:t>
            </a:r>
            <a:r>
              <a:rPr lang="pt-BR" dirty="0"/>
              <a:t> </a:t>
            </a:r>
            <a:r>
              <a:rPr lang="pt-BR" dirty="0" smtClean="0"/>
              <a:t>unificado – envio para a CBIC em 30/12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</a:t>
            </a:r>
            <a:r>
              <a:rPr lang="pt-BR" dirty="0" smtClean="0"/>
              <a:t>uia ITBI </a:t>
            </a:r>
            <a:r>
              <a:rPr lang="pt-BR" dirty="0"/>
              <a:t>por Prefeituras</a:t>
            </a:r>
            <a:r>
              <a:rPr lang="pt-BR" b="1" dirty="0"/>
              <a:t>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Registro</a:t>
            </a:r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encaminhamentos discutidos</a:t>
            </a:r>
            <a:r>
              <a:rPr lang="pt-BR" dirty="0"/>
              <a:t>, </a:t>
            </a:r>
            <a:r>
              <a:rPr lang="pt-BR" dirty="0" smtClean="0"/>
              <a:t>para </a:t>
            </a:r>
            <a:r>
              <a:rPr lang="pt-BR" dirty="0"/>
              <a:t>verificação de viabilidade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Territorialidade</a:t>
            </a:r>
            <a:r>
              <a:rPr lang="pt-BR" dirty="0"/>
              <a:t> - </a:t>
            </a:r>
            <a:r>
              <a:rPr lang="pt-BR" dirty="0" smtClean="0"/>
              <a:t>competição</a:t>
            </a:r>
            <a:r>
              <a:rPr lang="pt-BR" dirty="0"/>
              <a:t>, com territórios atendidos por cada cartório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</a:t>
            </a:r>
            <a:r>
              <a:rPr lang="pt-BR" b="1" dirty="0"/>
              <a:t>. 4088 do </a:t>
            </a:r>
            <a:r>
              <a:rPr lang="pt-BR" b="1" dirty="0" smtClean="0"/>
              <a:t>CMN</a:t>
            </a:r>
            <a:r>
              <a:rPr lang="pt-BR" dirty="0" smtClean="0"/>
              <a:t>: regulamentação - integração bancos </a:t>
            </a:r>
            <a:r>
              <a:rPr lang="pt-BR" dirty="0"/>
              <a:t>de </a:t>
            </a:r>
            <a:r>
              <a:rPr lang="pt-BR" dirty="0" smtClean="0"/>
              <a:t>dados/cartórios.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7695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29054</TotalTime>
  <Words>2549</Words>
  <Application>Microsoft Office PowerPoint</Application>
  <PresentationFormat>Apresentação na tela (4:3)</PresentationFormat>
  <Paragraphs>360</Paragraphs>
  <Slides>26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Pauta</vt:lpstr>
      <vt:lpstr>Atualizações Comitê Jurídico</vt:lpstr>
      <vt:lpstr>Atualizações Comitê Jurídico</vt:lpstr>
      <vt:lpstr>Apresentação do PowerPoint</vt:lpstr>
      <vt:lpstr>Melhoria nos processos – Pacto anti-corrupção e Trabalho MBC/Booz </vt:lpstr>
      <vt:lpstr>1 - Desburocratização e transparência  - cont. - Código de Conduta ABRAINC </vt:lpstr>
      <vt:lpstr>Apresentação do PowerPoint</vt:lpstr>
      <vt:lpstr>Registros - Cartórios</vt:lpstr>
      <vt:lpstr>ARISP, Rotinas Caixa, Bloqueio dos Recursos</vt:lpstr>
      <vt:lpstr>Aperfeiçoamento do Ciclo do Negócio – outros pontos</vt:lpstr>
      <vt:lpstr>Apresentação do PowerPoint</vt:lpstr>
      <vt:lpstr>Modelo de vendas - reuniões para discussão e posicionamento  </vt:lpstr>
      <vt:lpstr>Modelo de Vendas </vt:lpstr>
      <vt:lpstr>Modelo de Negócios -  distratos</vt:lpstr>
      <vt:lpstr>Aperfeiçoamento do Ciclo do Negócio – outros pontos</vt:lpstr>
      <vt:lpstr>Apresentação do PowerPoint</vt:lpstr>
      <vt:lpstr>Relações de Trabalho (com Comitê de RH) </vt:lpstr>
      <vt:lpstr>Apresentação do PowerPoint</vt:lpstr>
      <vt:lpstr>Apresentação do PowerPoint</vt:lpstr>
      <vt:lpstr>Normas de Desempenho - Grupo Jurídico - garantias/responsabilidades   </vt:lpstr>
      <vt:lpstr>Apresentação do PowerPoint</vt:lpstr>
      <vt:lpstr>Aperfeiçoamento do Ciclo do Negócio - Questões ABECIP</vt:lpstr>
      <vt:lpstr>Aperfeiçoamento do Ciclo do Negócio - Questões ABECIP</vt:lpstr>
      <vt:lpstr>Patrimônio de Afetação – Melhim Chalhub  </vt:lpstr>
      <vt:lpstr>Patrimônio de Afetação – Melhim Chalhub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2951</cp:revision>
  <cp:lastPrinted>2013-12-11T19:29:55Z</cp:lastPrinted>
  <dcterms:created xsi:type="dcterms:W3CDTF">2009-08-13T21:08:28Z</dcterms:created>
  <dcterms:modified xsi:type="dcterms:W3CDTF">2014-01-24T19:15:08Z</dcterms:modified>
</cp:coreProperties>
</file>