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481" r:id="rId2"/>
    <p:sldId id="720" r:id="rId3"/>
    <p:sldId id="1156" r:id="rId4"/>
    <p:sldId id="1382" r:id="rId5"/>
    <p:sldId id="1351" r:id="rId6"/>
    <p:sldId id="1389" r:id="rId7"/>
    <p:sldId id="1419" r:id="rId8"/>
    <p:sldId id="1390" r:id="rId9"/>
    <p:sldId id="1422" r:id="rId10"/>
    <p:sldId id="1367" r:id="rId11"/>
    <p:sldId id="1423" r:id="rId12"/>
    <p:sldId id="1307" r:id="rId13"/>
    <p:sldId id="1381" r:id="rId14"/>
    <p:sldId id="1369" r:id="rId15"/>
    <p:sldId id="1391" r:id="rId16"/>
    <p:sldId id="1392" r:id="rId17"/>
    <p:sldId id="1386" r:id="rId18"/>
    <p:sldId id="1370" r:id="rId19"/>
    <p:sldId id="1378" r:id="rId20"/>
    <p:sldId id="1354" r:id="rId21"/>
    <p:sldId id="1371" r:id="rId22"/>
    <p:sldId id="1397" r:id="rId23"/>
    <p:sldId id="1398" r:id="rId24"/>
    <p:sldId id="1355" r:id="rId25"/>
    <p:sldId id="1372" r:id="rId26"/>
    <p:sldId id="1399" r:id="rId27"/>
    <p:sldId id="1400" r:id="rId28"/>
    <p:sldId id="1373" r:id="rId29"/>
    <p:sldId id="1312" r:id="rId30"/>
    <p:sldId id="1311" r:id="rId31"/>
    <p:sldId id="1420" r:id="rId32"/>
    <p:sldId id="1424" r:id="rId33"/>
    <p:sldId id="1425" r:id="rId34"/>
    <p:sldId id="1426" r:id="rId35"/>
    <p:sldId id="1427" r:id="rId36"/>
    <p:sldId id="1428" r:id="rId37"/>
    <p:sldId id="1429" r:id="rId38"/>
    <p:sldId id="1430" r:id="rId39"/>
    <p:sldId id="1431" r:id="rId40"/>
    <p:sldId id="1432" r:id="rId41"/>
    <p:sldId id="1433" r:id="rId42"/>
    <p:sldId id="1434" r:id="rId43"/>
    <p:sldId id="1435" r:id="rId44"/>
    <p:sldId id="1436" r:id="rId45"/>
    <p:sldId id="1437" r:id="rId46"/>
    <p:sldId id="1438" r:id="rId47"/>
    <p:sldId id="1439" r:id="rId48"/>
    <p:sldId id="1440" r:id="rId49"/>
    <p:sldId id="1441" r:id="rId5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lex%20Lange\AppData\Roaming\Microsoft\Excel\Pasta3%20(version%202).xlsb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%20Lange\AppData\Roaming\Microsoft\Excel\Pasta3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RECEITAS</a:t>
            </a:r>
            <a:r>
              <a:rPr lang="pt-BR" sz="1600" baseline="0" dirty="0" smtClean="0"/>
              <a:t> ORDINÁRIAS: CONTRIBUIÇÕES POR EMPRESA - 2013</a:t>
            </a:r>
            <a:endParaRPr lang="pt-B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Plan2!$C$1</c:f>
              <c:strCache>
                <c:ptCount val="1"/>
                <c:pt idx="0">
                  <c:v>ORÇADO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Plan2!$C$2:$C$23</c:f>
              <c:numCache>
                <c:formatCode>_-* #,##0_-;\-* #,##0_-;_-* "-"??_-;_-@_-</c:formatCode>
                <c:ptCount val="22"/>
                <c:pt idx="0">
                  <c:v>235600</c:v>
                </c:pt>
                <c:pt idx="1">
                  <c:v>235600</c:v>
                </c:pt>
                <c:pt idx="2">
                  <c:v>235600</c:v>
                </c:pt>
                <c:pt idx="3">
                  <c:v>176732.52000000002</c:v>
                </c:pt>
                <c:pt idx="4">
                  <c:v>176700</c:v>
                </c:pt>
                <c:pt idx="5">
                  <c:v>176700</c:v>
                </c:pt>
                <c:pt idx="6">
                  <c:v>117800</c:v>
                </c:pt>
                <c:pt idx="7">
                  <c:v>117800</c:v>
                </c:pt>
                <c:pt idx="8">
                  <c:v>117800</c:v>
                </c:pt>
                <c:pt idx="9">
                  <c:v>117800</c:v>
                </c:pt>
                <c:pt idx="10">
                  <c:v>117800</c:v>
                </c:pt>
                <c:pt idx="11">
                  <c:v>117800</c:v>
                </c:pt>
                <c:pt idx="12">
                  <c:v>68170</c:v>
                </c:pt>
                <c:pt idx="13">
                  <c:v>58900</c:v>
                </c:pt>
                <c:pt idx="14">
                  <c:v>58900</c:v>
                </c:pt>
                <c:pt idx="15">
                  <c:v>58900</c:v>
                </c:pt>
                <c:pt idx="16">
                  <c:v>58900</c:v>
                </c:pt>
                <c:pt idx="17">
                  <c:v>58900</c:v>
                </c:pt>
                <c:pt idx="18">
                  <c:v>53480</c:v>
                </c:pt>
                <c:pt idx="19">
                  <c:v>27100</c:v>
                </c:pt>
                <c:pt idx="20">
                  <c:v>58900</c:v>
                </c:pt>
                <c:pt idx="21">
                  <c:v>58900</c:v>
                </c:pt>
              </c:numCache>
            </c:numRef>
          </c:val>
        </c:ser>
        <c:ser>
          <c:idx val="1"/>
          <c:order val="1"/>
          <c:tx>
            <c:strRef>
              <c:f>Plan2!$D$1</c:f>
              <c:strCache>
                <c:ptCount val="1"/>
                <c:pt idx="0">
                  <c:v>REALIZADO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Plan2!$D$2:$D$23</c:f>
              <c:numCache>
                <c:formatCode>_-* #,##0_-;\-* #,##0_-;_-* "-"??_-;_-@_-</c:formatCode>
                <c:ptCount val="22"/>
                <c:pt idx="0">
                  <c:v>235600</c:v>
                </c:pt>
                <c:pt idx="1">
                  <c:v>235600</c:v>
                </c:pt>
                <c:pt idx="2">
                  <c:v>235600</c:v>
                </c:pt>
                <c:pt idx="3">
                  <c:v>176732.52000000002</c:v>
                </c:pt>
                <c:pt idx="4">
                  <c:v>176700</c:v>
                </c:pt>
                <c:pt idx="5">
                  <c:v>176700</c:v>
                </c:pt>
                <c:pt idx="6">
                  <c:v>117800</c:v>
                </c:pt>
                <c:pt idx="7">
                  <c:v>117800</c:v>
                </c:pt>
                <c:pt idx="8">
                  <c:v>117800</c:v>
                </c:pt>
                <c:pt idx="9">
                  <c:v>117800</c:v>
                </c:pt>
                <c:pt idx="10">
                  <c:v>117800</c:v>
                </c:pt>
                <c:pt idx="11">
                  <c:v>117800</c:v>
                </c:pt>
                <c:pt idx="12">
                  <c:v>68170</c:v>
                </c:pt>
                <c:pt idx="13">
                  <c:v>58900</c:v>
                </c:pt>
                <c:pt idx="14">
                  <c:v>58900</c:v>
                </c:pt>
                <c:pt idx="15">
                  <c:v>58900</c:v>
                </c:pt>
                <c:pt idx="16">
                  <c:v>58900</c:v>
                </c:pt>
                <c:pt idx="17">
                  <c:v>58900</c:v>
                </c:pt>
                <c:pt idx="18">
                  <c:v>53480</c:v>
                </c:pt>
                <c:pt idx="19">
                  <c:v>27100</c:v>
                </c:pt>
                <c:pt idx="20">
                  <c:v>21680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Plan2!$E$1</c:f>
              <c:strCache>
                <c:ptCount val="1"/>
                <c:pt idx="0">
                  <c:v>EM ABERTO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Plan2!$B$2:$B$23</c:f>
              <c:strCache>
                <c:ptCount val="22"/>
                <c:pt idx="0">
                  <c:v>Cyrela</c:v>
                </c:pt>
                <c:pt idx="1">
                  <c:v>MRV</c:v>
                </c:pt>
                <c:pt idx="2">
                  <c:v>PDG</c:v>
                </c:pt>
                <c:pt idx="3">
                  <c:v>Gafisa </c:v>
                </c:pt>
                <c:pt idx="4">
                  <c:v>Brookfield</c:v>
                </c:pt>
                <c:pt idx="5">
                  <c:v>Rossi</c:v>
                </c:pt>
                <c:pt idx="6">
                  <c:v>Direcional </c:v>
                </c:pt>
                <c:pt idx="7">
                  <c:v>Even</c:v>
                </c:pt>
                <c:pt idx="8">
                  <c:v>Eztec </c:v>
                </c:pt>
                <c:pt idx="9">
                  <c:v>JHSF</c:v>
                </c:pt>
                <c:pt idx="10">
                  <c:v>Odebrecht</c:v>
                </c:pt>
                <c:pt idx="11">
                  <c:v>Tecnisa </c:v>
                </c:pt>
                <c:pt idx="12">
                  <c:v>Moura Dubeux</c:v>
                </c:pt>
                <c:pt idx="13">
                  <c:v>Cury</c:v>
                </c:pt>
                <c:pt idx="14">
                  <c:v>Emccamp</c:v>
                </c:pt>
                <c:pt idx="15">
                  <c:v>HM</c:v>
                </c:pt>
                <c:pt idx="16">
                  <c:v>Rodobens</c:v>
                </c:pt>
                <c:pt idx="17">
                  <c:v>Trisul</c:v>
                </c:pt>
                <c:pt idx="18">
                  <c:v>Viver</c:v>
                </c:pt>
                <c:pt idx="19">
                  <c:v>Wtorre</c:v>
                </c:pt>
                <c:pt idx="20">
                  <c:v>João Fortes</c:v>
                </c:pt>
                <c:pt idx="21">
                  <c:v>C. Hosken</c:v>
                </c:pt>
              </c:strCache>
            </c:strRef>
          </c:cat>
          <c:val>
            <c:numRef>
              <c:f>Plan2!$E$2:$E$23</c:f>
              <c:numCache>
                <c:formatCode>_-* #,##0_-;\-* #,##0_-;_-* "-"??_-;_-@_-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-37220</c:v>
                </c:pt>
                <c:pt idx="21">
                  <c:v>-58900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0601848"/>
        <c:axId val="180604200"/>
      </c:barChart>
      <c:catAx>
        <c:axId val="180601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04200"/>
        <c:crosses val="autoZero"/>
        <c:auto val="1"/>
        <c:lblAlgn val="ctr"/>
        <c:lblOffset val="100"/>
        <c:noMultiLvlLbl val="0"/>
      </c:catAx>
      <c:valAx>
        <c:axId val="18060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0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RECEITAS ORDINÁRIAS - 2013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1417602799650044"/>
          <c:y val="0.1621255691606856"/>
          <c:w val="0.85249063867016628"/>
          <c:h val="0.81912062657681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Plan2!$B$24</c:f>
              <c:strCache>
                <c:ptCount val="1"/>
                <c:pt idx="0">
                  <c:v>Total Geral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2.414.083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0538439473114318E-16"/>
                  <c:y val="-3.50503129326044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-90.700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(Plan2!$C$1,Plan2!$D$1,Plan2!$E$1)</c:f>
              <c:strCache>
                <c:ptCount val="3"/>
                <c:pt idx="0">
                  <c:v>ORÇADO</c:v>
                </c:pt>
                <c:pt idx="1">
                  <c:v>REALIZADO </c:v>
                </c:pt>
                <c:pt idx="2">
                  <c:v>EM ABERTO</c:v>
                </c:pt>
              </c:strCache>
            </c:strRef>
          </c:cat>
          <c:val>
            <c:numRef>
              <c:f>(Plan2!$C$24,Plan2!$D$24,Plan2!$E$24)</c:f>
              <c:numCache>
                <c:formatCode>_-* #,##0_-;\-* #,##0_-;_-* "-"??_-;_-@_-</c:formatCode>
                <c:ptCount val="3"/>
                <c:pt idx="0">
                  <c:v>2504782.52</c:v>
                </c:pt>
                <c:pt idx="1">
                  <c:v>2408662.52</c:v>
                </c:pt>
                <c:pt idx="2">
                  <c:v>-96120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603024"/>
        <c:axId val="180601064"/>
      </c:barChart>
      <c:catAx>
        <c:axId val="1806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01064"/>
        <c:crosses val="autoZero"/>
        <c:auto val="1"/>
        <c:lblAlgn val="ctr"/>
        <c:lblOffset val="100"/>
        <c:noMultiLvlLbl val="0"/>
      </c:catAx>
      <c:valAx>
        <c:axId val="180601064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60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24/01/2014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11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3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5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3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4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2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24/01/2014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24/01/2014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7.xlsx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1.xls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23/1/2014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Prioridades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Reputação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31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Plano </a:t>
            </a:r>
            <a:r>
              <a:rPr lang="pt-BR" b="1" dirty="0"/>
              <a:t>de Comunicação 2014 </a:t>
            </a:r>
            <a:r>
              <a:rPr lang="pt-BR" b="1" dirty="0" smtClean="0"/>
              <a:t>– Objetivos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Melhor imagem do </a:t>
            </a:r>
            <a:r>
              <a:rPr lang="pt-BR" b="1" dirty="0" smtClean="0"/>
              <a:t>setor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Posicionar a </a:t>
            </a:r>
            <a:r>
              <a:rPr lang="pt-BR" b="1" dirty="0" smtClean="0"/>
              <a:t>ABRAINC - entidade </a:t>
            </a:r>
            <a:r>
              <a:rPr lang="pt-BR" b="1" dirty="0"/>
              <a:t>de referência do mercado imobiliário</a:t>
            </a:r>
            <a:r>
              <a:rPr lang="pt-BR" dirty="0"/>
              <a:t>.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/>
              <a:t>Mudança de posicionamento – </a:t>
            </a:r>
            <a:r>
              <a:rPr lang="pt-BR" dirty="0" smtClean="0"/>
              <a:t>defesa ativa do setor e da atividade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Estratégias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Divulgação das atividades do calendário ABRAINC para potencializar imagem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Aproximar a ABRAINC da sociedade por meio de ações educativas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Ações de Responsabilidade Social - imagem do setor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Elencar bandeiras - ABRAINC como referência quando temas na imprensa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dirty="0" smtClean="0"/>
          </a:p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Jeff </a:t>
            </a:r>
            <a:r>
              <a:rPr lang="pt-BR" b="1" dirty="0" err="1" smtClean="0"/>
              <a:t>Bezos</a:t>
            </a:r>
            <a:r>
              <a:rPr lang="pt-BR" b="1" dirty="0" smtClean="0"/>
              <a:t> – </a:t>
            </a:r>
            <a:r>
              <a:rPr lang="pt-BR" b="1" dirty="0" err="1" smtClean="0"/>
              <a:t>Amazon</a:t>
            </a:r>
            <a:r>
              <a:rPr lang="pt-BR" b="1" dirty="0" smtClean="0"/>
              <a:t> – Prestígio das companhias - Disney, Nike, Apple, Google vs. </a:t>
            </a:r>
            <a:r>
              <a:rPr lang="pt-BR" b="1" dirty="0" err="1"/>
              <a:t>W</a:t>
            </a:r>
            <a:r>
              <a:rPr lang="pt-BR" b="1" dirty="0" err="1" smtClean="0"/>
              <a:t>almart</a:t>
            </a:r>
            <a:r>
              <a:rPr lang="pt-BR" b="1" dirty="0" smtClean="0"/>
              <a:t>, Microsoft, Goldman Sachs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Assertividade, autenticidade, liderança, convicção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Pensar grande, Inventar, buscar o inesperado - correr </a:t>
            </a:r>
            <a:r>
              <a:rPr lang="pt-BR" dirty="0" smtClean="0"/>
              <a:t>riscos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missionário (em vez de mercenário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Divisão de ganhos com a sociedade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Explorar espaços (em vez de conquistá-los</a:t>
            </a:r>
            <a:r>
              <a:rPr lang="pt-BR" dirty="0" smtClean="0"/>
              <a:t>)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Batalhas contra grandes – e não sobre pequenos oponentes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7300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32534" y="1268760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Desburocratização</a:t>
            </a:r>
            <a:r>
              <a:rPr lang="pt-BR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 </a:t>
            </a:r>
            <a:r>
              <a:rPr lang="pt-BR" dirty="0" err="1" smtClean="0"/>
              <a:t>Booz</a:t>
            </a:r>
            <a:r>
              <a:rPr lang="pt-BR" dirty="0" smtClean="0"/>
              <a:t>, </a:t>
            </a:r>
            <a:r>
              <a:rPr lang="pt-BR" dirty="0" err="1" smtClean="0"/>
              <a:t>Falconi</a:t>
            </a:r>
            <a:r>
              <a:rPr lang="pt-BR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mediante propostas e acordo Prefeituras</a:t>
            </a:r>
          </a:p>
          <a:p>
            <a:endParaRPr lang="pt-BR" b="1" dirty="0" smtClean="0"/>
          </a:p>
          <a:p>
            <a:r>
              <a:rPr lang="pt-BR" b="1" dirty="0" smtClean="0"/>
              <a:t>Ciclo de negócios e produtividade</a:t>
            </a:r>
            <a:r>
              <a:rPr lang="pt-B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Dados FIPE, RH,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Repensar a cidade </a:t>
            </a:r>
            <a:r>
              <a:rPr lang="pt-BR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Eventos, </a:t>
            </a:r>
            <a:r>
              <a:rPr lang="pt-BR" dirty="0" err="1" smtClean="0"/>
              <a:t>Arq.Futuro</a:t>
            </a:r>
            <a:r>
              <a:rPr lang="pt-BR" dirty="0" smtClean="0"/>
              <a:t>, Casa do Saber – MIPIM?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Comunicação - Bandeiras ABRAINC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8685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Calendário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Janeiro e Fevereiro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Definição e preparação das ações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Março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Evento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/MBC – 18/3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RCSI – o Futuro do Real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do Ambiente Construído – 26/3 –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Patroc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ABRAINC/Caixa Econômica. Outros: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Reuniões com presidenciáveis – Dilma Aécio, E. Campos – Sugestão - março a maio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Prêmio ABRAINC e Senai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Revista ABRAINC – proposta específica a ser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enviada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Reuniões quinzenais com Assessoria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buClr>
                <a:srgbClr val="00467A"/>
              </a:buClr>
              <a:buSzPct val="100000"/>
              <a:defRPr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Ações sem datas definidas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Estudo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feito pela FGV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empregos, impostos, desoneração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trabalho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alconi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melhorias Prefeitura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alendário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artigos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assinados 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Melhores Práticas de RH (em desenvolvimento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 com tema ligado ao Judiciário e 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imobiliário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/>
              <a:t>Reforço </a:t>
            </a:r>
            <a:r>
              <a:rPr lang="pt-BR" dirty="0"/>
              <a:t>na estrutura ABRAINC </a:t>
            </a:r>
            <a:r>
              <a:rPr lang="pt-BR" dirty="0" smtClean="0"/>
              <a:t>para </a:t>
            </a:r>
            <a:r>
              <a:rPr lang="pt-BR" dirty="0"/>
              <a:t>maior ação de comunicação </a:t>
            </a:r>
            <a:r>
              <a:rPr lang="pt-BR" dirty="0" smtClean="0"/>
              <a:t>ativa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573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e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alconi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13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7269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dos Custos Burocráticos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Aumento da Segurança Jurídica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Maior equilíbrio no Modelo  de Negócio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85293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b="1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18/3 - Divulgação</a:t>
            </a:r>
            <a:r>
              <a:rPr lang="pt-BR" dirty="0"/>
              <a:t>: Comitê de </a:t>
            </a:r>
            <a:r>
              <a:rPr lang="pt-BR" dirty="0" smtClean="0"/>
              <a:t>Comunicação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Acompanhamento (também com CBIC): Bruno </a:t>
            </a:r>
            <a:r>
              <a:rPr lang="pt-BR" dirty="0" err="1"/>
              <a:t>Lascowsky</a:t>
            </a:r>
            <a:r>
              <a:rPr lang="pt-BR" dirty="0"/>
              <a:t>, Leonardo Diniz, Rubens Menin (a </a:t>
            </a:r>
            <a:r>
              <a:rPr lang="pt-BR" dirty="0" smtClean="0"/>
              <a:t>confirmar). </a:t>
            </a:r>
            <a:r>
              <a:rPr lang="pt-BR" dirty="0"/>
              <a:t>Proposta </a:t>
            </a:r>
            <a:r>
              <a:rPr lang="pt-BR" dirty="0" smtClean="0"/>
              <a:t>preliminar: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Escolha de municípios piloto para cada tipo de esforço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Foco na produção de resultados nestes municípios e na sua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Universo para escopo: </a:t>
            </a:r>
            <a:r>
              <a:rPr lang="pt-BR" dirty="0" err="1"/>
              <a:t>ex</a:t>
            </a:r>
            <a:r>
              <a:rPr lang="pt-BR" dirty="0"/>
              <a:t>: os 100 municípios com &gt; 250 mil habitantes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ABRAINC/CBIC/ Ministério das Cidades/ Planejamento/ Fazenda, com envolvimento de Associações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de mapa de evolução e eventual ranking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Avanço com questões registrais -  </a:t>
            </a:r>
            <a:r>
              <a:rPr lang="pt-BR" dirty="0" smtClean="0"/>
              <a:t>Cartórios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179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4625" y="620713"/>
            <a:ext cx="8764587" cy="53278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/>
              <a:t>Prefeitura de São Paulo</a:t>
            </a:r>
            <a:r>
              <a:rPr lang="pt-BR" dirty="0"/>
              <a:t> – frente importante pelo Trabalho </a:t>
            </a:r>
            <a:r>
              <a:rPr lang="pt-BR" dirty="0" err="1"/>
              <a:t>Falconi</a:t>
            </a:r>
            <a:r>
              <a:rPr lang="pt-BR" dirty="0"/>
              <a:t>, iniciado, e apoio do </a:t>
            </a:r>
            <a:r>
              <a:rPr lang="pt-BR" dirty="0" smtClean="0"/>
              <a:t>Prefeito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Segregação </a:t>
            </a:r>
            <a:r>
              <a:rPr lang="pt-BR" dirty="0"/>
              <a:t>de propostas das empresas e 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– Município de São Paulo - </a:t>
            </a:r>
            <a:r>
              <a:rPr lang="pt-BR" dirty="0"/>
              <a:t>grupo de acompanhamento do Trabalho </a:t>
            </a:r>
            <a:r>
              <a:rPr lang="pt-BR" dirty="0" err="1"/>
              <a:t>Falconi</a:t>
            </a:r>
            <a:r>
              <a:rPr lang="pt-BR" dirty="0"/>
              <a:t> – </a:t>
            </a:r>
            <a:r>
              <a:rPr lang="pt-BR" dirty="0" err="1"/>
              <a:t>Brookfield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</a:t>
            </a:r>
            <a:r>
              <a:rPr lang="pt-BR" dirty="0" err="1"/>
              <a:t>Even</a:t>
            </a:r>
            <a:r>
              <a:rPr lang="pt-BR" dirty="0"/>
              <a:t>, Odebrecht, Rossi e </a:t>
            </a:r>
            <a:r>
              <a:rPr lang="pt-BR" dirty="0" err="1"/>
              <a:t>WTorre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Conversa com Secretária Paula – 21/1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para </a:t>
            </a:r>
            <a:r>
              <a:rPr lang="pt-BR" dirty="0" err="1" smtClean="0"/>
              <a:t>Falconi</a:t>
            </a:r>
            <a:r>
              <a:rPr lang="pt-BR" dirty="0" smtClean="0"/>
              <a:t> – outras secretarias- agendamento com Prefeito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r>
              <a:rPr lang="pt-BR" dirty="0" smtClean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tecnologia, creches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dirty="0"/>
          </a:p>
          <a:p>
            <a:r>
              <a:rPr lang="pt-BR" dirty="0"/>
              <a:t> </a:t>
            </a:r>
          </a:p>
          <a:p>
            <a:pPr lvl="0"/>
            <a:r>
              <a:rPr lang="pt-BR" b="1" dirty="0" smtClean="0"/>
              <a:t>Pacto </a:t>
            </a:r>
            <a:r>
              <a:rPr lang="pt-BR" b="1" dirty="0" err="1"/>
              <a:t>Anti-corrupção</a:t>
            </a:r>
            <a:r>
              <a:rPr lang="pt-BR" dirty="0"/>
              <a:t> – </a:t>
            </a:r>
            <a:r>
              <a:rPr lang="pt-BR" dirty="0" smtClean="0"/>
              <a:t>Comitê </a:t>
            </a:r>
            <a:r>
              <a:rPr lang="pt-BR" dirty="0"/>
              <a:t>de </a:t>
            </a:r>
            <a:r>
              <a:rPr lang="pt-BR" dirty="0" smtClean="0"/>
              <a:t>Incorporação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elhorias </a:t>
            </a:r>
            <a:r>
              <a:rPr lang="pt-BR" dirty="0"/>
              <a:t>e </a:t>
            </a:r>
            <a:r>
              <a:rPr lang="pt-BR" dirty="0" smtClean="0"/>
              <a:t>aperfeiçoamentos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/>
              <a:t>identificação de gaps </a:t>
            </a:r>
            <a:r>
              <a:rPr lang="pt-BR" dirty="0" smtClean="0"/>
              <a:t>com espaço </a:t>
            </a:r>
            <a:r>
              <a:rPr lang="pt-BR" dirty="0"/>
              <a:t>para corrupção.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Negociação e pacto com Poder Público - estabelecer pontos para estimular o poder público (funcionários) a comportamento ilibado.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Comunicação interna e externa- assinatura de Pacto </a:t>
            </a:r>
            <a:r>
              <a:rPr lang="pt-BR" dirty="0" err="1"/>
              <a:t>Anti-Corrupção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Burocracia, Licenciamentos – Prefeitura de São Paulo e Pacto </a:t>
            </a:r>
            <a:r>
              <a:rPr lang="pt-BR" sz="2000" b="1" kern="0" dirty="0" err="1" smtClean="0">
                <a:solidFill>
                  <a:schemeClr val="tx1"/>
                </a:solidFill>
              </a:rPr>
              <a:t>anti-corrupção</a:t>
            </a:r>
            <a:r>
              <a:rPr lang="pt-BR" sz="2000" b="1" kern="0" dirty="0" smtClean="0">
                <a:solidFill>
                  <a:schemeClr val="tx1"/>
                </a:solidFill>
              </a:rPr>
              <a:t>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82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1467935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1484839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388288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262856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06872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76100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21425" y="655974"/>
            <a:ext cx="8624887" cy="341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´Reunião de 18/12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71560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Aperfeiçoamento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Ciclo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FGV e dados FIPE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103966"/>
            <a:ext cx="8901113" cy="372706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Cartórios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Bloqueados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Tratamento  e divulgação de dados – trabalhos FIPE e FGV</a:t>
            </a:r>
          </a:p>
          <a:p>
            <a:endParaRPr lang="pt-BR" b="1" dirty="0"/>
          </a:p>
          <a:p>
            <a:r>
              <a:rPr lang="pt-BR" b="1" dirty="0" smtClean="0"/>
              <a:t>Mudanças </a:t>
            </a:r>
            <a:r>
              <a:rPr lang="pt-BR" b="1" dirty="0"/>
              <a:t>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Atualização </a:t>
            </a:r>
            <a:r>
              <a:rPr lang="pt-BR" dirty="0"/>
              <a:t>de recursos bloqueados por empresas – 10 empresas - R$ 1,7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de recursos de amortizações PJ na assinatura - reunião Caixa </a:t>
            </a:r>
            <a:r>
              <a:rPr lang="pt-BR" dirty="0"/>
              <a:t>e </a:t>
            </a:r>
            <a:r>
              <a:rPr lang="pt-BR" dirty="0" smtClean="0"/>
              <a:t>BACEN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Desbloqueio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arecer </a:t>
            </a:r>
            <a:r>
              <a:rPr lang="pt-BR" dirty="0"/>
              <a:t>Dr.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 smtClean="0"/>
              <a:t>Chaloub</a:t>
            </a:r>
            <a:r>
              <a:rPr lang="pt-BR" dirty="0" smtClean="0"/>
              <a:t> - retenção </a:t>
            </a:r>
            <a:r>
              <a:rPr lang="pt-BR" dirty="0"/>
              <a:t>de 10% dos </a:t>
            </a:r>
            <a:r>
              <a:rPr lang="pt-BR" dirty="0" smtClean="0"/>
              <a:t>valores/ cruzamento </a:t>
            </a:r>
            <a:r>
              <a:rPr lang="pt-BR" dirty="0"/>
              <a:t>de garantias PJ (Hipoteca, fianças) e PF (alienação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PMCMV3 – apresentações à Caixa, Min</a:t>
            </a:r>
            <a:r>
              <a:rPr lang="pt-BR" b="1" dirty="0"/>
              <a:t>. Planejamento e </a:t>
            </a:r>
            <a:r>
              <a:rPr lang="pt-BR" b="1" dirty="0" smtClean="0"/>
              <a:t>Cidades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incremento da carga </a:t>
            </a:r>
            <a:r>
              <a:rPr lang="pt-BR" dirty="0" smtClean="0"/>
              <a:t>fiscal, alinhamento </a:t>
            </a:r>
            <a:r>
              <a:rPr lang="pt-BR" dirty="0"/>
              <a:t>com </a:t>
            </a:r>
            <a:r>
              <a:rPr lang="pt-BR" dirty="0" smtClean="0"/>
              <a:t>demografia, busca </a:t>
            </a:r>
            <a:r>
              <a:rPr lang="pt-BR" dirty="0"/>
              <a:t>de solução de mercado sempre que </a:t>
            </a:r>
            <a:r>
              <a:rPr lang="pt-BR" dirty="0" smtClean="0"/>
              <a:t>possível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Alteração dos Limites das Cidades – </a:t>
            </a:r>
            <a:r>
              <a:rPr lang="pt-BR" dirty="0" err="1" smtClean="0"/>
              <a:t>RMs</a:t>
            </a:r>
            <a:r>
              <a:rPr lang="pt-BR" dirty="0" smtClean="0"/>
              <a:t>/ ajuste </a:t>
            </a:r>
            <a:r>
              <a:rPr lang="pt-BR" dirty="0"/>
              <a:t>nos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Adoção da tabela PRICE com LTV de 90% - </a:t>
            </a:r>
            <a:r>
              <a:rPr lang="pt-BR" dirty="0" smtClean="0"/>
              <a:t>alteração taxas </a:t>
            </a:r>
            <a:r>
              <a:rPr lang="pt-BR" dirty="0"/>
              <a:t>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Desoneração</a:t>
            </a:r>
            <a:r>
              <a:rPr lang="pt-BR" dirty="0" smtClean="0"/>
              <a:t> </a:t>
            </a:r>
            <a:r>
              <a:rPr lang="pt-BR" dirty="0"/>
              <a:t>– RET 4% </a:t>
            </a:r>
            <a:r>
              <a:rPr lang="pt-BR" dirty="0" smtClean="0"/>
              <a:t>no estoque - </a:t>
            </a:r>
            <a:r>
              <a:rPr lang="pt-BR" dirty="0"/>
              <a:t>esperar sem ações a </a:t>
            </a:r>
            <a:r>
              <a:rPr lang="pt-BR" dirty="0" smtClean="0"/>
              <a:t>respeito</a:t>
            </a:r>
          </a:p>
          <a:p>
            <a:endParaRPr lang="pt-BR" dirty="0"/>
          </a:p>
          <a:p>
            <a:r>
              <a:rPr lang="pt-BR" b="1" dirty="0" smtClean="0"/>
              <a:t>Governo de SP </a:t>
            </a:r>
            <a:r>
              <a:rPr lang="pt-BR" dirty="0" smtClean="0"/>
              <a:t>– participação em PPP – 40.000 unidades - RMSP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6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- Plano de Trabalho 2014 – das 13h às 13:30h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Temas prioritários e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Calendário das Reuniões</a:t>
            </a:r>
          </a:p>
          <a:p>
            <a:endParaRPr lang="pt-BR" b="1" dirty="0" smtClean="0"/>
          </a:p>
          <a:p>
            <a:r>
              <a:rPr lang="pt-BR" b="1" dirty="0" smtClean="0"/>
              <a:t>Encaminhamentos e atualizações – das 13:30h às 14:00h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Reputação/Comunicação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Burocracia/Licenciamentos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Trabalhos </a:t>
            </a:r>
            <a:r>
              <a:rPr lang="pt-BR" dirty="0" err="1" smtClean="0"/>
              <a:t>Booz</a:t>
            </a:r>
            <a:r>
              <a:rPr lang="pt-BR" dirty="0" smtClean="0"/>
              <a:t> e </a:t>
            </a:r>
            <a:r>
              <a:rPr lang="pt-BR" dirty="0" err="1" smtClean="0"/>
              <a:t>Falconi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</a:t>
            </a:r>
            <a:r>
              <a:rPr lang="pt-BR" b="1" dirty="0"/>
              <a:t>do Ciclo de Negócios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FGV, FIPE, Cartórios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Vendas e Negócios 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Corretagem, </a:t>
            </a:r>
            <a:r>
              <a:rPr lang="pt-BR" dirty="0" err="1" smtClean="0"/>
              <a:t>distratos</a:t>
            </a:r>
            <a:r>
              <a:rPr lang="pt-BR" dirty="0" smtClean="0"/>
              <a:t>, vendas definitivas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Mão </a:t>
            </a:r>
            <a:r>
              <a:rPr lang="pt-BR" b="1" dirty="0"/>
              <a:t>de Obra e </a:t>
            </a:r>
            <a:r>
              <a:rPr lang="pt-BR" b="1" dirty="0" smtClean="0"/>
              <a:t>Produtividade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Código de Conduta, Responsabilidade Social 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Metas e bonificação 2013 – das </a:t>
            </a:r>
            <a:r>
              <a:rPr lang="pt-BR" b="1" dirty="0" smtClean="0"/>
              <a:t>14:00h </a:t>
            </a:r>
            <a:r>
              <a:rPr lang="pt-BR" b="1" dirty="0"/>
              <a:t>às </a:t>
            </a:r>
            <a:r>
              <a:rPr lang="pt-BR" b="1" dirty="0" smtClean="0"/>
              <a:t>14:30h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Orçamento revisto 2014 – das 14:40h às 15h</a:t>
            </a:r>
          </a:p>
          <a:p>
            <a:endParaRPr lang="pt-BR" b="1" dirty="0"/>
          </a:p>
          <a:p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Aperfeiçoamento do Ciclo de Negócios - Cartórios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78604" y="4725144"/>
            <a:ext cx="8624887" cy="17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para verificação de viabilidade: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Territorialidade - competição, com territórios atendidos por cada </a:t>
            </a:r>
            <a:r>
              <a:rPr lang="pt-BR" dirty="0" smtClean="0"/>
              <a:t>cartório. Segurança </a:t>
            </a:r>
            <a:r>
              <a:rPr lang="pt-BR" dirty="0"/>
              <a:t>jurídica: como localizar cartório de determinado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responsabilidades: prefeituras e cartórios (resp. registral)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Suscitação de dúvida com prazo menor ou Ouvidoria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Res. 4088 do CMN: regulamentação - integração bancos de </a:t>
            </a:r>
            <a:r>
              <a:rPr lang="pt-BR" dirty="0" smtClean="0"/>
              <a:t>dados/cartórios</a:t>
            </a:r>
            <a:endParaRPr lang="pt-BR" b="1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895823"/>
            <a:ext cx="8624887" cy="366590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/>
              <a:t>Trabalho </a:t>
            </a:r>
            <a:r>
              <a:rPr lang="pt-BR" b="1" u="sng" dirty="0" err="1" smtClean="0"/>
              <a:t>Booz</a:t>
            </a:r>
            <a:r>
              <a:rPr lang="pt-BR" b="1" u="sng" dirty="0" smtClean="0"/>
              <a:t> </a:t>
            </a:r>
            <a:r>
              <a:rPr lang="pt-BR" u="sng" dirty="0" smtClean="0"/>
              <a:t>– </a:t>
            </a:r>
            <a:r>
              <a:rPr lang="pt-BR" b="1" u="sng" dirty="0" smtClean="0"/>
              <a:t>slides 12,15 – Comitê Financeiro</a:t>
            </a:r>
            <a:endParaRPr lang="pt-BR" b="1" dirty="0" smtClean="0"/>
          </a:p>
          <a:p>
            <a:r>
              <a:rPr lang="pt-BR" b="1" dirty="0" smtClean="0"/>
              <a:t>Gestão dos processos (abaixo passos Min. </a:t>
            </a:r>
            <a:r>
              <a:rPr lang="pt-BR" b="1" dirty="0"/>
              <a:t>P</a:t>
            </a:r>
            <a:r>
              <a:rPr lang="pt-BR" b="1" dirty="0" smtClean="0"/>
              <a:t>lanejamento 12/12)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Cobrança parcelada </a:t>
            </a:r>
            <a:r>
              <a:rPr lang="pt-BR" dirty="0"/>
              <a:t>–</a:t>
            </a:r>
            <a:r>
              <a:rPr lang="pt-BR" b="1" dirty="0"/>
              <a:t> ajustes na penalização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 de </a:t>
            </a:r>
            <a:r>
              <a:rPr lang="pt-BR" b="1" i="1" dirty="0" err="1"/>
              <a:t>check-list</a:t>
            </a:r>
            <a:r>
              <a:rPr lang="pt-BR" b="1" dirty="0"/>
              <a:t> unificado - </a:t>
            </a:r>
            <a:r>
              <a:rPr lang="pt-BR" dirty="0"/>
              <a:t>com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Prazo p/ guia de ITBI por Prefeituras </a:t>
            </a:r>
            <a:r>
              <a:rPr lang="pt-BR" dirty="0"/>
              <a:t>- após isso, desnecessário </a:t>
            </a:r>
            <a:r>
              <a:rPr lang="pt-BR" dirty="0" smtClean="0"/>
              <a:t>recolhimento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Gestão de capacidade de registros (Polônia, Malásia) – </a:t>
            </a:r>
            <a:r>
              <a:rPr lang="pt-BR" dirty="0" err="1" smtClean="0"/>
              <a:t>Booz</a:t>
            </a:r>
            <a:r>
              <a:rPr lang="pt-BR" dirty="0" smtClean="0"/>
              <a:t>, slide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Redução do custo (30%) se &gt; 15 dias - Espanha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Digitalização dos registros e centralização das informações </a:t>
            </a:r>
            <a:r>
              <a:rPr lang="pt-BR" dirty="0" smtClean="0"/>
              <a:t>– conexão on-line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</a:t>
            </a:r>
            <a:r>
              <a:rPr lang="pt-BR" dirty="0"/>
              <a:t>– reforço nos prazos para informatização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</a:rPr>
              <a:t>Teotônio (18/12) – agenda com Márcio </a:t>
            </a:r>
            <a:r>
              <a:rPr lang="pt-BR" dirty="0" err="1">
                <a:solidFill>
                  <a:srgbClr val="002060"/>
                </a:solidFill>
              </a:rPr>
              <a:t>Holland</a:t>
            </a:r>
            <a:endParaRPr lang="pt-BR" dirty="0">
              <a:solidFill>
                <a:srgbClr val="002060"/>
              </a:solidFill>
            </a:endParaRP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Submissão dos pedidos on-line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29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2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de 2013 -11/04</a:t>
            </a:r>
            <a:r>
              <a:rPr lang="pt-BR" dirty="0"/>
              <a:t>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</a:t>
            </a:r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p/  Diretoria e C. Deliberativo: CD </a:t>
            </a:r>
            <a:r>
              <a:rPr lang="pt-BR" b="1" dirty="0"/>
              <a:t>-  </a:t>
            </a:r>
            <a:r>
              <a:rPr lang="pt-BR" b="1" dirty="0" smtClean="0"/>
              <a:t>2/8, 11/10, 6/12 e 13/12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Diretoria -</a:t>
            </a:r>
            <a:r>
              <a:rPr lang="pt-BR" dirty="0" smtClean="0"/>
              <a:t> 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 – possivelmente após 29/1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Não necessária </a:t>
            </a:r>
            <a:r>
              <a:rPr lang="pt-BR" dirty="0"/>
              <a:t>reunião prévia com Jurídicos e </a:t>
            </a:r>
            <a:r>
              <a:rPr lang="pt-BR" dirty="0" smtClean="0"/>
              <a:t>imobiliárias: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Incorporadoras: questões </a:t>
            </a:r>
            <a:r>
              <a:rPr lang="pt-BR" dirty="0"/>
              <a:t>consumeristas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1241" y="2647706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3219639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curso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Corretagem Apartada – apoio - questão trabalhista, não impacta conflitos com Consumidores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Incorporadoras: questões consumeristas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5177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Vendas, Equilíbrio,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Distratos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–Com.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826253"/>
            <a:ext cx="8624887" cy="50509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Modelo de Negócios </a:t>
            </a:r>
            <a:r>
              <a:rPr lang="pt-BR" b="1" dirty="0" smtClean="0"/>
              <a:t>- vendas </a:t>
            </a:r>
            <a:r>
              <a:rPr lang="pt-BR" b="1" dirty="0"/>
              <a:t>definitivas – pré-vendas, repasses </a:t>
            </a:r>
            <a:r>
              <a:rPr lang="pt-BR" b="1" dirty="0" smtClean="0"/>
              <a:t>antecipados, aprovação de financiamentos nas vendas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Estruturar produtos com Bancos p/ maior compromisso jurídico e financeiro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INCC</a:t>
            </a:r>
            <a:r>
              <a:rPr lang="pt-BR" i="1" dirty="0"/>
              <a:t> - </a:t>
            </a:r>
            <a:r>
              <a:rPr lang="pt-BR" dirty="0"/>
              <a:t>redução de prazo possível com entrada FGTS </a:t>
            </a:r>
            <a:r>
              <a:rPr lang="pt-BR" b="1" dirty="0"/>
              <a:t>- </a:t>
            </a:r>
            <a:r>
              <a:rPr lang="pt-BR" dirty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Questões jurídicas; discussão institucional vs. caso a caso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Portabilidade</a:t>
            </a:r>
          </a:p>
          <a:p>
            <a:endParaRPr lang="pt-BR" b="1" dirty="0" smtClean="0"/>
          </a:p>
          <a:p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Exemplos internacionais - gradações?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solidFill>
                  <a:srgbClr val="002060"/>
                </a:solidFill>
              </a:rPr>
              <a:t>Parecer para defesa de tese – escritórios (</a:t>
            </a:r>
            <a:r>
              <a:rPr lang="pt-BR" b="1" i="1" dirty="0" err="1" smtClean="0">
                <a:solidFill>
                  <a:srgbClr val="002060"/>
                </a:solidFill>
              </a:rPr>
              <a:t>Dinamarco</a:t>
            </a:r>
            <a:r>
              <a:rPr lang="pt-BR" b="1" i="1" dirty="0" smtClean="0">
                <a:solidFill>
                  <a:srgbClr val="002060"/>
                </a:solidFill>
              </a:rPr>
              <a:t>, A. Alvim, N. Nery)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Código de Conduta – direitos e deveres incorporadores e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64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5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Obra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Produtividade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95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Trabalho (com Comitê 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RH)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Melhores práticas – pesquisa Ideia Brasil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Acompanhamento em </a:t>
            </a:r>
            <a:r>
              <a:rPr lang="pt-BR" dirty="0" smtClean="0"/>
              <a:t>janeiro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Dissídio – </a:t>
            </a:r>
            <a:r>
              <a:rPr lang="pt-BR" b="1" dirty="0" err="1" smtClean="0"/>
              <a:t>Sinduscon</a:t>
            </a:r>
            <a:r>
              <a:rPr lang="pt-BR" b="1" dirty="0" smtClean="0"/>
              <a:t> 21/1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Representação CPN e Núcleo de Negociação – nome ABRAINC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PL 4330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 – convencimento parlamentar, comunicação de massa</a:t>
            </a:r>
          </a:p>
          <a:p>
            <a:pPr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/>
              <a:t>Quotas – PCD -  painel práticas e estratégia </a:t>
            </a:r>
            <a:r>
              <a:rPr lang="pt-BR" dirty="0" smtClean="0"/>
              <a:t>com </a:t>
            </a:r>
            <a:r>
              <a:rPr lang="pt-BR" dirty="0" err="1"/>
              <a:t>Sinduscon</a:t>
            </a:r>
            <a:r>
              <a:rPr lang="pt-BR" dirty="0"/>
              <a:t> </a:t>
            </a:r>
            <a:r>
              <a:rPr lang="pt-BR" dirty="0" smtClean="0"/>
              <a:t>SP</a:t>
            </a:r>
          </a:p>
          <a:p>
            <a:pPr lvl="0">
              <a:defRPr/>
            </a:pPr>
            <a:endParaRPr lang="pt-BR" dirty="0" smtClean="0"/>
          </a:p>
          <a:p>
            <a:pPr lvl="0">
              <a:defRPr/>
            </a:pPr>
            <a:r>
              <a:rPr lang="pt-BR" b="1" dirty="0" smtClean="0"/>
              <a:t>MPT – 15ª Região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Decisões recentes: entendimento </a:t>
            </a:r>
            <a:r>
              <a:rPr lang="pt-BR" dirty="0"/>
              <a:t>pela legalidade das práticas </a:t>
            </a:r>
            <a:r>
              <a:rPr lang="pt-BR" dirty="0" smtClean="0"/>
              <a:t>adotadas. Entendimentos contrários pontuais, práticas superadas. </a:t>
            </a:r>
            <a:r>
              <a:rPr lang="pt-BR" dirty="0" err="1" smtClean="0"/>
              <a:t>ACPs</a:t>
            </a:r>
            <a:r>
              <a:rPr lang="pt-BR" dirty="0" smtClean="0"/>
              <a:t> </a:t>
            </a:r>
            <a:r>
              <a:rPr lang="pt-BR" dirty="0"/>
              <a:t>na 18ª </a:t>
            </a:r>
            <a:r>
              <a:rPr lang="pt-BR" dirty="0" smtClean="0"/>
              <a:t>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com </a:t>
            </a:r>
            <a:r>
              <a:rPr lang="pt-BR" dirty="0"/>
              <a:t>escritórios que assessoram 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sobre gestão de </a:t>
            </a:r>
            <a:r>
              <a:rPr lang="pt-BR" dirty="0" smtClean="0"/>
              <a:t>empreiteiros</a:t>
            </a:r>
            <a:r>
              <a:rPr lang="pt-BR" dirty="0"/>
              <a:t> </a:t>
            </a:r>
            <a:r>
              <a:rPr lang="pt-BR" dirty="0" smtClean="0"/>
              <a:t>- M. </a:t>
            </a:r>
            <a:r>
              <a:rPr lang="pt-BR" dirty="0"/>
              <a:t>Tereza </a:t>
            </a:r>
            <a:r>
              <a:rPr lang="pt-BR" dirty="0" smtClean="0"/>
              <a:t>Pereira </a:t>
            </a:r>
            <a:r>
              <a:rPr lang="pt-BR" dirty="0"/>
              <a:t>(</a:t>
            </a:r>
            <a:r>
              <a:rPr lang="pt-BR" dirty="0" err="1"/>
              <a:t>Brookfield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500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de Obra 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Produtividade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Desoneração </a:t>
            </a:r>
            <a:r>
              <a:rPr lang="pt-BR" b="1" dirty="0"/>
              <a:t>da </a:t>
            </a:r>
            <a:r>
              <a:rPr lang="pt-BR" b="1" dirty="0" smtClean="0"/>
              <a:t>Folha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</a:t>
            </a:r>
            <a:r>
              <a:rPr lang="pt-BR" dirty="0"/>
              <a:t>de RH – conversa com Miguel </a:t>
            </a:r>
            <a:r>
              <a:rPr lang="pt-BR" dirty="0" smtClean="0"/>
              <a:t>Jorge - busca </a:t>
            </a:r>
            <a:r>
              <a:rPr lang="pt-BR" dirty="0"/>
              <a:t>de exemplos </a:t>
            </a:r>
            <a:r>
              <a:rPr lang="pt-BR" dirty="0" smtClean="0"/>
              <a:t>ANAMAT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Meyer: proposta de contato com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/>
              <a:t>Processo de construção: aperfeiçoamentos no curto e médio </a:t>
            </a:r>
            <a:r>
              <a:rPr lang="pt-BR" b="1" dirty="0" smtClean="0"/>
              <a:t>prazo (C. Técnico)</a:t>
            </a:r>
            <a:endParaRPr lang="pt-BR" b="1" dirty="0"/>
          </a:p>
          <a:p>
            <a:pPr eaLnBrk="1" hangingPunct="1"/>
            <a:endParaRPr lang="pt-BR" b="1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b="1" dirty="0"/>
              <a:t>Inovação</a:t>
            </a:r>
            <a:r>
              <a:rPr lang="pt-BR" dirty="0"/>
              <a:t> – elaboração de proposta para </a:t>
            </a:r>
            <a:r>
              <a:rPr lang="pt-BR" dirty="0" smtClean="0"/>
              <a:t>agilização/</a:t>
            </a:r>
            <a:r>
              <a:rPr lang="pt-BR" dirty="0" err="1" smtClean="0"/>
              <a:t>destravamento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pt-BR" b="1" dirty="0" smtClean="0"/>
              <a:t>Industrialização</a:t>
            </a:r>
            <a:endParaRPr lang="pt-BR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 Processos </a:t>
            </a:r>
            <a:r>
              <a:rPr lang="pt-BR" dirty="0"/>
              <a:t>nos canteiros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 Racionalização </a:t>
            </a:r>
            <a:r>
              <a:rPr lang="pt-BR" dirty="0"/>
              <a:t>impostos -  trabalho FGV,  alinhamento ABRAMAT/ABCIC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 Conversa </a:t>
            </a:r>
            <a:r>
              <a:rPr lang="pt-BR" dirty="0"/>
              <a:t>com fornecedores. </a:t>
            </a:r>
            <a:r>
              <a:rPr lang="pt-BR" dirty="0" err="1"/>
              <a:t>Ex</a:t>
            </a:r>
            <a:r>
              <a:rPr lang="pt-BR" dirty="0"/>
              <a:t>: Tigre, instalações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 Assessoramento, consultas: Giorgio </a:t>
            </a:r>
            <a:r>
              <a:rPr lang="pt-BR" dirty="0" err="1" smtClean="0"/>
              <a:t>Vanossi</a:t>
            </a:r>
            <a:r>
              <a:rPr lang="pt-BR" dirty="0" smtClean="0"/>
              <a:t>, Paulo </a:t>
            </a:r>
            <a:r>
              <a:rPr lang="pt-BR" dirty="0"/>
              <a:t>Sanches e Roberto de </a:t>
            </a:r>
            <a:r>
              <a:rPr lang="pt-BR" dirty="0" smtClean="0"/>
              <a:t>Souza</a:t>
            </a:r>
            <a:endParaRPr lang="pt-BR" dirty="0"/>
          </a:p>
          <a:p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5423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Conduta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Responsabilidade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Social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58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Conduta, Responsabilidade Social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Redação do Código de Conduta e estrutura de </a:t>
            </a:r>
            <a:r>
              <a:rPr lang="pt-BR" b="1" i="1" dirty="0" err="1" smtClean="0"/>
              <a:t>compliance</a:t>
            </a:r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Questionário e</a:t>
            </a:r>
            <a:r>
              <a:rPr lang="pt-BR" b="1" i="1" dirty="0" smtClean="0"/>
              <a:t> book </a:t>
            </a:r>
            <a:r>
              <a:rPr lang="pt-BR" dirty="0" smtClean="0"/>
              <a:t>– responsabilidade social</a:t>
            </a:r>
          </a:p>
          <a:p>
            <a:endParaRPr lang="pt-BR" b="1" dirty="0"/>
          </a:p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Estrutura de </a:t>
            </a:r>
            <a:r>
              <a:rPr lang="pt-BR" b="1" i="1" dirty="0" err="1">
                <a:solidFill>
                  <a:srgbClr val="002060"/>
                </a:solidFill>
              </a:rPr>
              <a:t>Compliance</a:t>
            </a:r>
            <a:r>
              <a:rPr lang="pt-BR" b="1" dirty="0">
                <a:solidFill>
                  <a:srgbClr val="002060"/>
                </a:solidFill>
              </a:rPr>
              <a:t> -  ABRAINC – Comitê de Responsabilidade </a:t>
            </a:r>
            <a:r>
              <a:rPr lang="pt-BR" b="1" dirty="0" smtClean="0">
                <a:solidFill>
                  <a:srgbClr val="002060"/>
                </a:solidFill>
              </a:rPr>
              <a:t>Social</a:t>
            </a:r>
          </a:p>
          <a:p>
            <a:pPr lvl="1"/>
            <a:endParaRPr lang="pt-BR" b="1" dirty="0" smtClean="0"/>
          </a:p>
          <a:p>
            <a:r>
              <a:rPr lang="pt-BR" b="1" dirty="0"/>
              <a:t>Comitê de acompanhamento do Código de Conduta</a:t>
            </a:r>
            <a:r>
              <a:rPr lang="pt-BR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377416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149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6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Código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Conduta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.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524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1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Anexo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elvetica" charset="0"/>
                <a:cs typeface="Arial" panose="020B0604020202020204" pitchFamily="34" charset="0"/>
                <a:sym typeface="Helvetica" charset="0"/>
              </a:rPr>
              <a:t> 1: ORÇAMENTO ABRAINC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elvetica" charset="0"/>
              <a:cs typeface="Arial" panose="020B060402020202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2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1600" y="304884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Posição em 21/01/2014</a:t>
            </a:r>
          </a:p>
          <a:p>
            <a:r>
              <a:rPr lang="pt-BR" dirty="0" smtClean="0"/>
              <a:t>Saldo Conta Corrente: 92.009,41</a:t>
            </a:r>
          </a:p>
          <a:p>
            <a:r>
              <a:rPr lang="pt-BR" dirty="0" smtClean="0"/>
              <a:t>Saldo Aplicação: 1.593.911,82</a:t>
            </a:r>
          </a:p>
          <a:p>
            <a:r>
              <a:rPr lang="pt-BR" dirty="0" smtClean="0"/>
              <a:t>Total: 1.685.921,23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77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004552" y="1302590"/>
          <a:ext cx="7023831" cy="449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41696" y="5960313"/>
            <a:ext cx="487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Inadimplência:  Carvalho </a:t>
            </a:r>
            <a:r>
              <a:rPr lang="pt-BR" sz="1200" dirty="0" err="1"/>
              <a:t>Hosken</a:t>
            </a:r>
            <a:r>
              <a:rPr lang="pt-BR" sz="1200" dirty="0"/>
              <a:t> =&gt; 58.900 / João Fortes =&gt; 37.220 </a:t>
            </a: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171406" y="10734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Receitas Ordinárias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3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447801" y="1325336"/>
          <a:ext cx="6628040" cy="427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Receitas Ordinárias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1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90058" y="1268760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PROJETOS ABRAINC - 2013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7311" y="4554728"/>
            <a:ext cx="328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Pagamentos </a:t>
            </a:r>
            <a:r>
              <a:rPr lang="pt-BR" dirty="0"/>
              <a:t>p</a:t>
            </a:r>
            <a:r>
              <a:rPr lang="pt-BR" dirty="0" smtClean="0"/>
              <a:t>endentes de cotas de projeto:</a:t>
            </a:r>
          </a:p>
          <a:p>
            <a:r>
              <a:rPr lang="pt-BR" dirty="0" smtClean="0"/>
              <a:t>Carvalho </a:t>
            </a:r>
            <a:r>
              <a:rPr lang="pt-BR" dirty="0" err="1" smtClean="0"/>
              <a:t>Hosken</a:t>
            </a:r>
            <a:r>
              <a:rPr lang="pt-BR" dirty="0" smtClean="0"/>
              <a:t> =&gt; 19.550</a:t>
            </a:r>
          </a:p>
          <a:p>
            <a:r>
              <a:rPr lang="pt-BR" dirty="0" smtClean="0"/>
              <a:t>João Fortes =&gt; 19.550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17311" y="3660547"/>
            <a:ext cx="42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    Com impostos</a:t>
            </a:r>
          </a:p>
          <a:p>
            <a:r>
              <a:rPr lang="pt-BR" dirty="0" smtClean="0"/>
              <a:t>**   Faturado direto para Empresas</a:t>
            </a:r>
            <a:endParaRPr lang="pt-BR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2013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22546" y="1885942"/>
          <a:ext cx="8664790" cy="118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Worksheet" r:id="rId3" imgW="7010492" imgH="962164" progId="Excel.Sheet.12">
                  <p:embed/>
                </p:oleObj>
              </mc:Choice>
              <mc:Fallback>
                <p:oleObj name="Worksheet" r:id="rId3" imgW="7010492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46" y="1885942"/>
                        <a:ext cx="8664790" cy="118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7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Cash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2013</a:t>
            </a:r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/>
          </p:nvPr>
        </p:nvGraphicFramePr>
        <p:xfrm>
          <a:off x="339310" y="1268760"/>
          <a:ext cx="8435218" cy="440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Worksheet" r:id="rId3" imgW="7210276" imgH="3762164" progId="Excel.Sheet.12">
                  <p:embed/>
                </p:oleObj>
              </mc:Choice>
              <mc:Fallback>
                <p:oleObj name="Worksheet" r:id="rId3" imgW="7210276" imgH="37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310" y="1268760"/>
                        <a:ext cx="8435218" cy="4401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0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8252" y="846004"/>
            <a:ext cx="809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RECURSOS </a:t>
            </a:r>
            <a:r>
              <a:rPr lang="pt-BR" b="1" dirty="0" smtClean="0"/>
              <a:t>FINANCEIROS ORDINÁRIOS </a:t>
            </a:r>
            <a:r>
              <a:rPr lang="pt-BR" b="1" dirty="0"/>
              <a:t>– ABRAINC DEZ/2013</a:t>
            </a:r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/>
          </p:nvPr>
        </p:nvGraphicFramePr>
        <p:xfrm>
          <a:off x="412225" y="3573016"/>
          <a:ext cx="8263360" cy="230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Worksheet" r:id="rId4" imgW="4457788" imgH="1228523" progId="Excel.Sheet.12">
                  <p:embed/>
                </p:oleObj>
              </mc:Choice>
              <mc:Fallback>
                <p:oleObj name="Worksheet" r:id="rId4" imgW="4457788" imgH="1228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225" y="3573016"/>
                        <a:ext cx="8263360" cy="230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/>
          </p:nvPr>
        </p:nvGraphicFramePr>
        <p:xfrm>
          <a:off x="412225" y="1255051"/>
          <a:ext cx="8263360" cy="218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Worksheet" r:id="rId6" imgW="4457820" imgH="1152667" progId="Excel.Sheet.12">
                  <p:embed/>
                </p:oleObj>
              </mc:Choice>
              <mc:Fallback>
                <p:oleObj name="Worksheet" r:id="rId6" imgW="4457820" imgH="11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225" y="1255051"/>
                        <a:ext cx="8263360" cy="2188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438252" y="6241901"/>
            <a:ext cx="8705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* Previdência </a:t>
            </a:r>
            <a:r>
              <a:rPr lang="pt-BR" b="1" dirty="0"/>
              <a:t>Privada </a:t>
            </a:r>
            <a:r>
              <a:rPr lang="pt-BR" b="1" dirty="0" smtClean="0"/>
              <a:t> - </a:t>
            </a:r>
            <a:r>
              <a:rPr lang="pt-BR" dirty="0" smtClean="0"/>
              <a:t>Intuito </a:t>
            </a:r>
            <a:r>
              <a:rPr lang="pt-BR" dirty="0"/>
              <a:t>de retenção (aos moldes de </a:t>
            </a:r>
            <a:r>
              <a:rPr lang="pt-BR" i="1" dirty="0"/>
              <a:t>stock-</a:t>
            </a:r>
            <a:r>
              <a:rPr lang="pt-BR" i="1" dirty="0" err="1"/>
              <a:t>options</a:t>
            </a:r>
            <a:r>
              <a:rPr lang="pt-BR" dirty="0"/>
              <a:t>, </a:t>
            </a:r>
            <a:r>
              <a:rPr lang="pt-BR" i="1" dirty="0" err="1"/>
              <a:t>carry</a:t>
            </a:r>
            <a:r>
              <a:rPr lang="pt-BR" dirty="0"/>
              <a:t> em fundos</a:t>
            </a:r>
            <a:r>
              <a:rPr lang="pt-BR" dirty="0" smtClean="0"/>
              <a:t>) - comentários </a:t>
            </a:r>
            <a:r>
              <a:rPr lang="pt-BR" dirty="0"/>
              <a:t>sobre proposta apresentada </a:t>
            </a:r>
          </a:p>
        </p:txBody>
      </p:sp>
    </p:spTree>
    <p:extLst>
      <p:ext uri="{BB962C8B-B14F-4D97-AF65-F5344CB8AC3E}">
        <p14:creationId xmlns:p14="http://schemas.microsoft.com/office/powerpoint/2010/main" val="12091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 2014: PREMISSAS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7584" y="1633552"/>
            <a:ext cx="777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Reajuste pelo INCC ultimo 12 meses: 8,07%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Gasto Mensal Médio considerado sobre os últimos 4 meses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Orçamento não utilizado em 2013, passa a ser verba de contingência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40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 – Fortalecimento da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 </a:t>
            </a:r>
            <a:r>
              <a:rPr lang="pt-BR" dirty="0" smtClean="0"/>
              <a:t>– Comitês, Decisões, Implementação de forma eficaz, alinhada com as necessidades e disponibilidades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Valores </a:t>
            </a:r>
            <a:r>
              <a:rPr lang="pt-BR" dirty="0" smtClean="0"/>
              <a:t>– Posicionamento, Código de Conduta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Incremento na voz e posicionamento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Convivência </a:t>
            </a:r>
            <a:r>
              <a:rPr lang="pt-BR" b="1" dirty="0"/>
              <a:t>e diálogo </a:t>
            </a:r>
            <a:r>
              <a:rPr lang="pt-BR" dirty="0"/>
              <a:t>– Governo, Entidades, outros </a:t>
            </a:r>
            <a:r>
              <a:rPr lang="pt-BR" i="1" dirty="0" err="1"/>
              <a:t>stakeholders</a:t>
            </a:r>
            <a:endParaRPr lang="pt-BR" i="1" dirty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Debates </a:t>
            </a:r>
            <a:r>
              <a:rPr lang="pt-BR" b="1" dirty="0"/>
              <a:t>produtivos e avanços efetivos nos temas </a:t>
            </a:r>
            <a:r>
              <a:rPr lang="pt-BR" b="1" dirty="0" smtClean="0"/>
              <a:t>prioritários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Sede própria </a:t>
            </a:r>
            <a:r>
              <a:rPr lang="pt-BR" dirty="0" smtClean="0"/>
              <a:t>– 2º semestre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12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755411"/>
            <a:ext cx="66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PROPOSTA ORÇAMENTO </a:t>
            </a:r>
            <a:r>
              <a:rPr lang="pt-BR" b="1" dirty="0" smtClean="0"/>
              <a:t>DESPESAS ORDINÁRIAS 2014</a:t>
            </a:r>
            <a:endParaRPr lang="pt-BR" b="1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1406" y="10734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>
            <p:extLst/>
          </p:nvPr>
        </p:nvGraphicFramePr>
        <p:xfrm>
          <a:off x="418100" y="1435599"/>
          <a:ext cx="8277638" cy="454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Worksheet" r:id="rId3" imgW="4457788" imgH="2448010" progId="Excel.Sheet.12">
                  <p:embed/>
                </p:oleObj>
              </mc:Choice>
              <mc:Fallback>
                <p:oleObj name="Worksheet" r:id="rId3" imgW="4457788" imgH="2448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100" y="1435599"/>
                        <a:ext cx="8277638" cy="454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3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99792" y="924689"/>
            <a:ext cx="341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GENTE</a:t>
            </a:r>
            <a:endParaRPr lang="pt-BR" sz="2000" b="1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71406" y="10734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70622" y="1628800"/>
          <a:ext cx="8972594" cy="11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Worksheet" r:id="rId3" imgW="7734499" imgH="971631" progId="Excel.Sheet.12">
                  <p:embed/>
                </p:oleObj>
              </mc:Choice>
              <mc:Fallback>
                <p:oleObj name="Worksheet" r:id="rId3" imgW="7734499" imgH="9716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22" y="1628800"/>
                        <a:ext cx="8972594" cy="11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3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71406" y="10734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07586" y="980727"/>
            <a:ext cx="676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SEDE ABRAINC – A PARTIR DO 2° SEMESTRE 2014</a:t>
            </a:r>
            <a:endParaRPr lang="pt-BR" sz="2000" b="1" dirty="0"/>
          </a:p>
        </p:txBody>
      </p:sp>
      <p:graphicFrame>
        <p:nvGraphicFramePr>
          <p:cNvPr id="36" name="Objeto 35"/>
          <p:cNvGraphicFramePr>
            <a:graphicFrameLocks noChangeAspect="1"/>
          </p:cNvGraphicFramePr>
          <p:nvPr>
            <p:extLst/>
          </p:nvPr>
        </p:nvGraphicFramePr>
        <p:xfrm>
          <a:off x="365932" y="1628800"/>
          <a:ext cx="8381973" cy="234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Worksheet" r:id="rId4" imgW="3438721" imgH="962164" progId="Excel.Sheet.12">
                  <p:embed/>
                </p:oleObj>
              </mc:Choice>
              <mc:Fallback>
                <p:oleObj name="Worksheet" r:id="rId4" imgW="3438721" imgH="9621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932" y="1628800"/>
                        <a:ext cx="8381973" cy="234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7784" y="1012086"/>
            <a:ext cx="341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RECEITA x DESPESAS *</a:t>
            </a:r>
            <a:endParaRPr lang="pt-BR" sz="2000" b="1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171406" y="10734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Resumo Orçamento Ordinário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9219" y="5085184"/>
            <a:ext cx="8505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Não será necessário aumento do valor da cota acima do % de INCC (caso seja necessário será utilizado o saldo de contingência).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Plano de Retenção não está previsto no orçamento.</a:t>
            </a:r>
            <a:endParaRPr lang="pt-BR" i="1" dirty="0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/>
          </p:nvPr>
        </p:nvGraphicFramePr>
        <p:xfrm>
          <a:off x="467543" y="1844825"/>
          <a:ext cx="8165413" cy="273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Worksheet" r:id="rId3" imgW="3438721" imgH="1152359" progId="Excel.Sheet.12">
                  <p:embed/>
                </p:oleObj>
              </mc:Choice>
              <mc:Fallback>
                <p:oleObj name="Worksheet" r:id="rId3" imgW="3438721" imgH="11523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3" y="1844825"/>
                        <a:ext cx="8165413" cy="273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7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Worksheet" r:id="rId3" imgW="4914857" imgH="2752667" progId="Excel.Sheet.12">
                  <p:embed/>
                </p:oleObj>
              </mc:Choice>
              <mc:Fallback>
                <p:oleObj name="Worksheet" r:id="rId3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1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– </a:t>
            </a: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frentes</a:t>
            </a: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- 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pt-BR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87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Entrada dos projetos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egmentação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acordo com complexidade e tipo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empreendimento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Regras claras e inspeções posteriores - direito prévio de construir de acordo com regras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zoneamento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definidas (França)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Normas </a:t>
            </a:r>
            <a:r>
              <a:rPr lang="pt-BR" b="1" i="1" dirty="0"/>
              <a:t>e diretrizes claras para futura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Canal de </a:t>
            </a:r>
            <a:r>
              <a:rPr lang="pt-BR" b="1" i="1" dirty="0" err="1"/>
              <a:t>pré</a:t>
            </a:r>
            <a:r>
              <a:rPr lang="pt-BR" b="1" i="1" dirty="0"/>
              <a:t>-consulta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Regras de aprovação claras, sem </a:t>
            </a:r>
            <a:r>
              <a:rPr lang="pt-BR" b="1" i="1" dirty="0" smtClean="0"/>
              <a:t>discricionariedades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Digitação única (MM)</a:t>
            </a:r>
          </a:p>
          <a:p>
            <a:pPr lvl="1"/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Instância única para documentos, análise, aprovações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única, através de colegiados; comunique-se unificados.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Decreto 620-2009 Rio de Janeiro; </a:t>
            </a:r>
            <a:r>
              <a:rPr lang="pt-BR" b="1" dirty="0" err="1"/>
              <a:t>Graprohab</a:t>
            </a:r>
            <a:r>
              <a:rPr lang="pt-BR" b="1" dirty="0"/>
              <a:t> (Estado SP), Hong-Kong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 de sobreposições (</a:t>
            </a:r>
            <a:r>
              <a:rPr lang="pt-BR" b="1" i="1" dirty="0" err="1"/>
              <a:t>ex</a:t>
            </a:r>
            <a:r>
              <a:rPr lang="pt-BR" b="1" i="1" dirty="0"/>
              <a:t>: CETESB, </a:t>
            </a:r>
            <a:r>
              <a:rPr lang="pt-BR" b="1" i="1" dirty="0" smtClean="0"/>
              <a:t>SVMA) – Plano de Licenciamento Ambiental Unificado – </a:t>
            </a:r>
            <a:r>
              <a:rPr lang="pt-BR" b="1" i="1" dirty="0" err="1" smtClean="0"/>
              <a:t>ex</a:t>
            </a:r>
            <a:r>
              <a:rPr lang="pt-BR" b="1" i="1" dirty="0" smtClean="0"/>
              <a:t>: Arco do Futuro (MM)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eficácia dos processos: indicadores, metas,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Prazos máximos para aprovações (Índia, Israel)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6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767751"/>
            <a:ext cx="8624887" cy="36659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-  Modelo 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Análise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racionalização -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cont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Simplificação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 processos (eliminação, redefinição, terceirização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por parâmetros construtivos (Curitiba)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Inversão da responsabilidade </a:t>
            </a:r>
            <a:r>
              <a:rPr lang="pt-BR" b="1" i="1" dirty="0" smtClean="0"/>
              <a:t> - processo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</a:t>
            </a: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Adaptar </a:t>
            </a:r>
            <a:r>
              <a:rPr lang="pt-BR" b="1" i="1" dirty="0"/>
              <a:t>anuências a datas adequadas (</a:t>
            </a:r>
            <a:r>
              <a:rPr lang="pt-BR" b="1" i="1" dirty="0" err="1"/>
              <a:t>Ex</a:t>
            </a:r>
            <a:r>
              <a:rPr lang="pt-BR" b="1" i="1" dirty="0"/>
              <a:t>: alvará de execução e não de aprovação)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/>
              <a:t>Tirar cruzamentos indevidos. </a:t>
            </a:r>
            <a:r>
              <a:rPr lang="pt-BR" b="1" i="1" dirty="0" err="1"/>
              <a:t>Ex</a:t>
            </a:r>
            <a:r>
              <a:rPr lang="pt-BR" b="1" i="1" dirty="0"/>
              <a:t>: alvará de stand só com projeto aprovado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Habite-se eletrônico efetivamente automático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i="1" dirty="0"/>
              <a:t>Controles automáticos/ desvinculação do Habite-se quando </a:t>
            </a:r>
            <a:r>
              <a:rPr lang="pt-BR" b="1" i="1" dirty="0" smtClean="0"/>
              <a:t>indevido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0" lvl="1"/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pilotos: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São Paulo (projeto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Falconi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), Rio de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Janeiro</a:t>
            </a:r>
            <a:endParaRPr lang="pt-BR" b="1" i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78605" y="4580695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</a:t>
            </a:r>
            <a:r>
              <a:rPr lang="pt-BR" b="1" dirty="0"/>
              <a:t>técnica</a:t>
            </a:r>
            <a:r>
              <a:rPr lang="pt-BR" dirty="0"/>
              <a:t>. </a:t>
            </a:r>
            <a:r>
              <a:rPr lang="pt-BR" dirty="0" err="1"/>
              <a:t>Sinduscon</a:t>
            </a:r>
            <a:r>
              <a:rPr lang="pt-BR" dirty="0"/>
              <a:t> – </a:t>
            </a:r>
            <a:r>
              <a:rPr lang="pt-BR" dirty="0" smtClean="0"/>
              <a:t>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de condicionar </a:t>
            </a:r>
            <a:r>
              <a:rPr lang="pt-BR" dirty="0" smtClean="0"/>
              <a:t> </a:t>
            </a:r>
            <a:r>
              <a:rPr lang="pt-BR" dirty="0"/>
              <a:t>Habite-se à Certidão de Quitação do 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Respeitar </a:t>
            </a:r>
            <a:r>
              <a:rPr lang="pt-BR" dirty="0"/>
              <a:t>o Código Tributário </a:t>
            </a:r>
            <a:r>
              <a:rPr lang="pt-BR" dirty="0" smtClean="0"/>
              <a:t>Nacional -recolhimento </a:t>
            </a:r>
            <a:r>
              <a:rPr lang="pt-BR" dirty="0"/>
              <a:t>de ISS – 5% sobre mão de obra – eletrônico, como </a:t>
            </a:r>
            <a:r>
              <a:rPr lang="pt-BR" dirty="0" smtClean="0"/>
              <a:t>INSS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Considerar devidamente a contabilidade apresentada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</a:t>
            </a:r>
            <a:r>
              <a:rPr lang="pt-BR" dirty="0"/>
              <a:t>fiscal só </a:t>
            </a:r>
            <a:r>
              <a:rPr lang="pt-BR" dirty="0" smtClean="0"/>
              <a:t>por </a:t>
            </a:r>
            <a:r>
              <a:rPr lang="pt-BR" dirty="0"/>
              <a:t>irregularidade - revogar o decreto </a:t>
            </a:r>
            <a:r>
              <a:rPr lang="pt-BR" dirty="0" smtClean="0"/>
              <a:t>por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186529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Trabalho 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Processos de Licenciamentos – Prefeituras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8 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14)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Corpo Técnico e processos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quantidade,capacitação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Modelos de comparação –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Licenciamentos por engenheiros certificados terceirizados (Colômbia, Áustria, Reino Unido)</a:t>
            </a:r>
          </a:p>
          <a:p>
            <a:pPr lvl="0"/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Incentivos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análise rápida,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e divulgação de prazos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de custos se prazo supera determinado limite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Premiação de acordo com desempenho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Filipinas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Informatização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– slide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Divulgação de informações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One</a:t>
            </a:r>
            <a:r>
              <a:rPr lang="pt-BR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-stop shop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plataforma on-line com CAD – integração projetistas, incorporadoras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Submissão e acompanhamento de pedidos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on-line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Holanda)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Gestão de capacidade, alocação de recursos, identificação de gargalos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Programa de governo para avanço na gestão dos municípios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Fontes de recursos,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coordenação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5380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– Burocracia,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Licenciamentos – Comitê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61567" y="620688"/>
            <a:ext cx="8624887" cy="56048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Insegurança Funcionário Público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Definição clara de responsabilidades 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resp.registral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vs. da prefeitura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Seguro para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Func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. Público p/ ações de boa-fé– 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EUA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Comitê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/>
              <a:t>P</a:t>
            </a:r>
            <a:r>
              <a:rPr lang="pt-BR" b="1" i="1" dirty="0" smtClean="0"/>
              <a:t>rocesso </a:t>
            </a:r>
            <a:r>
              <a:rPr lang="pt-BR" b="1" i="1" dirty="0"/>
              <a:t>declaratório com fiscalização na execução e </a:t>
            </a:r>
            <a:r>
              <a:rPr lang="pt-BR" b="1" i="1" dirty="0" smtClean="0"/>
              <a:t>entrega (MM)</a:t>
            </a: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Segurança Jurídica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- slides 16 e 17)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Reunir 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stakeholders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para alinhamento de regras não escritas (</a:t>
            </a:r>
            <a:r>
              <a:rPr lang="pt-B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prefeituras, MP, CETESB, IPHAM) – entendimento mais amplo de requisitos e critérios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Exemplos - coordenação de ações locais para resolução de conflitos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No RJ, Prefeitura, Estado e MP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Curitiba: ADEMI, Prefeitura e incorporadoras para critérios e processos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COMPUR – RJ: Códigos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Revisar legislações municipais por objetividade nas contrapartidas</a:t>
            </a:r>
            <a:endParaRPr lang="pt-BR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Criação de agências municipais que superem mandatos de 4 anos</a:t>
            </a:r>
          </a:p>
          <a:p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Outras ações de prazo mais longo: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Alinhamento de legislações entre diversos níveis de governo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Garantir legislação clara sem subjetividade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Padronizar legislações (</a:t>
            </a:r>
            <a:r>
              <a:rPr lang="pt-B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ex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: códigos de obras/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tipologias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Possíveis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pilotos: 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86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966887"/>
              </p:ext>
            </p:extLst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350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0960" cy="432049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 – Temas prioritários e seu encaminhamento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554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Definição de temas prioritários e Comitês envolvidos</a:t>
            </a:r>
            <a:r>
              <a:rPr lang="pt-BR" dirty="0" smtClean="0"/>
              <a:t> com debates produtivos e avanços efetivos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Condução por estrutura ABRAINC com empresas nos Comitês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linhamento </a:t>
            </a:r>
            <a:r>
              <a:rPr lang="pt-BR" dirty="0"/>
              <a:t>de interesse, dedicação de 2 a </a:t>
            </a:r>
            <a:r>
              <a:rPr lang="pt-BR" dirty="0" smtClean="0"/>
              <a:t>6 </a:t>
            </a:r>
            <a:r>
              <a:rPr lang="pt-BR" dirty="0"/>
              <a:t>empresas </a:t>
            </a:r>
            <a:r>
              <a:rPr lang="pt-BR" dirty="0" smtClean="0"/>
              <a:t>dentro dos Comitês com aprofundamento </a:t>
            </a:r>
            <a:r>
              <a:rPr lang="pt-BR" dirty="0"/>
              <a:t>do </a:t>
            </a:r>
            <a:r>
              <a:rPr lang="pt-BR" dirty="0" smtClean="0"/>
              <a:t>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Identificação de dificuldades e seu tratamento*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Busca por </a:t>
            </a:r>
            <a:r>
              <a:rPr lang="pt-BR" b="1" dirty="0"/>
              <a:t>metas e prazos específicos para cada </a:t>
            </a:r>
            <a:r>
              <a:rPr lang="pt-BR" b="1" dirty="0" smtClean="0"/>
              <a:t>grupo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Responsabilidade da estrutura </a:t>
            </a:r>
            <a:r>
              <a:rPr lang="pt-BR" dirty="0"/>
              <a:t>ABRAINC mais grupo </a:t>
            </a:r>
            <a:r>
              <a:rPr lang="pt-BR" dirty="0" smtClean="0"/>
              <a:t>identificado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Eventual agendamento </a:t>
            </a:r>
            <a:r>
              <a:rPr lang="pt-BR" dirty="0"/>
              <a:t>de apresentações </a:t>
            </a:r>
            <a:r>
              <a:rPr lang="pt-BR" dirty="0" smtClean="0"/>
              <a:t>à Diretoria e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Incremento </a:t>
            </a:r>
            <a:r>
              <a:rPr lang="pt-BR" b="1" dirty="0" smtClean="0"/>
              <a:t>gradual da </a:t>
            </a:r>
            <a:r>
              <a:rPr lang="pt-BR" b="1" dirty="0"/>
              <a:t>equipe ABRAINC </a:t>
            </a:r>
            <a:r>
              <a:rPr lang="pt-BR" dirty="0"/>
              <a:t>para permitir este encaminhamento e </a:t>
            </a:r>
            <a:r>
              <a:rPr lang="pt-BR" dirty="0" smtClean="0"/>
              <a:t>para liberar </a:t>
            </a:r>
            <a:r>
              <a:rPr lang="pt-BR" dirty="0"/>
              <a:t>tempo </a:t>
            </a:r>
            <a:r>
              <a:rPr lang="pt-BR" dirty="0" smtClean="0"/>
              <a:t>p/ definições estratégicas e comunicação </a:t>
            </a:r>
            <a:r>
              <a:rPr lang="pt-BR" dirty="0"/>
              <a:t>ativa da Associação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</a:t>
            </a:r>
            <a:r>
              <a:rPr lang="pt-BR" b="1" dirty="0" smtClean="0"/>
              <a:t>quinzenais </a:t>
            </a:r>
            <a:r>
              <a:rPr lang="pt-BR" b="1" dirty="0"/>
              <a:t>com Assessoria de </a:t>
            </a:r>
            <a:r>
              <a:rPr lang="pt-BR" b="1" dirty="0" smtClean="0"/>
              <a:t>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  <a:p>
            <a:pPr marL="0" lvl="1"/>
            <a:r>
              <a:rPr lang="pt-BR" dirty="0" smtClean="0"/>
              <a:t>* </a:t>
            </a:r>
            <a:r>
              <a:rPr lang="pt-BR" sz="1400" dirty="0" err="1" smtClean="0"/>
              <a:t>Ex</a:t>
            </a:r>
            <a:r>
              <a:rPr lang="pt-BR" sz="1400" dirty="0"/>
              <a:t>: temas complexos e fora do escopo das empresas – uso de terceiros; desalinhamento em temas prioritários: </a:t>
            </a:r>
            <a:r>
              <a:rPr lang="pt-BR" sz="1400" dirty="0" smtClean="0"/>
              <a:t>maturação </a:t>
            </a:r>
            <a:endParaRPr lang="pt-BR" sz="14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1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Contribuições Ordinárias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Pendências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1ª Contribuição - Carvalho </a:t>
            </a:r>
            <a:r>
              <a:rPr lang="pt-BR" dirty="0" err="1" smtClean="0"/>
              <a:t>Hosken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Homex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2a Contribuição e projetos: Carvalho </a:t>
            </a:r>
            <a:r>
              <a:rPr lang="pt-BR" dirty="0" err="1" smtClean="0"/>
              <a:t>Hosken</a:t>
            </a:r>
            <a:r>
              <a:rPr lang="pt-BR" dirty="0" smtClean="0"/>
              <a:t>, </a:t>
            </a:r>
            <a:r>
              <a:rPr lang="pt-BR" dirty="0" err="1" smtClean="0"/>
              <a:t>Homex</a:t>
            </a:r>
            <a:r>
              <a:rPr lang="pt-BR" dirty="0" smtClean="0"/>
              <a:t> e João Fortes</a:t>
            </a:r>
          </a:p>
          <a:p>
            <a:endParaRPr lang="pt-BR" dirty="0" smtClean="0"/>
          </a:p>
          <a:p>
            <a:r>
              <a:rPr lang="pt-BR" b="1" dirty="0"/>
              <a:t>Posição em 21/01/2014</a:t>
            </a:r>
          </a:p>
          <a:p>
            <a:r>
              <a:rPr lang="pt-BR" dirty="0"/>
              <a:t>Saldo Conta Corrente: 92.009,41</a:t>
            </a:r>
          </a:p>
          <a:p>
            <a:r>
              <a:rPr lang="pt-BR" dirty="0"/>
              <a:t>Saldo Aplicação: 1.593.911,82</a:t>
            </a:r>
          </a:p>
          <a:p>
            <a:r>
              <a:rPr lang="pt-BR" dirty="0"/>
              <a:t>Total: 1.685.921,23</a:t>
            </a:r>
          </a:p>
          <a:p>
            <a:endParaRPr lang="pt-BR" b="1" dirty="0"/>
          </a:p>
          <a:p>
            <a:r>
              <a:rPr lang="pt-BR" b="1" dirty="0" smtClean="0"/>
              <a:t>Reuniões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Fevereiro – </a:t>
            </a:r>
            <a:r>
              <a:rPr lang="pt-BR" dirty="0" smtClean="0"/>
              <a:t>13/2 – confirmação,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Junho – </a:t>
            </a:r>
            <a:r>
              <a:rPr lang="pt-BR" dirty="0" smtClean="0"/>
              <a:t>jogo do Brasil – 17h – São Paulo reunião 4ª-feira, 11/6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36116"/>
              </p:ext>
            </p:extLst>
          </p:nvPr>
        </p:nvGraphicFramePr>
        <p:xfrm>
          <a:off x="808831" y="4688440"/>
          <a:ext cx="7496175" cy="111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Worksheet" r:id="rId4" imgW="7496424" imgH="590441" progId="Excel.Sheet.12">
                  <p:embed/>
                </p:oleObj>
              </mc:Choice>
              <mc:Fallback>
                <p:oleObj name="Worksheet" r:id="rId4" imgW="7496424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831" y="4688440"/>
                        <a:ext cx="7496175" cy="111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4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Calendário de reuniões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77981"/>
              </p:ext>
            </p:extLst>
          </p:nvPr>
        </p:nvGraphicFramePr>
        <p:xfrm>
          <a:off x="749300" y="692696"/>
          <a:ext cx="7324725" cy="6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Worksheet" r:id="rId4" imgW="7324777" imgH="6762902" progId="Excel.Sheet.12">
                  <p:embed/>
                </p:oleObj>
              </mc:Choice>
              <mc:Fallback>
                <p:oleObj name="Worksheet" r:id="rId4" imgW="7324777" imgH="6762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300" y="692696"/>
                        <a:ext cx="7324725" cy="604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171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85" y="11747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Participações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174625" y="908720"/>
          <a:ext cx="8764588" cy="547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Worksheet" r:id="rId3" imgW="7077065" imgH="4610144" progId="Excel.Sheet.12">
                  <p:embed/>
                </p:oleObj>
              </mc:Choice>
              <mc:Fallback>
                <p:oleObj name="Worksheet" r:id="rId3" imgW="7077065" imgH="46101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" y="908720"/>
                        <a:ext cx="8764588" cy="547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220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31137</TotalTime>
  <Words>3278</Words>
  <Application>Microsoft Office PowerPoint</Application>
  <PresentationFormat>Apresentação na tela (4:3)</PresentationFormat>
  <Paragraphs>581</Paragraphs>
  <Slides>49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Verdana</vt:lpstr>
      <vt:lpstr>Wingdings</vt:lpstr>
      <vt:lpstr>Tema do Office</vt:lpstr>
      <vt:lpstr>Worksheet</vt:lpstr>
      <vt:lpstr>Microsoft Excel Worksheet</vt:lpstr>
      <vt:lpstr>Apresentação do PowerPoint</vt:lpstr>
      <vt:lpstr>Pauta</vt:lpstr>
      <vt:lpstr>Apresentação do PowerPoint</vt:lpstr>
      <vt:lpstr> Plano de Trabalho 2014 – Fortalecimento da ABRAINC </vt:lpstr>
      <vt:lpstr>ABRAINC – Focos de trabalho  </vt:lpstr>
      <vt:lpstr> Plano de Trabalho 2014 – Temas prioritários e seu encaminhamento </vt:lpstr>
      <vt:lpstr>Atualizações ABRAINC </vt:lpstr>
      <vt:lpstr>ABRAINC – Calendário de reuniões  </vt:lpstr>
      <vt:lpstr>Atualizações ABRAINC – Comitês- Participações </vt:lpstr>
      <vt:lpstr>Apresentação do PowerPoint</vt:lpstr>
      <vt:lpstr>Reputação, Comunicação – Comitê de Comunicação </vt:lpstr>
      <vt:lpstr>1 – Reputação, Comunicação – Comitê de Comunicação </vt:lpstr>
      <vt:lpstr>1 – Reputação, Comunicação – Comitê de Comunicação </vt:lpstr>
      <vt:lpstr>Apresentação do PowerPoint</vt:lpstr>
      <vt:lpstr>Burocracia, Licenciamentos </vt:lpstr>
      <vt:lpstr>Apresentação do PowerPoint</vt:lpstr>
      <vt:lpstr>Melhoria nos processos – Pacto anti-corrupção e Trabalho MBC/Booz </vt:lpstr>
      <vt:lpstr>Apresentação do PowerPoint</vt:lpstr>
      <vt:lpstr>Aperfeiçoamento do Ciclo de Negócios, Cartórios, Recursos Bloqueados</vt:lpstr>
      <vt:lpstr>Aperfeiçoamento do Ciclo de Negócios - Cartórios  </vt:lpstr>
      <vt:lpstr>Apresentação do PowerPoint</vt:lpstr>
      <vt:lpstr>Modelo de vendas - reuniões para discussão e posicionamento  </vt:lpstr>
      <vt:lpstr>Modelo de Vendas </vt:lpstr>
      <vt:lpstr>Modelo de Vendas, Equilíbrio, Distratos –Com. de Incorporação  </vt:lpstr>
      <vt:lpstr>Apresentação do PowerPoint</vt:lpstr>
      <vt:lpstr>Relações de Trabalho (com Comitê de RH) </vt:lpstr>
      <vt:lpstr>Mão de Obra e Produtividade </vt:lpstr>
      <vt:lpstr>Apresentação do PowerPoint</vt:lpstr>
      <vt:lpstr>6 - Código de Conduta, Responsabilidade Social</vt:lpstr>
      <vt:lpstr>6 – Código de Conduta – Relac. ABRAINC – Comitê de Resp. Social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 nos processos – Pacto anti-corrupção e Trabalho MBC/Booz   </vt:lpstr>
      <vt:lpstr>Melhoria nos processos – Pacto anti-corrupção e Trabalho MBC/Booz  </vt:lpstr>
      <vt:lpstr>Melhoria nos processos – Pacto anti-corrupção e Trabalho MBC/Booz  </vt:lpstr>
      <vt:lpstr>2 – Burocracia, Licenciamentos – Comitê de Incorporação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3289</cp:revision>
  <dcterms:created xsi:type="dcterms:W3CDTF">2009-08-13T21:08:28Z</dcterms:created>
  <dcterms:modified xsi:type="dcterms:W3CDTF">2014-01-24T14:40:57Z</dcterms:modified>
</cp:coreProperties>
</file>