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481" r:id="rId2"/>
    <p:sldId id="1469" r:id="rId3"/>
    <p:sldId id="1470" r:id="rId4"/>
    <p:sldId id="1468" r:id="rId5"/>
    <p:sldId id="1472" r:id="rId6"/>
    <p:sldId id="1568" r:id="rId7"/>
    <p:sldId id="1559" r:id="rId8"/>
    <p:sldId id="1503" r:id="rId9"/>
    <p:sldId id="1621" r:id="rId10"/>
    <p:sldId id="1618" r:id="rId11"/>
    <p:sldId id="1606" r:id="rId12"/>
    <p:sldId id="1608" r:id="rId13"/>
    <p:sldId id="1609" r:id="rId14"/>
    <p:sldId id="1610" r:id="rId15"/>
    <p:sldId id="1551" r:id="rId16"/>
    <p:sldId id="1611" r:id="rId17"/>
    <p:sldId id="1613" r:id="rId18"/>
    <p:sldId id="1614" r:id="rId19"/>
    <p:sldId id="1620" r:id="rId20"/>
    <p:sldId id="1561" r:id="rId21"/>
    <p:sldId id="1562" r:id="rId22"/>
    <p:sldId id="1563" r:id="rId23"/>
    <p:sldId id="1502" r:id="rId24"/>
    <p:sldId id="1527" r:id="rId25"/>
    <p:sldId id="1526" r:id="rId26"/>
    <p:sldId id="1525" r:id="rId27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DDDDDD"/>
    <a:srgbClr val="FF0000"/>
    <a:srgbClr val="CCECFF"/>
    <a:srgbClr val="969696"/>
    <a:srgbClr val="EAEAEA"/>
    <a:srgbClr val="FFCCFF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72" autoAdjust="0"/>
    <p:restoredTop sz="94434" autoAdjust="0"/>
  </p:normalViewPr>
  <p:slideViewPr>
    <p:cSldViewPr>
      <p:cViewPr varScale="1">
        <p:scale>
          <a:sx n="74" d="100"/>
          <a:sy n="74" d="100"/>
        </p:scale>
        <p:origin x="156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sandra\G\Or&#231;amentos\OR&#199;AMENTO%20ABRAINC%202014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/>
              <a:t>Janeiro a setembro</a:t>
            </a:r>
          </a:p>
        </c:rich>
      </c:tx>
      <c:layout>
        <c:manualLayout>
          <c:xMode val="edge"/>
          <c:yMode val="edge"/>
          <c:x val="1.7557771358737918E-2"/>
          <c:y val="6.432171574292232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2818967084465364"/>
          <c:y val="0.1482944975499261"/>
          <c:w val="0.70398132091603349"/>
          <c:h val="0.77852326206029332"/>
        </c:manualLayout>
      </c:layout>
      <c:barChart>
        <c:barDir val="col"/>
        <c:grouping val="stacked"/>
        <c:varyColors val="0"/>
        <c:ser>
          <c:idx val="0"/>
          <c:order val="0"/>
          <c:spPr>
            <a:pattFill prst="narHorz">
              <a:fgClr>
                <a:schemeClr val="accent5"/>
              </a:fgClr>
              <a:bgClr>
                <a:schemeClr val="accent5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5"/>
              </a:innerShdw>
            </a:effectLst>
          </c:spPr>
          <c:invertIfNegative val="0"/>
          <c:dPt>
            <c:idx val="0"/>
            <c:invertIfNegative val="0"/>
            <c:bubble3D val="0"/>
            <c:spPr>
              <a:pattFill prst="narHorz">
                <a:fgClr>
                  <a:schemeClr val="accent5"/>
                </a:fgClr>
                <a:bgClr>
                  <a:schemeClr val="accent5">
                    <a:lumMod val="20000"/>
                    <a:lumOff val="80000"/>
                  </a:schemeClr>
                </a:bgClr>
              </a:pattFill>
              <a:ln>
                <a:solidFill>
                  <a:schemeClr val="tx2"/>
                </a:solidFill>
              </a:ln>
              <a:effectLst>
                <a:innerShdw blurRad="114300">
                  <a:schemeClr val="accent5"/>
                </a:innerShdw>
              </a:effectLst>
            </c:spPr>
          </c:dPt>
          <c:dPt>
            <c:idx val="1"/>
            <c:invertIfNegative val="0"/>
            <c:bubble3D val="0"/>
            <c:spPr>
              <a:solidFill>
                <a:srgbClr val="002060"/>
              </a:solidFill>
              <a:ln>
                <a:noFill/>
              </a:ln>
              <a:effectLst>
                <a:innerShdw blurRad="114300">
                  <a:schemeClr val="accent5"/>
                </a:innerShdw>
              </a:effectLst>
            </c:spPr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</c:dPt>
          <c:dPt>
            <c:idx val="5"/>
            <c:invertIfNegative val="0"/>
            <c:bubble3D val="0"/>
          </c:dPt>
          <c:dPt>
            <c:idx val="6"/>
            <c:invertIfNegative val="0"/>
            <c:bubble3D val="0"/>
          </c:dPt>
          <c:dLbls>
            <c:dLbl>
              <c:idx val="0"/>
              <c:layout>
                <c:manualLayout>
                  <c:x val="-3.0673359525709267E-3"/>
                  <c:y val="-0.41690787455330564"/>
                </c:manualLayout>
              </c:layout>
              <c:numFmt formatCode="#,##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1.1246607558284327E-16"/>
                  <c:y val="-0.27211262240703415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4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/>
                      <a:t>52%</a:t>
                    </a:r>
                    <a:br>
                      <a:rPr lang="en-US"/>
                    </a:br>
                    <a:fld id="{A52B2C50-4807-4B4F-B17C-C619F794E049}" type="VALUE">
                      <a:rPr lang="en-US"/>
                      <a:pPr>
                        <a:defRPr/>
                      </a:pPr>
                      <a:t>[VALOR]</a:t>
                    </a:fld>
                    <a:endParaRPr lang="en-US"/>
                  </a:p>
                </c:rich>
              </c:tx>
              <c:numFmt formatCode="#,##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'Relatorio Conselho'!$I$8:$I$9</c:f>
              <c:strCache>
                <c:ptCount val="2"/>
                <c:pt idx="0">
                  <c:v>Orçado</c:v>
                </c:pt>
                <c:pt idx="1">
                  <c:v>Realizado</c:v>
                </c:pt>
              </c:strCache>
            </c:strRef>
          </c:cat>
          <c:val>
            <c:numRef>
              <c:f>'Relatorio Conselho'!$J$8:$J$9</c:f>
              <c:numCache>
                <c:formatCode>_("R$"* #,##0.00_);_("R$"* \(#,##0.00\);_("R$"* "-"??_);_(@_)</c:formatCode>
                <c:ptCount val="2"/>
                <c:pt idx="0">
                  <c:v>3574516</c:v>
                </c:pt>
                <c:pt idx="1">
                  <c:v>1870389.2970000003</c:v>
                </c:pt>
              </c:numCache>
            </c:numRef>
          </c:val>
          <c:extLst/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81417856"/>
        <c:axId val="181418248"/>
      </c:barChart>
      <c:catAx>
        <c:axId val="18141785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81418248"/>
        <c:crosses val="autoZero"/>
        <c:auto val="1"/>
        <c:lblAlgn val="ctr"/>
        <c:lblOffset val="100"/>
        <c:noMultiLvlLbl val="0"/>
      </c:catAx>
      <c:valAx>
        <c:axId val="181418248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numFmt formatCode="_(&quot;R$&quot;* #,##0.00_);_(&quot;R$&quot;* \(#,##0.00\);_(&quot;R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1417856"/>
        <c:crosses val="autoZero"/>
        <c:crossBetween val="between"/>
        <c:majorUnit val="5000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9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pattFill prst="ltDn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>
        <a:solidFill>
          <a:schemeClr val="phClr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D2743B8-5D1F-4C83-8C6D-2EBC422E93BF}" type="datetimeFigureOut">
              <a:rPr lang="pt-BR"/>
              <a:pPr>
                <a:defRPr/>
              </a:pPr>
              <a:t>27/10/2014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C3726210-BF04-4767-8D3D-2B4B5D24292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77466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31754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67932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91838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47079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26491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98372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4581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1977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9564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4937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1357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87713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1366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1114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4044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46900-742D-4448-9A4F-B4F71AF6D1E5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27/10/2014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886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FF74E-398B-4537-93DA-DE59C8C84B35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27/10/2014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067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6DF0-D46B-4125-A5A3-C338E9447CDA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27/10/2014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092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BF6C-1838-4D13-A497-B8E6723D9EFA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27/10/2014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649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4069-F31D-40AD-BCD9-8410C17359A3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27/10/2014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65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B5E7-0A4D-4C24-A6E3-D91D49E3ADC2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27/10/2014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192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4176B-CDAA-452C-BC6F-3B632B62D1DC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27/10/2014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177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B4A38-AA09-40DA-A24D-4847E127FDAC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27/10/2014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621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A431-A6FC-4CCA-A5B3-3895A82E191E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27/10/2014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889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76244-BCBB-41CE-97CA-45F1C01061BC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27/10/2014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119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64CFA-0DC3-4940-BA60-E97C1A6D435F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27/10/2014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76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92A5767-0F9A-4DFF-AC7C-98B2FFE1AE5E}" type="datetime1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27/10/2014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30E4081-97AA-496B-BD48-7AF9E6436C94}" type="slidenum">
              <a:rPr lang="pt-B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pt-B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7481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/>
          </p:cNvSpPr>
          <p:nvPr/>
        </p:nvSpPr>
        <p:spPr bwMode="auto">
          <a:xfrm>
            <a:off x="179510" y="116632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1619672" y="2852936"/>
            <a:ext cx="5400600" cy="287257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Reunião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Diretoria</a:t>
            </a: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23/10/2014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340768"/>
            <a:ext cx="8027534" cy="1835114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Imagem – agenda semestral de encontros e temas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Cartilha </a:t>
            </a:r>
            <a:r>
              <a:rPr lang="pt-BR" dirty="0" smtClean="0"/>
              <a:t>– elaboração; evento de lançamento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i="1" dirty="0" err="1" smtClean="0"/>
              <a:t>Parklets</a:t>
            </a:r>
            <a:r>
              <a:rPr lang="pt-BR" b="1" i="1" dirty="0" smtClean="0"/>
              <a:t> </a:t>
            </a:r>
            <a:r>
              <a:rPr lang="pt-BR" dirty="0" smtClean="0"/>
              <a:t>e </a:t>
            </a:r>
            <a:r>
              <a:rPr lang="pt-BR" b="1" dirty="0" smtClean="0"/>
              <a:t>Gentilezas </a:t>
            </a:r>
            <a:r>
              <a:rPr lang="pt-BR" b="1" dirty="0" smtClean="0"/>
              <a:t>Urbanas – </a:t>
            </a:r>
            <a:r>
              <a:rPr lang="pt-BR" dirty="0" smtClean="0"/>
              <a:t>reunião 6/11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Academia -  Arquitetura Mackenzie, Real </a:t>
            </a:r>
            <a:r>
              <a:rPr lang="pt-BR" b="1" dirty="0" err="1" smtClean="0"/>
              <a:t>Estate</a:t>
            </a:r>
            <a:r>
              <a:rPr lang="pt-BR" b="1" dirty="0" smtClean="0"/>
              <a:t> Poli</a:t>
            </a:r>
            <a:endParaRPr lang="pt-B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A </a:t>
            </a:r>
            <a:r>
              <a:rPr lang="pt-BR" dirty="0"/>
              <a:t>burocracia nas </a:t>
            </a:r>
            <a:r>
              <a:rPr lang="pt-BR" dirty="0" smtClean="0"/>
              <a:t>aprovações - </a:t>
            </a:r>
            <a:r>
              <a:rPr lang="pt-BR" dirty="0"/>
              <a:t>p</a:t>
            </a:r>
            <a:r>
              <a:rPr lang="pt-BR" dirty="0" smtClean="0"/>
              <a:t>rodutividade</a:t>
            </a:r>
            <a:r>
              <a:rPr lang="pt-BR" dirty="0"/>
              <a:t>, marco regulatório, </a:t>
            </a:r>
            <a:r>
              <a:rPr lang="pt-BR" dirty="0" smtClean="0"/>
              <a:t>melhorias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Como incorporar as questões urbanas na produção </a:t>
            </a:r>
            <a:r>
              <a:rPr lang="pt-BR" dirty="0" smtClean="0"/>
              <a:t>imobiliária</a:t>
            </a:r>
            <a:endParaRPr lang="pt-B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Cursos objetivos, sob demanda. </a:t>
            </a:r>
            <a:r>
              <a:rPr lang="pt-BR" dirty="0" err="1"/>
              <a:t>Ex</a:t>
            </a:r>
            <a:r>
              <a:rPr lang="pt-BR" dirty="0"/>
              <a:t>: Plano Diretor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Premiação – trabalho de formatura sobre Incorporação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Curso sobre prática das empresas para alunos da Faculdade; pé no </a:t>
            </a:r>
            <a:r>
              <a:rPr lang="pt-BR" dirty="0" smtClean="0"/>
              <a:t>chão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Coluna vs. plano integrado de </a:t>
            </a:r>
            <a:r>
              <a:rPr lang="pt-BR" b="1" dirty="0" smtClean="0"/>
              <a:t>mídia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Produção de materiais - </a:t>
            </a:r>
            <a:r>
              <a:rPr lang="pt-BR" dirty="0" smtClean="0"/>
              <a:t>agenda </a:t>
            </a:r>
            <a:r>
              <a:rPr lang="pt-BR" dirty="0"/>
              <a:t>constante de acompanhamento sobre temas muito relevantes e recorrentes como  invasões, sustentabilidade, mão de obra, reflorestamento</a:t>
            </a: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Outros eventos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155113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Atualizações – imagem, comunicação </a:t>
            </a:r>
            <a:endParaRPr lang="en-US" sz="2000" b="1" dirty="0">
              <a:solidFill>
                <a:schemeClr val="tx1"/>
              </a:solidFill>
              <a:latin typeface="Arial" charset="0"/>
              <a:ea typeface="+mn-ea"/>
              <a:cs typeface="Arial" charset="0"/>
              <a:sym typeface="Arial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8532440" y="6453336"/>
            <a:ext cx="7920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6</a:t>
            </a:r>
          </a:p>
          <a:p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39843689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8111876" cy="467307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/>
            <a:endParaRPr lang="en-US" sz="2400" b="1" dirty="0">
              <a:sym typeface="Helvetica" charset="0"/>
            </a:endParaRPr>
          </a:p>
          <a:p>
            <a:pPr algn="ctr"/>
            <a:endParaRPr lang="en-US" sz="2400" b="1" dirty="0">
              <a:sym typeface="Helvetica" charset="0"/>
            </a:endParaRPr>
          </a:p>
          <a:p>
            <a:pPr algn="ctr"/>
            <a:endParaRPr lang="en-US" sz="2400" b="1" dirty="0">
              <a:sym typeface="Helvetica" charset="0"/>
            </a:endParaRPr>
          </a:p>
          <a:p>
            <a:pPr algn="ctr"/>
            <a:endParaRPr lang="en-US" sz="2400" b="1" dirty="0">
              <a:sym typeface="Helvetica" charset="0"/>
            </a:endParaRPr>
          </a:p>
          <a:p>
            <a:pPr algn="ctr"/>
            <a:r>
              <a:rPr lang="en-US" sz="2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Informações</a:t>
            </a:r>
            <a:r>
              <a:rPr lang="en-US" sz="2400" b="1" dirty="0">
                <a:sym typeface="Helvetica" charset="0"/>
              </a:rPr>
              <a:t> </a:t>
            </a:r>
            <a:r>
              <a:rPr lang="en-US" sz="2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sobre</a:t>
            </a:r>
            <a:r>
              <a:rPr lang="en-US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o setor – </a:t>
            </a:r>
          </a:p>
          <a:p>
            <a:pPr algn="ctr"/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/>
            <a:r>
              <a:rPr lang="en-US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Dados FIPE </a:t>
            </a:r>
          </a:p>
          <a:p>
            <a:pPr algn="ctr"/>
            <a:endParaRPr lang="en-US" sz="2400" b="1" dirty="0">
              <a:sym typeface="Helvetica" charset="0"/>
            </a:endParaRPr>
          </a:p>
          <a:p>
            <a:pPr algn="ctr"/>
            <a:endParaRPr lang="en-US" sz="2400" b="1" dirty="0">
              <a:sym typeface="Helvetica" charset="0"/>
            </a:endParaRPr>
          </a:p>
          <a:p>
            <a:pPr algn="ctr"/>
            <a:endParaRPr lang="en-US" sz="2400" b="1" dirty="0">
              <a:sym typeface="Helvetica" charset="0"/>
            </a:endParaRPr>
          </a:p>
          <a:p>
            <a:pPr algn="ctr"/>
            <a:endParaRPr lang="en-US" sz="2400" b="1" dirty="0">
              <a:sym typeface="Helvetica" charset="0"/>
            </a:endParaRPr>
          </a:p>
          <a:p>
            <a:pPr algn="ctr"/>
            <a:endParaRPr lang="en-US" sz="2400" b="1" dirty="0">
              <a:sym typeface="Helvetica" charset="0"/>
            </a:endParaRPr>
          </a:p>
        </p:txBody>
      </p:sp>
      <p:sp>
        <p:nvSpPr>
          <p:cNvPr id="4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7235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74625" y="202013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Status - FIPE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613087"/>
              </p:ext>
            </p:extLst>
          </p:nvPr>
        </p:nvGraphicFramePr>
        <p:xfrm>
          <a:off x="174625" y="764704"/>
          <a:ext cx="8764588" cy="5760639"/>
        </p:xfrm>
        <a:graphic>
          <a:graphicData uri="http://schemas.openxmlformats.org/drawingml/2006/table">
            <a:tbl>
              <a:tblPr/>
              <a:tblGrid>
                <a:gridCol w="1338504"/>
                <a:gridCol w="1755227"/>
                <a:gridCol w="1678339"/>
                <a:gridCol w="3992518"/>
              </a:tblGrid>
              <a:tr h="21335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Empresa</a:t>
                      </a:r>
                    </a:p>
                  </a:txBody>
                  <a:tcPr marL="7972" marR="7972" marT="79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 Dados</a:t>
                      </a:r>
                    </a:p>
                  </a:txBody>
                  <a:tcPr marL="7972" marR="7972" marT="79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 Termo de Adesão</a:t>
                      </a:r>
                    </a:p>
                  </a:txBody>
                  <a:tcPr marL="7972" marR="7972" marT="79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Comentário sobre contato</a:t>
                      </a:r>
                    </a:p>
                  </a:txBody>
                  <a:tcPr marL="7972" marR="7972" marT="79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1335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Cyrela</a:t>
                      </a:r>
                    </a:p>
                  </a:txBody>
                  <a:tcPr marL="7972" marR="7972" marT="79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7972" marR="7972" marT="79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538DD5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7972" marR="7972" marT="79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inclusive os dados de agosto</a:t>
                      </a:r>
                    </a:p>
                  </a:txBody>
                  <a:tcPr marL="7972" marR="7972" marT="79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35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Direcional</a:t>
                      </a:r>
                    </a:p>
                  </a:txBody>
                  <a:tcPr marL="7972" marR="7972" marT="79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7972" marR="7972" marT="79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538DD5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7972" marR="7972" marT="79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inclusive os dados de setembro</a:t>
                      </a:r>
                    </a:p>
                  </a:txBody>
                  <a:tcPr marL="7972" marR="7972" marT="79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35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Moura Dubeux</a:t>
                      </a:r>
                    </a:p>
                  </a:txBody>
                  <a:tcPr marL="7972" marR="7972" marT="79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7972" marR="7972" marT="79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</a:t>
                      </a:r>
                    </a:p>
                  </a:txBody>
                  <a:tcPr marL="7972" marR="7972" marT="79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inclusive os dados de agosto</a:t>
                      </a:r>
                    </a:p>
                  </a:txBody>
                  <a:tcPr marL="7972" marR="7972" marT="79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35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MRV</a:t>
                      </a:r>
                    </a:p>
                  </a:txBody>
                  <a:tcPr marL="7972" marR="7972" marT="79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7972" marR="7972" marT="79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</a:t>
                      </a:r>
                    </a:p>
                  </a:txBody>
                  <a:tcPr marL="7972" marR="7972" marT="79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até agosto</a:t>
                      </a:r>
                    </a:p>
                  </a:txBody>
                  <a:tcPr marL="7972" marR="7972" marT="79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35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Rodobens</a:t>
                      </a:r>
                    </a:p>
                  </a:txBody>
                  <a:tcPr marL="7972" marR="7972" marT="79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7972" marR="7972" marT="79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538DD5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7972" marR="7972" marT="79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inclusive os dados de setembro</a:t>
                      </a:r>
                    </a:p>
                  </a:txBody>
                  <a:tcPr marL="7972" marR="7972" marT="79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35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Rossi</a:t>
                      </a:r>
                    </a:p>
                  </a:txBody>
                  <a:tcPr marL="7972" marR="7972" marT="79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7972" marR="7972" marT="79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</a:t>
                      </a:r>
                    </a:p>
                  </a:txBody>
                  <a:tcPr marL="7972" marR="7972" marT="79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inclusive os dados de agosto</a:t>
                      </a:r>
                    </a:p>
                  </a:txBody>
                  <a:tcPr marL="7972" marR="7972" marT="79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35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Tecnisa</a:t>
                      </a:r>
                    </a:p>
                  </a:txBody>
                  <a:tcPr marL="7972" marR="7972" marT="79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7972" marR="7972" marT="79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</a:t>
                      </a:r>
                    </a:p>
                  </a:txBody>
                  <a:tcPr marL="7972" marR="7972" marT="79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inclusive os dados de setembro</a:t>
                      </a:r>
                    </a:p>
                  </a:txBody>
                  <a:tcPr marL="7972" marR="7972" marT="79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35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Tenda</a:t>
                      </a:r>
                    </a:p>
                  </a:txBody>
                  <a:tcPr marL="7972" marR="7972" marT="79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7972" marR="7972" marT="79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538DD5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7972" marR="7972" marT="79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inclusive os dados de agosto</a:t>
                      </a:r>
                    </a:p>
                  </a:txBody>
                  <a:tcPr marL="7972" marR="7972" marT="79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35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Brookfield</a:t>
                      </a:r>
                    </a:p>
                  </a:txBody>
                  <a:tcPr marL="7972" marR="7972" marT="79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Enviados Parcialmente</a:t>
                      </a:r>
                    </a:p>
                  </a:txBody>
                  <a:tcPr marL="7972" marR="7972" marT="79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538DD5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7972" marR="7972" marT="79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Dados incompletos (não tem todos os meses)</a:t>
                      </a:r>
                    </a:p>
                  </a:txBody>
                  <a:tcPr marL="7972" marR="7972" marT="79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35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Cury</a:t>
                      </a:r>
                    </a:p>
                  </a:txBody>
                  <a:tcPr marL="7972" marR="7972" marT="79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Enviados Parcialmente</a:t>
                      </a:r>
                    </a:p>
                  </a:txBody>
                  <a:tcPr marL="7972" marR="7972" marT="79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</a:t>
                      </a:r>
                    </a:p>
                  </a:txBody>
                  <a:tcPr marL="7972" marR="7972" marT="79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Retomamos contato para ajustar os dados</a:t>
                      </a:r>
                    </a:p>
                  </a:txBody>
                  <a:tcPr marL="7972" marR="7972" marT="79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35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Emccamp</a:t>
                      </a:r>
                    </a:p>
                  </a:txBody>
                  <a:tcPr marL="7972" marR="7972" marT="79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Enviados Parcialmente</a:t>
                      </a:r>
                    </a:p>
                  </a:txBody>
                  <a:tcPr marL="7972" marR="7972" marT="79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</a:t>
                      </a:r>
                    </a:p>
                  </a:txBody>
                  <a:tcPr marL="7972" marR="7972" marT="79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Dados desatualizados: mandaram e-mail explicando o atraso</a:t>
                      </a:r>
                    </a:p>
                  </a:txBody>
                  <a:tcPr marL="7972" marR="7972" marT="79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35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HM</a:t>
                      </a:r>
                    </a:p>
                  </a:txBody>
                  <a:tcPr marL="7972" marR="7972" marT="79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Enviados Parcialmente</a:t>
                      </a:r>
                    </a:p>
                  </a:txBody>
                  <a:tcPr marL="7972" marR="7972" marT="79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</a:t>
                      </a:r>
                    </a:p>
                  </a:txBody>
                  <a:tcPr marL="7972" marR="7972" marT="79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Dados desatualizados</a:t>
                      </a:r>
                    </a:p>
                  </a:txBody>
                  <a:tcPr marL="7972" marR="7972" marT="79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35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PDG</a:t>
                      </a:r>
                    </a:p>
                  </a:txBody>
                  <a:tcPr marL="7972" marR="7972" marT="79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Enviados Parcialmente</a:t>
                      </a:r>
                    </a:p>
                  </a:txBody>
                  <a:tcPr marL="7972" marR="7972" marT="79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538DD5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7972" marR="7972" marT="79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os dados de maio, junho e julho e está em contato com a fipe</a:t>
                      </a:r>
                    </a:p>
                  </a:txBody>
                  <a:tcPr marL="7972" marR="7972" marT="79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35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Viver</a:t>
                      </a:r>
                    </a:p>
                  </a:txBody>
                  <a:tcPr marL="7972" marR="7972" marT="79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Enviados Parcialmente</a:t>
                      </a:r>
                    </a:p>
                  </a:txBody>
                  <a:tcPr marL="7972" marR="7972" marT="79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</a:t>
                      </a:r>
                    </a:p>
                  </a:txBody>
                  <a:tcPr marL="7972" marR="7972" marT="79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Mandou dados de setembro e tirou dúvidas</a:t>
                      </a:r>
                    </a:p>
                  </a:txBody>
                  <a:tcPr marL="7972" marR="7972" marT="79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35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Andrade Gutierrez</a:t>
                      </a:r>
                    </a:p>
                  </a:txBody>
                  <a:tcPr marL="7972" marR="7972" marT="79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enviou</a:t>
                      </a:r>
                    </a:p>
                  </a:txBody>
                  <a:tcPr marL="7972" marR="7972" marT="79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</a:t>
                      </a:r>
                    </a:p>
                  </a:txBody>
                  <a:tcPr marL="7972" marR="7972" marT="79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Nenhuma resposta</a:t>
                      </a:r>
                    </a:p>
                  </a:txBody>
                  <a:tcPr marL="7972" marR="7972" marT="79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35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Esser</a:t>
                      </a:r>
                    </a:p>
                  </a:txBody>
                  <a:tcPr marL="7972" marR="7972" marT="79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enviou</a:t>
                      </a:r>
                    </a:p>
                  </a:txBody>
                  <a:tcPr marL="7972" marR="7972" marT="79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</a:t>
                      </a:r>
                    </a:p>
                  </a:txBody>
                  <a:tcPr marL="7972" marR="7972" marT="79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Nenhuma resposta</a:t>
                      </a:r>
                    </a:p>
                  </a:txBody>
                  <a:tcPr marL="7972" marR="7972" marT="79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35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Even</a:t>
                      </a:r>
                    </a:p>
                  </a:txBody>
                  <a:tcPr marL="7972" marR="7972" marT="79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enviou</a:t>
                      </a:r>
                    </a:p>
                  </a:txBody>
                  <a:tcPr marL="7972" marR="7972" marT="79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</a:t>
                      </a:r>
                    </a:p>
                  </a:txBody>
                  <a:tcPr marL="7972" marR="7972" marT="79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Em avaliação s</a:t>
                      </a:r>
                      <a:r>
                        <a:rPr lang="pt-BR" sz="10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e vai participar, agendamento de reunião</a:t>
                      </a:r>
                      <a:endParaRPr lang="pt-BR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72" marR="7972" marT="79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35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Eztec</a:t>
                      </a:r>
                    </a:p>
                  </a:txBody>
                  <a:tcPr marL="7972" marR="7972" marT="79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enviou</a:t>
                      </a:r>
                    </a:p>
                  </a:txBody>
                  <a:tcPr marL="7972" marR="7972" marT="79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</a:t>
                      </a:r>
                    </a:p>
                  </a:txBody>
                  <a:tcPr marL="7972" marR="7972" marT="79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Nenhuma resposta</a:t>
                      </a:r>
                      <a:endParaRPr lang="pt-BR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72" marR="7972" marT="79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35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Gafisa</a:t>
                      </a:r>
                    </a:p>
                  </a:txBody>
                  <a:tcPr marL="7972" marR="7972" marT="79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enviou</a:t>
                      </a:r>
                    </a:p>
                  </a:txBody>
                  <a:tcPr marL="7972" marR="7972" marT="79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</a:t>
                      </a:r>
                    </a:p>
                  </a:txBody>
                  <a:tcPr marL="7972" marR="7972" marT="79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Termo</a:t>
                      </a:r>
                      <a:r>
                        <a:rPr lang="pt-BR" sz="10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de confidencialidade em avaliação</a:t>
                      </a:r>
                      <a:endParaRPr lang="pt-BR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72" marR="7972" marT="79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35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JHSF</a:t>
                      </a:r>
                    </a:p>
                  </a:txBody>
                  <a:tcPr marL="7972" marR="7972" marT="79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enviou</a:t>
                      </a:r>
                    </a:p>
                  </a:txBody>
                  <a:tcPr marL="7972" marR="7972" marT="79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</a:t>
                      </a:r>
                    </a:p>
                  </a:txBody>
                  <a:tcPr marL="7972" marR="7972" marT="79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Indicou sua participação a partir de 2015.</a:t>
                      </a:r>
                      <a:endParaRPr lang="pt-BR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72" marR="7972" marT="79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35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João Fortes</a:t>
                      </a:r>
                    </a:p>
                  </a:txBody>
                  <a:tcPr marL="7972" marR="7972" marT="79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enviou</a:t>
                      </a:r>
                    </a:p>
                  </a:txBody>
                  <a:tcPr marL="7972" marR="7972" marT="79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</a:t>
                      </a:r>
                    </a:p>
                  </a:txBody>
                  <a:tcPr marL="7972" marR="7972" marT="79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Nenhuma resposta</a:t>
                      </a:r>
                    </a:p>
                  </a:txBody>
                  <a:tcPr marL="7972" marR="7972" marT="79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35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Odebrecht</a:t>
                      </a:r>
                    </a:p>
                  </a:txBody>
                  <a:tcPr marL="7972" marR="7972" marT="79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enviou</a:t>
                      </a:r>
                    </a:p>
                  </a:txBody>
                  <a:tcPr marL="7972" marR="7972" marT="79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</a:t>
                      </a:r>
                    </a:p>
                  </a:txBody>
                  <a:tcPr marL="7972" marR="7972" marT="79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Sem contato na útima semana</a:t>
                      </a:r>
                    </a:p>
                  </a:txBody>
                  <a:tcPr marL="7972" marR="7972" marT="79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35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Plano &amp; Plano</a:t>
                      </a:r>
                    </a:p>
                  </a:txBody>
                  <a:tcPr marL="7972" marR="7972" marT="79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enviou</a:t>
                      </a:r>
                    </a:p>
                  </a:txBody>
                  <a:tcPr marL="7972" marR="7972" marT="79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</a:t>
                      </a:r>
                    </a:p>
                  </a:txBody>
                  <a:tcPr marL="7972" marR="7972" marT="79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Sem contato na útima semana</a:t>
                      </a:r>
                    </a:p>
                  </a:txBody>
                  <a:tcPr marL="7972" marR="7972" marT="79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35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Trisul</a:t>
                      </a:r>
                    </a:p>
                  </a:txBody>
                  <a:tcPr marL="7972" marR="7972" marT="79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enviou</a:t>
                      </a:r>
                    </a:p>
                  </a:txBody>
                  <a:tcPr marL="7972" marR="7972" marT="79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</a:t>
                      </a:r>
                    </a:p>
                  </a:txBody>
                  <a:tcPr marL="7972" marR="7972" marT="79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Nenhuma resposta</a:t>
                      </a:r>
                    </a:p>
                  </a:txBody>
                  <a:tcPr marL="7972" marR="7972" marT="79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35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WTorre</a:t>
                      </a:r>
                    </a:p>
                  </a:txBody>
                  <a:tcPr marL="7972" marR="7972" marT="79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enviou</a:t>
                      </a:r>
                    </a:p>
                  </a:txBody>
                  <a:tcPr marL="7972" marR="7972" marT="79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</a:t>
                      </a:r>
                    </a:p>
                  </a:txBody>
                  <a:tcPr marL="7972" marR="7972" marT="79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Nenhuma resposta</a:t>
                      </a:r>
                    </a:p>
                  </a:txBody>
                  <a:tcPr marL="7972" marR="7972" marT="79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35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Yuny</a:t>
                      </a:r>
                    </a:p>
                  </a:txBody>
                  <a:tcPr marL="7972" marR="7972" marT="79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enviou</a:t>
                      </a:r>
                    </a:p>
                  </a:txBody>
                  <a:tcPr marL="7972" marR="7972" marT="79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</a:t>
                      </a:r>
                    </a:p>
                  </a:txBody>
                  <a:tcPr marL="7972" marR="7972" marT="79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Sem contato na </a:t>
                      </a:r>
                      <a:r>
                        <a:rPr lang="pt-BR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última </a:t>
                      </a:r>
                      <a:r>
                        <a:rPr lang="pt-BR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semana</a:t>
                      </a:r>
                    </a:p>
                  </a:txBody>
                  <a:tcPr marL="7972" marR="7972" marT="79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8543169" y="6525344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7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15919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125413" y="65088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1579916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>
              <a:defRPr/>
            </a:pPr>
            <a:endParaRPr lang="pt-BR" sz="2400" b="1" dirty="0" smtClean="0"/>
          </a:p>
          <a:p>
            <a:pPr>
              <a:defRPr/>
            </a:pPr>
            <a:endParaRPr lang="pt-BR" sz="2400" b="1" dirty="0"/>
          </a:p>
          <a:p>
            <a:pPr>
              <a:defRPr/>
            </a:pPr>
            <a:endParaRPr lang="pt-BR" sz="2400" b="1" dirty="0" smtClean="0"/>
          </a:p>
          <a:p>
            <a:pPr algn="ctr">
              <a:defRPr/>
            </a:pPr>
            <a:r>
              <a:rPr lang="pt-BR" sz="2400" b="1" dirty="0" smtClean="0"/>
              <a:t>Terceirização/ questões do trabalho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30172043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16024" y="620688"/>
            <a:ext cx="8964488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b="1" dirty="0" smtClean="0"/>
              <a:t>Terceirização</a:t>
            </a:r>
          </a:p>
          <a:p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Definição por STF ou encaminhamento para lei (PL 4330 ou 87)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Contatos </a:t>
            </a:r>
            <a:r>
              <a:rPr lang="pt-BR" dirty="0"/>
              <a:t>CENIBRA, Min. Sydney </a:t>
            </a:r>
            <a:r>
              <a:rPr lang="pt-BR" dirty="0" smtClean="0"/>
              <a:t>Sanches, Artur Maia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Assessoria para participação ABRAINC – Maria Fernanda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Petição para participação </a:t>
            </a:r>
            <a:r>
              <a:rPr lang="pt-BR" dirty="0" err="1" smtClean="0"/>
              <a:t>Amicus</a:t>
            </a:r>
            <a:r>
              <a:rPr lang="pt-BR" dirty="0" smtClean="0"/>
              <a:t> </a:t>
            </a:r>
            <a:r>
              <a:rPr lang="pt-BR" dirty="0" err="1" smtClean="0"/>
              <a:t>Curiae</a:t>
            </a:r>
            <a:r>
              <a:rPr lang="pt-BR" dirty="0" smtClean="0"/>
              <a:t> + Parecer </a:t>
            </a:r>
            <a:r>
              <a:rPr lang="pt-BR" dirty="0" err="1" smtClean="0"/>
              <a:t>Anamatra</a:t>
            </a:r>
            <a:endParaRPr lang="pt-BR" dirty="0"/>
          </a:p>
          <a:p>
            <a:endParaRPr lang="pt-BR" dirty="0" smtClean="0"/>
          </a:p>
          <a:p>
            <a:r>
              <a:rPr lang="pt-BR" b="1" dirty="0" smtClean="0"/>
              <a:t>Trabalho Análogo à Escravidão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Requerimento ABRAINC </a:t>
            </a:r>
            <a:r>
              <a:rPr lang="pt-BR" dirty="0"/>
              <a:t>para </a:t>
            </a:r>
            <a:r>
              <a:rPr lang="pt-BR" dirty="0" smtClean="0"/>
              <a:t>Ministério do Trabalho para </a:t>
            </a:r>
            <a:r>
              <a:rPr lang="pt-BR" dirty="0"/>
              <a:t>avocação de </a:t>
            </a:r>
            <a:r>
              <a:rPr lang="pt-BR" dirty="0" smtClean="0"/>
              <a:t>procedimentos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Comitê Jurídico – relato de ação e possíveis efeitos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Solicitação de participação do Comitê nestas definições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ADIN</a:t>
            </a:r>
            <a:r>
              <a:rPr lang="pt-BR" dirty="0" smtClean="0"/>
              <a:t> pela ABRAINC para </a:t>
            </a:r>
            <a:r>
              <a:rPr lang="pt-BR" dirty="0" err="1" smtClean="0"/>
              <a:t>desconfigurar</a:t>
            </a:r>
            <a:r>
              <a:rPr lang="pt-BR" dirty="0" smtClean="0"/>
              <a:t> medida interministerial – </a:t>
            </a:r>
            <a:r>
              <a:rPr lang="pt-BR" dirty="0" smtClean="0"/>
              <a:t>proposta a ser apresentada por Maria Fernanda para discussão e encaminhamento</a:t>
            </a:r>
            <a:endParaRPr lang="pt-BR" dirty="0"/>
          </a:p>
          <a:p>
            <a:pPr lvl="0"/>
            <a:r>
              <a:rPr lang="pt-BR" b="1" dirty="0"/>
              <a:t> </a:t>
            </a:r>
            <a:endParaRPr lang="pt-BR" dirty="0"/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800" y="155113"/>
            <a:ext cx="267259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pt-BR"/>
            </a:defPPr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Questões do Trabalho </a:t>
            </a:r>
            <a:endParaRPr lang="en-US" dirty="0">
              <a:sym typeface="Arial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8532440" y="6453336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8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38209021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/>
          </p:cNvSpPr>
          <p:nvPr/>
        </p:nvSpPr>
        <p:spPr bwMode="auto">
          <a:xfrm>
            <a:off x="683568" y="1124744"/>
            <a:ext cx="7697787" cy="388824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>
              <a:defRPr/>
            </a:pPr>
            <a:endParaRPr lang="pt-BR" sz="2400" b="1" dirty="0" smtClean="0"/>
          </a:p>
          <a:p>
            <a:pPr>
              <a:defRPr/>
            </a:pPr>
            <a:endParaRPr lang="pt-BR" sz="2400" b="1" dirty="0"/>
          </a:p>
          <a:p>
            <a:pPr algn="ctr">
              <a:defRPr/>
            </a:pPr>
            <a:endParaRPr lang="pt-BR" sz="2400" b="1" dirty="0"/>
          </a:p>
          <a:p>
            <a:pPr algn="ctr">
              <a:defRPr/>
            </a:pPr>
            <a:r>
              <a:rPr lang="pt-BR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Modelo de Negócios, </a:t>
            </a:r>
            <a:r>
              <a:rPr lang="pt-BR" sz="2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Distratos</a:t>
            </a:r>
            <a:r>
              <a:rPr lang="pt-BR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, Modelo de Vendas</a:t>
            </a:r>
          </a:p>
          <a:p>
            <a:pPr algn="ctr">
              <a:defRPr/>
            </a:pPr>
            <a:endParaRPr lang="pt-BR" sz="2400" b="1" dirty="0"/>
          </a:p>
          <a:p>
            <a:pPr algn="ctr">
              <a:defRPr/>
            </a:pPr>
            <a:endParaRPr lang="pt-BR" sz="2400" b="1" dirty="0" smtClean="0"/>
          </a:p>
          <a:p>
            <a:pPr algn="ctr">
              <a:defRPr/>
            </a:pPr>
            <a:endParaRPr lang="pt-BR" sz="2400" b="1" dirty="0"/>
          </a:p>
          <a:p>
            <a:pPr algn="ctr">
              <a:defRPr/>
            </a:pPr>
            <a:r>
              <a:rPr lang="pt-BR" sz="2400" b="1" dirty="0" smtClean="0"/>
              <a:t> </a:t>
            </a:r>
          </a:p>
          <a:p>
            <a:pPr>
              <a:defRPr/>
            </a:pPr>
            <a:endParaRPr lang="pt-BR" sz="2400" b="1" dirty="0"/>
          </a:p>
        </p:txBody>
      </p:sp>
      <p:sp>
        <p:nvSpPr>
          <p:cNvPr id="4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914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08758" y="137436"/>
            <a:ext cx="8696325" cy="171938"/>
          </a:xfrm>
        </p:spPr>
        <p:txBody>
          <a:bodyPr vert="horz" lIns="0" tIns="0" rIns="0" bIns="0" rtlCol="0" anchor="t">
            <a:normAutofit fontScale="90000"/>
          </a:bodyPr>
          <a:lstStyle/>
          <a:p>
            <a:pPr defTabSz="914145">
              <a:defRPr/>
            </a:pPr>
            <a:r>
              <a:rPr lang="pt-BR" sz="2200" b="1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Tahoma" pitchFamily="34" charset="0"/>
              </a:rPr>
              <a:t>Modelo de vendas – aproximação com o MP</a:t>
            </a:r>
            <a:br>
              <a:rPr lang="pt-BR" sz="2200" b="1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Tahoma" pitchFamily="34" charset="0"/>
              </a:rPr>
            </a:b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314328" y="404664"/>
            <a:ext cx="8624887" cy="5512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endParaRPr lang="pt-BR" sz="1700" b="1" dirty="0"/>
          </a:p>
          <a:p>
            <a:endParaRPr lang="pt-BR" sz="1700" b="1" dirty="0" smtClean="0"/>
          </a:p>
          <a:p>
            <a:endParaRPr lang="pt-BR" sz="1700" b="1" dirty="0"/>
          </a:p>
          <a:p>
            <a:endParaRPr lang="pt-BR" sz="17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/>
          </a:p>
          <a:p>
            <a:pPr lvl="0"/>
            <a:r>
              <a:rPr lang="pt-BR" sz="1700" b="1" dirty="0" smtClean="0"/>
              <a:t>MRV e HM viraram chave. Questões trabalhistas -  Marcos Lopes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Lei Complementar – a partir de 1/1/2015 – Supersimples - 6% até R$ 180 mil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Corretores Associados – PL Edinho Bentes aprovado na Câmara</a:t>
            </a:r>
          </a:p>
          <a:p>
            <a:pPr lvl="0"/>
            <a:endParaRPr lang="pt-BR" sz="1700" b="1" dirty="0"/>
          </a:p>
          <a:p>
            <a:pPr lvl="0"/>
            <a:r>
              <a:rPr lang="pt-BR" sz="1700" b="1" dirty="0" smtClean="0"/>
              <a:t>Acórdão Turma Uniformização TJ-SP – com previsão contratual, CA</a:t>
            </a:r>
          </a:p>
          <a:p>
            <a:pPr lvl="0"/>
            <a:endParaRPr lang="pt-BR" sz="1700" b="1" dirty="0" smtClean="0"/>
          </a:p>
          <a:p>
            <a:pPr lvl="0"/>
            <a:r>
              <a:rPr lang="pt-BR" sz="1700" b="1" dirty="0" smtClean="0"/>
              <a:t>Reunião 29/10, 15h, com Jairo </a:t>
            </a:r>
            <a:r>
              <a:rPr lang="pt-BR" sz="1700" b="1" dirty="0" err="1" smtClean="0"/>
              <a:t>Klepacz</a:t>
            </a:r>
            <a:r>
              <a:rPr lang="pt-BR" sz="1700" b="1" dirty="0" smtClean="0"/>
              <a:t> e Marcos Lopes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Local, participantes (Novellino, Leonardo; solicitação ML: MN, Jorge Cury)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1700" dirty="0"/>
          </a:p>
          <a:p>
            <a:pPr lvl="0"/>
            <a:r>
              <a:rPr lang="pt-BR" sz="1700" b="1" dirty="0"/>
              <a:t>Autuação INSS – Brasília, RJ; decisões contrárias RS</a:t>
            </a:r>
          </a:p>
          <a:p>
            <a:pPr lvl="0"/>
            <a:endParaRPr lang="pt-BR" sz="1700" b="1" dirty="0"/>
          </a:p>
          <a:p>
            <a:pPr lvl="0"/>
            <a:r>
              <a:rPr lang="pt-BR" sz="1700" b="1" dirty="0"/>
              <a:t>Minuta-padrão RJ – </a:t>
            </a:r>
            <a:r>
              <a:rPr lang="pt-BR" sz="1700" dirty="0"/>
              <a:t>apresentação Comitê Jurídico ABRAINC – 21/10 – Dr. Maury, Dr. </a:t>
            </a:r>
            <a:r>
              <a:rPr lang="pt-BR" sz="1700" dirty="0" err="1"/>
              <a:t>Werson</a:t>
            </a:r>
            <a:r>
              <a:rPr lang="pt-BR" sz="1700" dirty="0"/>
              <a:t> Rego, </a:t>
            </a:r>
            <a:r>
              <a:rPr lang="pt-BR" sz="1700" dirty="0" err="1"/>
              <a:t>Murillo</a:t>
            </a:r>
            <a:r>
              <a:rPr lang="pt-BR" sz="1700" dirty="0"/>
              <a:t> </a:t>
            </a:r>
            <a:r>
              <a:rPr lang="pt-BR" sz="1700" dirty="0" err="1"/>
              <a:t>Allevato</a:t>
            </a:r>
            <a:endParaRPr lang="pt-BR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Judiciário: na dúvida, defesa do + frágil.  </a:t>
            </a:r>
            <a:r>
              <a:rPr lang="pt-BR" sz="1600" dirty="0" err="1"/>
              <a:t>Auto-regulação</a:t>
            </a:r>
            <a:r>
              <a:rPr lang="pt-BR" sz="1600" dirty="0"/>
              <a:t> e </a:t>
            </a:r>
            <a:r>
              <a:rPr lang="pt-BR" sz="1600" dirty="0" err="1"/>
              <a:t>desjudicialização</a:t>
            </a:r>
            <a:r>
              <a:rPr lang="pt-BR" sz="1600" dirty="0"/>
              <a:t> por equilíbrio.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RJ-CNJ-MJ- estados. Apresentação reunião </a:t>
            </a:r>
            <a:r>
              <a:rPr lang="pt-BR" sz="1600" dirty="0" smtClean="0"/>
              <a:t>CD</a:t>
            </a: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 smtClean="0"/>
              <a:t>Participação efetiva para correção de pontos controversos</a:t>
            </a:r>
            <a:endParaRPr lang="pt-BR" sz="1700" b="1" dirty="0"/>
          </a:p>
        </p:txBody>
      </p:sp>
      <p:sp>
        <p:nvSpPr>
          <p:cNvPr id="7" name="Retângulo 7"/>
          <p:cNvSpPr>
            <a:spLocks noChangeArrowheads="1"/>
          </p:cNvSpPr>
          <p:nvPr/>
        </p:nvSpPr>
        <p:spPr bwMode="auto">
          <a:xfrm>
            <a:off x="267595" y="764706"/>
            <a:ext cx="8624887" cy="58814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0" lvl="1"/>
            <a:r>
              <a:rPr lang="pt-BR" sz="1700" b="1" dirty="0"/>
              <a:t>C</a:t>
            </a:r>
            <a:r>
              <a:rPr lang="pt-BR" sz="1700" b="1" dirty="0" smtClean="0"/>
              <a:t>ontratação pela empresa, </a:t>
            </a:r>
            <a:r>
              <a:rPr lang="pt-BR" sz="1700" b="1" dirty="0"/>
              <a:t>apesar de carregar maiores custos iniciais, tem reflexos positivos no médio e longo prazo para </a:t>
            </a:r>
            <a:r>
              <a:rPr lang="pt-BR" sz="1700" b="1" dirty="0" smtClean="0"/>
              <a:t>associadas </a:t>
            </a:r>
            <a:r>
              <a:rPr lang="pt-BR" sz="1700" b="1" dirty="0"/>
              <a:t>e para o setor. 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8532440" y="6453336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9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7079002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vert="horz" lIns="0" tIns="0" rIns="0" bIns="0" rtlCol="0" anchor="t">
            <a:noAutofit/>
          </a:bodyPr>
          <a:lstStyle/>
          <a:p>
            <a:pPr algn="l" defTabSz="914145"/>
            <a:r>
              <a:rPr lang="pt-BR" sz="2000" b="1" dirty="0" err="1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Arial" pitchFamily="34" charset="0"/>
              </a:rPr>
              <a:t>Distratos</a:t>
            </a:r>
            <a:r>
              <a:rPr lang="pt-BR" sz="2000" b="1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Arial" pitchFamily="34" charset="0"/>
              </a:rPr>
              <a:t> - </a:t>
            </a:r>
            <a:r>
              <a:rPr lang="pt-BR" sz="2000" b="1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Para minimizar efeitos de forma imediata</a:t>
            </a:r>
            <a:r>
              <a:rPr lang="pt-BR" sz="2000" b="1" dirty="0">
                <a:latin typeface="Arial" charset="0"/>
                <a:ea typeface="+mn-ea"/>
                <a:cs typeface="Arial" charset="0"/>
              </a:rPr>
              <a:t/>
            </a:r>
            <a:br>
              <a:rPr lang="pt-BR" sz="2000" b="1" dirty="0">
                <a:latin typeface="Arial" charset="0"/>
                <a:ea typeface="+mn-ea"/>
                <a:cs typeface="Arial" charset="0"/>
              </a:rPr>
            </a:br>
            <a:endParaRPr lang="en-US" sz="2000" b="1" dirty="0">
              <a:latin typeface="Arial" charset="0"/>
              <a:ea typeface="+mn-ea"/>
              <a:cs typeface="Arial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90456" y="689615"/>
            <a:ext cx="8759825" cy="5527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sz="1700" b="1" u="sng" dirty="0" smtClean="0"/>
              <a:t>1 - Concessão de crédito</a:t>
            </a:r>
            <a:r>
              <a:rPr lang="pt-BR" sz="1700" b="1" dirty="0" smtClean="0"/>
              <a:t> - Comitê </a:t>
            </a:r>
            <a:r>
              <a:rPr lang="pt-BR" sz="1700" b="1" dirty="0"/>
              <a:t>Financeiro </a:t>
            </a:r>
            <a:r>
              <a:rPr lang="pt-BR" sz="1700" b="1" dirty="0" smtClean="0"/>
              <a:t>ABRAINC</a:t>
            </a:r>
          </a:p>
          <a:p>
            <a:endParaRPr lang="pt-BR" sz="17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/>
              <a:t>Ratings/ Integração com informações de </a:t>
            </a:r>
            <a:r>
              <a:rPr lang="pt-BR" sz="1700" dirty="0" smtClean="0"/>
              <a:t>crédito - CETIP – Gafisa, </a:t>
            </a:r>
            <a:r>
              <a:rPr lang="pt-BR" sz="1700" dirty="0" err="1" smtClean="0"/>
              <a:t>Cyrela</a:t>
            </a:r>
            <a:r>
              <a:rPr lang="pt-BR" sz="1700" dirty="0" smtClean="0"/>
              <a:t>, </a:t>
            </a:r>
            <a:r>
              <a:rPr lang="pt-BR" sz="1700" dirty="0" err="1" smtClean="0"/>
              <a:t>Rosssi</a:t>
            </a:r>
            <a:r>
              <a:rPr lang="pt-BR" sz="1700" dirty="0" smtClean="0"/>
              <a:t>. </a:t>
            </a:r>
            <a:endParaRPr lang="pt-BR" sz="1700" dirty="0"/>
          </a:p>
          <a:p>
            <a:endParaRPr lang="pt-BR" sz="1700" dirty="0"/>
          </a:p>
          <a:p>
            <a:r>
              <a:rPr lang="pt-BR" sz="1700" b="1" u="sng" dirty="0" smtClean="0"/>
              <a:t>2 - Jurisprudência</a:t>
            </a:r>
            <a:r>
              <a:rPr lang="pt-BR" sz="1700" b="1" dirty="0" smtClean="0"/>
              <a:t> - GT </a:t>
            </a:r>
            <a:r>
              <a:rPr lang="pt-BR" sz="1700" b="1" dirty="0"/>
              <a:t>Judiciário com Comitê Jurídico </a:t>
            </a:r>
            <a:r>
              <a:rPr lang="pt-BR" sz="1700" b="1" dirty="0" smtClean="0"/>
              <a:t>ABRAINC</a:t>
            </a:r>
          </a:p>
          <a:p>
            <a:endParaRPr lang="pt-BR" sz="1700" b="1" dirty="0"/>
          </a:p>
          <a:p>
            <a:r>
              <a:rPr lang="pt-BR" sz="1700" b="1" dirty="0" smtClean="0"/>
              <a:t>GT Judiciário -  </a:t>
            </a:r>
            <a:r>
              <a:rPr lang="pt-BR" sz="1700" dirty="0" smtClean="0"/>
              <a:t>Claudio </a:t>
            </a:r>
            <a:r>
              <a:rPr lang="pt-BR" sz="1700" dirty="0"/>
              <a:t>Carvalho, </a:t>
            </a:r>
            <a:r>
              <a:rPr lang="pt-BR" sz="1700" dirty="0" smtClean="0"/>
              <a:t>MF, JC </a:t>
            </a:r>
            <a:r>
              <a:rPr lang="pt-BR" sz="1700" dirty="0" err="1"/>
              <a:t>Lazaretti</a:t>
            </a:r>
            <a:r>
              <a:rPr lang="pt-BR" sz="1700" dirty="0"/>
              <a:t>, </a:t>
            </a:r>
            <a:r>
              <a:rPr lang="pt-BR" sz="1700" dirty="0" smtClean="0"/>
              <a:t>Denise, VL, CB, LFM, </a:t>
            </a:r>
            <a:r>
              <a:rPr lang="pt-BR" sz="1700" dirty="0"/>
              <a:t>ABRAINC</a:t>
            </a:r>
            <a:endParaRPr lang="pt-BR" sz="1700" b="1" dirty="0"/>
          </a:p>
          <a:p>
            <a:endParaRPr lang="pt-BR" sz="17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/>
              <a:t>Cartilha para esclarecimentos </a:t>
            </a:r>
            <a:r>
              <a:rPr lang="pt-BR" sz="1700" b="1" dirty="0" smtClean="0"/>
              <a:t>– prazo final p/ lançamento 18/11</a:t>
            </a:r>
            <a:endParaRPr lang="pt-BR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Consumidores, MP, </a:t>
            </a:r>
            <a:r>
              <a:rPr lang="pt-BR" sz="1600" dirty="0" err="1"/>
              <a:t>Procons</a:t>
            </a:r>
            <a:r>
              <a:rPr lang="pt-BR" sz="1600" dirty="0"/>
              <a:t>, Executivo, STJ (Min. Luiz Otávio Noronha e Herman Benjamin), Min. Fazenda (</a:t>
            </a:r>
            <a:r>
              <a:rPr lang="pt-BR" sz="1600" dirty="0" err="1"/>
              <a:t>Caffarelli</a:t>
            </a:r>
            <a:r>
              <a:rPr lang="pt-BR" sz="1600" dirty="0"/>
              <a:t>)- defesa do equilíbrio.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Capítulo sobre </a:t>
            </a:r>
            <a:r>
              <a:rPr lang="pt-BR" sz="1700" dirty="0" err="1" smtClean="0"/>
              <a:t>distratos</a:t>
            </a:r>
            <a:endParaRPr lang="pt-BR" sz="17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Obras com atraso e sem atraso; interferência ou não de poder público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Abertura de memórias de cálculo e proposta de escalonamento de retenções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Visão de prejuízo para demais clientes com manutenção de desequilíbrios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/>
              <a:t>Mesas </a:t>
            </a:r>
            <a:r>
              <a:rPr lang="pt-BR" sz="1700" b="1" dirty="0"/>
              <a:t>de discussão com </a:t>
            </a:r>
            <a:r>
              <a:rPr lang="pt-BR" sz="1700" b="1" dirty="0" smtClean="0"/>
              <a:t>Desembargadores – </a:t>
            </a:r>
            <a:r>
              <a:rPr lang="pt-BR" sz="1700" dirty="0" smtClean="0"/>
              <a:t>reunião 27/10</a:t>
            </a:r>
            <a:endParaRPr lang="pt-BR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/>
              <a:t>Ação </a:t>
            </a:r>
            <a:r>
              <a:rPr lang="pt-BR" sz="1700" b="1" dirty="0"/>
              <a:t>com Judiciário e formadores de </a:t>
            </a:r>
            <a:r>
              <a:rPr lang="pt-BR" sz="1700" b="1" dirty="0" smtClean="0"/>
              <a:t>opinião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/>
              <a:t>Gentilezas </a:t>
            </a:r>
            <a:r>
              <a:rPr lang="pt-BR" sz="1700" b="1" dirty="0"/>
              <a:t>Urbanas </a:t>
            </a:r>
            <a:r>
              <a:rPr lang="pt-BR" sz="1700" dirty="0"/>
              <a:t>– apoio </a:t>
            </a:r>
            <a:r>
              <a:rPr lang="pt-BR" sz="1700" dirty="0" smtClean="0"/>
              <a:t>ABRAINC; </a:t>
            </a:r>
            <a:r>
              <a:rPr lang="pt-BR" sz="1700" b="1" dirty="0" err="1" smtClean="0"/>
              <a:t>Parklets</a:t>
            </a:r>
            <a:r>
              <a:rPr lang="pt-BR" sz="1700" dirty="0" smtClean="0"/>
              <a:t> – reunião 6/11</a:t>
            </a:r>
            <a:endParaRPr lang="pt-BR" sz="17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8532440" y="6453336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10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30407230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vert="horz" lIns="0" tIns="0" rIns="0" bIns="0" rtlCol="0" anchor="t">
            <a:noAutofit/>
          </a:bodyPr>
          <a:lstStyle/>
          <a:p>
            <a:pPr algn="l" defTabSz="914145"/>
            <a:r>
              <a:rPr lang="pt-BR" sz="2000" b="1" dirty="0" err="1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Arial" pitchFamily="34" charset="0"/>
              </a:rPr>
              <a:t>Distratos</a:t>
            </a:r>
            <a:r>
              <a:rPr lang="pt-BR" sz="2000" b="1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Arial" pitchFamily="34" charset="0"/>
              </a:rPr>
              <a:t> - p</a:t>
            </a:r>
            <a:r>
              <a:rPr lang="pt-BR" sz="2000" b="1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ara alterar premissas e fonte dos problemas</a:t>
            </a:r>
            <a:r>
              <a:rPr lang="pt-BR" sz="2000" b="1" dirty="0">
                <a:latin typeface="Arial" charset="0"/>
                <a:ea typeface="+mn-ea"/>
                <a:cs typeface="Arial" charset="0"/>
              </a:rPr>
              <a:t/>
            </a:r>
            <a:br>
              <a:rPr lang="pt-BR" sz="2000" b="1" dirty="0">
                <a:latin typeface="Arial" charset="0"/>
                <a:ea typeface="+mn-ea"/>
                <a:cs typeface="Arial" charset="0"/>
              </a:rPr>
            </a:br>
            <a:endParaRPr lang="en-US" sz="2000" b="1" dirty="0">
              <a:latin typeface="Arial" charset="0"/>
              <a:ea typeface="+mn-ea"/>
              <a:cs typeface="Arial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90456" y="689615"/>
            <a:ext cx="8759825" cy="5035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sz="1700" b="1" dirty="0" smtClean="0"/>
              <a:t>3 - </a:t>
            </a:r>
            <a:r>
              <a:rPr lang="pt-BR" sz="1700" b="1" u="sng" dirty="0" smtClean="0"/>
              <a:t>Modelo de Negócios/ Bancos</a:t>
            </a:r>
          </a:p>
          <a:p>
            <a:endParaRPr lang="pt-BR" sz="1700" b="1" u="sng" dirty="0"/>
          </a:p>
          <a:p>
            <a:r>
              <a:rPr lang="pt-BR" sz="1700" b="1" dirty="0" smtClean="0"/>
              <a:t>GT - </a:t>
            </a:r>
            <a:r>
              <a:rPr lang="pt-BR" sz="1700" dirty="0" smtClean="0"/>
              <a:t>Rafael </a:t>
            </a:r>
            <a:r>
              <a:rPr lang="pt-BR" sz="1700" dirty="0"/>
              <a:t>Novellino, Marcelo Borges, Carlos </a:t>
            </a:r>
            <a:r>
              <a:rPr lang="pt-BR" sz="1700" dirty="0" err="1"/>
              <a:t>Piani</a:t>
            </a:r>
            <a:r>
              <a:rPr lang="pt-BR" sz="1700" dirty="0"/>
              <a:t>, Rodrigo Luna, Gafisa, ABRAINC</a:t>
            </a:r>
          </a:p>
          <a:p>
            <a:endParaRPr lang="pt-BR" sz="1700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/>
              <a:t>Repasse </a:t>
            </a:r>
            <a:r>
              <a:rPr lang="pt-BR" sz="1700" b="1" dirty="0"/>
              <a:t>antecipado </a:t>
            </a:r>
            <a:r>
              <a:rPr lang="pt-BR" sz="1700" dirty="0"/>
              <a:t>– piloto em </a:t>
            </a:r>
            <a:r>
              <a:rPr lang="pt-BR" sz="1700" dirty="0" smtClean="0"/>
              <a:t>curso – reunião 4/11</a:t>
            </a:r>
          </a:p>
          <a:p>
            <a:endParaRPr lang="pt-BR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/>
              <a:t>Discussão sobre médio prazo </a:t>
            </a:r>
            <a:r>
              <a:rPr lang="pt-BR" sz="1700" dirty="0" smtClean="0"/>
              <a:t>- processos</a:t>
            </a:r>
          </a:p>
          <a:p>
            <a:endParaRPr lang="pt-BR" sz="1700" dirty="0"/>
          </a:p>
          <a:p>
            <a:endParaRPr lang="pt-BR" sz="1700" dirty="0"/>
          </a:p>
          <a:p>
            <a:endParaRPr lang="pt-BR" sz="1700" b="1" dirty="0" smtClean="0"/>
          </a:p>
          <a:p>
            <a:r>
              <a:rPr lang="pt-BR" sz="1700" b="1" dirty="0" smtClean="0"/>
              <a:t>4 - </a:t>
            </a:r>
            <a:r>
              <a:rPr lang="pt-BR" sz="1700" b="1" u="sng" dirty="0" smtClean="0"/>
              <a:t>Ajustes legislativos</a:t>
            </a:r>
            <a:r>
              <a:rPr lang="pt-BR" sz="1700" b="1" dirty="0" smtClean="0"/>
              <a:t> – GT Legislativo - </a:t>
            </a:r>
            <a:r>
              <a:rPr lang="pt-BR" sz="1700" dirty="0" smtClean="0"/>
              <a:t>Rubens </a:t>
            </a:r>
            <a:r>
              <a:rPr lang="pt-BR" sz="1700" dirty="0"/>
              <a:t>Menin, Flavio Zarzur, Ronaldo Cury, Claudio Bernardes, ABRAINC, Luiz Fernando Moura</a:t>
            </a:r>
            <a:endParaRPr lang="pt-BR" sz="1700" b="1" dirty="0"/>
          </a:p>
          <a:p>
            <a:endParaRPr lang="pt-BR" sz="1700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/>
              <a:t>Imagem do setor e esclarecimentos </a:t>
            </a:r>
            <a:r>
              <a:rPr lang="pt-BR" sz="1700" dirty="0" smtClean="0"/>
              <a:t>– Cartilha</a:t>
            </a:r>
          </a:p>
          <a:p>
            <a:endParaRPr lang="pt-BR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/>
              <a:t>Definições legais sobre retenção </a:t>
            </a:r>
            <a:r>
              <a:rPr lang="pt-BR" sz="1700" dirty="0"/>
              <a:t>– trabalho proativo com </a:t>
            </a:r>
            <a:r>
              <a:rPr lang="pt-BR" sz="1700" dirty="0" smtClean="0"/>
              <a:t>Legislativo</a:t>
            </a:r>
            <a:endParaRPr lang="pt-BR" sz="17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/>
              <a:t>GT CBIC, ABRAINC, </a:t>
            </a:r>
            <a:r>
              <a:rPr lang="pt-BR" sz="1700" dirty="0" smtClean="0"/>
              <a:t>Secovi</a:t>
            </a:r>
            <a:endParaRPr lang="pt-BR" sz="17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/>
              <a:t>Planejamento </a:t>
            </a:r>
            <a:r>
              <a:rPr lang="pt-BR" sz="1700" dirty="0" smtClean="0"/>
              <a:t>Estratégico</a:t>
            </a:r>
            <a:endParaRPr lang="pt-BR" sz="17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Definições de ações  </a:t>
            </a:r>
            <a:endParaRPr lang="pt-BR" sz="1700" i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8532440" y="6453336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11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20607226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vert="horz" lIns="0" tIns="0" rIns="0" bIns="0" rtlCol="0" anchor="t">
            <a:noAutofit/>
          </a:bodyPr>
          <a:lstStyle/>
          <a:p>
            <a:pPr defTabSz="914145">
              <a:defRPr/>
            </a:pPr>
            <a:r>
              <a:rPr lang="pt-BR" sz="2000" b="1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Tahoma" pitchFamily="34" charset="0"/>
                <a:sym typeface="Arial" pitchFamily="34" charset="0"/>
              </a:rPr>
              <a:t>Modelo de Negócios – </a:t>
            </a:r>
            <a:r>
              <a:rPr lang="pt-BR" sz="2000" b="1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Tahoma" pitchFamily="34" charset="0"/>
                <a:sym typeface="Arial" pitchFamily="34" charset="0"/>
              </a:rPr>
              <a:t>Cartilha para Esclarecimentos</a:t>
            </a:r>
            <a:endParaRPr lang="en-US" sz="2000" b="1" dirty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Tahoma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90" y="582474"/>
            <a:ext cx="8759825" cy="6081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sz="1700" b="1" dirty="0" smtClean="0"/>
              <a:t>Destinatários</a:t>
            </a:r>
            <a:r>
              <a:rPr lang="pt-BR" sz="1700" dirty="0" smtClean="0"/>
              <a:t> </a:t>
            </a:r>
            <a:r>
              <a:rPr lang="pt-BR" sz="1700" dirty="0"/>
              <a:t>– consumidores, MP, </a:t>
            </a:r>
            <a:r>
              <a:rPr lang="pt-BR" sz="1700" dirty="0" err="1"/>
              <a:t>Procons</a:t>
            </a:r>
            <a:r>
              <a:rPr lang="pt-BR" sz="1700" dirty="0"/>
              <a:t>, Executivo, </a:t>
            </a:r>
            <a:r>
              <a:rPr lang="pt-BR" sz="1700" dirty="0" smtClean="0"/>
              <a:t>STJ - </a:t>
            </a:r>
            <a:r>
              <a:rPr lang="pt-BR" sz="1700" dirty="0"/>
              <a:t>defesa do equilíbrio</a:t>
            </a:r>
            <a:r>
              <a:rPr lang="pt-BR" sz="1700" dirty="0" smtClean="0"/>
              <a:t>.  </a:t>
            </a:r>
            <a:endParaRPr lang="pt-BR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/>
          </a:p>
          <a:p>
            <a:r>
              <a:rPr lang="pt-BR" sz="1700" b="1" i="1" dirty="0" smtClean="0"/>
              <a:t>A incorporação imobiliária – sim ou não?</a:t>
            </a:r>
            <a:endParaRPr lang="pt-BR" sz="1700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As necessidades do país e de suas cidades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Dados </a:t>
            </a:r>
            <a:r>
              <a:rPr lang="pt-BR" sz="1700" dirty="0"/>
              <a:t>sobre a contribuição do setor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i="1" dirty="0" smtClean="0"/>
          </a:p>
          <a:p>
            <a:r>
              <a:rPr lang="pt-BR" sz="1700" b="1" i="1" dirty="0" smtClean="0"/>
              <a:t>O </a:t>
            </a:r>
            <a:r>
              <a:rPr lang="pt-BR" sz="1700" b="1" i="1" dirty="0"/>
              <a:t>Modelo de Negócios</a:t>
            </a:r>
            <a:endParaRPr lang="pt-BR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/>
              <a:t>O funcionamento da incorporação; custos, </a:t>
            </a:r>
            <a:r>
              <a:rPr lang="pt-BR" sz="1700" dirty="0" smtClean="0"/>
              <a:t>margens, </a:t>
            </a:r>
            <a:r>
              <a:rPr lang="pt-BR" sz="1700" b="1" dirty="0" smtClean="0"/>
              <a:t>demanda e oferta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/>
              <a:t>O setor imobiliário vs. Especulação imobiliária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/>
              <a:t>O direito da moradia vs. o </a:t>
            </a:r>
            <a:r>
              <a:rPr lang="pt-BR" sz="1700" b="1" dirty="0" smtClean="0"/>
              <a:t>NIMBY </a:t>
            </a:r>
            <a:r>
              <a:rPr lang="pt-BR" sz="1700" b="1" dirty="0"/>
              <a:t>– </a:t>
            </a:r>
            <a:r>
              <a:rPr lang="pt-BR" sz="1700" b="1" dirty="0" smtClean="0"/>
              <a:t>Não em meu quintal</a:t>
            </a:r>
            <a:endParaRPr lang="pt-BR" sz="17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A </a:t>
            </a:r>
            <a:r>
              <a:rPr lang="pt-BR" sz="1700" dirty="0"/>
              <a:t>burocracia no Custo (e no prazo) do imóvel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/>
              <a:t>Os atrasos de obra: razões, </a:t>
            </a:r>
            <a:r>
              <a:rPr lang="pt-BR" sz="1700" dirty="0" smtClean="0"/>
              <a:t>equilíbrio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/>
              <a:t>A entrega da obra: condomínios, etc. </a:t>
            </a:r>
            <a:endParaRPr lang="pt-BR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/>
              <a:t>Os modelos de corretagem/ a retenção de valores </a:t>
            </a:r>
            <a:endParaRPr lang="pt-BR" sz="1700" dirty="0" smtClean="0"/>
          </a:p>
          <a:p>
            <a:endParaRPr lang="pt-BR" sz="1700" b="1" dirty="0" smtClean="0"/>
          </a:p>
          <a:p>
            <a:r>
              <a:rPr lang="pt-BR" sz="1700" b="1" i="1" dirty="0" err="1" smtClean="0"/>
              <a:t>Distratos</a:t>
            </a:r>
            <a:endParaRPr lang="pt-BR" sz="1700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/>
              <a:t>Equilíbrio - compra vs. Opções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Obras </a:t>
            </a:r>
            <a:r>
              <a:rPr lang="pt-BR" sz="1700" dirty="0"/>
              <a:t>com atraso e sem atraso; interferência ou não de poder público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/>
              <a:t>Abertura de memórias de cálculo e proposta de escalonamento de </a:t>
            </a:r>
            <a:r>
              <a:rPr lang="pt-BR" sz="1700" dirty="0" smtClean="0"/>
              <a:t>retenções</a:t>
            </a:r>
            <a:endParaRPr lang="pt-BR" sz="17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/>
          </a:p>
          <a:p>
            <a:r>
              <a:rPr lang="pt-BR" sz="1700" b="1" i="1" dirty="0"/>
              <a:t>O custeio e o financiamento da </a:t>
            </a:r>
            <a:r>
              <a:rPr lang="pt-BR" sz="1700" b="1" i="1" dirty="0" smtClean="0"/>
              <a:t>produção</a:t>
            </a:r>
            <a:endParaRPr lang="pt-BR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/>
              <a:t>O </a:t>
            </a:r>
            <a:r>
              <a:rPr lang="pt-BR" sz="1700" dirty="0" smtClean="0"/>
              <a:t>PMCMV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/>
              <a:t>O </a:t>
            </a:r>
            <a:r>
              <a:rPr lang="pt-BR" sz="1700" b="1" dirty="0"/>
              <a:t>estatuto da cidade- a função social da </a:t>
            </a:r>
            <a:r>
              <a:rPr lang="pt-BR" sz="1700" b="1" dirty="0" smtClean="0"/>
              <a:t>terra</a:t>
            </a:r>
            <a:endParaRPr lang="pt-BR" sz="1700" dirty="0" smtClean="0"/>
          </a:p>
        </p:txBody>
      </p:sp>
      <p:sp>
        <p:nvSpPr>
          <p:cNvPr id="7" name="CaixaDeTexto 6"/>
          <p:cNvSpPr txBox="1"/>
          <p:nvPr/>
        </p:nvSpPr>
        <p:spPr>
          <a:xfrm>
            <a:off x="8532440" y="6453336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12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16298668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Autofit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2000" b="1" dirty="0">
                <a:latin typeface="Arial" charset="0"/>
                <a:ea typeface="+mn-ea"/>
                <a:cs typeface="Arial" charset="0"/>
                <a:sym typeface="Arial" pitchFamily="34" charset="0"/>
              </a:rPr>
              <a:t>Defesa da Concorrência</a:t>
            </a:r>
            <a:r>
              <a:rPr lang="en-US" sz="2000" b="1" dirty="0">
                <a:latin typeface="Arial" charset="0"/>
                <a:ea typeface="+mn-ea"/>
                <a:cs typeface="Arial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081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dirty="0"/>
              <a:t>De acordo com o </a:t>
            </a:r>
            <a:r>
              <a:rPr lang="pt-BR" sz="1700" dirty="0" smtClean="0"/>
              <a:t>Código </a:t>
            </a:r>
            <a:r>
              <a:rPr lang="pt-BR" sz="1700" dirty="0"/>
              <a:t>de </a:t>
            </a:r>
            <a:r>
              <a:rPr lang="pt-BR" sz="1700" dirty="0" smtClean="0"/>
              <a:t>Conduta e em </a:t>
            </a:r>
            <a:r>
              <a:rPr lang="pt-BR" sz="1700" dirty="0"/>
              <a:t>consonância com o estatuto da </a:t>
            </a:r>
            <a:r>
              <a:rPr lang="pt-BR" sz="1700" dirty="0" smtClean="0"/>
              <a:t>associação, </a:t>
            </a:r>
            <a:r>
              <a:rPr lang="pt-BR" sz="1700" dirty="0"/>
              <a:t>as reuniões são regidas pelas instruções abaixo, previamente distribuídas e de pleno conhecimento dos participantes. A saber:</a:t>
            </a:r>
          </a:p>
          <a:p>
            <a:r>
              <a:rPr lang="pt-BR" sz="1700" dirty="0"/>
              <a:t> </a:t>
            </a:r>
          </a:p>
          <a:p>
            <a:r>
              <a:rPr lang="pt-BR" sz="1700" dirty="0"/>
              <a:t>INSTRUÇÕES PARA A REUNIÃO</a:t>
            </a:r>
          </a:p>
          <a:p>
            <a:r>
              <a:rPr lang="pt-BR" sz="1700" dirty="0"/>
              <a:t>As instruções descritas abaixo deverão ser seguidas por todos os participantes da Plenária e refletem </a:t>
            </a:r>
            <a:r>
              <a:rPr lang="pt-BR" sz="1700" dirty="0" smtClean="0"/>
              <a:t>as </a:t>
            </a:r>
            <a:r>
              <a:rPr lang="pt-BR" sz="1700" dirty="0"/>
              <a:t>diretrizes do Código de </a:t>
            </a:r>
            <a:r>
              <a:rPr lang="pt-BR" sz="1700" dirty="0" smtClean="0"/>
              <a:t>Conduta da </a:t>
            </a:r>
            <a:r>
              <a:rPr lang="pt-BR" sz="1700" dirty="0"/>
              <a:t>Associação em </a:t>
            </a:r>
            <a:r>
              <a:rPr lang="pt-BR" sz="1700" dirty="0" smtClean="0"/>
              <a:t>consonância com </a:t>
            </a:r>
            <a:r>
              <a:rPr lang="pt-BR" sz="1700" dirty="0"/>
              <a:t>os princípios básicos do Direito da Concorrência. Tem como finalidade precípua estabelecer as relações dos participantes associados às reuniões promovidas pela ABRAINC. Consulte o seu advogado, na eventualidade de necessitar ajuda para a compreensão da aplicação de qualquer um destes conceitos.</a:t>
            </a:r>
          </a:p>
          <a:p>
            <a:r>
              <a:rPr lang="pt-BR" sz="1700" dirty="0"/>
              <a:t> </a:t>
            </a:r>
          </a:p>
          <a:p>
            <a:r>
              <a:rPr lang="pt-BR" sz="1700" dirty="0"/>
              <a:t>VOCÊ DEVERÁ</a:t>
            </a:r>
          </a:p>
          <a:p>
            <a:r>
              <a:rPr lang="pt-BR" sz="1700" dirty="0"/>
              <a:t>1. Avaliar e atender a agenda preparada para a reunião e consignar a objeção de determinada matéria que não lhe atenda, por escrito, e também em relação a ata da reunião não se seu teor não refletir precisamente as discussões ocorridas durante a mesma.</a:t>
            </a:r>
          </a:p>
          <a:p>
            <a:r>
              <a:rPr lang="pt-BR" sz="1700" dirty="0"/>
              <a:t>2. Compreender os propósitos e a autoridade de cada uma das pessoas com as quais se reúne[, em especial, a autoridade do coordenador da reunião </a:t>
            </a:r>
            <a:r>
              <a:rPr lang="pt-BR" sz="1700" dirty="0" smtClean="0"/>
              <a:t>específica.</a:t>
            </a:r>
          </a:p>
          <a:p>
            <a:r>
              <a:rPr lang="pt-BR" sz="1700" dirty="0"/>
              <a:t>3. Protestar oralmente contra quaisquer discussões ou atividades, durante a reunião, que você considere como violadoras das leis antitruste; não continue, até que você considere adequado permanecer na reunião. De outra forma, interrompa a reunião e faça constar na ata sua objeção ou </a:t>
            </a:r>
            <a:r>
              <a:rPr lang="pt-BR" sz="1700" dirty="0" smtClean="0"/>
              <a:t>retirada.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31560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8111876" cy="531940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Burocracia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e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Licenciamentos</a:t>
            </a: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O </a:t>
            </a:r>
            <a:r>
              <a:rPr lang="en-US" sz="2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Custo</a:t>
            </a:r>
            <a:r>
              <a:rPr lang="en-US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da </a:t>
            </a:r>
            <a:r>
              <a:rPr lang="en-US" sz="2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Burocracia</a:t>
            </a:r>
            <a:r>
              <a:rPr lang="en-US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no </a:t>
            </a:r>
            <a:r>
              <a:rPr lang="en-US" sz="27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Imóvel</a:t>
            </a:r>
            <a:r>
              <a:rPr lang="en-US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defTabSz="914145" hangingPunct="0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4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6861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23468"/>
            <a:ext cx="7397750" cy="249238"/>
          </a:xfrm>
        </p:spPr>
        <p:txBody>
          <a:bodyPr vert="horz" lIns="0" tIns="0" rIns="0" bIns="0" rtlCol="0" anchor="t">
            <a:noAutofit/>
          </a:bodyPr>
          <a:lstStyle/>
          <a:p>
            <a:pPr defTabSz="914145"/>
            <a:r>
              <a:rPr lang="en-US" sz="2000" b="1" dirty="0" err="1" smtClean="0">
                <a:latin typeface="Arial" charset="0"/>
                <a:ea typeface="+mn-ea"/>
                <a:cs typeface="Arial" charset="0"/>
                <a:sym typeface="Arial" pitchFamily="34" charset="0"/>
              </a:rPr>
              <a:t>Produtividade</a:t>
            </a:r>
            <a:r>
              <a:rPr lang="en-US" sz="2000" b="1" dirty="0" smtClean="0">
                <a:latin typeface="Arial" charset="0"/>
                <a:ea typeface="+mn-ea"/>
                <a:cs typeface="Arial" charset="0"/>
                <a:sym typeface="Arial" pitchFamily="34" charset="0"/>
              </a:rPr>
              <a:t> – </a:t>
            </a:r>
            <a:r>
              <a:rPr lang="en-US" sz="2000" b="1" dirty="0" err="1" smtClean="0">
                <a:latin typeface="Arial" charset="0"/>
                <a:ea typeface="+mn-ea"/>
                <a:cs typeface="Arial" charset="0"/>
                <a:sym typeface="Arial" pitchFamily="34" charset="0"/>
              </a:rPr>
              <a:t>desburocratização</a:t>
            </a:r>
            <a:r>
              <a:rPr lang="en-US" sz="2000" b="1" dirty="0" smtClean="0">
                <a:latin typeface="Arial" charset="0"/>
                <a:ea typeface="+mn-ea"/>
                <a:cs typeface="Arial" charset="0"/>
                <a:sym typeface="Arial" pitchFamily="34" charset="0"/>
              </a:rPr>
              <a:t> – </a:t>
            </a:r>
            <a:r>
              <a:rPr lang="en-US" sz="2000" b="1" dirty="0" err="1" smtClean="0">
                <a:latin typeface="Arial" charset="0"/>
                <a:ea typeface="+mn-ea"/>
                <a:cs typeface="Arial" charset="0"/>
                <a:sym typeface="Arial" pitchFamily="34" charset="0"/>
              </a:rPr>
              <a:t>Registros</a:t>
            </a:r>
            <a:r>
              <a:rPr lang="en-US" sz="2000" b="1" dirty="0" smtClean="0">
                <a:latin typeface="Arial" charset="0"/>
                <a:ea typeface="+mn-ea"/>
                <a:cs typeface="Arial" charset="0"/>
                <a:sym typeface="Arial" pitchFamily="34" charset="0"/>
              </a:rPr>
              <a:t> e </a:t>
            </a:r>
            <a:r>
              <a:rPr lang="en-US" sz="2000" b="1" dirty="0" err="1" smtClean="0">
                <a:latin typeface="Arial" charset="0"/>
                <a:ea typeface="+mn-ea"/>
                <a:cs typeface="Arial" charset="0"/>
                <a:sym typeface="Arial" pitchFamily="34" charset="0"/>
              </a:rPr>
              <a:t>bancos</a:t>
            </a:r>
            <a:endParaRPr lang="en-US" sz="2000" b="1" dirty="0">
              <a:latin typeface="Arial" charset="0"/>
              <a:ea typeface="+mn-ea"/>
              <a:cs typeface="Arial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44477" y="653729"/>
            <a:ext cx="8624887" cy="5635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b="1" dirty="0" smtClean="0"/>
              <a:t>Registro Eletrônico - Evento dia 29/9 – Bancos, Cartórios, CETIP</a:t>
            </a:r>
          </a:p>
          <a:p>
            <a:r>
              <a:rPr lang="pt-BR" sz="1600" b="1" dirty="0"/>
              <a:t> 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600" dirty="0"/>
              <a:t>Flauzilino: Registro Eletrônico pronto em SP, ES, PE, MT, PA, SC e RS.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600" dirty="0"/>
              <a:t>Assinaturas, guarda de documentos, quadro-resumo eletrônico regulamentado, inclusão de Consórcio e CCI ok. Bancos e cartórios: não há obstáculos – falta tratamento de exceções, que só com o início de implementação poderão ter seu tratamento finalizado.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600" dirty="0"/>
              <a:t>Aplicativo ARISP com ABRAINC para individualizações disponível.</a:t>
            </a:r>
          </a:p>
          <a:p>
            <a:pPr lvl="0"/>
            <a:endParaRPr lang="pt-BR" sz="1600" dirty="0"/>
          </a:p>
          <a:p>
            <a:pPr lvl="0"/>
            <a:r>
              <a:rPr lang="pt-BR" sz="1600" b="1" dirty="0"/>
              <a:t>Encaminhamentos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600" dirty="0"/>
              <a:t>CETIP com ARISP </a:t>
            </a:r>
            <a:r>
              <a:rPr lang="pt-BR" sz="1600" dirty="0" smtClean="0"/>
              <a:t>e ABECIP – </a:t>
            </a:r>
            <a:r>
              <a:rPr lang="pt-BR" sz="1600" dirty="0"/>
              <a:t>proposta de fluxo/processo. </a:t>
            </a:r>
            <a:r>
              <a:rPr lang="pt-BR" sz="1600" dirty="0" smtClean="0"/>
              <a:t>Pilotos </a:t>
            </a:r>
            <a:r>
              <a:rPr lang="pt-BR" sz="1600" dirty="0"/>
              <a:t>ainda neste ano. </a:t>
            </a:r>
            <a:endParaRPr lang="pt-BR" sz="16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1700" dirty="0" smtClean="0"/>
          </a:p>
          <a:p>
            <a:r>
              <a:rPr lang="pt-BR" sz="1700" b="1" dirty="0" smtClean="0"/>
              <a:t>Melhora de extratos bancários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Modelo construído com sugestões das empresas - Cyrela, Tecnisa, Rossi e MRV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Reuniões com ABECIP, Caixa, Itaú, Santander, Bradesco; agendamento BB)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Propostas enviadas – GT com bancos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/>
          </a:p>
          <a:p>
            <a:r>
              <a:rPr lang="pt-BR" sz="1600" b="1" dirty="0"/>
              <a:t>Discussões sobre Questões Tributárias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Permuta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RET 4% em estoque vendido após entrega</a:t>
            </a:r>
          </a:p>
          <a:p>
            <a:endParaRPr lang="pt-BR" sz="1700" dirty="0" smtClean="0"/>
          </a:p>
          <a:p>
            <a:endParaRPr lang="pt-BR" sz="1700" dirty="0" smtClean="0"/>
          </a:p>
          <a:p>
            <a:endParaRPr lang="pt-BR" sz="1700" dirty="0" smtClean="0"/>
          </a:p>
        </p:txBody>
      </p:sp>
      <p:sp>
        <p:nvSpPr>
          <p:cNvPr id="7" name="CaixaDeTexto 6"/>
          <p:cNvSpPr txBox="1"/>
          <p:nvPr/>
        </p:nvSpPr>
        <p:spPr>
          <a:xfrm>
            <a:off x="8532440" y="6453336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13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28379925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153922"/>
            <a:ext cx="8696325" cy="322750"/>
          </a:xfrm>
        </p:spPr>
        <p:txBody>
          <a:bodyPr vert="horz" lIns="0" tIns="0" rIns="0" bIns="0" rtlCol="0" anchor="t">
            <a:noAutofit/>
          </a:bodyPr>
          <a:lstStyle/>
          <a:p>
            <a:pPr defTabSz="914145"/>
            <a:r>
              <a:rPr lang="pt-BR" sz="2000" b="1" dirty="0">
                <a:latin typeface="Arial" charset="0"/>
                <a:ea typeface="+mn-ea"/>
                <a:cs typeface="Arial" charset="0"/>
              </a:rPr>
              <a:t>Burocracia, Licenciamentos – O Custo da Burocracia</a:t>
            </a:r>
            <a:endParaRPr lang="en-US" sz="2000" b="1" dirty="0">
              <a:latin typeface="Arial" charset="0"/>
              <a:ea typeface="+mn-ea"/>
              <a:cs typeface="Arial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1009291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90" y="620713"/>
            <a:ext cx="8624887" cy="61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78607" y="692509"/>
            <a:ext cx="8624887" cy="6100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700" b="1" dirty="0"/>
              <a:t>Modelo </a:t>
            </a:r>
            <a:r>
              <a:rPr lang="pt-BR" sz="1700" b="1" dirty="0" smtClean="0"/>
              <a:t>simplificado para prefeitos e outros – material impresso </a:t>
            </a:r>
            <a:r>
              <a:rPr lang="pt-BR" sz="1700" b="1" dirty="0"/>
              <a:t>ABRAINC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/>
              <a:t>Processo Declaratório – responsabilidade do proponente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/>
              <a:t>Balcão Único – Curitiba, </a:t>
            </a:r>
            <a:r>
              <a:rPr lang="pt-BR" sz="1700" dirty="0" err="1"/>
              <a:t>Graprohab</a:t>
            </a:r>
            <a:endParaRPr lang="pt-BR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/>
              <a:t>Simplificação legislativa – esforço de SP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/>
              <a:t>Informatização – linha BNDES, modelo Curitiba</a:t>
            </a:r>
          </a:p>
          <a:p>
            <a:endParaRPr lang="pt-BR" sz="1700" b="1" dirty="0" smtClean="0"/>
          </a:p>
          <a:p>
            <a:r>
              <a:rPr lang="pt-BR" sz="1700" b="1" dirty="0" smtClean="0"/>
              <a:t>São Paulo</a:t>
            </a:r>
            <a:endParaRPr lang="pt-BR" sz="17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err="1"/>
              <a:t>P</a:t>
            </a:r>
            <a:r>
              <a:rPr lang="pt-BR" sz="1700" dirty="0" err="1" smtClean="0"/>
              <a:t>erenização</a:t>
            </a:r>
            <a:r>
              <a:rPr lang="pt-BR" sz="1700" dirty="0" smtClean="0"/>
              <a:t> de melhorias: gestão, crescimento, transparência (</a:t>
            </a:r>
            <a:r>
              <a:rPr lang="pt-BR" sz="1700" dirty="0" err="1" smtClean="0"/>
              <a:t>anti-corrupção</a:t>
            </a:r>
            <a:r>
              <a:rPr lang="pt-BR" sz="17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Reunião presidentes de empresas com Prefeito Haddad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Min. Público – pacto com cartilha – segurança jurídica vs. </a:t>
            </a:r>
            <a:r>
              <a:rPr lang="pt-BR" sz="1700" smtClean="0"/>
              <a:t>compromisso </a:t>
            </a:r>
            <a:endParaRPr lang="pt-BR" sz="17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/>
          </a:p>
          <a:p>
            <a:r>
              <a:rPr lang="pt-BR" sz="1700" b="1" dirty="0" smtClean="0"/>
              <a:t>Frente </a:t>
            </a:r>
            <a:r>
              <a:rPr lang="pt-BR" sz="1700" b="1" dirty="0"/>
              <a:t>Nacional de Prefeitos </a:t>
            </a:r>
            <a:r>
              <a:rPr lang="pt-BR" sz="1700" dirty="0"/>
              <a:t>– </a:t>
            </a:r>
            <a:r>
              <a:rPr lang="pt-BR" sz="1700" dirty="0" smtClean="0"/>
              <a:t>reuniões 21/5 SP, 10/10</a:t>
            </a:r>
            <a:r>
              <a:rPr lang="pt-BR" sz="1700" dirty="0"/>
              <a:t> </a:t>
            </a:r>
            <a:r>
              <a:rPr lang="pt-BR" sz="1700" dirty="0" smtClean="0"/>
              <a:t>Curitiba, 10/11 Campinas</a:t>
            </a:r>
            <a:endParaRPr lang="pt-BR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150 </a:t>
            </a:r>
            <a:r>
              <a:rPr lang="pt-BR" sz="1700" dirty="0"/>
              <a:t>prefeituras, patrocínio CBIC e ABRAINC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Curitiba</a:t>
            </a:r>
            <a:r>
              <a:rPr lang="pt-BR" sz="1700" dirty="0"/>
              <a:t>, POA, Joinville, Fortaleza, SP, RJ, Salvador, Goiânia, RJ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Replicar </a:t>
            </a:r>
            <a:r>
              <a:rPr lang="pt-BR" sz="1700" dirty="0"/>
              <a:t>encontros da ABRASF – Assoc. Bras. dos Secretários de Fazenda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/>
              <a:t>Seguro </a:t>
            </a:r>
            <a:r>
              <a:rPr lang="pt-BR" sz="1700" dirty="0" err="1"/>
              <a:t>func</a:t>
            </a:r>
            <a:r>
              <a:rPr lang="pt-BR" sz="1700" dirty="0"/>
              <a:t>. público – produto na SUSEP à espera de um piloto – Campinas?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/>
              <a:t>Ação conjunta com CBIC/ 80 Secretários de Urbanismo </a:t>
            </a:r>
            <a:r>
              <a:rPr lang="pt-BR" sz="1700" dirty="0"/>
              <a:t>-</a:t>
            </a:r>
            <a:r>
              <a:rPr lang="pt-BR" sz="1700" dirty="0" smtClean="0"/>
              <a:t> principais cidades do país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/>
          </a:p>
          <a:p>
            <a:r>
              <a:rPr lang="pt-BR" sz="1700" b="1" dirty="0"/>
              <a:t>Rio de Janeiro – </a:t>
            </a:r>
            <a:r>
              <a:rPr lang="pt-BR" sz="1700" dirty="0"/>
              <a:t>Secretária Madalena </a:t>
            </a:r>
            <a:r>
              <a:rPr lang="pt-BR" sz="1700" dirty="0" smtClean="0"/>
              <a:t>– 21/5 - alternativa </a:t>
            </a:r>
            <a:r>
              <a:rPr lang="pt-BR" sz="1700" dirty="0"/>
              <a:t>para </a:t>
            </a:r>
            <a:r>
              <a:rPr lang="pt-BR" sz="1700" dirty="0" err="1" smtClean="0"/>
              <a:t>Falconi</a:t>
            </a:r>
            <a:endParaRPr lang="pt-BR" sz="17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/>
          </a:p>
          <a:p>
            <a:r>
              <a:rPr lang="pt-BR" sz="1700" b="1" dirty="0" smtClean="0"/>
              <a:t>Porto Alegre </a:t>
            </a:r>
            <a:r>
              <a:rPr lang="pt-BR" sz="1700" dirty="0" smtClean="0"/>
              <a:t>– reunião com Secretário Cristiano Tatsch – 18/8 – proposta de modelo</a:t>
            </a:r>
          </a:p>
          <a:p>
            <a:endParaRPr lang="pt-BR" sz="1700" dirty="0"/>
          </a:p>
          <a:p>
            <a:r>
              <a:rPr lang="pt-BR" sz="1700" b="1" dirty="0" smtClean="0"/>
              <a:t>Campinas</a:t>
            </a:r>
            <a:r>
              <a:rPr lang="pt-BR" sz="1700" dirty="0" smtClean="0"/>
              <a:t> – reunião Prefeito </a:t>
            </a:r>
            <a:r>
              <a:rPr lang="pt-BR" sz="1700" dirty="0"/>
              <a:t>Jonas </a:t>
            </a:r>
            <a:r>
              <a:rPr lang="pt-BR" sz="1700" dirty="0" err="1"/>
              <a:t>Donizetti</a:t>
            </a:r>
            <a:r>
              <a:rPr lang="pt-BR" sz="1700" dirty="0"/>
              <a:t> em </a:t>
            </a:r>
            <a:r>
              <a:rPr lang="pt-BR" sz="1700" dirty="0" smtClean="0"/>
              <a:t>2/9 – integração com </a:t>
            </a:r>
            <a:r>
              <a:rPr lang="pt-BR" sz="1700" dirty="0" err="1" smtClean="0"/>
              <a:t>Comunitas</a:t>
            </a:r>
            <a:endParaRPr lang="pt-BR" sz="17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8532440" y="6453336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14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20630254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410912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Atualizações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– </a:t>
            </a: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Contribuições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, Projetos</a:t>
            </a: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defTabSz="914145" hangingPunct="0"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4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4183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2" name="CaixaDeTexto 1"/>
          <p:cNvSpPr txBox="1"/>
          <p:nvPr/>
        </p:nvSpPr>
        <p:spPr>
          <a:xfrm>
            <a:off x="174625" y="116632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Cash </a:t>
            </a:r>
            <a:r>
              <a:rPr lang="pt-BR" b="1" dirty="0" err="1" smtClean="0"/>
              <a:t>Flow</a:t>
            </a:r>
            <a:r>
              <a:rPr lang="pt-BR" b="1" dirty="0" smtClean="0"/>
              <a:t> </a:t>
            </a:r>
            <a:r>
              <a:rPr lang="pt-BR" b="1" dirty="0"/>
              <a:t>ABRAINC 2014</a:t>
            </a:r>
            <a:endParaRPr lang="pt-BR" b="1" i="1" dirty="0">
              <a:latin typeface="Calibri" panose="020F0502020204030204" pitchFamily="34" charset="0"/>
            </a:endParaRPr>
          </a:p>
          <a:p>
            <a:endParaRPr lang="pt-BR" dirty="0"/>
          </a:p>
        </p:txBody>
      </p:sp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657799"/>
              </p:ext>
            </p:extLst>
          </p:nvPr>
        </p:nvGraphicFramePr>
        <p:xfrm>
          <a:off x="323528" y="1628800"/>
          <a:ext cx="8568951" cy="23495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1750"/>
                <a:gridCol w="1026319"/>
                <a:gridCol w="966586"/>
                <a:gridCol w="1041965"/>
                <a:gridCol w="1089273"/>
                <a:gridCol w="719648"/>
                <a:gridCol w="245139"/>
                <a:gridCol w="1008112"/>
                <a:gridCol w="1440159"/>
              </a:tblGrid>
              <a:tr h="360040">
                <a:tc rowSpan="2" gridSpan="2">
                  <a:txBody>
                    <a:bodyPr/>
                    <a:lstStyle/>
                    <a:p>
                      <a:pPr algn="ctr" rtl="0" fontAlgn="ctr"/>
                      <a:r>
                        <a:rPr lang="pt-BR" sz="1600" u="none" strike="noStrike" dirty="0">
                          <a:effectLst/>
                        </a:rPr>
                        <a:t>Posição em 01/2014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pt-BR" sz="1600" u="none" strike="noStrike">
                          <a:effectLst/>
                        </a:rPr>
                        <a:t>Saldo Conta Corrente 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 smtClean="0">
                          <a:effectLst/>
                        </a:rPr>
                        <a:t>31.556 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rtl="0" fontAlgn="ctr"/>
                      <a:r>
                        <a:rPr lang="pt-BR" sz="1600" u="none" strike="noStrike" dirty="0">
                          <a:effectLst/>
                        </a:rPr>
                        <a:t>TOTAL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 smtClean="0">
                          <a:effectLst/>
                        </a:rPr>
                        <a:t>1.760.553 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41049">
                <a:tc gridSpan="2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pt-BR" sz="1600" u="none" strike="noStrike">
                          <a:effectLst/>
                        </a:rPr>
                        <a:t>Saldo Aplicação 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 smtClean="0">
                          <a:effectLst/>
                        </a:rPr>
                        <a:t>1.728.997 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4523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 Janeiro </a:t>
                      </a:r>
                      <a:r>
                        <a:rPr lang="pt-BR" sz="1600" u="none" strike="noStrike" dirty="0" smtClean="0">
                          <a:effectLst/>
                        </a:rPr>
                        <a:t>a </a:t>
                      </a:r>
                      <a:r>
                        <a:rPr lang="pt-BR" sz="1600" u="none" strike="noStrike" dirty="0">
                          <a:effectLst/>
                        </a:rPr>
                        <a:t>Setembro 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t-BR" sz="1800" b="1" u="none" strike="noStrike" dirty="0">
                          <a:effectLst/>
                        </a:rPr>
                        <a:t>Receita</a:t>
                      </a:r>
                      <a:endParaRPr lang="pt-BR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pt-BR" sz="1800" b="1" u="none" strike="noStrike" dirty="0">
                          <a:effectLst/>
                        </a:rPr>
                        <a:t>Despesas </a:t>
                      </a:r>
                      <a:endParaRPr lang="pt-BR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u="none" strike="noStrike" dirty="0" smtClean="0">
                          <a:effectLst/>
                        </a:rPr>
                        <a:t>Posição</a:t>
                      </a:r>
                      <a:r>
                        <a:rPr lang="pt-BR" sz="1800" b="1" u="none" strike="noStrike" baseline="0" dirty="0" smtClean="0">
                          <a:effectLst/>
                        </a:rPr>
                        <a:t> Atual</a:t>
                      </a:r>
                      <a:endParaRPr lang="pt-BR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464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Ordinária</a:t>
                      </a:r>
                      <a:endParaRPr lang="pt-BR" sz="16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Projetos</a:t>
                      </a:r>
                      <a:endParaRPr lang="pt-BR" sz="16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>
                          <a:effectLst/>
                        </a:rPr>
                        <a:t>TOTAL</a:t>
                      </a:r>
                      <a:endParaRPr lang="pt-BR" sz="16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>
                          <a:effectLst/>
                        </a:rPr>
                        <a:t>Ordinária</a:t>
                      </a:r>
                      <a:endParaRPr lang="pt-BR" sz="16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>
                          <a:effectLst/>
                        </a:rPr>
                        <a:t>Projetos</a:t>
                      </a:r>
                      <a:endParaRPr lang="pt-BR" sz="16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16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TOTAL</a:t>
                      </a:r>
                      <a:endParaRPr lang="pt-BR" sz="16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>
                          <a:effectLst/>
                        </a:rPr>
                        <a:t>Conta Corrente + Aplicação</a:t>
                      </a:r>
                      <a:endParaRPr lang="pt-BR" sz="16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845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 smtClean="0">
                          <a:effectLst/>
                        </a:rPr>
                        <a:t>2.058.667 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 smtClean="0">
                          <a:effectLst/>
                        </a:rPr>
                        <a:t>2.081.649 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 smtClean="0">
                          <a:effectLst/>
                        </a:rPr>
                        <a:t>4.140.316 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 smtClean="0">
                          <a:effectLst/>
                        </a:rPr>
                        <a:t>1.874.225 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 smtClean="0">
                          <a:effectLst/>
                        </a:rPr>
                        <a:t>1.665.039 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 smtClean="0">
                          <a:effectLst/>
                        </a:rPr>
                        <a:t>3.539.264 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 smtClean="0">
                          <a:effectLst/>
                        </a:rPr>
                        <a:t>2.424.507 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8532440" y="6453336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16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281715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6" name="CaixaDeTexto 5"/>
          <p:cNvSpPr txBox="1"/>
          <p:nvPr/>
        </p:nvSpPr>
        <p:spPr>
          <a:xfrm>
            <a:off x="179512" y="116632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Orçamento Ordinário 2014</a:t>
            </a:r>
            <a:r>
              <a:rPr lang="pt-BR" b="1" dirty="0"/>
              <a:t> </a:t>
            </a:r>
            <a:r>
              <a:rPr lang="pt-BR" b="1" dirty="0" smtClean="0"/>
              <a:t>– Janeiro a Setembro</a:t>
            </a:r>
            <a:endParaRPr lang="pt-BR" b="1" i="1" dirty="0">
              <a:latin typeface="Calibri" panose="020F0502020204030204" pitchFamily="34" charset="0"/>
            </a:endParaRPr>
          </a:p>
        </p:txBody>
      </p:sp>
      <p:graphicFrame>
        <p:nvGraphicFramePr>
          <p:cNvPr id="11" name="Gráfico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5067438"/>
              </p:ext>
            </p:extLst>
          </p:nvPr>
        </p:nvGraphicFramePr>
        <p:xfrm>
          <a:off x="174625" y="260648"/>
          <a:ext cx="7920880" cy="6597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CaixaDeTexto 1"/>
          <p:cNvSpPr txBox="1"/>
          <p:nvPr/>
        </p:nvSpPr>
        <p:spPr>
          <a:xfrm>
            <a:off x="2483768" y="6334780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 smtClean="0">
                <a:solidFill>
                  <a:schemeClr val="bg2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Orç</a:t>
            </a:r>
            <a:r>
              <a:rPr lang="pt-BR" sz="1400" dirty="0" smtClean="0">
                <a:solidFill>
                  <a:schemeClr val="bg2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. de Despesas Ordinárias</a:t>
            </a:r>
            <a:endParaRPr lang="pt-BR" sz="1400" dirty="0">
              <a:solidFill>
                <a:schemeClr val="bg2">
                  <a:lumMod val="50000"/>
                </a:schemeClr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292080" y="6365591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chemeClr val="bg2">
                    <a:lumMod val="50000"/>
                  </a:schemeClr>
                </a:solidFill>
                <a:latin typeface="+mn-lt"/>
                <a:cs typeface="Arial" panose="020B0604020202020204" pitchFamily="34" charset="0"/>
              </a:rPr>
              <a:t>Realizado até Setembro</a:t>
            </a:r>
            <a:endParaRPr lang="pt-BR" sz="1400" dirty="0">
              <a:solidFill>
                <a:schemeClr val="bg2">
                  <a:lumMod val="50000"/>
                </a:schemeClr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8532440" y="6453336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17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127250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7504" y="116632"/>
            <a:ext cx="2804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Projetos ABRAINC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2014</a:t>
            </a:r>
          </a:p>
        </p:txBody>
      </p:sp>
      <p:sp>
        <p:nvSpPr>
          <p:cNvPr id="7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263851"/>
              </p:ext>
            </p:extLst>
          </p:nvPr>
        </p:nvGraphicFramePr>
        <p:xfrm>
          <a:off x="174625" y="692696"/>
          <a:ext cx="8933879" cy="5808278"/>
        </p:xfrm>
        <a:graphic>
          <a:graphicData uri="http://schemas.openxmlformats.org/drawingml/2006/table">
            <a:tbl>
              <a:tblPr/>
              <a:tblGrid>
                <a:gridCol w="3456151"/>
                <a:gridCol w="3382575"/>
                <a:gridCol w="975181"/>
                <a:gridCol w="1119972"/>
              </a:tblGrid>
              <a:tr h="17541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DESCRIÇÃO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ESTIMATIVA R$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COMPROMETIDO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3065">
                <a:tc>
                  <a:txBody>
                    <a:bodyPr/>
                    <a:lstStyle/>
                    <a:p>
                      <a:pPr algn="ctr" fontAlgn="ctr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558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Continuação do projeto Booz - Eventos e Comunicação (Midia)</a:t>
                      </a:r>
                      <a:b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Apoio de ações em prefeituras "chaves" com retorno de Midia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Evento de lançamento "O custo da burocracia" (Abril/2014)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500.000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307.791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087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Material do evento </a:t>
                      </a:r>
                      <a:r>
                        <a:rPr lang="pt-B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Booz</a:t>
                      </a:r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"O Custo da Burocracia"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Folheto Proposta de Encaminhamento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8572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Evento </a:t>
                      </a:r>
                      <a:r>
                        <a:rPr lang="pt-B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ConstruBR</a:t>
                      </a:r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(Abril/ 2014)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Projeto Legalização -Eduardo Della Mana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8766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Parceria CBIC Evento dos Secretários em Curitiba (Outubro/2014)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43065">
                <a:tc>
                  <a:txBody>
                    <a:bodyPr/>
                    <a:lstStyle/>
                    <a:p>
                      <a:pPr algn="ctr" fontAlgn="ctr"/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612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Evento Modelo de Negócios - Evento com Ministérios da Justiça, Fazenda e Magistrados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Cartilha em desenvolvimento, aguardando</a:t>
                      </a:r>
                      <a:r>
                        <a:rPr lang="pt-B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Plano de Comunicação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3065">
                <a:tc>
                  <a:txBody>
                    <a:bodyPr/>
                    <a:lstStyle/>
                    <a:p>
                      <a:pPr algn="ctr" fontAlgn="ctr"/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591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RH - Melhores Práticas (</a:t>
                      </a:r>
                      <a:r>
                        <a:rPr lang="pt-B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Tercerização</a:t>
                      </a:r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 Formalização)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Realizada pesquisa de RH -Idea Brasil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3065">
                <a:tc>
                  <a:txBody>
                    <a:bodyPr/>
                    <a:lstStyle/>
                    <a:p>
                      <a:pPr algn="ctr" fontAlgn="ctr"/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766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Responsabilidade Social - Book ABRAINC/Pacto Anticorrupção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Book Abrainc finalizado, </a:t>
                      </a:r>
                      <a:r>
                        <a:rPr lang="pt-B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divulgação</a:t>
                      </a:r>
                      <a:r>
                        <a:rPr lang="pt-B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interna</a:t>
                      </a:r>
                      <a:r>
                        <a:rPr lang="pt-B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3065">
                <a:tc>
                  <a:txBody>
                    <a:bodyPr/>
                    <a:lstStyle/>
                    <a:p>
                      <a:pPr algn="ctr" fontAlgn="ctr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612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Eventos relativos a comunicação do posicionamento ABRAINC - Arq. Futuro, Casa do Saber, Eventos ABRAINC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Apoio evento </a:t>
                      </a:r>
                      <a:r>
                        <a:rPr lang="pt-B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Sinduscon</a:t>
                      </a:r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Minha Casa Minha Vida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250.000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2.677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3065">
                <a:tc>
                  <a:txBody>
                    <a:bodyPr/>
                    <a:lstStyle/>
                    <a:p>
                      <a:pPr algn="ctr" fontAlgn="ctr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306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Divulgação dados ABRAINC (Coleta FIPE)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Projeto FIPE em andamento.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250.000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210.000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3065">
                <a:tc>
                  <a:txBody>
                    <a:bodyPr/>
                    <a:lstStyle/>
                    <a:p>
                      <a:pPr algn="ctr" fontAlgn="ctr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612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Projetos ABRAINC - Validação Diretoria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t-B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Coluna </a:t>
                      </a:r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Abrainc nos jornais Correio </a:t>
                      </a:r>
                      <a:r>
                        <a:rPr lang="pt-B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Braz., Valor,  OESP </a:t>
                      </a:r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 </a:t>
                      </a:r>
                      <a:r>
                        <a:rPr lang="pt-B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Globo </a:t>
                      </a:r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(Maio/2014)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1.500.000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599.843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612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Coluna Abrainc </a:t>
                      </a:r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nos jornais Correio </a:t>
                      </a:r>
                      <a:r>
                        <a:rPr lang="pt-B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Braz., Valor (Julho/2014</a:t>
                      </a:r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43065">
                <a:tc>
                  <a:txBody>
                    <a:bodyPr/>
                    <a:lstStyle/>
                    <a:p>
                      <a:pPr algn="ctr" fontAlgn="ctr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612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Defesa ABRAINC - Ação Civil Pública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Contratação </a:t>
                      </a:r>
                      <a:r>
                        <a:rPr lang="pt-B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 </a:t>
                      </a:r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defesa da ação do MP sobre corretagem </a:t>
                      </a:r>
                      <a:r>
                        <a:rPr lang="pt-B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 </a:t>
                      </a:r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empreendimentos MCMV em Belém.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600.000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500.000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14306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14984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Aproximação Ministério Público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Projeto não validado por Diretoria.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750.000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143065">
                <a:tc>
                  <a:txBody>
                    <a:bodyPr/>
                    <a:lstStyle/>
                    <a:p>
                      <a:pPr algn="ctr" fontAlgn="ctr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6774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2014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4.000.000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1.626.111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791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PROJETO 2013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  <a:endParaRPr lang="pt-BR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ESTIMATIVA</a:t>
                      </a:r>
                      <a:endParaRPr lang="pt-BR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COMPROMETIDO</a:t>
                      </a:r>
                      <a:endParaRPr lang="pt-BR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919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Projeto </a:t>
                      </a:r>
                      <a:r>
                        <a:rPr lang="pt-B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Falconi</a:t>
                      </a:r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Prefeitura de SP 2013 - Não faz parte dos projetos de 2014 e conforme acordado anteriormente o valor seria arrecado no momento do pagamento.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Decreto do Prefeito, melhorias no fluxo (</a:t>
                      </a:r>
                      <a:r>
                        <a:rPr lang="pt-B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ex. </a:t>
                      </a:r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demolições, stand de vendas</a:t>
                      </a:r>
                      <a:r>
                        <a:rPr lang="pt-B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).</a:t>
                      </a:r>
                    </a:p>
                    <a:p>
                      <a:pPr algn="ctr" fontAlgn="ctr"/>
                      <a:r>
                        <a:rPr lang="pt-B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Entrega </a:t>
                      </a:r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 pagamento parcial sobre o resultado do projeto.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506.880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506.880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0462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PROJETOS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4.506.880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2.132.991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CaixaDeTexto 7"/>
          <p:cNvSpPr txBox="1"/>
          <p:nvPr/>
        </p:nvSpPr>
        <p:spPr>
          <a:xfrm>
            <a:off x="8543169" y="6525344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18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113951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Autofit/>
          </a:bodyPr>
          <a:lstStyle/>
          <a:p>
            <a:pPr defTabSz="914145">
              <a:defRPr/>
            </a:pPr>
            <a:r>
              <a:rPr lang="pt-BR" sz="2000" b="1" dirty="0">
                <a:latin typeface="Arial" charset="0"/>
                <a:ea typeface="+mn-ea"/>
                <a:cs typeface="Arial" charset="0"/>
                <a:sym typeface="Arial" pitchFamily="34" charset="0"/>
              </a:rPr>
              <a:t>Defesa da Concorrência</a:t>
            </a:r>
            <a:r>
              <a:rPr lang="en-US" sz="2000" b="1" dirty="0">
                <a:latin typeface="Arial" charset="0"/>
                <a:ea typeface="+mn-ea"/>
                <a:cs typeface="Arial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574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dirty="0"/>
              <a:t> </a:t>
            </a:r>
            <a:r>
              <a:rPr lang="pt-BR" sz="1700" dirty="0" smtClean="0"/>
              <a:t>VOCÊ </a:t>
            </a:r>
            <a:r>
              <a:rPr lang="pt-BR" sz="1700" dirty="0"/>
              <a:t>NÃO PODERÁ</a:t>
            </a:r>
            <a:r>
              <a:rPr lang="pt-BR" sz="1700" dirty="0" smtClean="0"/>
              <a:t>:</a:t>
            </a:r>
          </a:p>
          <a:p>
            <a:endParaRPr lang="pt-BR" sz="1700" dirty="0"/>
          </a:p>
          <a:p>
            <a:r>
              <a:rPr lang="pt-BR" sz="1700" dirty="0"/>
              <a:t>1. Discutir ou trocar informações que tratem de ou sugiram:</a:t>
            </a:r>
          </a:p>
          <a:p>
            <a:r>
              <a:rPr lang="pt-BR" sz="1700" dirty="0"/>
              <a:t>a) Preços praticados por sua empresa, alterações ou projeções de preços, remarcações, descontos ou política, provisões, condições de crédito ou dados relativos a atribuição de preços, custos, produção, capacidade, inventários, vendas de forma individualizada e outros dados correlatos;</a:t>
            </a:r>
          </a:p>
          <a:p>
            <a:r>
              <a:rPr lang="pt-BR" sz="1700" dirty="0"/>
              <a:t>b) </a:t>
            </a:r>
            <a:r>
              <a:rPr lang="pt-BR" sz="1700" dirty="0" smtClean="0"/>
              <a:t>Perspectivas </a:t>
            </a:r>
            <a:r>
              <a:rPr lang="pt-BR" sz="1700" dirty="0"/>
              <a:t>ou projeções de mercado, capacidade atual ou futura e inventários;</a:t>
            </a:r>
          </a:p>
          <a:p>
            <a:r>
              <a:rPr lang="pt-BR" sz="1700" dirty="0"/>
              <a:t>c) Ofertas a serem oferecidas para empreendimentos específicos;</a:t>
            </a:r>
          </a:p>
          <a:p>
            <a:r>
              <a:rPr lang="pt-BR" sz="1700" dirty="0"/>
              <a:t>d) assuntos relativos a fornecedores ou clientes individuais reais ou potenciais, que possam ter o efeito de exclusão dos fornecedores ou clientes em questão, de qualquer mercado ou de influenciar a condução dos negócios de empresas com os mesmos;</a:t>
            </a:r>
          </a:p>
          <a:p>
            <a:r>
              <a:rPr lang="pt-BR" sz="1700" dirty="0"/>
              <a:t>e) informações sobre onde projeta-se atuar ou deixar de atuar</a:t>
            </a:r>
            <a:r>
              <a:rPr lang="pt-BR" sz="1700" dirty="0" smtClean="0"/>
              <a:t>.</a:t>
            </a:r>
            <a:r>
              <a:rPr lang="pt-BR" sz="1700" dirty="0"/>
              <a:t> </a:t>
            </a:r>
            <a:endParaRPr lang="pt-BR" sz="1700" dirty="0" smtClean="0"/>
          </a:p>
          <a:p>
            <a:endParaRPr lang="pt-BR" sz="1700" dirty="0"/>
          </a:p>
          <a:p>
            <a:r>
              <a:rPr lang="pt-BR" sz="1700" dirty="0"/>
              <a:t>2. Discutir ou trocar informações, mesmo por brincadeira, relativas aos assuntos acima, durante quaisquer encontros sociais, incidentais a quaisquer reuniões.</a:t>
            </a:r>
          </a:p>
          <a:p>
            <a:r>
              <a:rPr lang="pt-BR" sz="1700" dirty="0"/>
              <a:t> </a:t>
            </a:r>
          </a:p>
          <a:p>
            <a:r>
              <a:rPr lang="pt-BR" sz="1700" dirty="0"/>
              <a:t>A ABRAINC desempenha papel de responsabilidade ética e de boa governança corporativa no setor das incorporadoras e agradece seus associados, autoridades, membros do corpo administrativo, seus consultores e participantes a atenção e respeito às disposições constantes nesta instrução</a:t>
            </a:r>
            <a:r>
              <a:rPr lang="pt-BR" sz="1700" dirty="0" smtClean="0"/>
              <a:t>.</a:t>
            </a:r>
            <a:endParaRPr lang="pt-BR" sz="1700" dirty="0"/>
          </a:p>
        </p:txBody>
      </p:sp>
    </p:spTree>
    <p:extLst>
      <p:ext uri="{BB962C8B-B14F-4D97-AF65-F5344CB8AC3E}">
        <p14:creationId xmlns:p14="http://schemas.microsoft.com/office/powerpoint/2010/main" val="37339589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>
            <a:normAutofit fontScale="90000"/>
          </a:bodyPr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2200" b="1" dirty="0">
                <a:latin typeface="Arial" charset="0"/>
                <a:ea typeface="+mn-ea"/>
                <a:cs typeface="Arial" charset="0"/>
                <a:sym typeface="Arial" pitchFamily="34" charset="0"/>
              </a:rPr>
              <a:t>Pauta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759825" cy="50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b="1" dirty="0" smtClean="0"/>
              <a:t>ABECIP – registro, aperfeiçoamentos, perspectivas - 13h às 14h</a:t>
            </a:r>
          </a:p>
          <a:p>
            <a:endParaRPr lang="pt-BR" b="1" dirty="0"/>
          </a:p>
          <a:p>
            <a:r>
              <a:rPr lang="pt-BR" b="1" dirty="0" smtClean="0"/>
              <a:t>Atualizações ABRAINC – 14h às 14:30h</a:t>
            </a:r>
          </a:p>
          <a:p>
            <a:endParaRPr lang="pt-BR" b="1" dirty="0"/>
          </a:p>
          <a:p>
            <a:r>
              <a:rPr lang="pt-BR" b="1" dirty="0" smtClean="0"/>
              <a:t>Pauta </a:t>
            </a:r>
            <a:r>
              <a:rPr lang="pt-BR" b="1" dirty="0"/>
              <a:t>estratégica</a:t>
            </a:r>
            <a:r>
              <a:rPr lang="pt-BR" dirty="0"/>
              <a:t> </a:t>
            </a:r>
            <a:r>
              <a:rPr lang="pt-BR" dirty="0" smtClean="0"/>
              <a:t>– </a:t>
            </a:r>
            <a:r>
              <a:rPr lang="pt-BR" b="1" dirty="0" smtClean="0"/>
              <a:t>14:30h </a:t>
            </a:r>
            <a:r>
              <a:rPr lang="pt-BR" b="1" dirty="0"/>
              <a:t>às </a:t>
            </a:r>
            <a:r>
              <a:rPr lang="pt-BR" b="1" dirty="0" smtClean="0"/>
              <a:t>15:45h</a:t>
            </a:r>
          </a:p>
          <a:p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E</a:t>
            </a:r>
            <a:r>
              <a:rPr lang="pt-BR" dirty="0" smtClean="0"/>
              <a:t>ncontros </a:t>
            </a:r>
            <a:r>
              <a:rPr lang="pt-BR" dirty="0"/>
              <a:t>com </a:t>
            </a:r>
            <a:r>
              <a:rPr lang="pt-BR" dirty="0" smtClean="0"/>
              <a:t>candidatos, atualizações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Informações </a:t>
            </a:r>
            <a:r>
              <a:rPr lang="pt-BR" dirty="0"/>
              <a:t>sobre o setor – FIPE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Questões do trabalho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Modelo de Negócios, </a:t>
            </a:r>
            <a:r>
              <a:rPr lang="pt-BR" dirty="0" err="1" smtClean="0"/>
              <a:t>Distratos</a:t>
            </a:r>
            <a:r>
              <a:rPr lang="pt-BR" dirty="0" smtClean="0"/>
              <a:t>, Modelo de Vendas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Burocracia - O </a:t>
            </a:r>
            <a:r>
              <a:rPr lang="pt-BR" dirty="0"/>
              <a:t>Custo da Burocracia no Imóvel e seu </a:t>
            </a:r>
            <a:r>
              <a:rPr lang="pt-BR" dirty="0" smtClean="0"/>
              <a:t>encaminhamento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dirty="0" smtClean="0"/>
              <a:t> </a:t>
            </a:r>
            <a:r>
              <a:rPr lang="pt-BR" b="1" dirty="0" smtClean="0"/>
              <a:t>Atualizações orçamentárias </a:t>
            </a:r>
            <a:r>
              <a:rPr lang="pt-BR" dirty="0" smtClean="0"/>
              <a:t>– </a:t>
            </a:r>
            <a:r>
              <a:rPr lang="pt-BR" b="1" dirty="0" smtClean="0"/>
              <a:t>das 15:45h às 16h</a:t>
            </a:r>
            <a:endParaRPr lang="pt-BR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8532440" y="6453336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01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41879675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8111876" cy="45345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Atualizações</a:t>
            </a: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94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4496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Aprovações </a:t>
            </a:r>
            <a:r>
              <a:rPr lang="pt-BR" b="1" dirty="0"/>
              <a:t>de novos associados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Plano &amp; </a:t>
            </a:r>
            <a:r>
              <a:rPr lang="pt-BR" dirty="0" smtClean="0"/>
              <a:t>Plano, Andrade </a:t>
            </a:r>
            <a:r>
              <a:rPr lang="pt-BR" dirty="0"/>
              <a:t>&amp; </a:t>
            </a:r>
            <a:r>
              <a:rPr lang="pt-BR" dirty="0" smtClean="0"/>
              <a:t>Gutierrez, </a:t>
            </a:r>
            <a:r>
              <a:rPr lang="pt-BR" dirty="0" err="1" smtClean="0"/>
              <a:t>Esser</a:t>
            </a:r>
            <a:r>
              <a:rPr lang="pt-BR" dirty="0" smtClean="0"/>
              <a:t>, </a:t>
            </a:r>
            <a:r>
              <a:rPr lang="pt-BR" dirty="0" err="1" smtClean="0"/>
              <a:t>Yuny</a:t>
            </a:r>
            <a:endParaRPr lang="pt-BR" dirty="0" smtClean="0"/>
          </a:p>
          <a:p>
            <a:pPr lvl="0"/>
            <a:endParaRPr lang="pt-BR" dirty="0"/>
          </a:p>
          <a:p>
            <a:pPr lvl="0"/>
            <a:r>
              <a:rPr lang="pt-BR" b="1" dirty="0" smtClean="0"/>
              <a:t>Confirmações recebidas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Canopus</a:t>
            </a:r>
            <a:r>
              <a:rPr lang="pt-BR" dirty="0" smtClean="0"/>
              <a:t>  -  data indicada: 15 de agosto – aprovação retroativa em dezembro?</a:t>
            </a:r>
            <a:endParaRPr lang="pt-BR" dirty="0"/>
          </a:p>
          <a:p>
            <a:pPr lvl="0"/>
            <a:endParaRPr lang="pt-BR" dirty="0"/>
          </a:p>
          <a:p>
            <a:r>
              <a:rPr lang="pt-BR" b="1" dirty="0"/>
              <a:t>Conversas em curso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Helbor</a:t>
            </a:r>
            <a:r>
              <a:rPr lang="pt-BR" dirty="0" smtClean="0"/>
              <a:t>, </a:t>
            </a:r>
            <a:r>
              <a:rPr lang="pt-BR" dirty="0" err="1" smtClean="0"/>
              <a:t>Plaenge</a:t>
            </a:r>
            <a:r>
              <a:rPr lang="pt-BR" dirty="0" smtClean="0"/>
              <a:t>, Bueno Netto,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MAC – meia cota?</a:t>
            </a: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r>
              <a:rPr lang="pt-BR" b="1" dirty="0" smtClean="0"/>
              <a:t>Outros possíveis sócios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Fibra Experts, </a:t>
            </a:r>
            <a:r>
              <a:rPr lang="pt-BR" dirty="0" err="1" smtClean="0"/>
              <a:t>Tishman</a:t>
            </a:r>
            <a:r>
              <a:rPr lang="pt-BR" dirty="0" smtClean="0"/>
              <a:t>, Stan, </a:t>
            </a:r>
            <a:r>
              <a:rPr lang="pt-BR" dirty="0" err="1" smtClean="0"/>
              <a:t>Setin</a:t>
            </a: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lvl="0"/>
            <a:r>
              <a:rPr lang="pt-BR" b="1" dirty="0" smtClean="0"/>
              <a:t>Estruturação ABRAINC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LFM, Marina,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Business </a:t>
            </a:r>
            <a:r>
              <a:rPr lang="pt-BR" dirty="0" err="1" smtClean="0"/>
              <a:t>Plan</a:t>
            </a:r>
            <a:r>
              <a:rPr lang="pt-BR" dirty="0" smtClean="0"/>
              <a:t> atualizado, com agenda de relacionamentos/comunicação</a:t>
            </a:r>
            <a:endParaRPr lang="pt-BR" dirty="0"/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155113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Atualizações – ABRAINC </a:t>
            </a:r>
            <a:endParaRPr lang="en-US" sz="2000" b="1" dirty="0">
              <a:solidFill>
                <a:schemeClr val="tx1"/>
              </a:solidFill>
              <a:latin typeface="Arial" charset="0"/>
              <a:ea typeface="+mn-ea"/>
              <a:cs typeface="Arial" charset="0"/>
              <a:sym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532440" y="6453336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02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13947172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5327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Código de Conduta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r>
              <a:rPr lang="pt-BR" b="1" dirty="0" smtClean="0"/>
              <a:t>Reunião prévia ao Conselho Deliberativo – </a:t>
            </a:r>
            <a:r>
              <a:rPr lang="pt-BR" dirty="0" smtClean="0"/>
              <a:t>5ª-feira anterior ou véspera?</a:t>
            </a:r>
          </a:p>
          <a:p>
            <a:endParaRPr lang="pt-BR" b="1" dirty="0"/>
          </a:p>
          <a:p>
            <a:r>
              <a:rPr lang="pt-BR" b="1" dirty="0" smtClean="0"/>
              <a:t>Diretoria</a:t>
            </a:r>
          </a:p>
          <a:p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Complexidade </a:t>
            </a:r>
            <a:r>
              <a:rPr lang="pt-BR" dirty="0" smtClean="0"/>
              <a:t>crescente; reforço da Governança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Fortalecimento dos </a:t>
            </a:r>
            <a:r>
              <a:rPr lang="pt-BR" dirty="0" smtClean="0"/>
              <a:t>Comitês 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Agendamento de reuniões com participação da </a:t>
            </a:r>
            <a:r>
              <a:rPr lang="pt-BR" dirty="0" smtClean="0"/>
              <a:t>Diretoria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Propostas</a:t>
            </a:r>
            <a:r>
              <a:rPr lang="pt-BR" dirty="0"/>
              <a:t>, </a:t>
            </a:r>
            <a:r>
              <a:rPr lang="pt-BR" dirty="0" smtClean="0"/>
              <a:t>encaminhamentos, contribuições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Representação ABRAINC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Mandato 2015/2016 - encaminhamento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 smtClean="0"/>
              <a:t>Relacionamento com entidades</a:t>
            </a:r>
          </a:p>
          <a:p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Visitas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Representação em reuniões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155113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Atualizações – outros assuntos da Diretoria ABRAINC </a:t>
            </a:r>
            <a:endParaRPr lang="en-US" sz="2000" b="1" dirty="0">
              <a:solidFill>
                <a:schemeClr val="tx1"/>
              </a:solidFill>
              <a:latin typeface="Arial" charset="0"/>
              <a:ea typeface="+mn-ea"/>
              <a:cs typeface="Arial" charset="0"/>
              <a:sym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532440" y="6453336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03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285950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Encontros com presidenciáveis (Dilma, Aécio, Marina)</a:t>
            </a:r>
          </a:p>
          <a:p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Candidaturas </a:t>
            </a:r>
            <a:r>
              <a:rPr lang="pt-BR" dirty="0"/>
              <a:t>presidenciais – equipes de </a:t>
            </a:r>
            <a:r>
              <a:rPr lang="pt-BR" dirty="0" smtClean="0"/>
              <a:t>transição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Incrementar planejamento prévio</a:t>
            </a:r>
            <a:endParaRPr lang="pt-BR" dirty="0"/>
          </a:p>
          <a:p>
            <a:endParaRPr lang="pt-BR" dirty="0"/>
          </a:p>
          <a:p>
            <a:r>
              <a:rPr lang="pt-BR" b="1" dirty="0"/>
              <a:t>Padilha/ Haddad </a:t>
            </a:r>
            <a:r>
              <a:rPr lang="pt-BR" dirty="0"/>
              <a:t>– </a:t>
            </a:r>
            <a:r>
              <a:rPr lang="pt-BR" dirty="0" smtClean="0"/>
              <a:t>22/9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Licenciamentos</a:t>
            </a:r>
            <a:r>
              <a:rPr lang="pt-BR" dirty="0" smtClean="0"/>
              <a:t>, como bandeira (gestão, transparência, receitas)- alinhamento</a:t>
            </a:r>
          </a:p>
          <a:p>
            <a:endParaRPr lang="pt-BR" dirty="0" smtClean="0"/>
          </a:p>
          <a:p>
            <a:r>
              <a:rPr lang="pt-BR" b="1" dirty="0" smtClean="0"/>
              <a:t>Governador Alckmin – </a:t>
            </a:r>
            <a:r>
              <a:rPr lang="pt-BR" dirty="0" smtClean="0"/>
              <a:t>23/9</a:t>
            </a:r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CETESB, Casa Paulista, </a:t>
            </a:r>
            <a:r>
              <a:rPr lang="pt-BR" dirty="0" smtClean="0"/>
              <a:t>invasões; interesses diversos; participações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Eletropaulo – 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Reunião 28/5, 15h – Habitação, Casa Civil. Eletropaulo</a:t>
            </a:r>
          </a:p>
          <a:p>
            <a:endParaRPr lang="pt-BR" dirty="0" smtClean="0"/>
          </a:p>
          <a:p>
            <a:r>
              <a:rPr lang="pt-BR" b="1" dirty="0" smtClean="0"/>
              <a:t>Deputados</a:t>
            </a:r>
          </a:p>
          <a:p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Deputados – agenda de acompanhamentos - Mapa ABRAINC (LFM), Secovi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Paulo Simão, Artur Maia, </a:t>
            </a:r>
            <a:r>
              <a:rPr lang="pt-BR" dirty="0" smtClean="0"/>
              <a:t>outros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endParaRPr lang="pt-BR" dirty="0" smtClean="0"/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155113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Atualizações – encontro com candidatos </a:t>
            </a:r>
            <a:endParaRPr lang="en-US" sz="2000" b="1" dirty="0">
              <a:solidFill>
                <a:schemeClr val="tx1"/>
              </a:solidFill>
              <a:latin typeface="Arial" charset="0"/>
              <a:ea typeface="+mn-ea"/>
              <a:cs typeface="Arial" charset="0"/>
              <a:sym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532440" y="6453336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04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26622516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4496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Acompanhamento parlamentar - GT </a:t>
            </a:r>
            <a:r>
              <a:rPr lang="pt-BR" b="1" dirty="0"/>
              <a:t>CBIC, ABRAINC, Secovi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Planejamento </a:t>
            </a:r>
            <a:r>
              <a:rPr lang="pt-BR" b="1" dirty="0" smtClean="0"/>
              <a:t>Estratégico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Identificar e detalhar temas e abordagem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Mapear constituição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Identificar projetos com ligação aos temas definidos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Identificar Comissões e alinhar pessoas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Apoio técnico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Apoio no </a:t>
            </a:r>
            <a:r>
              <a:rPr lang="pt-BR" dirty="0" smtClean="0"/>
              <a:t>Executivo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Orçamento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Outras solicitações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P </a:t>
            </a:r>
            <a:r>
              <a:rPr lang="pt-BR" dirty="0" err="1" smtClean="0"/>
              <a:t>Scaff</a:t>
            </a:r>
            <a:r>
              <a:rPr lang="pt-BR" dirty="0" smtClean="0"/>
              <a:t> – </a:t>
            </a:r>
            <a:r>
              <a:rPr lang="pt-BR" dirty="0" smtClean="0"/>
              <a:t>almoço</a:t>
            </a:r>
            <a:r>
              <a:rPr lang="pt-BR" dirty="0" smtClean="0"/>
              <a:t> 27/10;  R</a:t>
            </a:r>
            <a:r>
              <a:rPr lang="pt-BR" dirty="0" smtClean="0"/>
              <a:t>. Izar – campanha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155113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l" defTabSz="914145">
              <a:defRPr/>
            </a:pPr>
            <a:r>
              <a:rPr lang="pt-BR" sz="2000" b="1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Atualizações – acompanhamento parlamentar </a:t>
            </a:r>
            <a:endParaRPr lang="en-US" sz="2000" b="1" dirty="0">
              <a:solidFill>
                <a:schemeClr val="tx1"/>
              </a:solidFill>
              <a:latin typeface="Arial" charset="0"/>
              <a:ea typeface="+mn-ea"/>
              <a:cs typeface="Arial" charset="0"/>
              <a:sym typeface="Arial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8532440" y="6453336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 smtClean="0"/>
              <a:t>05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28748534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32057</TotalTime>
  <Words>2101</Words>
  <Application>Microsoft Office PowerPoint</Application>
  <PresentationFormat>Apresentação na tela (4:3)</PresentationFormat>
  <Paragraphs>582</Paragraphs>
  <Slides>26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Helvetica</vt:lpstr>
      <vt:lpstr>Tahoma</vt:lpstr>
      <vt:lpstr>Tema do Office</vt:lpstr>
      <vt:lpstr>Apresentação do PowerPoint</vt:lpstr>
      <vt:lpstr>Defesa da Concorrência </vt:lpstr>
      <vt:lpstr>Defesa da Concorrência </vt:lpstr>
      <vt:lpstr>Pauta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Modelo de vendas – aproximação com o MP  </vt:lpstr>
      <vt:lpstr>Distratos - Para minimizar efeitos de forma imediata </vt:lpstr>
      <vt:lpstr>Distratos - para alterar premissas e fonte dos problemas </vt:lpstr>
      <vt:lpstr>Modelo de Negócios – Cartilha para Esclarecimentos</vt:lpstr>
      <vt:lpstr>Apresentação do PowerPoint</vt:lpstr>
      <vt:lpstr>Produtividade – desburocratização – Registros e bancos</vt:lpstr>
      <vt:lpstr>Burocracia, Licenciamentos – O Custo da Burocracia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BorghierhLowe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larissa.santos</dc:creator>
  <cp:lastModifiedBy>Renato Ventura</cp:lastModifiedBy>
  <cp:revision>3464</cp:revision>
  <dcterms:created xsi:type="dcterms:W3CDTF">2009-08-13T21:08:28Z</dcterms:created>
  <dcterms:modified xsi:type="dcterms:W3CDTF">2014-10-27T10:57:45Z</dcterms:modified>
</cp:coreProperties>
</file>