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81" r:id="rId2"/>
    <p:sldId id="1061" r:id="rId3"/>
    <p:sldId id="1240" r:id="rId4"/>
    <p:sldId id="1241" r:id="rId5"/>
    <p:sldId id="1267" r:id="rId6"/>
    <p:sldId id="1275" r:id="rId7"/>
    <p:sldId id="1260" r:id="rId8"/>
    <p:sldId id="1279" r:id="rId9"/>
    <p:sldId id="1278" r:id="rId10"/>
    <p:sldId id="1266" r:id="rId11"/>
    <p:sldId id="1221" r:id="rId12"/>
    <p:sldId id="1273" r:id="rId13"/>
    <p:sldId id="1259" r:id="rId14"/>
    <p:sldId id="1274" r:id="rId15"/>
    <p:sldId id="1280" r:id="rId16"/>
    <p:sldId id="1281" r:id="rId17"/>
    <p:sldId id="1270" r:id="rId18"/>
    <p:sldId id="1265" r:id="rId19"/>
    <p:sldId id="1238" r:id="rId20"/>
    <p:sldId id="1224" r:id="rId21"/>
    <p:sldId id="1264" r:id="rId22"/>
    <p:sldId id="1277" r:id="rId23"/>
    <p:sldId id="1261" r:id="rId24"/>
    <p:sldId id="1242" r:id="rId25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67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9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3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99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4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24/6/2014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outros pontos trazidos pelas empresas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" name="Retângulo 2"/>
          <p:cNvSpPr/>
          <p:nvPr/>
        </p:nvSpPr>
        <p:spPr>
          <a:xfrm>
            <a:off x="208757" y="564265"/>
            <a:ext cx="89352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Times New Roman" panose="02020603050405020304" pitchFamily="18" charset="0"/>
              </a:rPr>
              <a:t> </a:t>
            </a:r>
            <a:r>
              <a:rPr lang="pt-BR" b="1" dirty="0" smtClean="0"/>
              <a:t>PMCMV</a:t>
            </a:r>
            <a:r>
              <a:rPr lang="pt-BR" dirty="0" smtClean="0"/>
              <a:t> </a:t>
            </a:r>
            <a:r>
              <a:rPr lang="pt-BR" dirty="0"/>
              <a:t>– Portaria Min. Cidades – permissão de cobrança de taxas de intermediação dos compradores – encaminhamento com Comitê PMCMV</a:t>
            </a:r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APC – </a:t>
            </a:r>
            <a:r>
              <a:rPr lang="pt-BR" b="1" smtClean="0"/>
              <a:t>Associação </a:t>
            </a:r>
            <a:r>
              <a:rPr lang="pt-BR" b="1" smtClean="0"/>
              <a:t>Paulista dos </a:t>
            </a:r>
            <a:r>
              <a:rPr lang="pt-BR" b="1" dirty="0" smtClean="0"/>
              <a:t>Consumidores</a:t>
            </a:r>
            <a:endParaRPr lang="pt-BR" dirty="0"/>
          </a:p>
          <a:p>
            <a:pPr algn="just"/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Legitimidade da Associação, de sua constituição e de suas ações – aguardo de decisão de Agravo para ver de interesse </a:t>
            </a:r>
            <a:r>
              <a:rPr lang="pt-BR" dirty="0" smtClean="0"/>
              <a:t>coletivo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Ações em Jundiaí, Osasco, Campinas, Santos – desequilíbrio nos incentivos  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Ação contra SPE e empresas  </a:t>
            </a:r>
            <a:r>
              <a:rPr lang="pt-BR" dirty="0" smtClean="0"/>
              <a:t>- devolução </a:t>
            </a:r>
            <a:r>
              <a:rPr lang="pt-BR" dirty="0"/>
              <a:t>em dobro dos valores pagos a título de sinal e princípio de pagamento, o qual, na verdade, fora cobrado a título de Comissão de Corretagem. </a:t>
            </a:r>
          </a:p>
          <a:p>
            <a:pPr algn="just"/>
            <a:r>
              <a:rPr lang="pt-BR" dirty="0"/>
              <a:t>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Condenação – restituição em dobro  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Encaminhamento </a:t>
            </a:r>
            <a:r>
              <a:rPr lang="pt-BR" dirty="0"/>
              <a:t>ao </a:t>
            </a:r>
            <a:r>
              <a:rPr lang="pt-BR" dirty="0" smtClean="0"/>
              <a:t>MPF - averiguação </a:t>
            </a:r>
            <a:r>
              <a:rPr lang="pt-BR" dirty="0"/>
              <a:t>de </a:t>
            </a:r>
            <a:r>
              <a:rPr lang="pt-BR" dirty="0" smtClean="0"/>
              <a:t>conduta ilícita, </a:t>
            </a:r>
            <a:r>
              <a:rPr lang="pt-BR" dirty="0"/>
              <a:t>inclusive na utilização das verbas do </a:t>
            </a:r>
            <a:r>
              <a:rPr lang="pt-BR" dirty="0" smtClean="0"/>
              <a:t>PMCMV - cópia à Presidência </a:t>
            </a:r>
            <a:r>
              <a:rPr lang="pt-BR" dirty="0"/>
              <a:t>da </a:t>
            </a:r>
            <a:r>
              <a:rPr lang="pt-BR" dirty="0" smtClean="0"/>
              <a:t>República, encaminhada pela Casa Civil para o Ministério </a:t>
            </a:r>
            <a:r>
              <a:rPr lang="pt-BR" dirty="0"/>
              <a:t>do Planejamento para apuração dos </a:t>
            </a:r>
            <a:r>
              <a:rPr lang="pt-BR" dirty="0" smtClean="0"/>
              <a:t>fatos</a:t>
            </a:r>
            <a:r>
              <a:rPr lang="pt-B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15638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Corretagem Apartada: aproximação </a:t>
            </a:r>
            <a:r>
              <a:rPr lang="pt-BR" sz="2400" b="1" dirty="0"/>
              <a:t>com </a:t>
            </a:r>
            <a:r>
              <a:rPr lang="pt-BR" sz="2400" b="1" dirty="0" smtClean="0"/>
              <a:t>MP</a:t>
            </a:r>
          </a:p>
          <a:p>
            <a:pPr algn="ctr"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2440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endParaRPr lang="pt-BR" dirty="0"/>
          </a:p>
          <a:p>
            <a:pPr lvl="0"/>
            <a:r>
              <a:rPr lang="pt-BR" b="1" dirty="0"/>
              <a:t>Aproximação MP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Dr</a:t>
            </a:r>
            <a:r>
              <a:rPr lang="pt-BR" dirty="0"/>
              <a:t>. Nelson </a:t>
            </a:r>
            <a:r>
              <a:rPr lang="pt-BR" dirty="0" smtClean="0"/>
              <a:t>Nery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Sucesso – a homologação: ambas as práticas/modelos legais; compensação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Alteração na distribuição de valores – peso maior no </a:t>
            </a:r>
            <a:r>
              <a:rPr lang="pt-BR" dirty="0" smtClean="0"/>
              <a:t>Sucesso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Próximos passos: definições faltantes pelo escritório, contratação, reunião com MP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88224" y="6597352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0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749140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Considerações com Diretoria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Clara </a:t>
            </a:r>
            <a:r>
              <a:rPr lang="pt-BR" dirty="0"/>
              <a:t>explicitação do sucesso – a homologação de entendimento que ambas as práticas são legais, com tranquilidade em relação aos modelos praticados pelas empresas.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Consideração sobre inserção do Dr. Nelson no MP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na distribuição de valores </a:t>
            </a:r>
            <a:r>
              <a:rPr lang="pt-BR" dirty="0" smtClean="0"/>
              <a:t>– peso maior no Sucesso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Reunião com Dr. Nelson em 2/6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sobre poder e limitações de um TC, momento, legitimidade </a:t>
            </a:r>
            <a:r>
              <a:rPr lang="pt-BR" dirty="0"/>
              <a:t>do MP-SP - </a:t>
            </a:r>
            <a:r>
              <a:rPr lang="pt-BR" dirty="0" smtClean="0"/>
              <a:t>abrangência nacional, demanda possível do MP, efeitos de uma homologação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sucesso: Termo de Compromisso com aceitação de práticas + possível campanha institucional de esclarecimento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Espera de proposta com ponderação de sucesso (máximo – R$ 100 a 150 mil de pró-labore)</a:t>
            </a: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5723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Negócios</a:t>
            </a:r>
          </a:p>
          <a:p>
            <a:endParaRPr lang="pt-BR" dirty="0" smtClean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2081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05724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 </a:t>
            </a:r>
          </a:p>
          <a:p>
            <a:pPr>
              <a:defRPr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400" b="1" dirty="0" smtClean="0"/>
              <a:t>Encontros </a:t>
            </a:r>
            <a:r>
              <a:rPr lang="pt-BR" sz="2400" b="1" dirty="0"/>
              <a:t>com </a:t>
            </a:r>
            <a:r>
              <a:rPr lang="pt-BR" sz="2400" b="1" dirty="0" smtClean="0"/>
              <a:t>Judiciário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t-BR" sz="2400" b="1" dirty="0" smtClean="0"/>
              <a:t>Discussão </a:t>
            </a:r>
            <a:r>
              <a:rPr lang="pt-BR" sz="2400" b="1" dirty="0"/>
              <a:t>da Minuta </a:t>
            </a:r>
            <a:r>
              <a:rPr lang="pt-BR" sz="2400" b="1" dirty="0" smtClean="0"/>
              <a:t>ADEMI-RJ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407053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8928992" cy="55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3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62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Posicionamento ABRAINC - </a:t>
            </a:r>
            <a:r>
              <a:rPr lang="pt-BR" sz="6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 do setor e de sua reputação</a:t>
            </a: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SP</a:t>
            </a:r>
            <a:r>
              <a:rPr lang="pt-BR" b="1" dirty="0"/>
              <a:t>: Contatos com Desembargador e EPM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Juízes conhecem a matéria e votam contra incorporadores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 com Bancos (presidentes) - contraproducente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Evento: sem novidades, não há mudanças nem atratividade</a:t>
            </a:r>
          </a:p>
          <a:p>
            <a:endParaRPr lang="pt-BR" b="1" dirty="0"/>
          </a:p>
          <a:p>
            <a:r>
              <a:rPr lang="pt-BR" b="1" dirty="0" smtClean="0"/>
              <a:t>RJ: ADEMI – João Paulo Mattos + TJ - Juiz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Judicialização</a:t>
            </a:r>
            <a:r>
              <a:rPr lang="pt-BR" dirty="0" smtClean="0"/>
              <a:t> -  defesa do mais vulnerável – CDC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Construção de acordos e entendimentos pelo setor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ADEMI </a:t>
            </a:r>
            <a:r>
              <a:rPr lang="pt-BR" dirty="0"/>
              <a:t>e </a:t>
            </a:r>
            <a:r>
              <a:rPr lang="pt-BR" dirty="0" smtClean="0"/>
              <a:t>TJ-RJ - abertura </a:t>
            </a:r>
            <a:r>
              <a:rPr lang="pt-BR" dirty="0"/>
              <a:t>de fluxo operacional e </a:t>
            </a:r>
            <a:r>
              <a:rPr lang="pt-BR" dirty="0" smtClean="0"/>
              <a:t>margens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padronizado discutido com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Melhora no relacionamento com Judiciário e Sociedade demanda esclarecimentos, </a:t>
            </a:r>
            <a:r>
              <a:rPr lang="pt-BR" b="1" dirty="0" smtClean="0"/>
              <a:t>e defesa </a:t>
            </a:r>
            <a:r>
              <a:rPr lang="pt-BR" b="1" dirty="0"/>
              <a:t>do equilíbrio </a:t>
            </a:r>
            <a:r>
              <a:rPr lang="pt-BR" b="1" dirty="0" smtClean="0"/>
              <a:t>na relação.</a:t>
            </a:r>
          </a:p>
          <a:p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6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Busca de caminhos por vendas mais definitivas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Crédito e definições das empresas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Financeiro 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piloto </a:t>
            </a:r>
            <a:r>
              <a:rPr lang="pt-BR" b="1" dirty="0" smtClean="0"/>
              <a:t>– </a:t>
            </a:r>
            <a:r>
              <a:rPr lang="pt-BR" dirty="0" smtClean="0"/>
              <a:t>repasse antecipado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encaminhamentos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Fazenda, com Pareceres – SE </a:t>
            </a:r>
            <a:r>
              <a:rPr lang="pt-BR" dirty="0" err="1" smtClean="0"/>
              <a:t>Caffarelli</a:t>
            </a:r>
            <a:r>
              <a:rPr lang="pt-BR" dirty="0" smtClean="0"/>
              <a:t> -  Min. Justiça à frente - PGMF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Aproximações com o Judiciário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SP, RJ, Debate com STJ </a:t>
            </a:r>
            <a:r>
              <a:rPr lang="pt-BR" dirty="0"/>
              <a:t>– Min. Luiz Otávio Noronha e Herman Benjamin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Esforço coletivo e ação efetiva para avanços.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Melhora </a:t>
            </a:r>
            <a:r>
              <a:rPr lang="pt-BR" b="1" dirty="0"/>
              <a:t>no relacionamento com Judiciário/Sociedade: defesa do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Abordagem aos Magistrados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 com esclarecimentos e busca por </a:t>
            </a:r>
            <a:r>
              <a:rPr lang="pt-BR" dirty="0" err="1"/>
              <a:t>desjudicialização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Desincentivo a acordos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Boas práticas - clareza nos contratos, equilíbrio nas condições – </a:t>
            </a:r>
            <a:r>
              <a:rPr lang="pt-BR" dirty="0" err="1"/>
              <a:t>ex</a:t>
            </a:r>
            <a:r>
              <a:rPr lang="pt-BR" dirty="0"/>
              <a:t>: APC e </a:t>
            </a:r>
            <a:r>
              <a:rPr lang="pt-BR" dirty="0" smtClean="0"/>
              <a:t>desequilíbrio.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GT com Crystiane, Fregonesi, Eduardo (Rossi), Euclydes e M. Fernanda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383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Juiz </a:t>
            </a:r>
            <a:r>
              <a:rPr lang="pt-BR" b="1" dirty="0" err="1" smtClean="0"/>
              <a:t>Werson</a:t>
            </a:r>
            <a:r>
              <a:rPr lang="pt-BR" b="1" dirty="0" smtClean="0"/>
              <a:t> Rego – ENIC – 23/5</a:t>
            </a:r>
          </a:p>
          <a:p>
            <a:pPr lvl="0"/>
            <a:endParaRPr lang="pt-BR" dirty="0"/>
          </a:p>
          <a:p>
            <a:r>
              <a:rPr lang="pt-BR" dirty="0"/>
              <a:t>D</a:t>
            </a:r>
            <a:r>
              <a:rPr lang="pt-BR" dirty="0" smtClean="0"/>
              <a:t>efesa </a:t>
            </a:r>
            <a:r>
              <a:rPr lang="pt-BR" dirty="0"/>
              <a:t>do contratante vulnerável é dever constitucional do Estado </a:t>
            </a:r>
            <a:r>
              <a:rPr lang="pt-BR" dirty="0" smtClean="0"/>
              <a:t>- </a:t>
            </a:r>
            <a:r>
              <a:rPr lang="pt-BR" dirty="0"/>
              <a:t>Princípio da </a:t>
            </a:r>
            <a:r>
              <a:rPr lang="pt-BR" dirty="0" smtClean="0"/>
              <a:t>Vulnerabilidade -  CDC, vinculado ao </a:t>
            </a:r>
            <a:r>
              <a:rPr lang="pt-BR" dirty="0" err="1" smtClean="0"/>
              <a:t>Art</a:t>
            </a:r>
            <a:r>
              <a:rPr lang="pt-BR" dirty="0" smtClean="0"/>
              <a:t> XXIII Constituição -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Práticas </a:t>
            </a:r>
            <a:r>
              <a:rPr lang="pt-BR" b="1" dirty="0"/>
              <a:t>e cláusulas abusivas </a:t>
            </a:r>
            <a:r>
              <a:rPr lang="pt-BR" dirty="0"/>
              <a:t>- perda de credibilidade, insegurança jurídica, condenações judiciais para corrigir descompasso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Solução </a:t>
            </a:r>
            <a:r>
              <a:rPr lang="pt-BR" dirty="0"/>
              <a:t>- adequação dos contratos para resgate da credibilidade dos incorporadores, concorrência leal e segurança </a:t>
            </a:r>
            <a:r>
              <a:rPr lang="pt-BR" dirty="0" smtClean="0"/>
              <a:t>jurídica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err="1" smtClean="0"/>
              <a:t>Judicialização</a:t>
            </a:r>
            <a:r>
              <a:rPr lang="pt-BR" dirty="0"/>
              <a:t> </a:t>
            </a:r>
            <a:r>
              <a:rPr lang="pt-BR" dirty="0" smtClean="0"/>
              <a:t>- julgador assegura </a:t>
            </a:r>
            <a:r>
              <a:rPr lang="pt-BR" dirty="0"/>
              <a:t>a observância dos novos paradigmas </a:t>
            </a:r>
            <a:r>
              <a:rPr lang="pt-BR" dirty="0" smtClean="0"/>
              <a:t>por relação </a:t>
            </a:r>
            <a:r>
              <a:rPr lang="pt-BR" dirty="0"/>
              <a:t>jurídica socialmente justa nela intervindo, sempre que necessário.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Desjudicialização</a:t>
            </a:r>
            <a:r>
              <a:rPr lang="pt-BR" b="1" dirty="0"/>
              <a:t> </a:t>
            </a:r>
            <a:r>
              <a:rPr lang="pt-BR" b="1" dirty="0" smtClean="0"/>
              <a:t>– Proposições apresentadas em ENM – Gramado - 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Distrato unilateral com inadimplência via caução dos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Mora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Tolerância mediante contrapartidas, mesmo dentro dos 180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Taxas de interveniência e deslocamentos abusivas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boa-fé e equidade, vale contrato padronizado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7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Próximos passos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Selecionar cláusulas mais relevantes e circular para comentários das empresas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PL 178 – aprovação na Câmara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Período de Tolerância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 de 1% sobre valores pagos + 0,5% ao mês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Obrigações sobre informações aos compradores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529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Atualizações </a:t>
            </a:r>
            <a:r>
              <a:rPr lang="pt-BR" dirty="0" smtClean="0"/>
              <a:t>- 9 </a:t>
            </a:r>
            <a:r>
              <a:rPr lang="pt-BR" dirty="0"/>
              <a:t>às </a:t>
            </a:r>
            <a:r>
              <a:rPr lang="pt-BR" dirty="0" smtClean="0"/>
              <a:t>9:15h</a:t>
            </a:r>
          </a:p>
          <a:p>
            <a:pPr lvl="0"/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Ação MPF-PA – corretagem apartada </a:t>
            </a:r>
            <a:r>
              <a:rPr lang="pt-BR" dirty="0" smtClean="0"/>
              <a:t>– 9:15h às 9:45h</a:t>
            </a:r>
          </a:p>
          <a:p>
            <a:pPr lvl="0"/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Aproximação com MP/ encontros com Judiciário/ discussão da Minuta ADEMI-RJ </a:t>
            </a:r>
            <a:r>
              <a:rPr lang="pt-BR" dirty="0" smtClean="0"/>
              <a:t>- 9:45h </a:t>
            </a:r>
            <a:r>
              <a:rPr lang="pt-BR" dirty="0"/>
              <a:t>às </a:t>
            </a:r>
            <a:r>
              <a:rPr lang="pt-BR" dirty="0" smtClean="0"/>
              <a:t>10:30h</a:t>
            </a:r>
          </a:p>
          <a:p>
            <a:pPr lvl="0"/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Relações de Trabalho/outros assuntos – </a:t>
            </a:r>
            <a:r>
              <a:rPr lang="pt-BR" dirty="0" smtClean="0"/>
              <a:t>10:30h </a:t>
            </a:r>
            <a:r>
              <a:rPr lang="pt-BR" dirty="0"/>
              <a:t>às </a:t>
            </a:r>
            <a:r>
              <a:rPr lang="pt-BR" dirty="0" smtClean="0"/>
              <a:t>11h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Temas enviados a Secovi – 5/2 </a:t>
            </a:r>
            <a:r>
              <a:rPr lang="pt-BR" dirty="0" smtClean="0"/>
              <a:t>- encontro C. Bernardes/Des. Armando Toledo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Equilíbrio </a:t>
            </a:r>
            <a:r>
              <a:rPr lang="pt-BR" b="1" dirty="0"/>
              <a:t>das relações entre adquirente e </a:t>
            </a:r>
            <a:r>
              <a:rPr lang="pt-BR" b="1" dirty="0" smtClean="0"/>
              <a:t>incorporador </a:t>
            </a:r>
            <a:r>
              <a:rPr lang="pt-BR" dirty="0" smtClean="0"/>
              <a:t>- descrição </a:t>
            </a:r>
            <a:r>
              <a:rPr lang="pt-BR" dirty="0"/>
              <a:t>do </a:t>
            </a:r>
            <a:r>
              <a:rPr lang="pt-BR" dirty="0" smtClean="0"/>
              <a:t>negócio, </a:t>
            </a:r>
            <a:r>
              <a:rPr lang="pt-BR" dirty="0"/>
              <a:t>as obrigações/despesas incorridas, </a:t>
            </a:r>
            <a:r>
              <a:rPr lang="pt-BR" dirty="0" smtClean="0"/>
              <a:t>compromissos </a:t>
            </a:r>
            <a:r>
              <a:rPr lang="pt-BR" dirty="0"/>
              <a:t>assumidos </a:t>
            </a:r>
            <a:r>
              <a:rPr lang="pt-BR" dirty="0" smtClean="0"/>
              <a:t>no longo prazo </a:t>
            </a:r>
            <a:r>
              <a:rPr lang="pt-BR" dirty="0"/>
              <a:t>pretendida, o distrato e seu </a:t>
            </a:r>
            <a:r>
              <a:rPr lang="pt-BR" dirty="0" smtClean="0"/>
              <a:t>tratamento - </a:t>
            </a:r>
            <a:r>
              <a:rPr lang="pt-BR" i="1" dirty="0" smtClean="0"/>
              <a:t>Dra. Ada Pellegrino</a:t>
            </a:r>
          </a:p>
          <a:p>
            <a:pPr lvl="0"/>
            <a:endParaRPr lang="pt-BR" i="1" dirty="0" smtClean="0"/>
          </a:p>
          <a:p>
            <a:pPr lvl="0"/>
            <a:r>
              <a:rPr lang="pt-BR" b="1" dirty="0" smtClean="0"/>
              <a:t>Terceirização</a:t>
            </a:r>
            <a:r>
              <a:rPr lang="pt-BR" b="1" dirty="0"/>
              <a:t>, </a:t>
            </a:r>
            <a:r>
              <a:rPr lang="pt-BR" b="1" dirty="0" err="1"/>
              <a:t>sub-contratação</a:t>
            </a:r>
            <a:r>
              <a:rPr lang="pt-BR" b="1" dirty="0"/>
              <a:t> </a:t>
            </a:r>
            <a:r>
              <a:rPr lang="pt-BR" dirty="0"/>
              <a:t>– produtividade, especialização e o direito dos contratados. </a:t>
            </a:r>
            <a:r>
              <a:rPr lang="pt-BR" dirty="0" smtClean="0"/>
              <a:t>Outro tema: a </a:t>
            </a:r>
            <a:r>
              <a:rPr lang="pt-BR" dirty="0"/>
              <a:t>segurança no trabalho e mudanças na NR18.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Dr. Caputo, Dr. Pazzianotto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 adicional a ser discutido: </a:t>
            </a:r>
            <a:r>
              <a:rPr lang="pt-BR" b="1" dirty="0" smtClean="0"/>
              <a:t>Corretagem apartada</a:t>
            </a:r>
            <a:r>
              <a:rPr lang="pt-BR" dirty="0"/>
              <a:t> </a:t>
            </a:r>
            <a:endParaRPr lang="pt-BR" dirty="0" smtClean="0"/>
          </a:p>
          <a:p>
            <a:pPr lvl="0"/>
            <a:endParaRPr lang="pt-BR" dirty="0"/>
          </a:p>
          <a:p>
            <a:r>
              <a:rPr lang="pt-BR" b="1" dirty="0"/>
              <a:t>Associação de Loteamentos</a:t>
            </a:r>
            <a:r>
              <a:rPr lang="pt-BR" dirty="0"/>
              <a:t> </a:t>
            </a:r>
            <a:r>
              <a:rPr lang="pt-BR" dirty="0" smtClean="0"/>
              <a:t>(Rodrigo Bicalho)</a:t>
            </a:r>
            <a:endParaRPr lang="pt-BR" dirty="0"/>
          </a:p>
          <a:p>
            <a:r>
              <a:rPr lang="pt-BR" dirty="0"/>
              <a:t>Julgamento pendente no STF em que o Secovi atua como </a:t>
            </a:r>
            <a:r>
              <a:rPr lang="pt-BR" i="1" dirty="0" err="1"/>
              <a:t>amicus</a:t>
            </a:r>
            <a:r>
              <a:rPr lang="pt-BR" i="1" dirty="0"/>
              <a:t> </a:t>
            </a:r>
            <a:r>
              <a:rPr lang="pt-BR" i="1" dirty="0" err="1"/>
              <a:t>curae</a:t>
            </a:r>
            <a:r>
              <a:rPr lang="pt-BR" dirty="0"/>
              <a:t>. Possibilidade que associado deixe a associação e seja liberado das taxas nos loteamentos fechados, planos urbanísticos integrados</a:t>
            </a:r>
            <a:r>
              <a:rPr lang="pt-BR" dirty="0" smtClean="0"/>
              <a:t>.</a:t>
            </a:r>
            <a:r>
              <a:rPr lang="pt-BR" dirty="0"/>
              <a:t> 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Empreendimentos em Terrenos Contaminados</a:t>
            </a:r>
            <a:endParaRPr lang="pt-BR" dirty="0"/>
          </a:p>
          <a:p>
            <a:r>
              <a:rPr lang="pt-BR" dirty="0"/>
              <a:t>Esclarecimento sobre processo, sobre seu benefício à sociedade e recuperação dos terrenos. Trabalho prévio de identificação do nível de contaminação e plano de remediação para tornar a área compatível com o uso pretendido.  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8863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Relações de Trabalho/ outros assuntos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38820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Estratégicas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69311" y="620688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Reajuste </a:t>
            </a:r>
            <a:r>
              <a:rPr lang="pt-BR" b="1" dirty="0"/>
              <a:t>em São Paulo </a:t>
            </a:r>
            <a:r>
              <a:rPr lang="pt-BR" dirty="0"/>
              <a:t>– participação ABRAINC no Núcleo de </a:t>
            </a:r>
            <a:r>
              <a:rPr lang="pt-BR" dirty="0" smtClean="0"/>
              <a:t>Negociação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7,32% de reajuste para salários até R$ 8.000,00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5,82% de reajuste para salários acima deste valor </a:t>
            </a:r>
          </a:p>
          <a:p>
            <a:endParaRPr lang="pt-BR" b="1" dirty="0" smtClean="0"/>
          </a:p>
          <a:p>
            <a:r>
              <a:rPr lang="pt-BR" b="1" dirty="0" smtClean="0"/>
              <a:t>Terceirização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STF - </a:t>
            </a:r>
            <a:r>
              <a:rPr lang="pt-BR" dirty="0"/>
              <a:t>Celulose </a:t>
            </a:r>
            <a:r>
              <a:rPr lang="pt-BR" dirty="0" err="1"/>
              <a:t>Nipo</a:t>
            </a:r>
            <a:r>
              <a:rPr lang="pt-BR" dirty="0"/>
              <a:t> </a:t>
            </a:r>
            <a:r>
              <a:rPr lang="pt-BR" dirty="0" smtClean="0"/>
              <a:t>Brasileira/ CENIBRA </a:t>
            </a:r>
            <a:r>
              <a:rPr lang="pt-BR" dirty="0"/>
              <a:t>contra </a:t>
            </a:r>
            <a:r>
              <a:rPr lang="pt-BR" dirty="0" smtClean="0"/>
              <a:t>decisão sobre atividade-fim</a:t>
            </a:r>
            <a:r>
              <a:rPr lang="pt-BR" dirty="0"/>
              <a:t>. 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16/5 - Repercussão </a:t>
            </a:r>
            <a:r>
              <a:rPr lang="pt-BR" dirty="0"/>
              <a:t>geral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Material defendendo o direito do empreiteiro prestar seus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Ação junto com </a:t>
            </a:r>
            <a:r>
              <a:rPr lang="pt-BR" dirty="0" smtClean="0"/>
              <a:t>CBIC/CNI – Luiz Fernando Moura (</a:t>
            </a:r>
            <a:r>
              <a:rPr lang="pt-BR" dirty="0" err="1" smtClean="0"/>
              <a:t>Brookfield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Ministro </a:t>
            </a:r>
            <a:r>
              <a:rPr lang="pt-BR" dirty="0" err="1" smtClean="0"/>
              <a:t>Fux</a:t>
            </a:r>
            <a:r>
              <a:rPr lang="pt-BR" dirty="0" smtClean="0"/>
              <a:t> – Francisco de Andrada e Silva (João Fortes)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Condução Jurídica- Sydney Sanches (Fregonesi), Nelson </a:t>
            </a:r>
            <a:r>
              <a:rPr lang="pt-BR" dirty="0" err="1" smtClean="0"/>
              <a:t>Manisck</a:t>
            </a:r>
            <a:r>
              <a:rPr lang="pt-BR" dirty="0" smtClean="0"/>
              <a:t> (Euclydes)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Lista de empresas - condições análogas a trabalho escravo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Medida Judicial Preventiva – </a:t>
            </a:r>
            <a:r>
              <a:rPr lang="pt-BR" dirty="0" err="1" smtClean="0"/>
              <a:t>Sinduscon</a:t>
            </a:r>
            <a:r>
              <a:rPr lang="pt-BR" dirty="0" smtClean="0"/>
              <a:t> MG, </a:t>
            </a:r>
            <a:r>
              <a:rPr lang="pt-BR" dirty="0" err="1" smtClean="0"/>
              <a:t>Siscepot</a:t>
            </a:r>
            <a:r>
              <a:rPr lang="pt-BR" dirty="0" smtClean="0"/>
              <a:t> 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Escritório Sergio </a:t>
            </a:r>
            <a:r>
              <a:rPr lang="pt-BR" dirty="0" err="1" smtClean="0"/>
              <a:t>Bermudes</a:t>
            </a:r>
            <a:r>
              <a:rPr lang="pt-BR" dirty="0" smtClean="0"/>
              <a:t> – ajuizamento na 4ª-feira, 25/6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Pedido liminar de inclusão mediante direito de defesa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400" i="1" dirty="0"/>
              <a:t>O Sinduscon-MG convoca os seus associados a se fazerem presentes à </a:t>
            </a:r>
            <a:r>
              <a:rPr lang="pt-BR" sz="1400" i="1" dirty="0" smtClean="0"/>
              <a:t>AGE, </a:t>
            </a:r>
            <a:r>
              <a:rPr lang="pt-BR" sz="1400" i="1" dirty="0"/>
              <a:t>que acontecerá </a:t>
            </a:r>
            <a:r>
              <a:rPr lang="pt-BR" sz="1400" b="1" i="1" dirty="0"/>
              <a:t>na </a:t>
            </a:r>
            <a:r>
              <a:rPr lang="pt-BR" sz="1400" b="1" i="1" dirty="0" smtClean="0"/>
              <a:t>4a-feira</a:t>
            </a:r>
            <a:r>
              <a:rPr lang="pt-BR" sz="1400" b="1" i="1" dirty="0"/>
              <a:t>, </a:t>
            </a:r>
            <a:r>
              <a:rPr lang="pt-BR" sz="1400" b="1" i="1" dirty="0" smtClean="0"/>
              <a:t>25/6, </a:t>
            </a:r>
            <a:r>
              <a:rPr lang="pt-BR" sz="1400" b="1" i="1" dirty="0"/>
              <a:t>às 11h, </a:t>
            </a:r>
            <a:r>
              <a:rPr lang="pt-BR" sz="1400" b="1" i="1" dirty="0" smtClean="0"/>
              <a:t>... em </a:t>
            </a:r>
            <a:r>
              <a:rPr lang="pt-BR" sz="1400" b="1" i="1" dirty="0"/>
              <a:t>sua sede, à rua Marília de Dirceu, nº 226,  Lourdes - </a:t>
            </a:r>
            <a:r>
              <a:rPr lang="pt-BR" sz="1400" b="1" i="1" dirty="0" smtClean="0"/>
              <a:t>BH </a:t>
            </a:r>
            <a:r>
              <a:rPr lang="pt-BR" sz="1400" b="1" i="1" dirty="0"/>
              <a:t>(MG)</a:t>
            </a:r>
            <a:r>
              <a:rPr lang="pt-BR" sz="1400" i="1" dirty="0"/>
              <a:t>, para deliberar sobre propositura de Medida Judicial Preventiva, visando a não inclusão das empresas associadas no cadastro de empregadores que trata a Portaria Interministerial – MTE/SDH nº 2, de 12 de maio de 2011</a:t>
            </a:r>
            <a:r>
              <a:rPr lang="pt-BR" sz="1400" i="1" dirty="0" smtClean="0"/>
              <a:t>.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0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Agendamento de evento ARISP/ABRAINC/Secovi </a:t>
            </a:r>
            <a:r>
              <a:rPr lang="pt-BR" dirty="0" smtClean="0"/>
              <a:t>em setembro </a:t>
            </a:r>
            <a:r>
              <a:rPr lang="pt-BR" dirty="0"/>
              <a:t>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Entrega de aplicativo individualização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Esclarecimentos sobre Provimento Corregedoria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Termo de Cooperação Técnica com ARISP e IRIB, para a criação desta instância,  em São Paulo e em seguida nos demais estados. </a:t>
            </a:r>
          </a:p>
          <a:p>
            <a:r>
              <a:rPr lang="pt-BR" b="1" dirty="0" smtClean="0"/>
              <a:t>CETIP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Mensageria para Registro Eletrônico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Rating, custódia, relação com </a:t>
            </a:r>
            <a:r>
              <a:rPr lang="pt-BR" dirty="0" smtClean="0"/>
              <a:t>bancos – banco de dados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Prefeitura SP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 </a:t>
            </a:r>
            <a:r>
              <a:rPr lang="pt-BR" dirty="0"/>
              <a:t>de cadastro -  IPTU e ITBI, evitando execuções fiscais e esforços indevidos. </a:t>
            </a:r>
            <a:r>
              <a:rPr lang="pt-BR" dirty="0" smtClean="0"/>
              <a:t>Propostas p/ Sec. Marcos Cruz (17/6)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</a:t>
            </a:r>
            <a:r>
              <a:rPr lang="pt-BR" dirty="0"/>
              <a:t>efetiva para atualização do cadastro para regularização das cobranças </a:t>
            </a:r>
            <a:r>
              <a:rPr lang="pt-BR" dirty="0" smtClean="0"/>
              <a:t>indevidas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evisão </a:t>
            </a:r>
            <a:r>
              <a:rPr lang="pt-BR" dirty="0"/>
              <a:t>do fluxo referente </a:t>
            </a:r>
            <a:r>
              <a:rPr lang="pt-BR" dirty="0" smtClean="0"/>
              <a:t>para </a:t>
            </a:r>
            <a:r>
              <a:rPr lang="pt-BR" dirty="0"/>
              <a:t>se sistematizar adequadamente estas </a:t>
            </a:r>
            <a:r>
              <a:rPr lang="pt-BR" dirty="0" smtClean="0"/>
              <a:t>cobranças </a:t>
            </a:r>
            <a:r>
              <a:rPr lang="pt-BR" dirty="0"/>
              <a:t>tão logo </a:t>
            </a:r>
            <a:r>
              <a:rPr lang="pt-BR" dirty="0" smtClean="0"/>
              <a:t>protocolada </a:t>
            </a:r>
            <a:r>
              <a:rPr lang="pt-BR" dirty="0"/>
              <a:t>a informação </a:t>
            </a:r>
            <a:r>
              <a:rPr lang="pt-BR" dirty="0" smtClean="0"/>
              <a:t>de </a:t>
            </a:r>
            <a:r>
              <a:rPr lang="pt-BR" dirty="0"/>
              <a:t>mudança de titularidade, com eventual penalização caso isto não </a:t>
            </a:r>
            <a:r>
              <a:rPr lang="pt-BR" dirty="0" smtClean="0"/>
              <a:t>ocorra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3755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Outros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assuntos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92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Evento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PCD 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aprendizes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Sinduscon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SP e SECONCI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geral de encaminhamentos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Mapa </a:t>
            </a:r>
            <a:r>
              <a:rPr lang="pt-BR" dirty="0" err="1"/>
              <a:t>Seconci</a:t>
            </a:r>
            <a:r>
              <a:rPr lang="pt-BR" dirty="0"/>
              <a:t> vs. possibilidades de </a:t>
            </a:r>
            <a:r>
              <a:rPr lang="pt-BR" dirty="0" smtClean="0"/>
              <a:t>atendimento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Atendimento é de fato viável? Casos,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questão dos aprendizes – conflito com ajudantes -  como encaminhá-la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err="1" smtClean="0"/>
              <a:t>PLs</a:t>
            </a:r>
            <a:r>
              <a:rPr lang="pt-BR" b="1" dirty="0" smtClean="0"/>
              <a:t> Código Comercial 1572/2011 </a:t>
            </a:r>
            <a:r>
              <a:rPr lang="pt-BR" b="1" dirty="0"/>
              <a:t> - Dep. Vicente Campos/Fabio </a:t>
            </a:r>
            <a:r>
              <a:rPr lang="pt-BR" b="1" dirty="0" err="1"/>
              <a:t>Ulhoa</a:t>
            </a:r>
            <a:r>
              <a:rPr lang="pt-BR" b="1" dirty="0"/>
              <a:t> </a:t>
            </a:r>
            <a:r>
              <a:rPr lang="pt-BR" b="1" dirty="0" smtClean="0"/>
              <a:t>e </a:t>
            </a:r>
            <a:r>
              <a:rPr lang="pt-BR" b="1" dirty="0"/>
              <a:t>PL </a:t>
            </a:r>
            <a:r>
              <a:rPr lang="pt-BR" b="1" dirty="0" smtClean="0"/>
              <a:t>487/2013 </a:t>
            </a:r>
            <a:r>
              <a:rPr lang="pt-BR" b="1" dirty="0"/>
              <a:t>– </a:t>
            </a:r>
            <a:r>
              <a:rPr lang="pt-BR" b="1" dirty="0" err="1"/>
              <a:t>Sen.Renan</a:t>
            </a:r>
            <a:r>
              <a:rPr lang="pt-BR" b="1" dirty="0"/>
              <a:t> Calheiros/Fabio </a:t>
            </a:r>
            <a:r>
              <a:rPr lang="pt-BR" b="1" dirty="0" err="1"/>
              <a:t>Ulhoa</a:t>
            </a:r>
            <a:r>
              <a:rPr lang="pt-BR" b="1" dirty="0"/>
              <a:t>) </a:t>
            </a:r>
            <a:endParaRPr lang="pt-BR" dirty="0"/>
          </a:p>
          <a:p>
            <a:pPr marL="342900" lvl="0" indent="-342900" eaLnBrk="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Função Social da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Empresa</a:t>
            </a:r>
            <a:r>
              <a:rPr lang="pt-BR" dirty="0" smtClean="0"/>
              <a:t>, responsabilidades, interferências, proteção à parte econômica mais fraca, nomeação de fiscal temporário.</a:t>
            </a:r>
          </a:p>
          <a:p>
            <a:pPr marL="342900" lvl="0" indent="-342900" eaLnBrk="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dirty="0"/>
          </a:p>
          <a:p>
            <a:r>
              <a:rPr lang="pt-BR" b="1" dirty="0"/>
              <a:t>CADE - Lei 12.529/2011 </a:t>
            </a:r>
            <a:r>
              <a:rPr lang="pt-BR" dirty="0"/>
              <a:t>- aprovação prévia CADE p/ atos de concentração: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- Discussão geral com IDRAC – minuta nos será enviada para avaliação sobre oportunidade – prazo CADE – 22/4</a:t>
            </a:r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2290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59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1099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9145016" cy="55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8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Atualizações e Posicionamento - </a:t>
            </a:r>
            <a:r>
              <a:rPr lang="pt-BR" sz="8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 do setor e de sua reputação</a:t>
            </a: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Anúncio - </a:t>
            </a:r>
            <a:r>
              <a:rPr lang="pt-BR" b="1" i="1" dirty="0"/>
              <a:t>Reivindicação de movimentos sociais pela </a:t>
            </a:r>
            <a:r>
              <a:rPr lang="pt-BR" b="1" i="1" dirty="0" smtClean="0"/>
              <a:t>moradia é </a:t>
            </a:r>
            <a:r>
              <a:rPr lang="pt-BR" b="1" i="1" dirty="0"/>
              <a:t>legítima, mas precisa evoluir dentro da </a:t>
            </a:r>
            <a:r>
              <a:rPr lang="pt-BR" b="1" i="1" dirty="0" smtClean="0"/>
              <a:t>lei – 27/5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á Presidenta e ao prefeito de São Paulo em 14/5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Página no Globo, ½ página do OESP, Valor Econômico e Correio Brasiliense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Repercussão na Agência Estado, Época Negócios e Isto É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Rede Globo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Matérias com PDG, MRV e Gafisa; outras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– Estudo “O Custo da Burocracia”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Carta para Carlos Henrique Schroeder em 30/5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Prefeitura de S. Paulo </a:t>
            </a:r>
            <a:r>
              <a:rPr lang="pt-BR" dirty="0" smtClean="0"/>
              <a:t>– Controlador Geral e seu ultimato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Estudo </a:t>
            </a:r>
            <a:r>
              <a:rPr lang="pt-BR" dirty="0"/>
              <a:t>da </a:t>
            </a:r>
            <a:r>
              <a:rPr lang="pt-BR" dirty="0" err="1"/>
              <a:t>Booz</a:t>
            </a:r>
            <a:r>
              <a:rPr lang="pt-BR" dirty="0"/>
              <a:t> </a:t>
            </a:r>
            <a:r>
              <a:rPr lang="pt-BR" dirty="0" smtClean="0"/>
              <a:t> - transparência</a:t>
            </a:r>
            <a:r>
              <a:rPr lang="pt-BR" dirty="0"/>
              <a:t>, clareza nos procedimentos </a:t>
            </a:r>
            <a:r>
              <a:rPr lang="pt-BR" dirty="0" smtClean="0"/>
              <a:t>burocráticos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Ação </a:t>
            </a:r>
            <a:r>
              <a:rPr lang="pt-BR" dirty="0"/>
              <a:t>com a Prefeitura de </a:t>
            </a:r>
            <a:r>
              <a:rPr lang="pt-BR" dirty="0" smtClean="0"/>
              <a:t>SP - estandes </a:t>
            </a:r>
            <a:r>
              <a:rPr lang="pt-BR" dirty="0"/>
              <a:t>de </a:t>
            </a:r>
            <a:r>
              <a:rPr lang="pt-BR" dirty="0" smtClean="0"/>
              <a:t>venda -agenda </a:t>
            </a:r>
            <a:r>
              <a:rPr lang="pt-BR" dirty="0"/>
              <a:t>com o Prefeito </a:t>
            </a:r>
            <a:r>
              <a:rPr lang="pt-BR" dirty="0" smtClean="0"/>
              <a:t>p/ </a:t>
            </a:r>
            <a:r>
              <a:rPr lang="pt-BR" dirty="0"/>
              <a:t>esclarecer intenção e para a divulgação deste </a:t>
            </a:r>
            <a:r>
              <a:rPr lang="pt-BR" dirty="0" smtClean="0"/>
              <a:t>trabalho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esposta </a:t>
            </a:r>
            <a:r>
              <a:rPr lang="pt-BR" dirty="0"/>
              <a:t>ao Procurador, </a:t>
            </a:r>
            <a:r>
              <a:rPr lang="pt-BR" dirty="0" smtClean="0"/>
              <a:t>com ações</a:t>
            </a:r>
            <a:r>
              <a:rPr lang="pt-BR" dirty="0"/>
              <a:t>, projetos e </a:t>
            </a:r>
            <a:r>
              <a:rPr lang="pt-BR" dirty="0" smtClean="0"/>
              <a:t>intenções - estandes</a:t>
            </a:r>
            <a:r>
              <a:rPr lang="pt-BR" dirty="0"/>
              <a:t>, adequação dos procedimentos do ISS e </a:t>
            </a:r>
            <a:r>
              <a:rPr lang="pt-BR" dirty="0" smtClean="0"/>
              <a:t>IPTU.</a:t>
            </a:r>
            <a:endParaRPr lang="pt-BR" dirty="0"/>
          </a:p>
          <a:p>
            <a:r>
              <a:rPr lang="pt-BR" dirty="0"/>
              <a:t> 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9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Ação MPF-PA – </a:t>
            </a:r>
            <a:r>
              <a:rPr lang="pt-BR" sz="2400" b="1" dirty="0"/>
              <a:t>C</a:t>
            </a:r>
            <a:r>
              <a:rPr lang="pt-BR" sz="2400" b="1" dirty="0" smtClean="0"/>
              <a:t>orretagem Apartada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761749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Ação MPF-PA – Corretagem e taxas no PMCMV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" name="Retângulo 2"/>
          <p:cNvSpPr/>
          <p:nvPr/>
        </p:nvSpPr>
        <p:spPr>
          <a:xfrm>
            <a:off x="256876" y="789177"/>
            <a:ext cx="8600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ção </a:t>
            </a:r>
            <a:r>
              <a:rPr lang="pt-BR" dirty="0"/>
              <a:t>contra a Abrainc (e </a:t>
            </a:r>
            <a:r>
              <a:rPr lang="pt-BR" dirty="0" smtClean="0"/>
              <a:t>também </a:t>
            </a:r>
            <a:r>
              <a:rPr lang="pt-BR" dirty="0"/>
              <a:t>contra a </a:t>
            </a:r>
            <a:r>
              <a:rPr lang="pt-BR" dirty="0" smtClean="0"/>
              <a:t>CEF) </a:t>
            </a:r>
            <a:r>
              <a:rPr lang="pt-BR" dirty="0"/>
              <a:t>para evitar entrar com ação contra todas as incorporadoras.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Expediente </a:t>
            </a:r>
            <a:r>
              <a:rPr lang="pt-BR" dirty="0"/>
              <a:t>processual </a:t>
            </a:r>
            <a:r>
              <a:rPr lang="pt-BR" dirty="0" smtClean="0"/>
              <a:t>incomum pelo MP: colocar </a:t>
            </a:r>
            <a:r>
              <a:rPr lang="pt-BR" dirty="0"/>
              <a:t>no polo passivo da ação uma associação civil que representa as empresas contra as quais ele quer litigar.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Coordenação da defesa – definição de escritório e de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Consideração: extensão/ derrubada p/ empresas – defesa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legitimidade </a:t>
            </a:r>
            <a:r>
              <a:rPr lang="pt-BR" dirty="0"/>
              <a:t>da ABRAINC nesta ação vs. reconvenção, com Ação Coletiva Passiva sobre o </a:t>
            </a:r>
            <a:r>
              <a:rPr lang="pt-BR" dirty="0" smtClean="0"/>
              <a:t>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Coordenação com escritório local/ envolvimento com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Alinhar custos da defesa com encaminhamentos e 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196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Ação MPF-PA – Corretagem e taxas no PMCMV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704111"/>
            <a:ext cx="2124843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729054"/>
              </p:ext>
            </p:extLst>
          </p:nvPr>
        </p:nvGraphicFramePr>
        <p:xfrm>
          <a:off x="208757" y="549275"/>
          <a:ext cx="8696324" cy="601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Worksheet" r:id="rId4" imgW="11296681" imgH="4962318" progId="Excel.Sheet.12">
                  <p:embed/>
                </p:oleObj>
              </mc:Choice>
              <mc:Fallback>
                <p:oleObj name="Worksheet" r:id="rId4" imgW="11296681" imgH="49623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757" y="549275"/>
                        <a:ext cx="8696324" cy="6018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670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Ação MPF-PA – Corretagem e taxas no PMCMV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112277"/>
              </p:ext>
            </p:extLst>
          </p:nvPr>
        </p:nvGraphicFramePr>
        <p:xfrm>
          <a:off x="208756" y="693291"/>
          <a:ext cx="8935244" cy="158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Worksheet" r:id="rId4" imgW="11296681" imgH="1152667" progId="Excel.Sheet.12">
                  <p:embed/>
                </p:oleObj>
              </mc:Choice>
              <mc:Fallback>
                <p:oleObj name="Worksheet" r:id="rId4" imgW="11296681" imgH="11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756" y="693291"/>
                        <a:ext cx="8935244" cy="1583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/>
          <p:cNvSpPr/>
          <p:nvPr/>
        </p:nvSpPr>
        <p:spPr>
          <a:xfrm>
            <a:off x="256876" y="3280916"/>
            <a:ext cx="86000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Votação enviada em 18/8, votos até 23/6:</a:t>
            </a:r>
          </a:p>
          <a:p>
            <a:endParaRPr lang="pt-BR" dirty="0"/>
          </a:p>
          <a:p>
            <a:r>
              <a:rPr lang="pt-BR" b="1" dirty="0" err="1" smtClean="0"/>
              <a:t>Brookfield</a:t>
            </a:r>
            <a:r>
              <a:rPr lang="pt-BR" b="1" dirty="0" smtClean="0"/>
              <a:t>, HM, Odebrecht, </a:t>
            </a:r>
            <a:r>
              <a:rPr lang="pt-BR" b="1" dirty="0" err="1" smtClean="0"/>
              <a:t>Rodobens</a:t>
            </a:r>
            <a:r>
              <a:rPr lang="pt-BR" b="1" dirty="0" smtClean="0"/>
              <a:t>, Cury, Rossi* </a:t>
            </a:r>
            <a:r>
              <a:rPr lang="pt-BR" dirty="0" smtClean="0"/>
              <a:t>– </a:t>
            </a:r>
            <a:r>
              <a:rPr lang="pt-BR" dirty="0" err="1" smtClean="0"/>
              <a:t>Dinamarco</a:t>
            </a:r>
            <a:endParaRPr lang="pt-BR" dirty="0" smtClean="0"/>
          </a:p>
          <a:p>
            <a:endParaRPr lang="pt-BR" dirty="0"/>
          </a:p>
          <a:p>
            <a:r>
              <a:rPr lang="pt-BR" b="1" dirty="0" err="1" smtClean="0"/>
              <a:t>Even</a:t>
            </a:r>
            <a:r>
              <a:rPr lang="pt-BR" b="1" dirty="0" smtClean="0"/>
              <a:t>, Tecnisa </a:t>
            </a:r>
            <a:r>
              <a:rPr lang="pt-BR" dirty="0" smtClean="0"/>
              <a:t>– Nelson Nery</a:t>
            </a:r>
          </a:p>
          <a:p>
            <a:endParaRPr lang="pt-BR" dirty="0"/>
          </a:p>
          <a:p>
            <a:r>
              <a:rPr lang="pt-BR" b="1" dirty="0" smtClean="0"/>
              <a:t>JHSF</a:t>
            </a:r>
            <a:r>
              <a:rPr lang="pt-BR" dirty="0" smtClean="0"/>
              <a:t> – Siqueira Castro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*Acordo </a:t>
            </a:r>
            <a:r>
              <a:rPr lang="pt-BR" dirty="0"/>
              <a:t>nesta ação, significa, provavelmente, a assinatura de TAC, o que de fato acho que não PE interesse das empresas por </a:t>
            </a:r>
            <a:r>
              <a:rPr lang="pt-BR" dirty="0" smtClean="0"/>
              <a:t>ora. Sendo </a:t>
            </a:r>
            <a:r>
              <a:rPr lang="pt-BR" dirty="0"/>
              <a:t>assim, não gostaríamos de pagar esse valor de êxito para eventual assinatura de TAC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362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31204</TotalTime>
  <Words>1486</Words>
  <Application>Microsoft Office PowerPoint</Application>
  <PresentationFormat>Apresentação na tela (4:3)</PresentationFormat>
  <Paragraphs>347</Paragraphs>
  <Slides>24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</vt:lpstr>
      <vt:lpstr>Times New Roman</vt:lpstr>
      <vt:lpstr>Verdana</vt:lpstr>
      <vt:lpstr>Design padrão</vt:lpstr>
      <vt:lpstr>Worksheet</vt:lpstr>
      <vt:lpstr>Apresentação do PowerPoint</vt:lpstr>
      <vt:lpstr>Pauta</vt:lpstr>
      <vt:lpstr>Defesa da Concorrência </vt:lpstr>
      <vt:lpstr>Defesa da Concorrência </vt:lpstr>
      <vt:lpstr>Apresentação do PowerPoint</vt:lpstr>
      <vt:lpstr>Apresentação do PowerPoint</vt:lpstr>
      <vt:lpstr>Modelo de vendas –  Ação MPF-PA – Corretagem e taxas no PMCMV  </vt:lpstr>
      <vt:lpstr>Modelo de vendas –  Ação MPF-PA – Corretagem e taxas no PMCMV  </vt:lpstr>
      <vt:lpstr>Modelo de vendas –  Ação MPF-PA – Corretagem e taxas no PMCMV  </vt:lpstr>
      <vt:lpstr>Modelo de vendas –  outros pontos trazidos pelas empresas  </vt:lpstr>
      <vt:lpstr>Apresentação do PowerPoint</vt:lpstr>
      <vt:lpstr>Modelo de vendas – atualizações e encaminhamento  </vt:lpstr>
      <vt:lpstr>Modelo de vendas – atualizações e encaminhamento  </vt:lpstr>
      <vt:lpstr>Modelo de vendas – atualizações e encaminhamento  </vt:lpstr>
      <vt:lpstr>Apresentação do PowerPoint</vt:lpstr>
      <vt:lpstr>Apresentação do PowerPoint</vt:lpstr>
      <vt:lpstr>Modelo de Negócios  - vendas definitivas , equilíbrio nas relações  </vt:lpstr>
      <vt:lpstr>Modelo de Negócios  - vendas definitivas , equilíbrio nas relações  </vt:lpstr>
      <vt:lpstr>Acordo TJ-RJ/ Encontros com Magistratura </vt:lpstr>
      <vt:lpstr>Encontros com Magistratura </vt:lpstr>
      <vt:lpstr>Apresentação do PowerPoint</vt:lpstr>
      <vt:lpstr>Apresentação do PowerPoint</vt:lpstr>
      <vt:lpstr>Atualizações ABRAINC </vt:lpstr>
      <vt:lpstr>Outros assuntos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3101</cp:revision>
  <cp:lastPrinted>2013-12-11T19:29:55Z</cp:lastPrinted>
  <dcterms:created xsi:type="dcterms:W3CDTF">2009-08-13T21:08:28Z</dcterms:created>
  <dcterms:modified xsi:type="dcterms:W3CDTF">2014-06-25T00:07:53Z</dcterms:modified>
</cp:coreProperties>
</file>