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81" r:id="rId2"/>
    <p:sldId id="1146" r:id="rId3"/>
    <p:sldId id="1166" r:id="rId4"/>
    <p:sldId id="1179" r:id="rId5"/>
    <p:sldId id="1180" r:id="rId6"/>
    <p:sldId id="1161" r:id="rId7"/>
    <p:sldId id="1181" r:id="rId8"/>
    <p:sldId id="1182" r:id="rId9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6441" autoAdjust="0"/>
  </p:normalViewPr>
  <p:slideViewPr>
    <p:cSldViewPr>
      <p:cViewPr varScale="1">
        <p:scale>
          <a:sx n="64" d="100"/>
          <a:sy n="64" d="100"/>
        </p:scale>
        <p:origin x="15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28/03/2014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28/03/2014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84FC71-BBCB-4E4B-9B8E-F6FF8C22A6C8}" type="slidenum">
              <a:rPr lang="pt-BR" altLang="pt-BR" smtClean="0"/>
              <a:pPr/>
              <a:t>7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1136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4DFF9A-816A-4442-BC30-05AAF86C5C34}" type="slidenum">
              <a:rPr lang="pt-BR" altLang="pt-BR" smtClean="0"/>
              <a:pPr/>
              <a:t>8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67921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31556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25/3/2014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Faixa 1: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Pagamento das </a:t>
            </a:r>
            <a:r>
              <a:rPr lang="pt-BR" dirty="0" smtClean="0"/>
              <a:t>medições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Equipamentos comunitários;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Preços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Tipologia - Norma de Desempenho e ao Programa de Qualidade CEF (precificar);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Mapa de meta física do Min. das Cidades  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Faixa 2 e 3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Adequações/ subsídios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Credit</a:t>
            </a:r>
            <a:r>
              <a:rPr lang="pt-BR" dirty="0"/>
              <a:t> score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Contratação: avaliação, questões jurídicas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Recursos bloqueados - registros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PMCMV </a:t>
            </a:r>
            <a:r>
              <a:rPr lang="pt-BR" b="1" dirty="0" smtClean="0"/>
              <a:t>3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Atualizações, </a:t>
            </a:r>
            <a:r>
              <a:rPr lang="pt-BR" dirty="0" smtClean="0"/>
              <a:t>adequações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dirty="0" smtClean="0"/>
              <a:t>Outros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Apartada, Terceirização, FGTS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696326" cy="398463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Faixa 1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Pagamento das </a:t>
            </a:r>
            <a:r>
              <a:rPr lang="pt-BR" b="1" dirty="0" smtClean="0"/>
              <a:t>medições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Equipamentos comunitários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Até 2013 – projeto básico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2014 – definições em breve – 6% do orçamento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Tipologia </a:t>
            </a:r>
            <a:r>
              <a:rPr lang="pt-BR" dirty="0"/>
              <a:t>- Norma de Desempenho e ao Programa de Qualidade </a:t>
            </a:r>
            <a:r>
              <a:rPr lang="pt-BR" dirty="0" smtClean="0"/>
              <a:t>CEF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Salette</a:t>
            </a:r>
            <a:r>
              <a:rPr lang="pt-BR" dirty="0" smtClean="0"/>
              <a:t> – 20/3 – questionário para definições de tipologias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CTECH – 2 de abril em Brasília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SINAP -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Mapa </a:t>
            </a:r>
            <a:r>
              <a:rPr lang="pt-BR" b="1" dirty="0"/>
              <a:t>de meta física do Min. das </a:t>
            </a:r>
            <a:r>
              <a:rPr lang="pt-BR" b="1" dirty="0" smtClean="0"/>
              <a:t>Cidades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Atualização  </a:t>
            </a:r>
            <a:r>
              <a:rPr lang="pt-BR" dirty="0"/>
              <a:t>mensalmente e disponível para todos, como previsto na Portaria do </a:t>
            </a:r>
            <a:r>
              <a:rPr lang="pt-BR" dirty="0" smtClean="0"/>
              <a:t>programa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Preços</a:t>
            </a: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0864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696326" cy="398463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Faixa 1 – outros assuntos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Meta Casa Paulista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Graprohab</a:t>
            </a:r>
            <a:r>
              <a:rPr lang="pt-BR" dirty="0" smtClean="0"/>
              <a:t>/CETESB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 dos Mananciais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ZEIS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Casa Paulistana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Rio de Janeiro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CEDAE</a:t>
            </a:r>
          </a:p>
          <a:p>
            <a:endParaRPr lang="pt-BR" dirty="0" smtClean="0"/>
          </a:p>
          <a:p>
            <a:pPr lvl="0"/>
            <a:r>
              <a:rPr lang="pt-BR" b="1" dirty="0" smtClean="0"/>
              <a:t>Outros assuntos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Sinduscon</a:t>
            </a:r>
            <a:r>
              <a:rPr lang="pt-BR" dirty="0" smtClean="0"/>
              <a:t> </a:t>
            </a:r>
            <a:r>
              <a:rPr lang="pt-BR" dirty="0"/>
              <a:t>–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Seconci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Conselhos </a:t>
            </a:r>
            <a:r>
              <a:rPr lang="pt-BR" dirty="0" smtClean="0"/>
              <a:t>Nacional, Estadual e Municipal de </a:t>
            </a:r>
            <a:r>
              <a:rPr lang="pt-BR" dirty="0"/>
              <a:t>Habitação/ </a:t>
            </a:r>
            <a:r>
              <a:rPr lang="pt-BR" dirty="0" smtClean="0"/>
              <a:t>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FGTS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FGTS/ Corretagem Apartada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0351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696326" cy="398463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Faixa 2 e 3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392906" y="993791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Adequações</a:t>
            </a:r>
            <a:r>
              <a:rPr lang="pt-BR" dirty="0"/>
              <a:t>/ </a:t>
            </a:r>
            <a:r>
              <a:rPr lang="pt-BR" dirty="0" smtClean="0"/>
              <a:t>subsídios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i="1" dirty="0" err="1"/>
              <a:t>Credit</a:t>
            </a:r>
            <a:r>
              <a:rPr lang="pt-BR" i="1" dirty="0"/>
              <a:t> </a:t>
            </a:r>
            <a:r>
              <a:rPr lang="pt-BR" i="1" dirty="0" smtClean="0"/>
              <a:t>score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Contratação: avaliação, questões jurídicas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Recursos </a:t>
            </a:r>
            <a:r>
              <a:rPr lang="pt-BR" dirty="0"/>
              <a:t>bloqueados </a:t>
            </a:r>
            <a:r>
              <a:rPr lang="pt-BR" dirty="0" smtClean="0"/>
              <a:t>– registros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PMCMV3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com Secovi/</a:t>
            </a:r>
            <a:r>
              <a:rPr lang="pt-BR" dirty="0" err="1" smtClean="0"/>
              <a:t>Sinduscon</a:t>
            </a:r>
            <a:r>
              <a:rPr lang="pt-BR" dirty="0" smtClean="0"/>
              <a:t>/ APEOP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CII/ Reunião Tenda/Celso Petrucci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Slide 26</a:t>
            </a:r>
            <a:r>
              <a:rPr lang="pt-BR" dirty="0"/>
              <a:t>: proposta apresentada pelo Secovi de esgotarmos a capacidade de financiamento + </a:t>
            </a:r>
            <a:r>
              <a:rPr lang="pt-BR" dirty="0" smtClean="0"/>
              <a:t>poupança </a:t>
            </a:r>
            <a:r>
              <a:rPr lang="pt-BR" dirty="0"/>
              <a:t>mutuário antes de consumir todo o subsídio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Slide </a:t>
            </a:r>
            <a:r>
              <a:rPr lang="pt-BR" b="1" dirty="0"/>
              <a:t>28</a:t>
            </a:r>
            <a:r>
              <a:rPr lang="pt-BR" dirty="0"/>
              <a:t>: alteração da redação (incluir o conceito de </a:t>
            </a:r>
            <a:r>
              <a:rPr lang="pt-BR" dirty="0" smtClean="0"/>
              <a:t>Aglomerados Urbanos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Slide </a:t>
            </a:r>
            <a:r>
              <a:rPr lang="pt-BR" b="1" dirty="0"/>
              <a:t>30</a:t>
            </a:r>
            <a:r>
              <a:rPr lang="pt-BR" dirty="0"/>
              <a:t>: exclusão da proposta dos cartórios somente cobrarem Emolumentos no </a:t>
            </a:r>
            <a:r>
              <a:rPr lang="pt-BR" dirty="0" smtClean="0"/>
              <a:t>registro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4956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Apresentação </a:t>
            </a:r>
            <a:r>
              <a:rPr lang="pt-BR" b="1" dirty="0"/>
              <a:t>à Caixa em 6/12 e a Min. Planejamento e Cidades em 12/12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arga fiscal/ demografia/ solução </a:t>
            </a:r>
            <a:r>
              <a:rPr lang="pt-BR" dirty="0"/>
              <a:t>de mercado sempre que </a:t>
            </a:r>
            <a:r>
              <a:rPr lang="pt-BR" dirty="0" smtClean="0"/>
              <a:t>possível.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MPOG: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Impossibilidade </a:t>
            </a:r>
            <a:r>
              <a:rPr lang="pt-BR" dirty="0"/>
              <a:t>política de “piorar” o Faixa 1: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TP</a:t>
            </a:r>
            <a:r>
              <a:rPr lang="pt-BR" dirty="0"/>
              <a:t>: inclusiva mas podendo piorar o risco sistêmico. Sem generalização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RM Capitais x Outras cidades: inviabilidade nas capitais. Segregar soluções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Migração para Faixa 2: Recursos do </a:t>
            </a:r>
            <a:r>
              <a:rPr lang="pt-BR" dirty="0"/>
              <a:t>FGTS (empréstimos) tem limite</a:t>
            </a:r>
          </a:p>
          <a:p>
            <a:endParaRPr lang="pt-BR" b="1" dirty="0" smtClean="0"/>
          </a:p>
          <a:p>
            <a:pPr lvl="0"/>
            <a:r>
              <a:rPr lang="pt-BR" b="1" smtClean="0"/>
              <a:t>Propostas</a:t>
            </a:r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</a:t>
            </a:r>
            <a:r>
              <a:rPr lang="pt-BR" dirty="0" smtClean="0"/>
              <a:t>renda, dos </a:t>
            </a:r>
            <a:r>
              <a:rPr lang="pt-BR" dirty="0"/>
              <a:t>valores do </a:t>
            </a:r>
            <a:r>
              <a:rPr lang="pt-BR" dirty="0" smtClean="0"/>
              <a:t>subsídio e do RET 1%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Tabela </a:t>
            </a:r>
            <a:r>
              <a:rPr lang="pt-BR" dirty="0" err="1"/>
              <a:t>Price</a:t>
            </a:r>
            <a:r>
              <a:rPr lang="pt-BR" dirty="0"/>
              <a:t> (LTV máx. de 80%), prazo 420 meses p/ compradores até 35 anos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para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</a:t>
            </a:r>
            <a:r>
              <a:rPr lang="pt-BR" dirty="0" smtClean="0"/>
              <a:t>social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Apresentação </a:t>
            </a:r>
            <a:r>
              <a:rPr lang="pt-BR" b="1" dirty="0"/>
              <a:t>a CBIC, Secovi e </a:t>
            </a:r>
            <a:r>
              <a:rPr lang="pt-BR" b="1" dirty="0" err="1"/>
              <a:t>Sinduscons</a:t>
            </a:r>
            <a:r>
              <a:rPr lang="pt-BR" b="1" dirty="0"/>
              <a:t> – </a:t>
            </a:r>
            <a:r>
              <a:rPr lang="pt-BR" b="1" dirty="0" smtClean="0"/>
              <a:t>4/2, 21/2 e 10/3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de premissas e detalhes para assinatura conjunta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Próximo passo – apresentação Min. Miriam Belchior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Book PMCMV?</a:t>
            </a:r>
          </a:p>
        </p:txBody>
      </p:sp>
    </p:spTree>
    <p:extLst>
      <p:ext uri="{BB962C8B-B14F-4D97-AF65-F5344CB8AC3E}">
        <p14:creationId xmlns:p14="http://schemas.microsoft.com/office/powerpoint/2010/main" val="3182088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Normas de Desempenho – Caixa, Min. Cidades, CBIC – 8/10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765175"/>
            <a:ext cx="86248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dirty="0"/>
              <a:t>Especificações mínimas - Faixa 1 MCMV, para o potencial atendimento aos critérios da Norma de Desempenho.</a:t>
            </a:r>
          </a:p>
          <a:p>
            <a:pPr>
              <a:defRPr/>
            </a:pPr>
            <a:r>
              <a:rPr lang="pt-BR" dirty="0"/>
              <a:t> </a:t>
            </a:r>
          </a:p>
          <a:p>
            <a:pPr>
              <a:defRPr/>
            </a:pPr>
            <a:r>
              <a:rPr lang="pt-BR" b="1" dirty="0"/>
              <a:t>Efeito nos custos – 7% -  apresentação Tenda, discussão Maria Angélica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GT de Especificações &amp; Custos (curto prazo):</a:t>
            </a:r>
          </a:p>
          <a:p>
            <a:pPr>
              <a:defRPr/>
            </a:pPr>
            <a:r>
              <a:rPr lang="pt-BR" dirty="0"/>
              <a:t> Relação de especificações e projeto de modelos de habitações do MCMV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2ª reunião do GT - </a:t>
            </a:r>
            <a:r>
              <a:rPr lang="pt-BR" dirty="0"/>
              <a:t>4/11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Material apresentado por Milton </a:t>
            </a:r>
            <a:r>
              <a:rPr lang="pt-BR" dirty="0" err="1"/>
              <a:t>Anauate</a:t>
            </a:r>
            <a:r>
              <a:rPr lang="pt-BR" dirty="0"/>
              <a:t> - Caixa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Ensaios e definições prévias em “cardápio” de sistemas construtivos, viabilizando orçamentação e controle pelos bancos.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Encaminhamento perante resistência MA – assessora SNH.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Trabalho de médio prazo </a:t>
            </a:r>
            <a:r>
              <a:rPr lang="pt-BR" dirty="0"/>
              <a:t>-  conformidade de projetos, produtos e sistemas à luz da NBR 15575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PSQs</a:t>
            </a:r>
            <a:r>
              <a:rPr lang="pt-BR" dirty="0"/>
              <a:t>, a revisão SINAPI e base nacional de dados de desempenho.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CTECH – fórum assessor da SNH do Min. das Cidades – grupos de trabalhos </a:t>
            </a:r>
          </a:p>
          <a:p>
            <a:pPr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699250" y="6453188"/>
            <a:ext cx="21351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 eaLnBrk="1">
              <a:spcBef>
                <a:spcPct val="0"/>
              </a:spcBef>
              <a:buFontTx/>
              <a:buNone/>
            </a:pPr>
            <a:r>
              <a:rPr lang="en-US" altLang="pt-BR" sz="1000" dirty="0" smtClean="0">
                <a:solidFill>
                  <a:schemeClr val="tx1"/>
                </a:solidFill>
              </a:rPr>
              <a:t>6</a:t>
            </a:r>
            <a:endParaRPr lang="en-US" alt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15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err="1" smtClean="0">
                <a:solidFill>
                  <a:schemeClr val="tx1"/>
                </a:solidFill>
              </a:rPr>
              <a:t>Ctech</a:t>
            </a:r>
            <a:r>
              <a:rPr lang="pt-BR" sz="1800" b="1" dirty="0" smtClean="0">
                <a:solidFill>
                  <a:schemeClr val="tx1"/>
                </a:solidFill>
              </a:rPr>
              <a:t> – 2/4, em Brasília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221" name="Retângulo 7"/>
          <p:cNvSpPr>
            <a:spLocks noChangeArrowheads="1"/>
          </p:cNvSpPr>
          <p:nvPr/>
        </p:nvSpPr>
        <p:spPr bwMode="auto">
          <a:xfrm>
            <a:off x="179388" y="765175"/>
            <a:ext cx="862488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tx1"/>
              </a:solidFill>
            </a:endParaRPr>
          </a:p>
        </p:txBody>
      </p:sp>
      <p:sp>
        <p:nvSpPr>
          <p:cNvPr id="9222" name="Rectangle 2"/>
          <p:cNvSpPr>
            <a:spLocks/>
          </p:cNvSpPr>
          <p:nvPr/>
        </p:nvSpPr>
        <p:spPr bwMode="auto">
          <a:xfrm>
            <a:off x="6704013" y="6597650"/>
            <a:ext cx="213518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 eaLnBrk="1">
              <a:spcBef>
                <a:spcPct val="0"/>
              </a:spcBef>
              <a:buFontTx/>
              <a:buNone/>
            </a:pPr>
            <a:r>
              <a:rPr lang="en-US" altLang="pt-BR" sz="1000" dirty="0" smtClean="0">
                <a:solidFill>
                  <a:schemeClr val="tx1"/>
                </a:solidFill>
              </a:rPr>
              <a:t>7</a:t>
            </a:r>
            <a:endParaRPr lang="en-US" altLang="pt-BR" sz="1000" dirty="0">
              <a:solidFill>
                <a:schemeClr val="tx1"/>
              </a:solidFill>
            </a:endParaRPr>
          </a:p>
        </p:txBody>
      </p:sp>
      <p:pic>
        <p:nvPicPr>
          <p:cNvPr id="922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742950"/>
            <a:ext cx="6604000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998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31025</TotalTime>
  <Words>458</Words>
  <Application>Microsoft Office PowerPoint</Application>
  <PresentationFormat>Apresentação na tela (4:3)</PresentationFormat>
  <Paragraphs>133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Design padrão</vt:lpstr>
      <vt:lpstr>Apresentação do PowerPoint</vt:lpstr>
      <vt:lpstr>Pauta</vt:lpstr>
      <vt:lpstr>Faixa 1 </vt:lpstr>
      <vt:lpstr>Faixa 1 – outros assuntos </vt:lpstr>
      <vt:lpstr>Faixa 2 e 3</vt:lpstr>
      <vt:lpstr>PMCMV3</vt:lpstr>
      <vt:lpstr>Normas de Desempenho – Caixa, Min. Cidades, CBIC – 8/10</vt:lpstr>
      <vt:lpstr>Ctech – 2/4, em Brasília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2984</cp:revision>
  <cp:lastPrinted>2014-02-13T14:07:10Z</cp:lastPrinted>
  <dcterms:created xsi:type="dcterms:W3CDTF">2009-08-13T21:08:28Z</dcterms:created>
  <dcterms:modified xsi:type="dcterms:W3CDTF">2014-03-28T17:58:20Z</dcterms:modified>
</cp:coreProperties>
</file>