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6" r:id="rId3"/>
    <p:sldId id="258" r:id="rId4"/>
    <p:sldId id="261" r:id="rId5"/>
    <p:sldId id="260" r:id="rId6"/>
    <p:sldId id="262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840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B9EFE-A9A4-4CE8-9FA0-5CD4DCD0DD9D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CEFF-6744-4F97-A7E5-68F6090EE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95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9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5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1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2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4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8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60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2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6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7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568F-C66E-463E-8551-6FED84912872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303C-471A-419A-BF79-36272CF16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1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1.jpe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1.bp.blogspot.com/-2OOvFQcu5Vw/TwDo-TBI0hI/AAAAAAAAAYc/LtliRtty7mo/s1600/Responsabilidade+social+empresar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67" y="4040641"/>
            <a:ext cx="2997959" cy="21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2356512" y="504970"/>
            <a:ext cx="6837529" cy="2740473"/>
          </a:xfrm>
          <a:prstGeom prst="rect">
            <a:avLst/>
          </a:prstGeom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0" y="4780816"/>
            <a:ext cx="10058400" cy="14383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Responsabilidade Social</a:t>
            </a:r>
            <a:endParaRPr lang="pt-BR" sz="6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20209 -0.0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55104" y="250469"/>
            <a:ext cx="9453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400" b="1" kern="1200" dirty="0">
                <a:solidFill>
                  <a:srgbClr val="222A35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CONTRIBUIÇÕES DAS ASSOCIADAS ABRAINC PARA A SOCIEDADE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 descr="http://concursopn.sebrae-sc.com.br/wp-content/uploads/2014/05/investiment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141" y="4962243"/>
            <a:ext cx="2700270" cy="186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8539"/>
              </p:ext>
            </p:extLst>
          </p:nvPr>
        </p:nvGraphicFramePr>
        <p:xfrm>
          <a:off x="2956063" y="1881810"/>
          <a:ext cx="6568937" cy="308043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857281"/>
                <a:gridCol w="2711656"/>
              </a:tblGrid>
              <a:tr h="5661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INVESTIMENTO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R$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360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Valor total investido em 2013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11.944.905,54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368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Projetos próprios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2.193.130,42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135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Projetos de terceiros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6.808.118,70</a:t>
                      </a:r>
                      <a:endParaRPr lang="pt-BR" sz="18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135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Patrocínios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1.790.656,42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142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Operação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1.153.000,00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08861"/>
              </p:ext>
            </p:extLst>
          </p:nvPr>
        </p:nvGraphicFramePr>
        <p:xfrm>
          <a:off x="2628898" y="1847850"/>
          <a:ext cx="7537180" cy="329399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5359455"/>
                <a:gridCol w="2177725"/>
              </a:tblGrid>
              <a:tr h="49241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ÁREAS DE CONCENTRAÇÃO DOS INVESTIMENTOS EM 2013</a:t>
                      </a:r>
                      <a:endParaRPr lang="pt-BR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62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ÁREAS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R$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562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Educação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4.495.399,01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076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Saúde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3.180.881,91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562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Esporte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145.552,45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562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Cultura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484.315,17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0688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Outros (Desenvolvimento Local, Desenvolvimento Sustentável, Voluntariado, Meio Ambiente, empreendedorismo social)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2.485.757,00</a:t>
                      </a:r>
                      <a:endParaRPr lang="pt-BR" sz="18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25456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pic>
        <p:nvPicPr>
          <p:cNvPr id="13" name="Picture 2" descr="http://1.bp.blogspot.com/-2OOvFQcu5Vw/TwDo-TBI0hI/AAAAAAAAAYc/LtliRtty7mo/s1600/Responsabilidade+social+empresaria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787" y="4663716"/>
            <a:ext cx="2997959" cy="21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2903631" y="992101"/>
            <a:ext cx="66024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4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imes New Roman" panose="02020603050405020304" pitchFamily="18" charset="0"/>
              </a:rPr>
              <a:t>PRINCIPAIS AÇÕES EM 2013</a:t>
            </a:r>
            <a:endParaRPr lang="pt-BR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1-brookf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07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-cyrel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1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-JH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38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5-pd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89" y="3653244"/>
            <a:ext cx="2580067" cy="9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6-rodobe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66" y="3704660"/>
            <a:ext cx="2580067" cy="9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8-tecnis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1" y="4952873"/>
            <a:ext cx="3237902" cy="11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12-mr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2" y="3743638"/>
            <a:ext cx="2474597" cy="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25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Processo 2"/>
          <p:cNvSpPr/>
          <p:nvPr/>
        </p:nvSpPr>
        <p:spPr>
          <a:xfrm>
            <a:off x="307975" y="990663"/>
            <a:ext cx="7944003" cy="5426870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MRV</a:t>
            </a:r>
            <a:r>
              <a:rPr lang="pt-BR" b="1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u="sng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Erradicação </a:t>
            </a: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analfabetismo em suas obras.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u="sng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TECNISA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 e Construir</a:t>
            </a:r>
            <a:endParaRPr lang="pt-BR" u="sng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oferecidos aos operários todo o material didático utilizado nas aulas. No final, os alunos são submetidos a uma prova para a obtenção do certificado de alfabetização reconhecido pelo MEC.	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u="sng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Parceiro da Educação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parceria com a OSCIP visa complementar o contínuo desenvolvimento de nossa educação pública em direção a eficiência e orientação por resultado, formando cidadãos mais qualificados para os desafios do nosso tempo e do futuro.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 dirty="0">
              <a:solidFill>
                <a:schemeClr val="tx2">
                  <a:lumMod val="50000"/>
                </a:schemeClr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353568" y="294383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EDUCAÇÃO</a:t>
            </a:r>
          </a:p>
        </p:txBody>
      </p:sp>
      <p:sp>
        <p:nvSpPr>
          <p:cNvPr id="2" name="AutoShape 2" descr="data:image/jpeg;base64,/9j/4AAQSkZJRgABAQAAAQABAAD/2wCEAAkGBxAQEBQUEBQSDxQUFRAQFBIVFRQWFRIUFRUWFhQUFBQYHCggGBolHBQVIT0hJSkrLi4uFx81ODMtNygtLisBCgoKDg0OGxAPGjYkHyQsLDcsLCwsLCwsLCwsLCwsLC0sLCwsLCwsMCwsLCwsLCwsLCwsLDUsLCw2KywrLCwsK//AABEIALAA8AMBIgACEQEDEQH/xAAbAAEAAQUBAAAAAAAAAAAAAAAABAECAwUGB//EADgQAAIBAgMEBwYFBAMAAAAAAAABAgMRBAUhEjFBUQYiUmFxgZETFDJiksEzQqHR4QcVQ7EjcvD/xAAZAQEAAwEBAAAAAAAAAAAAAAAAAQMEAgX/xAAnEQEAAgEEAgEEAgMAAAAAAAAAAQIDBBESMSFBURMUMmFCgSIjM//aAAwDAQACEQMRAD8A9xAAAAAAAAAAAAAAAAAAAAAAAAAAAAAAABQpcj5hjqVClOrWkqdOnFznN7klvPKMJ08nmGI9rhZypwp9WNF/FZ8akVvv5kT4aNNp5z34xMR49vYLlTBhJylCLmtmTSbXJ8UZyVExsAAIACgFQAAAAAAAAAAAAAAAAAAAAAAAAAALXKxVnN59jXWk6FN9X/LLu7CKM+euGnKyzHjm9tocF0h6Z4XNcW8FFp4eD1qtp060lvf/AFXB8TedB/6fUcNiXiltOKVqMJb1dJOUnxWmniWw/plg62IhWjH2ME71aMV1K1vhv2deW89Ggkt2nCxzg2v/ALqzO1o8xLvJfaOG3XtVIqAaVAAAAAAAAAAAAAAAAAAAAAAAAAAAAAAFLhkDN8xVCF/ik9IR7T/Y5veKRNrdJrWbTtCNnuZOFqdL8SfHsLtMiZVl9rJeLfNve2YcvwcnJyk9qc9ZP7eB0lCkoqyPEpW2uy87fhHTZe0Ya8a9r4QsrIvAPciNvEMQACQAAAAoBUAAAAAAAAAAAAAAAAAAAAAKXKlk5pJtuyWrfJESMWNxcaUHObsl+vcu85qjGdap7WorN6Rj2I8i+tWeKqKWqpx+CPafGTN3gMKo6vyPFzXtrMn06fhHcttYjBXefylmweGUF3kkoip7GPHXHWK16Y7TMzvIADtAAAAAAAAAAAAAAAAAAAAAAAoLgCpRs12NzinT0XXfJPTzZEzEdpisz02NwcxVzuo3vUfD+TJRzycfjSkvRlcZq7rvt77buiuc5muLeIm6cPw4tbcu2+yu4yZlm6qRVOg3eS60uxH9zJleBSSSVkjztZqJyW+hi99ysxY4xxzv/SRl+E57kbRFIxtuLjdptPXDSKwz5Lzed5UKgGhwAAAAAAAAAFAKgAAAAAAAAAAUZScrK70SV2cLmHTCVSTjSexHdfi1zvwObXirvHjm87Q7LE46nT+Jq/Lj6GoxeeTekFsrm9X/AAaXDYiMt71/UkdUz2yWnprpp6x5nypVxk575N+ZBxTcZIlVZx0XPQxY+cZQUuzK3iVTE+5XxtHSN7yvaKD4qTXkY/ayqS2Y6mrrYr2mJUaf+OGzfvk7vx0S9Tq8pwMaMHKbSsryk/yrjdmTUZppHGvcu/ERvKTgcNGlC8vFvm+RJwebuLtKOj5b1+5pqeZe8PajdQXwLi12mu8kRR1pcX0o5e1dqc/ydXh8TGorxaf+0ZzkYScXeL2XzNvg83T0qaPtcPPkelTNE9seTTzXzHTbgthK6utSpczqgAAAAAAAAAAAAAAAAAAAAI2YwcqVRLjCS/Q8Vaam/E9txdZU4SlLdGLk/BHideVqr8TPn9NelmfLeV8G60FKn1KsVo+E/lkvuafD9Ipaqd4yTcZJ701vR0OV1VpbfyOP/qThfZ1KdaC/EvCdu0leL9L+hVEfDb12m4rpHsRcr3tdpc3wRbg87k6cYRe3KW5c3vv3HBQnKb14cD1DoJ0X2F7SqrzfB/lXYXfz8LFOoyRirvPaK2rLedFck9nHal1pybk+9vj4LcjS9LOkMa9R4ejJOjB/8sl/lmn8On5Vx5vwJ3TzpA6NOWGw0kq0o/8AJK/4UGtyt+Zr0Wpy3RDo3KpCMql4Q5Wttc7L7mfBgn/pfuSP8p3np1+VzvFW3cDcIw0MLGKSirJKyXJGexrgmVZFpc0BshdRxM6fwtru3r0J9LP1+ePnF/ZmskYZxR1GS1epV2xVt3DpKed0Hvls+KZKp46lLdOL80cW0Yp6HcaifaudLX1Lvvbw7UfVFHiYL80fVHAxQJ+4/Tn7T9u5nmFFb6kPVfYj1M7w8fz38Ezj1EtsR9xPw6jS1+XogBQ1sKoAAAAAAAAAAgZ9Daw1VfJI8dqU9qpHVLXij2bNfwKv/Sf+meQ0aSc1fVrXzZmztmkjd0KioxTta3FHFf1Ax8WqVNvVtz9Fsr12v0OyhidlWObWGpPFuvJbTXVg3uiuLRVE7N1q+EToZ0Zl7T22ITprRQjJaq2+bXPkj0l4jZpuNHSVrRlJdWD5tX63F2NZh8RFpWd7ovlXsUXwxe/OVcxERs1OXdEqFKcqlWU8RUk3OU6j3ye923G6qV0tEYXO5HrTsi1G7Y4Wvd6kxM5ehjrM2tHMk+8mCWykY9oje83LvaIDM2Y3IrORHnIhMSvlNEatMxVq9iDicWRKYZ5VXzI1es1xINTGGCriG0QlNp5k095sKOZRlvOVnULaVZpjaUS9+AB6TyAAAAAAAAAAAYMXBShNPROMk3yTTPJ4JQk/98z0/PNr3eps6vZfpxt5Hk+ZTbuovWTtflzM+b03aP3KPj8127qK6u6/N8bdxH2rw0MDou67uBMw9G1+T1KYhrulZTiLRs+H/v2Nn7wtdb6/7NWsHy0LalanS/EqQh4ySfo9SYrLibRLaSxhhrV20YMhxFHF1ZU6Tb2Yubnbq2ulZc950f8AZI2+J352VvQ7jFMqbZaxO0uTcXclUKrjuJOPwc6TtKK13Su7P9CIsM38TcvlWi877xNHcWiekinjm/t39/gSljSBGjZ33v8ARfuZFTZHA5NpTxmhSeJTNVVqNaRXh3szUqUkrPV72/sRNSJUxdVmtqNs2FWncsjhW9yY4nJq3Fspss26y6T4Msll0uT9BwOTTSplqp6m4ll75P0MUsDIbJ3e1AFDY8tUAAAAAAAAAAWs5DOMDTr17U4xjspxcklq3a7fhY6HN8b7GCt1pzfs6cVq3J/ZJN+RqJYd01s3Um/is7yb7/M4vG/hditFN7S8/wAZiMPGcoucbxbi3uTtxV0QK2c0IJtN1ba9Xdp3s2/TjJ1tKpa21pLTdLg34/Y5HA5a6lWFOOrnJR8FfV+SuynjtOzfS0TTk2GNx2NpScatF4ZblJ9ZPwnuNDjctdVubvJve3rfzPc3hpNbtHwtpbkaHG9EoSd6b9i3vWztR9LqxZbH8M+PUx/Jof6YYZQjXTitq9LrcWmpWjfyb8zuVEtyDIVQhspttvalK1rvw4G7WXI7rHhmy2i15mGmdJNWaunvREnktN7rx7luOk9wKrBk7OYtMdOWlkT4S/Rop/ZWt+vhY61YQvWHI4w6+rZw1TAyi9KU5d7/AIJFLK60t8VDx0Oy9gXKgOEJnLLm6OQQS615Pu0JMMmpL8i/U3qpIuVNE7Q4m0y039qpdhFryWl2beDZvFArsjaEcpc/LJIcHJef7karkXKXqrnUbCKOmhxhPOzF7p89T6v4Huvz1PqJIJco6wvz1Pq/gp7p89T6iSAMHu3z1PqHu/zT+ozgDAsP80/UPD/NP6jOAI/u3z1PqDw3z1Pq/gkACH7jHb25bU5JOKbfwp2bStuvZeiJFOnGK6qS8DIAIuNwNOtFxqRU09GmjXZb0YwuHk5UqajJ6OWrduSvwN2CNk7z0xqmuRR0UZQShZGCRcioAoLFQBSwKg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://3.bp.blogspot.com/-ToyIloeWiSI/UDeVCH1hChI/AAAAAAAAAF0/oUzFIpE_QIM/s1600/Imagem-de-mao-fazendo-um-risco-reto-com-um-lapis1%5B1%5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586" y="4815345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uxograma: Processo 7"/>
          <p:cNvSpPr/>
          <p:nvPr/>
        </p:nvSpPr>
        <p:spPr>
          <a:xfrm>
            <a:off x="307975" y="842481"/>
            <a:ext cx="7944003" cy="572323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RODOBENS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Apoio Educacional: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como objetivo o estímulo ao desenvolvimento profissional através de bolsas de estudo (integrais ou parciais) aos colaboradores das Empresas Rodobens.	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u="sng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Junior </a:t>
            </a:r>
            <a:r>
              <a:rPr lang="pt-BR" u="sng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programa faz despertar o espírito empreendedor nos jovens, ainda na escola, e proporcionar uma visão clara do mundo dos negócios com o objetivo de consolidar uma cultura empreendedora formando uma geração de lideranças nas áreas empresarial, educacional, social e política. 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u="sng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 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Vida Nova: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Apoiar a formação de pessoas com necessidades especiais na escola Renascer em São José do Rio Preto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07974" y="842481"/>
            <a:ext cx="7944003" cy="572323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PDG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Rio de Janeiro: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Curso de Iniciação Profissional na Construção Civil, formando os alunos como serventes. 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CYRELA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Construindo Profissionais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foco do Programa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capacitação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profissional de jovens e adultos para a construção civil. 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2375 0.0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2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5" grpId="0"/>
      <p:bldP spid="8" grpId="0" uiExpand="1" build="p" animBg="1"/>
      <p:bldP spid="1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337802" y="232828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CULTURA</a:t>
            </a:r>
          </a:p>
        </p:txBody>
      </p:sp>
      <p:pic>
        <p:nvPicPr>
          <p:cNvPr id="1026" name="Picture 2" descr="http://www.frutodearte.com.br/images/Paleta%20Para%20Pintura%20em%20Acrilic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3085" y="4590790"/>
            <a:ext cx="2434107" cy="21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5"/>
          <p:cNvSpPr/>
          <p:nvPr/>
        </p:nvSpPr>
        <p:spPr>
          <a:xfrm>
            <a:off x="639050" y="866408"/>
            <a:ext cx="7354067" cy="602549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BROOKFIELD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Urban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u="sng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Galery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Mídia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espontânea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nos empreendimentos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TECNISA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Mestres da Obra</a:t>
            </a:r>
            <a:endParaRPr lang="pt-BR" u="sng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Contribuir para com o desenvolvimento humano dos trabalhadores da construção civil nas questões relacionadas a educação, cultura e saúde.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Foi implantado um ateliê de arte dentro de um de nossos canteiros e os diversos resíduos ali mesmo gerados são utilizados como matéria prima para as atividades.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4.81481E-6 L -0.20183 0.0011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353568" y="294383"/>
            <a:ext cx="2400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MEIO AMBIENTE</a:t>
            </a:r>
          </a:p>
        </p:txBody>
      </p:sp>
      <p:sp>
        <p:nvSpPr>
          <p:cNvPr id="2" name="AutoShape 2" descr="data:image/jpeg;base64,/9j/4AAQSkZJRgABAQAAAQABAAD/2wCEAAkGBxAQEBQUEBQSDxQUFRAQFBIVFRQWFRIUFRUWFhQUFBQYHCggGBolHBQVIT0hJSkrLi4uFx81ODMtNygtLisBCgoKDg0OGxAPGjYkHyQsLDcsLCwsLCwsLCwsLCwsLC0sLCwsLCwsMCwsLCwsLCwsLCwsLDUsLCw2KywrLCwsK//AABEIALAA8AMBIgACEQEDEQH/xAAbAAEAAQUBAAAAAAAAAAAAAAAABAECAwUGB//EADgQAAIBAgMEBwYFBAMAAAAAAAABAgMRBAUhEjFBUQYiUmFxgZETFDJiksEzQqHR4QcVQ7EjcvD/xAAZAQEAAwEBAAAAAAAAAAAAAAAAAQMEAgX/xAAnEQEAAgEEAgEEAgMAAAAAAAAAAQIDBBESMSFBURMUMmFCgSIjM//aAAwDAQACEQMRAD8A9xAAAAAAAAAAAAAAAAAAAAAAAAAAAAAAABQpcj5hjqVClOrWkqdOnFznN7klvPKMJ08nmGI9rhZypwp9WNF/FZ8akVvv5kT4aNNp5z34xMR49vYLlTBhJylCLmtmTSbXJ8UZyVExsAAIACgFQAAAAAAAAAAAAAAAAAAAAAAAAAALXKxVnN59jXWk6FN9X/LLu7CKM+euGnKyzHjm9tocF0h6Z4XNcW8FFp4eD1qtp060lvf/AFXB8TedB/6fUcNiXiltOKVqMJb1dJOUnxWmniWw/plg62IhWjH2ME71aMV1K1vhv2deW89Ggkt2nCxzg2v/ALqzO1o8xLvJfaOG3XtVIqAaVAAAAAAAAAAAAAAAAAAAAAAAAAAAAAAFLhkDN8xVCF/ik9IR7T/Y5veKRNrdJrWbTtCNnuZOFqdL8SfHsLtMiZVl9rJeLfNve2YcvwcnJyk9qc9ZP7eB0lCkoqyPEpW2uy87fhHTZe0Ya8a9r4QsrIvAPciNvEMQACQAAAAoBUAAAAAAAAAAAAAAAAAAAAAKXKlk5pJtuyWrfJESMWNxcaUHObsl+vcu85qjGdap7WorN6Rj2I8i+tWeKqKWqpx+CPafGTN3gMKo6vyPFzXtrMn06fhHcttYjBXefylmweGUF3kkoip7GPHXHWK16Y7TMzvIADtAAAAAAAAAAAAAAAAAAAAAAAoLgCpRs12NzinT0XXfJPTzZEzEdpisz02NwcxVzuo3vUfD+TJRzycfjSkvRlcZq7rvt77buiuc5muLeIm6cPw4tbcu2+yu4yZlm6qRVOg3eS60uxH9zJleBSSSVkjztZqJyW+hi99ysxY4xxzv/SRl+E57kbRFIxtuLjdptPXDSKwz5Lzed5UKgGhwAAAAAAAAAFAKgAAAAAAAAAAUZScrK70SV2cLmHTCVSTjSexHdfi1zvwObXirvHjm87Q7LE46nT+Jq/Lj6GoxeeTekFsrm9X/AAaXDYiMt71/UkdUz2yWnprpp6x5nypVxk575N+ZBxTcZIlVZx0XPQxY+cZQUuzK3iVTE+5XxtHSN7yvaKD4qTXkY/ayqS2Y6mrrYr2mJUaf+OGzfvk7vx0S9Tq8pwMaMHKbSsryk/yrjdmTUZppHGvcu/ERvKTgcNGlC8vFvm+RJwebuLtKOj5b1+5pqeZe8PajdQXwLi12mu8kRR1pcX0o5e1dqc/ydXh8TGorxaf+0ZzkYScXeL2XzNvg83T0qaPtcPPkelTNE9seTTzXzHTbgthK6utSpczqgAAAAAAAAAAAAAAAAAAAAI2YwcqVRLjCS/Q8Vaam/E9txdZU4SlLdGLk/BHideVqr8TPn9NelmfLeV8G60FKn1KsVo+E/lkvuafD9Ipaqd4yTcZJ701vR0OV1VpbfyOP/qThfZ1KdaC/EvCdu0leL9L+hVEfDb12m4rpHsRcr3tdpc3wRbg87k6cYRe3KW5c3vv3HBQnKb14cD1DoJ0X2F7SqrzfB/lXYXfz8LFOoyRirvPaK2rLedFck9nHal1pybk+9vj4LcjS9LOkMa9R4ejJOjB/8sl/lmn8On5Vx5vwJ3TzpA6NOWGw0kq0o/8AJK/4UGtyt+Zr0Wpy3RDo3KpCMql4Q5Wttc7L7mfBgn/pfuSP8p3np1+VzvFW3cDcIw0MLGKSirJKyXJGexrgmVZFpc0BshdRxM6fwtru3r0J9LP1+ePnF/ZmskYZxR1GS1epV2xVt3DpKed0Hvls+KZKp46lLdOL80cW0Yp6HcaifaudLX1Lvvbw7UfVFHiYL80fVHAxQJ+4/Tn7T9u5nmFFb6kPVfYj1M7w8fz38Ezj1EtsR9xPw6jS1+XogBQ1sKoAAAAAAAAAAgZ9Daw1VfJI8dqU9qpHVLXij2bNfwKv/Sf+meQ0aSc1fVrXzZmztmkjd0KioxTta3FHFf1Ax8WqVNvVtz9Fsr12v0OyhidlWObWGpPFuvJbTXVg3uiuLRVE7N1q+EToZ0Zl7T22ITprRQjJaq2+bXPkj0l4jZpuNHSVrRlJdWD5tX63F2NZh8RFpWd7ovlXsUXwxe/OVcxERs1OXdEqFKcqlWU8RUk3OU6j3ye923G6qV0tEYXO5HrTsi1G7Y4Wvd6kxM5ehjrM2tHMk+8mCWykY9oje83LvaIDM2Y3IrORHnIhMSvlNEatMxVq9iDicWRKYZ5VXzI1es1xINTGGCriG0QlNp5k095sKOZRlvOVnULaVZpjaUS9+AB6TyAAAAAAAAAAAYMXBShNPROMk3yTTPJ4JQk/98z0/PNr3eps6vZfpxt5Hk+ZTbuovWTtflzM+b03aP3KPj8127qK6u6/N8bdxH2rw0MDou67uBMw9G1+T1KYhrulZTiLRs+H/v2Nn7wtdb6/7NWsHy0LalanS/EqQh4ySfo9SYrLibRLaSxhhrV20YMhxFHF1ZU6Tb2Yubnbq2ulZc950f8AZI2+J352VvQ7jFMqbZaxO0uTcXclUKrjuJOPwc6TtKK13Su7P9CIsM38TcvlWi877xNHcWiekinjm/t39/gSljSBGjZ33v8ARfuZFTZHA5NpTxmhSeJTNVVqNaRXh3szUqUkrPV72/sRNSJUxdVmtqNs2FWncsjhW9yY4nJq3Fspss26y6T4Msll0uT9BwOTTSplqp6m4ll75P0MUsDIbJ3e1AFDY8tUAAAAAAAAAAWs5DOMDTr17U4xjspxcklq3a7fhY6HN8b7GCt1pzfs6cVq3J/ZJN+RqJYd01s3Um/is7yb7/M4vG/hditFN7S8/wAZiMPGcoucbxbi3uTtxV0QK2c0IJtN1ba9Xdp3s2/TjJ1tKpa21pLTdLg34/Y5HA5a6lWFOOrnJR8FfV+SuynjtOzfS0TTk2GNx2NpScatF4ZblJ9ZPwnuNDjctdVubvJve3rfzPc3hpNbtHwtpbkaHG9EoSd6b9i3vWztR9LqxZbH8M+PUx/Jof6YYZQjXTitq9LrcWmpWjfyb8zuVEtyDIVQhspttvalK1rvw4G7WXI7rHhmy2i15mGmdJNWaunvREnktN7rx7luOk9wKrBk7OYtMdOWlkT4S/Rop/ZWt+vhY61YQvWHI4w6+rZw1TAyi9KU5d7/AIJFLK60t8VDx0Oy9gXKgOEJnLLm6OQQS615Pu0JMMmpL8i/U3qpIuVNE7Q4m0y039qpdhFryWl2beDZvFArsjaEcpc/LJIcHJef7karkXKXqrnUbCKOmhxhPOzF7p89T6v4Huvz1PqJIJco6wvz1Pq/gp7p89T6iSAMHu3z1PqHu/zT+ozgDAsP80/UPD/NP6jOAI/u3z1PqDw3z1Pq/gkACH7jHb25bU5JOKbfwp2bStuvZeiJFOnGK6qS8DIAIuNwNOtFxqRU09GmjXZb0YwuHk5UqajJ6OWrduSvwN2CNk7z0xqmuRR0UZQShZGCRcioAoLFQBSwKg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64702" t="65840" r="23787" b="19074"/>
          <a:stretch/>
        </p:blipFill>
        <p:spPr>
          <a:xfrm>
            <a:off x="12218285" y="4688442"/>
            <a:ext cx="2858814" cy="2106494"/>
          </a:xfrm>
          <a:prstGeom prst="rect">
            <a:avLst/>
          </a:prstGeom>
        </p:spPr>
      </p:pic>
      <p:sp>
        <p:nvSpPr>
          <p:cNvPr id="13" name="Fluxograma: Processo 12"/>
          <p:cNvSpPr/>
          <p:nvPr/>
        </p:nvSpPr>
        <p:spPr>
          <a:xfrm>
            <a:off x="830711" y="1512795"/>
            <a:ext cx="7354067" cy="4105868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BROOKFIELD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u="sng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Reserva </a:t>
            </a: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Biológica de 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Tamboré</a:t>
            </a: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Conservação de áreas florestais e de recursos naturais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Projeto Ambientes 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Saudáveis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Criação da Agenda Sustentável para bairro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jornaldobem.com.br/wp-content/uploads/2012/02/12823grama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16" y="1650102"/>
            <a:ext cx="2421973" cy="18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3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2362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20716 3.33333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353568" y="294383"/>
            <a:ext cx="1768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SOCIAL</a:t>
            </a:r>
          </a:p>
          <a:p>
            <a:pPr>
              <a:spcAft>
                <a:spcPts val="0"/>
              </a:spcAft>
            </a:pPr>
            <a:endParaRPr lang="pt-BR" sz="2400" b="1" dirty="0" smtClean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AutoShape 2" descr="data:image/jpeg;base64,/9j/4AAQSkZJRgABAQAAAQABAAD/2wCEAAkGBxAQEBQUEBQSDxQUFRAQFBIVFRQWFRIUFRUWFhQUFBQYHCggGBolHBQVIT0hJSkrLi4uFx81ODMtNygtLisBCgoKDg0OGxAPGjYkHyQsLDcsLCwsLCwsLCwsLCwsLC0sLCwsLCwsMCwsLCwsLCwsLCwsLDUsLCw2KywrLCwsK//AABEIALAA8AMBIgACEQEDEQH/xAAbAAEAAQUBAAAAAAAAAAAAAAAABAECAwUGB//EADgQAAIBAgMEBwYFBAMAAAAAAAABAgMRBAUhEjFBUQYiUmFxgZETFDJiksEzQqHR4QcVQ7EjcvD/xAAZAQEAAwEBAAAAAAAAAAAAAAAAAQMEAgX/xAAnEQEAAgEEAgEEAgMAAAAAAAAAAQIDBBESMSFBURMUMmFCgSIjM//aAAwDAQACEQMRAD8A9xAAAAAAAAAAAAAAAAAAAAAAAAAAAAAAABQpcj5hjqVClOrWkqdOnFznN7klvPKMJ08nmGI9rhZypwp9WNF/FZ8akVvv5kT4aNNp5z34xMR49vYLlTBhJylCLmtmTSbXJ8UZyVExsAAIACgFQAAAAAAAAAAAAAAAAAAAAAAAAAALXKxVnN59jXWk6FN9X/LLu7CKM+euGnKyzHjm9tocF0h6Z4XNcW8FFp4eD1qtp060lvf/AFXB8TedB/6fUcNiXiltOKVqMJb1dJOUnxWmniWw/plg62IhWjH2ME71aMV1K1vhv2deW89Ggkt2nCxzg2v/ALqzO1o8xLvJfaOG3XtVIqAaVAAAAAAAAAAAAAAAAAAAAAAAAAAAAAAFLhkDN8xVCF/ik9IR7T/Y5veKRNrdJrWbTtCNnuZOFqdL8SfHsLtMiZVl9rJeLfNve2YcvwcnJyk9qc9ZP7eB0lCkoqyPEpW2uy87fhHTZe0Ya8a9r4QsrIvAPciNvEMQACQAAAAoBUAAAAAAAAAAAAAAAAAAAAAKXKlk5pJtuyWrfJESMWNxcaUHObsl+vcu85qjGdap7WorN6Rj2I8i+tWeKqKWqpx+CPafGTN3gMKo6vyPFzXtrMn06fhHcttYjBXefylmweGUF3kkoip7GPHXHWK16Y7TMzvIADtAAAAAAAAAAAAAAAAAAAAAAAoLgCpRs12NzinT0XXfJPTzZEzEdpisz02NwcxVzuo3vUfD+TJRzycfjSkvRlcZq7rvt77buiuc5muLeIm6cPw4tbcu2+yu4yZlm6qRVOg3eS60uxH9zJleBSSSVkjztZqJyW+hi99ysxY4xxzv/SRl+E57kbRFIxtuLjdptPXDSKwz5Lzed5UKgGhwAAAAAAAAAFAKgAAAAAAAAAAUZScrK70SV2cLmHTCVSTjSexHdfi1zvwObXirvHjm87Q7LE46nT+Jq/Lj6GoxeeTekFsrm9X/AAaXDYiMt71/UkdUz2yWnprpp6x5nypVxk575N+ZBxTcZIlVZx0XPQxY+cZQUuzK3iVTE+5XxtHSN7yvaKD4qTXkY/ayqS2Y6mrrYr2mJUaf+OGzfvk7vx0S9Tq8pwMaMHKbSsryk/yrjdmTUZppHGvcu/ERvKTgcNGlC8vFvm+RJwebuLtKOj5b1+5pqeZe8PajdQXwLi12mu8kRR1pcX0o5e1dqc/ydXh8TGorxaf+0ZzkYScXeL2XzNvg83T0qaPtcPPkelTNE9seTTzXzHTbgthK6utSpczqgAAAAAAAAAAAAAAAAAAAAI2YwcqVRLjCS/Q8Vaam/E9txdZU4SlLdGLk/BHideVqr8TPn9NelmfLeV8G60FKn1KsVo+E/lkvuafD9Ipaqd4yTcZJ701vR0OV1VpbfyOP/qThfZ1KdaC/EvCdu0leL9L+hVEfDb12m4rpHsRcr3tdpc3wRbg87k6cYRe3KW5c3vv3HBQnKb14cD1DoJ0X2F7SqrzfB/lXYXfz8LFOoyRirvPaK2rLedFck9nHal1pybk+9vj4LcjS9LOkMa9R4ejJOjB/8sl/lmn8On5Vx5vwJ3TzpA6NOWGw0kq0o/8AJK/4UGtyt+Zr0Wpy3RDo3KpCMql4Q5Wttc7L7mfBgn/pfuSP8p3np1+VzvFW3cDcIw0MLGKSirJKyXJGexrgmVZFpc0BshdRxM6fwtru3r0J9LP1+ePnF/ZmskYZxR1GS1epV2xVt3DpKed0Hvls+KZKp46lLdOL80cW0Yp6HcaifaudLX1Lvvbw7UfVFHiYL80fVHAxQJ+4/Tn7T9u5nmFFb6kPVfYj1M7w8fz38Ezj1EtsR9xPw6jS1+XogBQ1sKoAAAAAAAAAAgZ9Daw1VfJI8dqU9qpHVLXij2bNfwKv/Sf+meQ0aSc1fVrXzZmztmkjd0KioxTta3FHFf1Ax8WqVNvVtz9Fsr12v0OyhidlWObWGpPFuvJbTXVg3uiuLRVE7N1q+EToZ0Zl7T22ITprRQjJaq2+bXPkj0l4jZpuNHSVrRlJdWD5tX63F2NZh8RFpWd7ovlXsUXwxe/OVcxERs1OXdEqFKcqlWU8RUk3OU6j3ye923G6qV0tEYXO5HrTsi1G7Y4Wvd6kxM5ehjrM2tHMk+8mCWykY9oje83LvaIDM2Y3IrORHnIhMSvlNEatMxVq9iDicWRKYZ5VXzI1es1xINTGGCriG0QlNp5k095sKOZRlvOVnULaVZpjaUS9+AB6TyAAAAAAAAAAAYMXBShNPROMk3yTTPJ4JQk/98z0/PNr3eps6vZfpxt5Hk+ZTbuovWTtflzM+b03aP3KPj8127qK6u6/N8bdxH2rw0MDou67uBMw9G1+T1KYhrulZTiLRs+H/v2Nn7wtdb6/7NWsHy0LalanS/EqQh4ySfo9SYrLibRLaSxhhrV20YMhxFHF1ZU6Tb2Yubnbq2ulZc950f8AZI2+J352VvQ7jFMqbZaxO0uTcXclUKrjuJOPwc6TtKK13Su7P9CIsM38TcvlWi877xNHcWiekinjm/t39/gSljSBGjZ33v8ARfuZFTZHA5NpTxmhSeJTNVVqNaRXh3szUqUkrPV72/sRNSJUxdVmtqNs2FWncsjhW9yY4nJq3Fspss26y6T4Msll0uT9BwOTTSplqp6m4ll75P0MUsDIbJ3e1AFDY8tUAAAAAAAAAAWs5DOMDTr17U4xjspxcklq3a7fhY6HN8b7GCt1pzfs6cVq3J/ZJN+RqJYd01s3Um/is7yb7/M4vG/hditFN7S8/wAZiMPGcoucbxbi3uTtxV0QK2c0IJtN1ba9Xdp3s2/TjJ1tKpa21pLTdLg34/Y5HA5a6lWFOOrnJR8FfV+SuynjtOzfS0TTk2GNx2NpScatF4ZblJ9ZPwnuNDjctdVubvJve3rfzPc3hpNbtHwtpbkaHG9EoSd6b9i3vWztR9LqxZbH8M+PUx/Jof6YYZQjXTitq9LrcWmpWjfyb8zuVEtyDIVQhspttvalK1rvw4G7WXI7rHhmy2i15mGmdJNWaunvREnktN7rx7luOk9wKrBk7OYtMdOWlkT4S/Rop/ZWt+vhY61YQvWHI4w6+rZw1TAyi9KU5d7/AIJFLK60t8VDx0Oy9gXKgOEJnLLm6OQQS615Pu0JMMmpL8i/U3qpIuVNE7Q4m0y039qpdhFryWl2beDZvFArsjaEcpc/LJIcHJef7karkXKXqrnUbCKOmhxhPOzF7p89T6v4Huvz1PqJIJco6wvz1Pq/gp7p89T6iSAMHu3z1PqHu/zT+ozgDAsP80/UPD/NP6jOAI/u3z1PqDw3z1Pq/gkACH7jHb25bU5JOKbfwp2bStuvZeiJFOnGK6qS8DIAIuNwNOtFxqRU09GmjXZb0YwuHk5UqajJ6OWrduSvwN2CNk7z0xqmuRR0UZQShZGCRcioAoLFQBSwKg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Picture 6" descr="http://1.bp.blogspot.com/_uDGe-1Ooc2U/TEoLxG_UWBI/AAAAAAAAB_g/smITtqmQssg/s400/high-five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6"/>
          <a:stretch/>
        </p:blipFill>
        <p:spPr bwMode="auto">
          <a:xfrm>
            <a:off x="11190350" y="6819900"/>
            <a:ext cx="944500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1.bp.blogspot.com/_uDGe-1Ooc2U/TEoLxG_UWBI/AAAAAAAAB_g/smITtqmQssg/s400/high-five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2"/>
          <a:stretch/>
        </p:blipFill>
        <p:spPr bwMode="auto">
          <a:xfrm>
            <a:off x="9907945" y="6858000"/>
            <a:ext cx="1274405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uxograma: Processo 16"/>
          <p:cNvSpPr/>
          <p:nvPr/>
        </p:nvSpPr>
        <p:spPr>
          <a:xfrm>
            <a:off x="1211711" y="933576"/>
            <a:ext cx="7354067" cy="569040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BROOKFIELD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Projeto Conviver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Apoiar as famílias que vão residir nos empreendimentos, condôminos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MRV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Criança Esperança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Patrocínio ao novo prédio da sede do “Espaço Criança Esperança”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Cidade dos Meninos São Vicente de Paula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Contribuições para abrigo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Minas pela Paz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Auxiliar o governo no trabalho de combate à violência e redução da criminalidade no estado.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1211711" y="933576"/>
            <a:ext cx="7354067" cy="5709768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TECNISA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Casas Taiguara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Local seguro que pudesse acolher com qualidade meninos e meninas que não tinham uma casa para morar.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RODOBENS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Campanhas de ação solidária: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Doação de itens como alimentação, vestuário, produtos de limpeza dentre outros.	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CYRELA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</a:t>
            </a: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rograma </a:t>
            </a: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Voluntários Cyrela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contou com 1.060 participações voluntárias em 2013.</a:t>
            </a:r>
          </a:p>
          <a:p>
            <a:r>
              <a:rPr lang="pt-BR" b="1" dirty="0" smtClean="0"/>
              <a:t> </a:t>
            </a:r>
            <a:endParaRPr lang="pt-BR" dirty="0" smtClean="0"/>
          </a:p>
          <a:p>
            <a:pPr>
              <a:lnSpc>
                <a:spcPct val="107000"/>
              </a:lnSpc>
            </a:pPr>
            <a:r>
              <a:rPr lang="pt-BR" dirty="0" smtClean="0"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1237 -0.33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-1662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01719 -0.359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uiExpand="1" build="p" animBg="1"/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pic>
        <p:nvPicPr>
          <p:cNvPr id="13" name="Picture 2" descr="http://1.bp.blogspot.com/-2OOvFQcu5Vw/TwDo-TBI0hI/AAAAAAAAAYc/LtliRtty7mo/s1600/Responsabilidade+social+empresarial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787" y="4663716"/>
            <a:ext cx="2997959" cy="21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4141881" y="756048"/>
            <a:ext cx="4451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4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imes New Roman" panose="02020603050405020304" pitchFamily="18" charset="0"/>
              </a:rPr>
              <a:t>AÇÕES PARA 2014</a:t>
            </a:r>
            <a:endParaRPr lang="pt-BR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4" name="Picture 2" descr="1-brookf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07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4-cyrel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1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10-JH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38" y="2324100"/>
            <a:ext cx="2938182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15-pd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89" y="3653244"/>
            <a:ext cx="2580067" cy="9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16-rodobe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66" y="3704660"/>
            <a:ext cx="2580067" cy="9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18-tecnis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1" y="4952873"/>
            <a:ext cx="3237902" cy="11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12-mrv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2" y="3743638"/>
            <a:ext cx="2474597" cy="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25 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oncursopn.sebrae-sc.com.br/wp-content/uploads/2014/05/investiment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603" y="229540"/>
            <a:ext cx="1288884" cy="8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3.bp.blogspot.com/-ToyIloeWiSI/UDeVCH1hChI/AAAAAAAAAF0/oUzFIpE_QIM/s1600/Imagem-de-mao-fazendo-um-risco-reto-com-um-lapis1%5B1%5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298275"/>
            <a:ext cx="1444487" cy="10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rutodearte.com.br/images/Paleta%20Para%20Pintura%20em%20Acrilic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46215" y="2443706"/>
            <a:ext cx="1338530" cy="12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64702" t="65840" r="23787" b="19074"/>
          <a:stretch/>
        </p:blipFill>
        <p:spPr>
          <a:xfrm>
            <a:off x="12346215" y="3819392"/>
            <a:ext cx="1290272" cy="950727"/>
          </a:xfrm>
          <a:prstGeom prst="rect">
            <a:avLst/>
          </a:prstGeom>
        </p:spPr>
      </p:pic>
      <p:pic>
        <p:nvPicPr>
          <p:cNvPr id="7" name="Picture 6" descr="http://1.bp.blogspot.com/_uDGe-1Ooc2U/TEoLxG_UWBI/AAAAAAAAB_g/smITtqmQssg/s400/high-fiv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6"/>
          <a:stretch/>
        </p:blipFill>
        <p:spPr bwMode="auto">
          <a:xfrm>
            <a:off x="11507300" y="6858000"/>
            <a:ext cx="684700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1.bp.blogspot.com/_uDGe-1Ooc2U/TEoLxG_UWBI/AAAAAAAAB_g/smITtqmQssg/s400/high-five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0"/>
          <a:stretch/>
        </p:blipFill>
        <p:spPr bwMode="auto">
          <a:xfrm>
            <a:off x="10214289" y="6858000"/>
            <a:ext cx="981995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59" t="29431" r="16189" b="26912"/>
          <a:stretch/>
        </p:blipFill>
        <p:spPr>
          <a:xfrm>
            <a:off x="0" y="90152"/>
            <a:ext cx="1661422" cy="665896"/>
          </a:xfrm>
          <a:prstGeom prst="rect">
            <a:avLst/>
          </a:prstGeom>
        </p:spPr>
      </p:pic>
      <p:sp>
        <p:nvSpPr>
          <p:cNvPr id="10" name="Fluxograma: Processo 9"/>
          <p:cNvSpPr/>
          <p:nvPr/>
        </p:nvSpPr>
        <p:spPr>
          <a:xfrm>
            <a:off x="1917387" y="423100"/>
            <a:ext cx="7354067" cy="6205673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BROOKFIELD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Projetos Próprios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: Instituto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Brookfield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Urban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Galery</a:t>
            </a: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Patrocínio</a:t>
            </a:r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Seleção Brasileira de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Hugby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, Instituto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Lecca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, Teatro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Commune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(novo)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MRV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Meta da MRV é dobrar o número de salas de aula em 2014.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CYRELA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Em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2014, o Programa Construindo Profissionais será ampliado. Serão oferecidas em São Paulo, Rio de Janeiro, Porto Alegre e Curitiba, aproximadamente 800 vagas em cursos profissionalizantes voltados para a construção civil.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Outro foco importante para 2014 é a ampliação das parcerias no Rio de Janeiro e Porto Alegre com organizações sociais consolidadas e que tem a mesma missão do Instituto Cyrela. Em Porto Alegre a parceria com a organização Calábria e a Parceiros Voluntários já é o resultado desta diretriz.</a:t>
            </a:r>
          </a:p>
          <a:p>
            <a:pPr>
              <a:lnSpc>
                <a:spcPct val="107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11" name="Fluxograma: Processo 10"/>
          <p:cNvSpPr/>
          <p:nvPr/>
        </p:nvSpPr>
        <p:spPr>
          <a:xfrm>
            <a:off x="1917386" y="365007"/>
            <a:ext cx="7354067" cy="6263766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PDG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Ação corporativa: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Em 2014, formamos um grupo de trabalho para estruturar a cultura da responsabilidade social na PDG e incentivar a participação dos colaboradores em projetos sociais com o apoio do Instituto da Criança. Esse grupo de trabalho está montando um plano de trabalho com ações de curto e longo prazo.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Ação regional rio de janeiro: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Em 2014 pretendemos realizar mais 10 turmas do curso de iniciação profissional e ainda investir numa parceria entre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Seconci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, ONG Rio de Paz, PDG e SENAI na disponibilização de um canteiro-escola para formação de toda cadeia de atuação de pedreiro, contribuindo ainda mais para a inclusão dos moradores e qualificação da mão-de-obra local.</a:t>
            </a: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1917385" y="442464"/>
            <a:ext cx="7354067" cy="6186309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TECNISA</a:t>
            </a:r>
            <a:b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Continuação dos programas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Ler e construir, Mestres da obra e Parceiros da educação.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Primeiro emprego: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Dentre os vários cursos que a ABMF promove, existe o Programa Faz Tudo - formação básica para atuação em diferentes setores na construção civil. Há também o Curso Empregabilidade que forma jovens para trabalhar em outros setores como comércio e serviços.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Estes programas preveem Oficinas Participativas e Interativas. A sala de aula transforma-se em um espaço onde são criadas simulações do cotidiano das relações de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trabalho.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 objetivo é empregar, em todas as suas obras, jovens que concluíram esse curso e dar-lhes a oportunidade de ingressarem formalmente no mercado de trabalho. 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 </a:t>
            </a:r>
          </a:p>
          <a:p>
            <a:r>
              <a:rPr lang="pt-BR" u="sng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Programa de voluntariado: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Além de tomarem conhecimento através de um trabalho de comunicação, os colaboradores são também envolvidos em nossas ações através do programa de voluntariado (sendo implementado em sua totalidade esse ano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).</a:t>
            </a:r>
            <a:endParaRPr lang="pt-BR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pt-BR" dirty="0" smtClean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175 -0.036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18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5 4.81481E-6 L -0.11536 -0.0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-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95 -0.00162 L -0.12071 -0.005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-1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9 -0.00301 L -0.11341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6 0.00185 L 0.03464 -0.240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315 L -0.00338 -0.24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3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  <p:bldP spid="12" grpId="0" uiExpand="1" build="p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106</Words>
  <Application>Microsoft Office PowerPoint</Application>
  <PresentationFormat>Widescreen</PresentationFormat>
  <Paragraphs>157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Abrainc</dc:creator>
  <cp:lastModifiedBy>Abrainc</cp:lastModifiedBy>
  <cp:revision>38</cp:revision>
  <dcterms:created xsi:type="dcterms:W3CDTF">2014-06-11T19:21:59Z</dcterms:created>
  <dcterms:modified xsi:type="dcterms:W3CDTF">2014-06-25T17:47:32Z</dcterms:modified>
</cp:coreProperties>
</file>