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481" r:id="rId2"/>
    <p:sldId id="1469" r:id="rId3"/>
    <p:sldId id="1470" r:id="rId4"/>
    <p:sldId id="1468" r:id="rId5"/>
    <p:sldId id="1521" r:id="rId6"/>
    <p:sldId id="1522" r:id="rId7"/>
    <p:sldId id="1523" r:id="rId8"/>
    <p:sldId id="1535" r:id="rId9"/>
    <p:sldId id="1536" r:id="rId10"/>
    <p:sldId id="1534" r:id="rId11"/>
    <p:sldId id="1510" r:id="rId12"/>
    <p:sldId id="1511" r:id="rId13"/>
    <p:sldId id="1512" r:id="rId14"/>
    <p:sldId id="1513" r:id="rId15"/>
    <p:sldId id="1531" r:id="rId16"/>
    <p:sldId id="1515" r:id="rId17"/>
    <p:sldId id="1516" r:id="rId18"/>
    <p:sldId id="1532" r:id="rId19"/>
    <p:sldId id="1537" r:id="rId20"/>
    <p:sldId id="1538" r:id="rId21"/>
    <p:sldId id="1520" r:id="rId22"/>
    <p:sldId id="1527" r:id="rId23"/>
    <p:sldId id="1507" r:id="rId24"/>
    <p:sldId id="1506" r:id="rId25"/>
    <p:sldId id="1530" r:id="rId26"/>
    <p:sldId id="1501" r:id="rId27"/>
    <p:sldId id="1500" r:id="rId28"/>
    <p:sldId id="1519" r:id="rId29"/>
    <p:sldId id="1489" r:id="rId30"/>
    <p:sldId id="1539" r:id="rId31"/>
    <p:sldId id="1540" r:id="rId32"/>
    <p:sldId id="1490" r:id="rId33"/>
    <p:sldId id="1491" r:id="rId34"/>
    <p:sldId id="1411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30/06/2014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41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90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6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09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7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11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147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9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03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01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30/06/2014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3.xls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4.xls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5.xls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 Diretoria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25/6/2014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69311" y="620688"/>
            <a:ext cx="8624887" cy="545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Terceirização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STF - </a:t>
            </a:r>
            <a:r>
              <a:rPr lang="pt-BR" dirty="0"/>
              <a:t>Celulose </a:t>
            </a:r>
            <a:r>
              <a:rPr lang="pt-BR" dirty="0" err="1"/>
              <a:t>Nipo</a:t>
            </a:r>
            <a:r>
              <a:rPr lang="pt-BR" dirty="0"/>
              <a:t> </a:t>
            </a:r>
            <a:r>
              <a:rPr lang="pt-BR" dirty="0" smtClean="0"/>
              <a:t>Brasileira/ CENIBRA </a:t>
            </a:r>
            <a:r>
              <a:rPr lang="pt-BR" dirty="0"/>
              <a:t>contra </a:t>
            </a:r>
            <a:r>
              <a:rPr lang="pt-BR" dirty="0" smtClean="0"/>
              <a:t>decisão sobre atividade-fim</a:t>
            </a:r>
            <a:r>
              <a:rPr lang="pt-BR" dirty="0"/>
              <a:t>. 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16/5 - Repercussão </a:t>
            </a:r>
            <a:r>
              <a:rPr lang="pt-BR" dirty="0"/>
              <a:t>geral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Material defendendo o direito do empreiteiro prestar seus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Ação junto com </a:t>
            </a:r>
            <a:r>
              <a:rPr lang="pt-BR" dirty="0" smtClean="0"/>
              <a:t>CBIC/CNI – Luiz Fernando Moura (</a:t>
            </a:r>
            <a:r>
              <a:rPr lang="pt-BR" dirty="0" err="1" smtClean="0"/>
              <a:t>Brookfield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Ministro </a:t>
            </a:r>
            <a:r>
              <a:rPr lang="pt-BR" dirty="0" err="1" smtClean="0"/>
              <a:t>Fux</a:t>
            </a:r>
            <a:r>
              <a:rPr lang="pt-BR" dirty="0" smtClean="0"/>
              <a:t> – Francisco de Andrada e Silva (João Fortes)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Jurídico- Sydney Sanches, Nelson </a:t>
            </a:r>
            <a:r>
              <a:rPr lang="pt-BR" dirty="0" err="1" smtClean="0"/>
              <a:t>Mannrich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Lista de empresas - condições análogas a trabalho escravo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Medida Judicial Preventiva – </a:t>
            </a:r>
            <a:r>
              <a:rPr lang="pt-BR" dirty="0" err="1" smtClean="0"/>
              <a:t>Sinduscon</a:t>
            </a:r>
            <a:r>
              <a:rPr lang="pt-BR" dirty="0" smtClean="0"/>
              <a:t> MG, </a:t>
            </a:r>
            <a:r>
              <a:rPr lang="pt-BR" dirty="0" err="1" smtClean="0"/>
              <a:t>Siscepot</a:t>
            </a:r>
            <a:r>
              <a:rPr lang="pt-BR" dirty="0" smtClean="0"/>
              <a:t> 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Escritório Sergio </a:t>
            </a:r>
            <a:r>
              <a:rPr lang="pt-BR" dirty="0" err="1" smtClean="0"/>
              <a:t>Bermudes</a:t>
            </a:r>
            <a:r>
              <a:rPr lang="pt-BR" dirty="0" smtClean="0"/>
              <a:t> – ajuizamento na 4ª-feira, 25/6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Pedido liminar de inclusão mediante direito de defesa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sz="1600" i="1" dirty="0"/>
              <a:t>O Sinduscon-MG convoca os seus associados a se fazerem presentes à </a:t>
            </a:r>
            <a:r>
              <a:rPr lang="pt-BR" sz="1600" i="1" dirty="0" smtClean="0"/>
              <a:t>AGE, </a:t>
            </a:r>
            <a:r>
              <a:rPr lang="pt-BR" sz="1600" i="1" dirty="0"/>
              <a:t>que acontecerá </a:t>
            </a:r>
            <a:r>
              <a:rPr lang="pt-BR" sz="1600" b="1" i="1" dirty="0"/>
              <a:t>na </a:t>
            </a:r>
            <a:r>
              <a:rPr lang="pt-BR" sz="1600" b="1" i="1" dirty="0" smtClean="0"/>
              <a:t>4a-feira</a:t>
            </a:r>
            <a:r>
              <a:rPr lang="pt-BR" sz="1600" b="1" i="1" dirty="0"/>
              <a:t>, </a:t>
            </a:r>
            <a:r>
              <a:rPr lang="pt-BR" sz="1600" b="1" i="1" dirty="0" smtClean="0"/>
              <a:t>25/6, </a:t>
            </a:r>
            <a:r>
              <a:rPr lang="pt-BR" sz="1600" b="1" i="1" dirty="0"/>
              <a:t>às 11h, </a:t>
            </a:r>
            <a:r>
              <a:rPr lang="pt-BR" sz="1600" b="1" i="1" dirty="0" smtClean="0"/>
              <a:t>... em </a:t>
            </a:r>
            <a:r>
              <a:rPr lang="pt-BR" sz="1600" b="1" i="1" dirty="0"/>
              <a:t>sua sede, à rua Marília de Dirceu, nº 226,  Lourdes - </a:t>
            </a:r>
            <a:r>
              <a:rPr lang="pt-BR" sz="1600" b="1" i="1" dirty="0" smtClean="0"/>
              <a:t>BH </a:t>
            </a:r>
            <a:r>
              <a:rPr lang="pt-BR" sz="1600" b="1" i="1" dirty="0"/>
              <a:t>(MG)</a:t>
            </a:r>
            <a:r>
              <a:rPr lang="pt-BR" sz="1600" i="1" dirty="0"/>
              <a:t>, para deliberar sobre propositura de Medida Judicial Preventiva, visando a não inclusão das empresas associadas no cadastro de empregadores que trata a Portaria Interministerial – MTE/SDH nº 2, de 12 de maio de 2011</a:t>
            </a:r>
            <a:r>
              <a:rPr lang="pt-BR" sz="1600" i="1" dirty="0" smtClean="0"/>
              <a:t>.</a:t>
            </a:r>
            <a:endParaRPr lang="pt-BR" sz="16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2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94924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Modelo de Negócios </a:t>
            </a:r>
          </a:p>
          <a:p>
            <a:pPr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1828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</a:t>
            </a: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definitivas, 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Crédito e definições das empresas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Financeiro 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 piloto </a:t>
            </a:r>
            <a:r>
              <a:rPr lang="pt-BR" b="1" dirty="0" smtClean="0"/>
              <a:t>– </a:t>
            </a:r>
            <a:r>
              <a:rPr lang="pt-BR" dirty="0" smtClean="0"/>
              <a:t>repasse antecipado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encaminhamentos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Min. Fazenda, com Pareceres – SE </a:t>
            </a:r>
            <a:r>
              <a:rPr lang="pt-BR" dirty="0" err="1" smtClean="0"/>
              <a:t>Caffarelli</a:t>
            </a:r>
            <a:r>
              <a:rPr lang="pt-BR" dirty="0" smtClean="0"/>
              <a:t> -  Min. Justiça à frente - PGMF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Aproximações com o Judiciário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SP, RJ, Debate com STJ </a:t>
            </a:r>
            <a:r>
              <a:rPr lang="pt-BR" dirty="0"/>
              <a:t>– Min. Luiz Otávio Noronha e Herman </a:t>
            </a:r>
            <a:r>
              <a:rPr lang="pt-BR" dirty="0" smtClean="0"/>
              <a:t>Benjamin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Atualizações SP e RJ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308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207372"/>
            <a:ext cx="8784976" cy="41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9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 magistrados e sua visão sobre o setor</a:t>
            </a:r>
            <a:endParaRPr lang="pt-BR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784976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Visão com reflexos nos julgamentos sobre </a:t>
            </a:r>
            <a:r>
              <a:rPr lang="pt-BR" b="1" dirty="0" err="1" smtClean="0"/>
              <a:t>distratos</a:t>
            </a:r>
            <a:r>
              <a:rPr lang="pt-BR" b="1" dirty="0" smtClean="0"/>
              <a:t> (vendas mais firmes) , taxas e atrasos</a:t>
            </a:r>
          </a:p>
          <a:p>
            <a:endParaRPr lang="pt-BR" b="1" dirty="0"/>
          </a:p>
          <a:p>
            <a:r>
              <a:rPr lang="pt-BR" b="1" dirty="0" smtClean="0"/>
              <a:t>SP</a:t>
            </a:r>
            <a:r>
              <a:rPr lang="pt-BR" b="1" dirty="0"/>
              <a:t>: Contatos com Desembargador e EPM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Juízes conhecem a matéria e votam contra incorporadores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 com Bancos (presidentes) - contraproducente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Evento: sem novidades, não há mudanças nem atratividade</a:t>
            </a:r>
          </a:p>
          <a:p>
            <a:endParaRPr lang="pt-BR" b="1" dirty="0"/>
          </a:p>
          <a:p>
            <a:r>
              <a:rPr lang="pt-BR" b="1" dirty="0" smtClean="0"/>
              <a:t>RJ: ADEMI – João Paulo Mattos + TJ - Juiz </a:t>
            </a:r>
            <a:r>
              <a:rPr lang="pt-BR" b="1" dirty="0" err="1"/>
              <a:t>Werson</a:t>
            </a:r>
            <a:r>
              <a:rPr lang="pt-BR" b="1" dirty="0"/>
              <a:t> </a:t>
            </a:r>
            <a:r>
              <a:rPr lang="pt-BR" b="1" dirty="0" smtClean="0"/>
              <a:t>Rego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Judicialização</a:t>
            </a:r>
            <a:r>
              <a:rPr lang="pt-BR" dirty="0" smtClean="0"/>
              <a:t> -  defesa do mais vulnerável – CDC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Construção de acordos e entendimentos pelo setor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ADEMI </a:t>
            </a:r>
            <a:r>
              <a:rPr lang="pt-BR" dirty="0"/>
              <a:t>e </a:t>
            </a:r>
            <a:r>
              <a:rPr lang="pt-BR" dirty="0" smtClean="0"/>
              <a:t>TJ-RJ - abertura </a:t>
            </a:r>
            <a:r>
              <a:rPr lang="pt-BR" dirty="0"/>
              <a:t>de fluxo operacional e </a:t>
            </a:r>
            <a:r>
              <a:rPr lang="pt-BR" dirty="0" smtClean="0"/>
              <a:t>margens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padronizado discutido com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Melhora no relacionamento com Judiciário/Sociedade: defesa do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Abordagem aos Magistrados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 com esclarecimentos e busca por </a:t>
            </a:r>
            <a:r>
              <a:rPr lang="pt-BR" dirty="0" err="1"/>
              <a:t>desjudicialização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Desincentivo a acordos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Boas práticas - clareza nos contratos, equilíbrio nas condições – </a:t>
            </a:r>
            <a:r>
              <a:rPr lang="pt-BR" dirty="0" err="1"/>
              <a:t>ex</a:t>
            </a:r>
            <a:r>
              <a:rPr lang="pt-BR" dirty="0"/>
              <a:t>: APC e desequilíbrio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8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68791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Corretagem Apartada</a:t>
            </a:r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Aproximação </a:t>
            </a:r>
            <a:r>
              <a:rPr lang="pt-BR" sz="2400" b="1" dirty="0"/>
              <a:t>com </a:t>
            </a:r>
            <a:r>
              <a:rPr lang="pt-BR" sz="2400" b="1" dirty="0" smtClean="0"/>
              <a:t>MP, ação MPF-PA</a:t>
            </a:r>
          </a:p>
          <a:p>
            <a:pPr algn="ctr">
              <a:defRPr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070823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Marcos Lopes – debate com Governo Federal, 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Aproximação </a:t>
            </a:r>
            <a:r>
              <a:rPr lang="pt-BR" b="1" dirty="0"/>
              <a:t>MP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Definição – Dr. Nelson </a:t>
            </a:r>
            <a:r>
              <a:rPr lang="pt-BR" dirty="0" smtClean="0"/>
              <a:t>Nery - Diretoria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Sucesso – a homologação: ambas as práticas/modelos legais; compensação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Alteração na distribuição de valores – peso maior no </a:t>
            </a:r>
            <a:r>
              <a:rPr lang="pt-BR" dirty="0" smtClean="0"/>
              <a:t>Sucesso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88224" y="6597352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280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Caffarelli</a:t>
            </a:r>
            <a:r>
              <a:rPr lang="pt-BR" dirty="0" smtClean="0"/>
              <a:t> (11/4): ok p/ aperfeiçoamentos - isenções </a:t>
            </a:r>
            <a:r>
              <a:rPr lang="pt-BR" dirty="0"/>
              <a:t>não </a:t>
            </a:r>
            <a:r>
              <a:rPr lang="pt-BR" dirty="0" smtClean="0"/>
              <a:t>possíveis.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49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Considerações com Diretoria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ucesso – a homologação de entendimento que ambas as práticas são legais, com tranquilidade em relação aos modelos praticados pelas empresas.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na distribuição de valores </a:t>
            </a:r>
            <a:r>
              <a:rPr lang="pt-BR" dirty="0" smtClean="0"/>
              <a:t>– peso maior no Sucesso (</a:t>
            </a:r>
            <a:r>
              <a:rPr lang="pt-BR" dirty="0" err="1" smtClean="0"/>
              <a:t>máx</a:t>
            </a:r>
            <a:r>
              <a:rPr lang="pt-BR" dirty="0" smtClean="0"/>
              <a:t> R$ 150 mil)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Reunião com Dr. Nelson em 2/6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Sucesso: TC com aceitação de práticas + possível campanha institucional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Proposta 24/6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Pró-labore de R$ 150.000 (retorno de R$ 75 mil se não iniciar diálogo)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Sucesso de R$ 300.000. Definição: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TAC com a alteração </a:t>
            </a:r>
            <a:r>
              <a:rPr lang="pt-BR" b="1" dirty="0"/>
              <a:t>da prática exercida pelas empresas associadas da ABRAINC, que passarão a incorporar no preço total da unidade imobiliária os valores devidos a título de comissão de corretagem</a:t>
            </a:r>
            <a:r>
              <a:rPr lang="pt-BR" dirty="0"/>
              <a:t>, sem que haja a estipulação de pena pelo modelo até então praticado, cujo pagamento dos mesmos valores é feito pelos consumidores</a:t>
            </a:r>
            <a:r>
              <a:rPr lang="pt-BR" dirty="0" smtClean="0"/>
              <a:t>;</a:t>
            </a:r>
            <a:r>
              <a:rPr lang="pt-BR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 permita a resolução das dezenas de ações judiciais distintas aforadas em todo o Brasil contra a ABRAINC e suas associadas, que discutem a legalidade da corretagem </a:t>
            </a:r>
            <a:r>
              <a:rPr lang="pt-BR" dirty="0" smtClean="0"/>
              <a:t>p/ </a:t>
            </a:r>
            <a:r>
              <a:rPr lang="pt-BR" dirty="0"/>
              <a:t>a intermediação de venda e compra de unidades imobiliárias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6894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Questões </a:t>
            </a:r>
            <a:r>
              <a:rPr lang="pt-BR" b="1" dirty="0"/>
              <a:t>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prioritário; onerosidade é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Questões </a:t>
            </a:r>
            <a:r>
              <a:rPr lang="pt-BR" b="1" dirty="0"/>
              <a:t>fiscais </a:t>
            </a:r>
            <a:r>
              <a:rPr lang="pt-BR" dirty="0"/>
              <a:t>– impacto de 0,16%</a:t>
            </a:r>
          </a:p>
          <a:p>
            <a:endParaRPr lang="pt-BR" b="1" dirty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</a:t>
            </a:r>
            <a:r>
              <a:rPr lang="pt-BR" dirty="0"/>
              <a:t>devoluções – impacto de 0,7% no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 correlacionado com Modelo 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Corretagem Apartada no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MPF  - ação contra a Abrainc e CEF por corretagem cobrada dos compradores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Restituição de corretagem em dobro + danos moras de R$ 10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Risco de extensão nacional/ derrubada para empresas -  defesa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Propostas de Defesa – Ilegitimidade vs. Ação Coletiva </a:t>
            </a:r>
            <a:r>
              <a:rPr lang="pt-BR" dirty="0" smtClean="0"/>
              <a:t>Passiva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656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Ação MPF-PA – Corretagem e taxas no PMCMV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3" name="Retângulo 2"/>
          <p:cNvSpPr/>
          <p:nvPr/>
        </p:nvSpPr>
        <p:spPr>
          <a:xfrm>
            <a:off x="256876" y="789177"/>
            <a:ext cx="86000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ção </a:t>
            </a:r>
            <a:r>
              <a:rPr lang="pt-BR" dirty="0"/>
              <a:t>contra a Abrainc (e </a:t>
            </a:r>
            <a:r>
              <a:rPr lang="pt-BR" dirty="0" smtClean="0"/>
              <a:t>também </a:t>
            </a:r>
            <a:r>
              <a:rPr lang="pt-BR" dirty="0"/>
              <a:t>contra a </a:t>
            </a:r>
            <a:r>
              <a:rPr lang="pt-BR" dirty="0" smtClean="0"/>
              <a:t>CEF) </a:t>
            </a:r>
            <a:r>
              <a:rPr lang="pt-BR" dirty="0"/>
              <a:t>para evitar entrar com ação contra todas as incorporadoras.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Expediente </a:t>
            </a:r>
            <a:r>
              <a:rPr lang="pt-BR" dirty="0"/>
              <a:t>processual </a:t>
            </a:r>
            <a:r>
              <a:rPr lang="pt-BR" dirty="0" smtClean="0"/>
              <a:t>incomum pelo MP: colocar </a:t>
            </a:r>
            <a:r>
              <a:rPr lang="pt-BR" dirty="0"/>
              <a:t>no polo passivo da ação uma associação civil que representa as empresas contra as quais ele quer litigar.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Coordenação da defesa – definição de escritório e de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Consideração: extensão/ derrubada p/ empresas – defesa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legitimidade </a:t>
            </a:r>
            <a:r>
              <a:rPr lang="pt-BR" dirty="0"/>
              <a:t>da ABRAINC nesta ação vs. reconvenção, com Ação Coletiva Passiva sobre o </a:t>
            </a:r>
            <a:r>
              <a:rPr lang="pt-BR" dirty="0" smtClean="0"/>
              <a:t>tema – defesa do mérito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Coordenação com escritório local/ envolvimento com Caixa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891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Ação MPF-PA – Corretagem e taxas no PMCMV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208757" y="549275"/>
          <a:ext cx="8696324" cy="6018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Worksheet" r:id="rId4" imgW="11296681" imgH="4962318" progId="Excel.Sheet.12">
                  <p:embed/>
                </p:oleObj>
              </mc:Choice>
              <mc:Fallback>
                <p:oleObj name="Worksheet" r:id="rId4" imgW="11296681" imgH="49623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757" y="549275"/>
                        <a:ext cx="8696324" cy="6018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901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 Ação MPF-PA – Corretagem e taxas no PMCMV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08756" y="693291"/>
          <a:ext cx="8935244" cy="1583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2" name="Worksheet" r:id="rId4" imgW="11296681" imgH="1152667" progId="Excel.Sheet.12">
                  <p:embed/>
                </p:oleObj>
              </mc:Choice>
              <mc:Fallback>
                <p:oleObj name="Worksheet" r:id="rId4" imgW="11296681" imgH="1152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756" y="693291"/>
                        <a:ext cx="8935244" cy="1583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/>
          <p:cNvSpPr/>
          <p:nvPr/>
        </p:nvSpPr>
        <p:spPr>
          <a:xfrm>
            <a:off x="256876" y="2564904"/>
            <a:ext cx="86000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Votação enviada em 18/8, votos até 23/6:</a:t>
            </a:r>
          </a:p>
          <a:p>
            <a:endParaRPr lang="pt-BR" dirty="0"/>
          </a:p>
          <a:p>
            <a:r>
              <a:rPr lang="pt-BR" b="1" dirty="0" err="1" smtClean="0"/>
              <a:t>Brookfield</a:t>
            </a:r>
            <a:r>
              <a:rPr lang="pt-BR" b="1" dirty="0" smtClean="0"/>
              <a:t>, HM, Odebrecht, </a:t>
            </a:r>
            <a:r>
              <a:rPr lang="pt-BR" b="1" dirty="0" err="1" smtClean="0"/>
              <a:t>Rodobens</a:t>
            </a:r>
            <a:r>
              <a:rPr lang="pt-BR" b="1" dirty="0" smtClean="0"/>
              <a:t>, Cury, Rossi* </a:t>
            </a:r>
            <a:r>
              <a:rPr lang="pt-BR" dirty="0" smtClean="0"/>
              <a:t>– </a:t>
            </a:r>
            <a:r>
              <a:rPr lang="pt-BR" dirty="0" err="1" smtClean="0"/>
              <a:t>Dinamarco</a:t>
            </a:r>
            <a:endParaRPr lang="pt-BR" dirty="0" smtClean="0"/>
          </a:p>
          <a:p>
            <a:endParaRPr lang="pt-BR" dirty="0"/>
          </a:p>
          <a:p>
            <a:r>
              <a:rPr lang="pt-BR" b="1" dirty="0" err="1" smtClean="0"/>
              <a:t>Even</a:t>
            </a:r>
            <a:r>
              <a:rPr lang="pt-BR" b="1" dirty="0" smtClean="0"/>
              <a:t>, Tecnisa </a:t>
            </a:r>
            <a:r>
              <a:rPr lang="pt-BR" dirty="0" smtClean="0"/>
              <a:t>– Nelson Nery</a:t>
            </a:r>
          </a:p>
          <a:p>
            <a:endParaRPr lang="pt-BR" dirty="0"/>
          </a:p>
          <a:p>
            <a:r>
              <a:rPr lang="pt-BR" b="1" dirty="0" smtClean="0"/>
              <a:t>JHSF</a:t>
            </a:r>
            <a:r>
              <a:rPr lang="pt-BR" dirty="0" smtClean="0"/>
              <a:t> – Siqueira Castro</a:t>
            </a:r>
          </a:p>
          <a:p>
            <a:endParaRPr lang="pt-BR" dirty="0"/>
          </a:p>
          <a:p>
            <a:r>
              <a:rPr lang="pt-BR" b="1" dirty="0" err="1" smtClean="0"/>
              <a:t>Cyrela</a:t>
            </a:r>
            <a:r>
              <a:rPr lang="pt-BR" dirty="0" smtClean="0"/>
              <a:t> – </a:t>
            </a:r>
            <a:r>
              <a:rPr lang="pt-BR" dirty="0" err="1" smtClean="0"/>
              <a:t>Abdelmassih</a:t>
            </a:r>
            <a:r>
              <a:rPr lang="pt-BR" dirty="0" smtClean="0"/>
              <a:t> (recomendação para consórcio)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*Acordo </a:t>
            </a:r>
            <a:r>
              <a:rPr lang="pt-BR" dirty="0"/>
              <a:t>nesta ação, significa, provavelmente, a assinatura de TAC, o que de fato acho que não PE interesse das empresas por </a:t>
            </a:r>
            <a:r>
              <a:rPr lang="pt-BR" err="1" smtClean="0"/>
              <a:t>ora</a:t>
            </a:r>
            <a:r>
              <a:rPr lang="pt-BR" smtClean="0"/>
              <a:t>. Sendo </a:t>
            </a:r>
            <a:r>
              <a:rPr lang="pt-BR" dirty="0"/>
              <a:t>assim, não gostaríamos de pagar esse valor de êxito para eventual assinatura de TAC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666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25757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Burocracia, Licenciamentos – O Custo da Burocracia no Imóvel e seu </a:t>
            </a:r>
            <a:r>
              <a:rPr lang="pt-BR" sz="2400" dirty="0" smtClean="0"/>
              <a:t>encaminhamento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/>
              <a:t>Acompanhamento de orçamento</a:t>
            </a:r>
          </a:p>
          <a:p>
            <a:pPr lvl="0"/>
            <a:endParaRPr lang="pt-BR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FIPE</a:t>
            </a:r>
            <a:r>
              <a:rPr lang="pt-BR" sz="2400" dirty="0"/>
              <a:t>, Responsabilidade Social, </a:t>
            </a:r>
            <a:r>
              <a:rPr lang="pt-BR" sz="2400" dirty="0" smtClean="0"/>
              <a:t>Código de Conduta, PMCMV3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8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– O Custo da Burocracia no Imóvel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Campinas</a:t>
            </a:r>
            <a:r>
              <a:rPr lang="pt-BR" dirty="0" smtClean="0"/>
              <a:t> </a:t>
            </a:r>
            <a:r>
              <a:rPr lang="pt-BR" dirty="0"/>
              <a:t>– proposta </a:t>
            </a:r>
            <a:r>
              <a:rPr lang="pt-BR" dirty="0" err="1"/>
              <a:t>Comunitas</a:t>
            </a:r>
            <a:r>
              <a:rPr lang="pt-BR" dirty="0"/>
              <a:t> – R$ 1.800 mil, 12 </a:t>
            </a:r>
            <a:r>
              <a:rPr lang="pt-BR" dirty="0" smtClean="0"/>
              <a:t>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</a:t>
            </a:r>
            <a:r>
              <a:rPr lang="pt-BR" dirty="0"/>
              <a:t>$ 800 mil captados - R$ 300 mil ABRAINC, totalizando R$ 1.100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Contribuições adicionais até R$ 100 mil para total de R$ 1 </a:t>
            </a:r>
            <a:r>
              <a:rPr lang="pt-BR" dirty="0" smtClean="0"/>
              <a:t>MM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</a:t>
            </a:r>
            <a:r>
              <a:rPr lang="pt-BR" dirty="0"/>
              <a:t>$ 1.300 mil para </a:t>
            </a:r>
            <a:r>
              <a:rPr lang="pt-BR" dirty="0" err="1"/>
              <a:t>Falconi</a:t>
            </a:r>
            <a:r>
              <a:rPr lang="pt-BR" dirty="0"/>
              <a:t>, R$ 500 mil para </a:t>
            </a:r>
            <a:r>
              <a:rPr lang="pt-BR" dirty="0" err="1" smtClean="0"/>
              <a:t>Comunitas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Alto risco de não atingimento de objetivos por Governança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Descontinuidade, ação independente no município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Frente </a:t>
            </a:r>
            <a:r>
              <a:rPr lang="pt-BR" b="1" dirty="0"/>
              <a:t>Nacional de Prefeitos </a:t>
            </a:r>
            <a:r>
              <a:rPr lang="pt-BR" dirty="0" smtClean="0"/>
              <a:t>– reunião em SP em 21/5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Apresentação geral para prefeitos com CBIC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Debate com Secretários Municipais de Urbanismo – RJ, POA, Fortaleza, Curitiba, Belém, Olinda, SBC, BNDES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Apresentações e trocas nos fóruns da FNP em setembro e novembro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Replicar encontros da ABRASF – Assoc. Bras. dos Secretários de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Seguro do </a:t>
            </a:r>
            <a:r>
              <a:rPr lang="pt-BR" dirty="0" err="1"/>
              <a:t>func</a:t>
            </a:r>
            <a:r>
              <a:rPr lang="pt-BR" dirty="0"/>
              <a:t>. público – produto registado na SUSEP à espera de um </a:t>
            </a:r>
            <a:r>
              <a:rPr lang="pt-BR" dirty="0" smtClean="0"/>
              <a:t>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Contatos com Porto </a:t>
            </a:r>
            <a:r>
              <a:rPr lang="pt-BR" b="1" dirty="0" err="1" smtClean="0"/>
              <a:t>Alegre,Curitiba</a:t>
            </a:r>
            <a:r>
              <a:rPr lang="pt-BR" b="1" dirty="0" smtClean="0"/>
              <a:t>, </a:t>
            </a:r>
            <a:r>
              <a:rPr lang="pt-BR" b="1" dirty="0"/>
              <a:t>C</a:t>
            </a:r>
            <a:r>
              <a:rPr lang="pt-BR" b="1" dirty="0" smtClean="0"/>
              <a:t>ariacica </a:t>
            </a:r>
            <a:r>
              <a:rPr lang="pt-BR" dirty="0" smtClean="0"/>
              <a:t>– verificação de iniciativas relatadas, incrementos, disseminação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urbanística – responsabilização dos profissionais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único – unicidade das informações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41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Outras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Reunião </a:t>
            </a:r>
            <a:r>
              <a:rPr lang="pt-BR" b="1" dirty="0"/>
              <a:t>com Secretário Paulo </a:t>
            </a:r>
            <a:r>
              <a:rPr lang="pt-BR" b="1" dirty="0" err="1"/>
              <a:t>Caffarelli</a:t>
            </a:r>
            <a:r>
              <a:rPr lang="pt-BR" b="1" dirty="0"/>
              <a:t> – </a:t>
            </a:r>
            <a:r>
              <a:rPr lang="pt-BR" b="1" dirty="0" smtClean="0"/>
              <a:t>11/4 – agenda de acompanhamento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</a:t>
            </a:r>
            <a:r>
              <a:rPr lang="pt-BR" dirty="0"/>
              <a:t>Eletrônico - implementação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Desbloqueios de </a:t>
            </a:r>
            <a:r>
              <a:rPr lang="pt-BR" dirty="0" smtClean="0"/>
              <a:t>Recursos – acesso ao Banco Central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Desonerações – continuidade – carta sobre RET 1%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Corretores Associados </a:t>
            </a:r>
            <a:r>
              <a:rPr lang="pt-BR" dirty="0" smtClean="0"/>
              <a:t>– definições</a:t>
            </a:r>
          </a:p>
          <a:p>
            <a:pPr lvl="0"/>
            <a:endParaRPr lang="pt-BR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Projeto </a:t>
            </a:r>
            <a:r>
              <a:rPr lang="pt-BR" b="1" dirty="0" err="1" smtClean="0"/>
              <a:t>Falconi</a:t>
            </a:r>
            <a:r>
              <a:rPr lang="pt-BR" b="1" dirty="0" smtClean="0"/>
              <a:t> – SP</a:t>
            </a:r>
          </a:p>
          <a:p>
            <a:pPr lvl="0"/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Indefinições com Secretária, Cadastros e Informatização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de canal direto com o Prefeito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Descontinuidade – valor a ser rateado – R$ 507 mil – 21 empresas?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Código de Conduta </a:t>
            </a:r>
            <a:r>
              <a:rPr lang="pt-BR" b="1" smtClean="0"/>
              <a:t>ABRAINC 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Aprovação pelos Comitês e Diretoria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/>
          </a:p>
          <a:p>
            <a:pPr lvl="0"/>
            <a:endParaRPr lang="pt-BR" dirty="0"/>
          </a:p>
          <a:p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1686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179348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Projetos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2014 – realocação e aprovação em CD - 5/6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432713"/>
              </p:ext>
            </p:extLst>
          </p:nvPr>
        </p:nvGraphicFramePr>
        <p:xfrm>
          <a:off x="467545" y="764704"/>
          <a:ext cx="7992888" cy="580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5" name="Worksheet" r:id="rId4" imgW="8410708" imgH="7076933" progId="Excel.Sheet.12">
                  <p:embed/>
                </p:oleObj>
              </mc:Choice>
              <mc:Fallback>
                <p:oleObj name="Worksheet" r:id="rId4" imgW="8410708" imgH="70769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5" y="764704"/>
                        <a:ext cx="7992888" cy="5802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4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Medidas para a formalização completa do Setor – LCA/ </a:t>
            </a:r>
            <a:r>
              <a:rPr lang="pt-BR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ernard </a:t>
            </a:r>
            <a:r>
              <a:rPr lang="pt-BR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Appy</a:t>
            </a:r>
            <a:endParaRPr lang="en-US" sz="20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43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LCA/Bernard </a:t>
            </a:r>
            <a:r>
              <a:rPr lang="pt-BR" b="1" dirty="0" err="1" smtClean="0"/>
              <a:t>Appy</a:t>
            </a:r>
            <a:r>
              <a:rPr lang="pt-BR" b="1" dirty="0" smtClean="0"/>
              <a:t> </a:t>
            </a:r>
            <a:r>
              <a:rPr lang="pt-BR" dirty="0" smtClean="0"/>
              <a:t>- sugestões </a:t>
            </a:r>
            <a:r>
              <a:rPr lang="pt-BR" dirty="0"/>
              <a:t>de políticas públicas voltadas a reduzir o grau de informalidade das relações de trabalho no setor de incorporações imobiliárias</a:t>
            </a:r>
            <a:r>
              <a:rPr lang="pt-BR" dirty="0" smtClean="0"/>
              <a:t>.</a:t>
            </a:r>
            <a:endParaRPr lang="pt-BR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D</a:t>
            </a:r>
            <a:r>
              <a:rPr lang="pt-BR" dirty="0" smtClean="0"/>
              <a:t>iagnóstico com </a:t>
            </a:r>
            <a:r>
              <a:rPr lang="pt-BR" dirty="0"/>
              <a:t>especial atenção para a atuação das empresas </a:t>
            </a:r>
            <a:r>
              <a:rPr lang="pt-BR" dirty="0" smtClean="0"/>
              <a:t>terceirizadas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P</a:t>
            </a:r>
            <a:r>
              <a:rPr lang="pt-BR" dirty="0" smtClean="0"/>
              <a:t>ropostas </a:t>
            </a:r>
            <a:r>
              <a:rPr lang="pt-BR" dirty="0"/>
              <a:t>de políticas públicas – incluindo mudanças no regime de tributação da folha de salários do setor </a:t>
            </a:r>
            <a:endParaRPr lang="pt-BR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dirty="0" smtClean="0"/>
              <a:t>Mediante interesse </a:t>
            </a:r>
            <a:r>
              <a:rPr lang="pt-BR" dirty="0"/>
              <a:t>da ABRAINC, </a:t>
            </a:r>
            <a:r>
              <a:rPr lang="pt-BR" dirty="0" smtClean="0"/>
              <a:t>interlocuções </a:t>
            </a:r>
            <a:r>
              <a:rPr lang="pt-BR" dirty="0"/>
              <a:t>com autoridades para apresentação dos resultados do trabalho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Defesa da terceirização como produtividade e ênfase em sua </a:t>
            </a:r>
            <a:r>
              <a:rPr lang="pt-BR" dirty="0" smtClean="0"/>
              <a:t>formalização</a:t>
            </a:r>
            <a:endParaRPr lang="pt-BR" b="1" dirty="0" smtClean="0"/>
          </a:p>
          <a:p>
            <a:r>
              <a:rPr lang="pt-BR" b="1" dirty="0" smtClean="0"/>
              <a:t>Valor: R$ 360 mil. Prazo: previsto 11 semanas</a:t>
            </a:r>
          </a:p>
          <a:p>
            <a:endParaRPr lang="pt-BR" b="1" dirty="0"/>
          </a:p>
          <a:p>
            <a:r>
              <a:rPr lang="pt-BR" b="1" dirty="0" smtClean="0"/>
              <a:t>José Pastore – FIA-USP</a:t>
            </a:r>
          </a:p>
          <a:p>
            <a:endParaRPr lang="pt-BR" b="1" dirty="0" smtClean="0"/>
          </a:p>
          <a:p>
            <a:r>
              <a:rPr lang="pt-BR" b="1" dirty="0" smtClean="0"/>
              <a:t>Parte 1 </a:t>
            </a:r>
          </a:p>
          <a:p>
            <a:pPr marL="342900" indent="-342900">
              <a:buAutoNum type="alphaLcParenBoth"/>
            </a:pPr>
            <a:r>
              <a:rPr lang="pt-BR" dirty="0" smtClean="0"/>
              <a:t>encargos trabalhistas que afetam o trabalho no setor da construção</a:t>
            </a:r>
          </a:p>
          <a:p>
            <a:pPr marL="342900" indent="-342900">
              <a:buAutoNum type="alphaLcParenBoth"/>
            </a:pPr>
            <a:r>
              <a:rPr lang="pt-BR" dirty="0" smtClean="0"/>
              <a:t>os </a:t>
            </a:r>
            <a:r>
              <a:rPr lang="pt-BR" dirty="0"/>
              <a:t>benefícios decorrentes de acordos e convenções coletivas do </a:t>
            </a:r>
            <a:r>
              <a:rPr lang="pt-BR" dirty="0" smtClean="0"/>
              <a:t>setor</a:t>
            </a:r>
            <a:endParaRPr lang="pt-BR" dirty="0"/>
          </a:p>
          <a:p>
            <a:pPr marL="342900" indent="-342900">
              <a:buAutoNum type="alphaLcParenBoth"/>
            </a:pPr>
            <a:r>
              <a:rPr lang="pt-BR" dirty="0" smtClean="0"/>
              <a:t>as </a:t>
            </a:r>
            <a:r>
              <a:rPr lang="pt-BR" dirty="0"/>
              <a:t>despesas de cumprimento das normas </a:t>
            </a:r>
            <a:r>
              <a:rPr lang="pt-BR" dirty="0" smtClean="0"/>
              <a:t>de </a:t>
            </a:r>
            <a:r>
              <a:rPr lang="pt-BR" dirty="0"/>
              <a:t>saúde e segurança (</a:t>
            </a:r>
            <a:r>
              <a:rPr lang="pt-BR" dirty="0" err="1"/>
              <a:t>NRs</a:t>
            </a:r>
            <a:r>
              <a:rPr lang="pt-BR" dirty="0" smtClean="0"/>
              <a:t>)</a:t>
            </a:r>
          </a:p>
          <a:p>
            <a:pPr marL="342900" indent="-342900">
              <a:buAutoNum type="alphaLcParenBoth"/>
            </a:pPr>
            <a:r>
              <a:rPr lang="pt-BR" dirty="0" smtClean="0"/>
              <a:t>uma </a:t>
            </a:r>
            <a:r>
              <a:rPr lang="pt-BR" dirty="0"/>
              <a:t>estimativa de ganhos ao se reduzir os riscos da informalidade. 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Parte 2 - </a:t>
            </a:r>
            <a:r>
              <a:rPr lang="pt-BR" dirty="0"/>
              <a:t>sugestões para a ação da ABRINC junto aos Poderes Públicos, associações de classe e imprensa em </a:t>
            </a:r>
            <a:r>
              <a:rPr lang="pt-BR" dirty="0" smtClean="0"/>
              <a:t>geral</a:t>
            </a:r>
          </a:p>
          <a:p>
            <a:r>
              <a:rPr lang="pt-BR" dirty="0" smtClean="0"/>
              <a:t>Obter comparação com outros países</a:t>
            </a:r>
          </a:p>
          <a:p>
            <a:r>
              <a:rPr lang="pt-BR" b="1" dirty="0" smtClean="0"/>
              <a:t>Valor: R$ 227 mil. Prazo previsto 4 meses</a:t>
            </a:r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7143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055606" y="1052736"/>
            <a:ext cx="1532002" cy="486800"/>
            <a:chOff x="3397" y="803679"/>
            <a:chExt cx="2042669" cy="649067"/>
          </a:xfrm>
        </p:grpSpPr>
        <p:sp>
          <p:nvSpPr>
            <p:cNvPr id="31" name="Retângulo 30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Retângulo 31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</a:t>
              </a:r>
              <a:endParaRPr lang="pt-BR" sz="13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057781" y="1538777"/>
            <a:ext cx="1529827" cy="2371680"/>
            <a:chOff x="6297" y="1451735"/>
            <a:chExt cx="2042669" cy="3162240"/>
          </a:xfrm>
        </p:grpSpPr>
        <p:sp>
          <p:nvSpPr>
            <p:cNvPr id="29" name="Retângulo 28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tângulo 29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CURY 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HM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802088" y="1052736"/>
            <a:ext cx="1532002" cy="486800"/>
            <a:chOff x="2332040" y="803679"/>
            <a:chExt cx="2042669" cy="649067"/>
          </a:xfrm>
        </p:grpSpPr>
        <p:sp>
          <p:nvSpPr>
            <p:cNvPr id="27" name="Retângulo 26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Retângulo 27"/>
            <p:cNvSpPr/>
            <p:nvPr/>
          </p:nvSpPr>
          <p:spPr>
            <a:xfrm>
              <a:off x="2332040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DADOS ENVIADOS PARCIALMENTE</a:t>
              </a:r>
              <a:endParaRPr lang="pt-BR" sz="1350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802088" y="1539536"/>
            <a:ext cx="1532002" cy="2371680"/>
            <a:chOff x="2332040" y="1452747"/>
            <a:chExt cx="2042669" cy="3162240"/>
          </a:xfrm>
        </p:grpSpPr>
        <p:sp>
          <p:nvSpPr>
            <p:cNvPr id="25" name="Retângulo 24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tângulo 25"/>
            <p:cNvSpPr/>
            <p:nvPr/>
          </p:nvSpPr>
          <p:spPr>
            <a:xfrm>
              <a:off x="2332040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EMCCAMP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548570" y="1052736"/>
            <a:ext cx="1532002" cy="486800"/>
            <a:chOff x="4660683" y="803679"/>
            <a:chExt cx="2042669" cy="649067"/>
          </a:xfrm>
        </p:grpSpPr>
        <p:sp>
          <p:nvSpPr>
            <p:cNvPr id="23" name="Retângulo 22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Retângulo 23"/>
            <p:cNvSpPr/>
            <p:nvPr/>
          </p:nvSpPr>
          <p:spPr>
            <a:xfrm>
              <a:off x="4660683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EM CONTATO</a:t>
              </a:r>
              <a:endParaRPr lang="pt-BR" sz="135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48570" y="1539536"/>
            <a:ext cx="1532002" cy="2371680"/>
            <a:chOff x="4660683" y="1452747"/>
            <a:chExt cx="2042669" cy="3162240"/>
          </a:xfrm>
        </p:grpSpPr>
        <p:sp>
          <p:nvSpPr>
            <p:cNvPr id="21" name="Retângulo 20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4660683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BROOKFIELD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CYRELA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MOURA DUBEUX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MRV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ODEBRECHT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PDG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TECNISA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TENDA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TRISUL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WTORRE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295052" y="1052736"/>
            <a:ext cx="1532002" cy="486800"/>
            <a:chOff x="6989326" y="803679"/>
            <a:chExt cx="2042669" cy="649067"/>
          </a:xfrm>
        </p:grpSpPr>
        <p:sp>
          <p:nvSpPr>
            <p:cNvPr id="19" name="Retângulo 18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etângulo 19"/>
            <p:cNvSpPr/>
            <p:nvPr/>
          </p:nvSpPr>
          <p:spPr>
            <a:xfrm>
              <a:off x="6989326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350" u="sng" dirty="0"/>
                <a:t>SEM RESPOSTA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95052" y="1539536"/>
            <a:ext cx="1532002" cy="2371680"/>
            <a:chOff x="6989326" y="1452747"/>
            <a:chExt cx="2042669" cy="3162240"/>
          </a:xfrm>
        </p:grpSpPr>
        <p:sp>
          <p:nvSpPr>
            <p:cNvPr id="17" name="Retângulo 16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tângulo 17"/>
            <p:cNvSpPr/>
            <p:nvPr/>
          </p:nvSpPr>
          <p:spPr>
            <a:xfrm>
              <a:off x="6989326" y="1452747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DIRECIONAL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EVEN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EZTEC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GAFISA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JHSF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JOÃO FORTES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RODOBENS</a:t>
              </a:r>
              <a:endParaRPr lang="pt-BR" sz="1350" dirty="0"/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/>
                <a:t>ROSSI</a:t>
              </a:r>
            </a:p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/>
                <a:t>VIVER</a:t>
              </a:r>
              <a:endParaRPr lang="pt-BR" sz="1350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96030" y="1060784"/>
            <a:ext cx="1532002" cy="486800"/>
            <a:chOff x="3397" y="803679"/>
            <a:chExt cx="2042669" cy="649067"/>
          </a:xfrm>
        </p:grpSpPr>
        <p:sp>
          <p:nvSpPr>
            <p:cNvPr id="34" name="Retângulo 33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etângulo 34"/>
            <p:cNvSpPr/>
            <p:nvPr/>
          </p:nvSpPr>
          <p:spPr>
            <a:xfrm>
              <a:off x="3397" y="803679"/>
              <a:ext cx="2042669" cy="649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6012" tIns="54864" rIns="96012" bIns="5486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Aft>
                  <a:spcPct val="35000"/>
                </a:spcAft>
              </a:pPr>
              <a:r>
                <a:rPr lang="pt-BR" sz="1200" u="sng" dirty="0"/>
                <a:t>TERMO CONFIDENCIALIDADE</a:t>
              </a:r>
              <a:endParaRPr lang="pt-BR" sz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98205" y="1546825"/>
            <a:ext cx="1529827" cy="2371680"/>
            <a:chOff x="6297" y="1451735"/>
            <a:chExt cx="2042669" cy="3162240"/>
          </a:xfrm>
        </p:grpSpPr>
        <p:sp>
          <p:nvSpPr>
            <p:cNvPr id="37" name="Retângulo 36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Retângulo 37"/>
            <p:cNvSpPr/>
            <p:nvPr/>
          </p:nvSpPr>
          <p:spPr>
            <a:xfrm>
              <a:off x="6297" y="1451735"/>
              <a:ext cx="2042669" cy="31622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9" tIns="72009" rIns="96012" bIns="108014" numCol="1" spcCol="1270" anchor="t" anchorCtr="0">
              <a:noAutofit/>
            </a:bodyPr>
            <a:lstStyle/>
            <a:p>
              <a:pPr marL="128588" lvl="1" indent="-128588" defTabSz="600075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pt-BR" sz="1350" dirty="0" smtClean="0"/>
                <a:t>BROOKFIELD</a:t>
              </a:r>
              <a:endParaRPr lang="pt-BR" sz="1350" dirty="0"/>
            </a:p>
            <a:p>
              <a:pPr marL="0" lvl="1" defTabSz="600075">
                <a:lnSpc>
                  <a:spcPct val="90000"/>
                </a:lnSpc>
                <a:spcAft>
                  <a:spcPct val="15000"/>
                </a:spcAft>
              </a:pPr>
              <a:endParaRPr lang="pt-BR" sz="1350" dirty="0"/>
            </a:p>
          </p:txBody>
        </p:sp>
      </p:grp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" name="Retângulo 7"/>
          <p:cNvSpPr>
            <a:spLocks noChangeArrowheads="1"/>
          </p:cNvSpPr>
          <p:nvPr/>
        </p:nvSpPr>
        <p:spPr bwMode="auto">
          <a:xfrm>
            <a:off x="174625" y="4077072"/>
            <a:ext cx="8964612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Lançamentos</a:t>
            </a:r>
            <a:r>
              <a:rPr lang="pt-BR" dirty="0"/>
              <a:t>, vendas, </a:t>
            </a:r>
            <a:r>
              <a:rPr lang="pt-BR" dirty="0" err="1"/>
              <a:t>distratos</a:t>
            </a:r>
            <a:r>
              <a:rPr lang="pt-BR" dirty="0"/>
              <a:t>, estoque, entregas, repasses, quitações, </a:t>
            </a:r>
            <a:r>
              <a:rPr lang="pt-BR" dirty="0" smtClean="0"/>
              <a:t>carteira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Desagregações </a:t>
            </a:r>
            <a:r>
              <a:rPr lang="pt-BR" dirty="0"/>
              <a:t>por </a:t>
            </a:r>
            <a:r>
              <a:rPr lang="pt-BR" dirty="0" smtClean="0"/>
              <a:t>empreendimento e não por unidade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unidades para venda,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NDA – multa mais prejuízos - penalização FIPE para a ABRAINC, com distribuição às vitimadas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sobre andamento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dados de entregas e não só lançamentos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da coleta de dados em maio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Reunião em 25/6 para simplificação inicial</a:t>
            </a:r>
          </a:p>
        </p:txBody>
      </p:sp>
      <p:sp>
        <p:nvSpPr>
          <p:cNvPr id="41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21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7359" y="143688"/>
            <a:ext cx="485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Book ABRAINC – Responsabilidade Social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1835696" y="836712"/>
          <a:ext cx="5184576" cy="567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6" name="Worksheet" r:id="rId4" imgW="4391053" imgH="4809959" progId="Excel.Sheet.12">
                  <p:embed/>
                </p:oleObj>
              </mc:Choice>
              <mc:Fallback>
                <p:oleObj name="Worksheet" r:id="rId4" imgW="4391053" imgH="48099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836712"/>
                        <a:ext cx="5184576" cy="5679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53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Presidência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em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28/4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20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PR, MC, MPOE, PCEF, PB, Inês, Urbano, Maria Caldas </a:t>
            </a:r>
            <a:r>
              <a:rPr lang="pt-BR" dirty="0" smtClean="0"/>
              <a:t>– anúncio até início junho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</a:t>
            </a:r>
            <a:r>
              <a:rPr lang="pt-BR" dirty="0"/>
              <a:t>de mercado </a:t>
            </a:r>
            <a:r>
              <a:rPr lang="pt-BR" dirty="0" smtClean="0"/>
              <a:t>com </a:t>
            </a:r>
            <a:r>
              <a:rPr lang="pt-BR" dirty="0"/>
              <a:t>menor custo fiscal e a valorização da </a:t>
            </a:r>
            <a:r>
              <a:rPr lang="pt-BR" dirty="0" smtClean="0"/>
              <a:t>propriedade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da população </a:t>
            </a:r>
            <a:r>
              <a:rPr lang="pt-BR" dirty="0" smtClean="0"/>
              <a:t>não </a:t>
            </a:r>
            <a:r>
              <a:rPr lang="pt-BR" dirty="0"/>
              <a:t>atendida </a:t>
            </a:r>
            <a:r>
              <a:rPr lang="pt-BR" dirty="0" smtClean="0"/>
              <a:t>- TP</a:t>
            </a:r>
            <a:r>
              <a:rPr lang="pt-BR" dirty="0"/>
              <a:t>, prazos, taxas de juros e </a:t>
            </a: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Condições </a:t>
            </a:r>
            <a:r>
              <a:rPr lang="pt-BR" dirty="0"/>
              <a:t>iguais de averiguação de qualidade pelo agente </a:t>
            </a:r>
            <a:r>
              <a:rPr lang="pt-BR" dirty="0" smtClean="0"/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Fator 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Trabalho – fiscalização,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Custo da Burocracia do </a:t>
            </a:r>
            <a:r>
              <a:rPr lang="pt-BR" dirty="0" smtClean="0"/>
              <a:t>Imóvel - registros </a:t>
            </a:r>
            <a:r>
              <a:rPr lang="pt-BR" dirty="0"/>
              <a:t>e </a:t>
            </a:r>
            <a:r>
              <a:rPr lang="pt-BR" dirty="0" smtClean="0"/>
              <a:t>licenciamentos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P</a:t>
            </a:r>
            <a:r>
              <a:rPr lang="pt-BR" b="1" dirty="0" smtClean="0"/>
              <a:t>ontos </a:t>
            </a:r>
            <a:r>
              <a:rPr lang="pt-BR" b="1" dirty="0"/>
              <a:t>de </a:t>
            </a:r>
            <a:r>
              <a:rPr lang="pt-BR" b="1" dirty="0" smtClean="0"/>
              <a:t>atenção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</a:t>
            </a:r>
            <a:r>
              <a:rPr lang="pt-BR" dirty="0"/>
              <a:t>sobre demografia e renda– reafirmar base utilizada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Fator social: famílias com filhos, famílias sem filhos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Qualidade: aprofundar debate sobre pontos </a:t>
            </a:r>
            <a:r>
              <a:rPr lang="pt-BR" dirty="0" smtClean="0"/>
              <a:t>levantados: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Aquecimento solar, Normas </a:t>
            </a:r>
            <a:r>
              <a:rPr lang="pt-BR" dirty="0"/>
              <a:t>de </a:t>
            </a:r>
            <a:r>
              <a:rPr lang="pt-BR" dirty="0" smtClean="0"/>
              <a:t>desempenho, Muros.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Novas questões – 5/6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SAC vs. </a:t>
            </a:r>
            <a:r>
              <a:rPr lang="pt-BR" dirty="0" err="1" smtClean="0"/>
              <a:t>Price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Demanda por produto para renda imediatamente superior a Faixa 1</a:t>
            </a:r>
          </a:p>
          <a:p>
            <a:endParaRPr lang="pt-BR" dirty="0"/>
          </a:p>
          <a:p>
            <a:r>
              <a:rPr lang="pt-BR" b="1" dirty="0" smtClean="0"/>
              <a:t>Casa Paulista </a:t>
            </a:r>
            <a:r>
              <a:rPr lang="pt-BR" dirty="0" smtClean="0"/>
              <a:t>- indefinições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883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1 -  TJ-RJ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66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 2014 – 1º semestre – eventos - </a:t>
            </a:r>
            <a:r>
              <a:rPr lang="pt-BR" dirty="0" smtClean="0"/>
              <a:t>trabalhos </a:t>
            </a:r>
            <a:r>
              <a:rPr lang="pt-BR" dirty="0" err="1"/>
              <a:t>Booz</a:t>
            </a:r>
            <a:r>
              <a:rPr lang="pt-BR" dirty="0"/>
              <a:t> e </a:t>
            </a:r>
            <a:r>
              <a:rPr lang="pt-BR" dirty="0" smtClean="0"/>
              <a:t>FGV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Calendário 2º semestre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 – site, assessoria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Presidenciáveis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/>
              <a:t>Comitê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CETIP – controles, </a:t>
            </a:r>
            <a:r>
              <a:rPr lang="pt-BR" dirty="0" err="1" smtClean="0"/>
              <a:t>back</a:t>
            </a:r>
            <a:r>
              <a:rPr lang="pt-BR" dirty="0" smtClean="0"/>
              <a:t>-offices, relação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Cartórios, registros, recursos </a:t>
            </a:r>
            <a:r>
              <a:rPr lang="pt-BR" dirty="0" smtClean="0"/>
              <a:t>bloqueados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-  envio </a:t>
            </a:r>
            <a:r>
              <a:rPr lang="pt-BR" b="1" dirty="0" smtClean="0"/>
              <a:t>– </a:t>
            </a:r>
            <a:r>
              <a:rPr lang="pt-BR" dirty="0"/>
              <a:t>incentivos/ verificação/indicação de </a:t>
            </a:r>
            <a:r>
              <a:rPr lang="pt-BR" dirty="0" smtClean="0"/>
              <a:t>participantes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Modelo de </a:t>
            </a:r>
            <a:r>
              <a:rPr lang="pt-BR" dirty="0" smtClean="0"/>
              <a:t>Negócios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o Custo da Burocracia no Imóvel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Acompanhamento- Modelo de Vendas e Modelo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Vendas – MP e outros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com Magistratura</a:t>
            </a:r>
          </a:p>
        </p:txBody>
      </p:sp>
    </p:spTree>
    <p:extLst>
      <p:ext uri="{BB962C8B-B14F-4D97-AF65-F5344CB8AC3E}">
        <p14:creationId xmlns:p14="http://schemas.microsoft.com/office/powerpoint/2010/main" val="3386281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PMCMV3, </a:t>
            </a:r>
            <a:r>
              <a:rPr lang="pt-BR" dirty="0" smtClean="0"/>
              <a:t>Fluxo de pagamentos, Casa </a:t>
            </a:r>
            <a:r>
              <a:rPr lang="pt-BR" dirty="0"/>
              <a:t>Paulista, </a:t>
            </a:r>
            <a:r>
              <a:rPr lang="pt-BR" dirty="0" smtClean="0"/>
              <a:t>HIS-SP.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 ABRAINC –  Comitês para apreciação 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Compliance</a:t>
            </a:r>
            <a:r>
              <a:rPr lang="pt-BR" dirty="0" smtClean="0"/>
              <a:t>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Book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 e formação de mão de obra– Ideia Brasil, SENAI, </a:t>
            </a:r>
            <a:r>
              <a:rPr lang="pt-BR" dirty="0" err="1" smtClean="0"/>
              <a:t>Sintracon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epresentação dissídio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Formalização/desoneração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Comitê 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Produtividade – diagnóstico e </a:t>
            </a:r>
            <a:r>
              <a:rPr lang="pt-BR" dirty="0" smtClean="0"/>
              <a:t>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Instalações Hidráulicas – padronização, qualidade- encontros com projetistas, instaladores e consultores para avanços neste serviço, indicado como crítico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BIM – onde estamos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de Desempenho, ensaios, </a:t>
            </a:r>
            <a:r>
              <a:rPr lang="pt-BR" dirty="0" smtClean="0"/>
              <a:t>PMCMV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51949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Anexo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1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Posicionamento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dobro e demais parcelas pagas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23067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 1 – Posicionamento -  Acordo ADEMI-TJ-RJ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Juiz </a:t>
            </a:r>
            <a:r>
              <a:rPr lang="pt-BR" b="1" dirty="0" err="1" smtClean="0"/>
              <a:t>Werson</a:t>
            </a:r>
            <a:r>
              <a:rPr lang="pt-BR" b="1" dirty="0" smtClean="0"/>
              <a:t> Rego – ENIC – 23/5</a:t>
            </a:r>
          </a:p>
          <a:p>
            <a:pPr lvl="0"/>
            <a:endParaRPr lang="pt-BR" dirty="0"/>
          </a:p>
          <a:p>
            <a:r>
              <a:rPr lang="pt-BR" b="1" dirty="0"/>
              <a:t>D</a:t>
            </a:r>
            <a:r>
              <a:rPr lang="pt-BR" b="1" dirty="0" smtClean="0"/>
              <a:t>efesa </a:t>
            </a:r>
            <a:r>
              <a:rPr lang="pt-BR" b="1" dirty="0"/>
              <a:t>do contratante vulnerável é dever constitucional do Estado </a:t>
            </a:r>
            <a:r>
              <a:rPr lang="pt-BR" dirty="0" smtClean="0"/>
              <a:t>- </a:t>
            </a:r>
            <a:r>
              <a:rPr lang="pt-BR" dirty="0"/>
              <a:t>Princípio da </a:t>
            </a:r>
            <a:r>
              <a:rPr lang="pt-BR" dirty="0" smtClean="0"/>
              <a:t>Vulnerabilidade -  CDC, vinculado ao </a:t>
            </a:r>
            <a:r>
              <a:rPr lang="pt-BR" dirty="0" err="1" smtClean="0"/>
              <a:t>Art</a:t>
            </a:r>
            <a:r>
              <a:rPr lang="pt-BR" dirty="0" smtClean="0"/>
              <a:t> XXIII Constituição -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Práticas </a:t>
            </a:r>
            <a:r>
              <a:rPr lang="pt-BR" b="1" dirty="0"/>
              <a:t>e cláusulas abusivas </a:t>
            </a:r>
            <a:r>
              <a:rPr lang="pt-BR" dirty="0"/>
              <a:t>- perda de credibilidade, insegurança jurídica, condenações judiciais para corrigir descompasso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Solução </a:t>
            </a:r>
            <a:r>
              <a:rPr lang="pt-BR" dirty="0"/>
              <a:t>- adequação dos contratos para resgate da credibilidade dos incorporadores, concorrência leal e segurança </a:t>
            </a:r>
            <a:r>
              <a:rPr lang="pt-BR" dirty="0" smtClean="0"/>
              <a:t>jurídica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err="1" smtClean="0"/>
              <a:t>Judicialização</a:t>
            </a:r>
            <a:r>
              <a:rPr lang="pt-BR" dirty="0"/>
              <a:t> </a:t>
            </a:r>
            <a:r>
              <a:rPr lang="pt-BR" dirty="0" smtClean="0"/>
              <a:t>- julgador assegura </a:t>
            </a:r>
            <a:r>
              <a:rPr lang="pt-BR" dirty="0"/>
              <a:t>a observância dos novos paradigmas </a:t>
            </a:r>
            <a:r>
              <a:rPr lang="pt-BR" dirty="0" smtClean="0"/>
              <a:t>por relação </a:t>
            </a:r>
            <a:r>
              <a:rPr lang="pt-BR" dirty="0"/>
              <a:t>jurídica socialmente justa nela intervindo, sempre que necessário.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Desjudicialização</a:t>
            </a:r>
            <a:r>
              <a:rPr lang="pt-BR" b="1" dirty="0"/>
              <a:t> </a:t>
            </a:r>
            <a:r>
              <a:rPr lang="pt-BR" b="1" dirty="0" smtClean="0"/>
              <a:t>– Proposições apresentadas em ENM – Gramado - 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Distrato unilateral com inadimplência via caução dos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Mora para ambas as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Tolerância mediante contrapartidas, mesmo dentro dos 180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Taxas de interveniência e deslocamentos abusivas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boa-fé e equidade, vale contrato padronizado</a:t>
            </a:r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89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479593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27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5696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3004211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759825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b="1" dirty="0" smtClean="0"/>
              <a:t>Atualizações – 13h às 13:30h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Aluguel</a:t>
            </a:r>
            <a:r>
              <a:rPr lang="pt-BR" dirty="0"/>
              <a:t>, metas, </a:t>
            </a:r>
            <a:r>
              <a:rPr lang="pt-BR" dirty="0" smtClean="0"/>
              <a:t>contribuições, evento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</a:t>
            </a:r>
            <a:r>
              <a:rPr lang="pt-BR" dirty="0"/>
              <a:t>com candidatos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Posicionamento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Relações de Trabalho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Modelo de Negócios </a:t>
            </a:r>
            <a:r>
              <a:rPr lang="pt-BR" dirty="0" smtClean="0"/>
              <a:t>– aproximação com Judiciário </a:t>
            </a:r>
            <a:r>
              <a:rPr lang="pt-BR" b="1" dirty="0" smtClean="0"/>
              <a:t>– 13:30h às 14h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Modelo </a:t>
            </a:r>
            <a:r>
              <a:rPr lang="pt-BR" b="1" dirty="0"/>
              <a:t>de Vendas </a:t>
            </a:r>
            <a:r>
              <a:rPr lang="pt-BR" dirty="0" smtClean="0"/>
              <a:t>– ACP-MPF-PA, corretagem – </a:t>
            </a:r>
            <a:r>
              <a:rPr lang="pt-BR" b="1" dirty="0" smtClean="0"/>
              <a:t>14h às 14:30h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Outras atualizações – 14:30h às 15h</a:t>
            </a:r>
          </a:p>
          <a:p>
            <a:pPr lvl="0"/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Burocracia</a:t>
            </a:r>
            <a:r>
              <a:rPr lang="pt-BR" dirty="0"/>
              <a:t>, Licenciamentos – O Custo da Burocracia no Imóvel e seu 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de orçamento, FIPE, Responsabilidade </a:t>
            </a:r>
            <a:r>
              <a:rPr lang="pt-BR" dirty="0"/>
              <a:t>Social, </a:t>
            </a:r>
            <a:r>
              <a:rPr lang="pt-BR" dirty="0" smtClean="0"/>
              <a:t>Código de Conduta, Formalização do setor, PMCMV3, metas/retenção</a:t>
            </a:r>
            <a:endParaRPr lang="pt-BR" dirty="0"/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370357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rápidas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32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Posição </a:t>
            </a:r>
            <a:r>
              <a:rPr lang="pt-BR" b="1" dirty="0"/>
              <a:t>em 9</a:t>
            </a:r>
            <a:r>
              <a:rPr lang="pt-BR" b="1" dirty="0" smtClean="0"/>
              <a:t>/4/2014 – </a:t>
            </a:r>
            <a:r>
              <a:rPr lang="pt-BR" dirty="0" smtClean="0"/>
              <a:t>entradas 1º tri 2014</a:t>
            </a:r>
            <a:endParaRPr lang="pt-BR" dirty="0"/>
          </a:p>
          <a:p>
            <a:r>
              <a:rPr lang="pt-BR" dirty="0"/>
              <a:t>Saldo conta corrente – 30/04 – R$ </a:t>
            </a:r>
            <a:r>
              <a:rPr lang="pt-BR" dirty="0" smtClean="0"/>
              <a:t>373.000</a:t>
            </a:r>
            <a:endParaRPr lang="pt-BR" dirty="0"/>
          </a:p>
          <a:p>
            <a:r>
              <a:rPr lang="pt-BR" dirty="0"/>
              <a:t>Saldo aplicação – 30/04 – R$ </a:t>
            </a:r>
            <a:r>
              <a:rPr lang="pt-BR" dirty="0" smtClean="0"/>
              <a:t>1.251.000</a:t>
            </a:r>
            <a:endParaRPr lang="pt-BR" dirty="0"/>
          </a:p>
          <a:p>
            <a:r>
              <a:rPr lang="pt-BR" dirty="0" smtClean="0"/>
              <a:t>Em aberto 2014 – João Fortes - 1ª e 2ª contribuição ordinária, 1ª projetos – R$ 53.017</a:t>
            </a:r>
          </a:p>
          <a:p>
            <a:endParaRPr lang="pt-BR" dirty="0"/>
          </a:p>
          <a:p>
            <a:endParaRPr lang="pt-BR" dirty="0"/>
          </a:p>
          <a:p>
            <a:endParaRPr lang="pt-BR" b="1" dirty="0" smtClean="0"/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Associados – contatos com Plano &amp;Plano (PL </a:t>
            </a:r>
            <a:r>
              <a:rPr lang="pt-BR" b="1" dirty="0"/>
              <a:t>&lt;</a:t>
            </a:r>
            <a:r>
              <a:rPr lang="pt-BR" b="1" dirty="0" smtClean="0"/>
              <a:t> R$ 500 MM)</a:t>
            </a:r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Sede </a:t>
            </a:r>
            <a:r>
              <a:rPr lang="pt-BR" b="1" dirty="0"/>
              <a:t>própria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100 </a:t>
            </a:r>
            <a:r>
              <a:rPr lang="pt-BR" dirty="0"/>
              <a:t>m2, </a:t>
            </a:r>
            <a:r>
              <a:rPr lang="pt-BR" dirty="0" smtClean="0"/>
              <a:t>esquina Iguatemi com Tabapuã – R$ 9 mil/mês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Previsão de entrada em 15 de agosto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Metas 2014 – retenção -  em </a:t>
            </a:r>
            <a:r>
              <a:rPr lang="pt-BR" b="1" dirty="0" smtClean="0"/>
              <a:t>discussão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693006"/>
              </p:ext>
            </p:extLst>
          </p:nvPr>
        </p:nvGraphicFramePr>
        <p:xfrm>
          <a:off x="242888" y="2273052"/>
          <a:ext cx="85613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0" name="Worksheet" r:id="rId5" imgW="6086716" imgH="723682" progId="Excel.Sheet.12">
                  <p:embed/>
                </p:oleObj>
              </mc:Choice>
              <mc:Fallback>
                <p:oleObj name="Worksheet" r:id="rId5" imgW="6086716" imgH="7236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888" y="2273052"/>
                        <a:ext cx="8561387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425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Evento </a:t>
            </a:r>
            <a:r>
              <a:rPr lang="pt-BR" b="1" dirty="0" smtClean="0"/>
              <a:t>5/6 - 1º </a:t>
            </a:r>
            <a:r>
              <a:rPr lang="pt-BR" b="1" dirty="0"/>
              <a:t>Encontro ABRAINC – </a:t>
            </a:r>
            <a:r>
              <a:rPr lang="pt-BR" dirty="0"/>
              <a:t>Crescimento e Equilíbrio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R$ 180 mil,  aprox.170 participantes, patrocínio </a:t>
            </a:r>
            <a:r>
              <a:rPr lang="pt-BR" dirty="0"/>
              <a:t>100% </a:t>
            </a:r>
            <a:r>
              <a:rPr lang="pt-BR" dirty="0" smtClean="0"/>
              <a:t>CEF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Outras iniciativas – verificação de fluxo/capacidade:</a:t>
            </a:r>
          </a:p>
          <a:p>
            <a:endParaRPr lang="pt-BR" b="1" dirty="0"/>
          </a:p>
          <a:p>
            <a:r>
              <a:rPr lang="pt-BR" b="1" dirty="0" smtClean="0"/>
              <a:t>ABRAINC Informa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Boletim </a:t>
            </a:r>
            <a:r>
              <a:rPr lang="pt-BR" dirty="0" smtClean="0"/>
              <a:t>quinzenal </a:t>
            </a:r>
            <a:r>
              <a:rPr lang="pt-BR" dirty="0"/>
              <a:t>– agenda ABRAINC</a:t>
            </a:r>
          </a:p>
          <a:p>
            <a:endParaRPr lang="pt-BR" b="1" dirty="0"/>
          </a:p>
          <a:p>
            <a:r>
              <a:rPr lang="pt-BR" b="1" dirty="0"/>
              <a:t>Clipping </a:t>
            </a:r>
            <a:r>
              <a:rPr lang="pt-BR" b="1" dirty="0" smtClean="0"/>
              <a:t>ABRAINC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Notícias sobre 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Resenha e recomendações de leitura</a:t>
            </a:r>
          </a:p>
          <a:p>
            <a:endParaRPr lang="pt-BR" b="1" dirty="0"/>
          </a:p>
          <a:p>
            <a:r>
              <a:rPr lang="pt-BR" b="1" dirty="0"/>
              <a:t>Coluna ABRAINC -  para o </a:t>
            </a:r>
            <a:r>
              <a:rPr lang="pt-BR" b="1" dirty="0" smtClean="0"/>
              <a:t>mercado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Capacidade de produção de </a:t>
            </a:r>
            <a:r>
              <a:rPr lang="pt-BR" dirty="0" smtClean="0"/>
              <a:t>notícia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Revisão do Logo </a:t>
            </a:r>
            <a:r>
              <a:rPr lang="pt-BR" dirty="0" smtClean="0"/>
              <a:t>– contratação</a:t>
            </a:r>
          </a:p>
          <a:p>
            <a:endParaRPr lang="pt-BR" dirty="0"/>
          </a:p>
          <a:p>
            <a:r>
              <a:rPr lang="pt-BR" b="1" dirty="0"/>
              <a:t>Rede Globo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Defesa </a:t>
            </a:r>
            <a:r>
              <a:rPr lang="pt-BR" dirty="0"/>
              <a:t>das empresas – análise a cada caso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Contato com Rede Globo – Willy Haas Filho, outros – RJZ, LFM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Bom Dia Brasil – o Custo da Burocracia no </a:t>
            </a:r>
            <a:r>
              <a:rPr lang="pt-BR" dirty="0" smtClean="0"/>
              <a:t>Imóvel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89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Evento </a:t>
            </a:r>
            <a:r>
              <a:rPr lang="pt-BR" b="1" dirty="0" smtClean="0"/>
              <a:t>2o semestre – Rio de Janeiro -  proposta Arq. Futuro</a:t>
            </a:r>
          </a:p>
          <a:p>
            <a:endParaRPr lang="pt-BR" b="1" dirty="0"/>
          </a:p>
          <a:p>
            <a:pPr lvl="0"/>
            <a:r>
              <a:rPr lang="pt-BR" b="1" dirty="0"/>
              <a:t>Objetivo</a:t>
            </a:r>
            <a:r>
              <a:rPr lang="pt-BR" dirty="0"/>
              <a:t>: ampliar a discussão sobre os modelos, desafios e oportunidades em relação ao desenvolvimento do mercado imobiliário no país e seu impacto no desenvolvimento e configuração das cidades brasileiras. 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Público</a:t>
            </a:r>
            <a:r>
              <a:rPr lang="pt-BR" dirty="0"/>
              <a:t>: setor privado (construtoras, incorporadoras, </a:t>
            </a:r>
            <a:r>
              <a:rPr lang="pt-BR" dirty="0" err="1"/>
              <a:t>etc</a:t>
            </a:r>
            <a:r>
              <a:rPr lang="pt-BR" dirty="0"/>
              <a:t>), arquitetos, urbanistas, poder público, estudantes de arquitetura, engenharia, administração e direito.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b="1" dirty="0"/>
              <a:t>Temas </a:t>
            </a:r>
            <a:r>
              <a:rPr lang="pt-BR" b="1" dirty="0" smtClean="0"/>
              <a:t>possíveis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 setor imobiliário e o desenvolvimento das cidades brasileiras - histórico, desafios e oportunidades</a:t>
            </a:r>
            <a:r>
              <a:rPr lang="pt-BR" dirty="0" smtClean="0"/>
              <a:t>.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Os custos e outros impactos da burocracia  - painel comparativo – (apresentação da pesquisa da Abrainc e de outros países).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Um </a:t>
            </a:r>
            <a:r>
              <a:rPr lang="pt-BR" dirty="0"/>
              <a:t>novo marco jurídico é necessário? </a:t>
            </a:r>
            <a:r>
              <a:rPr lang="pt-BR" b="1" i="1" dirty="0" smtClean="0"/>
              <a:t>Agência Setor Imobiliária?</a:t>
            </a:r>
            <a:endParaRPr lang="pt-BR" b="1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/>
              <a:t>urbanístico e as possíveis novas articulações entre o setor público e o privado. </a:t>
            </a:r>
            <a:endParaRPr lang="pt-BR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Detalhamento, participação Caixa</a:t>
            </a: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28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Encontro com Presidenciáveis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Almoço com Aécio Neves </a:t>
            </a:r>
            <a:r>
              <a:rPr lang="pt-BR" b="1" dirty="0" smtClean="0"/>
              <a:t>11/6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 importância do segmento no </a:t>
            </a:r>
            <a:r>
              <a:rPr lang="pt-BR" dirty="0" smtClean="0"/>
              <a:t>país</a:t>
            </a:r>
            <a:r>
              <a:rPr lang="pt-BR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custo da burocracia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Os Programas de Governo para o segmento.- PMCMV3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Relações de trabalho: terceirização, </a:t>
            </a:r>
            <a:r>
              <a:rPr lang="pt-BR" dirty="0" smtClean="0"/>
              <a:t>desoneração; equilíbrio </a:t>
            </a:r>
            <a:r>
              <a:rPr lang="pt-BR" dirty="0"/>
              <a:t>nas relações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Ganhos de todos com canal direto com o setor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Agendamento </a:t>
            </a:r>
            <a:r>
              <a:rPr lang="pt-BR" b="1" dirty="0"/>
              <a:t>com Antônio </a:t>
            </a:r>
            <a:r>
              <a:rPr lang="pt-BR" b="1" dirty="0" err="1" smtClean="0"/>
              <a:t>Anastasia</a:t>
            </a:r>
            <a:r>
              <a:rPr lang="pt-BR" b="1" dirty="0" smtClean="0"/>
              <a:t> – 30/6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Contribuições pelas empresas – </a:t>
            </a:r>
            <a:r>
              <a:rPr lang="pt-BR" dirty="0" smtClean="0"/>
              <a:t>contato Meyer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Eduardo Campos </a:t>
            </a:r>
            <a:r>
              <a:rPr lang="pt-BR" dirty="0"/>
              <a:t>– email e </a:t>
            </a:r>
            <a:r>
              <a:rPr lang="pt-BR" dirty="0" err="1"/>
              <a:t>tel</a:t>
            </a:r>
            <a:r>
              <a:rPr lang="pt-BR" dirty="0"/>
              <a:t> – Carlos Siqueira – PSB</a:t>
            </a:r>
          </a:p>
          <a:p>
            <a:endParaRPr lang="pt-BR" dirty="0"/>
          </a:p>
          <a:p>
            <a:r>
              <a:rPr lang="pt-BR" b="1" dirty="0"/>
              <a:t>Dilma Rousseff</a:t>
            </a:r>
            <a:r>
              <a:rPr lang="pt-BR" dirty="0"/>
              <a:t>– agendamento com Min. </a:t>
            </a:r>
            <a:r>
              <a:rPr lang="pt-BR" dirty="0" smtClean="0"/>
              <a:t>Mantega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Agenda Rio de Janeiro - </a:t>
            </a:r>
            <a:r>
              <a:rPr lang="pt-BR" dirty="0"/>
              <a:t>João Fortes, </a:t>
            </a:r>
            <a:r>
              <a:rPr lang="pt-BR" dirty="0" err="1"/>
              <a:t>Brookfield</a:t>
            </a:r>
            <a:r>
              <a:rPr lang="pt-BR" dirty="0"/>
              <a:t>, Cury, </a:t>
            </a:r>
            <a:r>
              <a:rPr lang="pt-BR" dirty="0" err="1"/>
              <a:t>Cyrela</a:t>
            </a:r>
            <a:r>
              <a:rPr lang="pt-BR" dirty="0"/>
              <a:t>, PDG, Gafisa, Tenda, ADEMI-RJ – 27/6, frequência </a:t>
            </a:r>
            <a:r>
              <a:rPr lang="pt-BR" dirty="0" smtClean="0"/>
              <a:t>mensal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85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30064</TotalTime>
  <Words>2467</Words>
  <Application>Microsoft Office PowerPoint</Application>
  <PresentationFormat>Apresentação na tela (4:3)</PresentationFormat>
  <Paragraphs>559</Paragraphs>
  <Slides>34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Helvetica</vt:lpstr>
      <vt:lpstr>Verdana</vt:lpstr>
      <vt:lpstr>Tema do Office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Atualizações ABRAINC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Negócios  - vendas definitivas, equilíbrio nas relações  </vt:lpstr>
      <vt:lpstr>Apresentação do PowerPoint</vt:lpstr>
      <vt:lpstr>Apresentação do PowerPoint</vt:lpstr>
      <vt:lpstr>Modelo de vendas – atualizações e encaminhamento  </vt:lpstr>
      <vt:lpstr>Modelo de vendas – atualizações e encaminhamento  </vt:lpstr>
      <vt:lpstr>Modelo de vendas – atualizações e encaminhamento  </vt:lpstr>
      <vt:lpstr>Modelo de vendas –  Ação MPF-PA – Corretagem e taxas no PMCMV  </vt:lpstr>
      <vt:lpstr>Modelo de vendas –  Ação MPF-PA – Corretagem e taxas no PMCMV  </vt:lpstr>
      <vt:lpstr>Modelo de vendas –  Ação MPF-PA – Corretagem e taxas no PMCMV  </vt:lpstr>
      <vt:lpstr>Apresentação do PowerPoint</vt:lpstr>
      <vt:lpstr>Burocracia, Licenciamentos – O Custo da Burocracia no Imóvel </vt:lpstr>
      <vt:lpstr>Outras atualizações ABRAINC </vt:lpstr>
      <vt:lpstr>Apresentação do PowerPoint</vt:lpstr>
      <vt:lpstr>Medidas para a formalização completa do Setor – LCA/ Bernard Appy</vt:lpstr>
      <vt:lpstr>Apresentação do PowerPoint</vt:lpstr>
      <vt:lpstr>Apresentação do PowerPoint</vt:lpstr>
      <vt:lpstr>PMCMV3 – reunião com Presidência em 28/4</vt:lpstr>
      <vt:lpstr>Apresentação do PowerPoint</vt:lpstr>
      <vt:lpstr>Rápida atualização - Comitês </vt:lpstr>
      <vt:lpstr>Rápida atualização - Comitês </vt:lpstr>
      <vt:lpstr>Anexo 1 – Posicionamento - Acordo TJ-RJ </vt:lpstr>
      <vt:lpstr>Anexo 1 – Posicionamento -  Acordo ADEMI-TJ-RJ  </vt:lpstr>
      <vt:lpstr>Melhoria nos processos – Pacto anti-corrupção e Trabalho MBC/Booz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3316</cp:revision>
  <dcterms:created xsi:type="dcterms:W3CDTF">2009-08-13T21:08:28Z</dcterms:created>
  <dcterms:modified xsi:type="dcterms:W3CDTF">2014-06-30T13:37:14Z</dcterms:modified>
</cp:coreProperties>
</file>