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4.xml" ContentType="application/vnd.ms-office.chartstyle+xml"/>
  <Override PartName="/ppt/charts/colors4.xml" ContentType="application/vnd.ms-office.chartcolorstyle+xml"/>
  <Override PartName="/ppt/charts/chart11.xml" ContentType="application/vnd.openxmlformats-officedocument.drawingml.chart+xml"/>
  <Override PartName="/ppt/charts/style5.xml" ContentType="application/vnd.ms-office.chartstyle+xml"/>
  <Override PartName="/ppt/charts/colors5.xml" ContentType="application/vnd.ms-office.chartcolorstyle+xml"/>
  <Override PartName="/ppt/charts/chart12.xml" ContentType="application/vnd.openxmlformats-officedocument.drawingml.chart+xml"/>
  <Override PartName="/ppt/charts/style6.xml" ContentType="application/vnd.ms-office.chartstyle+xml"/>
  <Override PartName="/ppt/charts/colors6.xml" ContentType="application/vnd.ms-office.chartcolorstyle+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charts/chart14.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0.xml" ContentType="application/vnd.openxmlformats-officedocument.themeOverride+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1.xml" ContentType="application/vnd.openxmlformats-officedocument.themeOverride+xml"/>
  <Override PartName="/ppt/charts/chart16.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2.xml" ContentType="application/vnd.openxmlformats-officedocument.themeOverride+xml"/>
  <Override PartName="/ppt/charts/chart17.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3.xml" ContentType="application/vnd.openxmlformats-officedocument.themeOverride+xml"/>
  <Override PartName="/ppt/charts/chart18.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98" r:id="rId2"/>
    <p:sldMasterId id="2147483711" r:id="rId3"/>
  </p:sldMasterIdLst>
  <p:notesMasterIdLst>
    <p:notesMasterId r:id="rId45"/>
  </p:notesMasterIdLst>
  <p:handoutMasterIdLst>
    <p:handoutMasterId r:id="rId46"/>
  </p:handoutMasterIdLst>
  <p:sldIdLst>
    <p:sldId id="1695" r:id="rId4"/>
    <p:sldId id="1638" r:id="rId5"/>
    <p:sldId id="1642" r:id="rId6"/>
    <p:sldId id="1667" r:id="rId7"/>
    <p:sldId id="1372" r:id="rId8"/>
    <p:sldId id="1728" r:id="rId9"/>
    <p:sldId id="1740" r:id="rId10"/>
    <p:sldId id="1729" r:id="rId11"/>
    <p:sldId id="1730" r:id="rId12"/>
    <p:sldId id="1650" r:id="rId13"/>
    <p:sldId id="1732" r:id="rId14"/>
    <p:sldId id="1652" r:id="rId15"/>
    <p:sldId id="1739" r:id="rId16"/>
    <p:sldId id="1688" r:id="rId17"/>
    <p:sldId id="1741" r:id="rId18"/>
    <p:sldId id="1742" r:id="rId19"/>
    <p:sldId id="1687" r:id="rId20"/>
    <p:sldId id="1690" r:id="rId21"/>
    <p:sldId id="1689" r:id="rId22"/>
    <p:sldId id="1691" r:id="rId23"/>
    <p:sldId id="1696" r:id="rId24"/>
    <p:sldId id="1697" r:id="rId25"/>
    <p:sldId id="1698" r:id="rId26"/>
    <p:sldId id="1699" r:id="rId27"/>
    <p:sldId id="1700" r:id="rId28"/>
    <p:sldId id="1701" r:id="rId29"/>
    <p:sldId id="1702" r:id="rId30"/>
    <p:sldId id="1703" r:id="rId31"/>
    <p:sldId id="1704" r:id="rId32"/>
    <p:sldId id="1705" r:id="rId33"/>
    <p:sldId id="1706" r:id="rId34"/>
    <p:sldId id="1707" r:id="rId35"/>
    <p:sldId id="1708" r:id="rId36"/>
    <p:sldId id="1709" r:id="rId37"/>
    <p:sldId id="1710" r:id="rId38"/>
    <p:sldId id="1733" r:id="rId39"/>
    <p:sldId id="1734" r:id="rId40"/>
    <p:sldId id="1735" r:id="rId41"/>
    <p:sldId id="1736" r:id="rId42"/>
    <p:sldId id="1737" r:id="rId43"/>
    <p:sldId id="1693" r:id="rId44"/>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57" autoAdjust="0"/>
    <p:restoredTop sz="94434" autoAdjust="0"/>
  </p:normalViewPr>
  <p:slideViewPr>
    <p:cSldViewPr>
      <p:cViewPr varScale="1">
        <p:scale>
          <a:sx n="74" d="100"/>
          <a:sy n="74" d="100"/>
        </p:scale>
        <p:origin x="126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lex%20Lange\Desktop\Conselho\Humor%20Mercado%20Junho%202015%20-%20Conselho%20ABRAINC%20final.xlsb" TargetMode="External"/><Relationship Id="rId2" Type="http://schemas.microsoft.com/office/2011/relationships/chartColorStyle" Target="colors5.xml"/><Relationship Id="rId1" Type="http://schemas.microsoft.com/office/2011/relationships/chartStyle" Target="style5.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lex%20Lange\Desktop\Conselho\Humor%20Mercado%20Junho%202015%20-%20Conselho%20ABRAINC%20final.xlsb" TargetMode="External"/><Relationship Id="rId2" Type="http://schemas.microsoft.com/office/2011/relationships/chartColorStyle" Target="colors6.xml"/><Relationship Id="rId1" Type="http://schemas.microsoft.com/office/2011/relationships/chartStyle" Target="style6.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lex%20Lange\Desktop\Conselho\Humor%20Mercado%20Junho%202015%20-%20Conselho%20ABRAINC%20final.xlsb" TargetMode="External"/><Relationship Id="rId2" Type="http://schemas.microsoft.com/office/2011/relationships/chartColorStyle" Target="colors7.xml"/><Relationship Id="rId1" Type="http://schemas.microsoft.com/office/2011/relationships/chartStyle" Target="style7.xm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Alex%20Lange\Desktop\Conselho\Humor%20Mercado%20Junho%202015%20-%20Conselho%20ABRAINC%20final.xlsb"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Alex%20Lange\Desktop\Conselho\Humor%20Mercado%20Junho%202015%20-%20Conselho%20ABRAINC%20final.xlsb"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Alex%20Lange\Desktop\Conselho\Humor%20Mercado%20Junho%202015%20-%20Conselho%20ABRAINC%20final.xlsb"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Alex%20Lange\Desktop\Conselho\Humor%20Mercado%20Junho%202015%20-%20Conselho%20ABRAINC%20final.xlsb"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Alex%20Lange\Desktop\Conselho\Humor%20Mercado%20Junho%202015%20-%20Conselho%20ABRAINC%20final.xlsb"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Projetos%20(local)\Abrainc\_Relat&#243;rios\201506\Indicadores%20de%20Mercado\Consolidado\Cyrela_graficos.xlsx" TargetMode="External"/></Relationships>
</file>

<file path=ppt/charts/_rels/chart7.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Projetos%20(local)\Abrainc\_Relat&#243;rios\201506\Indicadores%20de%20Mercado\Consolidado\Cyrela_grafico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Projetos%20(local)\Abrainc\_Relat&#243;rios\201506\Indicadores%20de%20Mercado\Cyrela\Cyrela_grafic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'Unidades Lançadas'!$O$1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'Unidades Lançadas'!$L$4:$L$17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'Unidades Lançadas'!$O$4:$O$17</c:f>
              <c:numCache>
                <c:formatCode>#,##0</c:formatCode>
                <c:ptCount val="14"/>
                <c:pt idx="0">
                  <c:v>15454</c:v>
                </c:pt>
                <c:pt idx="1">
                  <c:v>17710</c:v>
                </c:pt>
                <c:pt idx="2">
                  <c:v>21962</c:v>
                </c:pt>
                <c:pt idx="3">
                  <c:v>18476</c:v>
                </c:pt>
                <c:pt idx="4">
                  <c:v>16326</c:v>
                </c:pt>
                <c:pt idx="5">
                  <c:v>11597</c:v>
                </c:pt>
                <c:pt idx="6">
                  <c:v>12784</c:v>
                </c:pt>
                <c:pt idx="7">
                  <c:v>13955</c:v>
                </c:pt>
                <c:pt idx="8">
                  <c:v>16907</c:v>
                </c:pt>
                <c:pt idx="9">
                  <c:v>22393</c:v>
                </c:pt>
                <c:pt idx="10">
                  <c:v>21457</c:v>
                </c:pt>
                <c:pt idx="11">
                  <c:v>18334</c:v>
                </c:pt>
                <c:pt idx="12">
                  <c:v>11832</c:v>
                </c:pt>
                <c:pt idx="13">
                  <c:v>12968</c:v>
                </c:pt>
              </c:numCache>
            </c:numRef>
          </c:val>
        </c:ser>
        <c:dLbls>
          <c:showLegendKey val="0"/>
          <c:showVal val="0"/>
          <c:showCatName val="0"/>
          <c:showSerName val="0"/>
          <c:showPercent val="0"/>
          <c:showBubbleSize val="0"/>
        </c:dLbls>
        <c:gapWidth val="50"/>
        <c:axId val="249692784"/>
        <c:axId val="249694352"/>
      </c:barChart>
      <c:dateAx>
        <c:axId val="249692784"/>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49694352"/>
        <c:crosses val="autoZero"/>
        <c:auto val="1"/>
        <c:lblOffset val="100"/>
        <c:baseTimeUnit val="months"/>
      </c:dateAx>
      <c:valAx>
        <c:axId val="249694352"/>
        <c:scaling>
          <c:orientation val="minMax"/>
        </c:scaling>
        <c:delete val="0"/>
        <c:axPos val="l"/>
        <c:numFmt formatCode="#,##0" sourceLinked="1"/>
        <c:majorTickMark val="none"/>
        <c:minorTickMark val="none"/>
        <c:tickLblPos val="none"/>
        <c:crossAx val="24969278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a:t>Previsões 2015/2016</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pt-BR"/>
        </a:p>
      </c:txPr>
    </c:title>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clustered"/>
        <c:varyColors val="0"/>
        <c:ser>
          <c:idx val="0"/>
          <c:order val="0"/>
          <c:tx>
            <c:strRef>
              <c:f>'Notas - Humor Mercado'!$A$4</c:f>
              <c:strCache>
                <c:ptCount val="1"/>
                <c:pt idx="0">
                  <c:v>Média</c:v>
                </c:pt>
              </c:strCache>
            </c:strRef>
          </c:tx>
          <c:spPr>
            <a:solidFill>
              <a:schemeClr val="accent5"/>
            </a:solidFill>
            <a:ln>
              <a:noFill/>
            </a:ln>
            <a:effectLst/>
            <a:sp3d/>
          </c:spPr>
          <c:invertIfNegative val="0"/>
          <c:dPt>
            <c:idx val="0"/>
            <c:invertIfNegative val="0"/>
            <c:bubble3D val="0"/>
            <c:spPr>
              <a:solidFill>
                <a:srgbClr val="00B050"/>
              </a:solidFill>
              <a:ln>
                <a:noFill/>
              </a:ln>
              <a:effectLst/>
              <a:sp3d>
                <a:contourClr>
                  <a:schemeClr val="accent4"/>
                </a:contourClr>
              </a:sp3d>
            </c:spPr>
          </c:dPt>
          <c:dPt>
            <c:idx val="1"/>
            <c:invertIfNegative val="0"/>
            <c:bubble3D val="0"/>
            <c:spPr>
              <a:solidFill>
                <a:srgbClr val="00B050"/>
              </a:solidFill>
              <a:ln>
                <a:noFill/>
              </a:ln>
              <a:effectLst/>
              <a:sp3d>
                <a:contourClr>
                  <a:schemeClr val="accent4">
                    <a:lumMod val="60000"/>
                    <a:lumOff val="40000"/>
                  </a:schemeClr>
                </a:contourClr>
              </a:sp3d>
            </c:spPr>
          </c:dPt>
          <c:dPt>
            <c:idx val="2"/>
            <c:invertIfNegative val="0"/>
            <c:bubble3D val="0"/>
            <c:spPr>
              <a:solidFill>
                <a:schemeClr val="accent1">
                  <a:lumMod val="50000"/>
                </a:schemeClr>
              </a:solidFill>
              <a:ln>
                <a:noFill/>
              </a:ln>
              <a:effectLst/>
              <a:sp3d/>
            </c:spPr>
          </c:dPt>
          <c:dPt>
            <c:idx val="3"/>
            <c:invertIfNegative val="0"/>
            <c:bubble3D val="0"/>
            <c:spPr>
              <a:solidFill>
                <a:schemeClr val="accent1">
                  <a:lumMod val="50000"/>
                </a:schemeClr>
              </a:solidFill>
              <a:ln>
                <a:noFill/>
              </a:ln>
              <a:effectLst/>
              <a:sp3d>
                <a:contourClr>
                  <a:schemeClr val="accent1"/>
                </a:contourClr>
              </a:sp3d>
            </c:spPr>
          </c:dPt>
          <c:dPt>
            <c:idx val="4"/>
            <c:invertIfNegative val="0"/>
            <c:bubble3D val="0"/>
            <c:spPr>
              <a:solidFill>
                <a:srgbClr val="C00000"/>
              </a:solidFill>
              <a:ln>
                <a:noFill/>
              </a:ln>
              <a:effectLst/>
              <a:sp3d/>
            </c:spPr>
          </c:dPt>
          <c:dPt>
            <c:idx val="5"/>
            <c:invertIfNegative val="0"/>
            <c:bubble3D val="0"/>
            <c:spPr>
              <a:solidFill>
                <a:srgbClr val="C00000"/>
              </a:solidFill>
              <a:ln>
                <a:noFill/>
              </a:ln>
              <a:effectLst/>
              <a:sp3d>
                <a:contourClr>
                  <a:schemeClr val="accent6">
                    <a:lumMod val="60000"/>
                    <a:lumOff val="40000"/>
                  </a:schemeClr>
                </a:contourClr>
              </a:sp3d>
            </c:spPr>
          </c:dPt>
          <c:dLbls>
            <c:dLbl>
              <c:idx val="0"/>
              <c:layout>
                <c:manualLayout>
                  <c:x val="0"/>
                  <c:y val="-1.9441061818749602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
                  <c:y val="-9.7205309093748617E-3"/>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6.5710103801207272E-17"/>
                  <c:y val="-9.7205309093748304E-3"/>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1.7921144424527357E-3"/>
                  <c:y val="-9.7205309093748304E-3"/>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1.3142020760241454E-16"/>
                  <c:y val="-1.9441061818749661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1.3142020760241454E-16"/>
                  <c:y val="-1.9441061818749602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'Notas - Humor Mercado'!$B$3:$G$3</c:f>
              <c:strCache>
                <c:ptCount val="6"/>
                <c:pt idx="0">
                  <c:v>Previsão de Vendas 2015</c:v>
                </c:pt>
                <c:pt idx="1">
                  <c:v>Previsão de Vendas 2016</c:v>
                </c:pt>
                <c:pt idx="2">
                  <c:v>Previsão de Lançamentos 2015</c:v>
                </c:pt>
                <c:pt idx="3">
                  <c:v>Previsão de Lançamentos 2016</c:v>
                </c:pt>
                <c:pt idx="4">
                  <c:v>Nível de Estoque Final 2015</c:v>
                </c:pt>
                <c:pt idx="5">
                  <c:v>Nível de Estoque Final 2016</c:v>
                </c:pt>
              </c:strCache>
            </c:strRef>
          </c:cat>
          <c:val>
            <c:numRef>
              <c:f>'Notas - Humor Mercado'!$B$4:$G$4</c:f>
              <c:numCache>
                <c:formatCode>0.0</c:formatCode>
                <c:ptCount val="6"/>
                <c:pt idx="0">
                  <c:v>2.4</c:v>
                </c:pt>
                <c:pt idx="1">
                  <c:v>2.76</c:v>
                </c:pt>
                <c:pt idx="2">
                  <c:v>2.12</c:v>
                </c:pt>
                <c:pt idx="3">
                  <c:v>2.6</c:v>
                </c:pt>
                <c:pt idx="4">
                  <c:v>2.52</c:v>
                </c:pt>
                <c:pt idx="5">
                  <c:v>3</c:v>
                </c:pt>
              </c:numCache>
            </c:numRef>
          </c:val>
        </c:ser>
        <c:dLbls>
          <c:showLegendKey val="0"/>
          <c:showVal val="1"/>
          <c:showCatName val="0"/>
          <c:showSerName val="0"/>
          <c:showPercent val="0"/>
          <c:showBubbleSize val="0"/>
        </c:dLbls>
        <c:gapWidth val="150"/>
        <c:shape val="box"/>
        <c:axId val="335185424"/>
        <c:axId val="250025064"/>
        <c:axId val="0"/>
      </c:bar3DChart>
      <c:catAx>
        <c:axId val="3351854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250025064"/>
        <c:crosses val="autoZero"/>
        <c:auto val="1"/>
        <c:lblAlgn val="ctr"/>
        <c:lblOffset val="100"/>
        <c:noMultiLvlLbl val="0"/>
      </c:catAx>
      <c:valAx>
        <c:axId val="250025064"/>
        <c:scaling>
          <c:orientation val="minMax"/>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Média</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335185424"/>
        <c:crosses val="autoZero"/>
        <c:crossBetween val="between"/>
      </c:valAx>
      <c:spPr>
        <a:noFill/>
        <a:ln>
          <a:noFill/>
        </a:ln>
        <a:effectLst/>
      </c:spPr>
    </c:plotArea>
    <c:plotVisOnly val="1"/>
    <c:dispBlanksAs val="gap"/>
    <c:showDLblsOverMax val="0"/>
  </c:chart>
  <c:spPr>
    <a:noFill/>
    <a:ln>
      <a:noFill/>
    </a:ln>
    <a:effectLst/>
  </c:spPr>
  <c:txPr>
    <a:bodyPr/>
    <a:lstStyle/>
    <a:p>
      <a:pPr>
        <a:defRPr sz="1100"/>
      </a:pPr>
      <a:endParaRPr lang="pt-B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j-lt"/>
                <a:ea typeface="+mn-ea"/>
                <a:cs typeface="+mn-cs"/>
              </a:defRPr>
            </a:pPr>
            <a:r>
              <a:rPr lang="pt-BR" sz="1800" b="1" dirty="0">
                <a:latin typeface="+mj-lt"/>
              </a:rPr>
              <a:t>Previsão Mercado</a:t>
            </a:r>
            <a:r>
              <a:rPr lang="pt-BR" sz="1800" b="1" baseline="0" dirty="0">
                <a:latin typeface="+mj-lt"/>
              </a:rPr>
              <a:t> 2015 - </a:t>
            </a:r>
            <a:r>
              <a:rPr lang="pt-BR" sz="1800" b="1" baseline="0" dirty="0" smtClean="0">
                <a:latin typeface="+mj-lt"/>
              </a:rPr>
              <a:t>Índice </a:t>
            </a:r>
            <a:r>
              <a:rPr lang="pt-BR" sz="1800" b="1" baseline="0" dirty="0">
                <a:latin typeface="+mj-lt"/>
              </a:rPr>
              <a:t>de 1 a 5 </a:t>
            </a:r>
            <a:endParaRPr lang="pt-BR" sz="1800" b="1" dirty="0">
              <a:latin typeface="+mj-lt"/>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j-lt"/>
              <a:ea typeface="+mn-ea"/>
              <a:cs typeface="+mn-cs"/>
            </a:defRPr>
          </a:pPr>
          <a:endParaRPr lang="pt-B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465662264657863"/>
          <c:y val="0.14985858585858586"/>
          <c:w val="0.84647198627730591"/>
          <c:h val="0.73222906227630635"/>
        </c:manualLayout>
      </c:layout>
      <c:bar3DChart>
        <c:barDir val="col"/>
        <c:grouping val="standard"/>
        <c:varyColors val="0"/>
        <c:ser>
          <c:idx val="0"/>
          <c:order val="0"/>
          <c:tx>
            <c:strRef>
              <c:f>'Notas - Humor Mercado'!$A$4</c:f>
              <c:strCache>
                <c:ptCount val="1"/>
                <c:pt idx="0">
                  <c:v>Média</c:v>
                </c:pt>
              </c:strCache>
            </c:strRef>
          </c:tx>
          <c:spPr>
            <a:solidFill>
              <a:schemeClr val="accent1">
                <a:lumMod val="40000"/>
                <a:lumOff val="60000"/>
              </a:schemeClr>
            </a:solidFill>
            <a:ln>
              <a:noFill/>
            </a:ln>
            <a:effectLst/>
            <a:sp3d/>
          </c:spPr>
          <c:invertIfNegative val="0"/>
          <c:dPt>
            <c:idx val="1"/>
            <c:invertIfNegative val="0"/>
            <c:bubble3D val="0"/>
            <c:spPr>
              <a:solidFill>
                <a:schemeClr val="accent1">
                  <a:lumMod val="40000"/>
                  <a:lumOff val="60000"/>
                </a:schemeClr>
              </a:solidFill>
              <a:ln>
                <a:noFill/>
              </a:ln>
              <a:effectLst/>
              <a:sp3d>
                <a:contourClr>
                  <a:schemeClr val="accent6"/>
                </a:contourClr>
              </a:sp3d>
            </c:spPr>
          </c:dPt>
          <c:dPt>
            <c:idx val="2"/>
            <c:invertIfNegative val="0"/>
            <c:bubble3D val="0"/>
            <c:spPr>
              <a:solidFill>
                <a:schemeClr val="accent1">
                  <a:lumMod val="40000"/>
                  <a:lumOff val="60000"/>
                </a:schemeClr>
              </a:solidFill>
              <a:ln>
                <a:noFill/>
              </a:ln>
              <a:effectLst/>
              <a:sp3d>
                <a:contourClr>
                  <a:schemeClr val="accent2"/>
                </a:contourClr>
              </a:sp3d>
            </c:spPr>
          </c:dPt>
          <c:dLbls>
            <c:dLbl>
              <c:idx val="0"/>
              <c:layout>
                <c:manualLayout>
                  <c:x val="-4.8118429258658238E-17"/>
                  <c:y val="0.11313131313131305"/>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2.6246719160104987E-3"/>
                  <c:y val="0.15353535353535347"/>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7.874015748031496E-3"/>
                  <c:y val="0.1212121212121212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j-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('Notas - Humor Mercado'!$B$3,'Notas - Humor Mercado'!$D$3,'Notas - Humor Mercado'!$F$3)</c:f>
              <c:strCache>
                <c:ptCount val="3"/>
                <c:pt idx="0">
                  <c:v>Previsão de Vendas 2015</c:v>
                </c:pt>
                <c:pt idx="1">
                  <c:v>Previsão de Lançamentos 2015</c:v>
                </c:pt>
                <c:pt idx="2">
                  <c:v>Nível de Estoque Final 2015</c:v>
                </c:pt>
              </c:strCache>
            </c:strRef>
          </c:cat>
          <c:val>
            <c:numRef>
              <c:f>('Notas - Humor Mercado'!$B$4,'Notas - Humor Mercado'!$D$4,'Notas - Humor Mercado'!$F$4)</c:f>
              <c:numCache>
                <c:formatCode>0.0</c:formatCode>
                <c:ptCount val="3"/>
                <c:pt idx="0">
                  <c:v>2.4</c:v>
                </c:pt>
                <c:pt idx="1">
                  <c:v>2.12</c:v>
                </c:pt>
                <c:pt idx="2">
                  <c:v>2.52</c:v>
                </c:pt>
              </c:numCache>
            </c:numRef>
          </c:val>
        </c:ser>
        <c:dLbls>
          <c:showLegendKey val="0"/>
          <c:showVal val="1"/>
          <c:showCatName val="0"/>
          <c:showSerName val="0"/>
          <c:showPercent val="0"/>
          <c:showBubbleSize val="0"/>
        </c:dLbls>
        <c:gapWidth val="150"/>
        <c:shape val="box"/>
        <c:axId val="333338776"/>
        <c:axId val="333339168"/>
        <c:axId val="334051464"/>
      </c:bar3DChart>
      <c:catAx>
        <c:axId val="3333387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pt-BR"/>
          </a:p>
        </c:txPr>
        <c:crossAx val="333339168"/>
        <c:crosses val="autoZero"/>
        <c:auto val="1"/>
        <c:lblAlgn val="ctr"/>
        <c:lblOffset val="100"/>
        <c:noMultiLvlLbl val="0"/>
      </c:catAx>
      <c:valAx>
        <c:axId val="3333391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r>
                  <a:rPr lang="pt-BR" dirty="0">
                    <a:latin typeface="+mj-lt"/>
                  </a:rPr>
                  <a:t>Média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endParaRPr lang="pt-BR"/>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j-lt"/>
                <a:ea typeface="+mn-ea"/>
                <a:cs typeface="+mn-cs"/>
              </a:defRPr>
            </a:pPr>
            <a:endParaRPr lang="pt-BR"/>
          </a:p>
        </c:txPr>
        <c:crossAx val="333338776"/>
        <c:crosses val="autoZero"/>
        <c:crossBetween val="between"/>
      </c:valAx>
      <c:serAx>
        <c:axId val="334051464"/>
        <c:scaling>
          <c:orientation val="minMax"/>
        </c:scaling>
        <c:delete val="1"/>
        <c:axPos val="b"/>
        <c:majorTickMark val="none"/>
        <c:minorTickMark val="none"/>
        <c:tickLblPos val="nextTo"/>
        <c:crossAx val="333339168"/>
        <c:crosses val="autoZero"/>
      </c:ser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j-lt"/>
                <a:ea typeface="+mn-ea"/>
                <a:cs typeface="+mn-cs"/>
              </a:defRPr>
            </a:pPr>
            <a:r>
              <a:rPr lang="pt-BR" sz="1800" b="1" dirty="0">
                <a:latin typeface="+mj-lt"/>
              </a:rPr>
              <a:t>Previsão</a:t>
            </a:r>
            <a:r>
              <a:rPr lang="pt-BR" sz="1800" b="1" baseline="0" dirty="0">
                <a:latin typeface="+mj-lt"/>
              </a:rPr>
              <a:t> Mercado</a:t>
            </a:r>
            <a:r>
              <a:rPr lang="pt-BR" sz="1800" b="1" dirty="0">
                <a:latin typeface="+mj-lt"/>
              </a:rPr>
              <a:t> 2016 - </a:t>
            </a:r>
            <a:r>
              <a:rPr lang="pt-BR" sz="1800" b="1" dirty="0" smtClean="0">
                <a:latin typeface="+mj-lt"/>
              </a:rPr>
              <a:t>Índice </a:t>
            </a:r>
            <a:r>
              <a:rPr lang="pt-BR" sz="1800" b="1" dirty="0">
                <a:latin typeface="+mj-lt"/>
              </a:rPr>
              <a:t>de 1 a 5</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j-lt"/>
              <a:ea typeface="+mn-ea"/>
              <a:cs typeface="+mn-cs"/>
            </a:defRPr>
          </a:pPr>
          <a:endParaRPr lang="pt-B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solidFill>
              <a:schemeClr val="bg2">
                <a:lumMod val="90000"/>
              </a:schemeClr>
            </a:solidFill>
            <a:ln>
              <a:noFill/>
            </a:ln>
            <a:effectLst/>
            <a:sp3d/>
          </c:spPr>
          <c:invertIfNegative val="0"/>
          <c:dPt>
            <c:idx val="1"/>
            <c:invertIfNegative val="0"/>
            <c:bubble3D val="0"/>
            <c:spPr>
              <a:solidFill>
                <a:schemeClr val="bg2">
                  <a:lumMod val="90000"/>
                </a:schemeClr>
              </a:solidFill>
              <a:ln>
                <a:noFill/>
              </a:ln>
              <a:effectLst/>
              <a:sp3d>
                <a:contourClr>
                  <a:schemeClr val="accent6"/>
                </a:contourClr>
              </a:sp3d>
            </c:spPr>
          </c:dPt>
          <c:dPt>
            <c:idx val="2"/>
            <c:invertIfNegative val="0"/>
            <c:bubble3D val="0"/>
            <c:spPr>
              <a:solidFill>
                <a:schemeClr val="bg2">
                  <a:lumMod val="90000"/>
                </a:schemeClr>
              </a:solidFill>
              <a:ln>
                <a:noFill/>
              </a:ln>
              <a:effectLst/>
              <a:sp3d>
                <a:contourClr>
                  <a:schemeClr val="accent2"/>
                </a:contourClr>
              </a:sp3d>
            </c:spPr>
          </c:dPt>
          <c:dLbls>
            <c:dLbl>
              <c:idx val="0"/>
              <c:layout>
                <c:manualLayout>
                  <c:x val="-2.5462668816039986E-17"/>
                  <c:y val="0.11042944785276067"/>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
                  <c:y val="0.11451942740286299"/>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1.0185067526415994E-16"/>
                  <c:y val="9.815950920245399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j-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('Notas - Humor Mercado'!$C$3,'Notas - Humor Mercado'!$E$3,'Notas - Humor Mercado'!$G$3)</c:f>
              <c:strCache>
                <c:ptCount val="3"/>
                <c:pt idx="0">
                  <c:v>Previsão de Vendas 2016</c:v>
                </c:pt>
                <c:pt idx="1">
                  <c:v>Previsão de Lançamentos 2016</c:v>
                </c:pt>
                <c:pt idx="2">
                  <c:v>Nível de Estoque Final 2016</c:v>
                </c:pt>
              </c:strCache>
            </c:strRef>
          </c:cat>
          <c:val>
            <c:numRef>
              <c:f>('Notas - Humor Mercado'!$C$4,'Notas - Humor Mercado'!$E$4,'Notas - Humor Mercado'!$G$4)</c:f>
              <c:numCache>
                <c:formatCode>0.0</c:formatCode>
                <c:ptCount val="3"/>
                <c:pt idx="0">
                  <c:v>2.76</c:v>
                </c:pt>
                <c:pt idx="1">
                  <c:v>2.6</c:v>
                </c:pt>
                <c:pt idx="2">
                  <c:v>3</c:v>
                </c:pt>
              </c:numCache>
            </c:numRef>
          </c:val>
        </c:ser>
        <c:dLbls>
          <c:showLegendKey val="0"/>
          <c:showVal val="1"/>
          <c:showCatName val="0"/>
          <c:showSerName val="0"/>
          <c:showPercent val="0"/>
          <c:showBubbleSize val="0"/>
        </c:dLbls>
        <c:gapWidth val="150"/>
        <c:shape val="box"/>
        <c:axId val="333339560"/>
        <c:axId val="333340736"/>
        <c:axId val="334049768"/>
      </c:bar3DChart>
      <c:catAx>
        <c:axId val="3333395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j-lt"/>
                <a:ea typeface="+mn-ea"/>
                <a:cs typeface="+mn-cs"/>
              </a:defRPr>
            </a:pPr>
            <a:endParaRPr lang="pt-BR"/>
          </a:p>
        </c:txPr>
        <c:crossAx val="333340736"/>
        <c:crosses val="autoZero"/>
        <c:auto val="1"/>
        <c:lblAlgn val="ctr"/>
        <c:lblOffset val="100"/>
        <c:noMultiLvlLbl val="0"/>
      </c:catAx>
      <c:valAx>
        <c:axId val="3333407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r>
                  <a:rPr lang="pt-BR" dirty="0">
                    <a:latin typeface="+mj-lt"/>
                  </a:rPr>
                  <a:t>Média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endParaRPr lang="pt-BR"/>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j-lt"/>
                <a:ea typeface="+mn-ea"/>
                <a:cs typeface="+mn-cs"/>
              </a:defRPr>
            </a:pPr>
            <a:endParaRPr lang="pt-BR"/>
          </a:p>
        </c:txPr>
        <c:crossAx val="333339560"/>
        <c:crosses val="autoZero"/>
        <c:crossBetween val="between"/>
      </c:valAx>
      <c:serAx>
        <c:axId val="334049768"/>
        <c:scaling>
          <c:orientation val="minMax"/>
        </c:scaling>
        <c:delete val="1"/>
        <c:axPos val="b"/>
        <c:majorTickMark val="out"/>
        <c:minorTickMark val="none"/>
        <c:tickLblPos val="nextTo"/>
        <c:crossAx val="333340736"/>
        <c:crosses val="autoZero"/>
      </c:ser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r>
              <a:rPr lang="pt-BR" dirty="0"/>
              <a:t>Previsão Vendas 2015</a:t>
            </a:r>
          </a:p>
        </c:rich>
      </c:tx>
      <c:overlay val="0"/>
      <c:spPr>
        <a:noFill/>
        <a:ln>
          <a:noFill/>
        </a:ln>
        <a:effectLst/>
      </c:spPr>
      <c:txPr>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endParaRPr lang="pt-BR"/>
        </a:p>
      </c:txPr>
    </c:title>
    <c:autoTitleDeleted val="0"/>
    <c:plotArea>
      <c:layout>
        <c:manualLayout>
          <c:layoutTarget val="inner"/>
          <c:xMode val="edge"/>
          <c:yMode val="edge"/>
          <c:x val="8.3425507830478557E-2"/>
          <c:y val="0.20671084431277773"/>
          <c:w val="0.86918112724061147"/>
          <c:h val="0.71320876969586722"/>
        </c:manualLayout>
      </c:layout>
      <c:barChart>
        <c:barDir val="col"/>
        <c:grouping val="clustered"/>
        <c:varyColors val="0"/>
        <c:ser>
          <c:idx val="0"/>
          <c:order val="0"/>
          <c:tx>
            <c:strRef>
              <c:f>'Graficos Resumos'!$B$2</c:f>
              <c:strCache>
                <c:ptCount val="1"/>
                <c:pt idx="0">
                  <c:v>fev/15</c:v>
                </c:pt>
              </c:strCache>
            </c:strRef>
          </c:tx>
          <c:spPr>
            <a:solidFill>
              <a:srgbClr val="FF0000"/>
            </a:solidFill>
            <a:ln>
              <a:noFill/>
            </a:ln>
            <a:effectLst/>
          </c:spPr>
          <c:invertIfNegative val="0"/>
          <c:dPt>
            <c:idx val="1"/>
            <c:invertIfNegative val="0"/>
            <c:bubble3D val="0"/>
            <c:spPr>
              <a:solidFill>
                <a:srgbClr val="FFC000"/>
              </a:solidFill>
              <a:ln>
                <a:solidFill>
                  <a:schemeClr val="bg1"/>
                </a:solidFill>
              </a:ln>
              <a:effectLst/>
            </c:spPr>
          </c:dPt>
          <c:dPt>
            <c:idx val="2"/>
            <c:invertIfNegative val="0"/>
            <c:bubble3D val="0"/>
            <c:spPr>
              <a:solidFill>
                <a:srgbClr val="00B050"/>
              </a:solidFill>
              <a:ln>
                <a:noFill/>
              </a:ln>
              <a:effectLst/>
            </c:spPr>
          </c:dPt>
          <c:dLbls>
            <c:dLbl>
              <c:idx val="0"/>
              <c:tx>
                <c:rich>
                  <a:bodyPr/>
                  <a:lstStyle/>
                  <a:p>
                    <a:fld id="{4F1E4A18-4BC3-4A01-81EF-00DA487C23E6}" type="VALUE">
                      <a:rPr lang="en-US"/>
                      <a:pPr/>
                      <a:t>[VALOR]</a:t>
                    </a:fld>
                    <a:endParaRPr lang="en-US" dirty="0"/>
                  </a:p>
                  <a:p>
                    <a:r>
                      <a:rPr lang="en-US" dirty="0"/>
                      <a:t>Fevereiro</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ADD3E277-8D2F-48E5-BE97-74F14226ED77}" type="VALUE">
                      <a:rPr lang="en-US"/>
                      <a:pPr/>
                      <a:t>[VALOR]</a:t>
                    </a:fld>
                    <a:r>
                      <a:rPr lang="en-US" dirty="0"/>
                      <a:t/>
                    </a:r>
                    <a:br>
                      <a:rPr lang="en-US" dirty="0"/>
                    </a:br>
                    <a:r>
                      <a:rPr lang="en-US" dirty="0"/>
                      <a:t>Fevereiro</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2.7586206896551724E-2"/>
                  <c:y val="-5.1282030574588905E-3"/>
                </c:manualLayout>
              </c:layout>
              <c:tx>
                <c:rich>
                  <a:bodyPr/>
                  <a:lstStyle/>
                  <a:p>
                    <a:fld id="{ADFF3351-AA58-410C-A302-5A6AA1276C0F}" type="VALUE">
                      <a:rPr lang="en-US"/>
                      <a:pPr/>
                      <a:t>[VALOR]</a:t>
                    </a:fld>
                    <a:r>
                      <a:rPr lang="en-US" dirty="0"/>
                      <a:t/>
                    </a:r>
                    <a:br>
                      <a:rPr lang="en-US" dirty="0"/>
                    </a:br>
                    <a:r>
                      <a:rPr lang="en-US" dirty="0"/>
                      <a:t>Fevereiro</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Resumos'!$A$3:$A$5</c:f>
              <c:strCache>
                <c:ptCount val="3"/>
                <c:pt idx="0">
                  <c:v>Índice Vermelho</c:v>
                </c:pt>
                <c:pt idx="1">
                  <c:v>Índice Amarelo</c:v>
                </c:pt>
                <c:pt idx="2">
                  <c:v>Índice Verde</c:v>
                </c:pt>
              </c:strCache>
            </c:strRef>
          </c:cat>
          <c:val>
            <c:numRef>
              <c:f>'Graficos Resumos'!$B$3:$B$5</c:f>
              <c:numCache>
                <c:formatCode>0%</c:formatCode>
                <c:ptCount val="3"/>
                <c:pt idx="0">
                  <c:v>0.38095238095238093</c:v>
                </c:pt>
                <c:pt idx="1">
                  <c:v>0.5714285714285714</c:v>
                </c:pt>
                <c:pt idx="2">
                  <c:v>4.7619047619047616E-2</c:v>
                </c:pt>
              </c:numCache>
            </c:numRef>
          </c:val>
        </c:ser>
        <c:ser>
          <c:idx val="1"/>
          <c:order val="1"/>
          <c:tx>
            <c:strRef>
              <c:f>'Graficos Resumos'!$C$2</c:f>
              <c:strCache>
                <c:ptCount val="1"/>
                <c:pt idx="0">
                  <c:v>abr/15</c:v>
                </c:pt>
              </c:strCache>
            </c:strRef>
          </c:tx>
          <c:spPr>
            <a:pattFill prst="narHorz">
              <a:fgClr>
                <a:schemeClr val="accent2"/>
              </a:fgClr>
              <a:bgClr>
                <a:schemeClr val="accent2">
                  <a:lumMod val="20000"/>
                  <a:lumOff val="80000"/>
                </a:schemeClr>
              </a:bgClr>
            </a:patt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2A553118-79BF-4275-B3CB-76B811671694}" type="VALUE">
                      <a:rPr lang="en-US"/>
                      <a:pPr/>
                      <a:t>[VALOR]</a:t>
                    </a:fld>
                    <a:r>
                      <a:rPr lang="en-US" dirty="0"/>
                      <a:t/>
                    </a:r>
                    <a:br>
                      <a:rPr lang="en-US" dirty="0"/>
                    </a:br>
                    <a:r>
                      <a:rPr lang="en-US" dirty="0"/>
                      <a:t>Abril</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4D100E0B-2237-4BE6-9D85-B4B98B56401E}" type="VALUE">
                      <a:rPr lang="en-US"/>
                      <a:pPr/>
                      <a:t>[VALOR]</a:t>
                    </a:fld>
                    <a:r>
                      <a:rPr lang="en-US" dirty="0"/>
                      <a:t/>
                    </a:r>
                    <a:br>
                      <a:rPr lang="en-US" dirty="0"/>
                    </a:br>
                    <a:r>
                      <a:rPr lang="en-US" dirty="0"/>
                      <a:t>Abril</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533ED242-A786-43B6-AFED-D55A625A7A62}" type="VALUE">
                      <a:rPr lang="en-US"/>
                      <a:pPr/>
                      <a:t>[VALOR]</a:t>
                    </a:fld>
                    <a:r>
                      <a:rPr lang="en-US" dirty="0"/>
                      <a:t/>
                    </a:r>
                    <a:br>
                      <a:rPr lang="en-US" dirty="0"/>
                    </a:br>
                    <a:r>
                      <a:rPr lang="en-US" dirty="0"/>
                      <a:t>Abril</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Resumos'!$A$3:$A$5</c:f>
              <c:strCache>
                <c:ptCount val="3"/>
                <c:pt idx="0">
                  <c:v>Índice Vermelho</c:v>
                </c:pt>
                <c:pt idx="1">
                  <c:v>Índice Amarelo</c:v>
                </c:pt>
                <c:pt idx="2">
                  <c:v>Índice Verde</c:v>
                </c:pt>
              </c:strCache>
            </c:strRef>
          </c:cat>
          <c:val>
            <c:numRef>
              <c:f>'Graficos Resumos'!$C$3:$C$5</c:f>
              <c:numCache>
                <c:formatCode>0%</c:formatCode>
                <c:ptCount val="3"/>
                <c:pt idx="0">
                  <c:v>0.57999999999999996</c:v>
                </c:pt>
                <c:pt idx="1">
                  <c:v>0.33</c:v>
                </c:pt>
                <c:pt idx="2">
                  <c:v>0.08</c:v>
                </c:pt>
              </c:numCache>
            </c:numRef>
          </c:val>
        </c:ser>
        <c:ser>
          <c:idx val="2"/>
          <c:order val="2"/>
          <c:tx>
            <c:strRef>
              <c:f>'Graficos Resumos'!$D$2</c:f>
              <c:strCache>
                <c:ptCount val="1"/>
                <c:pt idx="0">
                  <c:v>jun/15</c:v>
                </c:pt>
              </c:strCache>
            </c:strRef>
          </c:tx>
          <c:spPr>
            <a:solidFill>
              <a:schemeClr val="bg1">
                <a:lumMod val="50000"/>
              </a:schemeClr>
            </a:solidFill>
            <a:ln>
              <a:noFill/>
            </a:ln>
            <a:effectLst>
              <a:innerShdw blurRad="114300">
                <a:schemeClr val="accent3"/>
              </a:innerShdw>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B42346C9-52F2-4858-99DB-E05A79BD9086}" type="VALUE">
                      <a:rPr lang="en-US"/>
                      <a:pPr/>
                      <a:t>[VALOR]</a:t>
                    </a:fld>
                    <a:endParaRPr lang="en-US" dirty="0"/>
                  </a:p>
                  <a:p>
                    <a:r>
                      <a:rPr lang="en-US" dirty="0"/>
                      <a:t> Junho</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E4695DB3-2A32-4937-9614-922A95F833A3}" type="VALUE">
                      <a:rPr lang="en-US"/>
                      <a:pPr/>
                      <a:t>[VALOR]</a:t>
                    </a:fld>
                    <a:r>
                      <a:rPr lang="en-US" dirty="0"/>
                      <a:t> </a:t>
                    </a:r>
                  </a:p>
                  <a:p>
                    <a:r>
                      <a:rPr lang="en-US" dirty="0"/>
                      <a:t>Junho</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B2D6E79A-4CC8-4A2A-AA10-55DA7C8AF4C3}" type="VALUE">
                      <a:rPr lang="en-US"/>
                      <a:pPr/>
                      <a:t>[VALOR]</a:t>
                    </a:fld>
                    <a:r>
                      <a:rPr lang="en-US" dirty="0"/>
                      <a:t> </a:t>
                    </a:r>
                  </a:p>
                  <a:p>
                    <a:r>
                      <a:rPr lang="en-US" dirty="0"/>
                      <a:t>Junho</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Resumos'!$A$3:$A$5</c:f>
              <c:strCache>
                <c:ptCount val="3"/>
                <c:pt idx="0">
                  <c:v>Índice Vermelho</c:v>
                </c:pt>
                <c:pt idx="1">
                  <c:v>Índice Amarelo</c:v>
                </c:pt>
                <c:pt idx="2">
                  <c:v>Índice Verde</c:v>
                </c:pt>
              </c:strCache>
            </c:strRef>
          </c:cat>
          <c:val>
            <c:numRef>
              <c:f>'Graficos Resumos'!$D$3:$D$5</c:f>
              <c:numCache>
                <c:formatCode>0%</c:formatCode>
                <c:ptCount val="3"/>
                <c:pt idx="0">
                  <c:v>0.64</c:v>
                </c:pt>
                <c:pt idx="1">
                  <c:v>0.32</c:v>
                </c:pt>
                <c:pt idx="2">
                  <c:v>0.04</c:v>
                </c:pt>
              </c:numCache>
            </c:numRef>
          </c:val>
        </c:ser>
        <c:dLbls>
          <c:showLegendKey val="0"/>
          <c:showVal val="0"/>
          <c:showCatName val="0"/>
          <c:showSerName val="0"/>
          <c:showPercent val="0"/>
          <c:showBubbleSize val="0"/>
        </c:dLbls>
        <c:gapWidth val="164"/>
        <c:overlap val="-22"/>
        <c:axId val="333341520"/>
        <c:axId val="333334464"/>
      </c:barChart>
      <c:catAx>
        <c:axId val="33334152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3334464"/>
        <c:crosses val="autoZero"/>
        <c:auto val="1"/>
        <c:lblAlgn val="ctr"/>
        <c:lblOffset val="100"/>
        <c:noMultiLvlLbl val="0"/>
      </c:catAx>
      <c:valAx>
        <c:axId val="3333344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3341520"/>
        <c:crosses val="autoZero"/>
        <c:crossBetween val="between"/>
      </c:valAx>
      <c:spPr>
        <a:noFill/>
        <a:ln>
          <a:noFill/>
        </a:ln>
        <a:effectLst/>
      </c:spPr>
    </c:plotArea>
    <c:plotVisOnly val="1"/>
    <c:dispBlanksAs val="gap"/>
    <c:showDLblsOverMax val="0"/>
  </c:chart>
  <c:spPr>
    <a:noFill/>
    <a:ln>
      <a:noFill/>
    </a:ln>
    <a:effectLst/>
  </c:spPr>
  <c:txPr>
    <a:bodyPr/>
    <a:lstStyle/>
    <a:p>
      <a:pPr>
        <a:defRPr sz="900"/>
      </a:pPr>
      <a:endParaRPr lang="pt-B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r>
              <a:rPr lang="pt-BR" dirty="0"/>
              <a:t>Previsão Vendas 2016</a:t>
            </a:r>
          </a:p>
        </c:rich>
      </c:tx>
      <c:overlay val="0"/>
      <c:spPr>
        <a:noFill/>
        <a:ln>
          <a:noFill/>
        </a:ln>
        <a:effectLst/>
      </c:spPr>
      <c:txPr>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endParaRPr lang="pt-BR"/>
        </a:p>
      </c:txPr>
    </c:title>
    <c:autoTitleDeleted val="0"/>
    <c:plotArea>
      <c:layout>
        <c:manualLayout>
          <c:layoutTarget val="inner"/>
          <c:xMode val="edge"/>
          <c:yMode val="edge"/>
          <c:x val="8.3425507830478557E-2"/>
          <c:y val="0.20671084431277773"/>
          <c:w val="0.86918112724061147"/>
          <c:h val="0.71320876969586722"/>
        </c:manualLayout>
      </c:layout>
      <c:barChart>
        <c:barDir val="col"/>
        <c:grouping val="clustered"/>
        <c:varyColors val="0"/>
        <c:ser>
          <c:idx val="0"/>
          <c:order val="0"/>
          <c:tx>
            <c:strRef>
              <c:f>'Graficos Resumos'!$B$8</c:f>
              <c:strCache>
                <c:ptCount val="1"/>
                <c:pt idx="0">
                  <c:v>fev/15</c:v>
                </c:pt>
              </c:strCache>
            </c:strRef>
          </c:tx>
          <c:spPr>
            <a:pattFill prst="narHorz">
              <a:fgClr>
                <a:schemeClr val="accent1"/>
              </a:fgClr>
              <a:bgClr>
                <a:schemeClr val="accent1">
                  <a:lumMod val="20000"/>
                  <a:lumOff val="80000"/>
                </a:schemeClr>
              </a:bgClr>
            </a:pattFill>
            <a:ln>
              <a:noFill/>
            </a:ln>
            <a:effectLst/>
          </c:spPr>
          <c:invertIfNegative val="0"/>
          <c:dPt>
            <c:idx val="0"/>
            <c:invertIfNegative val="0"/>
            <c:bubble3D val="0"/>
            <c:spPr>
              <a:solidFill>
                <a:srgbClr val="FF0000"/>
              </a:solidFill>
              <a:ln>
                <a:solidFill>
                  <a:sysClr val="window" lastClr="FFFFFF"/>
                </a:solidFill>
              </a:ln>
              <a:effectLst/>
            </c:spPr>
          </c:dPt>
          <c:dPt>
            <c:idx val="1"/>
            <c:invertIfNegative val="0"/>
            <c:bubble3D val="0"/>
            <c:spPr>
              <a:solidFill>
                <a:srgbClr val="FFC000"/>
              </a:solidFill>
              <a:ln>
                <a:noFill/>
              </a:ln>
              <a:effectLst/>
            </c:spPr>
          </c:dPt>
          <c:dPt>
            <c:idx val="2"/>
            <c:invertIfNegative val="0"/>
            <c:bubble3D val="0"/>
            <c:spPr>
              <a:solidFill>
                <a:srgbClr val="00B050"/>
              </a:solidFill>
              <a:ln>
                <a:solidFill>
                  <a:srgbClr val="92D050"/>
                </a:solidFill>
              </a:ln>
              <a:effectLst/>
            </c:spPr>
          </c:dPt>
          <c:dLbls>
            <c:dLbl>
              <c:idx val="0"/>
              <c:tx>
                <c:rich>
                  <a:bodyPr/>
                  <a:lstStyle/>
                  <a:p>
                    <a:fld id="{5BC057E0-2350-4E14-995E-E77FF58B4EC9}" type="VALUE">
                      <a:rPr lang="en-US"/>
                      <a:pPr/>
                      <a:t>[VALOR]</a:t>
                    </a:fld>
                    <a:r>
                      <a:rPr lang="en-US" dirty="0"/>
                      <a:t/>
                    </a:r>
                    <a:br>
                      <a:rPr lang="en-US" dirty="0"/>
                    </a:br>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082ABA92-BA49-4B3F-8AC1-F89A2BEDFDC7}"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1.3123362292219554E-2"/>
                  <c:y val="9.4744814199218552E-17"/>
                </c:manualLayout>
              </c:layout>
              <c:tx>
                <c:rich>
                  <a:bodyPr/>
                  <a:lstStyle/>
                  <a:p>
                    <a:fld id="{693A04E4-2B8F-4E61-84BD-52909AFE8024}"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Resumos'!$A$9:$A$11</c:f>
              <c:strCache>
                <c:ptCount val="3"/>
                <c:pt idx="0">
                  <c:v>Índice Vermelho</c:v>
                </c:pt>
                <c:pt idx="1">
                  <c:v>Índice Amarelo</c:v>
                </c:pt>
                <c:pt idx="2">
                  <c:v>Índice Verde</c:v>
                </c:pt>
              </c:strCache>
            </c:strRef>
          </c:cat>
          <c:val>
            <c:numRef>
              <c:f>'Graficos Resumos'!$B$9:$B$11</c:f>
              <c:numCache>
                <c:formatCode>0%</c:formatCode>
                <c:ptCount val="3"/>
                <c:pt idx="0">
                  <c:v>9.5238095238095233E-2</c:v>
                </c:pt>
                <c:pt idx="1">
                  <c:v>0.80952380952380953</c:v>
                </c:pt>
                <c:pt idx="2">
                  <c:v>9.5238095238095233E-2</c:v>
                </c:pt>
              </c:numCache>
            </c:numRef>
          </c:val>
        </c:ser>
        <c:ser>
          <c:idx val="1"/>
          <c:order val="1"/>
          <c:tx>
            <c:strRef>
              <c:f>'Graficos Resumos'!$C$8</c:f>
              <c:strCache>
                <c:ptCount val="1"/>
                <c:pt idx="0">
                  <c:v>abr/15</c:v>
                </c:pt>
              </c:strCache>
            </c:strRef>
          </c:tx>
          <c:spPr>
            <a:pattFill prst="narHorz">
              <a:fgClr>
                <a:schemeClr val="accent2"/>
              </a:fgClr>
              <a:bgClr>
                <a:schemeClr val="accent2">
                  <a:lumMod val="20000"/>
                  <a:lumOff val="80000"/>
                </a:schemeClr>
              </a:bgClr>
            </a:patt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solidFill>
                  <a:srgbClr val="92D050"/>
                </a:solidFill>
              </a:ln>
              <a:effectLst/>
            </c:spPr>
          </c:dPt>
          <c:dLbls>
            <c:dLbl>
              <c:idx val="0"/>
              <c:tx>
                <c:rich>
                  <a:bodyPr/>
                  <a:lstStyle/>
                  <a:p>
                    <a:fld id="{3EC6FCAB-4BA6-448C-BAF9-C165E632490B}" type="VALUE">
                      <a:rPr lang="en-US"/>
                      <a:pPr/>
                      <a:t>[VALOR]</a:t>
                    </a:fld>
                    <a:r>
                      <a:rPr lang="en-US" dirty="0"/>
                      <a:t/>
                    </a:r>
                    <a:br>
                      <a:rPr lang="en-US" dirty="0"/>
                    </a:br>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5F6717C8-5904-4407-9C24-A61DAAD9D0D8}" type="VALUE">
                      <a:rPr lang="en-US"/>
                      <a:pPr/>
                      <a:t>[VALOR]</a:t>
                    </a:fld>
                    <a:r>
                      <a:rPr lang="en-US" dirty="0"/>
                      <a:t> </a:t>
                    </a:r>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0E35308D-B25E-4993-BB8D-F811842EE1A4}"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Resumos'!$A$9:$A$11</c:f>
              <c:strCache>
                <c:ptCount val="3"/>
                <c:pt idx="0">
                  <c:v>Índice Vermelho</c:v>
                </c:pt>
                <c:pt idx="1">
                  <c:v>Índice Amarelo</c:v>
                </c:pt>
                <c:pt idx="2">
                  <c:v>Índice Verde</c:v>
                </c:pt>
              </c:strCache>
            </c:strRef>
          </c:cat>
          <c:val>
            <c:numRef>
              <c:f>'Graficos Resumos'!$C$9:$C$11</c:f>
              <c:numCache>
                <c:formatCode>0%</c:formatCode>
                <c:ptCount val="3"/>
                <c:pt idx="0">
                  <c:v>0.17</c:v>
                </c:pt>
                <c:pt idx="1">
                  <c:v>0.67</c:v>
                </c:pt>
                <c:pt idx="2">
                  <c:v>0.17</c:v>
                </c:pt>
              </c:numCache>
            </c:numRef>
          </c:val>
        </c:ser>
        <c:ser>
          <c:idx val="2"/>
          <c:order val="2"/>
          <c:tx>
            <c:strRef>
              <c:f>'Graficos Resumos'!$D$8</c:f>
              <c:strCache>
                <c:ptCount val="1"/>
                <c:pt idx="0">
                  <c:v>jun/15</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Pt>
            <c:idx val="0"/>
            <c:invertIfNegative val="0"/>
            <c:bubble3D val="0"/>
            <c:spPr>
              <a:solidFill>
                <a:srgbClr val="FF0000"/>
              </a:solidFill>
              <a:ln>
                <a:noFill/>
              </a:ln>
              <a:effectLst>
                <a:innerShdw blurRad="114300">
                  <a:schemeClr val="accent3"/>
                </a:innerShdw>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a:innerShdw blurRad="114300">
                  <a:schemeClr val="accent3"/>
                </a:innerShdw>
              </a:effectLst>
            </c:spPr>
          </c:dPt>
          <c:dLbls>
            <c:dLbl>
              <c:idx val="0"/>
              <c:tx>
                <c:rich>
                  <a:bodyPr/>
                  <a:lstStyle/>
                  <a:p>
                    <a:fld id="{4AF89876-A917-447C-A14A-91928C99FF03}"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5BECA04C-BC96-4A55-AA55-B94AD68F08C3}"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87A441E1-F32F-4B92-AE86-D88B21AC4ABB}"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Resumos'!$A$9:$A$11</c:f>
              <c:strCache>
                <c:ptCount val="3"/>
                <c:pt idx="0">
                  <c:v>Índice Vermelho</c:v>
                </c:pt>
                <c:pt idx="1">
                  <c:v>Índice Amarelo</c:v>
                </c:pt>
                <c:pt idx="2">
                  <c:v>Índice Verde</c:v>
                </c:pt>
              </c:strCache>
            </c:strRef>
          </c:cat>
          <c:val>
            <c:numRef>
              <c:f>'Graficos Resumos'!$D$9:$D$11</c:f>
              <c:numCache>
                <c:formatCode>0%</c:formatCode>
                <c:ptCount val="3"/>
                <c:pt idx="0">
                  <c:v>0.36</c:v>
                </c:pt>
                <c:pt idx="1">
                  <c:v>0.52</c:v>
                </c:pt>
                <c:pt idx="2">
                  <c:v>0.12</c:v>
                </c:pt>
              </c:numCache>
            </c:numRef>
          </c:val>
        </c:ser>
        <c:dLbls>
          <c:dLblPos val="outEnd"/>
          <c:showLegendKey val="0"/>
          <c:showVal val="1"/>
          <c:showCatName val="0"/>
          <c:showSerName val="0"/>
          <c:showPercent val="0"/>
          <c:showBubbleSize val="0"/>
        </c:dLbls>
        <c:gapWidth val="164"/>
        <c:overlap val="-22"/>
        <c:axId val="333334856"/>
        <c:axId val="333335248"/>
      </c:barChart>
      <c:catAx>
        <c:axId val="33333485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3335248"/>
        <c:crosses val="autoZero"/>
        <c:auto val="1"/>
        <c:lblAlgn val="ctr"/>
        <c:lblOffset val="100"/>
        <c:noMultiLvlLbl val="0"/>
      </c:catAx>
      <c:valAx>
        <c:axId val="33333524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3334856"/>
        <c:crosses val="autoZero"/>
        <c:crossBetween val="between"/>
      </c:valAx>
      <c:spPr>
        <a:noFill/>
        <a:ln>
          <a:noFill/>
        </a:ln>
        <a:effectLst/>
      </c:spPr>
    </c:plotArea>
    <c:plotVisOnly val="1"/>
    <c:dispBlanksAs val="gap"/>
    <c:showDLblsOverMax val="0"/>
  </c:chart>
  <c:spPr>
    <a:noFill/>
    <a:ln>
      <a:noFill/>
    </a:ln>
    <a:effectLst/>
  </c:spPr>
  <c:txPr>
    <a:bodyPr/>
    <a:lstStyle/>
    <a:p>
      <a:pPr>
        <a:defRPr sz="900"/>
      </a:pPr>
      <a:endParaRPr lang="pt-BR"/>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r>
              <a:rPr lang="pt-BR" dirty="0"/>
              <a:t>Previsão Lançamentos 2015</a:t>
            </a:r>
          </a:p>
        </c:rich>
      </c:tx>
      <c:overlay val="0"/>
      <c:spPr>
        <a:noFill/>
        <a:ln>
          <a:noFill/>
        </a:ln>
        <a:effectLst/>
      </c:spPr>
      <c:txPr>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endParaRPr lang="pt-BR"/>
        </a:p>
      </c:txPr>
    </c:title>
    <c:autoTitleDeleted val="0"/>
    <c:plotArea>
      <c:layout>
        <c:manualLayout>
          <c:layoutTarget val="inner"/>
          <c:xMode val="edge"/>
          <c:yMode val="edge"/>
          <c:x val="8.7525144628239321E-2"/>
          <c:y val="0.19205899567977247"/>
          <c:w val="0.86918112724061147"/>
          <c:h val="0.71320876969586722"/>
        </c:manualLayout>
      </c:layout>
      <c:barChart>
        <c:barDir val="col"/>
        <c:grouping val="clustered"/>
        <c:varyColors val="0"/>
        <c:ser>
          <c:idx val="0"/>
          <c:order val="0"/>
          <c:tx>
            <c:strRef>
              <c:f>'Graficos Resumos'!$B$14</c:f>
              <c:strCache>
                <c:ptCount val="1"/>
                <c:pt idx="0">
                  <c:v>fev/15</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a:innerShdw blurRad="114300">
                  <a:schemeClr val="accent1"/>
                </a:innerShdw>
              </a:effectLst>
            </c:spPr>
          </c:dPt>
          <c:dPt>
            <c:idx val="2"/>
            <c:invertIfNegative val="0"/>
            <c:bubble3D val="0"/>
            <c:spPr>
              <a:solidFill>
                <a:srgbClr val="00B050"/>
              </a:solidFill>
              <a:ln>
                <a:noFill/>
              </a:ln>
              <a:effectLst>
                <a:innerShdw blurRad="114300">
                  <a:schemeClr val="accent1"/>
                </a:innerShdw>
              </a:effectLst>
            </c:spPr>
          </c:dPt>
          <c:dLbls>
            <c:dLbl>
              <c:idx val="0"/>
              <c:tx>
                <c:rich>
                  <a:bodyPr/>
                  <a:lstStyle/>
                  <a:p>
                    <a:fld id="{1FF54B22-6AFC-445D-A748-7AB50B2C8657}"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7978B0CB-A3E3-4A8B-8F8D-A22B87E01E6E}"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3.0651340996168581E-2"/>
                  <c:y val="0"/>
                </c:manualLayout>
              </c:layout>
              <c:tx>
                <c:rich>
                  <a:bodyPr/>
                  <a:lstStyle/>
                  <a:p>
                    <a:fld id="{0EE53123-D8CE-4616-B7F3-F2E58A3F75C8}"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Resumos'!$A$15:$A$17</c:f>
              <c:strCache>
                <c:ptCount val="3"/>
                <c:pt idx="0">
                  <c:v>Índice Vermelho</c:v>
                </c:pt>
                <c:pt idx="1">
                  <c:v>Índice Amarelo</c:v>
                </c:pt>
                <c:pt idx="2">
                  <c:v>Índice Verde</c:v>
                </c:pt>
              </c:strCache>
            </c:strRef>
          </c:cat>
          <c:val>
            <c:numRef>
              <c:f>'Graficos Resumos'!$B$15:$B$17</c:f>
              <c:numCache>
                <c:formatCode>0%</c:formatCode>
                <c:ptCount val="3"/>
                <c:pt idx="0">
                  <c:v>0.5714285714285714</c:v>
                </c:pt>
                <c:pt idx="1">
                  <c:v>0.33333333333333331</c:v>
                </c:pt>
                <c:pt idx="2">
                  <c:v>9.5238095238095233E-2</c:v>
                </c:pt>
              </c:numCache>
            </c:numRef>
          </c:val>
        </c:ser>
        <c:ser>
          <c:idx val="1"/>
          <c:order val="1"/>
          <c:tx>
            <c:strRef>
              <c:f>'Graficos Resumos'!$C$14</c:f>
              <c:strCache>
                <c:ptCount val="1"/>
                <c:pt idx="0">
                  <c:v>abr/15</c:v>
                </c:pt>
              </c:strCache>
            </c:strRef>
          </c:tx>
          <c:spPr>
            <a:pattFill prst="narHorz">
              <a:fgClr>
                <a:schemeClr val="accent2"/>
              </a:fgClr>
              <a:bgClr>
                <a:schemeClr val="accent2">
                  <a:lumMod val="20000"/>
                  <a:lumOff val="80000"/>
                </a:schemeClr>
              </a:bgClr>
            </a:patt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4E4F6583-FF3E-4B68-8187-497492F20AD8}"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A67C98A8-A804-4B6E-A29C-EE56AE6F8B63}"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F1789280-EA1C-46D8-98F2-5F3B50919FF8}"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Resumos'!$A$15:$A$17</c:f>
              <c:strCache>
                <c:ptCount val="3"/>
                <c:pt idx="0">
                  <c:v>Índice Vermelho</c:v>
                </c:pt>
                <c:pt idx="1">
                  <c:v>Índice Amarelo</c:v>
                </c:pt>
                <c:pt idx="2">
                  <c:v>Índice Verde</c:v>
                </c:pt>
              </c:strCache>
            </c:strRef>
          </c:cat>
          <c:val>
            <c:numRef>
              <c:f>'Graficos Resumos'!$C$15:$C$17</c:f>
              <c:numCache>
                <c:formatCode>0%</c:formatCode>
                <c:ptCount val="3"/>
                <c:pt idx="0">
                  <c:v>0.79</c:v>
                </c:pt>
                <c:pt idx="1">
                  <c:v>0.13</c:v>
                </c:pt>
                <c:pt idx="2">
                  <c:v>0.08</c:v>
                </c:pt>
              </c:numCache>
            </c:numRef>
          </c:val>
        </c:ser>
        <c:ser>
          <c:idx val="2"/>
          <c:order val="2"/>
          <c:tx>
            <c:strRef>
              <c:f>'Graficos Resumos'!$D$14</c:f>
              <c:strCache>
                <c:ptCount val="1"/>
                <c:pt idx="0">
                  <c:v>jun/15</c:v>
                </c:pt>
              </c:strCache>
            </c:strRef>
          </c:tx>
          <c:spPr>
            <a:pattFill prst="narHorz">
              <a:fgClr>
                <a:schemeClr val="accent3"/>
              </a:fgClr>
              <a:bgClr>
                <a:schemeClr val="accent3">
                  <a:lumMod val="20000"/>
                  <a:lumOff val="80000"/>
                </a:schemeClr>
              </a:bgClr>
            </a:patt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F43F6E36-E173-44DA-A614-3D37607E2066}"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9636065E-7F4B-4008-B931-339D772EA886}"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29FB58D3-6051-4358-A3B3-827D4617EBD1}"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Resumos'!$A$15:$A$17</c:f>
              <c:strCache>
                <c:ptCount val="3"/>
                <c:pt idx="0">
                  <c:v>Índice Vermelho</c:v>
                </c:pt>
                <c:pt idx="1">
                  <c:v>Índice Amarelo</c:v>
                </c:pt>
                <c:pt idx="2">
                  <c:v>Índice Verde</c:v>
                </c:pt>
              </c:strCache>
            </c:strRef>
          </c:cat>
          <c:val>
            <c:numRef>
              <c:f>'Graficos Resumos'!$D$15:$D$17</c:f>
              <c:numCache>
                <c:formatCode>0%</c:formatCode>
                <c:ptCount val="3"/>
                <c:pt idx="0">
                  <c:v>0.68</c:v>
                </c:pt>
                <c:pt idx="1">
                  <c:v>0.28000000000000003</c:v>
                </c:pt>
                <c:pt idx="2">
                  <c:v>0.04</c:v>
                </c:pt>
              </c:numCache>
            </c:numRef>
          </c:val>
        </c:ser>
        <c:dLbls>
          <c:dLblPos val="outEnd"/>
          <c:showLegendKey val="0"/>
          <c:showVal val="1"/>
          <c:showCatName val="0"/>
          <c:showSerName val="0"/>
          <c:showPercent val="0"/>
          <c:showBubbleSize val="0"/>
        </c:dLbls>
        <c:gapWidth val="164"/>
        <c:overlap val="-22"/>
        <c:axId val="333336032"/>
        <c:axId val="333340344"/>
      </c:barChart>
      <c:catAx>
        <c:axId val="33333603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3340344"/>
        <c:crosses val="autoZero"/>
        <c:auto val="1"/>
        <c:lblAlgn val="ctr"/>
        <c:lblOffset val="100"/>
        <c:noMultiLvlLbl val="0"/>
      </c:catAx>
      <c:valAx>
        <c:axId val="33334034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3336032"/>
        <c:crosses val="autoZero"/>
        <c:crossBetween val="between"/>
      </c:valAx>
      <c:spPr>
        <a:noFill/>
        <a:ln>
          <a:noFill/>
        </a:ln>
        <a:effectLst/>
      </c:spPr>
    </c:plotArea>
    <c:plotVisOnly val="1"/>
    <c:dispBlanksAs val="gap"/>
    <c:showDLblsOverMax val="0"/>
  </c:chart>
  <c:spPr>
    <a:noFill/>
    <a:ln>
      <a:noFill/>
    </a:ln>
    <a:effectLst/>
  </c:spPr>
  <c:txPr>
    <a:bodyPr/>
    <a:lstStyle/>
    <a:p>
      <a:pPr>
        <a:defRPr sz="900"/>
      </a:pPr>
      <a:endParaRPr lang="pt-BR"/>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r>
              <a:rPr lang="pt-BR" dirty="0"/>
              <a:t>Previsão Lançamentos 2016</a:t>
            </a:r>
          </a:p>
        </c:rich>
      </c:tx>
      <c:overlay val="0"/>
      <c:spPr>
        <a:noFill/>
        <a:ln>
          <a:noFill/>
        </a:ln>
        <a:effectLst/>
      </c:spPr>
      <c:txPr>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endParaRPr lang="pt-BR"/>
        </a:p>
      </c:txPr>
    </c:title>
    <c:autoTitleDeleted val="0"/>
    <c:plotArea>
      <c:layout>
        <c:manualLayout>
          <c:layoutTarget val="inner"/>
          <c:xMode val="edge"/>
          <c:yMode val="edge"/>
          <c:x val="8.7525144628239321E-2"/>
          <c:y val="0.19205899567977247"/>
          <c:w val="0.86918112724061147"/>
          <c:h val="0.71320876969586722"/>
        </c:manualLayout>
      </c:layout>
      <c:barChart>
        <c:barDir val="col"/>
        <c:grouping val="clustered"/>
        <c:varyColors val="0"/>
        <c:ser>
          <c:idx val="0"/>
          <c:order val="0"/>
          <c:tx>
            <c:strRef>
              <c:f>'Graficos Resumos'!$B$20</c:f>
              <c:strCache>
                <c:ptCount val="1"/>
                <c:pt idx="0">
                  <c:v>fev/15</c:v>
                </c:pt>
              </c:strCache>
            </c:strRef>
          </c:tx>
          <c:spPr>
            <a:pattFill prst="narHorz">
              <a:fgClr>
                <a:schemeClr val="accent1"/>
              </a:fgClr>
              <a:bgClr>
                <a:schemeClr val="accent1">
                  <a:lumMod val="20000"/>
                  <a:lumOff val="80000"/>
                </a:schemeClr>
              </a:bgClr>
            </a:patt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6E99A191-B076-463D-8B28-215B552CC9DE}"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D6CE1D81-E132-4E77-8948-152096E3E7BE}"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2.4078254326561323E-2"/>
                  <c:y val="-2.0512812229835656E-2"/>
                </c:manualLayout>
              </c:layout>
              <c:tx>
                <c:rich>
                  <a:bodyPr/>
                  <a:lstStyle/>
                  <a:p>
                    <a:fld id="{22A8D31C-0933-40D9-8DB8-FD0F4CF88D3C}"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'Graficos Resumos'!$A$21:$A$23</c:f>
              <c:strCache>
                <c:ptCount val="3"/>
                <c:pt idx="0">
                  <c:v>Índice Vermelho</c:v>
                </c:pt>
                <c:pt idx="1">
                  <c:v>Índice Amarelo</c:v>
                </c:pt>
                <c:pt idx="2">
                  <c:v>Índice Verde</c:v>
                </c:pt>
              </c:strCache>
            </c:strRef>
          </c:cat>
          <c:val>
            <c:numRef>
              <c:f>'Graficos Resumos'!$B$21:$B$23</c:f>
              <c:numCache>
                <c:formatCode>0%</c:formatCode>
                <c:ptCount val="3"/>
                <c:pt idx="0">
                  <c:v>9.5238095238095233E-2</c:v>
                </c:pt>
                <c:pt idx="1">
                  <c:v>0.80952380952380953</c:v>
                </c:pt>
                <c:pt idx="2">
                  <c:v>9.5238095238095233E-2</c:v>
                </c:pt>
              </c:numCache>
            </c:numRef>
          </c:val>
        </c:ser>
        <c:ser>
          <c:idx val="1"/>
          <c:order val="1"/>
          <c:tx>
            <c:strRef>
              <c:f>'Graficos Resumos'!$C$20</c:f>
              <c:strCache>
                <c:ptCount val="1"/>
                <c:pt idx="0">
                  <c:v>abr/15</c:v>
                </c:pt>
              </c:strCache>
            </c:strRef>
          </c:tx>
          <c:spPr>
            <a:solidFill>
              <a:srgbClr val="00B050"/>
            </a:solid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DB34D304-3730-467A-BC70-9C0A82479746}"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5F27F150-1ECF-4237-A053-BFD5180A0AC9}"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CB2B2A96-94A2-413A-879F-5183E4F10FBF}"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Resumos'!$A$21:$A$23</c:f>
              <c:strCache>
                <c:ptCount val="3"/>
                <c:pt idx="0">
                  <c:v>Índice Vermelho</c:v>
                </c:pt>
                <c:pt idx="1">
                  <c:v>Índice Amarelo</c:v>
                </c:pt>
                <c:pt idx="2">
                  <c:v>Índice Verde</c:v>
                </c:pt>
              </c:strCache>
            </c:strRef>
          </c:cat>
          <c:val>
            <c:numRef>
              <c:f>'Graficos Resumos'!$C$21:$C$23</c:f>
              <c:numCache>
                <c:formatCode>0%</c:formatCode>
                <c:ptCount val="3"/>
                <c:pt idx="0">
                  <c:v>0.25</c:v>
                </c:pt>
                <c:pt idx="1">
                  <c:v>0.57999999999999996</c:v>
                </c:pt>
                <c:pt idx="2">
                  <c:v>0.17</c:v>
                </c:pt>
              </c:numCache>
            </c:numRef>
          </c:val>
        </c:ser>
        <c:ser>
          <c:idx val="2"/>
          <c:order val="2"/>
          <c:tx>
            <c:strRef>
              <c:f>'Graficos Resumos'!$D$20</c:f>
              <c:strCache>
                <c:ptCount val="1"/>
                <c:pt idx="0">
                  <c:v>jun/15</c:v>
                </c:pt>
              </c:strCache>
            </c:strRef>
          </c:tx>
          <c:spPr>
            <a:solidFill>
              <a:srgbClr val="00B050"/>
            </a:solid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DEDFB846-E65E-4811-8856-09C330F89797}"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9CE29127-34FA-4F89-9C2E-FC5028F5DF65}"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0971D570-CA7F-4A54-B791-046183F06F3F}"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Resumos'!$A$21:$A$23</c:f>
              <c:strCache>
                <c:ptCount val="3"/>
                <c:pt idx="0">
                  <c:v>Índice Vermelho</c:v>
                </c:pt>
                <c:pt idx="1">
                  <c:v>Índice Amarelo</c:v>
                </c:pt>
                <c:pt idx="2">
                  <c:v>Índice Verde</c:v>
                </c:pt>
              </c:strCache>
            </c:strRef>
          </c:cat>
          <c:val>
            <c:numRef>
              <c:f>'Graficos Resumos'!$D$21:$D$23</c:f>
              <c:numCache>
                <c:formatCode>0%</c:formatCode>
                <c:ptCount val="3"/>
                <c:pt idx="0">
                  <c:v>0.48</c:v>
                </c:pt>
                <c:pt idx="1">
                  <c:v>0.4</c:v>
                </c:pt>
                <c:pt idx="2">
                  <c:v>0.12</c:v>
                </c:pt>
              </c:numCache>
            </c:numRef>
          </c:val>
        </c:ser>
        <c:dLbls>
          <c:dLblPos val="outEnd"/>
          <c:showLegendKey val="0"/>
          <c:showVal val="1"/>
          <c:showCatName val="0"/>
          <c:showSerName val="0"/>
          <c:showPercent val="0"/>
          <c:showBubbleSize val="0"/>
        </c:dLbls>
        <c:gapWidth val="164"/>
        <c:overlap val="-22"/>
        <c:axId val="333336424"/>
        <c:axId val="333337600"/>
      </c:barChart>
      <c:catAx>
        <c:axId val="33333642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3337600"/>
        <c:crosses val="autoZero"/>
        <c:auto val="1"/>
        <c:lblAlgn val="ctr"/>
        <c:lblOffset val="100"/>
        <c:noMultiLvlLbl val="0"/>
      </c:catAx>
      <c:valAx>
        <c:axId val="33333760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3336424"/>
        <c:crosses val="autoZero"/>
        <c:crossBetween val="between"/>
      </c:valAx>
      <c:spPr>
        <a:noFill/>
        <a:ln>
          <a:noFill/>
        </a:ln>
        <a:effectLst/>
      </c:spPr>
    </c:plotArea>
    <c:plotVisOnly val="1"/>
    <c:dispBlanksAs val="gap"/>
    <c:showDLblsOverMax val="0"/>
  </c:chart>
  <c:spPr>
    <a:noFill/>
    <a:ln>
      <a:noFill/>
    </a:ln>
    <a:effectLst/>
  </c:spPr>
  <c:txPr>
    <a:bodyPr/>
    <a:lstStyle/>
    <a:p>
      <a:pPr>
        <a:defRPr sz="900"/>
      </a:pPr>
      <a:endParaRPr lang="pt-BR"/>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r>
              <a:rPr lang="pt-BR" dirty="0"/>
              <a:t>Nível de Estoque Final 2015</a:t>
            </a:r>
          </a:p>
        </c:rich>
      </c:tx>
      <c:layout>
        <c:manualLayout>
          <c:xMode val="edge"/>
          <c:yMode val="edge"/>
          <c:x val="0.17213793103448274"/>
          <c:y val="0"/>
        </c:manualLayout>
      </c:layout>
      <c:overlay val="0"/>
      <c:spPr>
        <a:noFill/>
        <a:ln>
          <a:noFill/>
        </a:ln>
        <a:effectLst/>
      </c:spPr>
      <c:txPr>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endParaRPr lang="pt-BR"/>
        </a:p>
      </c:txPr>
    </c:title>
    <c:autoTitleDeleted val="0"/>
    <c:plotArea>
      <c:layout>
        <c:manualLayout>
          <c:layoutTarget val="inner"/>
          <c:xMode val="edge"/>
          <c:yMode val="edge"/>
          <c:x val="8.7525144628239321E-2"/>
          <c:y val="0.19205899567977247"/>
          <c:w val="0.86918112724061147"/>
          <c:h val="0.71320876969586722"/>
        </c:manualLayout>
      </c:layout>
      <c:barChart>
        <c:barDir val="col"/>
        <c:grouping val="clustered"/>
        <c:varyColors val="0"/>
        <c:ser>
          <c:idx val="0"/>
          <c:order val="0"/>
          <c:tx>
            <c:strRef>
              <c:f>'Graficos Resumos'!$B$26</c:f>
              <c:strCache>
                <c:ptCount val="1"/>
                <c:pt idx="0">
                  <c:v>fev/15</c:v>
                </c:pt>
              </c:strCache>
            </c:strRef>
          </c:tx>
          <c:spPr>
            <a:pattFill prst="narHorz">
              <a:fgClr>
                <a:schemeClr val="accent1"/>
              </a:fgClr>
              <a:bgClr>
                <a:schemeClr val="accent1">
                  <a:lumMod val="20000"/>
                  <a:lumOff val="80000"/>
                </a:schemeClr>
              </a:bgClr>
            </a:patt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24830C53-8400-4362-A900-DE69D6DDDDB2}"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5C067859-0868-48E6-9F01-D55BA4C37CD3}"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3.0651340996168581E-2"/>
                  <c:y val="2.0592012244950809E-2"/>
                </c:manualLayout>
              </c:layout>
              <c:tx>
                <c:rich>
                  <a:bodyPr/>
                  <a:lstStyle/>
                  <a:p>
                    <a:fld id="{C03E0452-76FE-4817-A2B1-588A9D7FEC05}"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Resumos'!$A$27:$A$29</c:f>
              <c:strCache>
                <c:ptCount val="3"/>
                <c:pt idx="0">
                  <c:v>Índice Vermelho</c:v>
                </c:pt>
                <c:pt idx="1">
                  <c:v>Índice Amarelo</c:v>
                </c:pt>
                <c:pt idx="2">
                  <c:v>Índice Verde</c:v>
                </c:pt>
              </c:strCache>
            </c:strRef>
          </c:cat>
          <c:val>
            <c:numRef>
              <c:f>'Graficos Resumos'!$B$27:$B$29</c:f>
              <c:numCache>
                <c:formatCode>0%</c:formatCode>
                <c:ptCount val="3"/>
                <c:pt idx="0">
                  <c:v>0.23809523809523808</c:v>
                </c:pt>
                <c:pt idx="1">
                  <c:v>0.66666666666666663</c:v>
                </c:pt>
                <c:pt idx="2">
                  <c:v>9.5238095238095233E-2</c:v>
                </c:pt>
              </c:numCache>
            </c:numRef>
          </c:val>
        </c:ser>
        <c:ser>
          <c:idx val="1"/>
          <c:order val="1"/>
          <c:tx>
            <c:strRef>
              <c:f>'Graficos Resumos'!$C$26</c:f>
              <c:strCache>
                <c:ptCount val="1"/>
                <c:pt idx="0">
                  <c:v>abr/15</c:v>
                </c:pt>
              </c:strCache>
            </c:strRef>
          </c:tx>
          <c:spPr>
            <a:pattFill prst="narHorz">
              <a:fgClr>
                <a:schemeClr val="accent2"/>
              </a:fgClr>
              <a:bgClr>
                <a:schemeClr val="accent2">
                  <a:lumMod val="20000"/>
                  <a:lumOff val="80000"/>
                </a:schemeClr>
              </a:bgClr>
            </a:patt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D84ADDDE-3D44-4425-B91D-4FE08D7E28BB}"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CC867CA2-EEDC-49BE-8C6E-443B431123E0}"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BBA492CF-B29F-4E41-876C-74BB5F19C8F0}"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Resumos'!$A$27:$A$29</c:f>
              <c:strCache>
                <c:ptCount val="3"/>
                <c:pt idx="0">
                  <c:v>Índice Vermelho</c:v>
                </c:pt>
                <c:pt idx="1">
                  <c:v>Índice Amarelo</c:v>
                </c:pt>
                <c:pt idx="2">
                  <c:v>Índice Verde</c:v>
                </c:pt>
              </c:strCache>
            </c:strRef>
          </c:cat>
          <c:val>
            <c:numRef>
              <c:f>'Graficos Resumos'!$C$27:$C$29</c:f>
              <c:numCache>
                <c:formatCode>0%</c:formatCode>
                <c:ptCount val="3"/>
                <c:pt idx="0">
                  <c:v>0.5</c:v>
                </c:pt>
                <c:pt idx="1">
                  <c:v>0.28999999999999998</c:v>
                </c:pt>
                <c:pt idx="2">
                  <c:v>0.21</c:v>
                </c:pt>
              </c:numCache>
            </c:numRef>
          </c:val>
        </c:ser>
        <c:ser>
          <c:idx val="2"/>
          <c:order val="2"/>
          <c:tx>
            <c:strRef>
              <c:f>'Graficos Resumos'!$D$26</c:f>
              <c:strCache>
                <c:ptCount val="1"/>
                <c:pt idx="0">
                  <c:v>jun/15</c:v>
                </c:pt>
              </c:strCache>
            </c:strRef>
          </c:tx>
          <c:spPr>
            <a:pattFill prst="narHorz">
              <a:fgClr>
                <a:schemeClr val="accent3"/>
              </a:fgClr>
              <a:bgClr>
                <a:schemeClr val="accent3">
                  <a:lumMod val="20000"/>
                  <a:lumOff val="80000"/>
                </a:schemeClr>
              </a:bgClr>
            </a:patt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929C76B2-E024-475D-81FC-69E403E68E2E}"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EBCD996D-8BAD-402D-A4ED-364C7DB09AD6}"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FB11EC34-FBA6-4A46-A853-C48887451DA0}"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'Graficos Resumos'!$A$27:$A$29</c:f>
              <c:strCache>
                <c:ptCount val="3"/>
                <c:pt idx="0">
                  <c:v>Índice Vermelho</c:v>
                </c:pt>
                <c:pt idx="1">
                  <c:v>Índice Amarelo</c:v>
                </c:pt>
                <c:pt idx="2">
                  <c:v>Índice Verde</c:v>
                </c:pt>
              </c:strCache>
            </c:strRef>
          </c:cat>
          <c:val>
            <c:numRef>
              <c:f>'Graficos Resumos'!$D$27:$D$29</c:f>
              <c:numCache>
                <c:formatCode>0%</c:formatCode>
                <c:ptCount val="3"/>
                <c:pt idx="0">
                  <c:v>0.6</c:v>
                </c:pt>
                <c:pt idx="1">
                  <c:v>0.24</c:v>
                </c:pt>
                <c:pt idx="2">
                  <c:v>0.16</c:v>
                </c:pt>
              </c:numCache>
            </c:numRef>
          </c:val>
        </c:ser>
        <c:dLbls>
          <c:dLblPos val="outEnd"/>
          <c:showLegendKey val="0"/>
          <c:showVal val="1"/>
          <c:showCatName val="0"/>
          <c:showSerName val="0"/>
          <c:showPercent val="0"/>
          <c:showBubbleSize val="0"/>
        </c:dLbls>
        <c:gapWidth val="164"/>
        <c:overlap val="-22"/>
        <c:axId val="335187384"/>
        <c:axId val="335186600"/>
      </c:barChart>
      <c:catAx>
        <c:axId val="33518738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5186600"/>
        <c:crosses val="autoZero"/>
        <c:auto val="1"/>
        <c:lblAlgn val="ctr"/>
        <c:lblOffset val="100"/>
        <c:noMultiLvlLbl val="0"/>
      </c:catAx>
      <c:valAx>
        <c:axId val="33518660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5187384"/>
        <c:crosses val="autoZero"/>
        <c:crossBetween val="between"/>
      </c:valAx>
      <c:spPr>
        <a:noFill/>
        <a:ln>
          <a:noFill/>
        </a:ln>
        <a:effectLst/>
      </c:spPr>
    </c:plotArea>
    <c:plotVisOnly val="1"/>
    <c:dispBlanksAs val="gap"/>
    <c:showDLblsOverMax val="0"/>
  </c:chart>
  <c:spPr>
    <a:noFill/>
    <a:ln>
      <a:noFill/>
    </a:ln>
    <a:effectLst/>
  </c:spPr>
  <c:txPr>
    <a:bodyPr/>
    <a:lstStyle/>
    <a:p>
      <a:pPr>
        <a:defRPr sz="900"/>
      </a:pPr>
      <a:endParaRPr lang="pt-BR"/>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r>
              <a:rPr lang="pt-BR" dirty="0"/>
              <a:t>Nível de Estoque Final 2015</a:t>
            </a:r>
          </a:p>
        </c:rich>
      </c:tx>
      <c:layout>
        <c:manualLayout>
          <c:xMode val="edge"/>
          <c:yMode val="edge"/>
          <c:x val="0.17213793103448274"/>
          <c:y val="0"/>
        </c:manualLayout>
      </c:layout>
      <c:overlay val="0"/>
      <c:spPr>
        <a:noFill/>
        <a:ln>
          <a:noFill/>
        </a:ln>
        <a:effectLst/>
      </c:spPr>
      <c:txPr>
        <a:bodyPr rot="0" spcFirstLastPara="1" vertOverflow="ellipsis" vert="horz" wrap="square" anchor="ctr" anchorCtr="1"/>
        <a:lstStyle/>
        <a:p>
          <a:pPr>
            <a:defRPr sz="1080" b="1" i="0" u="none" strike="noStrike" kern="1200" cap="all" spc="150" baseline="0">
              <a:solidFill>
                <a:schemeClr val="tx1">
                  <a:lumMod val="50000"/>
                  <a:lumOff val="50000"/>
                </a:schemeClr>
              </a:solidFill>
              <a:latin typeface="+mn-lt"/>
              <a:ea typeface="+mn-ea"/>
              <a:cs typeface="+mn-cs"/>
            </a:defRPr>
          </a:pPr>
          <a:endParaRPr lang="pt-BR"/>
        </a:p>
      </c:txPr>
    </c:title>
    <c:autoTitleDeleted val="0"/>
    <c:plotArea>
      <c:layout>
        <c:manualLayout>
          <c:layoutTarget val="inner"/>
          <c:xMode val="edge"/>
          <c:yMode val="edge"/>
          <c:x val="8.7525144628239321E-2"/>
          <c:y val="0.19205899567977247"/>
          <c:w val="0.86918112724061147"/>
          <c:h val="0.71320876969586722"/>
        </c:manualLayout>
      </c:layout>
      <c:barChart>
        <c:barDir val="col"/>
        <c:grouping val="clustered"/>
        <c:varyColors val="0"/>
        <c:ser>
          <c:idx val="0"/>
          <c:order val="0"/>
          <c:tx>
            <c:strRef>
              <c:f>'Graficos Resumos'!$B$32</c:f>
              <c:strCache>
                <c:ptCount val="1"/>
                <c:pt idx="0">
                  <c:v>fev/15</c:v>
                </c:pt>
              </c:strCache>
            </c:strRef>
          </c:tx>
          <c:spPr>
            <a:pattFill prst="narHorz">
              <a:fgClr>
                <a:schemeClr val="accent1"/>
              </a:fgClr>
              <a:bgClr>
                <a:schemeClr val="accent1">
                  <a:lumMod val="20000"/>
                  <a:lumOff val="80000"/>
                </a:schemeClr>
              </a:bgClr>
            </a:patt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2205C0AD-81B2-477C-A8A2-E68D09417542}"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3990C724-8344-4970-8445-8493FF0456CB}"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2.1455938697318006E-2"/>
                  <c:y val="-3.0769218344753439E-2"/>
                </c:manualLayout>
              </c:layout>
              <c:tx>
                <c:rich>
                  <a:bodyPr/>
                  <a:lstStyle/>
                  <a:p>
                    <a:fld id="{5892A163-1CC7-4455-9932-516A683092BF}" type="VALUE">
                      <a:rPr lang="en-US"/>
                      <a:pPr/>
                      <a:t>[VALOR]</a:t>
                    </a:fld>
                    <a:endParaRPr lang="en-US" dirty="0"/>
                  </a:p>
                  <a:p>
                    <a:r>
                      <a:rPr lang="en-US" dirty="0"/>
                      <a:t>Fevereiro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'Graficos Resumos'!$A$33:$A$35</c:f>
              <c:strCache>
                <c:ptCount val="3"/>
                <c:pt idx="0">
                  <c:v>Índice Vermelho</c:v>
                </c:pt>
                <c:pt idx="1">
                  <c:v>Índice Amarelo</c:v>
                </c:pt>
                <c:pt idx="2">
                  <c:v>Índice Verde</c:v>
                </c:pt>
              </c:strCache>
            </c:strRef>
          </c:cat>
          <c:val>
            <c:numRef>
              <c:f>'Graficos Resumos'!$B$33:$B$35</c:f>
              <c:numCache>
                <c:formatCode>0%</c:formatCode>
                <c:ptCount val="3"/>
                <c:pt idx="0">
                  <c:v>0</c:v>
                </c:pt>
                <c:pt idx="1">
                  <c:v>0.76190476190476186</c:v>
                </c:pt>
                <c:pt idx="2">
                  <c:v>0.23809523809523808</c:v>
                </c:pt>
              </c:numCache>
            </c:numRef>
          </c:val>
        </c:ser>
        <c:ser>
          <c:idx val="1"/>
          <c:order val="1"/>
          <c:tx>
            <c:strRef>
              <c:f>'Graficos Resumos'!$C$32</c:f>
              <c:strCache>
                <c:ptCount val="1"/>
                <c:pt idx="0">
                  <c:v>abr/15</c:v>
                </c:pt>
              </c:strCache>
            </c:strRef>
          </c:tx>
          <c:spPr>
            <a:pattFill prst="narHorz">
              <a:fgClr>
                <a:schemeClr val="accent2"/>
              </a:fgClr>
              <a:bgClr>
                <a:schemeClr val="accent2">
                  <a:lumMod val="20000"/>
                  <a:lumOff val="80000"/>
                </a:schemeClr>
              </a:bgClr>
            </a:patt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E56EC125-CC02-42F2-A1F3-5C7994C137E5}"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B9FE7138-5DC9-4B9B-8B8A-6A92091E67C7}"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6.1302681992337167E-3"/>
                  <c:y val="-4.6153827517130014E-2"/>
                </c:manualLayout>
              </c:layout>
              <c:tx>
                <c:rich>
                  <a:bodyPr/>
                  <a:lstStyle/>
                  <a:p>
                    <a:fld id="{F3B1E182-19E2-4919-9636-DD47BC5FDCC0}" type="VALUE">
                      <a:rPr lang="en-US"/>
                      <a:pPr/>
                      <a:t>[VALOR]</a:t>
                    </a:fld>
                    <a:endParaRPr lang="en-US" dirty="0"/>
                  </a:p>
                  <a:p>
                    <a:r>
                      <a:rPr lang="en-US" dirty="0"/>
                      <a:t>Abril</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'Graficos Resumos'!$A$33:$A$35</c:f>
              <c:strCache>
                <c:ptCount val="3"/>
                <c:pt idx="0">
                  <c:v>Índice Vermelho</c:v>
                </c:pt>
                <c:pt idx="1">
                  <c:v>Índice Amarelo</c:v>
                </c:pt>
                <c:pt idx="2">
                  <c:v>Índice Verde</c:v>
                </c:pt>
              </c:strCache>
            </c:strRef>
          </c:cat>
          <c:val>
            <c:numRef>
              <c:f>'Graficos Resumos'!$C$33:$C$35</c:f>
              <c:numCache>
                <c:formatCode>0%</c:formatCode>
                <c:ptCount val="3"/>
                <c:pt idx="0">
                  <c:v>0.13</c:v>
                </c:pt>
                <c:pt idx="1">
                  <c:v>0.63</c:v>
                </c:pt>
                <c:pt idx="2">
                  <c:v>0.25</c:v>
                </c:pt>
              </c:numCache>
            </c:numRef>
          </c:val>
        </c:ser>
        <c:ser>
          <c:idx val="2"/>
          <c:order val="2"/>
          <c:tx>
            <c:strRef>
              <c:f>'Graficos Resumos'!$D$32</c:f>
              <c:strCache>
                <c:ptCount val="1"/>
                <c:pt idx="0">
                  <c:v>jun/15</c:v>
                </c:pt>
              </c:strCache>
            </c:strRef>
          </c:tx>
          <c:spPr>
            <a:solidFill>
              <a:srgbClr val="FF0000"/>
            </a:solidFill>
            <a:ln>
              <a:noFill/>
            </a:ln>
            <a:effectLst/>
          </c:spPr>
          <c:invertIfNegative val="0"/>
          <c:dPt>
            <c:idx val="1"/>
            <c:invertIfNegative val="0"/>
            <c:bubble3D val="0"/>
            <c:spPr>
              <a:solidFill>
                <a:srgbClr val="FFC000"/>
              </a:solidFill>
              <a:ln>
                <a:noFill/>
              </a:ln>
              <a:effectLst/>
            </c:spPr>
          </c:dPt>
          <c:dPt>
            <c:idx val="2"/>
            <c:invertIfNegative val="0"/>
            <c:bubble3D val="0"/>
            <c:spPr>
              <a:solidFill>
                <a:srgbClr val="00B050"/>
              </a:solidFill>
              <a:ln>
                <a:noFill/>
              </a:ln>
              <a:effectLst/>
            </c:spPr>
          </c:dPt>
          <c:dLbls>
            <c:dLbl>
              <c:idx val="0"/>
              <c:tx>
                <c:rich>
                  <a:bodyPr/>
                  <a:lstStyle/>
                  <a:p>
                    <a:fld id="{B71E623B-8821-4093-8141-D4DC42F74CC0}"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C6A212C8-A634-4120-B5F0-A279B7BFE843}"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3.6781609195402298E-2"/>
                  <c:y val="-2.0512812229835562E-2"/>
                </c:manualLayout>
              </c:layout>
              <c:tx>
                <c:rich>
                  <a:bodyPr/>
                  <a:lstStyle/>
                  <a:p>
                    <a:fld id="{643E8B3F-1881-4000-B541-BE9E5E7DE5FB}" type="VALUE">
                      <a:rPr lang="en-US"/>
                      <a:pPr/>
                      <a:t>[VALOR]</a:t>
                    </a:fld>
                    <a:endParaRPr lang="en-US" dirty="0"/>
                  </a:p>
                  <a:p>
                    <a:r>
                      <a:rPr lang="en-US" dirty="0"/>
                      <a:t>Junho</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'Graficos Resumos'!$A$33:$A$35</c:f>
              <c:strCache>
                <c:ptCount val="3"/>
                <c:pt idx="0">
                  <c:v>Índice Vermelho</c:v>
                </c:pt>
                <c:pt idx="1">
                  <c:v>Índice Amarelo</c:v>
                </c:pt>
                <c:pt idx="2">
                  <c:v>Índice Verde</c:v>
                </c:pt>
              </c:strCache>
            </c:strRef>
          </c:cat>
          <c:val>
            <c:numRef>
              <c:f>'Graficos Resumos'!$D$33:$D$35</c:f>
              <c:numCache>
                <c:formatCode>0%</c:formatCode>
                <c:ptCount val="3"/>
                <c:pt idx="0">
                  <c:v>0.24</c:v>
                </c:pt>
                <c:pt idx="1">
                  <c:v>0.48</c:v>
                </c:pt>
                <c:pt idx="2">
                  <c:v>0.28000000000000003</c:v>
                </c:pt>
              </c:numCache>
            </c:numRef>
          </c:val>
        </c:ser>
        <c:dLbls>
          <c:dLblPos val="outEnd"/>
          <c:showLegendKey val="0"/>
          <c:showVal val="1"/>
          <c:showCatName val="0"/>
          <c:showSerName val="0"/>
          <c:showPercent val="0"/>
          <c:showBubbleSize val="0"/>
        </c:dLbls>
        <c:gapWidth val="164"/>
        <c:overlap val="-22"/>
        <c:axId val="335191696"/>
        <c:axId val="335185816"/>
      </c:barChart>
      <c:catAx>
        <c:axId val="33519169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5185816"/>
        <c:crosses val="autoZero"/>
        <c:auto val="1"/>
        <c:lblAlgn val="ctr"/>
        <c:lblOffset val="100"/>
        <c:noMultiLvlLbl val="0"/>
      </c:catAx>
      <c:valAx>
        <c:axId val="33518581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335191696"/>
        <c:crosses val="autoZero"/>
        <c:crossBetween val="between"/>
      </c:valAx>
      <c:spPr>
        <a:noFill/>
        <a:ln>
          <a:noFill/>
        </a:ln>
        <a:effectLst/>
      </c:spPr>
    </c:plotArea>
    <c:plotVisOnly val="1"/>
    <c:dispBlanksAs val="gap"/>
    <c:showDLblsOverMax val="0"/>
  </c:chart>
  <c:spPr>
    <a:noFill/>
    <a:ln>
      <a:noFill/>
    </a:ln>
    <a:effectLst/>
  </c:spPr>
  <c:txPr>
    <a:bodyPr/>
    <a:lstStyle/>
    <a:p>
      <a:pPr>
        <a:defRPr sz="900"/>
      </a:pPr>
      <a:endParaRPr lang="pt-B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'VGV Lançado'!$N$1</c:f>
              <c:strCache>
                <c:ptCount val="1"/>
                <c:pt idx="0">
                  <c:v>Demais empresas</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'VGV Lançado'!$L$4:$L$17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'VGV Lançado'!$O$4:$O$17</c:f>
              <c:numCache>
                <c:formatCode>#,##0</c:formatCode>
                <c:ptCount val="14"/>
                <c:pt idx="0">
                  <c:v>4308.1862040799997</c:v>
                </c:pt>
                <c:pt idx="1">
                  <c:v>5468.7058358699996</c:v>
                </c:pt>
                <c:pt idx="2">
                  <c:v>6569.99464816</c:v>
                </c:pt>
                <c:pt idx="3">
                  <c:v>5258.6923171500002</c:v>
                </c:pt>
                <c:pt idx="4">
                  <c:v>4065.6237803399999</c:v>
                </c:pt>
                <c:pt idx="5">
                  <c:v>2893.48445167</c:v>
                </c:pt>
                <c:pt idx="6">
                  <c:v>3219.3991763699996</c:v>
                </c:pt>
                <c:pt idx="7">
                  <c:v>4193.4817329599991</c:v>
                </c:pt>
                <c:pt idx="8">
                  <c:v>5310.0845202399996</c:v>
                </c:pt>
                <c:pt idx="9">
                  <c:v>6091.9088832399993</c:v>
                </c:pt>
                <c:pt idx="10">
                  <c:v>5351.6563123300002</c:v>
                </c:pt>
                <c:pt idx="11">
                  <c:v>3711.1851643100003</c:v>
                </c:pt>
                <c:pt idx="12">
                  <c:v>2102.9078195000002</c:v>
                </c:pt>
                <c:pt idx="13">
                  <c:v>2473.3850817299999</c:v>
                </c:pt>
              </c:numCache>
            </c:numRef>
          </c:val>
        </c:ser>
        <c:dLbls>
          <c:showLegendKey val="0"/>
          <c:showVal val="0"/>
          <c:showCatName val="0"/>
          <c:showSerName val="0"/>
          <c:showPercent val="0"/>
          <c:showBubbleSize val="0"/>
        </c:dLbls>
        <c:gapWidth val="50"/>
        <c:axId val="249695920"/>
        <c:axId val="249696312"/>
      </c:barChart>
      <c:dateAx>
        <c:axId val="249695920"/>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49696312"/>
        <c:crosses val="autoZero"/>
        <c:auto val="1"/>
        <c:lblOffset val="100"/>
        <c:baseTimeUnit val="months"/>
      </c:dateAx>
      <c:valAx>
        <c:axId val="249696312"/>
        <c:scaling>
          <c:orientation val="minMax"/>
        </c:scaling>
        <c:delete val="0"/>
        <c:axPos val="l"/>
        <c:numFmt formatCode="#,##0" sourceLinked="1"/>
        <c:majorTickMark val="none"/>
        <c:minorTickMark val="none"/>
        <c:tickLblPos val="none"/>
        <c:crossAx val="24969592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'Unidades Vendidas'!$O$1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'Unidades Vendidas'!$L$4:$L$17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'Unidades Vendidas'!$O$4:$O$17</c:f>
              <c:numCache>
                <c:formatCode>#,##0</c:formatCode>
                <c:ptCount val="14"/>
                <c:pt idx="0">
                  <c:v>28733</c:v>
                </c:pt>
                <c:pt idx="1">
                  <c:v>29239</c:v>
                </c:pt>
                <c:pt idx="2">
                  <c:v>31671</c:v>
                </c:pt>
                <c:pt idx="3">
                  <c:v>30575</c:v>
                </c:pt>
                <c:pt idx="4">
                  <c:v>30571</c:v>
                </c:pt>
                <c:pt idx="5">
                  <c:v>28468</c:v>
                </c:pt>
                <c:pt idx="6">
                  <c:v>28572</c:v>
                </c:pt>
                <c:pt idx="7">
                  <c:v>28795</c:v>
                </c:pt>
                <c:pt idx="8">
                  <c:v>27740</c:v>
                </c:pt>
                <c:pt idx="9">
                  <c:v>28990</c:v>
                </c:pt>
                <c:pt idx="10">
                  <c:v>26449</c:v>
                </c:pt>
                <c:pt idx="11">
                  <c:v>25333</c:v>
                </c:pt>
                <c:pt idx="12">
                  <c:v>25423</c:v>
                </c:pt>
                <c:pt idx="13">
                  <c:v>26707</c:v>
                </c:pt>
              </c:numCache>
            </c:numRef>
          </c:val>
        </c:ser>
        <c:dLbls>
          <c:showLegendKey val="0"/>
          <c:showVal val="0"/>
          <c:showCatName val="0"/>
          <c:showSerName val="0"/>
          <c:showPercent val="0"/>
          <c:showBubbleSize val="0"/>
        </c:dLbls>
        <c:gapWidth val="50"/>
        <c:axId val="249697488"/>
        <c:axId val="333808200"/>
      </c:barChart>
      <c:dateAx>
        <c:axId val="249697488"/>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33808200"/>
        <c:crosses val="autoZero"/>
        <c:auto val="1"/>
        <c:lblOffset val="100"/>
        <c:baseTimeUnit val="months"/>
      </c:dateAx>
      <c:valAx>
        <c:axId val="333808200"/>
        <c:scaling>
          <c:orientation val="minMax"/>
        </c:scaling>
        <c:delete val="0"/>
        <c:axPos val="l"/>
        <c:numFmt formatCode="#,##0" sourceLinked="1"/>
        <c:majorTickMark val="none"/>
        <c:minorTickMark val="none"/>
        <c:tickLblPos val="none"/>
        <c:crossAx val="249697488"/>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'Valor das Vendas'!$O$1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'Valor das Vendas'!$L$4:$L$17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'Valor das Vendas'!$O$4:$O$17</c:f>
              <c:numCache>
                <c:formatCode>#,##0</c:formatCode>
                <c:ptCount val="14"/>
                <c:pt idx="0">
                  <c:v>6208.0431939400005</c:v>
                </c:pt>
                <c:pt idx="1">
                  <c:v>6668.9017660299996</c:v>
                </c:pt>
                <c:pt idx="2">
                  <c:v>7185.9460108700005</c:v>
                </c:pt>
                <c:pt idx="3">
                  <c:v>6959.1149943800001</c:v>
                </c:pt>
                <c:pt idx="4">
                  <c:v>6533.8231975799999</c:v>
                </c:pt>
                <c:pt idx="5">
                  <c:v>6138.1238037000003</c:v>
                </c:pt>
                <c:pt idx="6">
                  <c:v>6368.8957842200007</c:v>
                </c:pt>
                <c:pt idx="7">
                  <c:v>6749.4755752099991</c:v>
                </c:pt>
                <c:pt idx="8">
                  <c:v>6765.8184244199992</c:v>
                </c:pt>
                <c:pt idx="9">
                  <c:v>7024.1629184100002</c:v>
                </c:pt>
                <c:pt idx="10">
                  <c:v>6321.3397419899993</c:v>
                </c:pt>
                <c:pt idx="11">
                  <c:v>5757.56401998</c:v>
                </c:pt>
                <c:pt idx="12">
                  <c:v>5651.2421043499999</c:v>
                </c:pt>
                <c:pt idx="13">
                  <c:v>6015.3503696299995</c:v>
                </c:pt>
              </c:numCache>
            </c:numRef>
          </c:val>
        </c:ser>
        <c:dLbls>
          <c:showLegendKey val="0"/>
          <c:showVal val="0"/>
          <c:showCatName val="0"/>
          <c:showSerName val="0"/>
          <c:showPercent val="0"/>
          <c:showBubbleSize val="0"/>
        </c:dLbls>
        <c:gapWidth val="50"/>
        <c:axId val="333806240"/>
        <c:axId val="333804280"/>
      </c:barChart>
      <c:dateAx>
        <c:axId val="333806240"/>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33804280"/>
        <c:crosses val="autoZero"/>
        <c:auto val="1"/>
        <c:lblOffset val="100"/>
        <c:baseTimeUnit val="months"/>
      </c:dateAx>
      <c:valAx>
        <c:axId val="333804280"/>
        <c:scaling>
          <c:orientation val="minMax"/>
        </c:scaling>
        <c:delete val="0"/>
        <c:axPos val="l"/>
        <c:numFmt formatCode="#,##0" sourceLinked="1"/>
        <c:majorTickMark val="none"/>
        <c:minorTickMark val="none"/>
        <c:tickLblPos val="none"/>
        <c:crossAx val="33380624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'Estoque (Unidades)'!$O$1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'Estoque (Unidades)'!$L$4:$L$17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'Estoque (Unidades)'!$O$4:$O$17</c:f>
              <c:numCache>
                <c:formatCode>#,##0</c:formatCode>
                <c:ptCount val="14"/>
                <c:pt idx="0">
                  <c:v>103260</c:v>
                </c:pt>
                <c:pt idx="1">
                  <c:v>100509</c:v>
                </c:pt>
                <c:pt idx="2">
                  <c:v>99759</c:v>
                </c:pt>
                <c:pt idx="3">
                  <c:v>101239</c:v>
                </c:pt>
                <c:pt idx="4">
                  <c:v>98009</c:v>
                </c:pt>
                <c:pt idx="5">
                  <c:v>91632</c:v>
                </c:pt>
                <c:pt idx="6">
                  <c:v>96182</c:v>
                </c:pt>
                <c:pt idx="7">
                  <c:v>93728</c:v>
                </c:pt>
                <c:pt idx="8">
                  <c:v>93433</c:v>
                </c:pt>
                <c:pt idx="9">
                  <c:v>99263</c:v>
                </c:pt>
                <c:pt idx="10">
                  <c:v>98652</c:v>
                </c:pt>
                <c:pt idx="11">
                  <c:v>94833</c:v>
                </c:pt>
                <c:pt idx="12">
                  <c:v>96064</c:v>
                </c:pt>
                <c:pt idx="13">
                  <c:v>96934</c:v>
                </c:pt>
              </c:numCache>
            </c:numRef>
          </c:val>
        </c:ser>
        <c:dLbls>
          <c:showLegendKey val="0"/>
          <c:showVal val="0"/>
          <c:showCatName val="0"/>
          <c:showSerName val="0"/>
          <c:showPercent val="0"/>
          <c:showBubbleSize val="0"/>
        </c:dLbls>
        <c:gapWidth val="50"/>
        <c:axId val="333804672"/>
        <c:axId val="333807416"/>
      </c:barChart>
      <c:dateAx>
        <c:axId val="333804672"/>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33807416"/>
        <c:crosses val="autoZero"/>
        <c:auto val="1"/>
        <c:lblOffset val="100"/>
        <c:baseTimeUnit val="months"/>
      </c:dateAx>
      <c:valAx>
        <c:axId val="333807416"/>
        <c:scaling>
          <c:orientation val="minMax"/>
        </c:scaling>
        <c:delete val="0"/>
        <c:axPos val="l"/>
        <c:numFmt formatCode="#,##0" sourceLinked="1"/>
        <c:majorTickMark val="none"/>
        <c:minorTickMark val="none"/>
        <c:tickLblPos val="none"/>
        <c:crossAx val="333804672"/>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'Venda&amp;Estoque'!$A$4:$A$17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'Venda&amp;Estoque'!$B$4:$B$17</c:f>
              <c:numCache>
                <c:formatCode>0%</c:formatCode>
                <c:ptCount val="14"/>
                <c:pt idx="0">
                  <c:v>0.25046417768634666</c:v>
                </c:pt>
                <c:pt idx="1">
                  <c:v>0.24170455484830949</c:v>
                </c:pt>
                <c:pt idx="2">
                  <c:v>0.258599995100881</c:v>
                </c:pt>
                <c:pt idx="3">
                  <c:v>0.25859517063475285</c:v>
                </c:pt>
                <c:pt idx="4">
                  <c:v>0.26003487432484157</c:v>
                </c:pt>
                <c:pt idx="5">
                  <c:v>0.25973030673503278</c:v>
                </c:pt>
                <c:pt idx="6">
                  <c:v>0.27363622433343548</c:v>
                </c:pt>
                <c:pt idx="7">
                  <c:v>0.26144710678518573</c:v>
                </c:pt>
                <c:pt idx="8">
                  <c:v>0.25073439689067656</c:v>
                </c:pt>
                <c:pt idx="9">
                  <c:v>0.25028922694386407</c:v>
                </c:pt>
                <c:pt idx="10">
                  <c:v>0.21909377070907887</c:v>
                </c:pt>
                <c:pt idx="11">
                  <c:v>0.21654727916160907</c:v>
                </c:pt>
                <c:pt idx="12">
                  <c:v>0.23834434913045516</c:v>
                </c:pt>
                <c:pt idx="13">
                  <c:v>0.24494643774304792</c:v>
                </c:pt>
              </c:numCache>
            </c:numRef>
          </c:val>
          <c:smooth val="1"/>
        </c:ser>
        <c:dLbls>
          <c:showLegendKey val="0"/>
          <c:showVal val="0"/>
          <c:showCatName val="0"/>
          <c:showSerName val="0"/>
          <c:showPercent val="0"/>
          <c:showBubbleSize val="0"/>
        </c:dLbls>
        <c:smooth val="0"/>
        <c:axId val="333801928"/>
        <c:axId val="333800752"/>
      </c:lineChart>
      <c:dateAx>
        <c:axId val="333801928"/>
        <c:scaling>
          <c:orientation val="minMax"/>
        </c:scaling>
        <c:delete val="0"/>
        <c:axPos val="b"/>
        <c:numFmt formatCode="mmm\-yy"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Segoe UI" panose="020B0502040204020203" pitchFamily="34" charset="0"/>
                <a:ea typeface="+mn-ea"/>
                <a:cs typeface="Segoe UI" panose="020B0502040204020203" pitchFamily="34" charset="0"/>
              </a:defRPr>
            </a:pPr>
            <a:endParaRPr lang="pt-BR"/>
          </a:p>
        </c:txPr>
        <c:crossAx val="333800752"/>
        <c:crosses val="autoZero"/>
        <c:auto val="1"/>
        <c:lblOffset val="100"/>
        <c:baseTimeUnit val="months"/>
      </c:dateAx>
      <c:valAx>
        <c:axId val="333800752"/>
        <c:scaling>
          <c:orientation val="minMax"/>
          <c:max val="0.35000000000000003"/>
          <c:min val="0.15000000000000002"/>
        </c:scaling>
        <c:delete val="1"/>
        <c:axPos val="l"/>
        <c:numFmt formatCode="0%" sourceLinked="1"/>
        <c:majorTickMark val="out"/>
        <c:minorTickMark val="none"/>
        <c:tickLblPos val="nextTo"/>
        <c:crossAx val="333801928"/>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'Entregas (Unidades)'!$N$1</c:f>
              <c:strCache>
                <c:ptCount val="1"/>
                <c:pt idx="0">
                  <c:v>Demais empresas</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'Entregas (Unidades)'!$L$4:$L$17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'Entregas (Unidades)'!$N$4:$N$17</c:f>
              <c:numCache>
                <c:formatCode>#,##0</c:formatCode>
                <c:ptCount val="14"/>
                <c:pt idx="0">
                  <c:v>32570</c:v>
                </c:pt>
                <c:pt idx="1">
                  <c:v>32641</c:v>
                </c:pt>
                <c:pt idx="2">
                  <c:v>25061</c:v>
                </c:pt>
                <c:pt idx="3">
                  <c:v>19722</c:v>
                </c:pt>
                <c:pt idx="4">
                  <c:v>19779</c:v>
                </c:pt>
                <c:pt idx="5">
                  <c:v>18378</c:v>
                </c:pt>
                <c:pt idx="6">
                  <c:v>25205</c:v>
                </c:pt>
                <c:pt idx="7">
                  <c:v>26091</c:v>
                </c:pt>
                <c:pt idx="8">
                  <c:v>29676</c:v>
                </c:pt>
                <c:pt idx="9">
                  <c:v>35457</c:v>
                </c:pt>
                <c:pt idx="10">
                  <c:v>33871</c:v>
                </c:pt>
                <c:pt idx="11">
                  <c:v>31065</c:v>
                </c:pt>
                <c:pt idx="12">
                  <c:v>20813</c:v>
                </c:pt>
                <c:pt idx="13">
                  <c:v>21091</c:v>
                </c:pt>
              </c:numCache>
            </c:numRef>
          </c:val>
        </c:ser>
        <c:dLbls>
          <c:showLegendKey val="0"/>
          <c:showVal val="0"/>
          <c:showCatName val="0"/>
          <c:showSerName val="0"/>
          <c:showPercent val="0"/>
          <c:showBubbleSize val="0"/>
        </c:dLbls>
        <c:gapWidth val="50"/>
        <c:axId val="333801144"/>
        <c:axId val="333802320"/>
      </c:barChart>
      <c:dateAx>
        <c:axId val="333801144"/>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33802320"/>
        <c:crosses val="autoZero"/>
        <c:auto val="1"/>
        <c:lblOffset val="100"/>
        <c:baseTimeUnit val="months"/>
      </c:dateAx>
      <c:valAx>
        <c:axId val="333802320"/>
        <c:scaling>
          <c:orientation val="minMax"/>
        </c:scaling>
        <c:delete val="0"/>
        <c:axPos val="l"/>
        <c:numFmt formatCode="#,##0" sourceLinked="1"/>
        <c:majorTickMark val="none"/>
        <c:minorTickMark val="none"/>
        <c:tickLblPos val="none"/>
        <c:crossAx val="33380114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3"/>
              <c:dLblPos val="t"/>
              <c:showLegendKey val="0"/>
              <c:showVal val="1"/>
              <c:showCatName val="0"/>
              <c:showSerName val="0"/>
              <c:showPercent val="0"/>
              <c:showBubbleSize val="0"/>
              <c:extLst>
                <c:ext xmlns:c15="http://schemas.microsoft.com/office/drawing/2012/chart" uri="{CE6537A1-D6FC-4f65-9D91-7224C49458BB}"/>
              </c:extLst>
            </c:dLbl>
            <c:dLbl>
              <c:idx val="4"/>
              <c:dLblPos val="t"/>
              <c:showLegendKey val="0"/>
              <c:showVal val="1"/>
              <c:showCatName val="0"/>
              <c:showSerName val="0"/>
              <c:showPercent val="0"/>
              <c:showBubbleSize val="0"/>
              <c:extLst>
                <c:ext xmlns:c15="http://schemas.microsoft.com/office/drawing/2012/chart" uri="{CE6537A1-D6FC-4f65-9D91-7224C49458BB}"/>
              </c:extLst>
            </c:dLbl>
            <c:dLbl>
              <c:idx val="5"/>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'Distrato&amp;Entregas'!$A$4:$A$17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'Distrato&amp;Entregas'!$B$4:$B$17</c:f>
              <c:numCache>
                <c:formatCode>0%</c:formatCode>
                <c:ptCount val="14"/>
                <c:pt idx="0">
                  <c:v>0.24011504448565976</c:v>
                </c:pt>
                <c:pt idx="1">
                  <c:v>0.24888347543645961</c:v>
                </c:pt>
                <c:pt idx="2">
                  <c:v>0.3708142162569335</c:v>
                </c:pt>
                <c:pt idx="3">
                  <c:v>0.42947923744054994</c:v>
                </c:pt>
                <c:pt idx="4">
                  <c:v>0.45391820690808732</c:v>
                </c:pt>
                <c:pt idx="5">
                  <c:v>0.41375021444501631</c:v>
                </c:pt>
                <c:pt idx="6">
                  <c:v>0.32687803107782654</c:v>
                </c:pt>
                <c:pt idx="7">
                  <c:v>0.29006494919046583</c:v>
                </c:pt>
                <c:pt idx="8">
                  <c:v>0.25679284239504474</c:v>
                </c:pt>
                <c:pt idx="9">
                  <c:v>0.2328896160234005</c:v>
                </c:pt>
                <c:pt idx="10">
                  <c:v>0.25938964029538658</c:v>
                </c:pt>
                <c:pt idx="11">
                  <c:v>0.26627253064167267</c:v>
                </c:pt>
                <c:pt idx="12">
                  <c:v>0.37889211436751896</c:v>
                </c:pt>
                <c:pt idx="13">
                  <c:v>0.35744745659457811</c:v>
                </c:pt>
              </c:numCache>
            </c:numRef>
          </c:val>
          <c:smooth val="1"/>
        </c:ser>
        <c:dLbls>
          <c:showLegendKey val="0"/>
          <c:showVal val="0"/>
          <c:showCatName val="0"/>
          <c:showSerName val="0"/>
          <c:showPercent val="0"/>
          <c:showBubbleSize val="0"/>
        </c:dLbls>
        <c:smooth val="0"/>
        <c:axId val="333806632"/>
        <c:axId val="333801536"/>
      </c:lineChart>
      <c:dateAx>
        <c:axId val="333806632"/>
        <c:scaling>
          <c:orientation val="minMax"/>
        </c:scaling>
        <c:delete val="0"/>
        <c:axPos val="b"/>
        <c:numFmt formatCode="mmm\-yy"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Segoe UI" panose="020B0502040204020203" pitchFamily="34" charset="0"/>
                <a:ea typeface="+mn-ea"/>
                <a:cs typeface="Segoe UI" panose="020B0502040204020203" pitchFamily="34" charset="0"/>
              </a:defRPr>
            </a:pPr>
            <a:endParaRPr lang="pt-BR"/>
          </a:p>
        </c:txPr>
        <c:crossAx val="333801536"/>
        <c:crosses val="autoZero"/>
        <c:auto val="1"/>
        <c:lblOffset val="100"/>
        <c:baseTimeUnit val="months"/>
      </c:dateAx>
      <c:valAx>
        <c:axId val="333801536"/>
        <c:scaling>
          <c:orientation val="minMax"/>
          <c:max val="0.9"/>
          <c:min val="0"/>
        </c:scaling>
        <c:delete val="1"/>
        <c:axPos val="l"/>
        <c:numFmt formatCode="0%" sourceLinked="1"/>
        <c:majorTickMark val="out"/>
        <c:minorTickMark val="none"/>
        <c:tickLblPos val="nextTo"/>
        <c:crossAx val="333806632"/>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pt-BR" sz="1200" dirty="0" smtClean="0">
                <a:solidFill>
                  <a:schemeClr val="tx1"/>
                </a:solidFill>
                <a:latin typeface="Segoe UI" panose="020B0502040204020203" pitchFamily="34" charset="0"/>
                <a:cs typeface="Segoe UI" panose="020B0502040204020203" pitchFamily="34" charset="0"/>
              </a:rPr>
              <a:t>Consolidado</a:t>
            </a:r>
            <a:endParaRPr lang="pt-BR" sz="1200" dirty="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pt-BR"/>
        </a:p>
      </c:txPr>
    </c:title>
    <c:autoTitleDeleted val="0"/>
    <c:plotArea>
      <c:layout/>
      <c:barChart>
        <c:barDir val="col"/>
        <c:grouping val="clustered"/>
        <c:varyColors val="0"/>
        <c:ser>
          <c:idx val="1"/>
          <c:order val="1"/>
          <c:tx>
            <c:strRef>
              <c:f>'SAP&amp;Credor (2)'!$F$2:$H$2</c:f>
              <c:strCache>
                <c:ptCount val="1"/>
                <c:pt idx="0">
                  <c:v>Saldo credor</c:v>
                </c:pt>
              </c:strCache>
            </c:strRef>
          </c:tx>
          <c:spPr>
            <a:solidFill>
              <a:schemeClr val="accent1">
                <a:lumMod val="20000"/>
                <a:lumOff val="80000"/>
              </a:schemeClr>
            </a:solidFill>
            <a:ln>
              <a:solidFill>
                <a:schemeClr val="accent1"/>
              </a:solidFill>
            </a:ln>
            <a:effectLst>
              <a:outerShdw blurRad="40000" dist="23000" dir="5400000" rotWithShape="0">
                <a:srgbClr val="000000">
                  <a:alpha val="35000"/>
                </a:srgbClr>
              </a:outerShdw>
            </a:effectLst>
          </c:spPr>
          <c:invertIfNegative val="0"/>
          <c:cat>
            <c:numRef>
              <c:f>'SAP&amp;Credor (2)'!$B$6:$B$19</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'SAP&amp;Credor (2)'!$H$6:$H$19</c:f>
              <c:numCache>
                <c:formatCode>_(* #,##0.00_);_(* \(#,##0.00\);_(* "-"??_);_(@_)</c:formatCode>
                <c:ptCount val="14"/>
                <c:pt idx="0">
                  <c:v>32.891728398076665</c:v>
                </c:pt>
                <c:pt idx="1">
                  <c:v>32.320284650570002</c:v>
                </c:pt>
                <c:pt idx="2">
                  <c:v>31.680446651680001</c:v>
                </c:pt>
                <c:pt idx="3">
                  <c:v>31.540079351476663</c:v>
                </c:pt>
                <c:pt idx="4">
                  <c:v>31.506284425806669</c:v>
                </c:pt>
                <c:pt idx="5">
                  <c:v>31.383251607563334</c:v>
                </c:pt>
                <c:pt idx="6">
                  <c:v>30.788211444879998</c:v>
                </c:pt>
                <c:pt idx="7">
                  <c:v>30.334489625626663</c:v>
                </c:pt>
                <c:pt idx="8">
                  <c:v>29.803374990563327</c:v>
                </c:pt>
                <c:pt idx="9">
                  <c:v>29.09121632582</c:v>
                </c:pt>
                <c:pt idx="10">
                  <c:v>27.99029905320667</c:v>
                </c:pt>
                <c:pt idx="11">
                  <c:v>26.885000867393337</c:v>
                </c:pt>
                <c:pt idx="12">
                  <c:v>25.897606620353336</c:v>
                </c:pt>
                <c:pt idx="13">
                  <c:v>25.848983574790001</c:v>
                </c:pt>
              </c:numCache>
            </c:numRef>
          </c:val>
        </c:ser>
        <c:ser>
          <c:idx val="2"/>
          <c:order val="2"/>
          <c:tx>
            <c:strRef>
              <c:f>'SAP&amp;Credor (2)'!$C$2:$E$2</c:f>
              <c:strCache>
                <c:ptCount val="1"/>
                <c:pt idx="0">
                  <c:v>Saldo em atraso potencial</c:v>
                </c:pt>
              </c:strCache>
            </c:strRef>
          </c:tx>
          <c:spPr>
            <a:solidFill>
              <a:srgbClr val="93F5F7"/>
            </a:solidFill>
            <a:ln>
              <a:solidFill>
                <a:schemeClr val="accent1"/>
              </a:solidFill>
            </a:ln>
            <a:effectLst>
              <a:outerShdw blurRad="40000" dist="23000" dir="5400000" rotWithShape="0">
                <a:srgbClr val="000000">
                  <a:alpha val="35000"/>
                </a:srgbClr>
              </a:outerShdw>
            </a:effectLst>
          </c:spPr>
          <c:invertIfNegative val="0"/>
          <c:cat>
            <c:numRef>
              <c:f>'SAP&amp;Credor (2)'!$B$6:$B$19</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'SAP&amp;Credor (2)'!$E$6:$E$19</c:f>
              <c:numCache>
                <c:formatCode>_(* #,##0.00_);_(* \(#,##0.00\);_(* "-"??_);_(@_)</c:formatCode>
                <c:ptCount val="14"/>
                <c:pt idx="0">
                  <c:v>2.9227755648766669</c:v>
                </c:pt>
                <c:pt idx="1">
                  <c:v>2.9198667458283341</c:v>
                </c:pt>
                <c:pt idx="2">
                  <c:v>2.8836562244216668</c:v>
                </c:pt>
                <c:pt idx="3">
                  <c:v>2.7948538599349999</c:v>
                </c:pt>
                <c:pt idx="4">
                  <c:v>2.6974873224166664</c:v>
                </c:pt>
                <c:pt idx="5">
                  <c:v>2.6001522489866664</c:v>
                </c:pt>
                <c:pt idx="6">
                  <c:v>2.5255641891966669</c:v>
                </c:pt>
                <c:pt idx="7">
                  <c:v>2.53556136057</c:v>
                </c:pt>
                <c:pt idx="8">
                  <c:v>2.5305140674400004</c:v>
                </c:pt>
                <c:pt idx="9">
                  <c:v>2.7006921143733336</c:v>
                </c:pt>
                <c:pt idx="10">
                  <c:v>2.8083277499466668</c:v>
                </c:pt>
                <c:pt idx="11">
                  <c:v>2.7571031929266669</c:v>
                </c:pt>
                <c:pt idx="12">
                  <c:v>2.5359449413999999</c:v>
                </c:pt>
                <c:pt idx="13">
                  <c:v>2.6196641970666668</c:v>
                </c:pt>
              </c:numCache>
            </c:numRef>
          </c:val>
        </c:ser>
        <c:dLbls>
          <c:showLegendKey val="0"/>
          <c:showVal val="0"/>
          <c:showCatName val="0"/>
          <c:showSerName val="0"/>
          <c:showPercent val="0"/>
          <c:showBubbleSize val="0"/>
        </c:dLbls>
        <c:gapWidth val="150"/>
        <c:axId val="333805848"/>
        <c:axId val="333803496"/>
      </c:barChart>
      <c:lineChart>
        <c:grouping val="standard"/>
        <c:varyColors val="0"/>
        <c:ser>
          <c:idx val="0"/>
          <c:order val="0"/>
          <c:tx>
            <c:strRef>
              <c:f>'SAP&amp;Credor (2)'!$I$3</c:f>
              <c:strCache>
                <c:ptCount val="1"/>
                <c:pt idx="0">
                  <c:v>taxa de inadimplência</c:v>
                </c:pt>
              </c:strCache>
            </c:strRef>
          </c:tx>
          <c:spPr>
            <a:ln w="31750" cap="rnd">
              <a:solidFill>
                <a:srgbClr val="00B0F0"/>
              </a:solidFill>
              <a:round/>
            </a:ln>
            <a:effectLst/>
          </c:spPr>
          <c:marker>
            <c:symbol val="none"/>
          </c:marker>
          <c:dLbls>
            <c:spPr>
              <a:solidFill>
                <a:schemeClr val="lt1"/>
              </a:solidFill>
              <a:ln w="15875">
                <a:solidFill>
                  <a:srgbClr val="00B0F0"/>
                </a:solidFill>
              </a:ln>
              <a:effectLst/>
            </c:spPr>
            <c:txPr>
              <a:bodyPr rot="0" spcFirstLastPara="1" vertOverflow="clip" horzOverflow="clip" vert="horz" wrap="square" lIns="0" tIns="0" rIns="0" bIns="0" anchor="ctr" anchorCtr="1">
                <a:spAutoFit/>
              </a:bodyPr>
              <a:lstStyle/>
              <a:p>
                <a:pPr>
                  <a:defRPr sz="900" b="0" i="0" u="none" strike="noStrike" kern="1200" baseline="0">
                    <a:solidFill>
                      <a:schemeClr val="dk2">
                        <a:lumMod val="7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ellipse">
                    <a:avLst/>
                  </a:prstGeom>
                  <a:noFill/>
                  <a:ln>
                    <a:noFill/>
                  </a:ln>
                </c15:spPr>
                <c15:showLeaderLines val="1"/>
                <c15:leaderLines>
                  <c:spPr>
                    <a:ln w="9525">
                      <a:solidFill>
                        <a:schemeClr val="tx2">
                          <a:lumMod val="35000"/>
                          <a:lumOff val="65000"/>
                        </a:schemeClr>
                      </a:solidFill>
                    </a:ln>
                    <a:effectLst/>
                  </c:spPr>
                </c15:leaderLines>
              </c:ext>
            </c:extLst>
          </c:dLbls>
          <c:cat>
            <c:numRef>
              <c:f>'SAP&amp;Credor (2)'!$B$6:$B$19</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'SAP&amp;Credor (2)'!$I$6:$I$19</c:f>
              <c:numCache>
                <c:formatCode>0%</c:formatCode>
                <c:ptCount val="14"/>
                <c:pt idx="0">
                  <c:v>8.8860504060576384E-2</c:v>
                </c:pt>
                <c:pt idx="1">
                  <c:v>9.0341616028336527E-2</c:v>
                </c:pt>
                <c:pt idx="2">
                  <c:v>9.1023218710483286E-2</c:v>
                </c:pt>
                <c:pt idx="3">
                  <c:v>8.8612771984169045E-2</c:v>
                </c:pt>
                <c:pt idx="4">
                  <c:v>8.5617437015428122E-2</c:v>
                </c:pt>
                <c:pt idx="5">
                  <c:v>8.2851588532019169E-2</c:v>
                </c:pt>
                <c:pt idx="6">
                  <c:v>8.2030233997781046E-2</c:v>
                </c:pt>
                <c:pt idx="7">
                  <c:v>8.3586748676593867E-2</c:v>
                </c:pt>
                <c:pt idx="8">
                  <c:v>8.4906963330201354E-2</c:v>
                </c:pt>
                <c:pt idx="9">
                  <c:v>9.2835310979291222E-2</c:v>
                </c:pt>
                <c:pt idx="10">
                  <c:v>0.10033218096771047</c:v>
                </c:pt>
                <c:pt idx="11">
                  <c:v>0.10255172415748502</c:v>
                </c:pt>
                <c:pt idx="12">
                  <c:v>9.792198092185711E-2</c:v>
                </c:pt>
                <c:pt idx="13">
                  <c:v>0.10134495963785489</c:v>
                </c:pt>
              </c:numCache>
            </c:numRef>
          </c:val>
          <c:smooth val="1"/>
        </c:ser>
        <c:dLbls>
          <c:showLegendKey val="0"/>
          <c:showVal val="0"/>
          <c:showCatName val="0"/>
          <c:showSerName val="0"/>
          <c:showPercent val="0"/>
          <c:showBubbleSize val="0"/>
        </c:dLbls>
        <c:marker val="1"/>
        <c:smooth val="0"/>
        <c:axId val="333338384"/>
        <c:axId val="333803888"/>
      </c:lineChart>
      <c:dateAx>
        <c:axId val="333805848"/>
        <c:scaling>
          <c:orientation val="minMax"/>
        </c:scaling>
        <c:delete val="0"/>
        <c:axPos val="b"/>
        <c:numFmt formatCode="mmm\-yy"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crossAx val="333803496"/>
        <c:crosses val="autoZero"/>
        <c:auto val="1"/>
        <c:lblOffset val="100"/>
        <c:baseTimeUnit val="months"/>
      </c:dateAx>
      <c:valAx>
        <c:axId val="333803496"/>
        <c:scaling>
          <c:orientation val="minMax"/>
          <c:max val="35"/>
          <c:min val="0"/>
        </c:scaling>
        <c:delete val="0"/>
        <c:axPos val="l"/>
        <c:majorGridlines>
          <c:spPr>
            <a:ln w="9525" cap="flat" cmpd="sng" algn="ctr">
              <a:solidFill>
                <a:schemeClr val="bg1">
                  <a:lumMod val="6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crossAx val="333805848"/>
        <c:crosses val="autoZero"/>
        <c:crossBetween val="between"/>
      </c:valAx>
      <c:valAx>
        <c:axId val="333803888"/>
        <c:scaling>
          <c:orientation val="minMax"/>
          <c:max val="0.2"/>
        </c:scaling>
        <c:delete val="0"/>
        <c:axPos val="r"/>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t-BR"/>
          </a:p>
        </c:txPr>
        <c:crossAx val="333338384"/>
        <c:crosses val="max"/>
        <c:crossBetween val="between"/>
      </c:valAx>
      <c:dateAx>
        <c:axId val="333338384"/>
        <c:scaling>
          <c:orientation val="minMax"/>
        </c:scaling>
        <c:delete val="1"/>
        <c:axPos val="t"/>
        <c:numFmt formatCode="mmm\-yy" sourceLinked="1"/>
        <c:majorTickMark val="out"/>
        <c:minorTickMark val="none"/>
        <c:tickLblPos val="nextTo"/>
        <c:crossAx val="333803888"/>
        <c:crosses val="max"/>
        <c:auto val="1"/>
        <c:lblOffset val="100"/>
        <c:baseTimeUnit val="months"/>
      </c:dateAx>
      <c:spPr>
        <a:solidFill>
          <a:schemeClr val="bg1">
            <a:lumMod val="95000"/>
          </a:schemeClr>
        </a:solidFill>
        <a:ln>
          <a:solidFill>
            <a:schemeClr val="bg1">
              <a:lumMod val="6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legend>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27/06/2015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27/06/2015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28996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422019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269060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6282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589367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115083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31264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904228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985350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885021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63813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60017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9639918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Humor</a:t>
            </a:r>
            <a:r>
              <a:rPr lang="en-US" sz="900" baseline="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do Mercado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┃25</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Junho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4229363244"/>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1237705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spcBef>
                <a:spcPts val="0"/>
              </a:spcBef>
              <a:spcAft>
                <a:spcPts val="0"/>
              </a:spcAft>
            </a:pPr>
            <a:endParaRPr lang="en-US" dirty="0">
              <a:solidFill>
                <a:prstClr val="white"/>
              </a:solidFill>
            </a:endParaRPr>
          </a:p>
        </p:txBody>
      </p:sp>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dirty="0">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379363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cs typeface="+mn-cs"/>
              </a:rPr>
              <a:t>Indicadores de Mercado</a:t>
            </a:r>
            <a:endParaRPr lang="en-US" dirty="0">
              <a:solidFill>
                <a:prstClr val="white"/>
              </a:solidFill>
              <a:latin typeface="Trebuchet MS"/>
              <a:cs typeface="+mn-cs"/>
            </a:endParaRPr>
          </a:p>
        </p:txBody>
      </p:sp>
    </p:spTree>
    <p:extLst>
      <p:ext uri="{BB962C8B-B14F-4D97-AF65-F5344CB8AC3E}">
        <p14:creationId xmlns:p14="http://schemas.microsoft.com/office/powerpoint/2010/main" val="3515264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8503145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287488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92834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4100808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521040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78999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Reunião Diretoria┃25</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Junho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780521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1902660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138456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27/06/2015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22482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28650" y="1825625"/>
            <a:ext cx="78867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27/06/2015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350242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321472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p>
            <a:pPr fontAlgn="auto">
              <a:spcBef>
                <a:spcPts val="0"/>
              </a:spcBef>
              <a:spcAft>
                <a:spcPts val="0"/>
              </a:spcAft>
            </a:pPr>
            <a:fld id="{EA9EFE93-F287-4331-B820-9EE2079A43EA}" type="slidenum">
              <a:rPr lang="en-US" smtClean="0">
                <a:solidFill>
                  <a:prstClr val="black"/>
                </a:solidFill>
                <a:latin typeface="Trebuchet MS"/>
                <a:cs typeface="+mn-cs"/>
              </a:rPr>
              <a:pPr fontAlgn="auto">
                <a:spcBef>
                  <a:spcPts val="0"/>
                </a:spcBef>
                <a:spcAft>
                  <a:spcPts val="0"/>
                </a:spcAft>
              </a:pPr>
              <a:t>‹nº›</a:t>
            </a:fld>
            <a:endParaRPr lang="en-US">
              <a:solidFill>
                <a:prstClr val="black"/>
              </a:solidFill>
              <a:latin typeface="Trebuchet MS"/>
              <a:cs typeface="+mn-cs"/>
            </a:endParaRPr>
          </a:p>
        </p:txBody>
      </p:sp>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757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cs typeface="+mn-cs"/>
              </a:rPr>
              <a:t>Indicadores de Mercado</a:t>
            </a:r>
            <a:endParaRPr lang="en-US" dirty="0">
              <a:solidFill>
                <a:prstClr val="white"/>
              </a:solidFill>
              <a:latin typeface="Trebuchet MS"/>
              <a:cs typeface="+mn-cs"/>
            </a:endParaRPr>
          </a:p>
        </p:txBody>
      </p:sp>
    </p:spTree>
    <p:extLst>
      <p:ext uri="{BB962C8B-B14F-4D97-AF65-F5344CB8AC3E}">
        <p14:creationId xmlns:p14="http://schemas.microsoft.com/office/powerpoint/2010/main" val="2907351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724" r:id="rId5"/>
    <p:sldLayoutId id="214748372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042782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26" r:id="rId13"/>
    <p:sldLayoutId id="2147483727" r:id="rId14"/>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021878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file:///C:\Projetos%20(local)\Abrainc\_Relat&#243;rios\201506\Indicadores%20de%20Mercado\Consolidado\Cyrela_graficos.xlsx!Plan1!L1C1:L13C4"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oleObject" Target="file:///C:\Projetos%20(local)\Abrainc\_Relat&#243;rios\201506\por_regiao\indicadores.xlsx!Consolidado!L1C1:L13C6" TargetMode="External"/><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0.xml"/><Relationship Id="rId5" Type="http://schemas.openxmlformats.org/officeDocument/2006/relationships/chart" Target="../charts/chart16.xml"/><Relationship Id="rId4" Type="http://schemas.openxmlformats.org/officeDocument/2006/relationships/chart" Target="../charts/chart1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Reunião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Diretoria┃25</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Junho 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Vendas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13:40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14:20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974551817"/>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4932040" y="1196752"/>
            <a:ext cx="4032448" cy="4663102"/>
          </a:xfrm>
          <a:prstGeom prst="rect">
            <a:avLst/>
          </a:prstGeom>
          <a:noFill/>
          <a:ln w="9525">
            <a:noFill/>
            <a:miter lim="800000"/>
            <a:headEnd/>
            <a:tailEnd/>
          </a:ln>
        </p:spPr>
        <p:txBody>
          <a:bodyPr wrap="square" lIns="64291" tIns="32146" rIns="64291" bIns="32146">
            <a:spAutoFit/>
          </a:bodyPr>
          <a:lstStyle/>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Apoio possível – discussão em 24/6:</a:t>
            </a:r>
          </a:p>
          <a:p>
            <a:pPr>
              <a:lnSpc>
                <a:spcPct val="110000"/>
              </a:lnSpc>
              <a:spcBef>
                <a:spcPts val="600"/>
              </a:spcBef>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Lei dos Corretores Associados – </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Registros</a:t>
            </a:r>
            <a:r>
              <a:rPr lang="pt-BR" sz="1300" dirty="0">
                <a:latin typeface="Tahoma" panose="020B0604030504040204" pitchFamily="34" charset="0"/>
                <a:ea typeface="Tahoma" panose="020B0604030504040204" pitchFamily="34" charset="0"/>
                <a:cs typeface="Tahoma" panose="020B0604030504040204" pitchFamily="34" charset="0"/>
              </a:rPr>
              <a:t>, cobranças CRECI/Sindicato, </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MEI </a:t>
            </a:r>
            <a:r>
              <a:rPr lang="pt-BR" sz="1300" dirty="0">
                <a:latin typeface="Tahoma" panose="020B0604030504040204" pitchFamily="34" charset="0"/>
                <a:ea typeface="Tahoma" panose="020B0604030504040204" pitchFamily="34" charset="0"/>
                <a:cs typeface="Tahoma" panose="020B0604030504040204" pitchFamily="34" charset="0"/>
              </a:rPr>
              <a:t>– Receita Federal</a:t>
            </a:r>
          </a:p>
          <a:p>
            <a:pPr marL="85725" indent="-8572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Discussão de parâmetros – imobiliárias, </a:t>
            </a:r>
            <a:r>
              <a:rPr lang="pt-BR" sz="1300" dirty="0" err="1" smtClean="0">
                <a:latin typeface="Tahoma" panose="020B0604030504040204" pitchFamily="34" charset="0"/>
                <a:ea typeface="Tahoma" panose="020B0604030504040204" pitchFamily="34" charset="0"/>
                <a:cs typeface="Tahoma" panose="020B0604030504040204" pitchFamily="34" charset="0"/>
              </a:rPr>
              <a:t>houses</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 </a:t>
            </a:r>
            <a:r>
              <a:rPr lang="pt-BR" sz="1300" dirty="0" smtClean="0">
                <a:latin typeface="Tahoma" panose="020B0604030504040204" pitchFamily="34" charset="0"/>
                <a:ea typeface="Tahoma" panose="020B0604030504040204" pitchFamily="34" charset="0"/>
                <a:cs typeface="Tahoma" panose="020B0604030504040204" pitchFamily="34" charset="0"/>
              </a:rPr>
              <a:t>Produção e distribuição de material para esclarecimentos </a:t>
            </a:r>
            <a:endParaRPr lang="pt-BR" sz="1300"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Pacificação de corretagem apartada e não apartada</a:t>
            </a:r>
          </a:p>
          <a:p>
            <a:pPr marL="542925" lvl="1" indent="-8572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Encontro com ANAMAGES/TJ SP</a:t>
            </a:r>
          </a:p>
          <a:p>
            <a:pPr marL="542925" lvl="1" indent="-8572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 </a:t>
            </a:r>
            <a:r>
              <a:rPr lang="pt-BR" sz="1300" dirty="0" smtClean="0">
                <a:latin typeface="Tahoma" panose="020B0604030504040204" pitchFamily="34" charset="0"/>
                <a:ea typeface="Tahoma" panose="020B0604030504040204" pitchFamily="34" charset="0"/>
                <a:cs typeface="Tahoma" panose="020B0604030504040204" pitchFamily="34" charset="0"/>
              </a:rPr>
              <a:t>MP – iniciativa MRV</a:t>
            </a:r>
          </a:p>
          <a:p>
            <a:pPr marL="542925" lvl="1" indent="-8572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 </a:t>
            </a:r>
            <a:r>
              <a:rPr lang="pt-BR" sz="1300" dirty="0" err="1" smtClean="0">
                <a:latin typeface="Tahoma" panose="020B0604030504040204" pitchFamily="34" charset="0"/>
                <a:ea typeface="Tahoma" panose="020B0604030504040204" pitchFamily="34" charset="0"/>
                <a:cs typeface="Tahoma" panose="020B0604030504040204" pitchFamily="34" charset="0"/>
              </a:rPr>
              <a:t>Amicus</a:t>
            </a:r>
            <a:r>
              <a:rPr lang="pt-BR" sz="1300" dirty="0" smtClean="0">
                <a:latin typeface="Tahoma" panose="020B0604030504040204" pitchFamily="34" charset="0"/>
                <a:ea typeface="Tahoma" panose="020B0604030504040204" pitchFamily="34" charset="0"/>
                <a:cs typeface="Tahoma" panose="020B0604030504040204" pitchFamily="34" charset="0"/>
              </a:rPr>
              <a:t> </a:t>
            </a:r>
            <a:r>
              <a:rPr lang="pt-BR" sz="1300" dirty="0" err="1" smtClean="0">
                <a:latin typeface="Tahoma" panose="020B0604030504040204" pitchFamily="34" charset="0"/>
                <a:ea typeface="Tahoma" panose="020B0604030504040204" pitchFamily="34" charset="0"/>
                <a:cs typeface="Tahoma" panose="020B0604030504040204" pitchFamily="34" charset="0"/>
              </a:rPr>
              <a:t>Curiae</a:t>
            </a:r>
            <a:r>
              <a:rPr lang="pt-BR" sz="1300" dirty="0" smtClean="0">
                <a:latin typeface="Tahoma" panose="020B0604030504040204" pitchFamily="34" charset="0"/>
                <a:ea typeface="Tahoma" panose="020B0604030504040204" pitchFamily="34" charset="0"/>
                <a:cs typeface="Tahoma" panose="020B0604030504040204" pitchFamily="34" charset="0"/>
              </a:rPr>
              <a:t> - STJ</a:t>
            </a:r>
          </a:p>
          <a:p>
            <a:pPr marL="542925" lvl="1" indent="-8572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 </a:t>
            </a:r>
            <a:r>
              <a:rPr lang="pt-BR" sz="1300" dirty="0" smtClean="0">
                <a:latin typeface="Tahoma" panose="020B0604030504040204" pitchFamily="34" charset="0"/>
                <a:ea typeface="Tahoma" panose="020B0604030504040204" pitchFamily="34" charset="0"/>
                <a:cs typeface="Tahoma" panose="020B0604030504040204" pitchFamily="34" charset="0"/>
              </a:rPr>
              <a:t>Pareceres - </a:t>
            </a:r>
            <a:r>
              <a:rPr lang="pt-BR" sz="1300" dirty="0" err="1" smtClean="0">
                <a:latin typeface="Tahoma" panose="020B0604030504040204" pitchFamily="34" charset="0"/>
                <a:ea typeface="Tahoma" panose="020B0604030504040204" pitchFamily="34" charset="0"/>
                <a:cs typeface="Tahoma" panose="020B0604030504040204" pitchFamily="34" charset="0"/>
              </a:rPr>
              <a:t>Cyrela</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95536" y="1097561"/>
            <a:ext cx="3926532" cy="4889800"/>
          </a:xfrm>
          <a:prstGeom prst="rect">
            <a:avLst/>
          </a:prstGeom>
        </p:spPr>
        <p:txBody>
          <a:bodyPr wrap="square">
            <a:spAutoFit/>
          </a:bodyPr>
          <a:lstStyle/>
          <a:p>
            <a:pPr>
              <a:lnSpc>
                <a:spcPct val="110000"/>
              </a:lnSpc>
              <a:spcBef>
                <a:spcPts val="600"/>
              </a:spcBef>
            </a:pPr>
            <a:r>
              <a:rPr lang="pt-BR" sz="1300" b="1" dirty="0">
                <a:latin typeface="Tahoma" panose="020B0604030504040204" pitchFamily="34" charset="0"/>
                <a:ea typeface="Tahoma" panose="020B0604030504040204" pitchFamily="34" charset="0"/>
                <a:cs typeface="Tahoma" panose="020B0604030504040204" pitchFamily="34" charset="0"/>
              </a:rPr>
              <a:t>A questão </a:t>
            </a:r>
            <a:r>
              <a:rPr lang="pt-BR" sz="1300" b="1" dirty="0" smtClean="0">
                <a:latin typeface="Tahoma" panose="020B0604030504040204" pitchFamily="34" charset="0"/>
                <a:ea typeface="Tahoma" panose="020B0604030504040204" pitchFamily="34" charset="0"/>
                <a:cs typeface="Tahoma" panose="020B0604030504040204" pitchFamily="34" charset="0"/>
              </a:rPr>
              <a:t>consumerista é mais relevante do que a questão trabalhista</a:t>
            </a:r>
            <a:br>
              <a:rPr lang="pt-BR" sz="1300" b="1" dirty="0" smtClean="0">
                <a:latin typeface="Tahoma" panose="020B0604030504040204" pitchFamily="34" charset="0"/>
                <a:ea typeface="Tahoma" panose="020B0604030504040204" pitchFamily="34" charset="0"/>
                <a:cs typeface="Tahoma" panose="020B0604030504040204" pitchFamily="34" charset="0"/>
              </a:rPr>
            </a:b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marL="266700" indent="-88900">
              <a:lnSpc>
                <a:spcPct val="110000"/>
              </a:lnSpc>
              <a:spcBef>
                <a:spcPts val="12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 corretagem apartada: </a:t>
            </a:r>
            <a:r>
              <a:rPr lang="pt-BR" sz="1300" dirty="0" smtClean="0">
                <a:latin typeface="Tahoma" panose="020B0604030504040204" pitchFamily="34" charset="0"/>
                <a:ea typeface="Tahoma" panose="020B0604030504040204" pitchFamily="34" charset="0"/>
                <a:cs typeface="Tahoma" panose="020B0604030504040204" pitchFamily="34" charset="0"/>
              </a:rPr>
              <a:t>decisões </a:t>
            </a:r>
            <a:r>
              <a:rPr lang="pt-BR" sz="1300" dirty="0">
                <a:latin typeface="Tahoma" panose="020B0604030504040204" pitchFamily="34" charset="0"/>
                <a:ea typeface="Tahoma" panose="020B0604030504040204" pitchFamily="34" charset="0"/>
                <a:cs typeface="Tahoma" panose="020B0604030504040204" pitchFamily="34" charset="0"/>
              </a:rPr>
              <a:t>coletivas sobrepujam </a:t>
            </a:r>
            <a:r>
              <a:rPr lang="pt-BR" sz="1300" dirty="0" smtClean="0">
                <a:latin typeface="Tahoma" panose="020B0604030504040204" pitchFamily="34" charset="0"/>
                <a:ea typeface="Tahoma" panose="020B0604030504040204" pitchFamily="34" charset="0"/>
                <a:cs typeface="Tahoma" panose="020B0604030504040204" pitchFamily="34" charset="0"/>
              </a:rPr>
              <a:t>individuais - valores </a:t>
            </a:r>
            <a:r>
              <a:rPr lang="pt-BR" sz="1300" dirty="0">
                <a:latin typeface="Tahoma" panose="020B0604030504040204" pitchFamily="34" charset="0"/>
                <a:ea typeface="Tahoma" panose="020B0604030504040204" pitchFamily="34" charset="0"/>
                <a:cs typeface="Tahoma" panose="020B0604030504040204" pitchFamily="34" charset="0"/>
              </a:rPr>
              <a:t>e riscos muito </a:t>
            </a:r>
            <a:r>
              <a:rPr lang="pt-BR" sz="1300" dirty="0" smtClean="0">
                <a:latin typeface="Tahoma" panose="020B0604030504040204" pitchFamily="34" charset="0"/>
                <a:ea typeface="Tahoma" panose="020B0604030504040204" pitchFamily="34" charset="0"/>
                <a:cs typeface="Tahoma" panose="020B0604030504040204" pitchFamily="34" charset="0"/>
              </a:rPr>
              <a:t>elevados</a:t>
            </a:r>
          </a:p>
          <a:p>
            <a:pPr marL="266700" indent="-88900">
              <a:lnSpc>
                <a:spcPct val="110000"/>
              </a:lnSpc>
              <a:spcBef>
                <a:spcPts val="12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Ambos os modelos são legais: alterações se dariam de acordo com definição por cada empresa.</a:t>
            </a:r>
          </a:p>
          <a:p>
            <a:pPr marL="177800">
              <a:lnSpc>
                <a:spcPct val="110000"/>
              </a:lnSpc>
              <a:spcBef>
                <a:spcPts val="12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77800">
              <a:lnSpc>
                <a:spcPct val="110000"/>
              </a:lnSpc>
              <a:spcBef>
                <a:spcPts val="12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Reunião de empresas em 16/06 para acompanhamento do tema</a:t>
            </a:r>
            <a:r>
              <a:rPr lang="pt-BR" sz="1300" b="1" dirty="0" smtClean="0">
                <a:latin typeface="Tahoma" panose="020B0604030504040204" pitchFamily="34" charset="0"/>
                <a:ea typeface="Tahoma" panose="020B0604030504040204" pitchFamily="34" charset="0"/>
                <a:cs typeface="Tahoma" panose="020B0604030504040204" pitchFamily="34" charset="0"/>
              </a:rPr>
              <a:t>:</a:t>
            </a:r>
          </a:p>
          <a:p>
            <a:pPr marL="177800">
              <a:lnSpc>
                <a:spcPct val="110000"/>
              </a:lnSpc>
              <a:spcBef>
                <a:spcPts val="1200"/>
              </a:spcBef>
              <a:buClr>
                <a:schemeClr val="tx1"/>
              </a:buClr>
            </a:pPr>
            <a:endParaRPr lang="pt-BR" sz="1300" b="1" dirty="0">
              <a:latin typeface="Tahoma" panose="020B0604030504040204" pitchFamily="34" charset="0"/>
              <a:ea typeface="Tahoma" panose="020B0604030504040204" pitchFamily="34" charset="0"/>
              <a:cs typeface="Tahoma" panose="020B0604030504040204" pitchFamily="34" charset="0"/>
            </a:endParaRPr>
          </a:p>
          <a:p>
            <a:pPr marL="266700" indent="-88900">
              <a:lnSpc>
                <a:spcPct val="110000"/>
              </a:lnSpc>
              <a:spcBef>
                <a:spcPts val="12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Balanço das empresas- tendência pela corretagem não-apartada</a:t>
            </a:r>
          </a:p>
          <a:p>
            <a:pPr marL="266700" indent="-88900">
              <a:lnSpc>
                <a:spcPct val="110000"/>
              </a:lnSpc>
              <a:spcBef>
                <a:spcPts val="12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Definições e negociações a cargo de cada empresa</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30028" y="1940382"/>
            <a:ext cx="67345" cy="127259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544215" y="4581128"/>
            <a:ext cx="67345" cy="86409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528717" y="1278298"/>
            <a:ext cx="216024" cy="4233853"/>
          </a:xfrm>
          <a:prstGeom prst="rect">
            <a:avLst/>
          </a:prstGeom>
        </p:spPr>
      </p:pic>
    </p:spTree>
    <p:extLst>
      <p:ext uri="{BB962C8B-B14F-4D97-AF65-F5344CB8AC3E}">
        <p14:creationId xmlns:p14="http://schemas.microsoft.com/office/powerpoint/2010/main" val="385890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 grpId="0"/>
      <p:bldP spid="12"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2492896"/>
            <a:ext cx="9144000" cy="1659466"/>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ANAMAGES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683568" y="980728"/>
            <a:ext cx="7200800" cy="1105687"/>
          </a:xfrm>
          <a:prstGeom prst="rect">
            <a:avLst/>
          </a:prstGeom>
        </p:spPr>
        <p:txBody>
          <a:bodyPr wrap="square">
            <a:spAutoFit/>
          </a:bodyPr>
          <a:lstStyle/>
          <a:p>
            <a:pPr>
              <a:lnSpc>
                <a:spcPct val="110000"/>
              </a:lnSpc>
              <a:spcBef>
                <a:spcPts val="4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ANAMAGES/ TJ- SP</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Aproximação da Magistratura e contribuição na diminuição da cultura de litígios no país. </a:t>
            </a: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Produção de enunciados, distribuídos para juízes (14 mil na base)  </a:t>
            </a:r>
          </a:p>
          <a:p>
            <a:pPr marL="180975" indent="-180975">
              <a:lnSpc>
                <a:spcPct val="110000"/>
              </a:lnSpc>
              <a:spcBef>
                <a:spcPts val="4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Ação preliminar: encontro </a:t>
            </a:r>
            <a:r>
              <a:rPr lang="pt-BR" sz="1300" dirty="0">
                <a:latin typeface="Tahoma" panose="020B0604030504040204" pitchFamily="34" charset="0"/>
                <a:ea typeface="Tahoma" panose="020B0604030504040204" pitchFamily="34" charset="0"/>
                <a:cs typeface="Tahoma" panose="020B0604030504040204" pitchFamily="34" charset="0"/>
              </a:rPr>
              <a:t>de 1 dia sobre </a:t>
            </a:r>
            <a:r>
              <a:rPr lang="pt-BR" sz="1300" dirty="0" smtClean="0">
                <a:latin typeface="Tahoma" panose="020B0604030504040204" pitchFamily="34" charset="0"/>
                <a:ea typeface="Tahoma" panose="020B0604030504040204" pitchFamily="34" charset="0"/>
                <a:cs typeface="Tahoma" panose="020B0604030504040204" pitchFamily="34" charset="0"/>
              </a:rPr>
              <a:t>tema específico </a:t>
            </a:r>
            <a:r>
              <a:rPr lang="pt-BR" sz="1300" dirty="0">
                <a:latin typeface="Tahoma" panose="020B0604030504040204" pitchFamily="34" charset="0"/>
                <a:ea typeface="Tahoma" panose="020B0604030504040204" pitchFamily="34" charset="0"/>
                <a:cs typeface="Tahoma" panose="020B0604030504040204" pitchFamily="34" charset="0"/>
              </a:rPr>
              <a:t>com </a:t>
            </a:r>
            <a:r>
              <a:rPr lang="pt-BR" sz="1300" dirty="0" smtClean="0">
                <a:latin typeface="Tahoma" panose="020B0604030504040204" pitchFamily="34" charset="0"/>
                <a:ea typeface="Tahoma" panose="020B0604030504040204" pitchFamily="34" charset="0"/>
                <a:cs typeface="Tahoma" panose="020B0604030504040204" pitchFamily="34" charset="0"/>
              </a:rPr>
              <a:t>TJ-SP </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20" name="Rectangle 1"/>
          <p:cNvSpPr/>
          <p:nvPr/>
        </p:nvSpPr>
        <p:spPr>
          <a:xfrm>
            <a:off x="683568" y="2708519"/>
            <a:ext cx="7200800" cy="1105687"/>
          </a:xfrm>
          <a:prstGeom prst="rect">
            <a:avLst/>
          </a:prstGeom>
        </p:spPr>
        <p:txBody>
          <a:bodyPr wrap="square">
            <a:spAutoFit/>
          </a:bodyPr>
          <a:lstStyle/>
          <a:p>
            <a:pPr>
              <a:lnSpc>
                <a:spcPct val="110000"/>
              </a:lnSpc>
              <a:spcBef>
                <a:spcPts val="4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ANAMAGES e ABRAINC</a:t>
            </a: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Até 4 encontros para nosso setor em SP. 1º encontro - Corretagem. </a:t>
            </a: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Discussão organizada e com algum controle; entendimentos </a:t>
            </a:r>
            <a:r>
              <a:rPr lang="pt-BR" sz="1300" dirty="0" err="1">
                <a:latin typeface="Tahoma" panose="020B0604030504040204" pitchFamily="34" charset="0"/>
                <a:ea typeface="Tahoma" panose="020B0604030504040204" pitchFamily="34" charset="0"/>
                <a:cs typeface="Tahoma" panose="020B0604030504040204" pitchFamily="34" charset="0"/>
              </a:rPr>
              <a:t>orientativos</a:t>
            </a:r>
            <a:r>
              <a:rPr lang="pt-BR" sz="1300" dirty="0">
                <a:latin typeface="Tahoma" panose="020B0604030504040204" pitchFamily="34" charset="0"/>
                <a:ea typeface="Tahoma" panose="020B0604030504040204" pitchFamily="34" charset="0"/>
                <a:cs typeface="Tahoma" panose="020B0604030504040204" pitchFamily="34" charset="0"/>
              </a:rPr>
              <a:t> para juízes</a:t>
            </a:r>
            <a:r>
              <a:rPr lang="pt-BR" sz="1300" dirty="0" smtClean="0">
                <a:latin typeface="Tahoma" panose="020B0604030504040204" pitchFamily="34" charset="0"/>
                <a:ea typeface="Tahoma" panose="020B0604030504040204" pitchFamily="34" charset="0"/>
                <a:cs typeface="Tahoma" panose="020B0604030504040204" pitchFamily="34" charset="0"/>
              </a:rPr>
              <a:t>.</a:t>
            </a:r>
          </a:p>
          <a:p>
            <a:pPr marL="180975" indent="-180975">
              <a:lnSpc>
                <a:spcPct val="110000"/>
              </a:lnSpc>
              <a:spcBef>
                <a:spcPts val="4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 </a:t>
            </a:r>
            <a:r>
              <a:rPr lang="pt-BR" sz="1300" b="1" dirty="0" smtClean="0">
                <a:latin typeface="Tahoma" panose="020B0604030504040204" pitchFamily="34" charset="0"/>
                <a:ea typeface="Tahoma" panose="020B0604030504040204" pitchFamily="34" charset="0"/>
                <a:cs typeface="Tahoma" panose="020B0604030504040204" pitchFamily="34" charset="0"/>
              </a:rPr>
              <a:t>Próximos </a:t>
            </a:r>
            <a:r>
              <a:rPr lang="pt-BR" sz="1300" b="1" dirty="0">
                <a:latin typeface="Tahoma" panose="020B0604030504040204" pitchFamily="34" charset="0"/>
                <a:ea typeface="Tahoma" panose="020B0604030504040204" pitchFamily="34" charset="0"/>
                <a:cs typeface="Tahoma" panose="020B0604030504040204" pitchFamily="34" charset="0"/>
              </a:rPr>
              <a:t>temas </a:t>
            </a:r>
            <a:r>
              <a:rPr lang="pt-BR" sz="1300" dirty="0" smtClean="0">
                <a:latin typeface="Tahoma" panose="020B0604030504040204" pitchFamily="34" charset="0"/>
                <a:ea typeface="Tahoma" panose="020B0604030504040204" pitchFamily="34" charset="0"/>
                <a:cs typeface="Tahoma" panose="020B0604030504040204" pitchFamily="34" charset="0"/>
              </a:rPr>
              <a:t>- </a:t>
            </a:r>
            <a:r>
              <a:rPr lang="pt-BR" sz="1300" dirty="0" err="1" smtClean="0">
                <a:latin typeface="Tahoma" panose="020B0604030504040204" pitchFamily="34" charset="0"/>
                <a:ea typeface="Tahoma" panose="020B0604030504040204" pitchFamily="34" charset="0"/>
                <a:cs typeface="Tahoma" panose="020B0604030504040204" pitchFamily="34" charset="0"/>
              </a:rPr>
              <a:t>Distratos</a:t>
            </a:r>
            <a:r>
              <a:rPr lang="pt-BR" sz="1300" dirty="0">
                <a:latin typeface="Tahoma" panose="020B0604030504040204" pitchFamily="34" charset="0"/>
                <a:ea typeface="Tahoma" panose="020B0604030504040204" pitchFamily="34" charset="0"/>
                <a:cs typeface="Tahoma" panose="020B0604030504040204" pitchFamily="34" charset="0"/>
              </a:rPr>
              <a:t>, segurança jurídica nas aprovações?</a:t>
            </a:r>
          </a:p>
        </p:txBody>
      </p:sp>
      <p:sp>
        <p:nvSpPr>
          <p:cNvPr id="22" name="Rectangle 1"/>
          <p:cNvSpPr/>
          <p:nvPr/>
        </p:nvSpPr>
        <p:spPr>
          <a:xfrm>
            <a:off x="683568" y="4523026"/>
            <a:ext cx="7200800" cy="1274451"/>
          </a:xfrm>
          <a:prstGeom prst="rect">
            <a:avLst/>
          </a:prstGeom>
        </p:spPr>
        <p:txBody>
          <a:bodyPr wrap="square">
            <a:spAutoFit/>
          </a:bodyPr>
          <a:lstStyle/>
          <a:p>
            <a:pPr>
              <a:lnSpc>
                <a:spcPct val="110000"/>
              </a:lnSpc>
              <a:spcBef>
                <a:spcPts val="4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Corretagem</a:t>
            </a: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TESE: “É lícita a </a:t>
            </a:r>
            <a:r>
              <a:rPr lang="pt-BR" sz="1300" dirty="0" smtClean="0">
                <a:latin typeface="Tahoma" panose="020B0604030504040204" pitchFamily="34" charset="0"/>
                <a:ea typeface="Tahoma" panose="020B0604030504040204" pitchFamily="34" charset="0"/>
                <a:cs typeface="Tahoma" panose="020B0604030504040204" pitchFamily="34" charset="0"/>
              </a:rPr>
              <a:t>transferência </a:t>
            </a:r>
            <a:r>
              <a:rPr lang="pt-BR" sz="1300" dirty="0">
                <a:latin typeface="Tahoma" panose="020B0604030504040204" pitchFamily="34" charset="0"/>
                <a:ea typeface="Tahoma" panose="020B0604030504040204" pitchFamily="34" charset="0"/>
                <a:cs typeface="Tahoma" panose="020B0604030504040204" pitchFamily="34" charset="0"/>
              </a:rPr>
              <a:t>ao adquirente de imóvel comercializado na planta, da </a:t>
            </a:r>
            <a:r>
              <a:rPr lang="pt-BR" sz="1300" dirty="0" smtClean="0">
                <a:latin typeface="Tahoma" panose="020B0604030504040204" pitchFamily="34" charset="0"/>
                <a:ea typeface="Tahoma" panose="020B0604030504040204" pitchFamily="34" charset="0"/>
                <a:cs typeface="Tahoma" panose="020B0604030504040204" pitchFamily="34" charset="0"/>
              </a:rPr>
              <a:t>atribuição </a:t>
            </a:r>
            <a:r>
              <a:rPr lang="pt-BR" sz="1300" dirty="0">
                <a:latin typeface="Tahoma" panose="020B0604030504040204" pitchFamily="34" charset="0"/>
                <a:ea typeface="Tahoma" panose="020B0604030504040204" pitchFamily="34" charset="0"/>
                <a:cs typeface="Tahoma" panose="020B0604030504040204" pitchFamily="34" charset="0"/>
              </a:rPr>
              <a:t>pelo pagamento direto da comissão do corretor que intermediar o negócio.”</a:t>
            </a: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ANTÍTESE: “A </a:t>
            </a:r>
            <a:r>
              <a:rPr lang="pt-BR" sz="1300" dirty="0" smtClean="0">
                <a:latin typeface="Tahoma" panose="020B0604030504040204" pitchFamily="34" charset="0"/>
                <a:ea typeface="Tahoma" panose="020B0604030504040204" pitchFamily="34" charset="0"/>
                <a:cs typeface="Tahoma" panose="020B0604030504040204" pitchFamily="34" charset="0"/>
              </a:rPr>
              <a:t>atribuição da </a:t>
            </a:r>
            <a:r>
              <a:rPr lang="pt-BR" sz="1300" dirty="0">
                <a:latin typeface="Tahoma" panose="020B0604030504040204" pitchFamily="34" charset="0"/>
                <a:ea typeface="Tahoma" panose="020B0604030504040204" pitchFamily="34" charset="0"/>
                <a:cs typeface="Tahoma" panose="020B0604030504040204" pitchFamily="34" charset="0"/>
              </a:rPr>
              <a:t>remuneração do corretor do imóvel comercializado na planta é do incorporador” (evitado, propositalmente, o uso de redação inversa à da tese</a:t>
            </a:r>
            <a:r>
              <a:rPr lang="pt-BR" sz="1300" dirty="0" smtClean="0">
                <a:latin typeface="Tahoma" panose="020B0604030504040204" pitchFamily="34" charset="0"/>
                <a:ea typeface="Tahoma" panose="020B0604030504040204" pitchFamily="34" charset="0"/>
                <a:cs typeface="Tahoma" panose="020B0604030504040204" pitchFamily="34" charset="0"/>
              </a:rPr>
              <a:t>).</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60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4294967295"/>
          </p:nvPr>
        </p:nvSpPr>
        <p:spPr>
          <a:xfrm>
            <a:off x="899592" y="1340768"/>
            <a:ext cx="3024336" cy="3816424"/>
          </a:xfrm>
          <a:prstGeom prst="rect">
            <a:avLst/>
          </a:prstGeom>
        </p:spPr>
        <p:txBody>
          <a:bodyPr>
            <a:normAutofit/>
          </a:bodyPr>
          <a:lstStyle/>
          <a:p>
            <a:pPr marL="0" indent="0">
              <a:buNone/>
            </a:pPr>
            <a:r>
              <a:rPr lang="pt-BR" sz="1300" b="1" dirty="0" smtClean="0">
                <a:latin typeface="Tahoma" panose="020B0604030504040204" pitchFamily="34" charset="0"/>
                <a:ea typeface="Tahoma" panose="020B0604030504040204" pitchFamily="34" charset="0"/>
                <a:cs typeface="Tahoma" panose="020B0604030504040204" pitchFamily="34" charset="0"/>
              </a:rPr>
              <a:t>Grupo de Trabalho</a:t>
            </a:r>
          </a:p>
          <a:p>
            <a:pPr marL="0" lvl="1" indent="0" fontAlgn="base">
              <a:lnSpc>
                <a:spcPct val="170000"/>
              </a:lnSpc>
              <a:spcBef>
                <a:spcPts val="400"/>
              </a:spcBef>
              <a:spcAft>
                <a:spcPct val="0"/>
              </a:spcAft>
              <a:buNone/>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200000"/>
              </a:lnSpc>
              <a:spcBef>
                <a:spcPts val="400"/>
              </a:spcBef>
              <a:spcAft>
                <a:spcPct val="0"/>
              </a:spcAft>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Alcides e </a:t>
            </a:r>
            <a:r>
              <a:rPr lang="pt-BR" sz="1300" dirty="0" err="1" smtClean="0">
                <a:latin typeface="Tahoma" panose="020B0604030504040204" pitchFamily="34" charset="0"/>
                <a:ea typeface="Tahoma" panose="020B0604030504040204" pitchFamily="34" charset="0"/>
                <a:cs typeface="Tahoma" panose="020B0604030504040204" pitchFamily="34" charset="0"/>
              </a:rPr>
              <a:t>Ivam</a:t>
            </a:r>
            <a:r>
              <a:rPr lang="pt-BR" sz="1300" dirty="0" smtClean="0">
                <a:latin typeface="Tahoma" panose="020B0604030504040204" pitchFamily="34" charset="0"/>
                <a:ea typeface="Tahoma" panose="020B0604030504040204" pitchFamily="34" charset="0"/>
                <a:cs typeface="Tahoma" panose="020B0604030504040204" pitchFamily="34" charset="0"/>
              </a:rPr>
              <a:t> – Tecnisa</a:t>
            </a:r>
          </a:p>
          <a:p>
            <a:pPr marL="180975" lvl="1" indent="-180975" fontAlgn="base">
              <a:lnSpc>
                <a:spcPct val="200000"/>
              </a:lnSpc>
              <a:spcBef>
                <a:spcPts val="400"/>
              </a:spcBef>
              <a:spcAft>
                <a:spcPct val="0"/>
              </a:spcAft>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Junia – MRV</a:t>
            </a:r>
          </a:p>
          <a:p>
            <a:pPr marL="180975" lvl="1" indent="-180975" fontAlgn="base">
              <a:lnSpc>
                <a:spcPct val="200000"/>
              </a:lnSpc>
              <a:spcBef>
                <a:spcPts val="400"/>
              </a:spcBef>
              <a:spcAft>
                <a:spcPct val="0"/>
              </a:spcAft>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Vitor e Otavio - Rossi</a:t>
            </a:r>
          </a:p>
          <a:p>
            <a:pPr marL="180975" lvl="1" indent="-180975" fontAlgn="base">
              <a:lnSpc>
                <a:spcPct val="200000"/>
              </a:lnSpc>
              <a:spcBef>
                <a:spcPts val="400"/>
              </a:spcBef>
              <a:spcAft>
                <a:spcPct val="0"/>
              </a:spcAft>
              <a:buFont typeface="Tahoma" panose="020B0604030504040204" pitchFamily="34" charset="0"/>
              <a:buChar char="›"/>
            </a:pPr>
            <a:r>
              <a:rPr lang="pt-BR" sz="1300" dirty="0" err="1" smtClean="0">
                <a:latin typeface="Tahoma" panose="020B0604030504040204" pitchFamily="34" charset="0"/>
                <a:ea typeface="Tahoma" panose="020B0604030504040204" pitchFamily="34" charset="0"/>
                <a:cs typeface="Tahoma" panose="020B0604030504040204" pitchFamily="34" charset="0"/>
              </a:rPr>
              <a:t>Artuzo</a:t>
            </a:r>
            <a:r>
              <a:rPr lang="pt-BR" sz="1300" dirty="0" smtClean="0">
                <a:latin typeface="Tahoma" panose="020B0604030504040204" pitchFamily="34" charset="0"/>
                <a:ea typeface="Tahoma" panose="020B0604030504040204" pitchFamily="34" charset="0"/>
                <a:cs typeface="Tahoma" panose="020B0604030504040204" pitchFamily="34" charset="0"/>
              </a:rPr>
              <a:t> e Victor – Cury</a:t>
            </a:r>
          </a:p>
          <a:p>
            <a:pPr marL="180975" lvl="1" indent="-180975" fontAlgn="base">
              <a:lnSpc>
                <a:spcPct val="200000"/>
              </a:lnSpc>
              <a:spcBef>
                <a:spcPts val="400"/>
              </a:spcBef>
              <a:spcAft>
                <a:spcPct val="0"/>
              </a:spcAft>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Juliano - </a:t>
            </a:r>
            <a:r>
              <a:rPr lang="pt-BR" sz="1300" dirty="0" err="1" smtClean="0">
                <a:latin typeface="Tahoma" panose="020B0604030504040204" pitchFamily="34" charset="0"/>
                <a:ea typeface="Tahoma" panose="020B0604030504040204" pitchFamily="34" charset="0"/>
                <a:cs typeface="Tahoma" panose="020B0604030504040204" pitchFamily="34" charset="0"/>
              </a:rPr>
              <a:t>Cyrela</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0" lvl="1" indent="0" fontAlgn="base">
              <a:lnSpc>
                <a:spcPct val="100000"/>
              </a:lnSpc>
              <a:spcBef>
                <a:spcPts val="400"/>
              </a:spcBef>
              <a:spcAft>
                <a:spcPct val="0"/>
              </a:spcAft>
              <a:buNone/>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2142067" y="260648"/>
            <a:ext cx="7001933"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Orçamento Custo Fixo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9"/>
            <a:ext cx="2195736" cy="307777"/>
          </a:xfrm>
          <a:prstGeom prst="rect">
            <a:avLst/>
          </a:prstGeom>
          <a:solidFill>
            <a:schemeClr val="accent1"/>
          </a:solidFill>
        </p:spPr>
        <p:txBody>
          <a:bodyPr wrap="square" lIns="36000" rIns="36000" rtlCol="0" anchor="t" anchorCtr="0">
            <a:spAutoFit/>
          </a:bodyPr>
          <a:lstStyle/>
          <a:p>
            <a:pPr marL="447675" algn="ct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SGA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3635896" y="1052736"/>
            <a:ext cx="216024" cy="4233853"/>
          </a:xfrm>
          <a:prstGeom prst="rect">
            <a:avLst/>
          </a:prstGeom>
        </p:spPr>
      </p:pic>
      <p:sp>
        <p:nvSpPr>
          <p:cNvPr id="2" name="Retângulo 1"/>
          <p:cNvSpPr/>
          <p:nvPr/>
        </p:nvSpPr>
        <p:spPr>
          <a:xfrm>
            <a:off x="4139952" y="1340768"/>
            <a:ext cx="4320480" cy="3252172"/>
          </a:xfrm>
          <a:prstGeom prst="rect">
            <a:avLst/>
          </a:prstGeom>
        </p:spPr>
        <p:txBody>
          <a:bodyPr wrap="square">
            <a:spAutoFit/>
          </a:bodyPr>
          <a:lstStyle/>
          <a:p>
            <a:pPr marL="0" indent="0">
              <a:buNone/>
            </a:pPr>
            <a:r>
              <a:rPr lang="pt-BR" sz="1300" b="1" dirty="0">
                <a:latin typeface="Tahoma" panose="020B0604030504040204" pitchFamily="34" charset="0"/>
                <a:ea typeface="Tahoma" panose="020B0604030504040204" pitchFamily="34" charset="0"/>
                <a:cs typeface="Tahoma" panose="020B0604030504040204" pitchFamily="34" charset="0"/>
              </a:rPr>
              <a:t>Início dos Trabalhos </a:t>
            </a:r>
          </a:p>
          <a:p>
            <a:pPr marL="180975" lvl="1" indent="-180975">
              <a:spcBef>
                <a:spcPts val="400"/>
              </a:spcBef>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spcBef>
                <a:spcPts val="400"/>
              </a:spcBef>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Áreas básicas de Back Office: Contas a Receber, Contas a Pagar, Tesouraria, Relacionamento, </a:t>
            </a:r>
            <a:r>
              <a:rPr lang="pt-BR" sz="1300" dirty="0" err="1">
                <a:latin typeface="Tahoma" panose="020B0604030504040204" pitchFamily="34" charset="0"/>
                <a:ea typeface="Tahoma" panose="020B0604030504040204" pitchFamily="34" charset="0"/>
                <a:cs typeface="Tahoma" panose="020B0604030504040204" pitchFamily="34" charset="0"/>
              </a:rPr>
              <a:t>Depto</a:t>
            </a:r>
            <a:r>
              <a:rPr lang="pt-BR" sz="1300" dirty="0">
                <a:latin typeface="Tahoma" panose="020B0604030504040204" pitchFamily="34" charset="0"/>
                <a:ea typeface="Tahoma" panose="020B0604030504040204" pitchFamily="34" charset="0"/>
                <a:cs typeface="Tahoma" panose="020B0604030504040204" pitchFamily="34" charset="0"/>
              </a:rPr>
              <a:t> Pessoal, Cobrança.</a:t>
            </a:r>
          </a:p>
          <a:p>
            <a:pPr marL="180975" lvl="1" indent="-180975">
              <a:spcBef>
                <a:spcPts val="400"/>
              </a:spcBef>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spcBef>
                <a:spcPts val="400"/>
              </a:spcBef>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Definição de Premissas e Indicadores</a:t>
            </a:r>
          </a:p>
          <a:p>
            <a:pPr marL="180975" lvl="1" indent="-180975">
              <a:spcBef>
                <a:spcPts val="400"/>
              </a:spcBef>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pt-BR" sz="1300" b="1"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pt-BR" sz="1300" b="1" dirty="0" smtClean="0">
                <a:latin typeface="Tahoma" panose="020B0604030504040204" pitchFamily="34" charset="0"/>
                <a:ea typeface="Tahoma" panose="020B0604030504040204" pitchFamily="34" charset="0"/>
                <a:cs typeface="Tahoma" panose="020B0604030504040204" pitchFamily="34" charset="0"/>
              </a:rPr>
              <a:t>Próximas </a:t>
            </a:r>
            <a:r>
              <a:rPr lang="pt-BR" sz="1300" b="1" dirty="0">
                <a:latin typeface="Tahoma" panose="020B0604030504040204" pitchFamily="34" charset="0"/>
                <a:ea typeface="Tahoma" panose="020B0604030504040204" pitchFamily="34" charset="0"/>
                <a:cs typeface="Tahoma" panose="020B0604030504040204" pitchFamily="34" charset="0"/>
              </a:rPr>
              <a:t>Áreas </a:t>
            </a:r>
          </a:p>
          <a:p>
            <a:pPr marL="180975" lvl="1" indent="-180975">
              <a:spcBef>
                <a:spcPts val="400"/>
              </a:spcBef>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spcBef>
                <a:spcPts val="400"/>
              </a:spcBef>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Contabilidade, Fiscal, Controladoria, Registro, Repasse, RH</a:t>
            </a:r>
          </a:p>
        </p:txBody>
      </p:sp>
    </p:spTree>
    <p:extLst>
      <p:ext uri="{BB962C8B-B14F-4D97-AF65-F5344CB8AC3E}">
        <p14:creationId xmlns:p14="http://schemas.microsoft.com/office/powerpoint/2010/main" val="339347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Anexo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3445044586"/>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6016" y="3884855"/>
            <a:ext cx="4032448" cy="1152428"/>
          </a:xfrm>
          <a:prstGeom prst="rect">
            <a:avLst/>
          </a:prstGeom>
        </p:spPr>
      </p:pic>
      <p:sp>
        <p:nvSpPr>
          <p:cNvPr id="3" name="Espaço Reservado para Conteúdo 2"/>
          <p:cNvSpPr>
            <a:spLocks noGrp="1"/>
          </p:cNvSpPr>
          <p:nvPr>
            <p:ph idx="4294967295"/>
          </p:nvPr>
        </p:nvSpPr>
        <p:spPr>
          <a:xfrm>
            <a:off x="323528" y="1124744"/>
            <a:ext cx="3672408" cy="4351338"/>
          </a:xfrm>
          <a:prstGeom prst="rect">
            <a:avLst/>
          </a:prstGeom>
        </p:spPr>
        <p:txBody>
          <a:bodyPr>
            <a:normAutofit/>
          </a:bodyPr>
          <a:lstStyle/>
          <a:p>
            <a:pPr marL="0" indent="0">
              <a:buNone/>
            </a:pPr>
            <a:endParaRPr lang="pt-BR" sz="12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pt-BR" sz="1200" b="1" dirty="0">
                <a:latin typeface="Tahoma" panose="020B0604030504040204" pitchFamily="34" charset="0"/>
                <a:ea typeface="Tahoma" panose="020B0604030504040204" pitchFamily="34" charset="0"/>
                <a:cs typeface="Tahoma" panose="020B0604030504040204" pitchFamily="34" charset="0"/>
              </a:rPr>
              <a:t>Resumo:</a:t>
            </a:r>
          </a:p>
          <a:p>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70000"/>
              </a:lnSpc>
              <a:spcBef>
                <a:spcPts val="400"/>
              </a:spcBef>
              <a:spcAft>
                <a:spcPct val="0"/>
              </a:spcAft>
              <a:buFont typeface="Tahoma" panose="020B0604030504040204" pitchFamily="34" charset="0"/>
              <a:buChar char="›"/>
            </a:pPr>
            <a:r>
              <a:rPr lang="pt-BR" sz="1200" dirty="0">
                <a:latin typeface="Tahoma" panose="020B0604030504040204" pitchFamily="34" charset="0"/>
                <a:ea typeface="Tahoma" panose="020B0604030504040204" pitchFamily="34" charset="0"/>
                <a:cs typeface="Tahoma" panose="020B0604030504040204" pitchFamily="34" charset="0"/>
              </a:rPr>
              <a:t>Caderneta de Poupança teve saque dos investidores e poupadores estão com orçamento restrito,</a:t>
            </a:r>
          </a:p>
          <a:p>
            <a:pPr marL="180975" lvl="1" indent="-180975" fontAlgn="base">
              <a:lnSpc>
                <a:spcPct val="170000"/>
              </a:lnSpc>
              <a:spcBef>
                <a:spcPts val="400"/>
              </a:spcBef>
              <a:spcAft>
                <a:spcPct val="0"/>
              </a:spcAft>
              <a:buFont typeface="Tahoma" panose="020B0604030504040204" pitchFamily="34" charset="0"/>
              <a:buChar char="›"/>
            </a:pPr>
            <a:r>
              <a:rPr lang="pt-BR" sz="1200" dirty="0" smtClean="0">
                <a:latin typeface="Tahoma" panose="020B0604030504040204" pitchFamily="34" charset="0"/>
                <a:ea typeface="Tahoma" panose="020B0604030504040204" pitchFamily="34" charset="0"/>
                <a:cs typeface="Tahoma" panose="020B0604030504040204" pitchFamily="34" charset="0"/>
              </a:rPr>
              <a:t>Hoje </a:t>
            </a:r>
            <a:r>
              <a:rPr lang="pt-BR" sz="1200" dirty="0">
                <a:latin typeface="Tahoma" panose="020B0604030504040204" pitchFamily="34" charset="0"/>
                <a:ea typeface="Tahoma" panose="020B0604030504040204" pitchFamily="34" charset="0"/>
                <a:cs typeface="Tahoma" panose="020B0604030504040204" pitchFamily="34" charset="0"/>
              </a:rPr>
              <a:t>Caderneta de Poupança tem saldo de R$ 508( 31 de maio) bilhões,</a:t>
            </a:r>
          </a:p>
          <a:p>
            <a:pPr marL="180975" lvl="1" indent="-180975" fontAlgn="base">
              <a:lnSpc>
                <a:spcPct val="170000"/>
              </a:lnSpc>
              <a:spcBef>
                <a:spcPts val="400"/>
              </a:spcBef>
              <a:spcAft>
                <a:spcPct val="0"/>
              </a:spcAft>
              <a:buFont typeface="Tahoma" panose="020B0604030504040204" pitchFamily="34" charset="0"/>
              <a:buChar char="›"/>
            </a:pPr>
            <a:r>
              <a:rPr lang="pt-BR" sz="1200" dirty="0" smtClean="0">
                <a:latin typeface="Tahoma" panose="020B0604030504040204" pitchFamily="34" charset="0"/>
                <a:ea typeface="Tahoma" panose="020B0604030504040204" pitchFamily="34" charset="0"/>
                <a:cs typeface="Tahoma" panose="020B0604030504040204" pitchFamily="34" charset="0"/>
              </a:rPr>
              <a:t>Final </a:t>
            </a:r>
            <a:r>
              <a:rPr lang="pt-BR" sz="1200" dirty="0">
                <a:latin typeface="Tahoma" panose="020B0604030504040204" pitchFamily="34" charset="0"/>
                <a:ea typeface="Tahoma" panose="020B0604030504040204" pitchFamily="34" charset="0"/>
                <a:cs typeface="Tahoma" panose="020B0604030504040204" pitchFamily="34" charset="0"/>
              </a:rPr>
              <a:t>do ano Caderneta de Poupança terá de R$ 460 a R$ 480 bilhões,</a:t>
            </a:r>
          </a:p>
          <a:p>
            <a:pPr marL="180975" lvl="1" indent="-180975" fontAlgn="base">
              <a:lnSpc>
                <a:spcPct val="170000"/>
              </a:lnSpc>
              <a:spcBef>
                <a:spcPts val="400"/>
              </a:spcBef>
              <a:spcAft>
                <a:spcPct val="0"/>
              </a:spcAft>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 name="Espaço Reservado para Conteúdo 2"/>
          <p:cNvSpPr txBox="1">
            <a:spLocks/>
          </p:cNvSpPr>
          <p:nvPr/>
        </p:nvSpPr>
        <p:spPr>
          <a:xfrm>
            <a:off x="4644008" y="1196752"/>
            <a:ext cx="4358324" cy="2448272"/>
          </a:xfrm>
          <a:prstGeom prst="rect">
            <a:avLst/>
          </a:prstGeom>
        </p:spPr>
        <p:txBody>
          <a:bodyPr>
            <a:normAutofit/>
          </a:bodyPr>
          <a:lstStyle>
            <a:lvl1pPr marL="228600" indent="-228600" defTabSz="914400" eaLnBrk="1" latinLnBrk="0" hangingPunct="1">
              <a:lnSpc>
                <a:spcPct val="90000"/>
              </a:lnSpc>
              <a:spcBef>
                <a:spcPts val="1000"/>
              </a:spcBef>
              <a:buFont typeface="Arial" panose="020B0604020202020204" pitchFamily="34" charset="0"/>
              <a:buChar char="•"/>
              <a:defRPr sz="1200">
                <a:latin typeface="Tahoma" panose="020B0604030504040204" pitchFamily="34" charset="0"/>
                <a:ea typeface="Tahoma" panose="020B0604030504040204" pitchFamily="34" charset="0"/>
                <a:cs typeface="Tahoma" panose="020B0604030504040204" pitchFamily="34" charset="0"/>
              </a:defRPr>
            </a:lvl1pPr>
            <a:lvl2pPr marL="180975" lvl="1" indent="-180975" defTabSz="914400" eaLnBrk="1" latinLnBrk="0" hangingPunct="1">
              <a:lnSpc>
                <a:spcPct val="170000"/>
              </a:lnSpc>
              <a:spcBef>
                <a:spcPts val="400"/>
              </a:spcBef>
              <a:buFont typeface="Tahoma" panose="020B0604030504040204" pitchFamily="34" charset="0"/>
              <a:buChar char="›"/>
              <a:defRPr sz="1200">
                <a:latin typeface="Tahoma" panose="020B0604030504040204" pitchFamily="34" charset="0"/>
                <a:ea typeface="Tahoma" panose="020B0604030504040204" pitchFamily="34" charset="0"/>
                <a:cs typeface="Tahoma" panose="020B0604030504040204" pitchFamily="34" charset="0"/>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cs typeface="+mn-cs"/>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cs typeface="+mn-cs"/>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endParaRPr lang="pt-BR" dirty="0"/>
          </a:p>
          <a:p>
            <a:pPr marL="0" indent="0">
              <a:buNone/>
            </a:pPr>
            <a:r>
              <a:rPr lang="pt-BR" b="1" dirty="0"/>
              <a:t>Conclusão:</a:t>
            </a:r>
          </a:p>
          <a:p>
            <a:pPr lvl="2"/>
            <a:endParaRPr lang="pt-BR" dirty="0"/>
          </a:p>
          <a:p>
            <a:pPr lvl="1"/>
            <a:r>
              <a:rPr lang="pt-BR" dirty="0"/>
              <a:t>Caderneta de Poupança não pode ser a única fonte de </a:t>
            </a:r>
            <a:r>
              <a:rPr lang="pt-BR" dirty="0" err="1"/>
              <a:t>funding</a:t>
            </a:r>
            <a:r>
              <a:rPr lang="pt-BR" dirty="0"/>
              <a:t> no futuro</a:t>
            </a:r>
          </a:p>
          <a:p>
            <a:pPr lvl="1"/>
            <a:r>
              <a:rPr lang="pt-BR" dirty="0"/>
              <a:t>Atualmente, captação de mercado devido as taxas de juros restringe e inibe os </a:t>
            </a:r>
            <a:r>
              <a:rPr lang="pt-BR" dirty="0" smtClean="0"/>
              <a:t>tomadores</a:t>
            </a:r>
            <a:r>
              <a:rPr lang="pt-BR" dirty="0"/>
              <a:t>.</a:t>
            </a:r>
          </a:p>
        </p:txBody>
      </p:sp>
      <p:sp>
        <p:nvSpPr>
          <p:cNvPr id="7" name="Retângulo 6"/>
          <p:cNvSpPr/>
          <p:nvPr/>
        </p:nvSpPr>
        <p:spPr>
          <a:xfrm>
            <a:off x="5004048" y="3956863"/>
            <a:ext cx="3816424" cy="1200329"/>
          </a:xfrm>
          <a:prstGeom prst="rect">
            <a:avLst/>
          </a:prstGeom>
        </p:spPr>
        <p:txBody>
          <a:bodyPr wrap="square">
            <a:spAutoFit/>
          </a:bodyPr>
          <a:lstStyle/>
          <a:p>
            <a:pPr>
              <a:lnSpc>
                <a:spcPct val="150000"/>
              </a:lnSpc>
            </a:pPr>
            <a:r>
              <a:rPr lang="pt-BR" sz="1200" b="1" dirty="0">
                <a:latin typeface="Tahoma" panose="020B0604030504040204" pitchFamily="34" charset="0"/>
                <a:ea typeface="Tahoma" panose="020B0604030504040204" pitchFamily="34" charset="0"/>
                <a:cs typeface="Tahoma" panose="020B0604030504040204" pitchFamily="34" charset="0"/>
              </a:rPr>
              <a:t>Necessidade de sistema de transição, até a redução de taxa de juros para manter o mercado </a:t>
            </a:r>
            <a:r>
              <a:rPr lang="pt-BR" sz="1200" b="1" dirty="0" smtClean="0">
                <a:latin typeface="Tahoma" panose="020B0604030504040204" pitchFamily="34" charset="0"/>
                <a:ea typeface="Tahoma" panose="020B0604030504040204" pitchFamily="34" charset="0"/>
                <a:cs typeface="Tahoma" panose="020B0604030504040204" pitchFamily="34" charset="0"/>
              </a:rPr>
              <a:t>funcionando.</a:t>
            </a:r>
            <a:endParaRPr lang="pt-BR" sz="1200" b="1" dirty="0">
              <a:latin typeface="Tahoma" panose="020B0604030504040204" pitchFamily="34" charset="0"/>
              <a:ea typeface="Tahoma" panose="020B0604030504040204" pitchFamily="34" charset="0"/>
              <a:cs typeface="Tahoma" panose="020B0604030504040204" pitchFamily="34" charset="0"/>
            </a:endParaRPr>
          </a:p>
          <a:p>
            <a:pPr lvl="1">
              <a:lnSpc>
                <a:spcPct val="150000"/>
              </a:lnSpc>
            </a:pPr>
            <a:endParaRPr lang="pt-BR" sz="12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rot="10800000" flipH="1">
            <a:off x="4211960" y="692696"/>
            <a:ext cx="216024" cy="4233853"/>
          </a:xfrm>
          <a:prstGeom prst="rect">
            <a:avLst/>
          </a:prstGeom>
        </p:spPr>
      </p:pic>
      <p:sp>
        <p:nvSpPr>
          <p:cNvPr id="10" name="CaixaDeTexto 9"/>
          <p:cNvSpPr txBox="1"/>
          <p:nvPr/>
        </p:nvSpPr>
        <p:spPr>
          <a:xfrm>
            <a:off x="2142067" y="260648"/>
            <a:ext cx="7001933"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Reunião Grupo de Trabalho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Mudanças Poupança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79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4294967295"/>
          </p:nvPr>
        </p:nvSpPr>
        <p:spPr>
          <a:xfrm>
            <a:off x="251520" y="1237902"/>
            <a:ext cx="4320480" cy="3055194"/>
          </a:xfrm>
          <a:prstGeom prst="rect">
            <a:avLst/>
          </a:prstGeom>
        </p:spPr>
        <p:txBody>
          <a:bodyPr>
            <a:normAutofit/>
          </a:bodyPr>
          <a:lstStyle/>
          <a:p>
            <a:pPr marL="0" indent="0">
              <a:buNone/>
            </a:pPr>
            <a:r>
              <a:rPr lang="pt-BR" sz="1200" b="1" dirty="0" smtClean="0">
                <a:latin typeface="Tahoma" panose="020B0604030504040204" pitchFamily="34" charset="0"/>
                <a:ea typeface="Tahoma" panose="020B0604030504040204" pitchFamily="34" charset="0"/>
                <a:cs typeface="Tahoma" panose="020B0604030504040204" pitchFamily="34" charset="0"/>
              </a:rPr>
              <a:t>Pontos </a:t>
            </a:r>
            <a:r>
              <a:rPr lang="pt-BR" sz="1200" b="1" dirty="0">
                <a:latin typeface="Tahoma" panose="020B0604030504040204" pitchFamily="34" charset="0"/>
                <a:ea typeface="Tahoma" panose="020B0604030504040204" pitchFamily="34" charset="0"/>
                <a:cs typeface="Tahoma" panose="020B0604030504040204" pitchFamily="34" charset="0"/>
              </a:rPr>
              <a:t>discutidos preliminarmente:</a:t>
            </a:r>
          </a:p>
          <a:p>
            <a:pPr marL="0" lvl="1" indent="0" fontAlgn="base">
              <a:lnSpc>
                <a:spcPct val="170000"/>
              </a:lnSpc>
              <a:spcBef>
                <a:spcPts val="400"/>
              </a:spcBef>
              <a:spcAft>
                <a:spcPct val="0"/>
              </a:spcAft>
              <a:buNone/>
            </a:pP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r>
              <a:rPr lang="pt-BR" sz="1200" dirty="0">
                <a:latin typeface="Tahoma" panose="020B0604030504040204" pitchFamily="34" charset="0"/>
                <a:ea typeface="Tahoma" panose="020B0604030504040204" pitchFamily="34" charset="0"/>
                <a:cs typeface="Tahoma" panose="020B0604030504040204" pitchFamily="34" charset="0"/>
              </a:rPr>
              <a:t>Recursos da Poupança direcionados só para Pessoa Física, privilegiando imóveis </a:t>
            </a:r>
            <a:r>
              <a:rPr lang="pt-BR" sz="1200" dirty="0" smtClean="0">
                <a:latin typeface="Tahoma" panose="020B0604030504040204" pitchFamily="34" charset="0"/>
                <a:ea typeface="Tahoma" panose="020B0604030504040204" pitchFamily="34" charset="0"/>
                <a:cs typeface="Tahoma" panose="020B0604030504040204" pitchFamily="34" charset="0"/>
              </a:rPr>
              <a:t>novos.</a:t>
            </a: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r>
              <a:rPr lang="pt-BR" sz="1200" dirty="0">
                <a:latin typeface="Tahoma" panose="020B0604030504040204" pitchFamily="34" charset="0"/>
                <a:ea typeface="Tahoma" panose="020B0604030504040204" pitchFamily="34" charset="0"/>
                <a:cs typeface="Tahoma" panose="020B0604030504040204" pitchFamily="34" charset="0"/>
              </a:rPr>
              <a:t>Limitar valor por </a:t>
            </a:r>
            <a:r>
              <a:rPr lang="pt-BR" sz="1200" dirty="0" smtClean="0">
                <a:latin typeface="Tahoma" panose="020B0604030504040204" pitchFamily="34" charset="0"/>
                <a:ea typeface="Tahoma" panose="020B0604030504040204" pitchFamily="34" charset="0"/>
                <a:cs typeface="Tahoma" panose="020B0604030504040204" pitchFamily="34" charset="0"/>
              </a:rPr>
              <a:t>financiamento.</a:t>
            </a: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r>
              <a:rPr lang="pt-BR" sz="1200" dirty="0">
                <a:latin typeface="Tahoma" panose="020B0604030504040204" pitchFamily="34" charset="0"/>
                <a:ea typeface="Tahoma" panose="020B0604030504040204" pitchFamily="34" charset="0"/>
                <a:cs typeface="Tahoma" panose="020B0604030504040204" pitchFamily="34" charset="0"/>
              </a:rPr>
              <a:t>Criação de sistema hibrido de Taxa </a:t>
            </a:r>
            <a:r>
              <a:rPr lang="pt-BR" sz="1200" dirty="0" smtClean="0">
                <a:latin typeface="Tahoma" panose="020B0604030504040204" pitchFamily="34" charset="0"/>
                <a:ea typeface="Tahoma" panose="020B0604030504040204" pitchFamily="34" charset="0"/>
                <a:cs typeface="Tahoma" panose="020B0604030504040204" pitchFamily="34" charset="0"/>
              </a:rPr>
              <a:t>(poupança </a:t>
            </a:r>
            <a:r>
              <a:rPr lang="pt-BR" sz="1200" dirty="0">
                <a:latin typeface="Tahoma" panose="020B0604030504040204" pitchFamily="34" charset="0"/>
                <a:ea typeface="Tahoma" panose="020B0604030504040204" pitchFamily="34" charset="0"/>
                <a:cs typeface="Tahoma" panose="020B0604030504040204" pitchFamily="34" charset="0"/>
              </a:rPr>
              <a:t>e mercado</a:t>
            </a:r>
            <a:r>
              <a:rPr lang="pt-BR" sz="1200" dirty="0" smtClean="0">
                <a:latin typeface="Tahoma" panose="020B0604030504040204" pitchFamily="34" charset="0"/>
                <a:ea typeface="Tahoma" panose="020B0604030504040204" pitchFamily="34" charset="0"/>
                <a:cs typeface="Tahoma" panose="020B0604030504040204" pitchFamily="34" charset="0"/>
              </a:rPr>
              <a:t>).</a:t>
            </a: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r>
              <a:rPr lang="pt-BR" sz="1200" dirty="0">
                <a:latin typeface="Tahoma" panose="020B0604030504040204" pitchFamily="34" charset="0"/>
                <a:ea typeface="Tahoma" panose="020B0604030504040204" pitchFamily="34" charset="0"/>
                <a:cs typeface="Tahoma" panose="020B0604030504040204" pitchFamily="34" charset="0"/>
              </a:rPr>
              <a:t>Nova poupança atrelada a IPCA ou nova </a:t>
            </a:r>
            <a:r>
              <a:rPr lang="pt-BR" sz="1200" dirty="0" smtClean="0">
                <a:latin typeface="Tahoma" panose="020B0604030504040204" pitchFamily="34" charset="0"/>
                <a:ea typeface="Tahoma" panose="020B0604030504040204" pitchFamily="34" charset="0"/>
                <a:cs typeface="Tahoma" panose="020B0604030504040204" pitchFamily="34" charset="0"/>
              </a:rPr>
              <a:t>TR.</a:t>
            </a:r>
            <a:endParaRPr lang="pt-BR" sz="12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499992" y="1139362"/>
            <a:ext cx="216024" cy="4233853"/>
          </a:xfrm>
          <a:prstGeom prst="rect">
            <a:avLst/>
          </a:prstGeom>
        </p:spPr>
      </p:pic>
      <p:sp>
        <p:nvSpPr>
          <p:cNvPr id="7" name="Espaço Reservado para Conteúdo 2"/>
          <p:cNvSpPr txBox="1">
            <a:spLocks/>
          </p:cNvSpPr>
          <p:nvPr/>
        </p:nvSpPr>
        <p:spPr>
          <a:xfrm>
            <a:off x="4823520" y="1525934"/>
            <a:ext cx="4320480" cy="28391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base">
              <a:lnSpc>
                <a:spcPct val="100000"/>
              </a:lnSpc>
              <a:spcBef>
                <a:spcPts val="400"/>
              </a:spcBef>
              <a:spcAft>
                <a:spcPct val="0"/>
              </a:spcAft>
              <a:buFont typeface="Arial" panose="020B0604020202020204" pitchFamily="34" charset="0"/>
              <a:buNone/>
            </a:pPr>
            <a:endParaRPr lang="pt-BR" sz="12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r>
              <a:rPr lang="pt-BR" sz="1200" dirty="0" smtClean="0">
                <a:latin typeface="Tahoma" panose="020B0604030504040204" pitchFamily="34" charset="0"/>
                <a:ea typeface="Tahoma" panose="020B0604030504040204" pitchFamily="34" charset="0"/>
                <a:cs typeface="Tahoma" panose="020B0604030504040204" pitchFamily="34" charset="0"/>
              </a:rPr>
              <a:t>Poupança </a:t>
            </a:r>
            <a:r>
              <a:rPr lang="pt-BR" sz="1200" dirty="0">
                <a:latin typeface="Tahoma" panose="020B0604030504040204" pitchFamily="34" charset="0"/>
                <a:ea typeface="Tahoma" panose="020B0604030504040204" pitchFamily="34" charset="0"/>
                <a:cs typeface="Tahoma" panose="020B0604030504040204" pitchFamily="34" charset="0"/>
              </a:rPr>
              <a:t>Comprador , instrumento de longo prazo que permite ao comprador poupar para fazer frente ao valor da </a:t>
            </a:r>
            <a:r>
              <a:rPr lang="pt-BR" sz="1200" dirty="0" smtClean="0">
                <a:latin typeface="Tahoma" panose="020B0604030504040204" pitchFamily="34" charset="0"/>
                <a:ea typeface="Tahoma" panose="020B0604030504040204" pitchFamily="34" charset="0"/>
                <a:cs typeface="Tahoma" panose="020B0604030504040204" pitchFamily="34" charset="0"/>
              </a:rPr>
              <a:t>entrada.</a:t>
            </a: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r>
              <a:rPr lang="pt-BR" sz="1200" dirty="0">
                <a:latin typeface="Tahoma" panose="020B0604030504040204" pitchFamily="34" charset="0"/>
                <a:ea typeface="Tahoma" panose="020B0604030504040204" pitchFamily="34" charset="0"/>
                <a:cs typeface="Tahoma" panose="020B0604030504040204" pitchFamily="34" charset="0"/>
              </a:rPr>
              <a:t>Verificar barreiras para que fundos de previdência invistam em </a:t>
            </a:r>
            <a:r>
              <a:rPr lang="pt-BR" sz="1200" dirty="0" err="1">
                <a:latin typeface="Tahoma" panose="020B0604030504040204" pitchFamily="34" charset="0"/>
                <a:ea typeface="Tahoma" panose="020B0604030504040204" pitchFamily="34" charset="0"/>
                <a:cs typeface="Tahoma" panose="020B0604030504040204" pitchFamily="34" charset="0"/>
              </a:rPr>
              <a:t>CRI´s</a:t>
            </a:r>
            <a:r>
              <a:rPr lang="pt-BR" sz="1200" dirty="0">
                <a:latin typeface="Tahoma" panose="020B0604030504040204" pitchFamily="34" charset="0"/>
                <a:ea typeface="Tahoma" panose="020B0604030504040204" pitchFamily="34" charset="0"/>
                <a:cs typeface="Tahoma" panose="020B0604030504040204" pitchFamily="34" charset="0"/>
              </a:rPr>
              <a:t> e </a:t>
            </a:r>
            <a:r>
              <a:rPr lang="pt-BR" sz="1200" dirty="0" smtClean="0">
                <a:latin typeface="Tahoma" panose="020B0604030504040204" pitchFamily="34" charset="0"/>
                <a:ea typeface="Tahoma" panose="020B0604030504040204" pitchFamily="34" charset="0"/>
                <a:cs typeface="Tahoma" panose="020B0604030504040204" pitchFamily="34" charset="0"/>
              </a:rPr>
              <a:t>LIG.</a:t>
            </a: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r>
              <a:rPr lang="pt-BR" sz="1200" dirty="0">
                <a:latin typeface="Tahoma" panose="020B0604030504040204" pitchFamily="34" charset="0"/>
                <a:ea typeface="Tahoma" panose="020B0604030504040204" pitchFamily="34" charset="0"/>
                <a:cs typeface="Tahoma" panose="020B0604030504040204" pitchFamily="34" charset="0"/>
              </a:rPr>
              <a:t>Tornar a LIG atrativa para investidores </a:t>
            </a:r>
            <a:r>
              <a:rPr lang="pt-BR" sz="1200" dirty="0" smtClean="0">
                <a:latin typeface="Tahoma" panose="020B0604030504040204" pitchFamily="34" charset="0"/>
                <a:ea typeface="Tahoma" panose="020B0604030504040204" pitchFamily="34" charset="0"/>
                <a:cs typeface="Tahoma" panose="020B0604030504040204" pitchFamily="34" charset="0"/>
              </a:rPr>
              <a:t>estrangeiros.</a:t>
            </a: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r>
              <a:rPr lang="pt-BR" sz="1200" dirty="0">
                <a:latin typeface="Tahoma" panose="020B0604030504040204" pitchFamily="34" charset="0"/>
                <a:ea typeface="Tahoma" panose="020B0604030504040204" pitchFamily="34" charset="0"/>
                <a:cs typeface="Tahoma" panose="020B0604030504040204" pitchFamily="34" charset="0"/>
              </a:rPr>
              <a:t>Criar fundo de liquidez para </a:t>
            </a:r>
            <a:r>
              <a:rPr lang="pt-BR" sz="1200" dirty="0" err="1">
                <a:latin typeface="Tahoma" panose="020B0604030504040204" pitchFamily="34" charset="0"/>
                <a:ea typeface="Tahoma" panose="020B0604030504040204" pitchFamily="34" charset="0"/>
                <a:cs typeface="Tahoma" panose="020B0604030504040204" pitchFamily="34" charset="0"/>
              </a:rPr>
              <a:t>CRI´s</a:t>
            </a:r>
            <a:r>
              <a:rPr lang="pt-BR" sz="1200" dirty="0">
                <a:latin typeface="Tahoma" panose="020B0604030504040204" pitchFamily="34" charset="0"/>
                <a:ea typeface="Tahoma" panose="020B0604030504040204" pitchFamily="34" charset="0"/>
                <a:cs typeface="Tahoma" panose="020B0604030504040204" pitchFamily="34" charset="0"/>
              </a:rPr>
              <a:t> e </a:t>
            </a:r>
            <a:r>
              <a:rPr lang="pt-BR" sz="1200" dirty="0" smtClean="0">
                <a:latin typeface="Tahoma" panose="020B0604030504040204" pitchFamily="34" charset="0"/>
                <a:ea typeface="Tahoma" panose="020B0604030504040204" pitchFamily="34" charset="0"/>
                <a:cs typeface="Tahoma" panose="020B0604030504040204" pitchFamily="34" charset="0"/>
              </a:rPr>
              <a:t>LIG.</a:t>
            </a:r>
            <a:endParaRPr lang="pt-BR" sz="1200" dirty="0">
              <a:latin typeface="Tahoma" panose="020B0604030504040204" pitchFamily="34" charset="0"/>
              <a:ea typeface="Tahoma" panose="020B0604030504040204" pitchFamily="34" charset="0"/>
              <a:cs typeface="Tahoma" panose="020B0604030504040204" pitchFamily="34" charset="0"/>
            </a:endParaRPr>
          </a:p>
          <a:p>
            <a:pPr marL="0" lvl="1" indent="0" fontAlgn="base">
              <a:lnSpc>
                <a:spcPct val="100000"/>
              </a:lnSpc>
              <a:spcBef>
                <a:spcPts val="400"/>
              </a:spcBef>
              <a:spcAft>
                <a:spcPct val="0"/>
              </a:spcAft>
              <a:buNone/>
            </a:pPr>
            <a:endParaRPr lang="pt-BR" sz="12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2142067" y="260648"/>
            <a:ext cx="7001933"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Reunião Grupo de Trabalho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Mudanças Poupança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098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183569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Projetos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500734588"/>
              </p:ext>
            </p:extLst>
          </p:nvPr>
        </p:nvGraphicFramePr>
        <p:xfrm>
          <a:off x="323528" y="980728"/>
          <a:ext cx="8545017" cy="4391687"/>
        </p:xfrm>
        <a:graphic>
          <a:graphicData uri="http://schemas.openxmlformats.org/drawingml/2006/table">
            <a:tbl>
              <a:tblPr/>
              <a:tblGrid>
                <a:gridCol w="2880320"/>
                <a:gridCol w="1392188"/>
                <a:gridCol w="1809080"/>
                <a:gridCol w="2463429"/>
              </a:tblGrid>
              <a:tr h="320649">
                <a:tc>
                  <a:txBody>
                    <a:bodyPr/>
                    <a:lstStyle/>
                    <a:p>
                      <a:pPr algn="l" rtl="0" fontAlgn="ctr"/>
                      <a:r>
                        <a:rPr lang="pt-BR" sz="1400" b="1" i="0" u="none" strike="noStrike" dirty="0" smtClean="0">
                          <a:solidFill>
                            <a:schemeClr val="bg1"/>
                          </a:solidFill>
                          <a:effectLst/>
                          <a:latin typeface="Calibri"/>
                        </a:rPr>
                        <a:t>Projetos 2015</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rtl="0" fontAlgn="ctr"/>
                      <a:r>
                        <a:rPr lang="pt-BR" sz="1400" b="1" i="0" u="none" strike="noStrike" dirty="0" smtClean="0">
                          <a:solidFill>
                            <a:schemeClr val="bg1"/>
                          </a:solidFill>
                          <a:effectLst/>
                          <a:latin typeface="Calibri"/>
                        </a:rPr>
                        <a:t>Orçamento</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rtl="0" fontAlgn="ctr"/>
                      <a:r>
                        <a:rPr lang="pt-BR" sz="1400" b="1" i="0" u="none" strike="noStrike" dirty="0" smtClean="0">
                          <a:solidFill>
                            <a:schemeClr val="bg1"/>
                          </a:solidFill>
                          <a:effectLst/>
                          <a:latin typeface="Calibri"/>
                        </a:rPr>
                        <a:t>Comprometido</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l" rtl="0" fontAlgn="ctr"/>
                      <a:r>
                        <a:rPr lang="pt-BR" sz="1400" b="1" i="0" u="none" strike="noStrike" dirty="0" err="1" smtClean="0">
                          <a:solidFill>
                            <a:schemeClr val="bg1"/>
                          </a:solidFill>
                          <a:effectLst/>
                          <a:latin typeface="Calibri"/>
                        </a:rPr>
                        <a:t>Obs</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r>
              <a:tr h="459597">
                <a:tc>
                  <a:txBody>
                    <a:bodyPr/>
                    <a:lstStyle/>
                    <a:p>
                      <a:pPr algn="l" rtl="0" fontAlgn="ctr"/>
                      <a:r>
                        <a:rPr lang="pt-BR" sz="1400" b="1" i="0" u="none" strike="noStrike" dirty="0">
                          <a:solidFill>
                            <a:srgbClr val="000000"/>
                          </a:solidFill>
                          <a:effectLst/>
                          <a:latin typeface="Calibri"/>
                        </a:rPr>
                        <a:t>Consultoria - ADIN</a:t>
                      </a:r>
                      <a:br>
                        <a:rPr lang="pt-BR" sz="1400" b="1" i="0" u="none" strike="noStrike" dirty="0">
                          <a:solidFill>
                            <a:srgbClr val="000000"/>
                          </a:solidFill>
                          <a:effectLst/>
                          <a:latin typeface="Calibri"/>
                        </a:rPr>
                      </a:br>
                      <a:r>
                        <a:rPr lang="pt-BR" sz="1400" b="0" i="0" u="none" strike="noStrike" dirty="0" smtClean="0">
                          <a:solidFill>
                            <a:srgbClr val="000000"/>
                          </a:solidFill>
                          <a:effectLst/>
                          <a:latin typeface="Calibri"/>
                        </a:rPr>
                        <a:t>(Trabalho escravo)</a:t>
                      </a:r>
                      <a:endParaRPr lang="pt-BR" sz="1400" b="0"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3.000.000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2.000.000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366638">
                <a:tc>
                  <a:txBody>
                    <a:bodyPr/>
                    <a:lstStyle/>
                    <a:p>
                      <a:pPr algn="l" rtl="0" fontAlgn="ctr"/>
                      <a:r>
                        <a:rPr lang="pt-BR" sz="1400" b="1" i="0" u="none" strike="noStrike" dirty="0">
                          <a:solidFill>
                            <a:srgbClr val="000000"/>
                          </a:solidFill>
                          <a:effectLst/>
                          <a:latin typeface="Calibri"/>
                        </a:rPr>
                        <a:t>Outras ações com Judiciário</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Calibri"/>
                        </a:rPr>
                        <a:t>170.000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r>
                        <a:rPr lang="pt-BR" sz="1400" b="1" i="0" u="none" strike="noStrike" dirty="0" smtClean="0">
                          <a:solidFill>
                            <a:srgbClr val="000000"/>
                          </a:solidFill>
                          <a:effectLst/>
                          <a:latin typeface="Calibri"/>
                        </a:rPr>
                        <a:t>CBIC/ ANAMAGES</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459597">
                <a:tc>
                  <a:txBody>
                    <a:bodyPr/>
                    <a:lstStyle/>
                    <a:p>
                      <a:pPr marL="0" algn="l" defTabSz="914400" rtl="0" eaLnBrk="1" fontAlgn="ctr" latinLnBrk="0" hangingPunct="1"/>
                      <a:r>
                        <a:rPr lang="pt-BR" sz="1400" b="1" i="0" u="none" strike="noStrike" dirty="0">
                          <a:solidFill>
                            <a:srgbClr val="000000"/>
                          </a:solidFill>
                          <a:effectLst/>
                          <a:latin typeface="Calibri"/>
                        </a:rPr>
                        <a:t>Definições Diretoria</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(Verba de contingência para </a:t>
                      </a:r>
                      <a:r>
                        <a:rPr lang="pt-BR" sz="1400" b="0" i="0" u="none" strike="noStrike" kern="1200" dirty="0" smtClean="0">
                          <a:solidFill>
                            <a:srgbClr val="000000"/>
                          </a:solidFill>
                          <a:effectLst/>
                          <a:latin typeface="Calibri"/>
                          <a:ea typeface="+mn-ea"/>
                          <a:cs typeface="+mn-cs"/>
                        </a:rPr>
                        <a:t>uso</a:t>
                      </a:r>
                      <a:br>
                        <a:rPr lang="pt-BR" sz="1400" b="0" i="0" u="none" strike="noStrike" kern="1200" dirty="0" smtClean="0">
                          <a:solidFill>
                            <a:srgbClr val="000000"/>
                          </a:solidFill>
                          <a:effectLst/>
                          <a:latin typeface="Calibri"/>
                          <a:ea typeface="+mn-ea"/>
                          <a:cs typeface="+mn-cs"/>
                        </a:rPr>
                      </a:br>
                      <a:r>
                        <a:rPr lang="pt-BR" sz="1400" b="0" i="0" u="none" strike="noStrike" kern="1200" dirty="0" smtClean="0">
                          <a:solidFill>
                            <a:srgbClr val="000000"/>
                          </a:solidFill>
                          <a:effectLst/>
                          <a:latin typeface="Calibri"/>
                          <a:ea typeface="+mn-ea"/>
                          <a:cs typeface="+mn-cs"/>
                        </a:rPr>
                        <a:t>definido </a:t>
                      </a:r>
                      <a:r>
                        <a:rPr lang="pt-BR" sz="1400" b="0" i="0" u="none" strike="noStrike" kern="1200" dirty="0">
                          <a:solidFill>
                            <a:srgbClr val="000000"/>
                          </a:solidFill>
                          <a:effectLst/>
                          <a:latin typeface="Calibri"/>
                          <a:ea typeface="+mn-ea"/>
                          <a:cs typeface="+mn-cs"/>
                        </a:rPr>
                        <a:t>pela Diretoria)</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1.500.000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1.230.000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r>
                        <a:rPr lang="pt-BR" sz="1400" b="1" i="0" u="none" strike="noStrike" dirty="0" smtClean="0">
                          <a:solidFill>
                            <a:srgbClr val="000000"/>
                          </a:solidFill>
                          <a:effectLst/>
                          <a:latin typeface="Calibri"/>
                        </a:rPr>
                        <a:t>Jairo </a:t>
                      </a:r>
                      <a:r>
                        <a:rPr lang="pt-BR" sz="1400" b="1" i="0" u="none" strike="noStrike" dirty="0" err="1" smtClean="0">
                          <a:solidFill>
                            <a:srgbClr val="000000"/>
                          </a:solidFill>
                          <a:effectLst/>
                          <a:latin typeface="Calibri"/>
                        </a:rPr>
                        <a:t>Klepacz</a:t>
                      </a:r>
                      <a:r>
                        <a:rPr lang="pt-BR" sz="1400" b="1" i="0" u="none" strike="noStrike" baseline="0" dirty="0" smtClean="0">
                          <a:solidFill>
                            <a:srgbClr val="000000"/>
                          </a:solidFill>
                          <a:effectLst/>
                          <a:latin typeface="Calibri"/>
                        </a:rPr>
                        <a:t> e Luiz França</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626335">
                <a:tc>
                  <a:txBody>
                    <a:bodyPr/>
                    <a:lstStyle/>
                    <a:p>
                      <a:pPr marL="0" algn="l" defTabSz="914400" rtl="0" eaLnBrk="1" fontAlgn="ctr" latinLnBrk="0" hangingPunct="1"/>
                      <a:r>
                        <a:rPr lang="pt-BR" sz="1400" b="1" i="0" u="none" strike="noStrike" dirty="0">
                          <a:solidFill>
                            <a:srgbClr val="000000"/>
                          </a:solidFill>
                          <a:effectLst/>
                          <a:latin typeface="Calibri"/>
                        </a:rPr>
                        <a:t>Eventos e publicações</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(Realizações e </a:t>
                      </a:r>
                      <a:r>
                        <a:rPr lang="pt-BR" sz="1400" b="0" i="0" u="none" strike="noStrike" kern="1200" dirty="0" err="1">
                          <a:solidFill>
                            <a:srgbClr val="000000"/>
                          </a:solidFill>
                          <a:effectLst/>
                          <a:latin typeface="Calibri"/>
                          <a:ea typeface="+mn-ea"/>
                          <a:cs typeface="+mn-cs"/>
                        </a:rPr>
                        <a:t>Patrocinios</a:t>
                      </a:r>
                      <a:r>
                        <a:rPr lang="pt-BR" sz="1400" b="0" i="0" u="none" strike="noStrike" kern="1200" dirty="0">
                          <a:solidFill>
                            <a:srgbClr val="000000"/>
                          </a:solidFill>
                          <a:effectLst/>
                          <a:latin typeface="Calibri"/>
                          <a:ea typeface="+mn-ea"/>
                          <a:cs typeface="+mn-cs"/>
                        </a:rPr>
                        <a:t> de Eventos e Publicações de materiais ABRAINC)</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800.000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5.444 </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459597">
                <a:tc>
                  <a:txBody>
                    <a:bodyPr/>
                    <a:lstStyle/>
                    <a:p>
                      <a:pPr marL="0" algn="l" defTabSz="914400" rtl="0" eaLnBrk="1" fontAlgn="ctr" latinLnBrk="0" hangingPunct="1"/>
                      <a:r>
                        <a:rPr lang="pt-BR" sz="1400" b="1" i="0" u="none" strike="noStrike" dirty="0">
                          <a:solidFill>
                            <a:srgbClr val="000000"/>
                          </a:solidFill>
                          <a:effectLst/>
                          <a:latin typeface="Calibri"/>
                        </a:rPr>
                        <a:t>Assessoria Estratégica </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(Integração de ações)</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216.000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r>
                        <a:rPr lang="pt-BR" sz="1400" b="1" i="0" u="none" strike="noStrike" dirty="0" smtClean="0">
                          <a:solidFill>
                            <a:srgbClr val="000000"/>
                          </a:solidFill>
                          <a:effectLst/>
                          <a:latin typeface="Calibri"/>
                        </a:rPr>
                        <a:t>Consultoria /Governança/ LCA/Gustavo</a:t>
                      </a:r>
                      <a:r>
                        <a:rPr lang="pt-BR" sz="1400" b="1" i="0" u="none" strike="noStrike" baseline="0" dirty="0" smtClean="0">
                          <a:solidFill>
                            <a:srgbClr val="000000"/>
                          </a:solidFill>
                          <a:effectLst/>
                          <a:latin typeface="Calibri"/>
                        </a:rPr>
                        <a:t> Loyola </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459597">
                <a:tc>
                  <a:txBody>
                    <a:bodyPr/>
                    <a:lstStyle/>
                    <a:p>
                      <a:pPr marL="0" algn="l" defTabSz="914400" rtl="0" eaLnBrk="1" fontAlgn="ctr" latinLnBrk="0" hangingPunct="1"/>
                      <a:r>
                        <a:rPr lang="pt-BR" sz="1400" b="1" i="0" u="none" strike="noStrike" dirty="0">
                          <a:solidFill>
                            <a:srgbClr val="000000"/>
                          </a:solidFill>
                          <a:effectLst/>
                          <a:latin typeface="Calibri"/>
                        </a:rPr>
                        <a:t>Burocracia SP e RJ</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(Projetos nas Prefeituras)</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Calibri"/>
                        </a:rPr>
                        <a:t>25.000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r>
                        <a:rPr lang="pt-BR" sz="1400" b="1" i="0" u="none" strike="noStrike" dirty="0" smtClean="0">
                          <a:solidFill>
                            <a:srgbClr val="000000"/>
                          </a:solidFill>
                          <a:effectLst/>
                          <a:latin typeface="Calibri"/>
                        </a:rPr>
                        <a:t>Eletropaulo</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388327">
                <a:tc>
                  <a:txBody>
                    <a:bodyPr/>
                    <a:lstStyle/>
                    <a:p>
                      <a:pPr marL="0" algn="l" defTabSz="914400" rtl="0" eaLnBrk="1" fontAlgn="ctr" latinLnBrk="0" hangingPunct="1"/>
                      <a:r>
                        <a:rPr lang="pt-BR" sz="1400" b="1" i="0" u="none" strike="noStrike" dirty="0">
                          <a:solidFill>
                            <a:srgbClr val="000000"/>
                          </a:solidFill>
                          <a:effectLst/>
                          <a:latin typeface="Calibri"/>
                        </a:rPr>
                        <a:t>Ações por Imagem</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(Melhora na imagem do Setor)</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250.000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r>
                        <a:rPr lang="pt-BR" sz="1400" b="1" i="0" u="none" strike="noStrike" dirty="0" smtClean="0">
                          <a:solidFill>
                            <a:srgbClr val="000000"/>
                          </a:solidFill>
                          <a:effectLst/>
                          <a:latin typeface="Calibri"/>
                        </a:rPr>
                        <a:t>Cause</a:t>
                      </a:r>
                      <a:r>
                        <a:rPr lang="pt-BR" sz="1400" b="1" i="0" u="none" strike="noStrike" baseline="0" dirty="0" smtClean="0">
                          <a:solidFill>
                            <a:srgbClr val="000000"/>
                          </a:solidFill>
                          <a:effectLst/>
                          <a:latin typeface="Calibri"/>
                        </a:rPr>
                        <a:t> + Pesquisa</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230631">
                <a:tc>
                  <a:txBody>
                    <a:bodyPr/>
                    <a:lstStyle/>
                    <a:p>
                      <a:pPr algn="l" rtl="0" fontAlgn="ctr"/>
                      <a:r>
                        <a:rPr lang="pt-BR" sz="1400" b="1" i="0" u="none" strike="noStrike" dirty="0">
                          <a:solidFill>
                            <a:srgbClr val="000000"/>
                          </a:solidFill>
                          <a:effectLst/>
                          <a:latin typeface="Calibri"/>
                        </a:rPr>
                        <a:t>Total</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7.300.000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b"/>
                      <a:r>
                        <a:rPr lang="pt-BR" sz="1400" b="1" i="0" u="none" strike="noStrike" dirty="0" smtClean="0">
                          <a:solidFill>
                            <a:srgbClr val="000000"/>
                          </a:solidFill>
                          <a:effectLst/>
                          <a:latin typeface="Calibri" panose="020F0502020204030204" pitchFamily="34" charset="0"/>
                        </a:rPr>
                        <a:t>3.896.444</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3105034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Cash </a:t>
            </a:r>
            <a:r>
              <a:rPr lang="pt-BR" sz="1400" b="1" dirty="0" err="1">
                <a:solidFill>
                  <a:schemeClr val="bg1"/>
                </a:solidFill>
                <a:latin typeface="Tahoma" panose="020B0604030504040204" pitchFamily="34" charset="0"/>
                <a:ea typeface="Tahoma" panose="020B0604030504040204" pitchFamily="34" charset="0"/>
                <a:cs typeface="Tahoma" panose="020B0604030504040204" pitchFamily="34" charset="0"/>
              </a:rPr>
              <a:t>Flow</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Abrainc 2015</a:t>
            </a:r>
          </a:p>
        </p:txBody>
      </p:sp>
      <p:sp>
        <p:nvSpPr>
          <p:cNvPr id="3" name="CaixaDeTexto 2"/>
          <p:cNvSpPr txBox="1"/>
          <p:nvPr/>
        </p:nvSpPr>
        <p:spPr>
          <a:xfrm>
            <a:off x="0" y="1340768"/>
            <a:ext cx="9144000" cy="307777"/>
          </a:xfrm>
          <a:prstGeom prst="rect">
            <a:avLst/>
          </a:prstGeom>
          <a:solidFill>
            <a:srgbClr val="EBEBEB"/>
          </a:solidFill>
        </p:spPr>
        <p:txBody>
          <a:bodyPr wrap="square" rtlCol="0">
            <a:spAutoFit/>
          </a:bodyPr>
          <a:lstStyle/>
          <a:p>
            <a:pPr algn="ctr"/>
            <a:r>
              <a:rPr lang="pt-BR" sz="1400" b="1" dirty="0">
                <a:latin typeface="Tahoma" panose="020B0604030504040204" pitchFamily="34" charset="0"/>
                <a:ea typeface="Tahoma" panose="020B0604030504040204" pitchFamily="34" charset="0"/>
                <a:cs typeface="Tahoma" panose="020B0604030504040204" pitchFamily="34" charset="0"/>
              </a:rPr>
              <a:t>Orçamento Ordinário 2015- Janeiro a </a:t>
            </a:r>
            <a:r>
              <a:rPr lang="pt-BR" sz="1400" b="1" dirty="0" smtClean="0">
                <a:latin typeface="Tahoma" panose="020B0604030504040204" pitchFamily="34" charset="0"/>
                <a:ea typeface="Tahoma" panose="020B0604030504040204" pitchFamily="34" charset="0"/>
                <a:cs typeface="Tahoma" panose="020B0604030504040204" pitchFamily="34" charset="0"/>
              </a:rPr>
              <a:t>Maio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8" name="Retângulo de cantos arredondados 7"/>
          <p:cNvSpPr/>
          <p:nvPr/>
        </p:nvSpPr>
        <p:spPr>
          <a:xfrm>
            <a:off x="3059832" y="2632176"/>
            <a:ext cx="864096" cy="2376264"/>
          </a:xfrm>
          <a:prstGeom prst="roundRect">
            <a:avLst>
              <a:gd name="adj" fmla="val 9948"/>
            </a:avLst>
          </a:prstGeom>
          <a:gradFill flip="none" rotWithShape="1">
            <a:gsLst>
              <a:gs pos="100000">
                <a:schemeClr val="accent1"/>
              </a:gs>
              <a:gs pos="0">
                <a:srgbClr val="4784C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de cantos arredondados 8"/>
          <p:cNvSpPr/>
          <p:nvPr/>
        </p:nvSpPr>
        <p:spPr>
          <a:xfrm>
            <a:off x="5220072" y="3640288"/>
            <a:ext cx="864096" cy="1368152"/>
          </a:xfrm>
          <a:prstGeom prst="roundRect">
            <a:avLst>
              <a:gd name="adj" fmla="val 9948"/>
            </a:avLst>
          </a:prstGeom>
          <a:gradFill flip="none" rotWithShape="1">
            <a:gsLst>
              <a:gs pos="100000">
                <a:schemeClr val="accent2"/>
              </a:gs>
              <a:gs pos="0">
                <a:srgbClr val="B1D5E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3" name="Grupo 12"/>
          <p:cNvGrpSpPr/>
          <p:nvPr/>
        </p:nvGrpSpPr>
        <p:grpSpPr>
          <a:xfrm>
            <a:off x="-1" y="4623403"/>
            <a:ext cx="9144003" cy="419813"/>
            <a:chOff x="-1" y="4484123"/>
            <a:chExt cx="9144003" cy="419813"/>
          </a:xfrm>
        </p:grpSpPr>
        <p:sp>
          <p:nvSpPr>
            <p:cNvPr id="12" name="Retângulo 11"/>
            <p:cNvSpPr/>
            <p:nvPr/>
          </p:nvSpPr>
          <p:spPr>
            <a:xfrm>
              <a:off x="2802467" y="4720383"/>
              <a:ext cx="3539066" cy="178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62094" y="122028"/>
              <a:ext cx="419813" cy="9144003"/>
            </a:xfrm>
            <a:prstGeom prst="rect">
              <a:avLst/>
            </a:prstGeom>
          </p:spPr>
        </p:pic>
      </p:grpSp>
      <p:sp>
        <p:nvSpPr>
          <p:cNvPr id="16" name="CaixaDeTexto 15"/>
          <p:cNvSpPr txBox="1"/>
          <p:nvPr/>
        </p:nvSpPr>
        <p:spPr>
          <a:xfrm>
            <a:off x="2654952" y="2276872"/>
            <a:ext cx="1673856" cy="307777"/>
          </a:xfrm>
          <a:prstGeom prst="rect">
            <a:avLst/>
          </a:prstGeom>
          <a:noFill/>
        </p:spPr>
        <p:txBody>
          <a:bodyPr wrap="none" rtlCol="0">
            <a:spAutoFit/>
          </a:bodyPr>
          <a:lstStyle/>
          <a:p>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R$ 4.738.531,62</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4815192" y="3188495"/>
            <a:ext cx="1673856" cy="307777"/>
          </a:xfrm>
          <a:prstGeom prst="rect">
            <a:avLst/>
          </a:prstGeom>
          <a:noFill/>
        </p:spPr>
        <p:txBody>
          <a:bodyPr wrap="none" rtlCol="0">
            <a:spAutoFit/>
          </a:bodyPr>
          <a:lstStyle/>
          <a:p>
            <a:pPr algn="ctr"/>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R$ 1.917.028,05</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20" name="Retângulo de cantos arredondados 19"/>
          <p:cNvSpPr/>
          <p:nvPr/>
        </p:nvSpPr>
        <p:spPr>
          <a:xfrm>
            <a:off x="5387334" y="3501927"/>
            <a:ext cx="529572" cy="262632"/>
          </a:xfrm>
          <a:prstGeom prst="roundRect">
            <a:avLst>
              <a:gd name="adj" fmla="val 9948"/>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pt-BR" sz="1100" b="1" dirty="0" smtClean="0">
                <a:latin typeface="Tahoma" panose="020B0604030504040204" pitchFamily="34" charset="0"/>
                <a:ea typeface="Tahoma" panose="020B0604030504040204" pitchFamily="34" charset="0"/>
                <a:cs typeface="Tahoma" panose="020B0604030504040204" pitchFamily="34" charset="0"/>
              </a:rPr>
              <a:t>40%</a:t>
            </a:r>
            <a:endParaRPr lang="pt-BR" sz="1100" b="1" dirty="0">
              <a:latin typeface="Tahoma" panose="020B0604030504040204" pitchFamily="34" charset="0"/>
              <a:ea typeface="Tahoma" panose="020B0604030504040204" pitchFamily="34" charset="0"/>
              <a:cs typeface="Tahoma" panose="020B0604030504040204" pitchFamily="34" charset="0"/>
            </a:endParaRPr>
          </a:p>
        </p:txBody>
      </p:sp>
      <p:sp>
        <p:nvSpPr>
          <p:cNvPr id="21" name="CaixaDeTexto 20"/>
          <p:cNvSpPr txBox="1"/>
          <p:nvPr/>
        </p:nvSpPr>
        <p:spPr>
          <a:xfrm>
            <a:off x="3006811" y="4952572"/>
            <a:ext cx="970137" cy="307777"/>
          </a:xfrm>
          <a:prstGeom prst="rect">
            <a:avLst/>
          </a:prstGeom>
          <a:noFill/>
        </p:spPr>
        <p:txBody>
          <a:bodyPr wrap="none" rtlCol="0">
            <a:spAutoFit/>
          </a:bodyPr>
          <a:lstStyle/>
          <a:p>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ORÇADO</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22" name="CaixaDeTexto 21"/>
          <p:cNvSpPr txBox="1"/>
          <p:nvPr/>
        </p:nvSpPr>
        <p:spPr>
          <a:xfrm>
            <a:off x="5028391" y="4952572"/>
            <a:ext cx="1247457" cy="307777"/>
          </a:xfrm>
          <a:prstGeom prst="rect">
            <a:avLst/>
          </a:prstGeom>
          <a:noFill/>
        </p:spPr>
        <p:txBody>
          <a:bodyPr wrap="none" rtlCol="0">
            <a:spAutoFit/>
          </a:bodyPr>
          <a:lstStyle/>
          <a:p>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REALIZADO</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8510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131840" y="5229200"/>
            <a:ext cx="2808312" cy="1008112"/>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Cash </a:t>
            </a:r>
            <a:r>
              <a:rPr lang="pt-BR" sz="1400" b="1" dirty="0" err="1">
                <a:solidFill>
                  <a:schemeClr val="bg1"/>
                </a:solidFill>
                <a:latin typeface="Tahoma" panose="020B0604030504040204" pitchFamily="34" charset="0"/>
                <a:ea typeface="Tahoma" panose="020B0604030504040204" pitchFamily="34" charset="0"/>
                <a:cs typeface="Tahoma" panose="020B0604030504040204" pitchFamily="34" charset="0"/>
              </a:rPr>
              <a:t>Flow</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Abrainc 2015</a:t>
            </a:r>
          </a:p>
        </p:txBody>
      </p:sp>
      <p:graphicFrame>
        <p:nvGraphicFramePr>
          <p:cNvPr id="4" name="Tabela 3"/>
          <p:cNvGraphicFramePr>
            <a:graphicFrameLocks noGrp="1"/>
          </p:cNvGraphicFramePr>
          <p:nvPr>
            <p:extLst>
              <p:ext uri="{D42A27DB-BD31-4B8C-83A1-F6EECF244321}">
                <p14:modId xmlns:p14="http://schemas.microsoft.com/office/powerpoint/2010/main" val="2330343357"/>
              </p:ext>
            </p:extLst>
          </p:nvPr>
        </p:nvGraphicFramePr>
        <p:xfrm>
          <a:off x="598984" y="764704"/>
          <a:ext cx="7992890" cy="1146885"/>
        </p:xfrm>
        <a:graphic>
          <a:graphicData uri="http://schemas.openxmlformats.org/drawingml/2006/table">
            <a:tbl>
              <a:tblPr/>
              <a:tblGrid>
                <a:gridCol w="2304256"/>
                <a:gridCol w="1692188"/>
                <a:gridCol w="1692188"/>
                <a:gridCol w="1152129"/>
                <a:gridCol w="1152129"/>
              </a:tblGrid>
              <a:tr h="320649">
                <a:tc gridSpan="5">
                  <a:txBody>
                    <a:bodyPr/>
                    <a:lstStyle/>
                    <a:p>
                      <a:pPr algn="ctr" rtl="0" fontAlgn="ctr"/>
                      <a:r>
                        <a:rPr lang="pt-BR" sz="1400" b="1" i="0" u="none" strike="noStrike" dirty="0" smtClean="0">
                          <a:solidFill>
                            <a:schemeClr val="bg1"/>
                          </a:solidFill>
                          <a:effectLst/>
                          <a:latin typeface="+mn-lt"/>
                        </a:rPr>
                        <a:t>CASH FLOW ABRAINC 2015</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pPr algn="ctr" rtl="0" fontAlgn="ct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pPr algn="ctr" rtl="0" fontAlgn="ct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pPr algn="l" rtl="0" fontAlgn="ct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endParaRPr lang="pt-BR"/>
                    </a:p>
                  </a:txBody>
                  <a:tcPr/>
                </a:tc>
              </a:tr>
              <a:tr h="413118">
                <a:tc rowSpan="2">
                  <a:txBody>
                    <a:bodyPr/>
                    <a:lstStyle/>
                    <a:p>
                      <a:pPr algn="ctr" rtl="0" fontAlgn="ctr"/>
                      <a:r>
                        <a:rPr lang="pt-BR" sz="1200" b="1" i="0" u="none" strike="noStrike" dirty="0" smtClean="0">
                          <a:solidFill>
                            <a:srgbClr val="000000"/>
                          </a:solidFill>
                          <a:effectLst/>
                          <a:latin typeface="+mn-lt"/>
                        </a:rPr>
                        <a:t>Posição em 01/2015</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100" b="0" i="0" u="none" strike="noStrike" dirty="0" smtClean="0">
                          <a:solidFill>
                            <a:srgbClr val="000000"/>
                          </a:solidFill>
                          <a:effectLst/>
                          <a:latin typeface="+mn-lt"/>
                        </a:rPr>
                        <a:t>SALDO CONTA CORRENTE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1" i="0" u="none" strike="noStrike" dirty="0" smtClean="0">
                          <a:solidFill>
                            <a:srgbClr val="000000"/>
                          </a:solidFill>
                          <a:effectLst/>
                          <a:latin typeface="+mn-lt"/>
                        </a:rPr>
                        <a:t>1.180.210 </a:t>
                      </a:r>
                      <a:endParaRPr lang="pt-BR" sz="1200" b="1" i="0" u="none" strike="noStrike" dirty="0">
                        <a:solidFill>
                          <a:srgbClr val="000000"/>
                        </a:solidFill>
                        <a:effectLst/>
                        <a:latin typeface="Calibri"/>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pt-BR" sz="1200" b="1" i="0" u="none" strike="noStrike" dirty="0" smtClean="0">
                          <a:solidFill>
                            <a:srgbClr val="000000"/>
                          </a:solidFill>
                          <a:effectLst/>
                          <a:latin typeface="Calibri"/>
                        </a:rPr>
                        <a:t>TOTAL</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rowSpan="2">
                  <a:txBody>
                    <a:bodyPr/>
                    <a:lstStyle/>
                    <a:p>
                      <a:pPr algn="ctr" rtl="0" fontAlgn="ctr"/>
                      <a:r>
                        <a:rPr lang="pt-BR" sz="1200" b="1" i="0" u="none" strike="noStrike" dirty="0" smtClean="0">
                          <a:solidFill>
                            <a:srgbClr val="000000"/>
                          </a:solidFill>
                          <a:effectLst/>
                          <a:latin typeface="+mn-lt"/>
                        </a:rPr>
                        <a:t>3.362.781</a:t>
                      </a:r>
                      <a:endParaRPr lang="pt-BR" sz="1200" b="1" i="0" u="none" strike="noStrike" dirty="0">
                        <a:solidFill>
                          <a:srgbClr val="000000"/>
                        </a:solidFill>
                        <a:effectLst/>
                        <a:latin typeface="Calibri"/>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413118">
                <a:tc vMerge="1">
                  <a:txBody>
                    <a:bodyPr/>
                    <a:lstStyle/>
                    <a:p>
                      <a:pPr algn="l" rtl="0" fontAlgn="ctr"/>
                      <a:endParaRPr lang="pt-BR" sz="12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100" b="0" i="0" u="none" strike="noStrike" dirty="0" smtClean="0">
                          <a:solidFill>
                            <a:srgbClr val="000000"/>
                          </a:solidFill>
                          <a:effectLst/>
                          <a:latin typeface="+mn-lt"/>
                        </a:rPr>
                        <a:t>SALDO APLICAÇÃO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1" i="0" u="none" strike="noStrike" dirty="0" smtClean="0">
                          <a:solidFill>
                            <a:srgbClr val="000000"/>
                          </a:solidFill>
                          <a:effectLst/>
                          <a:latin typeface="+mn-lt"/>
                        </a:rPr>
                        <a:t> 2.182.571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vMerge="1">
                  <a:txBody>
                    <a:bodyPr/>
                    <a:lstStyle/>
                    <a:p>
                      <a:pPr algn="l" rtl="0" fontAlgn="ctr"/>
                      <a:endParaRPr lang="pt-BR" sz="12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vMerge="1">
                  <a:txBody>
                    <a:bodyPr/>
                    <a:lstStyle/>
                    <a:p>
                      <a:endParaRPr lang="pt-BR"/>
                    </a:p>
                  </a:txBody>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3366286210"/>
              </p:ext>
            </p:extLst>
          </p:nvPr>
        </p:nvGraphicFramePr>
        <p:xfrm>
          <a:off x="598984" y="2132856"/>
          <a:ext cx="8005462" cy="1700760"/>
        </p:xfrm>
        <a:graphic>
          <a:graphicData uri="http://schemas.openxmlformats.org/drawingml/2006/table">
            <a:tbl>
              <a:tblPr/>
              <a:tblGrid>
                <a:gridCol w="2316832"/>
                <a:gridCol w="948105"/>
                <a:gridCol w="948105"/>
                <a:gridCol w="948105"/>
                <a:gridCol w="948105"/>
                <a:gridCol w="948105"/>
                <a:gridCol w="948105"/>
              </a:tblGrid>
              <a:tr h="620640">
                <a:tc rowSpan="3">
                  <a:txBody>
                    <a:bodyPr/>
                    <a:lstStyle/>
                    <a:p>
                      <a:pPr algn="ctr" rtl="0" fontAlgn="ctr"/>
                      <a:r>
                        <a:rPr lang="pt-BR" sz="1200" b="1" i="0" u="none" strike="noStrike" dirty="0" smtClean="0">
                          <a:solidFill>
                            <a:srgbClr val="000000"/>
                          </a:solidFill>
                          <a:effectLst/>
                          <a:latin typeface="+mn-lt"/>
                        </a:rPr>
                        <a:t>Janeiro a Maio</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gridSpan="3">
                  <a:txBody>
                    <a:bodyPr/>
                    <a:lstStyle/>
                    <a:p>
                      <a:pPr algn="ctr" rtl="0" fontAlgn="ctr"/>
                      <a:r>
                        <a:rPr lang="pt-BR" sz="1400" b="1" i="0" u="none" strike="noStrike" dirty="0" smtClean="0">
                          <a:solidFill>
                            <a:srgbClr val="000000"/>
                          </a:solidFill>
                          <a:effectLst/>
                          <a:latin typeface="+mn-lt"/>
                        </a:rPr>
                        <a:t>RECEITA</a:t>
                      </a:r>
                      <a:endParaRPr lang="pt-BR" sz="1200" b="1" i="0" u="none" strike="noStrike" dirty="0" smtClean="0">
                        <a:solidFill>
                          <a:srgbClr val="000000"/>
                        </a:solidFill>
                        <a:effectLst/>
                        <a:latin typeface="+mn-lt"/>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hMerge="1">
                  <a:txBody>
                    <a:bodyPr/>
                    <a:lstStyle/>
                    <a:p>
                      <a:endParaRPr lang="pt-BR"/>
                    </a:p>
                  </a:txBody>
                  <a:tcPr/>
                </a:tc>
                <a:tc hMerge="1">
                  <a:txBody>
                    <a:bodyPr/>
                    <a:lstStyle/>
                    <a:p>
                      <a:endParaRPr lang="pt-BR"/>
                    </a:p>
                  </a:txBody>
                  <a:tcPr/>
                </a:tc>
                <a:tc gridSpan="3">
                  <a:txBody>
                    <a:bodyPr/>
                    <a:lstStyle/>
                    <a:p>
                      <a:pPr algn="ctr" rtl="0" fontAlgn="ctr"/>
                      <a:r>
                        <a:rPr lang="pt-BR" sz="1400" b="1" i="0" u="none" strike="noStrike" dirty="0" smtClean="0">
                          <a:solidFill>
                            <a:srgbClr val="000000"/>
                          </a:solidFill>
                          <a:effectLst/>
                          <a:latin typeface="+mn-lt"/>
                        </a:rPr>
                        <a:t>DESPESAS</a:t>
                      </a:r>
                      <a:endParaRPr lang="pt-BR" sz="1200" b="1" i="0" u="none" strike="noStrike" dirty="0">
                        <a:solidFill>
                          <a:srgbClr val="000000"/>
                        </a:solidFill>
                        <a:effectLst/>
                        <a:latin typeface="Calibri"/>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hMerge="1">
                  <a:txBody>
                    <a:bodyPr/>
                    <a:lstStyle/>
                    <a:p>
                      <a:endParaRPr lang="pt-BR"/>
                    </a:p>
                  </a:txBody>
                  <a:tcPr/>
                </a:tc>
                <a:tc hMerge="1">
                  <a:txBody>
                    <a:bodyPr/>
                    <a:lstStyle/>
                    <a:p>
                      <a:endParaRPr lang="pt-BR"/>
                    </a:p>
                  </a:txBody>
                  <a:tcPr/>
                </a:tc>
              </a:tr>
              <a:tr h="459480">
                <a:tc vMerge="1">
                  <a:txBody>
                    <a:bodyPr/>
                    <a:lstStyle/>
                    <a:p>
                      <a:pPr algn="l" rtl="0" fontAlgn="ctr"/>
                      <a:endParaRPr lang="pt-BR" sz="12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0" i="0" u="none" strike="noStrike" dirty="0" smtClean="0">
                          <a:solidFill>
                            <a:srgbClr val="000000"/>
                          </a:solidFill>
                          <a:effectLst/>
                          <a:latin typeface="+mn-lt"/>
                        </a:rPr>
                        <a:t>Ordinária</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0" i="0" u="none" strike="noStrike" dirty="0" smtClean="0">
                          <a:solidFill>
                            <a:srgbClr val="000000"/>
                          </a:solidFill>
                          <a:effectLst/>
                          <a:latin typeface="+mn-lt"/>
                        </a:rPr>
                        <a:t>Projetos</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0" i="0" u="none" strike="noStrike" dirty="0" smtClean="0">
                          <a:solidFill>
                            <a:srgbClr val="000000"/>
                          </a:solidFill>
                          <a:effectLst/>
                          <a:latin typeface="+mn-lt"/>
                        </a:rPr>
                        <a:t>TOTAL</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0" i="0" u="none" strike="noStrike" dirty="0" smtClean="0">
                          <a:solidFill>
                            <a:srgbClr val="000000"/>
                          </a:solidFill>
                          <a:effectLst/>
                          <a:latin typeface="+mn-lt"/>
                        </a:rPr>
                        <a:t>Ordinária</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200" b="0" i="0" u="none" strike="noStrike" dirty="0" smtClean="0">
                          <a:solidFill>
                            <a:srgbClr val="000000"/>
                          </a:solidFill>
                          <a:effectLst/>
                          <a:latin typeface="+mn-lt"/>
                        </a:rPr>
                        <a:t>Projetos</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200" b="0" i="0" u="none" strike="noStrike" dirty="0" smtClean="0">
                          <a:solidFill>
                            <a:srgbClr val="000000"/>
                          </a:solidFill>
                          <a:effectLst/>
                          <a:latin typeface="+mn-lt"/>
                        </a:rPr>
                        <a:t>TOTAL</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620640">
                <a:tc vMerge="1">
                  <a:txBody>
                    <a:bodyPr/>
                    <a:lstStyle/>
                    <a:p>
                      <a:endParaRPr lang="pt-BR"/>
                    </a:p>
                  </a:txBody>
                  <a:tcPr/>
                </a:tc>
                <a:tc>
                  <a:txBody>
                    <a:bodyPr/>
                    <a:lstStyle/>
                    <a:p>
                      <a:pPr algn="ctr" rtl="0" fontAlgn="ctr"/>
                      <a:r>
                        <a:rPr lang="pt-BR" sz="1400" b="1" i="0" u="none" strike="noStrike" dirty="0" smtClean="0">
                          <a:solidFill>
                            <a:srgbClr val="000000"/>
                          </a:solidFill>
                          <a:effectLst/>
                          <a:latin typeface="+mn-lt"/>
                        </a:rPr>
                        <a:t>989.733</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1.641.309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2.631.042</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1.917.028</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mn-lt"/>
                        </a:rPr>
                        <a:t>1.339.979</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mn-lt"/>
                        </a:rPr>
                        <a:t> 3.257.007</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2969602938"/>
              </p:ext>
            </p:extLst>
          </p:nvPr>
        </p:nvGraphicFramePr>
        <p:xfrm>
          <a:off x="598984" y="4005064"/>
          <a:ext cx="8005464" cy="997015"/>
        </p:xfrm>
        <a:graphic>
          <a:graphicData uri="http://schemas.openxmlformats.org/drawingml/2006/table">
            <a:tbl>
              <a:tblPr/>
              <a:tblGrid>
                <a:gridCol w="8005464"/>
              </a:tblGrid>
              <a:tr h="576064">
                <a:tc>
                  <a:txBody>
                    <a:bodyPr/>
                    <a:lstStyle/>
                    <a:p>
                      <a:pPr algn="ctr" rtl="0" fontAlgn="ctr"/>
                      <a:r>
                        <a:rPr lang="pt-BR" sz="1400" b="1" i="0" u="none" strike="noStrike" dirty="0" smtClean="0">
                          <a:solidFill>
                            <a:srgbClr val="000000"/>
                          </a:solidFill>
                          <a:effectLst/>
                          <a:latin typeface="+mn-lt"/>
                        </a:rPr>
                        <a:t>SALDO EM CONTA</a:t>
                      </a:r>
                    </a:p>
                    <a:p>
                      <a:pPr algn="ctr" rtl="0" fontAlgn="ctr"/>
                      <a:r>
                        <a:rPr lang="pt-BR" sz="1050" b="0" i="0" u="none" strike="noStrike" dirty="0" smtClean="0">
                          <a:solidFill>
                            <a:srgbClr val="000000"/>
                          </a:solidFill>
                          <a:effectLst/>
                          <a:latin typeface="+mn-lt"/>
                        </a:rPr>
                        <a:t>(Conta Corrente + Aplicação)</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420951">
                <a:tc>
                  <a:txBody>
                    <a:bodyPr/>
                    <a:lstStyle/>
                    <a:p>
                      <a:pPr algn="ctr" rtl="0" fontAlgn="ctr"/>
                      <a:r>
                        <a:rPr lang="pt-BR" sz="1800" b="1" i="0" u="none" strike="noStrike" dirty="0" smtClean="0">
                          <a:solidFill>
                            <a:srgbClr val="000000"/>
                          </a:solidFill>
                          <a:effectLst/>
                          <a:latin typeface="+mn-lt"/>
                        </a:rPr>
                        <a:t>2.820.638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bl>
          </a:graphicData>
        </a:graphic>
      </p:graphicFrame>
      <p:sp>
        <p:nvSpPr>
          <p:cNvPr id="3" name="Retângulo 2"/>
          <p:cNvSpPr/>
          <p:nvPr/>
        </p:nvSpPr>
        <p:spPr>
          <a:xfrm>
            <a:off x="3131840" y="5229200"/>
            <a:ext cx="2736304" cy="1192634"/>
          </a:xfrm>
          <a:prstGeom prst="rect">
            <a:avLst/>
          </a:prstGeom>
        </p:spPr>
        <p:txBody>
          <a:bodyPr wrap="square">
            <a:spAutoFit/>
          </a:bodyPr>
          <a:lstStyle/>
          <a:p>
            <a:pPr>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Inadimplência:</a:t>
            </a:r>
          </a:p>
          <a:p>
            <a:pPr marL="449263" indent="-177800">
              <a:lnSpc>
                <a:spcPct val="110000"/>
              </a:lnSpc>
              <a:spcBef>
                <a:spcPts val="0"/>
              </a:spcBef>
              <a:buClr>
                <a:schemeClr val="tx1"/>
              </a:buClr>
              <a:buFont typeface="Tahoma" panose="020B0604030504040204" pitchFamily="34" charset="0"/>
              <a:buChar char="›"/>
            </a:pPr>
            <a:r>
              <a:rPr lang="pt-BR" sz="1300" dirty="0" err="1">
                <a:latin typeface="Tahoma" panose="020B0604030504040204" pitchFamily="34" charset="0"/>
                <a:ea typeface="Tahoma" panose="020B0604030504040204" pitchFamily="34" charset="0"/>
                <a:cs typeface="Tahoma" panose="020B0604030504040204" pitchFamily="34" charset="0"/>
              </a:rPr>
              <a:t>WTorre</a:t>
            </a:r>
            <a:r>
              <a:rPr lang="pt-BR" sz="1300" dirty="0">
                <a:latin typeface="Tahoma" panose="020B0604030504040204" pitchFamily="34" charset="0"/>
                <a:ea typeface="Tahoma" panose="020B0604030504040204" pitchFamily="34" charset="0"/>
                <a:cs typeface="Tahoma" panose="020B0604030504040204" pitchFamily="34" charset="0"/>
              </a:rPr>
              <a:t> R$ 96.478</a:t>
            </a:r>
          </a:p>
          <a:p>
            <a:pPr marL="449263" indent="-177800">
              <a:lnSpc>
                <a:spcPct val="110000"/>
              </a:lnSpc>
              <a:spcBef>
                <a:spcPts val="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Viver R$ 51.069</a:t>
            </a:r>
          </a:p>
          <a:p>
            <a:pPr marL="449263" indent="-177800">
              <a:lnSpc>
                <a:spcPct val="110000"/>
              </a:lnSpc>
              <a:spcBef>
                <a:spcPts val="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Moura </a:t>
            </a:r>
            <a:r>
              <a:rPr lang="pt-BR" sz="1300" dirty="0" err="1">
                <a:latin typeface="Tahoma" panose="020B0604030504040204" pitchFamily="34" charset="0"/>
                <a:ea typeface="Tahoma" panose="020B0604030504040204" pitchFamily="34" charset="0"/>
                <a:cs typeface="Tahoma" panose="020B0604030504040204" pitchFamily="34" charset="0"/>
              </a:rPr>
              <a:t>Dubeux</a:t>
            </a:r>
            <a:r>
              <a:rPr lang="pt-BR" sz="1300" dirty="0">
                <a:latin typeface="Tahoma" panose="020B0604030504040204" pitchFamily="34" charset="0"/>
                <a:ea typeface="Tahoma" panose="020B0604030504040204" pitchFamily="34" charset="0"/>
                <a:cs typeface="Tahoma" panose="020B0604030504040204" pitchFamily="34" charset="0"/>
              </a:rPr>
              <a:t> R$ 27.829</a:t>
            </a:r>
            <a:br>
              <a:rPr lang="pt-BR" sz="1300" dirty="0">
                <a:latin typeface="Tahoma" panose="020B0604030504040204" pitchFamily="34" charset="0"/>
                <a:ea typeface="Tahoma" panose="020B0604030504040204" pitchFamily="34" charset="0"/>
                <a:cs typeface="Tahoma" panose="020B0604030504040204" pitchFamily="34" charset="0"/>
              </a:rPr>
            </a:b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5927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84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5742078" cy="692497"/>
          </a:xfrm>
          <a:prstGeom prst="rect">
            <a:avLst/>
          </a:prstGeom>
          <a:noFill/>
        </p:spPr>
        <p:txBody>
          <a:bodyPr wrap="square" rtlCol="0">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179512" y="2158259"/>
            <a:ext cx="8568952" cy="1092607"/>
          </a:xfrm>
          <a:prstGeom prst="rect">
            <a:avLst/>
          </a:prstGeom>
          <a:noFill/>
        </p:spPr>
        <p:txBody>
          <a:bodyPr wrap="square" rtlCol="0">
            <a:spAutoFit/>
          </a:bodyPr>
          <a:lstStyle/>
          <a:p>
            <a:pPr>
              <a:spcBef>
                <a:spcPts val="600"/>
              </a:spcBef>
            </a:pPr>
            <a:r>
              <a:rPr lang="pt-BR" sz="1300" dirty="0" smtClean="0">
                <a:latin typeface="Tahoma" panose="020B0604030504040204" pitchFamily="34" charset="0"/>
                <a:ea typeface="Tahoma" panose="020B0604030504040204" pitchFamily="34" charset="0"/>
                <a:cs typeface="Tahoma" panose="020B0604030504040204" pitchFamily="34" charset="0"/>
              </a:rPr>
              <a:t>As </a:t>
            </a:r>
            <a:r>
              <a:rPr lang="pt-BR" sz="130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2833927" cy="1692771"/>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9" y="4163481"/>
            <a:ext cx="2186252" cy="1492716"/>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Compreender </a:t>
            </a:r>
            <a:r>
              <a:rPr lang="pt-BR" sz="130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300" dirty="0" smtClean="0">
                <a:latin typeface="Tahoma" panose="020B0604030504040204" pitchFamily="34" charset="0"/>
                <a:ea typeface="Tahoma" panose="020B0604030504040204" pitchFamily="34" charset="0"/>
                <a:cs typeface="Tahoma" panose="020B0604030504040204" pitchFamily="34" charset="0"/>
              </a:rPr>
              <a:t>reúne, </a:t>
            </a:r>
            <a:r>
              <a:rPr lang="pt-BR" sz="130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300" dirty="0" smtClean="0">
                <a:latin typeface="Tahoma" panose="020B0604030504040204" pitchFamily="34" charset="0"/>
                <a:ea typeface="Tahoma" panose="020B0604030504040204" pitchFamily="34" charset="0"/>
                <a:cs typeface="Tahoma" panose="020B0604030504040204" pitchFamily="34" charset="0"/>
              </a:rPr>
              <a:t>.</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2811892" cy="2092881"/>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Protestar </a:t>
            </a:r>
            <a:r>
              <a:rPr lang="pt-BR" sz="130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33475"/>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28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Indicadores</a:t>
            </a: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Mercado FIPE</a:t>
            </a:r>
          </a:p>
        </p:txBody>
      </p:sp>
    </p:spTree>
    <p:extLst>
      <p:ext uri="{BB962C8B-B14F-4D97-AF65-F5344CB8AC3E}">
        <p14:creationId xmlns:p14="http://schemas.microsoft.com/office/powerpoint/2010/main" val="1462657154"/>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Status - FIPE</a:t>
            </a:r>
          </a:p>
        </p:txBody>
      </p:sp>
      <p:graphicFrame>
        <p:nvGraphicFramePr>
          <p:cNvPr id="4" name="Tabela 3"/>
          <p:cNvGraphicFramePr>
            <a:graphicFrameLocks noGrp="1"/>
          </p:cNvGraphicFramePr>
          <p:nvPr>
            <p:extLst>
              <p:ext uri="{D42A27DB-BD31-4B8C-83A1-F6EECF244321}">
                <p14:modId xmlns:p14="http://schemas.microsoft.com/office/powerpoint/2010/main" val="3170063730"/>
              </p:ext>
            </p:extLst>
          </p:nvPr>
        </p:nvGraphicFramePr>
        <p:xfrm>
          <a:off x="323529" y="764710"/>
          <a:ext cx="8424935" cy="5256577"/>
        </p:xfrm>
        <a:graphic>
          <a:graphicData uri="http://schemas.openxmlformats.org/drawingml/2006/table">
            <a:tbl>
              <a:tblPr>
                <a:tableStyleId>{5C22544A-7EE6-4342-B048-85BDC9FD1C3A}</a:tableStyleId>
              </a:tblPr>
              <a:tblGrid>
                <a:gridCol w="1584175"/>
                <a:gridCol w="1584176"/>
                <a:gridCol w="5256584"/>
              </a:tblGrid>
              <a:tr h="414530">
                <a:tc>
                  <a:txBody>
                    <a:bodyPr/>
                    <a:lstStyle/>
                    <a:p>
                      <a:pPr algn="ctr" fontAlgn="ctr"/>
                      <a:r>
                        <a:rPr lang="pt-BR" sz="1200" b="1" u="none" strike="noStrike" dirty="0">
                          <a:solidFill>
                            <a:schemeClr val="bg1"/>
                          </a:solidFill>
                          <a:effectLst/>
                        </a:rPr>
                        <a:t>Empresa</a:t>
                      </a:r>
                      <a:endParaRPr lang="pt-BR" sz="1200" b="1" i="0" u="none" strike="noStrike" dirty="0">
                        <a:solidFill>
                          <a:schemeClr val="bg1"/>
                        </a:solidFill>
                        <a:effectLst/>
                        <a:latin typeface="Calibri" panose="020F0502020204030204" pitchFamily="34" charset="0"/>
                      </a:endParaRPr>
                    </a:p>
                  </a:txBody>
                  <a:tcPr marL="7289" marR="7289" marT="7289" marB="0" anchor="ctr">
                    <a:solidFill>
                      <a:schemeClr val="accent1"/>
                    </a:solidFill>
                  </a:tcPr>
                </a:tc>
                <a:tc>
                  <a:txBody>
                    <a:bodyPr/>
                    <a:lstStyle/>
                    <a:p>
                      <a:pPr algn="ctr" fontAlgn="ctr"/>
                      <a:r>
                        <a:rPr lang="pt-BR" sz="1200" b="1" u="none" strike="noStrike" dirty="0">
                          <a:solidFill>
                            <a:schemeClr val="bg1"/>
                          </a:solidFill>
                          <a:effectLst/>
                        </a:rPr>
                        <a:t>Status Dados</a:t>
                      </a:r>
                      <a:endParaRPr lang="pt-BR" sz="1200" b="1" i="0" u="none" strike="noStrike" dirty="0">
                        <a:solidFill>
                          <a:schemeClr val="bg1"/>
                        </a:solidFill>
                        <a:effectLst/>
                        <a:latin typeface="Calibri" panose="020F0502020204030204" pitchFamily="34" charset="0"/>
                      </a:endParaRPr>
                    </a:p>
                  </a:txBody>
                  <a:tcPr marL="7289" marR="7289" marT="7289" marB="0" anchor="ctr">
                    <a:solidFill>
                      <a:schemeClr val="accent1"/>
                    </a:solidFill>
                  </a:tcPr>
                </a:tc>
                <a:tc>
                  <a:txBody>
                    <a:bodyPr/>
                    <a:lstStyle/>
                    <a:p>
                      <a:pPr algn="ctr" fontAlgn="ctr"/>
                      <a:r>
                        <a:rPr lang="pt-BR" sz="1200" b="1" u="none" strike="noStrike" dirty="0">
                          <a:solidFill>
                            <a:schemeClr val="bg1"/>
                          </a:solidFill>
                          <a:effectLst/>
                        </a:rPr>
                        <a:t>Comentário sobre contato</a:t>
                      </a:r>
                      <a:endParaRPr lang="pt-BR" sz="1200" b="1" i="0" u="none" strike="noStrike" dirty="0">
                        <a:solidFill>
                          <a:schemeClr val="bg1"/>
                        </a:solidFill>
                        <a:effectLst/>
                        <a:latin typeface="Calibri" panose="020F0502020204030204" pitchFamily="34" charset="0"/>
                      </a:endParaRPr>
                    </a:p>
                  </a:txBody>
                  <a:tcPr marL="7289" marR="7289" marT="7289" marB="0" anchor="ctr">
                    <a:solidFill>
                      <a:schemeClr val="accent1"/>
                    </a:solidFill>
                  </a:tcPr>
                </a:tc>
              </a:tr>
              <a:tr h="176227">
                <a:tc>
                  <a:txBody>
                    <a:bodyPr/>
                    <a:lstStyle/>
                    <a:p>
                      <a:pPr algn="ctr" rtl="0" fontAlgn="ctr"/>
                      <a:r>
                        <a:rPr lang="pt-BR" sz="1050" b="1" u="none" strike="noStrike" dirty="0">
                          <a:effectLst/>
                        </a:rPr>
                        <a:t>Brookfield</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dirty="0">
                          <a:effectLst/>
                        </a:rPr>
                        <a:t>Cury</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Cyrela</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OK</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abril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Direcional</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maio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Esser</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OK</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abril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Gafisa</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maio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Moura Dubeux</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OK</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MRV</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abril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dirty="0">
                          <a:effectLst/>
                        </a:rPr>
                        <a:t>Rodobens</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Rossi</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maio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Tecnisa</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abril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Tenda</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PDG</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 (mas enviou dados agregados e incompletos)</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dirty="0" err="1">
                          <a:effectLst/>
                        </a:rPr>
                        <a:t>Yuny</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maio de 2015 (mas há </a:t>
                      </a:r>
                      <a:r>
                        <a:rPr lang="pt-BR" sz="1050" u="none" strike="noStrike" dirty="0" smtClean="0">
                          <a:effectLst/>
                        </a:rPr>
                        <a:t>inconsistências </a:t>
                      </a:r>
                      <a:r>
                        <a:rPr lang="pt-BR" sz="1050" u="none" strike="noStrike" dirty="0">
                          <a:effectLst/>
                        </a:rPr>
                        <a:t>nos dados)</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352454">
                <a:tc>
                  <a:txBody>
                    <a:bodyPr/>
                    <a:lstStyle/>
                    <a:p>
                      <a:pPr algn="ctr" rtl="0" fontAlgn="ctr"/>
                      <a:r>
                        <a:rPr lang="pt-BR" sz="1050" b="1" u="none" strike="noStrike" dirty="0">
                          <a:effectLst/>
                        </a:rPr>
                        <a:t>HM</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Enviados Parcialmente</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Enviou dados até março de 2014, dados de janeiro de 2015 a abril de 2015 e dados agregados de abril de 2014 a dezembro de 2014</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rtl="0" fontAlgn="ctr"/>
                      <a:r>
                        <a:rPr lang="pt-BR" sz="1050" b="1" u="none" strike="noStrike" dirty="0">
                          <a:effectLst/>
                        </a:rPr>
                        <a:t>Emccamp</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Enviados Parcialmente</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Enviou até dezembro (mas enviou dado do 1º trimestre agregado)</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rtl="0" fontAlgn="ctr"/>
                      <a:r>
                        <a:rPr lang="pt-BR" sz="1050" b="1" u="none" strike="noStrike">
                          <a:effectLst/>
                        </a:rPr>
                        <a:t>Even</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Enviados Parcialmente</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Enviou abril/2015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260145">
                <a:tc>
                  <a:txBody>
                    <a:bodyPr/>
                    <a:lstStyle/>
                    <a:p>
                      <a:pPr algn="ctr" rtl="0" fontAlgn="ctr"/>
                      <a:r>
                        <a:rPr lang="pt-BR" sz="1050" b="1" u="none" strike="noStrike">
                          <a:effectLst/>
                        </a:rPr>
                        <a:t>Eztec</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Enviados Parcialmente</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Enviou apenas dados agregados para 2014</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fontAlgn="b"/>
                      <a:r>
                        <a:rPr lang="pt-BR" sz="1000" b="1" u="none" strike="noStrike">
                          <a:effectLst/>
                        </a:rPr>
                        <a:t>Patrimar</a:t>
                      </a:r>
                      <a:endParaRPr lang="pt-BR" sz="1000" b="1"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Enviados Parcialmente</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Enviou dados de fevereiro de 2015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rtl="0" fontAlgn="ctr"/>
                      <a:r>
                        <a:rPr lang="pt-BR" sz="1050" b="1" u="none" strike="noStrike" dirty="0">
                          <a:effectLst/>
                        </a:rPr>
                        <a:t>Trisul</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Enviados Parcialmente</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Enviou dados de janeiro 2015 a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rtl="0" fontAlgn="ctr"/>
                      <a:r>
                        <a:rPr lang="pt-BR" sz="1050" b="1" u="none" strike="noStrike" dirty="0">
                          <a:effectLst/>
                        </a:rPr>
                        <a:t>Viver</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Enviados Parcialmente</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Mandou dados de setembro e outubro de 2014 (mas não dos outros meses)</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rtl="0" fontAlgn="ctr"/>
                      <a:r>
                        <a:rPr lang="pt-BR" sz="1050" b="1" u="none" strike="noStrike" dirty="0">
                          <a:solidFill>
                            <a:schemeClr val="accent6">
                              <a:lumMod val="50000"/>
                            </a:schemeClr>
                          </a:solidFill>
                          <a:effectLst/>
                        </a:rPr>
                        <a:t>Plano &amp; Plano</a:t>
                      </a:r>
                      <a:endParaRPr lang="pt-BR" sz="1050" b="1"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Não enviou</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Tivemos contato (mas enviou apenas informações de RH)</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r>
              <a:tr h="176227">
                <a:tc>
                  <a:txBody>
                    <a:bodyPr/>
                    <a:lstStyle/>
                    <a:p>
                      <a:pPr algn="ctr" rtl="0" fontAlgn="ctr"/>
                      <a:r>
                        <a:rPr lang="pt-BR" sz="1050" b="1" u="none" strike="noStrike" dirty="0">
                          <a:solidFill>
                            <a:schemeClr val="accent6">
                              <a:lumMod val="50000"/>
                            </a:schemeClr>
                          </a:solidFill>
                          <a:effectLst/>
                        </a:rPr>
                        <a:t>JHSF</a:t>
                      </a:r>
                      <a:endParaRPr lang="pt-BR" sz="1050" b="1"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dirty="0">
                          <a:solidFill>
                            <a:schemeClr val="accent6">
                              <a:lumMod val="50000"/>
                            </a:schemeClr>
                          </a:solidFill>
                          <a:effectLst/>
                        </a:rPr>
                        <a:t>Não enviou</a:t>
                      </a:r>
                      <a:endParaRPr lang="pt-BR" sz="1050" b="0"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Indicou sua participação a partir de 2015.</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r>
              <a:tr h="176227">
                <a:tc>
                  <a:txBody>
                    <a:bodyPr/>
                    <a:lstStyle/>
                    <a:p>
                      <a:pPr algn="ctr" rtl="0" fontAlgn="ctr"/>
                      <a:r>
                        <a:rPr lang="pt-BR" sz="1050" b="1" u="none" strike="noStrike" dirty="0">
                          <a:solidFill>
                            <a:schemeClr val="accent6">
                              <a:lumMod val="50000"/>
                            </a:schemeClr>
                          </a:solidFill>
                          <a:effectLst/>
                        </a:rPr>
                        <a:t>Odebrecht</a:t>
                      </a:r>
                      <a:endParaRPr lang="pt-BR" sz="1050" b="1"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dirty="0">
                          <a:solidFill>
                            <a:schemeClr val="accent6">
                              <a:lumMod val="50000"/>
                            </a:schemeClr>
                          </a:solidFill>
                          <a:effectLst/>
                        </a:rPr>
                        <a:t>Não enviou</a:t>
                      </a:r>
                      <a:endParaRPr lang="pt-BR" sz="1050" b="0"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Enviou apenas dados de RH</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r>
              <a:tr h="176227">
                <a:tc>
                  <a:txBody>
                    <a:bodyPr/>
                    <a:lstStyle/>
                    <a:p>
                      <a:pPr algn="ctr" rtl="0" fontAlgn="ctr"/>
                      <a:r>
                        <a:rPr lang="pt-BR" sz="1050" b="1" u="none" strike="noStrike" dirty="0">
                          <a:solidFill>
                            <a:schemeClr val="accent6">
                              <a:lumMod val="50000"/>
                            </a:schemeClr>
                          </a:solidFill>
                          <a:effectLst/>
                        </a:rPr>
                        <a:t>Andrade Gutierrez</a:t>
                      </a:r>
                      <a:endParaRPr lang="pt-BR" sz="1050" b="1"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Não enviou</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dirty="0">
                          <a:solidFill>
                            <a:schemeClr val="accent6">
                              <a:lumMod val="50000"/>
                            </a:schemeClr>
                          </a:solidFill>
                          <a:effectLst/>
                        </a:rPr>
                        <a:t>Nenhuma resposta</a:t>
                      </a:r>
                      <a:endParaRPr lang="pt-BR" sz="1050" b="0"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r>
              <a:tr h="176227">
                <a:tc>
                  <a:txBody>
                    <a:bodyPr/>
                    <a:lstStyle/>
                    <a:p>
                      <a:pPr algn="ctr" fontAlgn="b"/>
                      <a:r>
                        <a:rPr lang="pt-BR" sz="1000" b="1" u="none" strike="noStrike" dirty="0" err="1">
                          <a:solidFill>
                            <a:schemeClr val="accent6">
                              <a:lumMod val="50000"/>
                            </a:schemeClr>
                          </a:solidFill>
                          <a:effectLst/>
                        </a:rPr>
                        <a:t>Canopus</a:t>
                      </a:r>
                      <a:endParaRPr lang="pt-BR" sz="1000" b="1"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Não enviou</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dirty="0">
                          <a:solidFill>
                            <a:schemeClr val="accent6">
                              <a:lumMod val="50000"/>
                            </a:schemeClr>
                          </a:solidFill>
                          <a:effectLst/>
                        </a:rPr>
                        <a:t>Nenhuma resposta</a:t>
                      </a:r>
                      <a:endParaRPr lang="pt-BR" sz="1050" b="0"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r>
            </a:tbl>
          </a:graphicData>
        </a:graphic>
      </p:graphicFrame>
    </p:spTree>
    <p:extLst>
      <p:ext uri="{BB962C8B-B14F-4D97-AF65-F5344CB8AC3E}">
        <p14:creationId xmlns:p14="http://schemas.microsoft.com/office/powerpoint/2010/main" val="31602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10" name="Subtitle 2"/>
          <p:cNvSpPr txBox="1">
            <a:spLocks/>
          </p:cNvSpPr>
          <p:nvPr/>
        </p:nvSpPr>
        <p:spPr>
          <a:xfrm>
            <a:off x="0" y="6469166"/>
            <a:ext cx="5181600" cy="388834"/>
          </a:xfrm>
          <a:prstGeom prst="rect">
            <a:avLst/>
          </a:prstGeom>
        </p:spPr>
        <p:txBody>
          <a:bodyPr vert="horz" lIns="91440" tIns="45720" rIns="91440" bIns="45720" rtlCol="0">
            <a:normAutofit/>
          </a:bodyPr>
          <a:lstStyle/>
          <a:p>
            <a:pPr fontAlgn="auto">
              <a:spcBef>
                <a:spcPct val="20000"/>
              </a:spcBef>
              <a:spcAft>
                <a:spcPts val="0"/>
              </a:spcAft>
              <a:defRPr/>
            </a:pPr>
            <a:endParaRPr lang="en-US" sz="1600" dirty="0">
              <a:solidFill>
                <a:prstClr val="white"/>
              </a:solidFill>
              <a:latin typeface="Trebuchet MS"/>
              <a:cs typeface="+mn-cs"/>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8" name="CaixaDeTexto 7"/>
          <p:cNvSpPr txBox="1"/>
          <p:nvPr/>
        </p:nvSpPr>
        <p:spPr>
          <a:xfrm>
            <a:off x="1873956" y="2065111"/>
            <a:ext cx="7107377" cy="4093428"/>
          </a:xfrm>
          <a:prstGeom prst="rect">
            <a:avLst/>
          </a:prstGeom>
          <a:noFill/>
        </p:spPr>
        <p:txBody>
          <a:bodyPr wrap="square" rtlCol="0">
            <a:spAutoFit/>
          </a:bodyPr>
          <a:lstStyle/>
          <a:p>
            <a:pPr algn="ctr" fontAlgn="auto">
              <a:spcBef>
                <a:spcPts val="0"/>
              </a:spcBef>
              <a:spcAft>
                <a:spcPts val="0"/>
              </a:spcAft>
            </a:pPr>
            <a:endParaRPr lang="pt-BR" sz="3200" dirty="0" smtClean="0">
              <a:solidFill>
                <a:srgbClr val="0F6FC6">
                  <a:lumMod val="75000"/>
                </a:srgbClr>
              </a:solidFill>
              <a:latin typeface="Trebuchet MS"/>
              <a:cs typeface="+mn-cs"/>
            </a:endParaRPr>
          </a:p>
          <a:p>
            <a:pPr algn="ctr" fontAlgn="auto">
              <a:spcBef>
                <a:spcPts val="0"/>
              </a:spcBef>
              <a:spcAft>
                <a:spcPts val="0"/>
              </a:spcAft>
            </a:pPr>
            <a:endParaRPr lang="pt-BR" sz="3400" b="1" dirty="0" smtClean="0">
              <a:solidFill>
                <a:srgbClr val="0F6FC6">
                  <a:lumMod val="50000"/>
                </a:srgbClr>
              </a:solidFill>
              <a:latin typeface="Trebuchet MS"/>
              <a:cs typeface="+mn-cs"/>
            </a:endParaRPr>
          </a:p>
          <a:p>
            <a:pPr algn="ctr" fontAlgn="auto">
              <a:spcBef>
                <a:spcPts val="0"/>
              </a:spcBef>
              <a:spcAft>
                <a:spcPts val="0"/>
              </a:spcAft>
            </a:pPr>
            <a:r>
              <a:rPr lang="pt-BR" sz="3400" b="1" dirty="0" smtClean="0">
                <a:solidFill>
                  <a:srgbClr val="0F6FC6">
                    <a:lumMod val="50000"/>
                  </a:srgbClr>
                </a:solidFill>
                <a:latin typeface="Segoe UI" panose="020B0502040204020203" pitchFamily="34" charset="0"/>
                <a:cs typeface="Segoe UI" panose="020B0502040204020203" pitchFamily="34" charset="0"/>
              </a:rPr>
              <a:t>Indicadores </a:t>
            </a:r>
            <a:r>
              <a:rPr lang="pt-BR" sz="3400" b="1" dirty="0">
                <a:solidFill>
                  <a:srgbClr val="0F6FC6">
                    <a:lumMod val="50000"/>
                  </a:srgbClr>
                </a:solidFill>
                <a:latin typeface="Segoe UI" panose="020B0502040204020203" pitchFamily="34" charset="0"/>
                <a:cs typeface="Segoe UI" panose="020B0502040204020203" pitchFamily="34" charset="0"/>
              </a:rPr>
              <a:t>de Mercado</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r>
              <a:rPr lang="pt-BR" sz="2000" dirty="0" smtClean="0">
                <a:solidFill>
                  <a:srgbClr val="0F6FC6">
                    <a:lumMod val="75000"/>
                  </a:srgbClr>
                </a:solidFill>
                <a:latin typeface="Segoe UI" panose="020B0502040204020203" pitchFamily="34" charset="0"/>
                <a:cs typeface="Segoe UI" panose="020B0502040204020203" pitchFamily="34" charset="0"/>
              </a:rPr>
              <a:t>17/06/2015</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p:txBody>
      </p:sp>
    </p:spTree>
    <p:extLst>
      <p:ext uri="{BB962C8B-B14F-4D97-AF65-F5344CB8AC3E}">
        <p14:creationId xmlns:p14="http://schemas.microsoft.com/office/powerpoint/2010/main" val="1931659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dirty="0" err="1" smtClean="0"/>
              <a:t>Síntese</a:t>
            </a:r>
            <a:r>
              <a:rPr lang="en-US" dirty="0" smtClean="0"/>
              <a:t> dos </a:t>
            </a:r>
            <a:r>
              <a:rPr lang="en-US" dirty="0" err="1" smtClean="0"/>
              <a:t>resultados</a:t>
            </a:r>
            <a:endParaRPr lang="en-US" dirty="0"/>
          </a:p>
        </p:txBody>
      </p:sp>
      <p:sp>
        <p:nvSpPr>
          <p:cNvPr id="5" name="Espaço Reservado para Número de Slide 3"/>
          <p:cNvSpPr>
            <a:spLocks noGrp="1"/>
          </p:cNvSpPr>
          <p:nvPr>
            <p:ph type="sldNum" sz="quarter" idx="12"/>
          </p:nvPr>
        </p:nvSpPr>
        <p:spPr>
          <a:xfrm>
            <a:off x="8156944" y="6362700"/>
            <a:ext cx="838200" cy="365125"/>
          </a:xfrm>
        </p:spPr>
        <p:txBody>
          <a:bodyPr/>
          <a:lstStyle/>
          <a:p>
            <a:fld id="{EA9EFE93-F287-4331-B820-9EE2079A43EA}" type="slidenum">
              <a:rPr lang="en-US" smtClean="0">
                <a:solidFill>
                  <a:prstClr val="white"/>
                </a:solidFill>
              </a:rPr>
              <a:pPr/>
              <a:t>23</a:t>
            </a:fld>
            <a:endParaRPr lang="en-US" dirty="0">
              <a:solidFill>
                <a:prstClr val="white"/>
              </a:solidFill>
            </a:endParaRPr>
          </a:p>
        </p:txBody>
      </p:sp>
      <p:sp>
        <p:nvSpPr>
          <p:cNvPr id="8" name="Elipse 7"/>
          <p:cNvSpPr/>
          <p:nvPr/>
        </p:nvSpPr>
        <p:spPr>
          <a:xfrm>
            <a:off x="900165" y="4179561"/>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9" name="Retângulo 8"/>
          <p:cNvSpPr/>
          <p:nvPr/>
        </p:nvSpPr>
        <p:spPr>
          <a:xfrm>
            <a:off x="1038368" y="4063996"/>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Estoques (oferta): mercado reduziu em </a:t>
            </a:r>
            <a:r>
              <a:rPr lang="pt-BR" dirty="0">
                <a:solidFill>
                  <a:prstClr val="black"/>
                </a:solidFill>
                <a:latin typeface="Segoe UI Semilight" panose="020B0402040204020203" pitchFamily="34" charset="0"/>
                <a:cs typeface="Segoe UI Semilight" panose="020B0402040204020203" pitchFamily="34" charset="0"/>
              </a:rPr>
              <a:t>4</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0" name="Elipse 9"/>
          <p:cNvSpPr/>
          <p:nvPr/>
        </p:nvSpPr>
        <p:spPr>
          <a:xfrm>
            <a:off x="900165" y="4576188"/>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1" name="Retângulo 10"/>
          <p:cNvSpPr/>
          <p:nvPr/>
        </p:nvSpPr>
        <p:spPr>
          <a:xfrm>
            <a:off x="1038368" y="4460623"/>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Vendas (VGV): mercado reduziu em 10%</a:t>
            </a:r>
          </a:p>
        </p:txBody>
      </p:sp>
      <p:sp>
        <p:nvSpPr>
          <p:cNvPr id="12" name="Elipse 11"/>
          <p:cNvSpPr/>
          <p:nvPr/>
        </p:nvSpPr>
        <p:spPr>
          <a:xfrm>
            <a:off x="900165" y="4971721"/>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p:nvSpPr>
        <p:spPr>
          <a:xfrm>
            <a:off x="1038368" y="4856156"/>
            <a:ext cx="7956776" cy="369332"/>
          </a:xfrm>
          <a:prstGeom prst="rect">
            <a:avLst/>
          </a:prstGeom>
        </p:spPr>
        <p:txBody>
          <a:bodyPr wrap="square">
            <a:spAutoFit/>
          </a:bodyPr>
          <a:lstStyle/>
          <a:p>
            <a:pPr fontAlgn="auto">
              <a:spcBef>
                <a:spcPts val="0"/>
              </a:spcBef>
              <a:spcAft>
                <a:spcPts val="0"/>
              </a:spcAft>
            </a:pPr>
            <a:r>
              <a:rPr lang="pt-BR" dirty="0" err="1" smtClean="0">
                <a:solidFill>
                  <a:prstClr val="black"/>
                </a:solidFill>
                <a:latin typeface="Segoe UI Semilight" panose="020B0402040204020203" pitchFamily="34" charset="0"/>
                <a:cs typeface="Segoe UI Semilight" panose="020B0402040204020203" pitchFamily="34" charset="0"/>
              </a:rPr>
              <a:t>Distratos</a:t>
            </a:r>
            <a:r>
              <a:rPr lang="pt-BR" dirty="0" smtClean="0">
                <a:solidFill>
                  <a:prstClr val="black"/>
                </a:solidFill>
                <a:latin typeface="Segoe UI Semilight" panose="020B0402040204020203" pitchFamily="34" charset="0"/>
                <a:cs typeface="Segoe UI Semilight" panose="020B0402040204020203" pitchFamily="34" charset="0"/>
              </a:rPr>
              <a:t>/Entregas: mercado aumentou em 11 </a:t>
            </a:r>
            <a:r>
              <a:rPr lang="pt-BR" dirty="0" err="1" smtClean="0">
                <a:solidFill>
                  <a:prstClr val="black"/>
                </a:solidFill>
                <a:latin typeface="Segoe UI Semilight" panose="020B0402040204020203" pitchFamily="34" charset="0"/>
                <a:cs typeface="Segoe UI Semilight" panose="020B0402040204020203" pitchFamily="34" charset="0"/>
              </a:rPr>
              <a:t>p.p</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4" name="Elipse 13"/>
          <p:cNvSpPr/>
          <p:nvPr/>
        </p:nvSpPr>
        <p:spPr>
          <a:xfrm>
            <a:off x="900165" y="5359954"/>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1038368" y="5244389"/>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Inadimplência: mercado aumentou em 1 </a:t>
            </a:r>
            <a:r>
              <a:rPr lang="pt-BR" dirty="0" err="1" smtClean="0">
                <a:solidFill>
                  <a:prstClr val="black"/>
                </a:solidFill>
                <a:latin typeface="Segoe UI Semilight" panose="020B0402040204020203" pitchFamily="34" charset="0"/>
                <a:cs typeface="Segoe UI Semilight" panose="020B0402040204020203" pitchFamily="34" charset="0"/>
              </a:rPr>
              <a:t>p.p</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6" name="CaixaDeTexto 15"/>
          <p:cNvSpPr txBox="1"/>
          <p:nvPr/>
        </p:nvSpPr>
        <p:spPr>
          <a:xfrm>
            <a:off x="713475" y="5812626"/>
            <a:ext cx="7772400" cy="253916"/>
          </a:xfrm>
          <a:prstGeom prst="rect">
            <a:avLst/>
          </a:prstGeom>
          <a:noFill/>
        </p:spPr>
        <p:txBody>
          <a:bodyPr wrap="square" rtlCol="0">
            <a:spAutoFit/>
          </a:bodyPr>
          <a:lstStyle/>
          <a:p>
            <a:pPr algn="ctr" fontAlgn="auto">
              <a:spcBef>
                <a:spcPts val="0"/>
              </a:spcBef>
              <a:spcAft>
                <a:spcPts val="0"/>
              </a:spcAft>
            </a:pPr>
            <a:r>
              <a:rPr lang="pt-BR" sz="1050" dirty="0" smtClean="0">
                <a:solidFill>
                  <a:prstClr val="black">
                    <a:lumMod val="50000"/>
                    <a:lumOff val="50000"/>
                  </a:prstClr>
                </a:solidFill>
                <a:latin typeface="Segoe UI" panose="020B0502040204020203" pitchFamily="34" charset="0"/>
                <a:cs typeface="Segoe UI" panose="020B0502040204020203" pitchFamily="34" charset="0"/>
              </a:rPr>
              <a:t>[Comparações feitas entre abril/2015 e abril/2014]</a:t>
            </a:r>
          </a:p>
        </p:txBody>
      </p:sp>
      <p:sp>
        <p:nvSpPr>
          <p:cNvPr id="17" name="CaixaDeTexto 16"/>
          <p:cNvSpPr txBox="1"/>
          <p:nvPr/>
        </p:nvSpPr>
        <p:spPr>
          <a:xfrm>
            <a:off x="713475" y="3692970"/>
            <a:ext cx="7772400" cy="338554"/>
          </a:xfrm>
          <a:prstGeom prst="rect">
            <a:avLst/>
          </a:prstGeom>
          <a:noFill/>
        </p:spPr>
        <p:txBody>
          <a:bodyPr wrap="square" rtlCol="0">
            <a:spAutoFit/>
          </a:bodyPr>
          <a:lstStyle/>
          <a:p>
            <a:pPr fontAlgn="auto">
              <a:spcBef>
                <a:spcPts val="0"/>
              </a:spcBef>
              <a:spcAft>
                <a:spcPts val="0"/>
              </a:spcAft>
            </a:pPr>
            <a:r>
              <a:rPr lang="pt-BR" sz="800" dirty="0" smtClean="0">
                <a:solidFill>
                  <a:prstClr val="black"/>
                </a:solidFill>
                <a:latin typeface="Segoe UI" panose="020B0502040204020203" pitchFamily="34" charset="0"/>
                <a:cs typeface="Segoe UI" panose="020B0502040204020203" pitchFamily="34" charset="0"/>
              </a:rPr>
              <a:t>* Valores do fim do período em análise</a:t>
            </a:r>
          </a:p>
          <a:p>
            <a:pPr fontAlgn="auto">
              <a:spcBef>
                <a:spcPts val="0"/>
              </a:spcBef>
              <a:spcAft>
                <a:spcPts val="0"/>
              </a:spcAft>
            </a:pPr>
            <a:r>
              <a:rPr lang="pt-BR" sz="800" dirty="0" smtClean="0">
                <a:solidFill>
                  <a:prstClr val="black"/>
                </a:solidFill>
                <a:latin typeface="Segoe UI" panose="020B0502040204020203" pitchFamily="34" charset="0"/>
                <a:cs typeface="Segoe UI" panose="020B0502040204020203" pitchFamily="34" charset="0"/>
              </a:rPr>
              <a:t>** Valores médios do período em análise.</a:t>
            </a:r>
          </a:p>
        </p:txBody>
      </p:sp>
      <p:graphicFrame>
        <p:nvGraphicFramePr>
          <p:cNvPr id="3" name="Objeto 2"/>
          <p:cNvGraphicFramePr>
            <a:graphicFrameLocks noChangeAspect="1"/>
          </p:cNvGraphicFramePr>
          <p:nvPr>
            <p:extLst>
              <p:ext uri="{D42A27DB-BD31-4B8C-83A1-F6EECF244321}">
                <p14:modId xmlns:p14="http://schemas.microsoft.com/office/powerpoint/2010/main" val="917960259"/>
              </p:ext>
            </p:extLst>
          </p:nvPr>
        </p:nvGraphicFramePr>
        <p:xfrm>
          <a:off x="799200" y="921344"/>
          <a:ext cx="7686675" cy="2752725"/>
        </p:xfrm>
        <a:graphic>
          <a:graphicData uri="http://schemas.openxmlformats.org/presentationml/2006/ole">
            <mc:AlternateContent xmlns:mc="http://schemas.openxmlformats.org/markup-compatibility/2006">
              <mc:Choice xmlns:v="urn:schemas-microsoft-com:vml" Requires="v">
                <p:oleObj spid="_x0000_s3152" name="Planilha" r:id="rId4" imgW="7686720" imgH="2752565" progId="Excel.Sheet.12">
                  <p:link updateAutomatic="1"/>
                </p:oleObj>
              </mc:Choice>
              <mc:Fallback>
                <p:oleObj name="Planilha" r:id="rId4" imgW="7686720" imgH="2752565" progId="Excel.Sheet.12">
                  <p:link updateAutomatic="1"/>
                  <p:pic>
                    <p:nvPicPr>
                      <p:cNvPr id="0" name=""/>
                      <p:cNvPicPr/>
                      <p:nvPr/>
                    </p:nvPicPr>
                    <p:blipFill>
                      <a:blip r:embed="rId5"/>
                      <a:stretch>
                        <a:fillRect/>
                      </a:stretch>
                    </p:blipFill>
                    <p:spPr>
                      <a:xfrm>
                        <a:off x="799200" y="921344"/>
                        <a:ext cx="7686675" cy="2752725"/>
                      </a:xfrm>
                      <a:prstGeom prst="rect">
                        <a:avLst/>
                      </a:prstGeom>
                    </p:spPr>
                  </p:pic>
                </p:oleObj>
              </mc:Fallback>
            </mc:AlternateContent>
          </a:graphicData>
        </a:graphic>
      </p:graphicFrame>
    </p:spTree>
    <p:extLst>
      <p:ext uri="{BB962C8B-B14F-4D97-AF65-F5344CB8AC3E}">
        <p14:creationId xmlns:p14="http://schemas.microsoft.com/office/powerpoint/2010/main" val="38137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dirty="0" smtClean="0"/>
              <a:t>Introdução</a:t>
            </a:r>
            <a:endParaRPr lang="en-US" dirty="0"/>
          </a:p>
        </p:txBody>
      </p:sp>
      <p:sp>
        <p:nvSpPr>
          <p:cNvPr id="5" name="Espaço Reservado para Número de Slide 3"/>
          <p:cNvSpPr>
            <a:spLocks noGrp="1"/>
          </p:cNvSpPr>
          <p:nvPr>
            <p:ph type="sldNum" sz="quarter" idx="12"/>
          </p:nvPr>
        </p:nvSpPr>
        <p:spPr>
          <a:xfrm>
            <a:off x="8156944" y="6362700"/>
            <a:ext cx="838200" cy="365125"/>
          </a:xfrm>
        </p:spPr>
        <p:txBody>
          <a:bodyPr/>
          <a:lstStyle/>
          <a:p>
            <a:fld id="{EA9EFE93-F287-4331-B820-9EE2079A43EA}" type="slidenum">
              <a:rPr lang="en-US" smtClean="0">
                <a:solidFill>
                  <a:prstClr val="white"/>
                </a:solidFill>
              </a:rPr>
              <a:pPr/>
              <a:t>24</a:t>
            </a:fld>
            <a:endParaRPr lang="en-US" dirty="0">
              <a:solidFill>
                <a:prstClr val="white"/>
              </a:solidFill>
            </a:endParaRPr>
          </a:p>
        </p:txBody>
      </p:sp>
      <p:sp>
        <p:nvSpPr>
          <p:cNvPr id="10" name="Retângulo 9"/>
          <p:cNvSpPr/>
          <p:nvPr/>
        </p:nvSpPr>
        <p:spPr>
          <a:xfrm>
            <a:off x="1505116" y="2305811"/>
            <a:ext cx="6820696" cy="707886"/>
          </a:xfrm>
          <a:prstGeom prst="rect">
            <a:avLst/>
          </a:prstGeom>
        </p:spPr>
        <p:txBody>
          <a:bodyPr wrap="square">
            <a:spAutoFit/>
          </a:bodyPr>
          <a:lstStyle/>
          <a:p>
            <a:pPr algn="just" fontAlgn="auto">
              <a:spcBef>
                <a:spcPts val="0"/>
              </a:spcBef>
              <a:spcAft>
                <a:spcPts val="0"/>
              </a:spcAft>
            </a:pPr>
            <a:r>
              <a:rPr lang="pt-BR" sz="2000" dirty="0" smtClean="0">
                <a:solidFill>
                  <a:prstClr val="black"/>
                </a:solidFill>
                <a:latin typeface="Segoe UI Semilight" panose="020B0402040204020203" pitchFamily="34" charset="0"/>
                <a:cs typeface="Segoe UI Semilight" panose="020B0402040204020203" pitchFamily="34" charset="0"/>
              </a:rPr>
              <a:t>Os dados apresentados cobrem o período de </a:t>
            </a:r>
            <a:r>
              <a:rPr lang="pt-BR" sz="2000" b="1" dirty="0" err="1" smtClean="0">
                <a:solidFill>
                  <a:srgbClr val="0F6FC6">
                    <a:lumMod val="50000"/>
                  </a:srgbClr>
                </a:solidFill>
                <a:latin typeface="Segoe UI Semilight" panose="020B0402040204020203" pitchFamily="34" charset="0"/>
                <a:cs typeface="Segoe UI Semilight" panose="020B0402040204020203" pitchFamily="34" charset="0"/>
              </a:rPr>
              <a:t>jan</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/2014 a </a:t>
            </a:r>
            <a:r>
              <a:rPr lang="pt-BR" sz="2000" b="1" dirty="0" err="1" smtClean="0">
                <a:solidFill>
                  <a:srgbClr val="0F6FC6">
                    <a:lumMod val="50000"/>
                  </a:srgbClr>
                </a:solidFill>
                <a:latin typeface="Segoe UI Semilight" panose="020B0402040204020203" pitchFamily="34" charset="0"/>
                <a:cs typeface="Segoe UI Semilight" panose="020B0402040204020203" pitchFamily="34" charset="0"/>
              </a:rPr>
              <a:t>abr</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/2015</a:t>
            </a:r>
            <a:r>
              <a:rPr lang="pt-BR" sz="2000" dirty="0" smtClean="0">
                <a:solidFill>
                  <a:srgbClr val="0F6FC6">
                    <a:lumMod val="50000"/>
                  </a:srgbClr>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com dados das </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14 empresas</a:t>
            </a:r>
            <a:r>
              <a:rPr lang="pt-BR" sz="2000" dirty="0" smtClean="0">
                <a:solidFill>
                  <a:prstClr val="black"/>
                </a:solidFill>
                <a:latin typeface="Segoe UI Semilight" panose="020B0402040204020203" pitchFamily="34" charset="0"/>
                <a:cs typeface="Segoe UI Semilight" panose="020B0402040204020203" pitchFamily="34" charset="0"/>
              </a:rPr>
              <a:t>, listadas abaixo:</a:t>
            </a:r>
          </a:p>
        </p:txBody>
      </p:sp>
      <p:sp>
        <p:nvSpPr>
          <p:cNvPr id="14" name="Elipse 13"/>
          <p:cNvSpPr>
            <a:spLocks noChangeAspect="1"/>
          </p:cNvSpPr>
          <p:nvPr/>
        </p:nvSpPr>
        <p:spPr>
          <a:xfrm>
            <a:off x="1361699" y="1230594"/>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2" name="Retângulo 11"/>
          <p:cNvSpPr/>
          <p:nvPr/>
        </p:nvSpPr>
        <p:spPr>
          <a:xfrm>
            <a:off x="1510063" y="1105818"/>
            <a:ext cx="6825061" cy="707886"/>
          </a:xfrm>
          <a:prstGeom prst="rect">
            <a:avLst/>
          </a:prstGeom>
        </p:spPr>
        <p:txBody>
          <a:bodyPr wrap="square">
            <a:spAutoFit/>
          </a:bodyPr>
          <a:lstStyle/>
          <a:p>
            <a:pPr algn="just" fontAlgn="auto">
              <a:spcBef>
                <a:spcPts val="0"/>
              </a:spcBef>
              <a:spcAft>
                <a:spcPts val="0"/>
              </a:spcAft>
            </a:pPr>
            <a:r>
              <a:rPr lang="pt-BR" sz="2000" dirty="0" smtClean="0">
                <a:solidFill>
                  <a:prstClr val="black"/>
                </a:solidFill>
                <a:latin typeface="Segoe UI Semilight" panose="020B0402040204020203" pitchFamily="34" charset="0"/>
                <a:cs typeface="Segoe UI Semilight" panose="020B0402040204020203" pitchFamily="34" charset="0"/>
              </a:rPr>
              <a:t>Este é um relatório sintético onde são apresentados indicadores selecionados</a:t>
            </a:r>
          </a:p>
        </p:txBody>
      </p:sp>
      <p:sp>
        <p:nvSpPr>
          <p:cNvPr id="15" name="Retângulo 14"/>
          <p:cNvSpPr/>
          <p:nvPr/>
        </p:nvSpPr>
        <p:spPr>
          <a:xfrm>
            <a:off x="1428751" y="4808764"/>
            <a:ext cx="6973425" cy="707886"/>
          </a:xfrm>
          <a:prstGeom prst="rect">
            <a:avLst/>
          </a:prstGeom>
          <a:solidFill>
            <a:schemeClr val="accent1">
              <a:lumMod val="20000"/>
              <a:lumOff val="80000"/>
            </a:schemeClr>
          </a:solidFill>
          <a:ln>
            <a:solidFill>
              <a:schemeClr val="tx1"/>
            </a:solidFill>
          </a:ln>
        </p:spPr>
        <p:txBody>
          <a:bodyPr wrap="square">
            <a:spAutoFit/>
          </a:bodyPr>
          <a:lstStyle/>
          <a:p>
            <a:pPr algn="ctr" fontAlgn="auto">
              <a:spcBef>
                <a:spcPts val="0"/>
              </a:spcBef>
              <a:spcAft>
                <a:spcPts val="0"/>
              </a:spcAft>
            </a:pPr>
            <a:r>
              <a:rPr lang="pt-BR" sz="2000" dirty="0" err="1" smtClean="0">
                <a:solidFill>
                  <a:prstClr val="black"/>
                </a:solidFill>
                <a:latin typeface="Segoe UI Semilight" panose="020B0402040204020203" pitchFamily="34" charset="0"/>
                <a:cs typeface="Segoe UI Semilight" panose="020B0402040204020203" pitchFamily="34" charset="0"/>
              </a:rPr>
              <a:t>Cyrela</a:t>
            </a:r>
            <a:r>
              <a:rPr lang="pt-BR" sz="2000" dirty="0" smtClean="0">
                <a:solidFill>
                  <a:prstClr val="black"/>
                </a:solidFill>
                <a:latin typeface="Segoe UI Semilight" panose="020B0402040204020203" pitchFamily="34" charset="0"/>
                <a:cs typeface="Segoe UI Semilight" panose="020B0402040204020203" pitchFamily="34" charset="0"/>
              </a:rPr>
              <a:t>, Cury, </a:t>
            </a:r>
            <a:r>
              <a:rPr lang="pt-BR" sz="2000" dirty="0" err="1" smtClean="0">
                <a:solidFill>
                  <a:prstClr val="black"/>
                </a:solidFill>
                <a:latin typeface="Segoe UI Semilight" panose="020B0402040204020203" pitchFamily="34" charset="0"/>
                <a:cs typeface="Segoe UI Semilight" panose="020B0402040204020203" pitchFamily="34" charset="0"/>
              </a:rPr>
              <a:t>Cyrela</a:t>
            </a:r>
            <a:r>
              <a:rPr lang="pt-BR" sz="2000" dirty="0" smtClean="0">
                <a:solidFill>
                  <a:prstClr val="black"/>
                </a:solidFill>
                <a:latin typeface="Segoe UI Semilight" panose="020B0402040204020203" pitchFamily="34" charset="0"/>
                <a:cs typeface="Segoe UI Semilight" panose="020B0402040204020203" pitchFamily="34" charset="0"/>
              </a:rPr>
              <a:t>, Direcional, </a:t>
            </a:r>
            <a:r>
              <a:rPr lang="pt-BR" sz="2000" dirty="0" err="1" smtClean="0">
                <a:solidFill>
                  <a:prstClr val="black"/>
                </a:solidFill>
                <a:latin typeface="Segoe UI Semilight" panose="020B0402040204020203" pitchFamily="34" charset="0"/>
                <a:cs typeface="Segoe UI Semilight" panose="020B0402040204020203" pitchFamily="34" charset="0"/>
              </a:rPr>
              <a:t>Esser</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Gafisa, HM, Moura </a:t>
            </a:r>
            <a:r>
              <a:rPr lang="pt-BR" sz="2000" dirty="0" err="1" smtClean="0">
                <a:solidFill>
                  <a:prstClr val="black"/>
                </a:solidFill>
                <a:latin typeface="Segoe UI Semilight" panose="020B0402040204020203" pitchFamily="34" charset="0"/>
                <a:cs typeface="Segoe UI Semilight" panose="020B0402040204020203" pitchFamily="34" charset="0"/>
              </a:rPr>
              <a:t>Dubeux</a:t>
            </a:r>
            <a:r>
              <a:rPr lang="pt-BR" sz="2000" dirty="0" smtClean="0">
                <a:solidFill>
                  <a:prstClr val="black"/>
                </a:solidFill>
                <a:latin typeface="Segoe UI Semilight" panose="020B0402040204020203" pitchFamily="34" charset="0"/>
                <a:cs typeface="Segoe UI Semilight" panose="020B0402040204020203" pitchFamily="34" charset="0"/>
              </a:rPr>
              <a:t>, MRV, PDG</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err="1" smtClean="0">
                <a:solidFill>
                  <a:prstClr val="black"/>
                </a:solidFill>
                <a:latin typeface="Segoe UI Semilight" panose="020B0402040204020203" pitchFamily="34" charset="0"/>
                <a:cs typeface="Segoe UI Semilight" panose="020B0402040204020203" pitchFamily="34" charset="0"/>
              </a:rPr>
              <a:t>Rodobens</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Rossi, Tecnisa e Tenda</a:t>
            </a:r>
          </a:p>
        </p:txBody>
      </p:sp>
      <p:sp>
        <p:nvSpPr>
          <p:cNvPr id="16" name="Elipse 15"/>
          <p:cNvSpPr>
            <a:spLocks noChangeAspect="1"/>
          </p:cNvSpPr>
          <p:nvPr/>
        </p:nvSpPr>
        <p:spPr>
          <a:xfrm>
            <a:off x="1361699" y="2427304"/>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1711917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399" y="278423"/>
            <a:ext cx="7772400" cy="639762"/>
          </a:xfrm>
        </p:spPr>
        <p:txBody>
          <a:bodyPr>
            <a:normAutofit fontScale="90000"/>
          </a:bodyPr>
          <a:lstStyle/>
          <a:p>
            <a:r>
              <a:rPr lang="pt-BR" sz="3100" dirty="0" smtClean="0"/>
              <a:t/>
            </a:r>
            <a:br>
              <a:rPr lang="pt-BR" sz="3100" dirty="0" smtClean="0"/>
            </a:br>
            <a:r>
              <a:rPr lang="pt-BR" sz="2700" dirty="0" smtClean="0"/>
              <a:t>Unidades Lançadas </a:t>
            </a:r>
            <a:br>
              <a:rPr lang="pt-BR" sz="2700" dirty="0" smtClean="0"/>
            </a:br>
            <a:r>
              <a:rPr lang="pt-BR" sz="1800" b="0" dirty="0" smtClean="0"/>
              <a:t>[acumulado em 3 meses]</a:t>
            </a:r>
            <a:r>
              <a:rPr lang="pt-BR" sz="3600" dirty="0">
                <a:solidFill>
                  <a:srgbClr val="FF0000"/>
                </a:solidFill>
              </a:rPr>
              <a:t/>
            </a:r>
            <a:br>
              <a:rPr lang="pt-BR" sz="3600" dirty="0">
                <a:solidFill>
                  <a:srgbClr val="FF0000"/>
                </a:solidFill>
              </a:rPr>
            </a:br>
            <a:endParaRPr lang="pt-BR" dirty="0"/>
          </a:p>
        </p:txBody>
      </p:sp>
      <p:sp>
        <p:nvSpPr>
          <p:cNvPr id="4" name="Espaço Reservado para Número de Slide 3"/>
          <p:cNvSpPr>
            <a:spLocks noGrp="1"/>
          </p:cNvSpPr>
          <p:nvPr>
            <p:ph type="sldNum" sz="quarter" idx="12"/>
          </p:nvPr>
        </p:nvSpPr>
        <p:spPr>
          <a:xfrm>
            <a:off x="8686798" y="6362700"/>
            <a:ext cx="308345" cy="495300"/>
          </a:xfrm>
        </p:spPr>
        <p:txBody>
          <a:bodyPr/>
          <a:lstStyle/>
          <a:p>
            <a:fld id="{EA9EFE93-F287-4331-B820-9EE2079A43EA}" type="slidenum">
              <a:rPr lang="en-US" smtClean="0">
                <a:solidFill>
                  <a:prstClr val="white"/>
                </a:solidFill>
              </a:rPr>
              <a:pPr/>
              <a:t>25</a:t>
            </a:fld>
            <a:endParaRPr lang="en-US" dirty="0">
              <a:solidFill>
                <a:prstClr val="white"/>
              </a:solidFill>
            </a:endParaRPr>
          </a:p>
        </p:txBody>
      </p:sp>
      <p:graphicFrame>
        <p:nvGraphicFramePr>
          <p:cNvPr id="11" name="Gráfico 10"/>
          <p:cNvGraphicFramePr>
            <a:graphicFrameLocks/>
          </p:cNvGraphicFramePr>
          <p:nvPr>
            <p:extLst/>
          </p:nvPr>
        </p:nvGraphicFramePr>
        <p:xfrm>
          <a:off x="994411" y="1268730"/>
          <a:ext cx="7909560" cy="4297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7048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342901"/>
            <a:ext cx="7772400" cy="639762"/>
          </a:xfrm>
        </p:spPr>
        <p:txBody>
          <a:bodyPr>
            <a:normAutofit fontScale="90000"/>
          </a:bodyPr>
          <a:lstStyle/>
          <a:p>
            <a:r>
              <a:rPr lang="pt-BR" sz="2700" dirty="0" smtClean="0"/>
              <a:t>VGV Lançado (R$ milhões</a:t>
            </a:r>
            <a:r>
              <a:rPr lang="pt-BR" sz="2700" dirty="0"/>
              <a:t>) </a:t>
            </a:r>
            <a:r>
              <a:rPr lang="pt-BR" dirty="0" smtClean="0"/>
              <a:t/>
            </a:r>
            <a:br>
              <a:rPr lang="pt-BR" dirty="0" smtClean="0"/>
            </a:br>
            <a:r>
              <a:rPr lang="pt-BR" sz="1800" b="0" dirty="0"/>
              <a:t>[</a:t>
            </a:r>
            <a:r>
              <a:rPr lang="pt-BR" sz="1800" b="0" dirty="0" smtClean="0"/>
              <a:t>acumulado </a:t>
            </a:r>
            <a:r>
              <a:rPr lang="pt-BR" sz="1800" b="0" dirty="0"/>
              <a:t>em 3 </a:t>
            </a:r>
            <a:r>
              <a:rPr lang="pt-BR" sz="1800" b="0" dirty="0" smtClean="0"/>
              <a:t>meses]</a:t>
            </a:r>
            <a:endParaRPr lang="pt-BR" b="0" dirty="0"/>
          </a:p>
        </p:txBody>
      </p:sp>
      <p:sp>
        <p:nvSpPr>
          <p:cNvPr id="4" name="Espaço Reservado para Número de Slide 3"/>
          <p:cNvSpPr>
            <a:spLocks noGrp="1"/>
          </p:cNvSpPr>
          <p:nvPr>
            <p:ph type="sldNum" sz="quarter" idx="12"/>
          </p:nvPr>
        </p:nvSpPr>
        <p:spPr>
          <a:xfrm>
            <a:off x="8663354" y="6362700"/>
            <a:ext cx="331790" cy="495300"/>
          </a:xfrm>
        </p:spPr>
        <p:txBody>
          <a:bodyPr/>
          <a:lstStyle/>
          <a:p>
            <a:fld id="{EA9EFE93-F287-4331-B820-9EE2079A43EA}" type="slidenum">
              <a:rPr lang="en-US" smtClean="0">
                <a:solidFill>
                  <a:prstClr val="white"/>
                </a:solidFill>
              </a:rPr>
              <a:pPr/>
              <a:t>26</a:t>
            </a:fld>
            <a:endParaRPr lang="en-US" dirty="0">
              <a:solidFill>
                <a:prstClr val="white"/>
              </a:solidFill>
            </a:endParaRPr>
          </a:p>
        </p:txBody>
      </p:sp>
      <p:graphicFrame>
        <p:nvGraphicFramePr>
          <p:cNvPr id="11" name="Gráfico 10"/>
          <p:cNvGraphicFramePr>
            <a:graphicFrameLocks/>
          </p:cNvGraphicFramePr>
          <p:nvPr>
            <p:extLst/>
          </p:nvPr>
        </p:nvGraphicFramePr>
        <p:xfrm>
          <a:off x="982981" y="1291590"/>
          <a:ext cx="7852410" cy="42862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2659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331764"/>
            <a:ext cx="7772400" cy="639762"/>
          </a:xfrm>
        </p:spPr>
        <p:txBody>
          <a:bodyPr>
            <a:normAutofit fontScale="90000"/>
          </a:bodyPr>
          <a:lstStyle/>
          <a:p>
            <a:r>
              <a:rPr lang="pt-BR" sz="2700" dirty="0" smtClean="0"/>
              <a:t>Unidades Vendidas </a:t>
            </a:r>
            <a:r>
              <a:rPr lang="pt-BR" dirty="0" smtClean="0"/>
              <a:t/>
            </a:r>
            <a:br>
              <a:rPr lang="pt-BR" dirty="0" smtClean="0"/>
            </a:br>
            <a:r>
              <a:rPr lang="pt-BR" sz="1800" b="0" dirty="0" smtClean="0"/>
              <a:t>[acumulado em 3 meses]</a:t>
            </a:r>
            <a:endParaRPr lang="pt-BR" b="0" dirty="0"/>
          </a:p>
        </p:txBody>
      </p:sp>
      <p:sp>
        <p:nvSpPr>
          <p:cNvPr id="4" name="Espaço Reservado para Número de Slide 3"/>
          <p:cNvSpPr>
            <a:spLocks noGrp="1"/>
          </p:cNvSpPr>
          <p:nvPr>
            <p:ph type="sldNum" sz="quarter" idx="12"/>
          </p:nvPr>
        </p:nvSpPr>
        <p:spPr>
          <a:xfrm>
            <a:off x="8663354" y="6362700"/>
            <a:ext cx="331790" cy="354623"/>
          </a:xfrm>
        </p:spPr>
        <p:txBody>
          <a:bodyPr/>
          <a:lstStyle/>
          <a:p>
            <a:fld id="{EA9EFE93-F287-4331-B820-9EE2079A43EA}" type="slidenum">
              <a:rPr lang="en-US" smtClean="0">
                <a:solidFill>
                  <a:prstClr val="white"/>
                </a:solidFill>
              </a:rPr>
              <a:pPr/>
              <a:t>27</a:t>
            </a:fld>
            <a:endParaRPr lang="en-US" dirty="0">
              <a:solidFill>
                <a:prstClr val="white"/>
              </a:solidFill>
            </a:endParaRPr>
          </a:p>
        </p:txBody>
      </p:sp>
      <p:graphicFrame>
        <p:nvGraphicFramePr>
          <p:cNvPr id="10" name="Gráfico 9"/>
          <p:cNvGraphicFramePr>
            <a:graphicFrameLocks/>
          </p:cNvGraphicFramePr>
          <p:nvPr>
            <p:extLst/>
          </p:nvPr>
        </p:nvGraphicFramePr>
        <p:xfrm>
          <a:off x="994411" y="1303020"/>
          <a:ext cx="7909560" cy="4286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1327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3" y="342901"/>
            <a:ext cx="7772400" cy="639762"/>
          </a:xfrm>
        </p:spPr>
        <p:txBody>
          <a:bodyPr>
            <a:normAutofit fontScale="90000"/>
          </a:bodyPr>
          <a:lstStyle/>
          <a:p>
            <a:r>
              <a:rPr lang="pt-BR" sz="2700" dirty="0" smtClean="0"/>
              <a:t>Valor das Vendas (R$ milhões) </a:t>
            </a:r>
            <a:r>
              <a:rPr lang="pt-BR" dirty="0" smtClean="0"/>
              <a:t/>
            </a:r>
            <a:br>
              <a:rPr lang="pt-BR" dirty="0" smtClean="0"/>
            </a:br>
            <a:r>
              <a:rPr lang="pt-BR" sz="1800" b="0" dirty="0" smtClean="0"/>
              <a:t>[acumulado em 3 meses]</a:t>
            </a:r>
            <a:endParaRPr lang="pt-BR" sz="2700" b="0" dirty="0"/>
          </a:p>
        </p:txBody>
      </p:sp>
      <p:sp>
        <p:nvSpPr>
          <p:cNvPr id="4" name="Espaço Reservado para Número de Slide 3"/>
          <p:cNvSpPr>
            <a:spLocks noGrp="1"/>
          </p:cNvSpPr>
          <p:nvPr>
            <p:ph type="sldNum" sz="quarter" idx="12"/>
          </p:nvPr>
        </p:nvSpPr>
        <p:spPr>
          <a:xfrm>
            <a:off x="8663352" y="6362700"/>
            <a:ext cx="331791" cy="372208"/>
          </a:xfrm>
        </p:spPr>
        <p:txBody>
          <a:bodyPr/>
          <a:lstStyle/>
          <a:p>
            <a:fld id="{EA9EFE93-F287-4331-B820-9EE2079A43EA}" type="slidenum">
              <a:rPr lang="en-US" smtClean="0">
                <a:solidFill>
                  <a:prstClr val="white"/>
                </a:solidFill>
              </a:rPr>
              <a:pPr/>
              <a:t>28</a:t>
            </a:fld>
            <a:endParaRPr lang="en-US" dirty="0">
              <a:solidFill>
                <a:prstClr val="white"/>
              </a:solidFill>
            </a:endParaRPr>
          </a:p>
        </p:txBody>
      </p:sp>
      <p:graphicFrame>
        <p:nvGraphicFramePr>
          <p:cNvPr id="11" name="Gráfico 10"/>
          <p:cNvGraphicFramePr>
            <a:graphicFrameLocks/>
          </p:cNvGraphicFramePr>
          <p:nvPr>
            <p:extLst/>
          </p:nvPr>
        </p:nvGraphicFramePr>
        <p:xfrm>
          <a:off x="982981" y="1268730"/>
          <a:ext cx="7898130" cy="4309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6557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267581"/>
            <a:ext cx="7772400" cy="795972"/>
          </a:xfrm>
        </p:spPr>
        <p:txBody>
          <a:bodyPr>
            <a:normAutofit/>
          </a:bodyPr>
          <a:lstStyle/>
          <a:p>
            <a:r>
              <a:rPr lang="pt-BR" dirty="0" smtClean="0"/>
              <a:t>Total de unidades ofertadas </a:t>
            </a:r>
            <a:endParaRPr lang="pt-BR" b="0" dirty="0"/>
          </a:p>
        </p:txBody>
      </p:sp>
      <p:sp>
        <p:nvSpPr>
          <p:cNvPr id="4" name="Espaço Reservado para Número de Slide 3"/>
          <p:cNvSpPr>
            <a:spLocks noGrp="1"/>
          </p:cNvSpPr>
          <p:nvPr>
            <p:ph type="sldNum" sz="quarter" idx="12"/>
          </p:nvPr>
        </p:nvSpPr>
        <p:spPr>
          <a:xfrm>
            <a:off x="8663354" y="6362700"/>
            <a:ext cx="480646" cy="495300"/>
          </a:xfrm>
        </p:spPr>
        <p:txBody>
          <a:bodyPr/>
          <a:lstStyle/>
          <a:p>
            <a:fld id="{EA9EFE93-F287-4331-B820-9EE2079A43EA}" type="slidenum">
              <a:rPr lang="en-US" smtClean="0">
                <a:solidFill>
                  <a:prstClr val="white"/>
                </a:solidFill>
              </a:rPr>
              <a:pPr/>
              <a:t>29</a:t>
            </a:fld>
            <a:endParaRPr lang="en-US" dirty="0">
              <a:solidFill>
                <a:prstClr val="white"/>
              </a:solidFill>
            </a:endParaRPr>
          </a:p>
        </p:txBody>
      </p:sp>
      <p:graphicFrame>
        <p:nvGraphicFramePr>
          <p:cNvPr id="10" name="Gráfico 9"/>
          <p:cNvGraphicFramePr>
            <a:graphicFrameLocks/>
          </p:cNvGraphicFramePr>
          <p:nvPr>
            <p:extLst/>
          </p:nvPr>
        </p:nvGraphicFramePr>
        <p:xfrm>
          <a:off x="982981" y="1280160"/>
          <a:ext cx="7898130" cy="4309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9081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29128"/>
            <a:ext cx="7842082" cy="2734082"/>
          </a:xfrm>
          <a:prstGeom prst="rect">
            <a:avLst/>
          </a:prstGeom>
        </p:spPr>
        <p:txBody>
          <a:bodyPr wrap="square">
            <a:spAutoFit/>
          </a:bodyPr>
          <a:lstStyle/>
          <a:p>
            <a:pPr>
              <a:spcBef>
                <a:spcPts val="1000"/>
              </a:spcBef>
            </a:pPr>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Preços </a:t>
            </a:r>
            <a:r>
              <a:rPr lang="pt-BR" sz="13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Perspectivas </a:t>
            </a:r>
            <a:r>
              <a:rPr lang="pt-BR" sz="13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Ofertas </a:t>
            </a:r>
            <a:r>
              <a:rPr lang="pt-BR" sz="13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Assuntos </a:t>
            </a:r>
            <a:r>
              <a:rPr lang="pt-BR" sz="13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Informações </a:t>
            </a:r>
            <a:r>
              <a:rPr lang="pt-BR" sz="13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97809"/>
            <a:ext cx="7890426" cy="492443"/>
          </a:xfrm>
          <a:prstGeom prst="rect">
            <a:avLst/>
          </a:prstGeom>
        </p:spPr>
        <p:txBody>
          <a:bodyPr wrap="square">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lgn="r"/>
            <a:fld id="{EA9EFE93-F287-4331-B820-9EE2079A43EA}" type="slidenum">
              <a:rPr lang="en-US" smtClean="0">
                <a:solidFill>
                  <a:prstClr val="white"/>
                </a:solidFill>
              </a:rPr>
              <a:pPr algn="r"/>
              <a:t>30</a:t>
            </a:fld>
            <a:endParaRPr lang="en-US" dirty="0">
              <a:solidFill>
                <a:prstClr val="white"/>
              </a:solidFill>
            </a:endParaRPr>
          </a:p>
        </p:txBody>
      </p:sp>
      <p:sp>
        <p:nvSpPr>
          <p:cNvPr id="7" name="Título 1"/>
          <p:cNvSpPr txBox="1">
            <a:spLocks/>
          </p:cNvSpPr>
          <p:nvPr/>
        </p:nvSpPr>
        <p:spPr>
          <a:xfrm>
            <a:off x="868344" y="463881"/>
            <a:ext cx="8006861" cy="639762"/>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a:lstStyle>
          <a:p>
            <a:pPr fontAlgn="auto">
              <a:spcAft>
                <a:spcPts val="0"/>
              </a:spcAft>
            </a:pPr>
            <a:r>
              <a:rPr lang="pt-BR" sz="2700" dirty="0">
                <a:solidFill>
                  <a:prstClr val="black"/>
                </a:solidFill>
              </a:rPr>
              <a:t>Vendas/Oferta (unidades)</a:t>
            </a:r>
            <a:r>
              <a:rPr lang="pt-BR" dirty="0" smtClean="0">
                <a:solidFill>
                  <a:prstClr val="black"/>
                </a:solidFill>
              </a:rPr>
              <a:t/>
            </a:r>
            <a:br>
              <a:rPr lang="pt-BR" dirty="0" smtClean="0">
                <a:solidFill>
                  <a:prstClr val="black"/>
                </a:solidFill>
              </a:rPr>
            </a:br>
            <a:r>
              <a:rPr lang="pt-BR" sz="1800" b="0" dirty="0" smtClean="0">
                <a:solidFill>
                  <a:prstClr val="black"/>
                </a:solidFill>
              </a:rPr>
              <a:t>[Vendas de 3 meses/(Estoque inicial + lançamentos de 3 meses)]</a:t>
            </a:r>
            <a:endParaRPr lang="pt-BR" sz="1800" b="0" dirty="0">
              <a:solidFill>
                <a:prstClr val="black"/>
              </a:solidFill>
            </a:endParaRPr>
          </a:p>
        </p:txBody>
      </p:sp>
      <p:graphicFrame>
        <p:nvGraphicFramePr>
          <p:cNvPr id="13" name="Gráfico 12"/>
          <p:cNvGraphicFramePr>
            <a:graphicFrameLocks/>
          </p:cNvGraphicFramePr>
          <p:nvPr>
            <p:extLst/>
          </p:nvPr>
        </p:nvGraphicFramePr>
        <p:xfrm>
          <a:off x="868345" y="1257300"/>
          <a:ext cx="8006860" cy="43548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6407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267581"/>
            <a:ext cx="7772400" cy="795972"/>
          </a:xfrm>
        </p:spPr>
        <p:txBody>
          <a:bodyPr>
            <a:normAutofit/>
          </a:bodyPr>
          <a:lstStyle/>
          <a:p>
            <a:r>
              <a:rPr lang="pt-BR" dirty="0" smtClean="0"/>
              <a:t>Unidades Entregues </a:t>
            </a:r>
            <a:br>
              <a:rPr lang="pt-BR" dirty="0" smtClean="0"/>
            </a:br>
            <a:r>
              <a:rPr lang="pt-BR" sz="1600" b="0" dirty="0" smtClean="0"/>
              <a:t>[acumulado em 3 meses]</a:t>
            </a:r>
            <a:endParaRPr lang="pt-BR" b="0" dirty="0"/>
          </a:p>
        </p:txBody>
      </p:sp>
      <p:sp>
        <p:nvSpPr>
          <p:cNvPr id="4" name="Espaço Reservado para Número de Slide 3"/>
          <p:cNvSpPr>
            <a:spLocks noGrp="1"/>
          </p:cNvSpPr>
          <p:nvPr>
            <p:ph type="sldNum" sz="quarter" idx="12"/>
          </p:nvPr>
        </p:nvSpPr>
        <p:spPr>
          <a:xfrm>
            <a:off x="8663354" y="6362700"/>
            <a:ext cx="480646" cy="495300"/>
          </a:xfrm>
        </p:spPr>
        <p:txBody>
          <a:bodyPr/>
          <a:lstStyle/>
          <a:p>
            <a:fld id="{EA9EFE93-F287-4331-B820-9EE2079A43EA}" type="slidenum">
              <a:rPr lang="en-US" smtClean="0">
                <a:solidFill>
                  <a:prstClr val="white"/>
                </a:solidFill>
              </a:rPr>
              <a:pPr/>
              <a:t>31</a:t>
            </a:fld>
            <a:endParaRPr lang="en-US" dirty="0">
              <a:solidFill>
                <a:prstClr val="white"/>
              </a:solidFill>
            </a:endParaRPr>
          </a:p>
        </p:txBody>
      </p:sp>
      <p:graphicFrame>
        <p:nvGraphicFramePr>
          <p:cNvPr id="10" name="Gráfico 9"/>
          <p:cNvGraphicFramePr>
            <a:graphicFrameLocks/>
          </p:cNvGraphicFramePr>
          <p:nvPr>
            <p:extLst/>
          </p:nvPr>
        </p:nvGraphicFramePr>
        <p:xfrm>
          <a:off x="994411" y="1303020"/>
          <a:ext cx="7875270" cy="4251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81912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475605"/>
            <a:ext cx="7772400" cy="639762"/>
          </a:xfrm>
        </p:spPr>
        <p:txBody>
          <a:bodyPr>
            <a:normAutofit fontScale="90000"/>
          </a:bodyPr>
          <a:lstStyle/>
          <a:p>
            <a:r>
              <a:rPr lang="pt-BR" sz="2700" dirty="0" err="1" smtClean="0"/>
              <a:t>Distratos</a:t>
            </a:r>
            <a:r>
              <a:rPr lang="pt-BR" sz="2700" dirty="0" smtClean="0"/>
              <a:t>/Entregas (unidades)</a:t>
            </a:r>
            <a:r>
              <a:rPr lang="pt-BR" sz="1800" b="0" dirty="0" smtClean="0"/>
              <a:t/>
            </a:r>
            <a:br>
              <a:rPr lang="pt-BR" sz="1800" b="0" dirty="0" smtClean="0"/>
            </a:br>
            <a:r>
              <a:rPr lang="pt-BR" sz="1800" b="0" dirty="0" smtClean="0"/>
              <a:t>[Média móvel de 3 meses]</a:t>
            </a:r>
            <a:endParaRPr lang="pt-BR" b="0" dirty="0"/>
          </a:p>
        </p:txBody>
      </p:sp>
      <p:sp>
        <p:nvSpPr>
          <p:cNvPr id="4" name="Espaço Reservado para Número de Slide 3"/>
          <p:cNvSpPr>
            <a:spLocks noGrp="1"/>
          </p:cNvSpPr>
          <p:nvPr>
            <p:ph type="sldNum" sz="quarter" idx="12"/>
          </p:nvPr>
        </p:nvSpPr>
        <p:spPr/>
        <p:txBody>
          <a:bodyPr/>
          <a:lstStyle/>
          <a:p>
            <a:pPr algn="r"/>
            <a:fld id="{EA9EFE93-F287-4331-B820-9EE2079A43EA}" type="slidenum">
              <a:rPr lang="en-US" smtClean="0">
                <a:solidFill>
                  <a:prstClr val="white"/>
                </a:solidFill>
              </a:rPr>
              <a:pPr algn="r"/>
              <a:t>32</a:t>
            </a:fld>
            <a:endParaRPr lang="en-US" dirty="0">
              <a:solidFill>
                <a:prstClr val="white"/>
              </a:solidFill>
            </a:endParaRPr>
          </a:p>
        </p:txBody>
      </p:sp>
      <p:graphicFrame>
        <p:nvGraphicFramePr>
          <p:cNvPr id="18" name="Gráfico 17"/>
          <p:cNvGraphicFramePr>
            <a:graphicFrameLocks/>
          </p:cNvGraphicFramePr>
          <p:nvPr>
            <p:extLst/>
          </p:nvPr>
        </p:nvGraphicFramePr>
        <p:xfrm>
          <a:off x="914401" y="1314450"/>
          <a:ext cx="7966710" cy="4400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899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165" y="497571"/>
            <a:ext cx="7772400" cy="631208"/>
          </a:xfrm>
        </p:spPr>
        <p:txBody>
          <a:bodyPr>
            <a:normAutofit fontScale="90000"/>
          </a:bodyPr>
          <a:lstStyle/>
          <a:p>
            <a:r>
              <a:rPr lang="pt-BR" sz="3200" dirty="0" smtClean="0"/>
              <a:t/>
            </a:r>
            <a:br>
              <a:rPr lang="pt-BR" sz="3200" dirty="0" smtClean="0"/>
            </a:br>
            <a:r>
              <a:rPr lang="pt-BR" sz="2700" dirty="0" smtClean="0"/>
              <a:t>Taxa de Inadimplência (90 dias) </a:t>
            </a:r>
            <a:br>
              <a:rPr lang="pt-BR" sz="2700" dirty="0" smtClean="0"/>
            </a:br>
            <a:r>
              <a:rPr lang="pt-BR" sz="1800" b="0" dirty="0"/>
              <a:t>[</a:t>
            </a:r>
            <a:r>
              <a:rPr lang="pt-BR" sz="1800" b="0" dirty="0" smtClean="0"/>
              <a:t>Saldo </a:t>
            </a:r>
            <a:r>
              <a:rPr lang="pt-BR" sz="1800" b="0" dirty="0"/>
              <a:t>em atraso </a:t>
            </a:r>
            <a:r>
              <a:rPr lang="pt-BR" sz="1800" b="0" dirty="0" smtClean="0"/>
              <a:t>potencial - (bilhões de R$)/</a:t>
            </a:r>
            <a:r>
              <a:rPr lang="pt-BR" sz="1800" b="0" dirty="0"/>
              <a:t>Saldo </a:t>
            </a:r>
            <a:r>
              <a:rPr lang="pt-BR" sz="1800" b="0" dirty="0" smtClean="0"/>
              <a:t>credor (bilhões de R$)]*</a:t>
            </a:r>
            <a:r>
              <a:rPr lang="pt-BR" sz="1800" dirty="0">
                <a:solidFill>
                  <a:srgbClr val="FF0000"/>
                </a:solidFill>
              </a:rPr>
              <a:t/>
            </a:r>
            <a:br>
              <a:rPr lang="pt-BR" sz="1800" dirty="0">
                <a:solidFill>
                  <a:srgbClr val="FF0000"/>
                </a:solidFill>
              </a:rPr>
            </a:br>
            <a:r>
              <a:rPr lang="pt-BR" sz="1800" dirty="0" smtClean="0">
                <a:solidFill>
                  <a:srgbClr val="FF0000"/>
                </a:solidFill>
              </a:rPr>
              <a:t/>
            </a:r>
            <a:br>
              <a:rPr lang="pt-BR" sz="1800" dirty="0" smtClean="0">
                <a:solidFill>
                  <a:srgbClr val="FF0000"/>
                </a:solidFill>
              </a:rPr>
            </a:b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EA9EFE93-F287-4331-B820-9EE2079A43EA}" type="slidenum">
              <a:rPr lang="en-US" smtClean="0">
                <a:solidFill>
                  <a:prstClr val="white"/>
                </a:solidFill>
              </a:rPr>
              <a:pPr/>
              <a:t>33</a:t>
            </a:fld>
            <a:endParaRPr lang="en-US" dirty="0">
              <a:solidFill>
                <a:prstClr val="white"/>
              </a:solidFill>
            </a:endParaRPr>
          </a:p>
        </p:txBody>
      </p:sp>
      <p:sp>
        <p:nvSpPr>
          <p:cNvPr id="11" name="CaixaDeTexto 10"/>
          <p:cNvSpPr txBox="1"/>
          <p:nvPr/>
        </p:nvSpPr>
        <p:spPr>
          <a:xfrm>
            <a:off x="900165" y="5910093"/>
            <a:ext cx="7772400" cy="369332"/>
          </a:xfrm>
          <a:prstGeom prst="rect">
            <a:avLst/>
          </a:prstGeom>
          <a:noFill/>
        </p:spPr>
        <p:txBody>
          <a:bodyPr wrap="square" rtlCol="0">
            <a:spAutoFit/>
          </a:bodyPr>
          <a:lstStyle/>
          <a:p>
            <a:pPr fontAlgn="auto">
              <a:spcBef>
                <a:spcPts val="0"/>
              </a:spcBef>
              <a:spcAft>
                <a:spcPts val="0"/>
              </a:spcAft>
            </a:pPr>
            <a:r>
              <a:rPr lang="pt-BR" sz="900" dirty="0" smtClean="0">
                <a:solidFill>
                  <a:prstClr val="black"/>
                </a:solidFill>
                <a:latin typeface="Segoe UI" panose="020B0502040204020203" pitchFamily="34" charset="0"/>
                <a:cs typeface="Segoe UI" panose="020B0502040204020203" pitchFamily="34" charset="0"/>
              </a:rPr>
              <a:t>(*) Média móvel de 3 meses</a:t>
            </a:r>
          </a:p>
          <a:p>
            <a:pPr fontAlgn="auto">
              <a:spcBef>
                <a:spcPts val="0"/>
              </a:spcBef>
              <a:spcAft>
                <a:spcPts val="0"/>
              </a:spcAft>
            </a:pPr>
            <a:r>
              <a:rPr lang="pt-BR" sz="900" dirty="0" smtClean="0">
                <a:solidFill>
                  <a:prstClr val="black"/>
                </a:solidFill>
                <a:latin typeface="Segoe UI" panose="020B0502040204020203" pitchFamily="34" charset="0"/>
                <a:cs typeface="Segoe UI" panose="020B0502040204020203" pitchFamily="34" charset="0"/>
              </a:rPr>
              <a:t>Obs.: Quatro empresas foram retiradas da consolidação desse indicador por não apresentarem dados consistentes para todo o período da análise.</a:t>
            </a:r>
          </a:p>
        </p:txBody>
      </p:sp>
      <p:graphicFrame>
        <p:nvGraphicFramePr>
          <p:cNvPr id="7" name="Gráfico 6"/>
          <p:cNvGraphicFramePr>
            <a:graphicFrameLocks/>
          </p:cNvGraphicFramePr>
          <p:nvPr>
            <p:extLst/>
          </p:nvPr>
        </p:nvGraphicFramePr>
        <p:xfrm>
          <a:off x="709684" y="1391669"/>
          <a:ext cx="8186666" cy="38432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8332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165" y="497571"/>
            <a:ext cx="7772400" cy="631208"/>
          </a:xfrm>
        </p:spPr>
        <p:txBody>
          <a:bodyPr>
            <a:normAutofit fontScale="90000"/>
          </a:bodyPr>
          <a:lstStyle/>
          <a:p>
            <a:r>
              <a:rPr lang="pt-BR" sz="3200" dirty="0" smtClean="0"/>
              <a:t/>
            </a:r>
            <a:br>
              <a:rPr lang="pt-BR" sz="3200" dirty="0" smtClean="0"/>
            </a:br>
            <a:r>
              <a:rPr lang="pt-BR" sz="2700" dirty="0" smtClean="0"/>
              <a:t>Indicadores Regionais </a:t>
            </a:r>
            <a:br>
              <a:rPr lang="pt-BR" sz="2700" dirty="0" smtClean="0"/>
            </a:br>
            <a:r>
              <a:rPr lang="pt-BR" sz="1800" b="0" dirty="0" smtClean="0"/>
              <a:t>[Valores acumulados de </a:t>
            </a:r>
            <a:r>
              <a:rPr lang="pt-BR" sz="1800" b="0" dirty="0" err="1" smtClean="0"/>
              <a:t>fev</a:t>
            </a:r>
            <a:r>
              <a:rPr lang="pt-BR" sz="1800" b="0" dirty="0" smtClean="0"/>
              <a:t>/2015 a </a:t>
            </a:r>
            <a:r>
              <a:rPr lang="pt-BR" sz="1800" b="0" dirty="0" err="1" smtClean="0"/>
              <a:t>abr</a:t>
            </a:r>
            <a:r>
              <a:rPr lang="pt-BR" sz="1800" b="0" dirty="0" smtClean="0"/>
              <a:t>/2015]</a:t>
            </a:r>
            <a:r>
              <a:rPr lang="pt-BR" sz="1800" dirty="0">
                <a:solidFill>
                  <a:srgbClr val="FF0000"/>
                </a:solidFill>
              </a:rPr>
              <a:t/>
            </a:r>
            <a:br>
              <a:rPr lang="pt-BR" sz="1800" dirty="0">
                <a:solidFill>
                  <a:srgbClr val="FF0000"/>
                </a:solidFill>
              </a:rPr>
            </a:br>
            <a:r>
              <a:rPr lang="pt-BR" sz="1800" dirty="0" smtClean="0">
                <a:solidFill>
                  <a:srgbClr val="FF0000"/>
                </a:solidFill>
              </a:rPr>
              <a:t/>
            </a:r>
            <a:br>
              <a:rPr lang="pt-BR" sz="1800" dirty="0" smtClean="0">
                <a:solidFill>
                  <a:srgbClr val="FF0000"/>
                </a:solidFill>
              </a:rPr>
            </a:b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EA9EFE93-F287-4331-B820-9EE2079A43EA}" type="slidenum">
              <a:rPr lang="en-US" smtClean="0">
                <a:solidFill>
                  <a:prstClr val="white"/>
                </a:solidFill>
              </a:rPr>
              <a:pPr/>
              <a:t>34</a:t>
            </a:fld>
            <a:endParaRPr lang="en-US" dirty="0">
              <a:solidFill>
                <a:prstClr val="white"/>
              </a:solidFill>
            </a:endParaRPr>
          </a:p>
        </p:txBody>
      </p:sp>
      <p:graphicFrame>
        <p:nvGraphicFramePr>
          <p:cNvPr id="8" name="Tabela 7"/>
          <p:cNvGraphicFramePr>
            <a:graphicFrameLocks noGrp="1"/>
          </p:cNvGraphicFramePr>
          <p:nvPr/>
        </p:nvGraphicFramePr>
        <p:xfrm>
          <a:off x="900164" y="5390833"/>
          <a:ext cx="7466596" cy="762000"/>
        </p:xfrm>
        <a:graphic>
          <a:graphicData uri="http://schemas.openxmlformats.org/drawingml/2006/table">
            <a:tbl>
              <a:tblPr>
                <a:tableStyleId>{5C22544A-7EE6-4342-B048-85BDC9FD1C3A}</a:tableStyleId>
              </a:tblPr>
              <a:tblGrid>
                <a:gridCol w="7466596"/>
              </a:tblGrid>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Exclusive São Paulo</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As informações para o Brasil consideram empreendimentos nos quais não há informação da localização</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Valores do fim do período</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Média do período </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bl>
          </a:graphicData>
        </a:graphic>
      </p:graphicFrame>
      <p:graphicFrame>
        <p:nvGraphicFramePr>
          <p:cNvPr id="3" name="Objeto 2"/>
          <p:cNvGraphicFramePr>
            <a:graphicFrameLocks noChangeAspect="1"/>
          </p:cNvGraphicFramePr>
          <p:nvPr>
            <p:extLst>
              <p:ext uri="{D42A27DB-BD31-4B8C-83A1-F6EECF244321}">
                <p14:modId xmlns:p14="http://schemas.microsoft.com/office/powerpoint/2010/main" val="2376100367"/>
              </p:ext>
            </p:extLst>
          </p:nvPr>
        </p:nvGraphicFramePr>
        <p:xfrm>
          <a:off x="900165" y="1378268"/>
          <a:ext cx="7953893" cy="3273742"/>
        </p:xfrm>
        <a:graphic>
          <a:graphicData uri="http://schemas.openxmlformats.org/presentationml/2006/ole">
            <mc:AlternateContent xmlns:mc="http://schemas.openxmlformats.org/markup-compatibility/2006">
              <mc:Choice xmlns:v="urn:schemas-microsoft-com:vml" Requires="v">
                <p:oleObj spid="_x0000_s4176" name="Planilha" r:id="rId3" imgW="6410160" imgH="2638385" progId="Excel.Sheet.12">
                  <p:link updateAutomatic="1"/>
                </p:oleObj>
              </mc:Choice>
              <mc:Fallback>
                <p:oleObj name="Planilha" r:id="rId3" imgW="6410160" imgH="2638385" progId="Excel.Sheet.12">
                  <p:link updateAutomatic="1"/>
                  <p:pic>
                    <p:nvPicPr>
                      <p:cNvPr id="0" name=""/>
                      <p:cNvPicPr/>
                      <p:nvPr/>
                    </p:nvPicPr>
                    <p:blipFill>
                      <a:blip r:embed="rId4"/>
                      <a:stretch>
                        <a:fillRect/>
                      </a:stretch>
                    </p:blipFill>
                    <p:spPr>
                      <a:xfrm>
                        <a:off x="900165" y="1378268"/>
                        <a:ext cx="7953893" cy="3273742"/>
                      </a:xfrm>
                      <a:prstGeom prst="rect">
                        <a:avLst/>
                      </a:prstGeom>
                    </p:spPr>
                  </p:pic>
                </p:oleObj>
              </mc:Fallback>
            </mc:AlternateContent>
          </a:graphicData>
        </a:graphic>
      </p:graphicFrame>
    </p:spTree>
    <p:extLst>
      <p:ext uri="{BB962C8B-B14F-4D97-AF65-F5344CB8AC3E}">
        <p14:creationId xmlns:p14="http://schemas.microsoft.com/office/powerpoint/2010/main" val="5476803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pic>
        <p:nvPicPr>
          <p:cNvPr id="7" name="Imagem 6"/>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9" name="CaixaDeTexto 8"/>
          <p:cNvSpPr txBox="1"/>
          <p:nvPr/>
        </p:nvSpPr>
        <p:spPr>
          <a:xfrm>
            <a:off x="1959429" y="2191260"/>
            <a:ext cx="6317672" cy="3139321"/>
          </a:xfrm>
          <a:prstGeom prst="rect">
            <a:avLst/>
          </a:prstGeom>
          <a:noFill/>
        </p:spPr>
        <p:txBody>
          <a:bodyPr wrap="square" rtlCol="0">
            <a:spAutoFit/>
          </a:bodyPr>
          <a:lstStyle/>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Eduardo Zylberstajn</a:t>
            </a:r>
            <a:endParaRPr lang="pt-BR" b="1"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ezylberstajn@fipe.org.br</a:t>
            </a:r>
          </a:p>
          <a:p>
            <a:pPr algn="ctr" fontAlgn="auto">
              <a:spcBef>
                <a:spcPts val="0"/>
              </a:spcBef>
              <a:spcAft>
                <a:spcPts val="0"/>
              </a:spcAft>
            </a:pP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Bruno Oliva</a:t>
            </a: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boliva@fipe.org.br</a:t>
            </a: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Alison Oliveira</a:t>
            </a:r>
          </a:p>
          <a:p>
            <a:pPr algn="ctr" fontAlgn="auto">
              <a:spcBef>
                <a:spcPts val="0"/>
              </a:spcBef>
              <a:spcAft>
                <a:spcPts val="0"/>
              </a:spcAft>
            </a:pPr>
            <a:r>
              <a:rPr lang="pt-BR" dirty="0">
                <a:solidFill>
                  <a:prstClr val="black"/>
                </a:solidFill>
                <a:latin typeface="Segoe UI" panose="020B0502040204020203" pitchFamily="34" charset="0"/>
                <a:cs typeface="Segoe UI" panose="020B0502040204020203" pitchFamily="34" charset="0"/>
              </a:rPr>
              <a:t>a</a:t>
            </a:r>
            <a:r>
              <a:rPr lang="pt-BR" dirty="0" smtClean="0">
                <a:solidFill>
                  <a:prstClr val="black"/>
                </a:solidFill>
                <a:latin typeface="Segoe UI" panose="020B0502040204020203" pitchFamily="34" charset="0"/>
                <a:cs typeface="Segoe UI" panose="020B0502040204020203" pitchFamily="34" charset="0"/>
              </a:rPr>
              <a:t>lison.oliveira@fipe.org.br</a:t>
            </a: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(11) 3767-1764</a:t>
            </a:r>
          </a:p>
        </p:txBody>
      </p:sp>
    </p:spTree>
    <p:extLst>
      <p:ext uri="{BB962C8B-B14F-4D97-AF65-F5344CB8AC3E}">
        <p14:creationId xmlns:p14="http://schemas.microsoft.com/office/powerpoint/2010/main" val="2695380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Humor do Mercado┃22</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Junho 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76552295"/>
      </p:ext>
    </p:extLst>
  </p:cSld>
  <p:clrMapOvr>
    <a:masterClrMapping/>
  </p:clrMapOvr>
  <p:transition spd="slow">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0" name="Gráfico 9"/>
          <p:cNvGraphicFramePr>
            <a:graphicFrameLocks/>
          </p:cNvGraphicFramePr>
          <p:nvPr>
            <p:extLst/>
          </p:nvPr>
        </p:nvGraphicFramePr>
        <p:xfrm>
          <a:off x="161925" y="1143000"/>
          <a:ext cx="882015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6" name="CaixaDeTexto 5"/>
          <p:cNvSpPr txBox="1"/>
          <p:nvPr/>
        </p:nvSpPr>
        <p:spPr>
          <a:xfrm>
            <a:off x="2124985" y="332656"/>
            <a:ext cx="7001933" cy="307777"/>
          </a:xfrm>
          <a:prstGeom prst="rect">
            <a:avLst/>
          </a:prstGeom>
          <a:solidFill>
            <a:srgbClr val="6FBBE4"/>
          </a:solid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400" kern="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lang="pt-BR" sz="1400" kern="0" dirty="0" smtClean="0">
                <a:solidFill>
                  <a:srgbClr val="FFFFFF"/>
                </a:solidFill>
                <a:latin typeface="Tahoma" panose="020B0604030504040204" pitchFamily="34" charset="0"/>
                <a:ea typeface="Tahoma" panose="020B0604030504040204" pitchFamily="34" charset="0"/>
                <a:cs typeface="Tahoma" panose="020B0604030504040204" pitchFamily="34" charset="0"/>
              </a:rPr>
              <a:t> Nota Média</a:t>
            </a:r>
            <a:endParaRPr kumimoji="0" lang="pt-BR" sz="1400" b="0"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17082" y="332657"/>
            <a:ext cx="2284826" cy="307777"/>
          </a:xfrm>
          <a:prstGeom prst="rect">
            <a:avLst/>
          </a:prstGeom>
          <a:solidFill>
            <a:srgbClr val="004D8C"/>
          </a:solidFill>
        </p:spPr>
        <p:txBody>
          <a:bodyPr wrap="square" lIns="36000" rIns="36000" rtlCol="0" anchor="t" anchorCtr="0">
            <a:spAutoFit/>
          </a:bodyPr>
          <a:lstStyle/>
          <a:p>
            <a:pPr marL="447675" marR="0" lvl="0" indent="0" defTabSz="914400" eaLnBrk="1" fontAlgn="auto" latinLnBrk="0" hangingPunct="1">
              <a:lnSpc>
                <a:spcPct val="100000"/>
              </a:lnSpc>
              <a:spcBef>
                <a:spcPts val="0"/>
              </a:spcBef>
              <a:spcAft>
                <a:spcPts val="0"/>
              </a:spcAft>
              <a:buClrTx/>
              <a:buSzTx/>
              <a:buFontTx/>
              <a:buNone/>
              <a:tabLst/>
              <a:defRPr/>
            </a:pPr>
            <a:r>
              <a:rPr kumimoji="0" lang="pt-BR" sz="1400" b="1"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Índice Junho 2015</a:t>
            </a:r>
            <a:endParaRPr kumimoji="0" lang="pt-BR" sz="1200" b="0"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4836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0"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p:cNvGraphicFramePr>
            <a:graphicFrameLocks/>
          </p:cNvGraphicFramePr>
          <p:nvPr>
            <p:extLst>
              <p:ext uri="{D42A27DB-BD31-4B8C-83A1-F6EECF244321}">
                <p14:modId xmlns:p14="http://schemas.microsoft.com/office/powerpoint/2010/main" val="1027488211"/>
              </p:ext>
            </p:extLst>
          </p:nvPr>
        </p:nvGraphicFramePr>
        <p:xfrm>
          <a:off x="1043608" y="692696"/>
          <a:ext cx="7209992" cy="28913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p:cNvGraphicFramePr>
            <a:graphicFrameLocks/>
          </p:cNvGraphicFramePr>
          <p:nvPr>
            <p:extLst>
              <p:ext uri="{D42A27DB-BD31-4B8C-83A1-F6EECF244321}">
                <p14:modId xmlns:p14="http://schemas.microsoft.com/office/powerpoint/2010/main" val="1984902869"/>
              </p:ext>
            </p:extLst>
          </p:nvPr>
        </p:nvGraphicFramePr>
        <p:xfrm>
          <a:off x="1115616" y="3481391"/>
          <a:ext cx="7128792" cy="2971945"/>
        </p:xfrm>
        <a:graphic>
          <a:graphicData uri="http://schemas.openxmlformats.org/drawingml/2006/chart">
            <c:chart xmlns:c="http://schemas.openxmlformats.org/drawingml/2006/chart" xmlns:r="http://schemas.openxmlformats.org/officeDocument/2006/relationships" r:id="rId3"/>
          </a:graphicData>
        </a:graphic>
      </p:graphicFrame>
      <p:pic>
        <p:nvPicPr>
          <p:cNvPr id="11" name="Imagem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a:xfrm rot="16200000">
            <a:off x="4513208" y="1140075"/>
            <a:ext cx="419813" cy="4655164"/>
          </a:xfrm>
          <a:prstGeom prst="rect">
            <a:avLst/>
          </a:prstGeom>
        </p:spPr>
      </p:pic>
      <p:sp>
        <p:nvSpPr>
          <p:cNvPr id="12" name="CaixaDeTexto 11"/>
          <p:cNvSpPr txBox="1"/>
          <p:nvPr/>
        </p:nvSpPr>
        <p:spPr>
          <a:xfrm>
            <a:off x="2142067" y="312911"/>
            <a:ext cx="7001933" cy="307777"/>
          </a:xfrm>
          <a:prstGeom prst="rect">
            <a:avLst/>
          </a:prstGeom>
          <a:solidFill>
            <a:srgbClr val="6FBBE4"/>
          </a:solid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400" kern="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lang="pt-BR" sz="1400" kern="0" dirty="0" smtClean="0">
                <a:solidFill>
                  <a:srgbClr val="FFFFFF"/>
                </a:solidFill>
                <a:latin typeface="Tahoma" panose="020B0604030504040204" pitchFamily="34" charset="0"/>
                <a:ea typeface="Tahoma" panose="020B0604030504040204" pitchFamily="34" charset="0"/>
                <a:cs typeface="Tahoma" panose="020B0604030504040204" pitchFamily="34" charset="0"/>
              </a:rPr>
              <a:t>   2015 x 2016</a:t>
            </a:r>
            <a:endParaRPr kumimoji="0" lang="pt-BR" sz="1400" b="0"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0" y="312911"/>
            <a:ext cx="2411760" cy="307777"/>
          </a:xfrm>
          <a:prstGeom prst="rect">
            <a:avLst/>
          </a:prstGeom>
          <a:solidFill>
            <a:srgbClr val="004D8C"/>
          </a:solidFill>
        </p:spPr>
        <p:txBody>
          <a:bodyPr wrap="square" lIns="36000" rIns="36000" rtlCol="0" anchor="t" anchorCtr="0">
            <a:spAutoFit/>
          </a:bodyPr>
          <a:lstStyle/>
          <a:p>
            <a:pPr marL="447675" marR="0" lvl="0" indent="0" defTabSz="914400" eaLnBrk="1" fontAlgn="auto" latinLnBrk="0" hangingPunct="1">
              <a:lnSpc>
                <a:spcPct val="100000"/>
              </a:lnSpc>
              <a:spcBef>
                <a:spcPts val="0"/>
              </a:spcBef>
              <a:spcAft>
                <a:spcPts val="0"/>
              </a:spcAft>
              <a:buClrTx/>
              <a:buSzTx/>
              <a:buFontTx/>
              <a:buNone/>
              <a:tabLst/>
              <a:defRPr/>
            </a:pPr>
            <a:r>
              <a:rPr kumimoji="0" lang="pt-BR" sz="1400" b="1"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Previsão Junho 2015</a:t>
            </a:r>
            <a:endParaRPr kumimoji="0" lang="pt-BR" sz="1200" b="0"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861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9" grpId="0">
        <p:bldAsOne/>
      </p:bldGraphic>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4"/>
          <p:cNvSpPr>
            <a:spLocks/>
          </p:cNvSpPr>
          <p:nvPr/>
        </p:nvSpPr>
        <p:spPr bwMode="auto">
          <a:xfrm>
            <a:off x="533276" y="1525564"/>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dirty="0">
                <a:sym typeface="Arial" charset="0"/>
              </a:rPr>
              <a:t>  </a:t>
            </a:r>
            <a:endParaRPr lang="en-US" b="1" dirty="0">
              <a:sym typeface="Arial" charset="0"/>
            </a:endParaRPr>
          </a:p>
        </p:txBody>
      </p:sp>
      <p:graphicFrame>
        <p:nvGraphicFramePr>
          <p:cNvPr id="15" name="Gráfico 14"/>
          <p:cNvGraphicFramePr>
            <a:graphicFrameLocks/>
          </p:cNvGraphicFramePr>
          <p:nvPr>
            <p:extLst/>
          </p:nvPr>
        </p:nvGraphicFramePr>
        <p:xfrm>
          <a:off x="251520" y="836712"/>
          <a:ext cx="4143375" cy="24765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Gráfico 15"/>
          <p:cNvGraphicFramePr>
            <a:graphicFrameLocks/>
          </p:cNvGraphicFramePr>
          <p:nvPr>
            <p:extLst/>
          </p:nvPr>
        </p:nvGraphicFramePr>
        <p:xfrm>
          <a:off x="4557837" y="764704"/>
          <a:ext cx="4838699" cy="2457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Gráfico 16"/>
          <p:cNvGraphicFramePr>
            <a:graphicFrameLocks/>
          </p:cNvGraphicFramePr>
          <p:nvPr>
            <p:extLst/>
          </p:nvPr>
        </p:nvGraphicFramePr>
        <p:xfrm>
          <a:off x="251520" y="3645024"/>
          <a:ext cx="4143375" cy="24765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Gráfico 17"/>
          <p:cNvGraphicFramePr>
            <a:graphicFrameLocks/>
          </p:cNvGraphicFramePr>
          <p:nvPr>
            <p:extLst/>
          </p:nvPr>
        </p:nvGraphicFramePr>
        <p:xfrm>
          <a:off x="4741833" y="3645024"/>
          <a:ext cx="4219575" cy="2476501"/>
        </p:xfrm>
        <a:graphic>
          <a:graphicData uri="http://schemas.openxmlformats.org/drawingml/2006/chart">
            <c:chart xmlns:c="http://schemas.openxmlformats.org/drawingml/2006/chart" xmlns:r="http://schemas.openxmlformats.org/officeDocument/2006/relationships" r:id="rId5"/>
          </a:graphicData>
        </a:graphic>
      </p:graphicFrame>
      <p:sp>
        <p:nvSpPr>
          <p:cNvPr id="10" name="CaixaDeTexto 9"/>
          <p:cNvSpPr txBox="1"/>
          <p:nvPr/>
        </p:nvSpPr>
        <p:spPr>
          <a:xfrm>
            <a:off x="2142067" y="332656"/>
            <a:ext cx="7001933" cy="307777"/>
          </a:xfrm>
          <a:prstGeom prst="rect">
            <a:avLst/>
          </a:prstGeom>
          <a:solidFill>
            <a:srgbClr val="6FBBE4"/>
          </a:solid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400" kern="0" dirty="0" err="1" smtClean="0">
                <a:solidFill>
                  <a:srgbClr val="FFFFFF"/>
                </a:solidFill>
                <a:latin typeface="Tahoma" panose="020B0604030504040204" pitchFamily="34" charset="0"/>
                <a:ea typeface="Tahoma" panose="020B0604030504040204" pitchFamily="34" charset="0"/>
                <a:cs typeface="Tahoma" panose="020B0604030504040204" pitchFamily="34" charset="0"/>
              </a:rPr>
              <a:t>Fev</a:t>
            </a:r>
            <a:r>
              <a:rPr lang="pt-BR" sz="1400" kern="0" dirty="0" smtClean="0">
                <a:solidFill>
                  <a:srgbClr val="FFFFFF"/>
                </a:solidFill>
                <a:latin typeface="Tahoma" panose="020B0604030504040204" pitchFamily="34" charset="0"/>
                <a:ea typeface="Tahoma" panose="020B0604030504040204" pitchFamily="34" charset="0"/>
                <a:cs typeface="Tahoma" panose="020B0604030504040204" pitchFamily="34" charset="0"/>
              </a:rPr>
              <a:t>/2015 a </a:t>
            </a:r>
            <a:r>
              <a:rPr lang="pt-BR" sz="1400" kern="0" dirty="0" err="1" smtClean="0">
                <a:solidFill>
                  <a:srgbClr val="FFFFFF"/>
                </a:solidFill>
                <a:latin typeface="Tahoma" panose="020B0604030504040204" pitchFamily="34" charset="0"/>
                <a:ea typeface="Tahoma" panose="020B0604030504040204" pitchFamily="34" charset="0"/>
                <a:cs typeface="Tahoma" panose="020B0604030504040204" pitchFamily="34" charset="0"/>
              </a:rPr>
              <a:t>Jun</a:t>
            </a:r>
            <a:r>
              <a:rPr lang="pt-BR" sz="1400" kern="0" dirty="0" smtClean="0">
                <a:solidFill>
                  <a:srgbClr val="FFFFFF"/>
                </a:solidFill>
                <a:latin typeface="Tahoma" panose="020B0604030504040204" pitchFamily="34" charset="0"/>
                <a:ea typeface="Tahoma" panose="020B0604030504040204" pitchFamily="34" charset="0"/>
                <a:cs typeface="Tahoma" panose="020B0604030504040204" pitchFamily="34" charset="0"/>
              </a:rPr>
              <a:t>/2015</a:t>
            </a:r>
            <a:endParaRPr kumimoji="0" lang="pt-BR" sz="1400" b="0"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0" y="332657"/>
            <a:ext cx="2195736" cy="307777"/>
          </a:xfrm>
          <a:prstGeom prst="rect">
            <a:avLst/>
          </a:prstGeom>
          <a:solidFill>
            <a:srgbClr val="004D8C"/>
          </a:solidFill>
        </p:spPr>
        <p:txBody>
          <a:bodyPr wrap="square" lIns="36000" rIns="36000" rtlCol="0" anchor="t" anchorCtr="0">
            <a:spAutoFit/>
          </a:bodyPr>
          <a:lstStyle/>
          <a:p>
            <a:pPr marL="447675" marR="0" lvl="0" indent="0" defTabSz="914400" eaLnBrk="1" fontAlgn="auto" latinLnBrk="0" hangingPunct="1">
              <a:lnSpc>
                <a:spcPct val="100000"/>
              </a:lnSpc>
              <a:spcBef>
                <a:spcPts val="0"/>
              </a:spcBef>
              <a:spcAft>
                <a:spcPts val="0"/>
              </a:spcAft>
              <a:buClrTx/>
              <a:buSzTx/>
              <a:buFontTx/>
              <a:buNone/>
              <a:tabLst/>
              <a:defRPr/>
            </a:pPr>
            <a:r>
              <a:rPr kumimoji="0" lang="pt-BR" sz="1400" b="1" i="0" u="none" strike="noStrike" kern="0" cap="none" spc="0" normalizeH="0" baseline="0" noProof="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Histórico</a:t>
            </a:r>
            <a:endParaRPr kumimoji="0" lang="pt-BR" sz="1200" b="0"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825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Graphic spid="15" grpId="0">
        <p:bldAsOne/>
      </p:bldGraphic>
      <p:bldGraphic spid="16" grpId="0">
        <p:bldAsOne/>
      </p:bldGraphic>
      <p:bldGraphic spid="17" grpId="0">
        <p:bldAsOne/>
      </p:bldGraphic>
      <p:bldGraphic spid="1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Diretoria 25/6</a:t>
            </a:r>
            <a:endParaRPr lang="pt-BR" dirty="0">
              <a:latin typeface="Tahoma" panose="020B0604030504040204" pitchFamily="34" charset="0"/>
              <a:ea typeface="Tahoma" panose="020B0604030504040204" pitchFamily="34" charset="0"/>
              <a:cs typeface="Tahoma" panose="020B0604030504040204" pitchFamily="34" charset="0"/>
            </a:endParaRPr>
          </a:p>
        </p:txBody>
      </p:sp>
      <p:sp>
        <p:nvSpPr>
          <p:cNvPr id="43" name="CaixaDeTexto 42"/>
          <p:cNvSpPr txBox="1"/>
          <p:nvPr/>
        </p:nvSpPr>
        <p:spPr>
          <a:xfrm>
            <a:off x="683568" y="4717235"/>
            <a:ext cx="1694441"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14:20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14:50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sp>
        <p:nvSpPr>
          <p:cNvPr id="46" name="CaixaDeTexto 45"/>
          <p:cNvSpPr txBox="1"/>
          <p:nvPr/>
        </p:nvSpPr>
        <p:spPr>
          <a:xfrm>
            <a:off x="611560" y="2627387"/>
            <a:ext cx="1751357"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13:00 às 13:40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63" name="Imagem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4426334"/>
            <a:ext cx="144016" cy="144016"/>
          </a:xfrm>
          <a:prstGeom prst="rect">
            <a:avLst/>
          </a:prstGeom>
        </p:spPr>
      </p:pic>
      <p:sp>
        <p:nvSpPr>
          <p:cNvPr id="64" name="CaixaDeTexto 63"/>
          <p:cNvSpPr txBox="1"/>
          <p:nvPr/>
        </p:nvSpPr>
        <p:spPr>
          <a:xfrm>
            <a:off x="2411760" y="2976811"/>
            <a:ext cx="6059335" cy="276999"/>
          </a:xfrm>
          <a:prstGeom prst="rect">
            <a:avLst/>
          </a:prstGeom>
          <a:solidFill>
            <a:srgbClr val="E1E1E1"/>
          </a:solidFill>
        </p:spPr>
        <p:txBody>
          <a:bodyPr wrap="square" rtlCol="0">
            <a:spAutoFit/>
          </a:bodyPr>
          <a:lstStyle/>
          <a:p>
            <a:r>
              <a:rPr lang="pt-BR" sz="1200" dirty="0" smtClean="0">
                <a:latin typeface="Tahoma" panose="020B0604030504040204" pitchFamily="34" charset="0"/>
                <a:ea typeface="Tahoma" panose="020B0604030504040204" pitchFamily="34" charset="0"/>
                <a:cs typeface="Tahoma" panose="020B0604030504040204" pitchFamily="34" charset="0"/>
              </a:rPr>
              <a:t>Faixa 1, FGTS, IFRS, Comunicação  </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5" name="CaixaDeTexto 64"/>
          <p:cNvSpPr txBox="1"/>
          <p:nvPr/>
        </p:nvSpPr>
        <p:spPr>
          <a:xfrm>
            <a:off x="2411760" y="2627387"/>
            <a:ext cx="6458078" cy="276999"/>
          </a:xfrm>
          <a:prstGeom prst="rect">
            <a:avLst/>
          </a:prstGeom>
          <a:solidFill>
            <a:srgbClr val="E1E1E1"/>
          </a:solidFill>
        </p:spPr>
        <p:txBody>
          <a:bodyPr wrap="square" rtlCol="0">
            <a:spAutoFit/>
          </a:bodyPr>
          <a:lstStyle/>
          <a:p>
            <a:r>
              <a:rPr lang="pt-BR" sz="1200" b="1" dirty="0" smtClean="0">
                <a:latin typeface="Tahoma" panose="020B0604030504040204" pitchFamily="34" charset="0"/>
                <a:ea typeface="Tahoma" panose="020B0604030504040204" pitchFamily="34" charset="0"/>
                <a:cs typeface="Tahoma" panose="020B0604030504040204" pitchFamily="34" charset="0"/>
              </a:rPr>
              <a:t>Atualizações</a:t>
            </a:r>
            <a:endParaRPr lang="pt-BR" sz="1200" b="1" dirty="0">
              <a:latin typeface="Tahoma" panose="020B0604030504040204" pitchFamily="34" charset="0"/>
              <a:ea typeface="Tahoma" panose="020B0604030504040204" pitchFamily="34" charset="0"/>
              <a:cs typeface="Tahoma" panose="020B0604030504040204" pitchFamily="34" charset="0"/>
            </a:endParaRPr>
          </a:p>
        </p:txBody>
      </p:sp>
      <p:sp>
        <p:nvSpPr>
          <p:cNvPr id="66" name="CaixaDeTexto 65"/>
          <p:cNvSpPr txBox="1"/>
          <p:nvPr/>
        </p:nvSpPr>
        <p:spPr>
          <a:xfrm>
            <a:off x="2411761" y="4731209"/>
            <a:ext cx="6458078" cy="281967"/>
          </a:xfrm>
          <a:prstGeom prst="rect">
            <a:avLst/>
          </a:prstGeom>
          <a:solidFill>
            <a:srgbClr val="E1E1E1"/>
          </a:solidFill>
        </p:spPr>
        <p:txBody>
          <a:bodyPr wrap="square" rtlCol="0">
            <a:spAutoFit/>
          </a:bodyPr>
          <a:lstStyle/>
          <a:p>
            <a:r>
              <a:rPr lang="pt-BR" sz="1200" b="1" dirty="0">
                <a:latin typeface="Tahoma" panose="020B0604030504040204" pitchFamily="34" charset="0"/>
                <a:ea typeface="Tahoma" panose="020B0604030504040204" pitchFamily="34" charset="0"/>
                <a:cs typeface="Tahoma" panose="020B0604030504040204" pitchFamily="34" charset="0"/>
              </a:rPr>
              <a:t>O</a:t>
            </a:r>
            <a:r>
              <a:rPr lang="pt-BR" sz="1200" b="1" dirty="0" smtClean="0">
                <a:latin typeface="Tahoma" panose="020B0604030504040204" pitchFamily="34" charset="0"/>
                <a:ea typeface="Tahoma" panose="020B0604030504040204" pitchFamily="34" charset="0"/>
                <a:cs typeface="Tahoma" panose="020B0604030504040204" pitchFamily="34" charset="0"/>
              </a:rPr>
              <a:t>utros assuntos, FIPE</a:t>
            </a:r>
            <a:endParaRPr lang="pt-BR" sz="1200" b="1" dirty="0">
              <a:latin typeface="Tahoma" panose="020B0604030504040204" pitchFamily="34" charset="0"/>
              <a:ea typeface="Tahoma" panose="020B0604030504040204" pitchFamily="34" charset="0"/>
              <a:cs typeface="Tahoma" panose="020B0604030504040204" pitchFamily="34" charset="0"/>
            </a:endParaRPr>
          </a:p>
        </p:txBody>
      </p:sp>
      <p:sp>
        <p:nvSpPr>
          <p:cNvPr id="67" name="CaixaDeTexto 66"/>
          <p:cNvSpPr txBox="1"/>
          <p:nvPr/>
        </p:nvSpPr>
        <p:spPr>
          <a:xfrm>
            <a:off x="2411760" y="3311406"/>
            <a:ext cx="6068135" cy="276999"/>
          </a:xfrm>
          <a:prstGeom prst="rect">
            <a:avLst/>
          </a:prstGeom>
          <a:solidFill>
            <a:srgbClr val="E1E1E1"/>
          </a:solidFill>
        </p:spPr>
        <p:txBody>
          <a:bodyPr wrap="square" rtlCol="0">
            <a:spAutoFit/>
          </a:bodyPr>
          <a:lstStyle/>
          <a:p>
            <a:r>
              <a:rPr lang="pt-BR" sz="1200" dirty="0" smtClean="0">
                <a:latin typeface="Tahoma" panose="020B0604030504040204" pitchFamily="34" charset="0"/>
                <a:ea typeface="Tahoma" panose="020B0604030504040204" pitchFamily="34" charset="0"/>
                <a:cs typeface="Tahoma" panose="020B0604030504040204" pitchFamily="34" charset="0"/>
              </a:rPr>
              <a:t>SP, RJ – Secovi, ADEMI, </a:t>
            </a:r>
            <a:r>
              <a:rPr lang="pt-BR" sz="1200" dirty="0" err="1" smtClean="0">
                <a:latin typeface="Tahoma" panose="020B0604030504040204" pitchFamily="34" charset="0"/>
                <a:ea typeface="Tahoma" panose="020B0604030504040204" pitchFamily="34" charset="0"/>
                <a:cs typeface="Tahoma" panose="020B0604030504040204" pitchFamily="34" charset="0"/>
              </a:rPr>
              <a:t>Sinduscon</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8" name="CaixaDeTexto 67"/>
          <p:cNvSpPr txBox="1"/>
          <p:nvPr/>
        </p:nvSpPr>
        <p:spPr>
          <a:xfrm>
            <a:off x="2411760" y="3887471"/>
            <a:ext cx="6480720" cy="276999"/>
          </a:xfrm>
          <a:prstGeom prst="rect">
            <a:avLst/>
          </a:prstGeom>
          <a:solidFill>
            <a:srgbClr val="E1E1E1"/>
          </a:solidFill>
        </p:spPr>
        <p:txBody>
          <a:bodyPr wrap="square" rtlCol="0">
            <a:spAutoFit/>
          </a:bodyPr>
          <a:lstStyle/>
          <a:p>
            <a:r>
              <a:rPr lang="pt-BR" sz="1200" b="1" dirty="0">
                <a:latin typeface="Tahoma" panose="020B0604030504040204" pitchFamily="34" charset="0"/>
                <a:ea typeface="Tahoma" panose="020B0604030504040204" pitchFamily="34" charset="0"/>
                <a:cs typeface="Tahoma" panose="020B0604030504040204" pitchFamily="34" charset="0"/>
              </a:rPr>
              <a:t>Modelo de </a:t>
            </a:r>
            <a:r>
              <a:rPr lang="pt-BR" sz="1200" b="1" dirty="0" smtClean="0">
                <a:latin typeface="Tahoma" panose="020B0604030504040204" pitchFamily="34" charset="0"/>
                <a:ea typeface="Tahoma" panose="020B0604030504040204" pitchFamily="34" charset="0"/>
                <a:cs typeface="Tahoma" panose="020B0604030504040204" pitchFamily="34" charset="0"/>
              </a:rPr>
              <a:t>Vendas</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30" name="CaixaDeTexto 29"/>
          <p:cNvSpPr txBox="1"/>
          <p:nvPr/>
        </p:nvSpPr>
        <p:spPr>
          <a:xfrm>
            <a:off x="2411760" y="4175502"/>
            <a:ext cx="6480720" cy="276999"/>
          </a:xfrm>
          <a:prstGeom prst="rect">
            <a:avLst/>
          </a:prstGeom>
          <a:solidFill>
            <a:srgbClr val="E1E1E1"/>
          </a:solidFill>
        </p:spPr>
        <p:txBody>
          <a:bodyPr wrap="square" rtlCol="0">
            <a:spAutoFit/>
          </a:bodyPr>
          <a:lstStyle/>
          <a:p>
            <a:r>
              <a:rPr lang="pt-BR" sz="1200" b="1" dirty="0" err="1" smtClean="0">
                <a:latin typeface="Tahoma" panose="020B0604030504040204" pitchFamily="34" charset="0"/>
                <a:ea typeface="Tahoma" panose="020B0604030504040204" pitchFamily="34" charset="0"/>
                <a:cs typeface="Tahoma" panose="020B0604030504040204" pitchFamily="34" charset="0"/>
              </a:rPr>
              <a:t>Funding</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683568" y="3887470"/>
            <a:ext cx="1670449"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13:40 às 14:20</a:t>
            </a:r>
          </a:p>
        </p:txBody>
      </p:sp>
      <p:pic>
        <p:nvPicPr>
          <p:cNvPr id="14" name="Image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686712"/>
            <a:ext cx="166224" cy="166224"/>
          </a:xfrm>
          <a:prstGeom prst="rect">
            <a:avLst/>
          </a:prstGeom>
        </p:spPr>
      </p:pic>
      <p:pic>
        <p:nvPicPr>
          <p:cNvPr id="15" name="Imagem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933056"/>
            <a:ext cx="166224" cy="166224"/>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774944"/>
            <a:ext cx="166224" cy="166224"/>
          </a:xfrm>
          <a:prstGeom prst="rect">
            <a:avLst/>
          </a:prstGeom>
        </p:spPr>
      </p:pic>
    </p:spTree>
    <p:extLst>
      <p:ext uri="{BB962C8B-B14F-4D97-AF65-F5344CB8AC3E}">
        <p14:creationId xmlns:p14="http://schemas.microsoft.com/office/powerpoint/2010/main" val="841910676"/>
      </p:ext>
    </p:extLst>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Gráfico 5"/>
          <p:cNvGraphicFramePr>
            <a:graphicFrameLocks/>
          </p:cNvGraphicFramePr>
          <p:nvPr>
            <p:extLst/>
          </p:nvPr>
        </p:nvGraphicFramePr>
        <p:xfrm>
          <a:off x="395536" y="1196752"/>
          <a:ext cx="4143375" cy="24669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p:cNvGraphicFramePr>
            <a:graphicFrameLocks/>
          </p:cNvGraphicFramePr>
          <p:nvPr>
            <p:extLst>
              <p:ext uri="{D42A27DB-BD31-4B8C-83A1-F6EECF244321}">
                <p14:modId xmlns:p14="http://schemas.microsoft.com/office/powerpoint/2010/main" val="215333335"/>
              </p:ext>
            </p:extLst>
          </p:nvPr>
        </p:nvGraphicFramePr>
        <p:xfrm>
          <a:off x="4572000" y="3429000"/>
          <a:ext cx="4143375" cy="2476501"/>
        </p:xfrm>
        <a:graphic>
          <a:graphicData uri="http://schemas.openxmlformats.org/drawingml/2006/chart">
            <c:chart xmlns:c="http://schemas.openxmlformats.org/drawingml/2006/chart" xmlns:r="http://schemas.openxmlformats.org/officeDocument/2006/relationships" r:id="rId3"/>
          </a:graphicData>
        </a:graphic>
      </p:graphicFrame>
      <p:sp>
        <p:nvSpPr>
          <p:cNvPr id="8" name="CaixaDeTexto 7"/>
          <p:cNvSpPr txBox="1"/>
          <p:nvPr/>
        </p:nvSpPr>
        <p:spPr>
          <a:xfrm>
            <a:off x="2142067" y="332656"/>
            <a:ext cx="7001933" cy="307777"/>
          </a:xfrm>
          <a:prstGeom prst="rect">
            <a:avLst/>
          </a:prstGeom>
          <a:solidFill>
            <a:srgbClr val="6FBBE4"/>
          </a:solid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400" kern="0" dirty="0" err="1" smtClean="0">
                <a:solidFill>
                  <a:srgbClr val="FFFFFF"/>
                </a:solidFill>
                <a:latin typeface="Tahoma" panose="020B0604030504040204" pitchFamily="34" charset="0"/>
                <a:ea typeface="Tahoma" panose="020B0604030504040204" pitchFamily="34" charset="0"/>
                <a:cs typeface="Tahoma" panose="020B0604030504040204" pitchFamily="34" charset="0"/>
              </a:rPr>
              <a:t>Fev</a:t>
            </a:r>
            <a:r>
              <a:rPr lang="pt-BR" sz="1400" kern="0" dirty="0" smtClean="0">
                <a:solidFill>
                  <a:srgbClr val="FFFFFF"/>
                </a:solidFill>
                <a:latin typeface="Tahoma" panose="020B0604030504040204" pitchFamily="34" charset="0"/>
                <a:ea typeface="Tahoma" panose="020B0604030504040204" pitchFamily="34" charset="0"/>
                <a:cs typeface="Tahoma" panose="020B0604030504040204" pitchFamily="34" charset="0"/>
              </a:rPr>
              <a:t>/2015 a </a:t>
            </a:r>
            <a:r>
              <a:rPr lang="pt-BR" sz="1400" kern="0" dirty="0" err="1" smtClean="0">
                <a:solidFill>
                  <a:srgbClr val="FFFFFF"/>
                </a:solidFill>
                <a:latin typeface="Tahoma" panose="020B0604030504040204" pitchFamily="34" charset="0"/>
                <a:ea typeface="Tahoma" panose="020B0604030504040204" pitchFamily="34" charset="0"/>
                <a:cs typeface="Tahoma" panose="020B0604030504040204" pitchFamily="34" charset="0"/>
              </a:rPr>
              <a:t>Jun</a:t>
            </a:r>
            <a:r>
              <a:rPr lang="pt-BR" sz="1400" kern="0" dirty="0" smtClean="0">
                <a:solidFill>
                  <a:srgbClr val="FFFFFF"/>
                </a:solidFill>
                <a:latin typeface="Tahoma" panose="020B0604030504040204" pitchFamily="34" charset="0"/>
                <a:ea typeface="Tahoma" panose="020B0604030504040204" pitchFamily="34" charset="0"/>
                <a:cs typeface="Tahoma" panose="020B0604030504040204" pitchFamily="34" charset="0"/>
              </a:rPr>
              <a:t>/2015</a:t>
            </a:r>
            <a:endParaRPr kumimoji="0" lang="pt-BR" sz="1400" b="0"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0" name="CaixaDeTexto 9"/>
          <p:cNvSpPr txBox="1"/>
          <p:nvPr/>
        </p:nvSpPr>
        <p:spPr>
          <a:xfrm>
            <a:off x="0" y="332657"/>
            <a:ext cx="2195736" cy="307777"/>
          </a:xfrm>
          <a:prstGeom prst="rect">
            <a:avLst/>
          </a:prstGeom>
          <a:solidFill>
            <a:srgbClr val="004D8C"/>
          </a:solidFill>
        </p:spPr>
        <p:txBody>
          <a:bodyPr wrap="square" lIns="36000" rIns="36000" rtlCol="0" anchor="t" anchorCtr="0">
            <a:spAutoFit/>
          </a:bodyPr>
          <a:lstStyle/>
          <a:p>
            <a:pPr marL="447675" marR="0" lvl="0" indent="0" defTabSz="914400" eaLnBrk="1" fontAlgn="auto" latinLnBrk="0" hangingPunct="1">
              <a:lnSpc>
                <a:spcPct val="100000"/>
              </a:lnSpc>
              <a:spcBef>
                <a:spcPts val="0"/>
              </a:spcBef>
              <a:spcAft>
                <a:spcPts val="0"/>
              </a:spcAft>
              <a:buClrTx/>
              <a:buSzTx/>
              <a:buFontTx/>
              <a:buNone/>
              <a:tabLst/>
              <a:defRPr/>
            </a:pPr>
            <a:r>
              <a:rPr kumimoji="0" lang="pt-BR" sz="1400" b="1"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Histórico</a:t>
            </a:r>
            <a:endParaRPr kumimoji="0" lang="pt-BR" sz="1200" b="0" i="0" u="none" strike="noStrike" kern="0" cap="none" spc="0" normalizeH="0" baseline="0" noProof="0" dirty="0" smtClean="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6355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6" grpId="0">
        <p:bldAsOne/>
      </p:bldGraphic>
      <p:bldGraphic spid="9"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33411"/>
            <a:ext cx="9144000" cy="461665"/>
          </a:xfrm>
          <a:prstGeom prst="rect">
            <a:avLst/>
          </a:prstGeom>
          <a:noFill/>
        </p:spPr>
        <p:txBody>
          <a:bodyPr wrap="square" rtlCol="0">
            <a:spAutoFit/>
          </a:bodyPr>
          <a:lstStyle/>
          <a:p>
            <a:pPr algn="ctr"/>
            <a:r>
              <a:rPr lang="pt-BR"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Obrigado</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9812372"/>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13:00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13:40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460918" y="1099737"/>
            <a:ext cx="3384377" cy="5504584"/>
          </a:xfrm>
          <a:prstGeom prst="rect">
            <a:avLst/>
          </a:prstGeom>
        </p:spPr>
        <p:txBody>
          <a:bodyPr wrap="square">
            <a:spAutoFit/>
          </a:bodyPr>
          <a:lstStyle/>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Faixa 1 - Pagamentos</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Total de atrasos – R$ 2 bi</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Empresas ABRAINV -  130 mil UH, 60 mil empregos</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Min. Fazenda – 24/6</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Empréstimo FGTS – FAR/ outras alternativas</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LCA – FGTS</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Trabalho iniciado por iniciativa LCA</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Inviabilidade do Fundo</a:t>
            </a:r>
          </a:p>
          <a:p>
            <a:pPr marL="180975" indent="-180975">
              <a:lnSpc>
                <a:spcPct val="110000"/>
              </a:lnSpc>
              <a:spcBef>
                <a:spcPts val="600"/>
              </a:spcBef>
              <a:buClr>
                <a:schemeClr val="tx1"/>
              </a:buClr>
              <a:buFont typeface="Tahoma" panose="020B0604030504040204" pitchFamily="34" charset="0"/>
              <a:buChar char="›"/>
            </a:pPr>
            <a:r>
              <a:rPr lang="pt-BR" sz="1300" dirty="0" err="1" smtClean="0">
                <a:latin typeface="Tahoma" panose="020B0604030504040204" pitchFamily="34" charset="0"/>
                <a:ea typeface="Tahoma" panose="020B0604030504040204" pitchFamily="34" charset="0"/>
                <a:cs typeface="Tahoma" panose="020B0604030504040204" pitchFamily="34" charset="0"/>
              </a:rPr>
              <a:t>Regressividade</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Foco em 1; resultados não alinhados; </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R$ 55 mil - definição de pagamento</a:t>
            </a: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accent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accent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4788024" y="1177868"/>
            <a:ext cx="3888432" cy="3425553"/>
          </a:xfrm>
          <a:prstGeom prst="rect">
            <a:avLst/>
          </a:prstGeom>
        </p:spPr>
        <p:txBody>
          <a:bodyPr wrap="square">
            <a:spAutoFit/>
          </a:bodyPr>
          <a:lstStyle/>
          <a:p>
            <a:pPr>
              <a:lnSpc>
                <a:spcPct val="110000"/>
              </a:lnSpc>
              <a:spcBef>
                <a:spcPts val="600"/>
              </a:spcBef>
            </a:pPr>
            <a:r>
              <a:rPr lang="pt-BR" sz="1300" b="1" dirty="0">
                <a:latin typeface="Tahoma" panose="020B0604030504040204" pitchFamily="34" charset="0"/>
                <a:ea typeface="Tahoma" panose="020B0604030504040204" pitchFamily="34" charset="0"/>
                <a:cs typeface="Tahoma" panose="020B0604030504040204" pitchFamily="34" charset="0"/>
              </a:rPr>
              <a:t>Adequação da contabilidade ao IFRS </a:t>
            </a:r>
            <a:r>
              <a:rPr lang="pt-BR" sz="1300" b="1" dirty="0" smtClean="0">
                <a:latin typeface="Tahoma" panose="020B0604030504040204" pitchFamily="34" charset="0"/>
                <a:ea typeface="Tahoma" panose="020B0604030504040204" pitchFamily="34" charset="0"/>
                <a:cs typeface="Tahoma" panose="020B0604030504040204" pitchFamily="34" charset="0"/>
              </a:rPr>
              <a:t>- </a:t>
            </a:r>
            <a:r>
              <a:rPr lang="pt-BR" sz="1300" b="1" dirty="0">
                <a:latin typeface="Tahoma" panose="020B0604030504040204" pitchFamily="34" charset="0"/>
                <a:ea typeface="Tahoma" panose="020B0604030504040204" pitchFamily="34" charset="0"/>
                <a:cs typeface="Tahoma" panose="020B0604030504040204" pitchFamily="34" charset="0"/>
              </a:rPr>
              <a:t>2016/2017 </a:t>
            </a:r>
          </a:p>
          <a:p>
            <a:pPr marL="18097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Evento </a:t>
            </a:r>
            <a:r>
              <a:rPr lang="pt-BR" sz="1300" dirty="0">
                <a:latin typeface="Tahoma" panose="020B0604030504040204" pitchFamily="34" charset="0"/>
                <a:ea typeface="Tahoma" panose="020B0604030504040204" pitchFamily="34" charset="0"/>
                <a:cs typeface="Tahoma" panose="020B0604030504040204" pitchFamily="34" charset="0"/>
              </a:rPr>
              <a:t>PWC/</a:t>
            </a:r>
            <a:r>
              <a:rPr lang="pt-BR" sz="1300" dirty="0" err="1">
                <a:latin typeface="Tahoma" panose="020B0604030504040204" pitchFamily="34" charset="0"/>
                <a:ea typeface="Tahoma" panose="020B0604030504040204" pitchFamily="34" charset="0"/>
                <a:cs typeface="Tahoma" panose="020B0604030504040204" pitchFamily="34" charset="0"/>
              </a:rPr>
              <a:t>Abrasca</a:t>
            </a:r>
            <a:r>
              <a:rPr lang="pt-BR" sz="1300" dirty="0">
                <a:latin typeface="Tahoma" panose="020B0604030504040204" pitchFamily="34" charset="0"/>
                <a:ea typeface="Tahoma" panose="020B0604030504040204" pitchFamily="34" charset="0"/>
                <a:cs typeface="Tahoma" panose="020B0604030504040204" pitchFamily="34" charset="0"/>
              </a:rPr>
              <a:t> para posterior </a:t>
            </a:r>
            <a:r>
              <a:rPr lang="pt-BR" sz="1300" dirty="0" smtClean="0">
                <a:latin typeface="Tahoma" panose="020B0604030504040204" pitchFamily="34" charset="0"/>
                <a:ea typeface="Tahoma" panose="020B0604030504040204" pitchFamily="34" charset="0"/>
                <a:cs typeface="Tahoma" panose="020B0604030504040204" pitchFamily="34" charset="0"/>
              </a:rPr>
              <a:t>alinhamento-16/07</a:t>
            </a:r>
            <a:endParaRPr lang="pt-BR" sz="1300" i="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i="1" dirty="0" err="1" smtClean="0">
                <a:latin typeface="Tahoma" panose="020B0604030504040204" pitchFamily="34" charset="0"/>
                <a:ea typeface="Tahoma" panose="020B0604030504040204" pitchFamily="34" charset="0"/>
                <a:cs typeface="Tahoma" panose="020B0604030504040204" pitchFamily="34" charset="0"/>
              </a:rPr>
              <a:t>Covenants</a:t>
            </a:r>
            <a:r>
              <a:rPr lang="pt-BR" sz="1300" dirty="0" smtClean="0">
                <a:latin typeface="Tahoma" panose="020B0604030504040204" pitchFamily="34" charset="0"/>
                <a:ea typeface="Tahoma" panose="020B0604030504040204" pitchFamily="34" charset="0"/>
                <a:cs typeface="Tahoma" panose="020B0604030504040204" pitchFamily="34" charset="0"/>
              </a:rPr>
              <a:t> em novas operações</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Reunião preparatória em 1/7 – 9:30h</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Reunião com posicionamento </a:t>
            </a:r>
            <a:r>
              <a:rPr lang="pt-BR" sz="1300" dirty="0">
                <a:latin typeface="Tahoma" panose="020B0604030504040204" pitchFamily="34" charset="0"/>
                <a:ea typeface="Tahoma" panose="020B0604030504040204" pitchFamily="34" charset="0"/>
                <a:cs typeface="Tahoma" panose="020B0604030504040204" pitchFamily="34" charset="0"/>
              </a:rPr>
              <a:t>-</a:t>
            </a:r>
            <a:r>
              <a:rPr lang="pt-BR" sz="1300" dirty="0" smtClean="0">
                <a:latin typeface="Tahoma" panose="020B0604030504040204" pitchFamily="34" charset="0"/>
                <a:ea typeface="Tahoma" panose="020B0604030504040204" pitchFamily="34" charset="0"/>
                <a:cs typeface="Tahoma" panose="020B0604030504040204" pitchFamily="34" charset="0"/>
              </a:rPr>
              <a:t> 15/7 – 14:30h</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Evento ABRASCA/IBRACON </a:t>
            </a:r>
            <a:r>
              <a:rPr lang="pt-BR" sz="1300" dirty="0">
                <a:latin typeface="Tahoma" panose="020B0604030504040204" pitchFamily="34" charset="0"/>
                <a:ea typeface="Tahoma" panose="020B0604030504040204" pitchFamily="34" charset="0"/>
                <a:cs typeface="Tahoma" panose="020B0604030504040204" pitchFamily="34" charset="0"/>
              </a:rPr>
              <a:t>-</a:t>
            </a:r>
            <a:r>
              <a:rPr lang="pt-BR" sz="1300" dirty="0" smtClean="0">
                <a:latin typeface="Tahoma" panose="020B0604030504040204" pitchFamily="34" charset="0"/>
                <a:ea typeface="Tahoma" panose="020B0604030504040204" pitchFamily="34" charset="0"/>
                <a:cs typeface="Tahoma" panose="020B0604030504040204" pitchFamily="34" charset="0"/>
              </a:rPr>
              <a:t> 16/7 – 8h</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Revisão e confirmação de entendimento</a:t>
            </a: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accent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accent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191467" y="1158247"/>
            <a:ext cx="216024" cy="4233853"/>
          </a:xfrm>
          <a:prstGeom prst="rect">
            <a:avLst/>
          </a:prstGeom>
        </p:spPr>
      </p:pic>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2244600" y="1112392"/>
            <a:ext cx="216023" cy="4705224"/>
          </a:xfrm>
          <a:prstGeom prst="rect">
            <a:avLst/>
          </a:prstGeom>
        </p:spPr>
      </p:pic>
    </p:spTree>
    <p:extLst>
      <p:ext uri="{BB962C8B-B14F-4D97-AF65-F5344CB8AC3E}">
        <p14:creationId xmlns:p14="http://schemas.microsoft.com/office/powerpoint/2010/main" val="7525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460918" y="1099737"/>
            <a:ext cx="3384377" cy="4470455"/>
          </a:xfrm>
          <a:prstGeom prst="rect">
            <a:avLst/>
          </a:prstGeom>
        </p:spPr>
        <p:txBody>
          <a:bodyPr wrap="square">
            <a:spAutoFit/>
          </a:bodyPr>
          <a:lstStyle/>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Concorrência – comunicação ABRAINC</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Edelman, </a:t>
            </a:r>
            <a:r>
              <a:rPr lang="pt-BR" sz="1300" dirty="0" err="1" smtClean="0">
                <a:latin typeface="Tahoma" panose="020B0604030504040204" pitchFamily="34" charset="0"/>
                <a:ea typeface="Tahoma" panose="020B0604030504040204" pitchFamily="34" charset="0"/>
                <a:cs typeface="Tahoma" panose="020B0604030504040204" pitchFamily="34" charset="0"/>
              </a:rPr>
              <a:t>Burse</a:t>
            </a:r>
            <a:r>
              <a:rPr lang="pt-BR" sz="1300" dirty="0" smtClean="0">
                <a:latin typeface="Tahoma" panose="020B0604030504040204" pitchFamily="34" charset="0"/>
                <a:ea typeface="Tahoma" panose="020B0604030504040204" pitchFamily="34" charset="0"/>
                <a:cs typeface="Tahoma" panose="020B0604030504040204" pitchFamily="34" charset="0"/>
              </a:rPr>
              <a:t>, FSB, </a:t>
            </a:r>
            <a:r>
              <a:rPr lang="pt-BR" sz="1300" dirty="0" err="1" smtClean="0">
                <a:latin typeface="Tahoma" panose="020B0604030504040204" pitchFamily="34" charset="0"/>
                <a:ea typeface="Tahoma" panose="020B0604030504040204" pitchFamily="34" charset="0"/>
                <a:cs typeface="Tahoma" panose="020B0604030504040204" pitchFamily="34" charset="0"/>
              </a:rPr>
              <a:t>Malbergier</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Record</a:t>
            </a:r>
          </a:p>
          <a:p>
            <a:pPr>
              <a:lnSpc>
                <a:spcPct val="110000"/>
              </a:lnSpc>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Proposta de vídeo-imóvel com serviços</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Bandeirantes</a:t>
            </a:r>
            <a:r>
              <a:rPr lang="pt-BR" sz="1300" dirty="0" smtClean="0">
                <a:latin typeface="Tahoma" panose="020B0604030504040204" pitchFamily="34" charset="0"/>
                <a:ea typeface="Tahoma" panose="020B0604030504040204" pitchFamily="34" charset="0"/>
                <a:cs typeface="Tahoma" panose="020B0604030504040204" pitchFamily="34" charset="0"/>
              </a:rPr>
              <a:t> </a:t>
            </a:r>
          </a:p>
          <a:p>
            <a:pPr>
              <a:lnSpc>
                <a:spcPct val="110000"/>
              </a:lnSpc>
              <a:spcBef>
                <a:spcPts val="600"/>
              </a:spcBef>
              <a:buClr>
                <a:schemeClr val="tx1"/>
              </a:buCl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Data de encontro outras alternativas</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Guia de Esclarecimentos, Arq. </a:t>
            </a:r>
            <a:r>
              <a:rPr lang="pt-BR" sz="1300" b="1" smtClean="0">
                <a:latin typeface="Tahoma" panose="020B0604030504040204" pitchFamily="34" charset="0"/>
                <a:ea typeface="Tahoma" panose="020B0604030504040204" pitchFamily="34" charset="0"/>
                <a:cs typeface="Tahoma" panose="020B0604030504040204" pitchFamily="34" charset="0"/>
              </a:rPr>
              <a:t>Futuro</a:t>
            </a: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accent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Comunicação</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4529456" y="1158247"/>
            <a:ext cx="3888432" cy="3502497"/>
          </a:xfrm>
          <a:prstGeom prst="rect">
            <a:avLst/>
          </a:prstGeom>
        </p:spPr>
        <p:txBody>
          <a:bodyPr wrap="square">
            <a:spAutoFit/>
          </a:bodyPr>
          <a:lstStyle/>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Carta com </a:t>
            </a:r>
            <a:r>
              <a:rPr lang="pt-BR" sz="1300" b="1" dirty="0" err="1" smtClean="0">
                <a:latin typeface="Tahoma" panose="020B0604030504040204" pitchFamily="34" charset="0"/>
                <a:ea typeface="Tahoma" panose="020B0604030504040204" pitchFamily="34" charset="0"/>
                <a:cs typeface="Tahoma" panose="020B0604030504040204" pitchFamily="34" charset="0"/>
              </a:rPr>
              <a:t>Sinduscon</a:t>
            </a:r>
            <a:r>
              <a:rPr lang="pt-BR" sz="1300" b="1" dirty="0" smtClean="0">
                <a:latin typeface="Tahoma" panose="020B0604030504040204" pitchFamily="34" charset="0"/>
                <a:ea typeface="Tahoma" panose="020B0604030504040204" pitchFamily="34" charset="0"/>
                <a:cs typeface="Tahoma" panose="020B0604030504040204" pitchFamily="34" charset="0"/>
              </a:rPr>
              <a:t> sobre Desoneração</a:t>
            </a:r>
          </a:p>
          <a:p>
            <a:pPr>
              <a:lnSpc>
                <a:spcPct val="110000"/>
              </a:lnSpc>
              <a:spcBef>
                <a:spcPts val="600"/>
              </a:spcBef>
            </a:pPr>
            <a:endParaRPr lang="pt-BR" sz="1300" b="1"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José Romeu – </a:t>
            </a:r>
            <a:r>
              <a:rPr lang="pt-BR" sz="1300" dirty="0" smtClean="0">
                <a:latin typeface="Tahoma" panose="020B0604030504040204" pitchFamily="34" charset="0"/>
                <a:ea typeface="Tahoma" panose="020B0604030504040204" pitchFamily="34" charset="0"/>
                <a:cs typeface="Tahoma" panose="020B0604030504040204" pitchFamily="34" charset="0"/>
              </a:rPr>
              <a:t>desemprego, tiro no pé no ajuste fiscal </a:t>
            </a:r>
          </a:p>
          <a:p>
            <a:pPr>
              <a:lnSpc>
                <a:spcPct val="110000"/>
              </a:lnSpc>
              <a:spcBef>
                <a:spcPts val="600"/>
              </a:spcBef>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Outros pontos</a:t>
            </a:r>
          </a:p>
          <a:p>
            <a:pPr marL="285750" indent="-285750">
              <a:lnSpc>
                <a:spcPct val="110000"/>
              </a:lnSpc>
              <a:spcBef>
                <a:spcPts val="600"/>
              </a:spcBef>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Insegurança longo prazo</a:t>
            </a:r>
          </a:p>
          <a:p>
            <a:pPr marL="285750" indent="-285750">
              <a:lnSpc>
                <a:spcPct val="110000"/>
              </a:lnSpc>
              <a:spcBef>
                <a:spcPts val="600"/>
              </a:spcBef>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Formalização</a:t>
            </a:r>
          </a:p>
          <a:p>
            <a:pPr>
              <a:lnSpc>
                <a:spcPct val="110000"/>
              </a:lnSpc>
              <a:spcBef>
                <a:spcPts val="600"/>
              </a:spcBef>
            </a:pP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accent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accent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191467" y="1158247"/>
            <a:ext cx="216024" cy="4233853"/>
          </a:xfrm>
          <a:prstGeom prst="rect">
            <a:avLst/>
          </a:prstGeom>
        </p:spPr>
      </p:pic>
    </p:spTree>
    <p:extLst>
      <p:ext uri="{BB962C8B-B14F-4D97-AF65-F5344CB8AC3E}">
        <p14:creationId xmlns:p14="http://schemas.microsoft.com/office/powerpoint/2010/main" val="304939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Prefeituras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683568" y="1196752"/>
            <a:ext cx="3672407" cy="3771802"/>
          </a:xfrm>
          <a:prstGeom prst="rect">
            <a:avLst/>
          </a:prstGeom>
        </p:spPr>
        <p:txBody>
          <a:bodyPr wrap="square">
            <a:spAutoFit/>
          </a:bodyPr>
          <a:lstStyle/>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São Paulo</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PDE e Lei de Zoneamento – intenções genuínas de adensamento/ mobilidade</a:t>
            </a:r>
          </a:p>
          <a:p>
            <a:pPr marL="18097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Modelo de controles, </a:t>
            </a:r>
            <a:r>
              <a:rPr lang="pt-BR" sz="1300" dirty="0" err="1" smtClean="0">
                <a:latin typeface="Tahoma" panose="020B0604030504040204" pitchFamily="34" charset="0"/>
                <a:ea typeface="Tahoma" panose="020B0604030504040204" pitchFamily="34" charset="0"/>
                <a:cs typeface="Tahoma" panose="020B0604030504040204" pitchFamily="34" charset="0"/>
              </a:rPr>
              <a:t>sobrepreços</a:t>
            </a:r>
            <a:r>
              <a:rPr lang="pt-BR" sz="1300" dirty="0" smtClean="0">
                <a:latin typeface="Tahoma" panose="020B0604030504040204" pitchFamily="34" charset="0"/>
                <a:ea typeface="Tahoma" panose="020B0604030504040204" pitchFamily="34" charset="0"/>
                <a:cs typeface="Tahoma" panose="020B0604030504040204" pitchFamily="34" charset="0"/>
              </a:rPr>
              <a:t> e restrições: inviabilidade nos remansos, migração para periferia</a:t>
            </a:r>
          </a:p>
          <a:p>
            <a:pPr>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Estudo sobre efeito de controles excessivos – The </a:t>
            </a:r>
            <a:r>
              <a:rPr lang="pt-BR" sz="1300" dirty="0" err="1" smtClean="0">
                <a:latin typeface="Tahoma" panose="020B0604030504040204" pitchFamily="34" charset="0"/>
                <a:ea typeface="Tahoma" panose="020B0604030504040204" pitchFamily="34" charset="0"/>
                <a:cs typeface="Tahoma" panose="020B0604030504040204" pitchFamily="34" charset="0"/>
              </a:rPr>
              <a:t>Economist</a:t>
            </a:r>
            <a:r>
              <a:rPr lang="pt-BR" sz="1300" dirty="0" smtClean="0">
                <a:latin typeface="Tahoma" panose="020B0604030504040204" pitchFamily="34" charset="0"/>
                <a:ea typeface="Tahoma" panose="020B0604030504040204" pitchFamily="34" charset="0"/>
                <a:cs typeface="Tahoma" panose="020B0604030504040204" pitchFamily="34" charset="0"/>
              </a:rPr>
              <a:t> -  US$ 3 trilhões</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Concatenação para eleições em 2016 SP e RJ - burocracia</a:t>
            </a:r>
          </a:p>
          <a:p>
            <a:pPr marL="180975" indent="-180975">
              <a:lnSpc>
                <a:spcPct val="110000"/>
              </a:lnSpc>
              <a:spcBef>
                <a:spcPts val="600"/>
              </a:spcBef>
              <a:buClr>
                <a:schemeClr val="tx1"/>
              </a:buClr>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4932040" y="1196752"/>
            <a:ext cx="3312368" cy="3331681"/>
          </a:xfrm>
          <a:prstGeom prst="rect">
            <a:avLst/>
          </a:prstGeom>
        </p:spPr>
        <p:txBody>
          <a:bodyPr wrap="square">
            <a:spAutoFit/>
          </a:bodyPr>
          <a:lstStyle/>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Rio de Janeiro</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RJ: outorga de Habite-se cobrada no período de obras</a:t>
            </a:r>
          </a:p>
          <a:p>
            <a:pPr marL="18097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Pressão grande sobre o setor</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Discussão pela ADEMI, incluindo Segurança Jurídica </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Concatenação para eleições em 2016 SP e RJ - burocracia</a:t>
            </a:r>
          </a:p>
          <a:p>
            <a:pPr marL="180975" indent="-180975">
              <a:lnSpc>
                <a:spcPct val="110000"/>
              </a:lnSpc>
              <a:spcBef>
                <a:spcPts val="600"/>
              </a:spcBef>
              <a:buClr>
                <a:schemeClr val="tx1"/>
              </a:buClr>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p:txBody>
      </p:sp>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528717" y="1278298"/>
            <a:ext cx="216024" cy="4233853"/>
          </a:xfrm>
          <a:prstGeom prst="rect">
            <a:avLst/>
          </a:prstGeom>
        </p:spPr>
      </p:pic>
    </p:spTree>
    <p:extLst>
      <p:ext uri="{BB962C8B-B14F-4D97-AF65-F5344CB8AC3E}">
        <p14:creationId xmlns:p14="http://schemas.microsoft.com/office/powerpoint/2010/main" val="231686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Encontros SECOVI/ ADEMI</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467544" y="980728"/>
            <a:ext cx="3888432" cy="5273751"/>
          </a:xfrm>
          <a:prstGeom prst="rect">
            <a:avLst/>
          </a:prstGeom>
        </p:spPr>
        <p:txBody>
          <a:bodyPr wrap="square">
            <a:spAutoFit/>
          </a:bodyPr>
          <a:lstStyle/>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SECOVI – SP</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Complementariedade – temas gerais com assuntos de São Paulo </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Participação </a:t>
            </a:r>
            <a:r>
              <a:rPr lang="pt-BR" sz="1300" dirty="0">
                <a:latin typeface="Tahoma" panose="020B0604030504040204" pitchFamily="34" charset="0"/>
                <a:ea typeface="Tahoma" panose="020B0604030504040204" pitchFamily="34" charset="0"/>
                <a:cs typeface="Tahoma" panose="020B0604030504040204" pitchFamily="34" charset="0"/>
              </a:rPr>
              <a:t>em reuniões e Comitês</a:t>
            </a:r>
          </a:p>
          <a:p>
            <a:pPr marL="638175" lvl="1" indent="-180975">
              <a:lnSpc>
                <a:spcPct val="110000"/>
              </a:lnSpc>
              <a:spcBef>
                <a:spcPts val="600"/>
              </a:spcBef>
              <a:buClr>
                <a:schemeClr val="tx1"/>
              </a:buClr>
              <a:buFont typeface="Tahoma" panose="020B0604030504040204" pitchFamily="34" charset="0"/>
              <a:buChar char="›"/>
            </a:pPr>
            <a:r>
              <a:rPr lang="pt-BR" sz="1300" dirty="0" err="1">
                <a:latin typeface="Tahoma" panose="020B0604030504040204" pitchFamily="34" charset="0"/>
                <a:ea typeface="Tahoma" panose="020B0604030504040204" pitchFamily="34" charset="0"/>
                <a:cs typeface="Tahoma" panose="020B0604030504040204" pitchFamily="34" charset="0"/>
              </a:rPr>
              <a:t>VPs</a:t>
            </a:r>
            <a:r>
              <a:rPr lang="pt-BR" sz="1300" dirty="0">
                <a:latin typeface="Tahoma" panose="020B0604030504040204" pitchFamily="34" charset="0"/>
                <a:ea typeface="Tahoma" panose="020B0604030504040204" pitchFamily="34" charset="0"/>
                <a:cs typeface="Tahoma" panose="020B0604030504040204" pitchFamily="34" charset="0"/>
              </a:rPr>
              <a:t> de Legislação Urbana e Incorporação do Secovi</a:t>
            </a:r>
          </a:p>
          <a:p>
            <a:pPr marL="6381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Cons. Deliberativo, Comitê de Incorporação ABRAINC</a:t>
            </a:r>
          </a:p>
          <a:p>
            <a:pPr>
              <a:lnSpc>
                <a:spcPct val="110000"/>
              </a:lnSpc>
              <a:spcBef>
                <a:spcPts val="600"/>
              </a:spcBef>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Encontro Secovi – 1/7 - </a:t>
            </a:r>
            <a:r>
              <a:rPr lang="pt-BR" sz="1300" dirty="0" smtClean="0">
                <a:latin typeface="Tahoma" panose="020B0604030504040204" pitchFamily="34" charset="0"/>
                <a:ea typeface="Tahoma" panose="020B0604030504040204" pitchFamily="34" charset="0"/>
                <a:cs typeface="Tahoma" panose="020B0604030504040204" pitchFamily="34" charset="0"/>
              </a:rPr>
              <a:t>Meyer, Nick, Ronaldo, RV, JK</a:t>
            </a:r>
          </a:p>
          <a:p>
            <a:pPr>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Temas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Alinhamento e não-sobreposição em ações municipais, estaduais e federais</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Posicionamento PDE – Pref. de SP</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Reuniões semestrais com Secovi/</a:t>
            </a:r>
            <a:r>
              <a:rPr lang="pt-BR" sz="1300" dirty="0" err="1" smtClean="0">
                <a:latin typeface="Tahoma" panose="020B0604030504040204" pitchFamily="34" charset="0"/>
                <a:ea typeface="Tahoma" panose="020B0604030504040204" pitchFamily="34" charset="0"/>
                <a:cs typeface="Tahoma" panose="020B0604030504040204" pitchFamily="34" charset="0"/>
              </a:rPr>
              <a:t>Sinduscon</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Candidatos a prefeito 2016</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4644008" y="1052736"/>
            <a:ext cx="4320480" cy="4681794"/>
          </a:xfrm>
          <a:prstGeom prst="rect">
            <a:avLst/>
          </a:prstGeom>
        </p:spPr>
        <p:txBody>
          <a:bodyPr wrap="square">
            <a:spAutoFit/>
          </a:bodyPr>
          <a:lstStyle/>
          <a:p>
            <a:pPr marL="95250">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ADEMI – RJ</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Reuniões ABRAINC – RJ – presença da </a:t>
            </a:r>
            <a:r>
              <a:rPr lang="pt-BR" sz="1300" dirty="0" smtClean="0">
                <a:latin typeface="Tahoma" panose="020B0604030504040204" pitchFamily="34" charset="0"/>
                <a:ea typeface="Tahoma" panose="020B0604030504040204" pitchFamily="34" charset="0"/>
                <a:cs typeface="Tahoma" panose="020B0604030504040204" pitchFamily="34" charset="0"/>
              </a:rPr>
              <a:t>ADEMI-RJ</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Discussões complementares aos temas da cidade </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Contribuições às discussões locais – Cartórios, ITBI</a:t>
            </a: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Candidatos </a:t>
            </a:r>
            <a:r>
              <a:rPr lang="pt-BR" sz="1300" dirty="0">
                <a:latin typeface="Tahoma" panose="020B0604030504040204" pitchFamily="34" charset="0"/>
                <a:ea typeface="Tahoma" panose="020B0604030504040204" pitchFamily="34" charset="0"/>
                <a:cs typeface="Tahoma" panose="020B0604030504040204" pitchFamily="34" charset="0"/>
              </a:rPr>
              <a:t>a prefeito </a:t>
            </a:r>
            <a:r>
              <a:rPr lang="pt-BR" sz="1300" dirty="0" smtClean="0">
                <a:latin typeface="Tahoma" panose="020B0604030504040204" pitchFamily="34" charset="0"/>
                <a:ea typeface="Tahoma" panose="020B0604030504040204" pitchFamily="34" charset="0"/>
                <a:cs typeface="Tahoma" panose="020B0604030504040204" pitchFamily="34" charset="0"/>
              </a:rPr>
              <a:t>2016</a:t>
            </a:r>
          </a:p>
          <a:p>
            <a:pPr marL="27622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Reunião Jurídica com ADEMI – RJ - </a:t>
            </a:r>
            <a:r>
              <a:rPr lang="pt-BR" sz="1300" dirty="0">
                <a:latin typeface="Tahoma" panose="020B0604030504040204" pitchFamily="34" charset="0"/>
                <a:ea typeface="Tahoma" panose="020B0604030504040204" pitchFamily="34" charset="0"/>
                <a:cs typeface="Tahoma" panose="020B0604030504040204" pitchFamily="34" charset="0"/>
              </a:rPr>
              <a:t>alinhamento/ retomada de </a:t>
            </a:r>
            <a:r>
              <a:rPr lang="pt-BR" sz="1300" dirty="0" smtClean="0">
                <a:latin typeface="Tahoma" panose="020B0604030504040204" pitchFamily="34" charset="0"/>
                <a:ea typeface="Tahoma" panose="020B0604030504040204" pitchFamily="34" charset="0"/>
                <a:cs typeface="Tahoma" panose="020B0604030504040204" pitchFamily="34" charset="0"/>
              </a:rPr>
              <a:t>minuta</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Devolução em dobro do sinal</a:t>
            </a: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Período de tolerância com multa</a:t>
            </a: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Corretagem por conta e ordem da </a:t>
            </a:r>
            <a:r>
              <a:rPr lang="pt-BR" sz="1300" dirty="0" smtClean="0">
                <a:latin typeface="Tahoma" panose="020B0604030504040204" pitchFamily="34" charset="0"/>
                <a:ea typeface="Tahoma" panose="020B0604030504040204" pitchFamily="34" charset="0"/>
                <a:cs typeface="Tahoma" panose="020B0604030504040204" pitchFamily="34" charset="0"/>
              </a:rPr>
              <a:t>incorporadora</a:t>
            </a:r>
          </a:p>
          <a:p>
            <a:pPr marL="27622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95250">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SINDUSCON – SP</a:t>
            </a: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Comitê Técnico – definições</a:t>
            </a: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Comunicação – imagem - alinhamento</a:t>
            </a:r>
            <a:endParaRPr lang="pt-BR" sz="1300" dirty="0">
              <a:latin typeface="Tahoma" panose="020B0604030504040204" pitchFamily="34" charset="0"/>
              <a:ea typeface="Tahoma" panose="020B0604030504040204" pitchFamily="34" charset="0"/>
              <a:cs typeface="Tahoma" panose="020B0604030504040204" pitchFamily="34" charset="0"/>
            </a:endParaRPr>
          </a:p>
          <a:p>
            <a:pPr marL="171450" indent="-180975">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211960" y="376141"/>
            <a:ext cx="288032" cy="5645146"/>
          </a:xfrm>
          <a:prstGeom prst="rect">
            <a:avLst/>
          </a:prstGeom>
        </p:spPr>
      </p:pic>
    </p:spTree>
    <p:extLst>
      <p:ext uri="{BB962C8B-B14F-4D97-AF65-F5344CB8AC3E}">
        <p14:creationId xmlns:p14="http://schemas.microsoft.com/office/powerpoint/2010/main" val="151009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M_on_target">
  <a:themeElements>
    <a:clrScheme name="Personalizada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1CADE4"/>
      </a:accent5>
      <a:accent6>
        <a:srgbClr val="62A39F"/>
      </a:accent6>
      <a:hlink>
        <a:srgbClr val="6EAC1C"/>
      </a:hlink>
      <a:folHlink>
        <a:srgbClr val="B26B0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M_on_target">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42379</TotalTime>
  <Words>2432</Words>
  <Application>Microsoft Office PowerPoint</Application>
  <PresentationFormat>Apresentação na tela (4:3)</PresentationFormat>
  <Paragraphs>597</Paragraphs>
  <Slides>41</Slides>
  <Notes>4</Notes>
  <HiddenSlides>0</HiddenSlides>
  <MMClips>0</MMClips>
  <ScaleCrop>false</ScaleCrop>
  <HeadingPairs>
    <vt:vector size="8" baseType="variant">
      <vt:variant>
        <vt:lpstr>Fontes usadas</vt:lpstr>
      </vt:variant>
      <vt:variant>
        <vt:i4>8</vt:i4>
      </vt:variant>
      <vt:variant>
        <vt:lpstr>Tema</vt:lpstr>
      </vt:variant>
      <vt:variant>
        <vt:i4>3</vt:i4>
      </vt:variant>
      <vt:variant>
        <vt:lpstr>Vínculos</vt:lpstr>
      </vt:variant>
      <vt:variant>
        <vt:i4>2</vt:i4>
      </vt:variant>
      <vt:variant>
        <vt:lpstr>Títulos de slides</vt:lpstr>
      </vt:variant>
      <vt:variant>
        <vt:i4>41</vt:i4>
      </vt:variant>
    </vt:vector>
  </HeadingPairs>
  <TitlesOfParts>
    <vt:vector size="54" baseType="lpstr">
      <vt:lpstr>Arial</vt:lpstr>
      <vt:lpstr>Calibri</vt:lpstr>
      <vt:lpstr>Calibri Light</vt:lpstr>
      <vt:lpstr>Helvetica</vt:lpstr>
      <vt:lpstr>Segoe UI</vt:lpstr>
      <vt:lpstr>Segoe UI Semilight</vt:lpstr>
      <vt:lpstr>Tahoma</vt:lpstr>
      <vt:lpstr>Trebuchet MS</vt:lpstr>
      <vt:lpstr>Sessões</vt:lpstr>
      <vt:lpstr>PM_on_target</vt:lpstr>
      <vt:lpstr>1_PM_on_target</vt:lpstr>
      <vt:lpstr>C:\Projetos (local)\Abrainc\_Relatórios\201506\Indicadores de Mercado\Consolidado\Cyrela_graficos.xlsx!Plan1!L1C1:L13C4</vt:lpstr>
      <vt:lpstr>C:\Projetos (local)\Abrainc\_Relatórios\201506\por_regiao\indicadores.xlsx!Consolidado!L1C1:L13C6</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Síntese dos resultados</vt:lpstr>
      <vt:lpstr>Introdução</vt:lpstr>
      <vt:lpstr> Unidades Lançadas  [acumulado em 3 meses] </vt:lpstr>
      <vt:lpstr>VGV Lançado (R$ milhões)  [acumulado em 3 meses]</vt:lpstr>
      <vt:lpstr>Unidades Vendidas  [acumulado em 3 meses]</vt:lpstr>
      <vt:lpstr>Valor das Vendas (R$ milhões)  [acumulado em 3 meses]</vt:lpstr>
      <vt:lpstr>Total de unidades ofertadas </vt:lpstr>
      <vt:lpstr>Apresentação do PowerPoint</vt:lpstr>
      <vt:lpstr>Unidades Entregues  [acumulado em 3 meses]</vt:lpstr>
      <vt:lpstr>Distratos/Entregas (unidades) [Média móvel de 3 meses]</vt:lpstr>
      <vt:lpstr> Taxa de Inadimplência (90 dias)  [Saldo em atraso potencial - (bilhões de R$)/Saldo credor (bilhões de R$)]*  </vt:lpstr>
      <vt:lpstr> Indicadores Regionais  [Valores acumulados de fev/2015 a abr/2015]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Renato Ventura</cp:lastModifiedBy>
  <cp:revision>3680</cp:revision>
  <cp:lastPrinted>2014-08-22T11:18:02Z</cp:lastPrinted>
  <dcterms:created xsi:type="dcterms:W3CDTF">2009-08-13T21:08:28Z</dcterms:created>
  <dcterms:modified xsi:type="dcterms:W3CDTF">2015-06-27T11:35:37Z</dcterms:modified>
</cp:coreProperties>
</file>