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95" r:id="rId1"/>
    <p:sldMasterId id="2147484407" r:id="rId2"/>
  </p:sldMasterIdLst>
  <p:handoutMasterIdLst>
    <p:handoutMasterId r:id="rId12"/>
  </p:handoutMasterIdLst>
  <p:sldIdLst>
    <p:sldId id="288" r:id="rId3"/>
    <p:sldId id="290" r:id="rId4"/>
    <p:sldId id="301" r:id="rId5"/>
    <p:sldId id="302" r:id="rId6"/>
    <p:sldId id="303" r:id="rId7"/>
    <p:sldId id="304" r:id="rId8"/>
    <p:sldId id="305" r:id="rId9"/>
    <p:sldId id="306" r:id="rId10"/>
    <p:sldId id="29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62" autoAdjust="0"/>
    <p:restoredTop sz="94660" autoAdjust="0"/>
  </p:normalViewPr>
  <p:slideViewPr>
    <p:cSldViewPr snapToGrid="0" snapToObjects="1">
      <p:cViewPr varScale="1">
        <p:scale>
          <a:sx n="89" d="100"/>
          <a:sy n="89" d="100"/>
        </p:scale>
        <p:origin x="-1616" y="-104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A360E-4A39-4EE0-8802-0C635A081534}" type="datetimeFigureOut">
              <a:rPr lang="pt-BR" smtClean="0"/>
              <a:t>27/08/13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57B1EB-0293-4ACE-AF7D-B44388574D9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2726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tif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tif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tif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 txBox="1">
            <a:spLocks/>
          </p:cNvSpPr>
          <p:nvPr userDrawn="1"/>
        </p:nvSpPr>
        <p:spPr>
          <a:xfrm>
            <a:off x="457200" y="-96975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5A6378"/>
                </a:solidFill>
                <a:effectLst/>
                <a:uLnTx/>
                <a:uFillTx/>
                <a:latin typeface="Corbel"/>
                <a:ea typeface="+mj-ea"/>
                <a:cs typeface="+mj-cs"/>
              </a:rPr>
              <a:t>Click </a:t>
            </a:r>
            <a:r>
              <a:rPr kumimoji="0" lang="pt-BR" sz="4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5A6378"/>
                </a:solidFill>
                <a:effectLst/>
                <a:uLnTx/>
                <a:uFillTx/>
                <a:latin typeface="Corbel"/>
                <a:ea typeface="+mj-ea"/>
                <a:cs typeface="+mj-cs"/>
              </a:rPr>
              <a:t>to</a:t>
            </a:r>
            <a:r>
              <a:rPr kumimoji="0" lang="pt-BR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5A6378"/>
                </a:solidFill>
                <a:effectLst/>
                <a:uLnTx/>
                <a:uFillTx/>
                <a:latin typeface="Corbel"/>
                <a:ea typeface="+mj-ea"/>
                <a:cs typeface="+mj-cs"/>
              </a:rPr>
              <a:t> </a:t>
            </a:r>
            <a:r>
              <a:rPr kumimoji="0" lang="pt-BR" sz="4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5A6378"/>
                </a:solidFill>
                <a:effectLst/>
                <a:uLnTx/>
                <a:uFillTx/>
                <a:latin typeface="Corbel"/>
                <a:ea typeface="+mj-ea"/>
                <a:cs typeface="+mj-cs"/>
              </a:rPr>
              <a:t>edit</a:t>
            </a:r>
            <a:r>
              <a:rPr kumimoji="0" lang="pt-BR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5A6378"/>
                </a:solidFill>
                <a:effectLst/>
                <a:uLnTx/>
                <a:uFillTx/>
                <a:latin typeface="Corbel"/>
                <a:ea typeface="+mj-ea"/>
                <a:cs typeface="+mj-cs"/>
              </a:rPr>
              <a:t> Master </a:t>
            </a:r>
            <a:r>
              <a:rPr kumimoji="0" lang="pt-BR" sz="4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5A6378"/>
                </a:solidFill>
                <a:effectLst/>
                <a:uLnTx/>
                <a:uFillTx/>
                <a:latin typeface="Corbel"/>
                <a:ea typeface="+mj-ea"/>
                <a:cs typeface="+mj-cs"/>
              </a:rPr>
              <a:t>title</a:t>
            </a:r>
            <a:r>
              <a:rPr kumimoji="0" lang="pt-BR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5A6378"/>
                </a:solidFill>
                <a:effectLst/>
                <a:uLnTx/>
                <a:uFillTx/>
                <a:latin typeface="Corbel"/>
                <a:ea typeface="+mj-ea"/>
                <a:cs typeface="+mj-cs"/>
              </a:rPr>
              <a:t> </a:t>
            </a:r>
            <a:r>
              <a:rPr kumimoji="0" lang="pt-BR" sz="4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5A6378"/>
                </a:solidFill>
                <a:effectLst/>
                <a:uLnTx/>
                <a:uFillTx/>
                <a:latin typeface="Corbel"/>
                <a:ea typeface="+mj-ea"/>
                <a:cs typeface="+mj-cs"/>
              </a:rPr>
              <a:t>style</a:t>
            </a:r>
            <a:endParaRPr kumimoji="0" lang="en-US" sz="4400" b="1" i="0" u="none" strike="noStrike" kern="0" cap="none" spc="0" normalizeH="0" baseline="0" noProof="0" dirty="0">
              <a:ln>
                <a:noFill/>
              </a:ln>
              <a:solidFill>
                <a:srgbClr val="5A6378"/>
              </a:solidFill>
              <a:effectLst/>
              <a:uLnTx/>
              <a:uFillTx/>
              <a:latin typeface="Corbel"/>
              <a:ea typeface="+mj-ea"/>
              <a:cs typeface="+mj-cs"/>
            </a:endParaRPr>
          </a:p>
        </p:txBody>
      </p:sp>
      <p:sp>
        <p:nvSpPr>
          <p:cNvPr id="8" name="Text Placeholder 2"/>
          <p:cNvSpPr txBox="1">
            <a:spLocks/>
          </p:cNvSpPr>
          <p:nvPr userDrawn="1"/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pt-BR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65000"/>
                    <a:lumOff val="35000"/>
                  </a:scheme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Click </a:t>
            </a:r>
            <a:r>
              <a:rPr kumimoji="0" lang="pt-BR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4">
                    <a:lumMod val="65000"/>
                    <a:lumOff val="35000"/>
                  </a:scheme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to</a:t>
            </a:r>
            <a:r>
              <a:rPr kumimoji="0" lang="pt-BR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65000"/>
                    <a:lumOff val="35000"/>
                  </a:scheme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 </a:t>
            </a:r>
            <a:r>
              <a:rPr kumimoji="0" lang="pt-BR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4">
                    <a:lumMod val="65000"/>
                    <a:lumOff val="35000"/>
                  </a:scheme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edit</a:t>
            </a:r>
            <a:r>
              <a:rPr kumimoji="0" lang="pt-BR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65000"/>
                    <a:lumOff val="35000"/>
                  </a:scheme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 Master </a:t>
            </a:r>
            <a:r>
              <a:rPr kumimoji="0" lang="pt-BR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4">
                    <a:lumMod val="65000"/>
                    <a:lumOff val="35000"/>
                  </a:scheme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text</a:t>
            </a:r>
            <a:r>
              <a:rPr kumimoji="0" lang="pt-BR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65000"/>
                    <a:lumOff val="35000"/>
                  </a:scheme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 </a:t>
            </a:r>
            <a:r>
              <a:rPr kumimoji="0" lang="pt-BR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4">
                    <a:lumMod val="65000"/>
                    <a:lumOff val="35000"/>
                  </a:scheme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styles</a:t>
            </a:r>
            <a:endParaRPr kumimoji="0" lang="pt-BR" sz="3200" b="0" i="0" u="none" strike="noStrike" kern="0" cap="none" spc="0" normalizeH="0" baseline="0" noProof="0" dirty="0" smtClean="0">
              <a:ln>
                <a:noFill/>
              </a:ln>
              <a:solidFill>
                <a:schemeClr val="accent4">
                  <a:lumMod val="65000"/>
                  <a:lumOff val="35000"/>
                </a:scheme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pt-BR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4">
                    <a:lumMod val="65000"/>
                    <a:lumOff val="35000"/>
                  </a:schemeClr>
                </a:solidFill>
                <a:effectLst/>
                <a:uLnTx/>
                <a:uFillTx/>
                <a:latin typeface="Corbel"/>
                <a:cs typeface="+mn-cs"/>
              </a:rPr>
              <a:t>Second</a:t>
            </a:r>
            <a:r>
              <a:rPr kumimoji="0" lang="pt-B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65000"/>
                    <a:lumOff val="35000"/>
                  </a:schemeClr>
                </a:solidFill>
                <a:effectLst/>
                <a:uLnTx/>
                <a:uFillTx/>
                <a:latin typeface="Corbel"/>
                <a:cs typeface="+mn-cs"/>
              </a:rPr>
              <a:t> </a:t>
            </a:r>
            <a:r>
              <a:rPr kumimoji="0" lang="pt-BR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4">
                    <a:lumMod val="65000"/>
                    <a:lumOff val="35000"/>
                  </a:schemeClr>
                </a:solidFill>
                <a:effectLst/>
                <a:uLnTx/>
                <a:uFillTx/>
                <a:latin typeface="Corbel"/>
                <a:cs typeface="+mn-cs"/>
              </a:rPr>
              <a:t>level</a:t>
            </a:r>
            <a:endParaRPr kumimoji="0" lang="pt-BR" sz="2800" b="0" i="0" u="none" strike="noStrike" kern="0" cap="none" spc="0" normalizeH="0" baseline="0" noProof="0" dirty="0" smtClean="0">
              <a:ln>
                <a:noFill/>
              </a:ln>
              <a:solidFill>
                <a:schemeClr val="accent4">
                  <a:lumMod val="65000"/>
                  <a:lumOff val="35000"/>
                </a:schemeClr>
              </a:solidFill>
              <a:effectLst/>
              <a:uLnTx/>
              <a:uFillTx/>
              <a:latin typeface="Corbel"/>
              <a:cs typeface="+mn-cs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CC66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pt-BR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4">
                    <a:lumMod val="65000"/>
                    <a:lumOff val="35000"/>
                  </a:schemeClr>
                </a:solidFill>
                <a:effectLst/>
                <a:uLnTx/>
                <a:uFillTx/>
                <a:latin typeface="Corbel"/>
                <a:cs typeface="+mn-cs"/>
              </a:rPr>
              <a:t>Third</a:t>
            </a:r>
            <a:r>
              <a:rPr kumimoji="0" lang="pt-B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65000"/>
                    <a:lumOff val="35000"/>
                  </a:schemeClr>
                </a:solidFill>
                <a:effectLst/>
                <a:uLnTx/>
                <a:uFillTx/>
                <a:latin typeface="Corbel"/>
                <a:cs typeface="+mn-cs"/>
              </a:rPr>
              <a:t> </a:t>
            </a:r>
            <a:r>
              <a:rPr kumimoji="0" lang="pt-BR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4">
                    <a:lumMod val="65000"/>
                    <a:lumOff val="35000"/>
                  </a:schemeClr>
                </a:solidFill>
                <a:effectLst/>
                <a:uLnTx/>
                <a:uFillTx/>
                <a:latin typeface="Corbel"/>
                <a:cs typeface="+mn-cs"/>
              </a:rPr>
              <a:t>level</a:t>
            </a:r>
            <a:endParaRPr kumimoji="0" lang="pt-BR" sz="2400" b="0" i="0" u="none" strike="noStrike" kern="0" cap="none" spc="0" normalizeH="0" baseline="0" noProof="0" dirty="0" smtClean="0">
              <a:ln>
                <a:noFill/>
              </a:ln>
              <a:solidFill>
                <a:schemeClr val="accent4">
                  <a:lumMod val="65000"/>
                  <a:lumOff val="35000"/>
                </a:schemeClr>
              </a:solidFill>
              <a:effectLst/>
              <a:uLnTx/>
              <a:uFillTx/>
              <a:latin typeface="Corbel"/>
              <a:cs typeface="+mn-cs"/>
            </a:endParaRPr>
          </a:p>
          <a:p>
            <a:pPr marL="1600200" marR="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pt-B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4">
                    <a:lumMod val="65000"/>
                    <a:lumOff val="35000"/>
                  </a:schemeClr>
                </a:solidFill>
                <a:effectLst/>
                <a:uLnTx/>
                <a:uFillTx/>
                <a:latin typeface="Corbel"/>
                <a:cs typeface="+mn-cs"/>
              </a:rPr>
              <a:t>Fourth</a:t>
            </a: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65000"/>
                    <a:lumOff val="35000"/>
                  </a:schemeClr>
                </a:solidFill>
                <a:effectLst/>
                <a:uLnTx/>
                <a:uFillTx/>
                <a:latin typeface="Corbel"/>
                <a:cs typeface="+mn-cs"/>
              </a:rPr>
              <a:t> </a:t>
            </a:r>
            <a:r>
              <a:rPr kumimoji="0" lang="pt-B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4">
                    <a:lumMod val="65000"/>
                    <a:lumOff val="35000"/>
                  </a:schemeClr>
                </a:solidFill>
                <a:effectLst/>
                <a:uLnTx/>
                <a:uFillTx/>
                <a:latin typeface="Corbel"/>
                <a:cs typeface="+mn-cs"/>
              </a:rPr>
              <a:t>level</a:t>
            </a:r>
            <a:endParaRPr kumimoji="0" lang="pt-BR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4">
                  <a:lumMod val="65000"/>
                  <a:lumOff val="35000"/>
                </a:schemeClr>
              </a:solidFill>
              <a:effectLst/>
              <a:uLnTx/>
              <a:uFillTx/>
              <a:latin typeface="Corbel"/>
              <a:cs typeface="+mn-cs"/>
            </a:endParaRPr>
          </a:p>
          <a:p>
            <a:pPr marL="2057400" marR="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/>
              <a:defRPr/>
            </a:pPr>
            <a:r>
              <a:rPr kumimoji="0" lang="pt-B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4">
                    <a:lumMod val="65000"/>
                    <a:lumOff val="35000"/>
                  </a:schemeClr>
                </a:solidFill>
                <a:effectLst/>
                <a:uLnTx/>
                <a:uFillTx/>
                <a:latin typeface="Corbel"/>
                <a:cs typeface="+mn-cs"/>
              </a:rPr>
              <a:t>Fifth</a:t>
            </a: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65000"/>
                    <a:lumOff val="35000"/>
                  </a:schemeClr>
                </a:solidFill>
                <a:effectLst/>
                <a:uLnTx/>
                <a:uFillTx/>
                <a:latin typeface="Corbel"/>
                <a:cs typeface="+mn-cs"/>
              </a:rPr>
              <a:t> </a:t>
            </a:r>
            <a:r>
              <a:rPr kumimoji="0" lang="pt-B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4">
                    <a:lumMod val="65000"/>
                    <a:lumOff val="35000"/>
                  </a:schemeClr>
                </a:solidFill>
                <a:effectLst/>
                <a:uLnTx/>
                <a:uFillTx/>
                <a:latin typeface="Corbel"/>
                <a:cs typeface="+mn-cs"/>
              </a:rPr>
              <a:t>level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4">
                  <a:lumMod val="65000"/>
                  <a:lumOff val="35000"/>
                </a:schemeClr>
              </a:solidFill>
              <a:effectLst/>
              <a:uLnTx/>
              <a:uFillTx/>
              <a:latin typeface="Corbel"/>
              <a:cs typeface="+mn-cs"/>
            </a:endParaRP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53877" y="6619354"/>
            <a:ext cx="636246" cy="2505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2815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C1ADE2F-17BC-4F2A-BF04-38DDFED1E113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99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E2F9E02-4447-49E6-9CFB-4751EB5B58CF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370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8924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6907C4F-0065-479E-87AC-BA407708186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54837"/>
            <a:ext cx="515969" cy="2031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889326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FE88EA7-FC44-481E-AC66-DD9B97EF5B0A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Title Placeholder 1"/>
          <p:cNvSpPr txBox="1">
            <a:spLocks/>
          </p:cNvSpPr>
          <p:nvPr userDrawn="1"/>
        </p:nvSpPr>
        <p:spPr>
          <a:xfrm>
            <a:off x="457200" y="-96975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5A6378"/>
                </a:solidFill>
                <a:effectLst/>
                <a:uLnTx/>
                <a:uFillTx/>
                <a:latin typeface="Corbel"/>
                <a:ea typeface="+mj-ea"/>
                <a:cs typeface="+mj-cs"/>
              </a:rPr>
              <a:t>Click </a:t>
            </a:r>
            <a:r>
              <a:rPr kumimoji="0" lang="pt-BR" sz="4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5A6378"/>
                </a:solidFill>
                <a:effectLst/>
                <a:uLnTx/>
                <a:uFillTx/>
                <a:latin typeface="Corbel"/>
                <a:ea typeface="+mj-ea"/>
                <a:cs typeface="+mj-cs"/>
              </a:rPr>
              <a:t>to</a:t>
            </a:r>
            <a:r>
              <a:rPr kumimoji="0" lang="pt-BR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5A6378"/>
                </a:solidFill>
                <a:effectLst/>
                <a:uLnTx/>
                <a:uFillTx/>
                <a:latin typeface="Corbel"/>
                <a:ea typeface="+mj-ea"/>
                <a:cs typeface="+mj-cs"/>
              </a:rPr>
              <a:t> </a:t>
            </a:r>
            <a:r>
              <a:rPr kumimoji="0" lang="pt-BR" sz="4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5A6378"/>
                </a:solidFill>
                <a:effectLst/>
                <a:uLnTx/>
                <a:uFillTx/>
                <a:latin typeface="Corbel"/>
                <a:ea typeface="+mj-ea"/>
                <a:cs typeface="+mj-cs"/>
              </a:rPr>
              <a:t>edit</a:t>
            </a:r>
            <a:r>
              <a:rPr kumimoji="0" lang="pt-BR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5A6378"/>
                </a:solidFill>
                <a:effectLst/>
                <a:uLnTx/>
                <a:uFillTx/>
                <a:latin typeface="Corbel"/>
                <a:ea typeface="+mj-ea"/>
                <a:cs typeface="+mj-cs"/>
              </a:rPr>
              <a:t> Master </a:t>
            </a:r>
            <a:r>
              <a:rPr kumimoji="0" lang="pt-BR" sz="4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5A6378"/>
                </a:solidFill>
                <a:effectLst/>
                <a:uLnTx/>
                <a:uFillTx/>
                <a:latin typeface="Corbel"/>
                <a:ea typeface="+mj-ea"/>
                <a:cs typeface="+mj-cs"/>
              </a:rPr>
              <a:t>title</a:t>
            </a:r>
            <a:r>
              <a:rPr kumimoji="0" lang="pt-BR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5A6378"/>
                </a:solidFill>
                <a:effectLst/>
                <a:uLnTx/>
                <a:uFillTx/>
                <a:latin typeface="Corbel"/>
                <a:ea typeface="+mj-ea"/>
                <a:cs typeface="+mj-cs"/>
              </a:rPr>
              <a:t> </a:t>
            </a:r>
            <a:r>
              <a:rPr kumimoji="0" lang="pt-BR" sz="4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5A6378"/>
                </a:solidFill>
                <a:effectLst/>
                <a:uLnTx/>
                <a:uFillTx/>
                <a:latin typeface="Corbel"/>
                <a:ea typeface="+mj-ea"/>
                <a:cs typeface="+mj-cs"/>
              </a:rPr>
              <a:t>style</a:t>
            </a:r>
            <a:endParaRPr kumimoji="0" lang="en-US" sz="4400" b="1" i="0" u="none" strike="noStrike" kern="0" cap="none" spc="0" normalizeH="0" baseline="0" noProof="0" dirty="0">
              <a:ln>
                <a:noFill/>
              </a:ln>
              <a:solidFill>
                <a:srgbClr val="5A6378"/>
              </a:solidFill>
              <a:effectLst/>
              <a:uLnTx/>
              <a:uFillTx/>
              <a:latin typeface="Corbel"/>
              <a:ea typeface="+mj-ea"/>
              <a:cs typeface="+mj-cs"/>
            </a:endParaRPr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54837"/>
            <a:ext cx="515969" cy="2031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967084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9FB26EF-C11B-4B90-9D4E-0B3D10FCA77C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447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0548DED-22CA-4C5C-9493-8F213463E7FC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689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4588382-8DA4-413C-B36F-B9FBBEC59AA3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773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4CD685F-1062-4AD5-958E-A9ECF3650401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175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534FDE4-CFBC-45E6-BA6C-270739A5E6CE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40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 userDrawn="1"/>
        </p:nvGrpSpPr>
        <p:grpSpPr>
          <a:xfrm>
            <a:off x="-11875" y="6531430"/>
            <a:ext cx="9155875" cy="346022"/>
            <a:chOff x="-11875" y="6531430"/>
            <a:chExt cx="9155875" cy="346022"/>
          </a:xfrm>
        </p:grpSpPr>
        <p:pic>
          <p:nvPicPr>
            <p:cNvPr id="17" name="Imagem 16"/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875" y="6614556"/>
              <a:ext cx="5094514" cy="262895"/>
            </a:xfrm>
            <a:prstGeom prst="rect">
              <a:avLst/>
            </a:prstGeom>
          </p:spPr>
        </p:pic>
        <p:pic>
          <p:nvPicPr>
            <p:cNvPr id="19" name="Imagem 18"/>
            <p:cNvPicPr>
              <a:picLocks noChangeAspect="1"/>
            </p:cNvPicPr>
            <p:nvPr userDrawn="1"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9" t="-31619" b="-1"/>
            <a:stretch/>
          </p:blipFill>
          <p:spPr>
            <a:xfrm>
              <a:off x="4940134" y="6531430"/>
              <a:ext cx="2390899" cy="346022"/>
            </a:xfrm>
            <a:prstGeom prst="rect">
              <a:avLst/>
            </a:prstGeom>
          </p:spPr>
        </p:pic>
        <p:pic>
          <p:nvPicPr>
            <p:cNvPr id="20" name="Imagem 19"/>
            <p:cNvPicPr>
              <a:picLocks noChangeAspect="1"/>
            </p:cNvPicPr>
            <p:nvPr userDrawn="1"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9" t="-31619" b="-1"/>
            <a:stretch/>
          </p:blipFill>
          <p:spPr>
            <a:xfrm>
              <a:off x="6753101" y="6531430"/>
              <a:ext cx="2390899" cy="346022"/>
            </a:xfrm>
            <a:prstGeom prst="rect">
              <a:avLst/>
            </a:prstGeom>
          </p:spPr>
        </p:pic>
      </p:grp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2640596" y="6552505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chemeClr val="bg1"/>
              </a:solidFill>
              <a:latin typeface="Corbel"/>
            </a:endParaRPr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204396" y="6552505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D2C864-9362-43C7-A136-D9C41D93A96D}" type="slidenum">
              <a:rPr lang="en-US" b="0" smtClean="0">
                <a:solidFill>
                  <a:schemeClr val="bg1"/>
                </a:solidFill>
                <a:latin typeface="Century Gothic" pitchFamily="34" charset="0"/>
              </a:rPr>
              <a:pPr/>
              <a:t>‹#›</a:t>
            </a:fld>
            <a:endParaRPr lang="en-US" b="0" dirty="0">
              <a:solidFill>
                <a:schemeClr val="bg1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310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97" r:id="rId1"/>
    <p:sldLayoutId id="2147484396" r:id="rId2"/>
    <p:sldLayoutId id="2147484398" r:id="rId3"/>
    <p:sldLayoutId id="2147484399" r:id="rId4"/>
    <p:sldLayoutId id="2147484400" r:id="rId5"/>
    <p:sldLayoutId id="2147484401" r:id="rId6"/>
    <p:sldLayoutId id="2147484402" r:id="rId7"/>
    <p:sldLayoutId id="2147484403" r:id="rId8"/>
    <p:sldLayoutId id="2147484404" r:id="rId9"/>
    <p:sldLayoutId id="2147484405" r:id="rId10"/>
    <p:sldLayoutId id="2147484406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 userDrawn="1"/>
        </p:nvGrpSpPr>
        <p:grpSpPr>
          <a:xfrm>
            <a:off x="-11875" y="6531430"/>
            <a:ext cx="9155875" cy="346022"/>
            <a:chOff x="-11875" y="6531430"/>
            <a:chExt cx="9155875" cy="346022"/>
          </a:xfrm>
        </p:grpSpPr>
        <p:pic>
          <p:nvPicPr>
            <p:cNvPr id="17" name="Imagem 16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875" y="6614556"/>
              <a:ext cx="5094514" cy="262895"/>
            </a:xfrm>
            <a:prstGeom prst="rect">
              <a:avLst/>
            </a:prstGeom>
          </p:spPr>
        </p:pic>
        <p:pic>
          <p:nvPicPr>
            <p:cNvPr id="19" name="Imagem 18"/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9" t="-31619" b="-1"/>
            <a:stretch/>
          </p:blipFill>
          <p:spPr>
            <a:xfrm>
              <a:off x="4940134" y="6531430"/>
              <a:ext cx="2390899" cy="346022"/>
            </a:xfrm>
            <a:prstGeom prst="rect">
              <a:avLst/>
            </a:prstGeom>
          </p:spPr>
        </p:pic>
        <p:pic>
          <p:nvPicPr>
            <p:cNvPr id="20" name="Imagem 19"/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9" t="-31619" b="-1"/>
            <a:stretch/>
          </p:blipFill>
          <p:spPr>
            <a:xfrm>
              <a:off x="6753101" y="6531430"/>
              <a:ext cx="2390899" cy="346022"/>
            </a:xfrm>
            <a:prstGeom prst="rect">
              <a:avLst/>
            </a:prstGeom>
          </p:spPr>
        </p:pic>
      </p:grp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2640596" y="6552505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chemeClr val="bg1"/>
              </a:solidFill>
              <a:latin typeface="Corbel"/>
            </a:endParaRPr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204396" y="6552505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D2C864-9362-43C7-A136-D9C41D93A96D}" type="slidenum">
              <a:rPr lang="en-US" b="1" smtClean="0">
                <a:solidFill>
                  <a:schemeClr val="bg1"/>
                </a:solidFill>
                <a:latin typeface="Corbel"/>
              </a:rPr>
              <a:pPr/>
              <a:t>‹#›</a:t>
            </a:fld>
            <a:endParaRPr lang="en-US" b="1" dirty="0">
              <a:solidFill>
                <a:schemeClr val="bg1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860778807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openxmlformats.org/officeDocument/2006/relationships/image" Target="../media/image6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Relationship Id="rId3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Rectangle 110"/>
          <p:cNvSpPr>
            <a:spLocks noGrp="1" noChangeArrowheads="1"/>
          </p:cNvSpPr>
          <p:nvPr>
            <p:ph type="ctrTitle" idx="4294967295"/>
          </p:nvPr>
        </p:nvSpPr>
        <p:spPr>
          <a:xfrm>
            <a:off x="3954476" y="4343307"/>
            <a:ext cx="518952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UY" sz="280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  <a:ea typeface="+mn-ea"/>
                <a:cs typeface="+mn-cs"/>
              </a:rPr>
              <a:t>Projeto</a:t>
            </a:r>
            <a:br>
              <a:rPr lang="es-UY" sz="280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  <a:ea typeface="+mn-ea"/>
                <a:cs typeface="+mn-cs"/>
              </a:rPr>
            </a:br>
            <a:r>
              <a:rPr lang="es-UY" sz="140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  <a:ea typeface="+mn-ea"/>
                <a:cs typeface="+mn-cs"/>
              </a:rPr>
              <a:t/>
            </a:r>
            <a:br>
              <a:rPr lang="es-UY" sz="140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  <a:ea typeface="+mn-ea"/>
                <a:cs typeface="+mn-cs"/>
              </a:rPr>
            </a:br>
            <a:r>
              <a:rPr lang="es-UY" sz="200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  <a:ea typeface="+mn-ea"/>
                <a:cs typeface="+mn-cs"/>
              </a:rPr>
              <a:t>Transforma</a:t>
            </a:r>
            <a:r>
              <a:rPr lang="es-UY" sz="200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  <a:ea typeface="+mn-ea"/>
                <a:cs typeface="+mn-cs"/>
              </a:rPr>
              <a:t>ção nas relações de trabalho</a:t>
            </a:r>
            <a:br>
              <a:rPr lang="es-UY" sz="200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  <a:ea typeface="+mn-ea"/>
                <a:cs typeface="+mn-cs"/>
              </a:rPr>
            </a:br>
            <a:r>
              <a:rPr lang="es-UY" sz="200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  <a:ea typeface="+mn-ea"/>
                <a:cs typeface="+mn-cs"/>
              </a:rPr>
              <a:t/>
            </a:r>
            <a:br>
              <a:rPr lang="es-UY" sz="200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  <a:ea typeface="+mn-ea"/>
                <a:cs typeface="+mn-cs"/>
              </a:rPr>
            </a:br>
            <a:r>
              <a:rPr lang="es-UY" sz="180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  <a:ea typeface="+mn-ea"/>
                <a:cs typeface="+mn-cs"/>
              </a:rPr>
              <a:t>ABRAINC – agosto de 2013</a:t>
            </a:r>
            <a:endParaRPr lang="es-ES" sz="2000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  <a:ea typeface="+mn-ea"/>
              <a:cs typeface="+mn-cs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67" y="4682452"/>
            <a:ext cx="2199964" cy="86623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Rectangle 110"/>
          <p:cNvSpPr txBox="1">
            <a:spLocks noChangeArrowheads="1"/>
          </p:cNvSpPr>
          <p:nvPr/>
        </p:nvSpPr>
        <p:spPr>
          <a:xfrm>
            <a:off x="114644" y="5631812"/>
            <a:ext cx="3839832" cy="333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s-UY" sz="120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  <a:ea typeface="+mn-ea"/>
                <a:cs typeface="+mn-cs"/>
              </a:rPr>
              <a:t>Conhecimento gerando decisões inteligentes</a:t>
            </a:r>
            <a:endParaRPr lang="es-ES" sz="1200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4425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/>
          </p:cNvSpPr>
          <p:nvPr/>
        </p:nvSpPr>
        <p:spPr>
          <a:xfrm>
            <a:off x="0" y="-1"/>
            <a:ext cx="9144000" cy="1045029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5A6378"/>
                </a:solidFill>
                <a:effectLst/>
                <a:uLnTx/>
                <a:uFillTx/>
                <a:latin typeface="Corbel"/>
                <a:ea typeface="+mj-ea"/>
                <a:cs typeface="+mj-cs"/>
              </a:rPr>
              <a:t>Idea</a:t>
            </a:r>
            <a:r>
              <a:rPr kumimoji="0" lang="pt-BR" sz="4400" b="1" i="0" u="none" strike="noStrike" kern="0" cap="none" spc="0" normalizeH="0" noProof="0" dirty="0" smtClean="0">
                <a:ln>
                  <a:noFill/>
                </a:ln>
                <a:solidFill>
                  <a:srgbClr val="5A6378"/>
                </a:solidFill>
                <a:effectLst/>
                <a:uLnTx/>
                <a:uFillTx/>
                <a:latin typeface="Corbel"/>
                <a:ea typeface="+mj-ea"/>
                <a:cs typeface="+mj-cs"/>
              </a:rPr>
              <a:t> Brasil</a:t>
            </a:r>
            <a:endParaRPr kumimoji="0" lang="en-US" sz="4400" b="1" i="0" u="none" strike="noStrike" kern="0" cap="none" spc="0" normalizeH="0" baseline="0" noProof="0" dirty="0">
              <a:ln>
                <a:noFill/>
              </a:ln>
              <a:solidFill>
                <a:srgbClr val="5A6378"/>
              </a:solidFill>
              <a:effectLst/>
              <a:uLnTx/>
              <a:uFillTx/>
              <a:latin typeface="Corbel"/>
              <a:ea typeface="+mj-ea"/>
              <a:cs typeface="+mj-cs"/>
            </a:endParaRPr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457200" y="1199922"/>
            <a:ext cx="8389360" cy="4975563"/>
          </a:xfrm>
          <a:prstGeom prst="rect">
            <a:avLst/>
          </a:prstGeom>
        </p:spPr>
        <p:txBody>
          <a:bodyPr vert="horz" lIns="54864" tIns="91440" rtlCol="0">
            <a:normAutofit fontScale="92500" lnSpcReduction="20000"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0">
              <a:buClr>
                <a:srgbClr val="FF6600"/>
              </a:buClr>
              <a:buFont typeface="Wingdings" pitchFamily="2" charset="2"/>
              <a:buChar char="§"/>
            </a:pPr>
            <a:r>
              <a:rPr lang="pt-BR" sz="2000" kern="0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orbel"/>
              </a:rPr>
              <a:t>A Idea Brasil® foi fundada </a:t>
            </a:r>
            <a:r>
              <a:rPr lang="pt-BR" sz="2000" kern="0" dirty="0">
                <a:solidFill>
                  <a:schemeClr val="accent4">
                    <a:lumMod val="65000"/>
                    <a:lumOff val="35000"/>
                  </a:schemeClr>
                </a:solidFill>
                <a:latin typeface="Corbel"/>
              </a:rPr>
              <a:t>em </a:t>
            </a:r>
            <a:r>
              <a:rPr lang="pt-BR" sz="2000" kern="0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orbel"/>
              </a:rPr>
              <a:t>2006</a:t>
            </a:r>
            <a:endParaRPr lang="pt-BR" sz="2000" kern="0" dirty="0" smtClean="0">
              <a:solidFill>
                <a:schemeClr val="accent4">
                  <a:lumMod val="65000"/>
                  <a:lumOff val="35000"/>
                </a:schemeClr>
              </a:solidFill>
              <a:latin typeface="Corbel"/>
            </a:endParaRPr>
          </a:p>
          <a:p>
            <a:pPr marL="0" lvl="0" indent="0">
              <a:buClr>
                <a:srgbClr val="FF6600"/>
              </a:buClr>
              <a:buNone/>
            </a:pPr>
            <a:endParaRPr lang="pt-BR" sz="2000" kern="0" dirty="0" smtClean="0">
              <a:solidFill>
                <a:schemeClr val="accent4">
                  <a:lumMod val="65000"/>
                  <a:lumOff val="35000"/>
                </a:schemeClr>
              </a:solidFill>
              <a:latin typeface="Corbel"/>
            </a:endParaRPr>
          </a:p>
          <a:p>
            <a:pPr>
              <a:buClr>
                <a:srgbClr val="FF6600"/>
              </a:buClr>
              <a:buFont typeface="Wingdings" pitchFamily="2" charset="2"/>
              <a:buChar char="§"/>
            </a:pPr>
            <a:r>
              <a:rPr lang="pt-BR" sz="2000" kern="0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orbel"/>
              </a:rPr>
              <a:t>Diferencial: o profundo conhecimento do mercado em que </a:t>
            </a:r>
            <a:r>
              <a:rPr lang="pt-BR" sz="2000" kern="0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orbel"/>
              </a:rPr>
              <a:t>atua</a:t>
            </a:r>
          </a:p>
          <a:p>
            <a:pPr lvl="1">
              <a:buClr>
                <a:srgbClr val="FF6600"/>
              </a:buClr>
              <a:buFont typeface="Wingdings" pitchFamily="2" charset="2"/>
              <a:buChar char="§"/>
            </a:pPr>
            <a:r>
              <a:rPr lang="pt-BR" sz="1600" kern="0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orbel"/>
              </a:rPr>
              <a:t>Mais de 20 mil pessoas s</a:t>
            </a:r>
            <a:r>
              <a:rPr lang="pt-BR" sz="1600" kern="0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orbel"/>
              </a:rPr>
              <a:t>ão pesquisadas por ano somente para o mercado da Construção Civil</a:t>
            </a:r>
            <a:endParaRPr lang="pt-BR" sz="1600" kern="0" dirty="0" smtClean="0">
              <a:solidFill>
                <a:schemeClr val="accent4">
                  <a:lumMod val="65000"/>
                  <a:lumOff val="35000"/>
                </a:schemeClr>
              </a:solidFill>
              <a:latin typeface="Corbel"/>
            </a:endParaRPr>
          </a:p>
          <a:p>
            <a:pPr marL="0" indent="0">
              <a:buClr>
                <a:srgbClr val="FF6600"/>
              </a:buClr>
              <a:buNone/>
            </a:pPr>
            <a:endParaRPr lang="pt-BR" sz="2000" kern="0" dirty="0">
              <a:solidFill>
                <a:schemeClr val="accent4">
                  <a:lumMod val="65000"/>
                  <a:lumOff val="35000"/>
                </a:schemeClr>
              </a:solidFill>
              <a:latin typeface="Corbel"/>
            </a:endParaRPr>
          </a:p>
          <a:p>
            <a:pPr>
              <a:buClr>
                <a:srgbClr val="FF6600"/>
              </a:buClr>
              <a:buFont typeface="Wingdings" pitchFamily="2" charset="2"/>
              <a:buChar char="§"/>
            </a:pPr>
            <a:r>
              <a:rPr lang="pt-BR" sz="2000" kern="0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orbel"/>
              </a:rPr>
              <a:t>Atuamos com excelência:</a:t>
            </a:r>
          </a:p>
          <a:p>
            <a:pPr lvl="1">
              <a:buClr>
                <a:srgbClr val="FF6600"/>
              </a:buClr>
              <a:buFont typeface="Wingdings" pitchFamily="2" charset="2"/>
              <a:buChar char="§"/>
            </a:pPr>
            <a:r>
              <a:rPr lang="pt-BR" sz="1600" kern="0" dirty="0">
                <a:solidFill>
                  <a:schemeClr val="accent4">
                    <a:lumMod val="65000"/>
                    <a:lumOff val="35000"/>
                  </a:schemeClr>
                </a:solidFill>
                <a:latin typeface="Corbel"/>
              </a:rPr>
              <a:t>No conhecimento do mercado e do </a:t>
            </a:r>
            <a:r>
              <a:rPr lang="pt-BR" sz="1600" kern="0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orbel"/>
              </a:rPr>
              <a:t>cliente;</a:t>
            </a:r>
            <a:endParaRPr lang="pt-BR" sz="1600" kern="0" dirty="0">
              <a:solidFill>
                <a:schemeClr val="accent4">
                  <a:lumMod val="65000"/>
                  <a:lumOff val="35000"/>
                </a:schemeClr>
              </a:solidFill>
              <a:latin typeface="Corbel"/>
            </a:endParaRPr>
          </a:p>
          <a:p>
            <a:pPr lvl="1">
              <a:buClr>
                <a:srgbClr val="FF6600"/>
              </a:buClr>
              <a:buFont typeface="Wingdings" pitchFamily="2" charset="2"/>
              <a:buChar char="§"/>
            </a:pPr>
            <a:r>
              <a:rPr lang="pt-BR" sz="1600" kern="0" dirty="0">
                <a:solidFill>
                  <a:schemeClr val="accent4">
                    <a:lumMod val="65000"/>
                    <a:lumOff val="35000"/>
                  </a:schemeClr>
                </a:solidFill>
                <a:latin typeface="Corbel"/>
              </a:rPr>
              <a:t>No </a:t>
            </a:r>
            <a:r>
              <a:rPr lang="pt-BR" sz="1600" kern="0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orbel"/>
              </a:rPr>
              <a:t>comportamento </a:t>
            </a:r>
            <a:r>
              <a:rPr lang="pt-BR" sz="1600" kern="0" dirty="0">
                <a:solidFill>
                  <a:schemeClr val="accent4">
                    <a:lumMod val="65000"/>
                    <a:lumOff val="35000"/>
                  </a:schemeClr>
                </a:solidFill>
                <a:latin typeface="Corbel"/>
              </a:rPr>
              <a:t>do </a:t>
            </a:r>
            <a:r>
              <a:rPr lang="pt-BR" sz="1600" kern="0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orbel"/>
              </a:rPr>
              <a:t>comprador e equipe de vendas;</a:t>
            </a:r>
            <a:endParaRPr lang="pt-BR" sz="1600" kern="0" dirty="0">
              <a:solidFill>
                <a:schemeClr val="accent4">
                  <a:lumMod val="65000"/>
                  <a:lumOff val="35000"/>
                </a:schemeClr>
              </a:solidFill>
              <a:latin typeface="Corbel"/>
            </a:endParaRPr>
          </a:p>
          <a:p>
            <a:pPr lvl="1">
              <a:buClr>
                <a:srgbClr val="FF6600"/>
              </a:buClr>
              <a:buFont typeface="Wingdings" pitchFamily="2" charset="2"/>
              <a:buChar char="§"/>
            </a:pPr>
            <a:r>
              <a:rPr lang="pt-BR" sz="1600" kern="0" dirty="0">
                <a:solidFill>
                  <a:schemeClr val="accent4">
                    <a:lumMod val="65000"/>
                    <a:lumOff val="35000"/>
                  </a:schemeClr>
                </a:solidFill>
                <a:latin typeface="Corbel"/>
              </a:rPr>
              <a:t>Em estudos de inovação;</a:t>
            </a:r>
          </a:p>
          <a:p>
            <a:pPr lvl="1">
              <a:buClr>
                <a:srgbClr val="FF6600"/>
              </a:buClr>
              <a:buFont typeface="Wingdings" pitchFamily="2" charset="2"/>
              <a:buChar char="§"/>
            </a:pPr>
            <a:r>
              <a:rPr lang="pt-BR" sz="1600" kern="0" dirty="0">
                <a:solidFill>
                  <a:schemeClr val="accent4">
                    <a:lumMod val="65000"/>
                    <a:lumOff val="35000"/>
                  </a:schemeClr>
                </a:solidFill>
                <a:latin typeface="Corbel"/>
              </a:rPr>
              <a:t>Em avaliações e desenvolvimentos de comunicação e propaganda;</a:t>
            </a:r>
          </a:p>
          <a:p>
            <a:pPr lvl="1">
              <a:buClr>
                <a:srgbClr val="FF6600"/>
              </a:buClr>
              <a:buFont typeface="Wingdings" pitchFamily="2" charset="2"/>
              <a:buChar char="§"/>
            </a:pPr>
            <a:r>
              <a:rPr lang="pt-BR" sz="1600" kern="0" dirty="0">
                <a:solidFill>
                  <a:schemeClr val="accent4">
                    <a:lumMod val="65000"/>
                    <a:lumOff val="35000"/>
                  </a:schemeClr>
                </a:solidFill>
                <a:latin typeface="Corbel"/>
              </a:rPr>
              <a:t>N</a:t>
            </a:r>
            <a:r>
              <a:rPr lang="pt-BR" sz="1600" kern="0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orbel"/>
              </a:rPr>
              <a:t>a </a:t>
            </a:r>
            <a:r>
              <a:rPr lang="pt-BR" sz="1600" kern="0" dirty="0">
                <a:solidFill>
                  <a:schemeClr val="accent4">
                    <a:lumMod val="65000"/>
                    <a:lumOff val="35000"/>
                  </a:schemeClr>
                </a:solidFill>
                <a:latin typeface="Corbel"/>
              </a:rPr>
              <a:t>satisfação e fidelização de </a:t>
            </a:r>
            <a:r>
              <a:rPr lang="pt-BR" sz="1600" kern="0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orbel"/>
              </a:rPr>
              <a:t>clientes.</a:t>
            </a:r>
            <a:endParaRPr lang="pt-BR" sz="1600" kern="0" dirty="0">
              <a:solidFill>
                <a:schemeClr val="accent4">
                  <a:lumMod val="65000"/>
                  <a:lumOff val="35000"/>
                </a:schemeClr>
              </a:solidFill>
              <a:latin typeface="Corbel"/>
            </a:endParaRPr>
          </a:p>
          <a:p>
            <a:pPr marL="0" lvl="0" indent="0">
              <a:buClr>
                <a:srgbClr val="FF6600"/>
              </a:buClr>
              <a:buNone/>
            </a:pPr>
            <a:endParaRPr lang="pt-BR" sz="2000" kern="0" dirty="0" smtClean="0">
              <a:solidFill>
                <a:schemeClr val="accent4">
                  <a:lumMod val="65000"/>
                  <a:lumOff val="35000"/>
                </a:schemeClr>
              </a:solidFill>
              <a:latin typeface="Corbel"/>
            </a:endParaRPr>
          </a:p>
          <a:p>
            <a:pPr lvl="0">
              <a:buClr>
                <a:srgbClr val="FF6600"/>
              </a:buClr>
              <a:buFont typeface="Wingdings" pitchFamily="2" charset="2"/>
              <a:buChar char="§"/>
            </a:pPr>
            <a:r>
              <a:rPr lang="pt-BR" sz="2000" kern="0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orbel"/>
              </a:rPr>
              <a:t>A </a:t>
            </a:r>
            <a:r>
              <a:rPr lang="pt-BR" sz="2000" kern="0" dirty="0">
                <a:solidFill>
                  <a:schemeClr val="accent4">
                    <a:lumMod val="65000"/>
                    <a:lumOff val="35000"/>
                  </a:schemeClr>
                </a:solidFill>
                <a:latin typeface="Corbel"/>
              </a:rPr>
              <a:t>Idea Brasil® tem um amplo reconhecimento e confiança entre </a:t>
            </a:r>
            <a:r>
              <a:rPr lang="pt-BR" sz="2000" kern="0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orbel"/>
              </a:rPr>
              <a:t>seus clientes. Tudo </a:t>
            </a:r>
            <a:r>
              <a:rPr lang="pt-BR" sz="2000" kern="0" dirty="0">
                <a:solidFill>
                  <a:schemeClr val="accent4">
                    <a:lumMod val="65000"/>
                    <a:lumOff val="35000"/>
                  </a:schemeClr>
                </a:solidFill>
                <a:latin typeface="Corbel"/>
              </a:rPr>
              <a:t>isso pois ao longo desses anos, adquiriu:</a:t>
            </a:r>
          </a:p>
          <a:p>
            <a:pPr lvl="1">
              <a:buClr>
                <a:srgbClr val="FF6600"/>
              </a:buClr>
              <a:buFont typeface="Wingdings" pitchFamily="2" charset="2"/>
              <a:buChar char="§"/>
            </a:pPr>
            <a:r>
              <a:rPr lang="pt-BR" sz="1600" kern="0" dirty="0">
                <a:solidFill>
                  <a:schemeClr val="accent4">
                    <a:lumMod val="65000"/>
                    <a:lumOff val="35000"/>
                  </a:schemeClr>
                </a:solidFill>
                <a:latin typeface="Corbel"/>
              </a:rPr>
              <a:t>Qualidade no planejamento e execução de diferentes metodologias; </a:t>
            </a:r>
          </a:p>
          <a:p>
            <a:pPr lvl="1">
              <a:buClr>
                <a:srgbClr val="FF6600"/>
              </a:buClr>
              <a:buFont typeface="Wingdings" pitchFamily="2" charset="2"/>
              <a:buChar char="§"/>
            </a:pPr>
            <a:r>
              <a:rPr lang="pt-BR" sz="1600" kern="0" dirty="0">
                <a:solidFill>
                  <a:schemeClr val="accent4">
                    <a:lumMod val="65000"/>
                    <a:lumOff val="35000"/>
                  </a:schemeClr>
                </a:solidFill>
                <a:latin typeface="Corbel"/>
              </a:rPr>
              <a:t>Técnicas de coleta de dados; </a:t>
            </a:r>
          </a:p>
          <a:p>
            <a:pPr lvl="1">
              <a:buClr>
                <a:srgbClr val="FF6600"/>
              </a:buClr>
              <a:buFont typeface="Wingdings" pitchFamily="2" charset="2"/>
              <a:buChar char="§"/>
            </a:pPr>
            <a:r>
              <a:rPr lang="pt-BR" sz="1600" kern="0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orbel"/>
              </a:rPr>
              <a:t>Sistematização dos processos;</a:t>
            </a:r>
            <a:endParaRPr lang="pt-BR" sz="1600" kern="0" dirty="0">
              <a:solidFill>
                <a:schemeClr val="accent4">
                  <a:lumMod val="65000"/>
                  <a:lumOff val="35000"/>
                </a:schemeClr>
              </a:solidFill>
              <a:latin typeface="Corbel"/>
            </a:endParaRPr>
          </a:p>
          <a:p>
            <a:pPr lvl="1">
              <a:buClr>
                <a:srgbClr val="FF6600"/>
              </a:buClr>
              <a:buFont typeface="Wingdings" pitchFamily="2" charset="2"/>
              <a:buChar char="§"/>
            </a:pPr>
            <a:r>
              <a:rPr lang="pt-BR" sz="1600" kern="0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orbel"/>
              </a:rPr>
              <a:t>Conhecimento que permite recomendar decis</a:t>
            </a:r>
            <a:r>
              <a:rPr lang="pt-BR" sz="1600" kern="0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orbel"/>
              </a:rPr>
              <a:t>ões</a:t>
            </a:r>
            <a:r>
              <a:rPr lang="pt-BR" sz="1600" kern="0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orbel"/>
              </a:rPr>
              <a:t> </a:t>
            </a:r>
            <a:r>
              <a:rPr lang="pt-BR" sz="1600" kern="0" dirty="0">
                <a:solidFill>
                  <a:schemeClr val="accent4">
                    <a:lumMod val="65000"/>
                    <a:lumOff val="35000"/>
                  </a:schemeClr>
                </a:solidFill>
                <a:latin typeface="Corbel"/>
              </a:rPr>
              <a:t>estratégicas.</a:t>
            </a:r>
          </a:p>
          <a:p>
            <a:pPr lvl="0">
              <a:buClr>
                <a:srgbClr val="FF6600"/>
              </a:buClr>
              <a:buFont typeface="Wingdings" pitchFamily="2" charset="2"/>
              <a:buChar char="§"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accent4">
                  <a:lumMod val="65000"/>
                  <a:lumOff val="35000"/>
                </a:schemeClr>
              </a:solidFill>
              <a:effectLst/>
              <a:uLnTx/>
              <a:uFillTx/>
              <a:latin typeface="Corbel"/>
              <a:cs typeface="+mn-cs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19605" y="6329327"/>
            <a:ext cx="724395" cy="2852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239999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/>
          </p:cNvSpPr>
          <p:nvPr/>
        </p:nvSpPr>
        <p:spPr>
          <a:xfrm>
            <a:off x="0" y="3397"/>
            <a:ext cx="9144000" cy="1045029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5A6378"/>
                </a:solidFill>
                <a:effectLst/>
                <a:uLnTx/>
                <a:uFillTx/>
                <a:latin typeface="Corbel"/>
                <a:ea typeface="+mj-ea"/>
                <a:cs typeface="+mj-cs"/>
              </a:rPr>
              <a:t>Necessidades do Comit</a:t>
            </a:r>
            <a:r>
              <a:rPr kumimoji="0" lang="pt-B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5A6378"/>
                </a:solidFill>
                <a:effectLst/>
                <a:uLnTx/>
                <a:uFillTx/>
                <a:latin typeface="Corbel"/>
                <a:ea typeface="+mj-ea"/>
                <a:cs typeface="+mj-cs"/>
              </a:rPr>
              <a:t>ê de RH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5A6378"/>
              </a:solidFill>
              <a:effectLst/>
              <a:uLnTx/>
              <a:uFillTx/>
              <a:latin typeface="Corbel"/>
              <a:ea typeface="+mj-ea"/>
              <a:cs typeface="+mj-cs"/>
            </a:endParaRPr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457199" y="1337765"/>
            <a:ext cx="8556172" cy="4378683"/>
          </a:xfrm>
          <a:prstGeom prst="rect">
            <a:avLst/>
          </a:prstGeom>
        </p:spPr>
        <p:txBody>
          <a:bodyPr vert="horz" lIns="54864" tIns="91440" rtlCol="0">
            <a:normAutofit fontScale="85000" lnSpcReduction="10000"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0">
              <a:lnSpc>
                <a:spcPct val="150000"/>
              </a:lnSpc>
              <a:buClr>
                <a:srgbClr val="FF6600"/>
              </a:buClr>
              <a:buFont typeface="Wingdings" pitchFamily="2" charset="2"/>
              <a:buChar char="§"/>
            </a:pPr>
            <a:r>
              <a:rPr lang="pt-BR" sz="2000" kern="0" dirty="0">
                <a:solidFill>
                  <a:schemeClr val="accent4">
                    <a:lumMod val="65000"/>
                    <a:lumOff val="35000"/>
                  </a:schemeClr>
                </a:solidFill>
                <a:latin typeface="Corbel"/>
              </a:rPr>
              <a:t>Levantar dados / melhores práticas atualmente existentes nas empresas;</a:t>
            </a:r>
          </a:p>
          <a:p>
            <a:pPr lvl="0">
              <a:lnSpc>
                <a:spcPct val="150000"/>
              </a:lnSpc>
              <a:buClr>
                <a:srgbClr val="FF6600"/>
              </a:buClr>
              <a:buFont typeface="Wingdings" pitchFamily="2" charset="2"/>
              <a:buChar char="§"/>
            </a:pPr>
            <a:r>
              <a:rPr lang="pt-BR" sz="2000" kern="0" dirty="0">
                <a:solidFill>
                  <a:schemeClr val="accent4">
                    <a:lumMod val="65000"/>
                    <a:lumOff val="35000"/>
                  </a:schemeClr>
                </a:solidFill>
                <a:latin typeface="Corbel"/>
              </a:rPr>
              <a:t>Identificar oportunidades de promoção de programas integrados, buscando sinergia;</a:t>
            </a:r>
          </a:p>
          <a:p>
            <a:pPr lvl="0">
              <a:lnSpc>
                <a:spcPct val="150000"/>
              </a:lnSpc>
              <a:buClr>
                <a:srgbClr val="FF6600"/>
              </a:buClr>
              <a:buFont typeface="Wingdings" pitchFamily="2" charset="2"/>
              <a:buChar char="§"/>
            </a:pPr>
            <a:r>
              <a:rPr lang="pt-BR" sz="2000" kern="0" dirty="0">
                <a:solidFill>
                  <a:schemeClr val="accent4">
                    <a:lumMod val="65000"/>
                    <a:lumOff val="35000"/>
                  </a:schemeClr>
                </a:solidFill>
                <a:latin typeface="Corbel"/>
              </a:rPr>
              <a:t>Buscar incentivos para as empresas que comprovadamente investirem em formação;</a:t>
            </a:r>
          </a:p>
          <a:p>
            <a:pPr lvl="0">
              <a:lnSpc>
                <a:spcPct val="150000"/>
              </a:lnSpc>
              <a:buClr>
                <a:srgbClr val="FF6600"/>
              </a:buClr>
              <a:buFont typeface="Wingdings" pitchFamily="2" charset="2"/>
              <a:buChar char="§"/>
            </a:pPr>
            <a:r>
              <a:rPr lang="pt-BR" sz="2000" kern="0" dirty="0">
                <a:solidFill>
                  <a:schemeClr val="accent4">
                    <a:lumMod val="65000"/>
                    <a:lumOff val="35000"/>
                  </a:schemeClr>
                </a:solidFill>
                <a:latin typeface="Corbel"/>
              </a:rPr>
              <a:t>Entender os componentes de custo de </a:t>
            </a:r>
            <a:r>
              <a:rPr lang="pt-BR" sz="2000" kern="0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orbel"/>
              </a:rPr>
              <a:t>m</a:t>
            </a:r>
            <a:r>
              <a:rPr lang="pt-BR" sz="2000" kern="0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orbel"/>
              </a:rPr>
              <a:t>ão de obra </a:t>
            </a:r>
            <a:r>
              <a:rPr lang="pt-BR" sz="2000" kern="0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orbel"/>
              </a:rPr>
              <a:t>do </a:t>
            </a:r>
            <a:r>
              <a:rPr lang="pt-BR" sz="2000" kern="0" dirty="0">
                <a:solidFill>
                  <a:schemeClr val="accent4">
                    <a:lumMod val="65000"/>
                    <a:lumOff val="35000"/>
                  </a:schemeClr>
                </a:solidFill>
                <a:latin typeface="Corbel"/>
              </a:rPr>
              <a:t>setor e seus impactos no custo do produto final </a:t>
            </a:r>
          </a:p>
          <a:p>
            <a:pPr lvl="0">
              <a:lnSpc>
                <a:spcPct val="150000"/>
              </a:lnSpc>
              <a:buClr>
                <a:srgbClr val="FF6600"/>
              </a:buClr>
              <a:buFont typeface="Wingdings" pitchFamily="2" charset="2"/>
              <a:buChar char="§"/>
            </a:pPr>
            <a:r>
              <a:rPr lang="pt-BR" sz="2000" kern="0" dirty="0">
                <a:solidFill>
                  <a:schemeClr val="accent4">
                    <a:lumMod val="65000"/>
                    <a:lumOff val="35000"/>
                  </a:schemeClr>
                </a:solidFill>
                <a:latin typeface="Corbel"/>
              </a:rPr>
              <a:t>Estudar </a:t>
            </a:r>
            <a:r>
              <a:rPr lang="pt-BR" sz="2000" kern="0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orbel"/>
              </a:rPr>
              <a:t>e </a:t>
            </a:r>
            <a:r>
              <a:rPr lang="pt-BR" sz="2000" kern="0" dirty="0">
                <a:solidFill>
                  <a:schemeClr val="accent4">
                    <a:lumMod val="65000"/>
                    <a:lumOff val="35000"/>
                  </a:schemeClr>
                </a:solidFill>
                <a:latin typeface="Corbel"/>
              </a:rPr>
              <a:t>analisar oportunidades de automação </a:t>
            </a:r>
            <a:r>
              <a:rPr lang="pt-BR" sz="2000" kern="0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orbel"/>
              </a:rPr>
              <a:t>e </a:t>
            </a:r>
            <a:r>
              <a:rPr lang="pt-BR" sz="2000" kern="0" dirty="0">
                <a:solidFill>
                  <a:schemeClr val="accent4">
                    <a:lumMod val="65000"/>
                    <a:lumOff val="35000"/>
                  </a:schemeClr>
                </a:solidFill>
                <a:latin typeface="Corbel"/>
              </a:rPr>
              <a:t>mecanização dos métodos de trabalho do setor;</a:t>
            </a:r>
          </a:p>
          <a:p>
            <a:pPr lvl="0">
              <a:lnSpc>
                <a:spcPct val="150000"/>
              </a:lnSpc>
              <a:buClr>
                <a:srgbClr val="FF6600"/>
              </a:buClr>
              <a:buFont typeface="Wingdings" pitchFamily="2" charset="2"/>
              <a:buChar char="§"/>
            </a:pPr>
            <a:r>
              <a:rPr lang="pt-BR" sz="2000" kern="0" dirty="0">
                <a:solidFill>
                  <a:schemeClr val="accent4">
                    <a:lumMod val="65000"/>
                    <a:lumOff val="35000"/>
                  </a:schemeClr>
                </a:solidFill>
                <a:latin typeface="Corbel"/>
              </a:rPr>
              <a:t>Mapear processos atuais, fragilidades e novas formas de trabalho;</a:t>
            </a:r>
          </a:p>
          <a:p>
            <a:pPr lvl="0">
              <a:lnSpc>
                <a:spcPct val="150000"/>
              </a:lnSpc>
              <a:buClr>
                <a:srgbClr val="FF6600"/>
              </a:buClr>
              <a:buFont typeface="Wingdings" pitchFamily="2" charset="2"/>
              <a:buChar char="§"/>
            </a:pPr>
            <a:r>
              <a:rPr lang="pt-BR" sz="2000" kern="0" dirty="0">
                <a:solidFill>
                  <a:schemeClr val="accent4">
                    <a:lumMod val="65000"/>
                    <a:lumOff val="35000"/>
                  </a:schemeClr>
                </a:solidFill>
                <a:latin typeface="Corbel"/>
              </a:rPr>
              <a:t>Analisar formas de redução de custo de encargos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19605" y="6329327"/>
            <a:ext cx="724395" cy="2852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871158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/>
          </p:cNvSpPr>
          <p:nvPr/>
        </p:nvSpPr>
        <p:spPr>
          <a:xfrm>
            <a:off x="0" y="3397"/>
            <a:ext cx="9144000" cy="1045029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5A6378"/>
                </a:solidFill>
                <a:effectLst/>
                <a:uLnTx/>
                <a:uFillTx/>
                <a:latin typeface="Corbel"/>
                <a:ea typeface="+mj-ea"/>
                <a:cs typeface="+mj-cs"/>
              </a:rPr>
              <a:t>Proposta de Trabalho – Objetivo do Estudo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5A6378"/>
              </a:solidFill>
              <a:effectLst/>
              <a:uLnTx/>
              <a:uFillTx/>
              <a:latin typeface="Corbel"/>
              <a:ea typeface="+mj-ea"/>
              <a:cs typeface="+mj-cs"/>
            </a:endParaRPr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457199" y="1337765"/>
            <a:ext cx="8556172" cy="4378683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buClr>
                <a:srgbClr val="FF6600"/>
              </a:buClr>
              <a:buNone/>
            </a:pPr>
            <a:r>
              <a:rPr lang="pt-BR" sz="2000" kern="0" dirty="0">
                <a:solidFill>
                  <a:schemeClr val="accent4">
                    <a:lumMod val="65000"/>
                    <a:lumOff val="35000"/>
                  </a:schemeClr>
                </a:solidFill>
                <a:latin typeface="Corbel"/>
              </a:rPr>
              <a:t>Identificar as principais transformações nas relações de trabalho que possam gerar oportunidades para aumento de competitividade do setor, visando compreender como </a:t>
            </a:r>
            <a:r>
              <a:rPr lang="pt-BR" sz="2000" kern="0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orbel"/>
              </a:rPr>
              <a:t>as diferentes </a:t>
            </a:r>
            <a:r>
              <a:rPr lang="pt-BR" sz="2000" kern="0" dirty="0">
                <a:solidFill>
                  <a:schemeClr val="accent4">
                    <a:lumMod val="65000"/>
                    <a:lumOff val="35000"/>
                  </a:schemeClr>
                </a:solidFill>
                <a:latin typeface="Corbel"/>
              </a:rPr>
              <a:t>empresas respondem aos desafios impostos ao setor.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19605" y="6329327"/>
            <a:ext cx="724395" cy="2852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790226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/>
          </p:cNvSpPr>
          <p:nvPr/>
        </p:nvSpPr>
        <p:spPr>
          <a:xfrm>
            <a:off x="0" y="3397"/>
            <a:ext cx="9144000" cy="1045029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700" b="1" i="0" u="none" strike="noStrike" kern="0" cap="none" spc="0" normalizeH="0" baseline="0" noProof="0" dirty="0" smtClean="0">
                <a:ln>
                  <a:noFill/>
                </a:ln>
                <a:solidFill>
                  <a:srgbClr val="5A6378"/>
                </a:solidFill>
                <a:effectLst/>
                <a:uLnTx/>
                <a:uFillTx/>
                <a:latin typeface="Corbel"/>
                <a:ea typeface="+mj-ea"/>
                <a:cs typeface="+mj-cs"/>
              </a:rPr>
              <a:t>Proposta de Trabalho – Metodologia e Amostra</a:t>
            </a:r>
            <a:endParaRPr kumimoji="0" lang="en-US" sz="2700" b="1" i="0" u="none" strike="noStrike" kern="0" cap="none" spc="0" normalizeH="0" baseline="0" noProof="0" dirty="0">
              <a:ln>
                <a:noFill/>
              </a:ln>
              <a:solidFill>
                <a:srgbClr val="5A6378"/>
              </a:solidFill>
              <a:effectLst/>
              <a:uLnTx/>
              <a:uFillTx/>
              <a:latin typeface="Corbel"/>
              <a:ea typeface="+mj-ea"/>
              <a:cs typeface="+mj-cs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19605" y="6329327"/>
            <a:ext cx="724395" cy="2852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5" name="Text Placeholder 2"/>
          <p:cNvSpPr txBox="1">
            <a:spLocks/>
          </p:cNvSpPr>
          <p:nvPr/>
        </p:nvSpPr>
        <p:spPr>
          <a:xfrm>
            <a:off x="457199" y="1337765"/>
            <a:ext cx="8556172" cy="4378683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buClr>
                <a:srgbClr val="FF6600"/>
              </a:buClr>
              <a:buNone/>
            </a:pPr>
            <a:r>
              <a:rPr lang="pt-BR" sz="2000" kern="0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orbel"/>
              </a:rPr>
              <a:t>O estudo est</a:t>
            </a:r>
            <a:r>
              <a:rPr lang="pt-BR" sz="2000" kern="0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orbel"/>
              </a:rPr>
              <a:t>á planejado para ser executado em duas etapas:</a:t>
            </a:r>
            <a:endParaRPr lang="pt-BR" sz="2000" kern="0" dirty="0" smtClean="0">
              <a:solidFill>
                <a:schemeClr val="accent4">
                  <a:lumMod val="65000"/>
                  <a:lumOff val="35000"/>
                </a:schemeClr>
              </a:solidFill>
              <a:latin typeface="Corbel"/>
            </a:endParaRPr>
          </a:p>
          <a:p>
            <a:pPr>
              <a:lnSpc>
                <a:spcPct val="150000"/>
              </a:lnSpc>
              <a:buClr>
                <a:srgbClr val="FF6600"/>
              </a:buClr>
              <a:buFont typeface="Wingdings" pitchFamily="2" charset="2"/>
              <a:buChar char="§"/>
            </a:pPr>
            <a:r>
              <a:rPr lang="pt-BR" sz="2000" kern="0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orbel"/>
              </a:rPr>
              <a:t>Explorat</a:t>
            </a:r>
            <a:r>
              <a:rPr lang="pt-BR" sz="2000" kern="0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orbel"/>
              </a:rPr>
              <a:t>ório – </a:t>
            </a:r>
            <a:r>
              <a:rPr lang="pt-BR" sz="2000" u="sng" kern="0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orbel"/>
              </a:rPr>
              <a:t>8 entrevistas </a:t>
            </a:r>
            <a:r>
              <a:rPr lang="pt-BR" sz="2000" kern="0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orbel"/>
              </a:rPr>
              <a:t>em profundidade com formadores de </a:t>
            </a:r>
            <a:r>
              <a:rPr lang="pt-BR" sz="2000" kern="0" dirty="0">
                <a:solidFill>
                  <a:schemeClr val="accent4">
                    <a:lumMod val="65000"/>
                    <a:lumOff val="35000"/>
                  </a:schemeClr>
                </a:solidFill>
                <a:latin typeface="Corbel"/>
              </a:rPr>
              <a:t>opinião indicados pelo comitê de RH da ABRAINC </a:t>
            </a:r>
            <a:endParaRPr lang="pt-BR" sz="2000" kern="0" dirty="0" smtClean="0">
              <a:solidFill>
                <a:schemeClr val="accent4">
                  <a:lumMod val="65000"/>
                  <a:lumOff val="35000"/>
                </a:schemeClr>
              </a:solidFill>
              <a:latin typeface="Corbel"/>
            </a:endParaRPr>
          </a:p>
          <a:p>
            <a:pPr>
              <a:lnSpc>
                <a:spcPct val="150000"/>
              </a:lnSpc>
              <a:buClr>
                <a:srgbClr val="FF6600"/>
              </a:buClr>
              <a:buFont typeface="Wingdings" pitchFamily="2" charset="2"/>
              <a:buChar char="§"/>
            </a:pPr>
            <a:r>
              <a:rPr lang="pt-BR" sz="2000" kern="0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orbel"/>
              </a:rPr>
              <a:t>Descritivo – </a:t>
            </a:r>
            <a:r>
              <a:rPr lang="pt-BR" sz="2000" u="sng" kern="0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orbel"/>
              </a:rPr>
              <a:t>30 entrevistas </a:t>
            </a:r>
            <a:r>
              <a:rPr lang="pt-BR" sz="2000" kern="0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orbel"/>
              </a:rPr>
              <a:t>(autopreenchimento on-line) com gerentes ou coordenadores </a:t>
            </a:r>
            <a:r>
              <a:rPr lang="pt-BR" sz="2000" kern="0" dirty="0">
                <a:solidFill>
                  <a:schemeClr val="accent4">
                    <a:lumMod val="65000"/>
                    <a:lumOff val="35000"/>
                  </a:schemeClr>
                </a:solidFill>
                <a:latin typeface="Corbel"/>
              </a:rPr>
              <a:t>de </a:t>
            </a:r>
            <a:r>
              <a:rPr lang="pt-BR" sz="2000" kern="0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orbel"/>
              </a:rPr>
              <a:t>RH de empresas </a:t>
            </a:r>
            <a:r>
              <a:rPr lang="pt-BR" sz="2000" kern="0" dirty="0">
                <a:solidFill>
                  <a:schemeClr val="accent4">
                    <a:lumMod val="65000"/>
                    <a:lumOff val="35000"/>
                  </a:schemeClr>
                </a:solidFill>
                <a:latin typeface="Corbel"/>
              </a:rPr>
              <a:t>indicadas pela ABRAINC e </a:t>
            </a:r>
            <a:r>
              <a:rPr lang="pt-BR" sz="2000" kern="0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orbel"/>
              </a:rPr>
              <a:t>SECOVI</a:t>
            </a:r>
          </a:p>
          <a:p>
            <a:pPr lvl="2">
              <a:lnSpc>
                <a:spcPct val="150000"/>
              </a:lnSpc>
              <a:buClr>
                <a:srgbClr val="FF6600"/>
              </a:buClr>
              <a:buFont typeface="Wingdings" pitchFamily="2" charset="2"/>
              <a:buChar char="§"/>
            </a:pPr>
            <a:r>
              <a:rPr lang="pt-BR" sz="1400" kern="0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orbel"/>
              </a:rPr>
              <a:t>No caso da amostra mínima não ser alcançada por meio da coleta de dados on-line a equipe da Idea Brasil realizará contatos telefônicos até que o piso estatístico seja atingido.</a:t>
            </a:r>
            <a:endParaRPr lang="pt-BR" sz="1400" kern="0" dirty="0">
              <a:solidFill>
                <a:schemeClr val="accent4">
                  <a:lumMod val="65000"/>
                  <a:lumOff val="35000"/>
                </a:schemeClr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66271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/>
          </p:cNvSpPr>
          <p:nvPr/>
        </p:nvSpPr>
        <p:spPr>
          <a:xfrm>
            <a:off x="0" y="3397"/>
            <a:ext cx="9144000" cy="1045029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700" b="1" i="0" u="none" strike="noStrike" kern="0" cap="none" spc="0" normalizeH="0" baseline="0" noProof="0" dirty="0" smtClean="0">
                <a:ln>
                  <a:noFill/>
                </a:ln>
                <a:solidFill>
                  <a:srgbClr val="5A6378"/>
                </a:solidFill>
                <a:effectLst/>
                <a:uLnTx/>
                <a:uFillTx/>
                <a:latin typeface="Corbel"/>
                <a:ea typeface="+mj-ea"/>
                <a:cs typeface="+mj-cs"/>
              </a:rPr>
              <a:t>Proposta de Trabalho – Fluxo de Trabalho</a:t>
            </a:r>
            <a:endParaRPr kumimoji="0" lang="en-US" sz="2700" b="1" i="0" u="none" strike="noStrike" kern="0" cap="none" spc="0" normalizeH="0" baseline="0" noProof="0" dirty="0">
              <a:ln>
                <a:noFill/>
              </a:ln>
              <a:solidFill>
                <a:srgbClr val="5A6378"/>
              </a:solidFill>
              <a:effectLst/>
              <a:uLnTx/>
              <a:uFillTx/>
              <a:latin typeface="Corbel"/>
              <a:ea typeface="+mj-ea"/>
              <a:cs typeface="+mj-cs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19605" y="6329327"/>
            <a:ext cx="724395" cy="2852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3" name="Round Diagonal Corner Rectangle 2"/>
          <p:cNvSpPr/>
          <p:nvPr/>
        </p:nvSpPr>
        <p:spPr>
          <a:xfrm>
            <a:off x="570837" y="1583848"/>
            <a:ext cx="2497386" cy="913211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smtClean="0">
                <a:solidFill>
                  <a:schemeClr val="accent2"/>
                </a:solidFill>
                <a:latin typeface="Corbel"/>
                <a:cs typeface="Corbel"/>
              </a:rPr>
              <a:t>Elabora</a:t>
            </a:r>
            <a:r>
              <a:rPr lang="pt-BR" sz="1500" smtClean="0">
                <a:solidFill>
                  <a:schemeClr val="accent2"/>
                </a:solidFill>
                <a:latin typeface="Corbel"/>
                <a:cs typeface="Corbel"/>
              </a:rPr>
              <a:t>ção de roteiro para entrevista qualitativa</a:t>
            </a:r>
            <a:endParaRPr lang="pt-BR" sz="1500">
              <a:solidFill>
                <a:schemeClr val="accent2"/>
              </a:solidFill>
              <a:latin typeface="Corbel"/>
              <a:cs typeface="Corbel"/>
            </a:endParaRPr>
          </a:p>
        </p:txBody>
      </p:sp>
      <p:sp>
        <p:nvSpPr>
          <p:cNvPr id="6" name="Round Diagonal Corner Rectangle 5"/>
          <p:cNvSpPr/>
          <p:nvPr/>
        </p:nvSpPr>
        <p:spPr>
          <a:xfrm>
            <a:off x="3520316" y="1565019"/>
            <a:ext cx="2497386" cy="913211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 smtClean="0">
                <a:solidFill>
                  <a:schemeClr val="accent2"/>
                </a:solidFill>
                <a:latin typeface="Corbel"/>
                <a:cs typeface="Corbel"/>
              </a:rPr>
              <a:t>Estuda, valida, sugere altera</a:t>
            </a:r>
            <a:r>
              <a:rPr lang="pt-BR" sz="1500" dirty="0" smtClean="0">
                <a:solidFill>
                  <a:schemeClr val="accent2"/>
                </a:solidFill>
                <a:latin typeface="Corbel"/>
                <a:cs typeface="Corbel"/>
              </a:rPr>
              <a:t>ções</a:t>
            </a:r>
          </a:p>
          <a:p>
            <a:pPr algn="ctr"/>
            <a:r>
              <a:rPr lang="pt-BR" sz="1500" dirty="0" smtClean="0">
                <a:solidFill>
                  <a:schemeClr val="accent2"/>
                </a:solidFill>
                <a:latin typeface="Corbel"/>
                <a:cs typeface="Corbel"/>
              </a:rPr>
              <a:t>Prepara cadastro</a:t>
            </a:r>
            <a:endParaRPr lang="pt-BR" sz="1500" dirty="0">
              <a:solidFill>
                <a:schemeClr val="accent2"/>
              </a:solidFill>
              <a:latin typeface="Corbel"/>
              <a:cs typeface="Corbel"/>
            </a:endParaRPr>
          </a:p>
        </p:txBody>
      </p:sp>
      <p:pic>
        <p:nvPicPr>
          <p:cNvPr id="7" name="Picture 6" descr="NovoLogo_Idea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61" y="1272507"/>
            <a:ext cx="2027163" cy="2925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09789" y="1272507"/>
            <a:ext cx="941283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262673"/>
                </a:solidFill>
                <a:latin typeface="Corbel"/>
                <a:cs typeface="Corbel"/>
              </a:rPr>
              <a:t>ABRAINC</a:t>
            </a:r>
            <a:endParaRPr lang="en-US" sz="1400" b="1" dirty="0">
              <a:solidFill>
                <a:srgbClr val="262673"/>
              </a:solidFill>
              <a:latin typeface="Corbel"/>
              <a:cs typeface="Corbel"/>
            </a:endParaRPr>
          </a:p>
        </p:txBody>
      </p:sp>
      <p:sp>
        <p:nvSpPr>
          <p:cNvPr id="9" name="Round Diagonal Corner Rectangle 8"/>
          <p:cNvSpPr/>
          <p:nvPr/>
        </p:nvSpPr>
        <p:spPr>
          <a:xfrm>
            <a:off x="6521761" y="1580284"/>
            <a:ext cx="2497386" cy="913211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 smtClean="0">
                <a:solidFill>
                  <a:schemeClr val="accent2"/>
                </a:solidFill>
                <a:latin typeface="Corbel"/>
                <a:cs typeface="Corbel"/>
              </a:rPr>
              <a:t>Realiza a entrevista e a partir da an</a:t>
            </a:r>
            <a:r>
              <a:rPr lang="pt-BR" sz="1500" dirty="0" smtClean="0">
                <a:solidFill>
                  <a:schemeClr val="accent2"/>
                </a:solidFill>
                <a:latin typeface="Corbel"/>
                <a:cs typeface="Corbel"/>
              </a:rPr>
              <a:t>álise, produz o roteiro para a coleta de dados da etapa descritiva</a:t>
            </a:r>
            <a:endParaRPr lang="pt-BR" sz="1500" dirty="0">
              <a:solidFill>
                <a:schemeClr val="accent2"/>
              </a:solidFill>
              <a:latin typeface="Corbel"/>
              <a:cs typeface="Corbel"/>
            </a:endParaRPr>
          </a:p>
        </p:txBody>
      </p:sp>
      <p:pic>
        <p:nvPicPr>
          <p:cNvPr id="10" name="Picture 9" descr="NovoLogo_Idea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756" y="1268943"/>
            <a:ext cx="2027163" cy="292512"/>
          </a:xfrm>
          <a:prstGeom prst="rect">
            <a:avLst/>
          </a:prstGeom>
        </p:spPr>
      </p:pic>
      <p:sp>
        <p:nvSpPr>
          <p:cNvPr id="11" name="Round Diagonal Corner Rectangle 10"/>
          <p:cNvSpPr/>
          <p:nvPr/>
        </p:nvSpPr>
        <p:spPr>
          <a:xfrm>
            <a:off x="6521761" y="3501034"/>
            <a:ext cx="2497386" cy="913211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 smtClean="0">
                <a:solidFill>
                  <a:schemeClr val="accent2"/>
                </a:solidFill>
                <a:latin typeface="Corbel"/>
                <a:cs typeface="Corbel"/>
              </a:rPr>
              <a:t>Estuda, valida, sugere altera</a:t>
            </a:r>
            <a:r>
              <a:rPr lang="pt-BR" sz="1500" dirty="0" smtClean="0">
                <a:solidFill>
                  <a:schemeClr val="accent2"/>
                </a:solidFill>
                <a:latin typeface="Corbel"/>
                <a:cs typeface="Corbel"/>
              </a:rPr>
              <a:t>ções no questionário</a:t>
            </a:r>
            <a:endParaRPr lang="pt-BR" sz="1500" dirty="0">
              <a:solidFill>
                <a:schemeClr val="accent2"/>
              </a:solidFill>
              <a:latin typeface="Corbel"/>
              <a:cs typeface="Corbe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11234" y="3208522"/>
            <a:ext cx="941283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262673"/>
                </a:solidFill>
                <a:latin typeface="Corbel"/>
                <a:cs typeface="Corbel"/>
              </a:rPr>
              <a:t>ABRAINC</a:t>
            </a:r>
            <a:endParaRPr lang="en-US" sz="1400" b="1" dirty="0">
              <a:solidFill>
                <a:srgbClr val="262673"/>
              </a:solidFill>
              <a:latin typeface="Corbel"/>
              <a:cs typeface="Corbel"/>
            </a:endParaRPr>
          </a:p>
        </p:txBody>
      </p:sp>
      <p:sp>
        <p:nvSpPr>
          <p:cNvPr id="13" name="Round Diagonal Corner Rectangle 12"/>
          <p:cNvSpPr/>
          <p:nvPr/>
        </p:nvSpPr>
        <p:spPr>
          <a:xfrm>
            <a:off x="3538593" y="3568814"/>
            <a:ext cx="2497386" cy="913211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 smtClean="0">
                <a:solidFill>
                  <a:schemeClr val="accent2"/>
                </a:solidFill>
                <a:latin typeface="Corbel"/>
                <a:cs typeface="Corbel"/>
              </a:rPr>
              <a:t>Faz o disparo dos convites eletr</a:t>
            </a:r>
            <a:r>
              <a:rPr lang="pt-BR" sz="1500" dirty="0" smtClean="0">
                <a:solidFill>
                  <a:schemeClr val="accent2"/>
                </a:solidFill>
                <a:latin typeface="Corbel"/>
                <a:cs typeface="Corbel"/>
              </a:rPr>
              <a:t>ônicos. Segundo convite após 7 dias.</a:t>
            </a:r>
          </a:p>
        </p:txBody>
      </p:sp>
      <p:pic>
        <p:nvPicPr>
          <p:cNvPr id="14" name="Picture 13" descr="NovoLogo_Idea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588" y="3257473"/>
            <a:ext cx="2027163" cy="292512"/>
          </a:xfrm>
          <a:prstGeom prst="rect">
            <a:avLst/>
          </a:prstGeom>
        </p:spPr>
      </p:pic>
      <p:sp>
        <p:nvSpPr>
          <p:cNvPr id="15" name="Round Diagonal Corner Rectangle 14"/>
          <p:cNvSpPr/>
          <p:nvPr/>
        </p:nvSpPr>
        <p:spPr>
          <a:xfrm>
            <a:off x="570837" y="3568814"/>
            <a:ext cx="2497386" cy="913211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 smtClean="0">
                <a:solidFill>
                  <a:schemeClr val="accent2"/>
                </a:solidFill>
                <a:latin typeface="Corbel"/>
                <a:cs typeface="Corbel"/>
              </a:rPr>
              <a:t>Ap</a:t>
            </a:r>
            <a:r>
              <a:rPr lang="pt-BR" sz="1500" dirty="0" smtClean="0">
                <a:solidFill>
                  <a:schemeClr val="accent2"/>
                </a:solidFill>
                <a:latin typeface="Corbel"/>
                <a:cs typeface="Corbel"/>
              </a:rPr>
              <a:t>ós 10 dias do primeiro convite eletrônico a equipe de CATI entra em contato.</a:t>
            </a:r>
          </a:p>
        </p:txBody>
      </p:sp>
      <p:pic>
        <p:nvPicPr>
          <p:cNvPr id="16" name="Picture 15" descr="NovoLogo_Idea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32" y="3257473"/>
            <a:ext cx="2027163" cy="292512"/>
          </a:xfrm>
          <a:prstGeom prst="rect">
            <a:avLst/>
          </a:prstGeom>
        </p:spPr>
      </p:pic>
      <p:sp>
        <p:nvSpPr>
          <p:cNvPr id="17" name="Round Diagonal Corner Rectangle 16"/>
          <p:cNvSpPr/>
          <p:nvPr/>
        </p:nvSpPr>
        <p:spPr>
          <a:xfrm>
            <a:off x="570837" y="5447755"/>
            <a:ext cx="2497386" cy="913211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 smtClean="0">
                <a:solidFill>
                  <a:schemeClr val="accent2"/>
                </a:solidFill>
                <a:latin typeface="Corbel"/>
                <a:cs typeface="Corbel"/>
              </a:rPr>
              <a:t>Envio do relat</a:t>
            </a:r>
            <a:r>
              <a:rPr lang="pt-BR" sz="1500" dirty="0" smtClean="0">
                <a:solidFill>
                  <a:schemeClr val="accent2"/>
                </a:solidFill>
                <a:latin typeface="Corbel"/>
                <a:cs typeface="Corbel"/>
              </a:rPr>
              <a:t>ório eletrônico e apresentação oral</a:t>
            </a:r>
          </a:p>
        </p:txBody>
      </p:sp>
      <p:pic>
        <p:nvPicPr>
          <p:cNvPr id="18" name="Picture 17" descr="NovoLogo_Idea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32" y="5136414"/>
            <a:ext cx="2027163" cy="292512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V="1">
            <a:off x="1826659" y="2639750"/>
            <a:ext cx="2811343" cy="142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116089" y="2654019"/>
            <a:ext cx="2811343" cy="142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819919" y="2639750"/>
            <a:ext cx="0" cy="7562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0800000" flipV="1">
            <a:off x="5116089" y="4647110"/>
            <a:ext cx="2811343" cy="142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0800000" flipV="1">
            <a:off x="1826659" y="4661380"/>
            <a:ext cx="2811343" cy="142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70837" y="4647110"/>
            <a:ext cx="0" cy="7562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ound Diagonal Corner Rectangle 34"/>
          <p:cNvSpPr/>
          <p:nvPr/>
        </p:nvSpPr>
        <p:spPr>
          <a:xfrm>
            <a:off x="3538593" y="5403363"/>
            <a:ext cx="2497386" cy="913211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 smtClean="0">
                <a:solidFill>
                  <a:schemeClr val="bg1">
                    <a:lumMod val="50000"/>
                  </a:schemeClr>
                </a:solidFill>
                <a:latin typeface="Corbel"/>
                <a:cs typeface="Corbel"/>
              </a:rPr>
              <a:t>Prazo total estimado</a:t>
            </a:r>
          </a:p>
          <a:p>
            <a:pPr algn="ctr"/>
            <a:endParaRPr lang="pt-BR" sz="200" dirty="0">
              <a:solidFill>
                <a:schemeClr val="bg1">
                  <a:lumMod val="50000"/>
                </a:schemeClr>
              </a:solidFill>
              <a:latin typeface="Corbel"/>
              <a:cs typeface="Corbel"/>
            </a:endParaRPr>
          </a:p>
          <a:p>
            <a:pPr algn="ctr"/>
            <a:r>
              <a:rPr lang="pt-BR" sz="1500" dirty="0" smtClean="0">
                <a:solidFill>
                  <a:schemeClr val="bg1">
                    <a:lumMod val="50000"/>
                  </a:schemeClr>
                </a:solidFill>
                <a:latin typeface="Corbel"/>
                <a:cs typeface="Corbel"/>
              </a:rPr>
              <a:t>40 dias corridos</a:t>
            </a:r>
          </a:p>
        </p:txBody>
      </p:sp>
    </p:spTree>
    <p:extLst>
      <p:ext uri="{BB962C8B-B14F-4D97-AF65-F5344CB8AC3E}">
        <p14:creationId xmlns:p14="http://schemas.microsoft.com/office/powerpoint/2010/main" val="1097292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9" grpId="0" animBg="1"/>
      <p:bldP spid="11" grpId="0" animBg="1"/>
      <p:bldP spid="12" grpId="0" animBg="1"/>
      <p:bldP spid="13" grpId="0" animBg="1"/>
      <p:bldP spid="15" grpId="0" animBg="1"/>
      <p:bldP spid="17" grpId="0" animBg="1"/>
      <p:bldP spid="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/>
          </p:cNvSpPr>
          <p:nvPr/>
        </p:nvSpPr>
        <p:spPr>
          <a:xfrm>
            <a:off x="0" y="3397"/>
            <a:ext cx="9144000" cy="1045029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700" b="1" i="0" u="none" strike="noStrike" kern="0" cap="none" spc="0" normalizeH="0" baseline="0" noProof="0" dirty="0" smtClean="0">
                <a:ln>
                  <a:noFill/>
                </a:ln>
                <a:solidFill>
                  <a:srgbClr val="5A6378"/>
                </a:solidFill>
                <a:effectLst/>
                <a:uLnTx/>
                <a:uFillTx/>
                <a:latin typeface="Corbel"/>
                <a:ea typeface="+mj-ea"/>
                <a:cs typeface="+mj-cs"/>
              </a:rPr>
              <a:t>Proposta de Trabalho – Responsabilidades</a:t>
            </a:r>
            <a:endParaRPr kumimoji="0" lang="en-US" sz="2700" b="1" i="0" u="none" strike="noStrike" kern="0" cap="none" spc="0" normalizeH="0" baseline="0" noProof="0" dirty="0">
              <a:ln>
                <a:noFill/>
              </a:ln>
              <a:solidFill>
                <a:srgbClr val="5A6378"/>
              </a:solidFill>
              <a:effectLst/>
              <a:uLnTx/>
              <a:uFillTx/>
              <a:latin typeface="Corbel"/>
              <a:ea typeface="+mj-ea"/>
              <a:cs typeface="+mj-cs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19605" y="6329327"/>
            <a:ext cx="724395" cy="2852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5" name="Text Placeholder 2"/>
          <p:cNvSpPr txBox="1">
            <a:spLocks/>
          </p:cNvSpPr>
          <p:nvPr/>
        </p:nvSpPr>
        <p:spPr>
          <a:xfrm>
            <a:off x="457199" y="1337765"/>
            <a:ext cx="8556172" cy="4378683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FF6600"/>
              </a:buClr>
              <a:buFont typeface="Wingdings" pitchFamily="2" charset="2"/>
              <a:buChar char="§"/>
            </a:pPr>
            <a:r>
              <a:rPr lang="pt-BR" sz="2000" kern="0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orbel"/>
              </a:rPr>
              <a:t>ABRAINC</a:t>
            </a:r>
          </a:p>
          <a:p>
            <a:pPr lvl="1">
              <a:lnSpc>
                <a:spcPct val="150000"/>
              </a:lnSpc>
              <a:buClr>
                <a:srgbClr val="FF6600"/>
              </a:buClr>
              <a:buFont typeface="Wingdings" pitchFamily="2" charset="2"/>
              <a:buChar char="§"/>
            </a:pPr>
            <a:r>
              <a:rPr lang="pt-BR" sz="1700" kern="0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orbel"/>
              </a:rPr>
              <a:t>Cadastro de formadores de opini</a:t>
            </a:r>
            <a:r>
              <a:rPr lang="pt-BR" sz="1700" kern="0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orbel"/>
              </a:rPr>
              <a:t>ão</a:t>
            </a:r>
          </a:p>
          <a:p>
            <a:pPr lvl="1">
              <a:lnSpc>
                <a:spcPct val="150000"/>
              </a:lnSpc>
              <a:buClr>
                <a:srgbClr val="FF6600"/>
              </a:buClr>
              <a:buFont typeface="Wingdings" pitchFamily="2" charset="2"/>
              <a:buChar char="§"/>
            </a:pPr>
            <a:r>
              <a:rPr lang="pt-BR" sz="1700" kern="0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orbel"/>
              </a:rPr>
              <a:t>Cadastro de empresas para etapa descritiva (deverá conter e-mail)</a:t>
            </a:r>
          </a:p>
          <a:p>
            <a:pPr lvl="1">
              <a:lnSpc>
                <a:spcPct val="150000"/>
              </a:lnSpc>
              <a:buClr>
                <a:srgbClr val="FF6600"/>
              </a:buClr>
              <a:buFont typeface="Wingdings" pitchFamily="2" charset="2"/>
              <a:buChar char="§"/>
            </a:pPr>
            <a:r>
              <a:rPr lang="pt-BR" sz="1700" kern="0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orbel"/>
              </a:rPr>
              <a:t>Validar os formulários de coleta de dados</a:t>
            </a:r>
          </a:p>
          <a:p>
            <a:pPr>
              <a:lnSpc>
                <a:spcPct val="150000"/>
              </a:lnSpc>
              <a:buClr>
                <a:srgbClr val="FF6600"/>
              </a:buClr>
              <a:buFont typeface="Wingdings" pitchFamily="2" charset="2"/>
              <a:buChar char="§"/>
            </a:pPr>
            <a:r>
              <a:rPr lang="pt-BR" sz="2000" kern="0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orbel"/>
              </a:rPr>
              <a:t>Idea Brasil</a:t>
            </a:r>
            <a:endParaRPr lang="pt-BR" sz="2000" kern="0" dirty="0">
              <a:solidFill>
                <a:schemeClr val="accent4">
                  <a:lumMod val="65000"/>
                  <a:lumOff val="35000"/>
                </a:schemeClr>
              </a:solidFill>
              <a:latin typeface="Corbel"/>
            </a:endParaRPr>
          </a:p>
          <a:p>
            <a:pPr lvl="1">
              <a:lnSpc>
                <a:spcPct val="150000"/>
              </a:lnSpc>
              <a:buClr>
                <a:srgbClr val="FF6600"/>
              </a:buClr>
              <a:buFont typeface="Wingdings" pitchFamily="2" charset="2"/>
              <a:buChar char="§"/>
            </a:pPr>
            <a:r>
              <a:rPr lang="pt-BR" sz="1700" kern="0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orbel"/>
              </a:rPr>
              <a:t>Elaborar formul</a:t>
            </a:r>
            <a:r>
              <a:rPr lang="pt-BR" sz="1700" kern="0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orbel"/>
              </a:rPr>
              <a:t>ários </a:t>
            </a:r>
            <a:r>
              <a:rPr lang="pt-BR" sz="1700" kern="0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orbel"/>
              </a:rPr>
              <a:t>para coleta de dados</a:t>
            </a:r>
          </a:p>
          <a:p>
            <a:pPr lvl="1">
              <a:lnSpc>
                <a:spcPct val="150000"/>
              </a:lnSpc>
              <a:buClr>
                <a:srgbClr val="FF6600"/>
              </a:buClr>
              <a:buFont typeface="Wingdings" pitchFamily="2" charset="2"/>
              <a:buChar char="§"/>
            </a:pPr>
            <a:r>
              <a:rPr lang="pt-BR" sz="1700" kern="0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orbel"/>
              </a:rPr>
              <a:t>Convidar os participantes e realizar as entrevistas das duas etapas</a:t>
            </a:r>
          </a:p>
          <a:p>
            <a:pPr lvl="1">
              <a:lnSpc>
                <a:spcPct val="150000"/>
              </a:lnSpc>
              <a:buClr>
                <a:srgbClr val="FF6600"/>
              </a:buClr>
              <a:buFont typeface="Wingdings" pitchFamily="2" charset="2"/>
              <a:buChar char="§"/>
            </a:pPr>
            <a:r>
              <a:rPr lang="pt-BR" sz="1700" kern="0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orbel"/>
              </a:rPr>
              <a:t>Analisar os dados das duas etapas</a:t>
            </a:r>
          </a:p>
          <a:p>
            <a:pPr lvl="1">
              <a:lnSpc>
                <a:spcPct val="150000"/>
              </a:lnSpc>
              <a:buClr>
                <a:srgbClr val="FF6600"/>
              </a:buClr>
              <a:buFont typeface="Wingdings" pitchFamily="2" charset="2"/>
              <a:buChar char="§"/>
            </a:pPr>
            <a:r>
              <a:rPr lang="pt-BR" sz="1700" kern="0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orbel"/>
              </a:rPr>
              <a:t>Realizar apresenta</a:t>
            </a:r>
            <a:r>
              <a:rPr lang="pt-BR" sz="1700" kern="0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orbel"/>
              </a:rPr>
              <a:t>ção oral dos resultados</a:t>
            </a:r>
            <a:endParaRPr lang="pt-BR" sz="1700" kern="0" dirty="0">
              <a:solidFill>
                <a:schemeClr val="accent4">
                  <a:lumMod val="65000"/>
                  <a:lumOff val="35000"/>
                </a:schemeClr>
              </a:solidFill>
              <a:latin typeface="Corbel"/>
            </a:endParaRPr>
          </a:p>
          <a:p>
            <a:pPr lvl="1">
              <a:lnSpc>
                <a:spcPct val="150000"/>
              </a:lnSpc>
              <a:buClr>
                <a:srgbClr val="FF6600"/>
              </a:buClr>
              <a:buFont typeface="Wingdings" pitchFamily="2" charset="2"/>
              <a:buChar char="§"/>
            </a:pPr>
            <a:endParaRPr lang="pt-BR" sz="1700" kern="0" dirty="0">
              <a:solidFill>
                <a:schemeClr val="accent4">
                  <a:lumMod val="65000"/>
                  <a:lumOff val="35000"/>
                </a:schemeClr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964678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/>
          </p:cNvSpPr>
          <p:nvPr/>
        </p:nvSpPr>
        <p:spPr>
          <a:xfrm>
            <a:off x="0" y="3397"/>
            <a:ext cx="9144000" cy="1045029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700" b="1" i="0" u="none" strike="noStrike" kern="0" cap="none" spc="0" normalizeH="0" baseline="0" noProof="0" dirty="0" smtClean="0">
                <a:ln>
                  <a:noFill/>
                </a:ln>
                <a:solidFill>
                  <a:srgbClr val="5A6378"/>
                </a:solidFill>
                <a:effectLst/>
                <a:uLnTx/>
                <a:uFillTx/>
                <a:latin typeface="Corbel"/>
                <a:ea typeface="+mj-ea"/>
                <a:cs typeface="+mj-cs"/>
              </a:rPr>
              <a:t>Proposta de Trabalho – Investimento</a:t>
            </a:r>
            <a:endParaRPr kumimoji="0" lang="en-US" sz="2700" b="1" i="0" u="none" strike="noStrike" kern="0" cap="none" spc="0" normalizeH="0" baseline="0" noProof="0" dirty="0">
              <a:ln>
                <a:noFill/>
              </a:ln>
              <a:solidFill>
                <a:srgbClr val="5A6378"/>
              </a:solidFill>
              <a:effectLst/>
              <a:uLnTx/>
              <a:uFillTx/>
              <a:latin typeface="Corbel"/>
              <a:ea typeface="+mj-ea"/>
              <a:cs typeface="+mj-cs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19605" y="6329327"/>
            <a:ext cx="724395" cy="2852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5" name="Text Placeholder 2"/>
          <p:cNvSpPr txBox="1">
            <a:spLocks/>
          </p:cNvSpPr>
          <p:nvPr/>
        </p:nvSpPr>
        <p:spPr>
          <a:xfrm>
            <a:off x="457199" y="1337765"/>
            <a:ext cx="8556172" cy="4378683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FF6600"/>
              </a:buClr>
              <a:buFont typeface="Wingdings" pitchFamily="2" charset="2"/>
              <a:buChar char="§"/>
            </a:pPr>
            <a:r>
              <a:rPr lang="pt-BR" sz="2000" kern="0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orbel"/>
              </a:rPr>
              <a:t>Valor total – </a:t>
            </a:r>
            <a:r>
              <a:rPr lang="pt-BR" sz="2000" kern="0" dirty="0" err="1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orbel"/>
              </a:rPr>
              <a:t>R</a:t>
            </a:r>
            <a:r>
              <a:rPr lang="pt-BR" sz="2000" kern="0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orbel"/>
              </a:rPr>
              <a:t>$ 11.600</a:t>
            </a:r>
          </a:p>
          <a:p>
            <a:pPr lvl="1">
              <a:lnSpc>
                <a:spcPct val="150000"/>
              </a:lnSpc>
              <a:buClr>
                <a:srgbClr val="FF6600"/>
              </a:buClr>
              <a:buFont typeface="Wingdings" pitchFamily="2" charset="2"/>
              <a:buChar char="§"/>
            </a:pPr>
            <a:r>
              <a:rPr lang="pt-BR" sz="1700" kern="0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orbel"/>
              </a:rPr>
              <a:t>50% da aprova</a:t>
            </a:r>
            <a:r>
              <a:rPr lang="pt-BR" sz="1700" kern="0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orbel"/>
              </a:rPr>
              <a:t>ção da proposta de prestação de serviços</a:t>
            </a:r>
          </a:p>
          <a:p>
            <a:pPr lvl="1">
              <a:lnSpc>
                <a:spcPct val="150000"/>
              </a:lnSpc>
              <a:buClr>
                <a:srgbClr val="FF6600"/>
              </a:buClr>
              <a:buFont typeface="Wingdings" pitchFamily="2" charset="2"/>
              <a:buChar char="§"/>
            </a:pPr>
            <a:r>
              <a:rPr lang="pt-BR" sz="1700" kern="0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orbel"/>
              </a:rPr>
              <a:t>50% na entrega do relatório eletrônico</a:t>
            </a:r>
            <a:endParaRPr lang="pt-BR" sz="1700" kern="0" dirty="0">
              <a:solidFill>
                <a:schemeClr val="accent4">
                  <a:lumMod val="65000"/>
                  <a:lumOff val="35000"/>
                </a:schemeClr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105607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4259690"/>
            <a:ext cx="9143999" cy="1706806"/>
          </a:xfrm>
          <a:prstGeom prst="rect">
            <a:avLst/>
          </a:prstGeom>
          <a:solidFill>
            <a:srgbClr val="FF6600"/>
          </a:solidFill>
          <a:ln w="6350" cap="rnd" cmpd="sng" algn="ctr">
            <a:noFill/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158" name="Rectangle 110"/>
          <p:cNvSpPr>
            <a:spLocks noGrp="1" noChangeArrowheads="1"/>
          </p:cNvSpPr>
          <p:nvPr>
            <p:ph type="ctrTitle" idx="4294967295"/>
          </p:nvPr>
        </p:nvSpPr>
        <p:spPr>
          <a:xfrm>
            <a:off x="4211638" y="4336667"/>
            <a:ext cx="4932362" cy="2125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pt-BR" sz="150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  <a:ea typeface="+mn-ea"/>
                <a:cs typeface="+mn-cs"/>
              </a:rPr>
              <a:t>Av. Queiróz Filho, 1700 – Torre B – Sala 407</a:t>
            </a:r>
            <a:br>
              <a:rPr lang="pt-BR" sz="150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  <a:ea typeface="+mn-ea"/>
                <a:cs typeface="+mn-cs"/>
              </a:rPr>
            </a:br>
            <a:r>
              <a:rPr lang="pt-BR" sz="150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  <a:ea typeface="+mn-ea"/>
                <a:cs typeface="+mn-cs"/>
              </a:rPr>
              <a:t>Alto de Pinheiros, São Paulo – SP</a:t>
            </a:r>
            <a:br>
              <a:rPr lang="pt-BR" sz="150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  <a:ea typeface="+mn-ea"/>
                <a:cs typeface="+mn-cs"/>
              </a:rPr>
            </a:br>
            <a:r>
              <a:rPr lang="pt-BR" sz="150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  <a:ea typeface="+mn-ea"/>
                <a:cs typeface="+mn-cs"/>
              </a:rPr>
              <a:t>CEP 05319-000</a:t>
            </a:r>
            <a:br>
              <a:rPr lang="pt-BR" sz="150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  <a:ea typeface="+mn-ea"/>
                <a:cs typeface="+mn-cs"/>
              </a:rPr>
            </a:br>
            <a:r>
              <a:rPr lang="pt-BR" sz="150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  <a:ea typeface="+mn-ea"/>
                <a:cs typeface="+mn-cs"/>
              </a:rPr>
              <a:t>Fone: (11) 4302-5559</a:t>
            </a:r>
            <a:br>
              <a:rPr lang="pt-BR" sz="150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  <a:ea typeface="+mn-ea"/>
                <a:cs typeface="+mn-cs"/>
              </a:rPr>
            </a:br>
            <a:r>
              <a:rPr lang="pt-BR" sz="150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  <a:ea typeface="+mn-ea"/>
                <a:cs typeface="+mn-cs"/>
              </a:rPr>
              <a:t/>
            </a:r>
            <a:br>
              <a:rPr lang="pt-BR" sz="150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  <a:ea typeface="+mn-ea"/>
                <a:cs typeface="+mn-cs"/>
              </a:rPr>
            </a:br>
            <a:r>
              <a:rPr lang="pt-BR" sz="1500" kern="1200" dirty="0" smtClean="0">
                <a:solidFill>
                  <a:schemeClr val="accent3">
                    <a:lumMod val="50000"/>
                  </a:schemeClr>
                </a:solidFill>
                <a:latin typeface="Century Gothic" pitchFamily="34" charset="0"/>
                <a:ea typeface="+mn-ea"/>
                <a:cs typeface="+mn-cs"/>
              </a:rPr>
              <a:t>www.ideabr.com.br</a:t>
            </a:r>
          </a:p>
        </p:txBody>
      </p:sp>
      <p:sp>
        <p:nvSpPr>
          <p:cNvPr id="2" name="Retângulo 1"/>
          <p:cNvSpPr/>
          <p:nvPr/>
        </p:nvSpPr>
        <p:spPr>
          <a:xfrm>
            <a:off x="0" y="4081560"/>
            <a:ext cx="9144000" cy="178130"/>
          </a:xfrm>
          <a:prstGeom prst="rect">
            <a:avLst/>
          </a:prstGeom>
          <a:solidFill>
            <a:srgbClr val="00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110"/>
          <p:cNvSpPr txBox="1">
            <a:spLocks noChangeArrowheads="1"/>
          </p:cNvSpPr>
          <p:nvPr/>
        </p:nvSpPr>
        <p:spPr>
          <a:xfrm>
            <a:off x="2105818" y="1724085"/>
            <a:ext cx="49323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pt-BR" sz="2800" b="1" kern="1200" dirty="0" smtClean="0">
                <a:solidFill>
                  <a:schemeClr val="accent3">
                    <a:lumMod val="50000"/>
                  </a:schemeClr>
                </a:solidFill>
                <a:latin typeface="Century Gothic" pitchFamily="34" charset="0"/>
                <a:ea typeface="+mn-ea"/>
                <a:cs typeface="+mn-cs"/>
              </a:rPr>
              <a:t>Mauro Veçoso</a:t>
            </a:r>
          </a:p>
          <a:p>
            <a:r>
              <a:rPr lang="pt-BR" sz="2000" dirty="0" err="1" smtClean="0">
                <a:solidFill>
                  <a:schemeClr val="accent3">
                    <a:lumMod val="50000"/>
                  </a:schemeClr>
                </a:solidFill>
                <a:latin typeface="Century Gothic" pitchFamily="34" charset="0"/>
                <a:ea typeface="+mn-ea"/>
                <a:cs typeface="+mn-cs"/>
              </a:rPr>
              <a:t>Executive</a:t>
            </a:r>
            <a:r>
              <a:rPr lang="pt-BR" sz="2000" dirty="0" smtClean="0">
                <a:solidFill>
                  <a:schemeClr val="accent3">
                    <a:lumMod val="50000"/>
                  </a:schemeClr>
                </a:solidFill>
                <a:latin typeface="Century Gothic" pitchFamily="34" charset="0"/>
                <a:ea typeface="+mn-ea"/>
                <a:cs typeface="+mn-cs"/>
              </a:rPr>
              <a:t> </a:t>
            </a:r>
            <a:r>
              <a:rPr lang="pt-BR" sz="2000" dirty="0" err="1" smtClean="0">
                <a:solidFill>
                  <a:schemeClr val="accent3">
                    <a:lumMod val="50000"/>
                  </a:schemeClr>
                </a:solidFill>
                <a:latin typeface="Century Gothic" pitchFamily="34" charset="0"/>
                <a:ea typeface="+mn-ea"/>
                <a:cs typeface="+mn-cs"/>
              </a:rPr>
              <a:t>Director</a:t>
            </a:r>
            <a:endParaRPr lang="pt-BR" sz="2000" dirty="0" smtClean="0">
              <a:solidFill>
                <a:schemeClr val="accent3">
                  <a:lumMod val="50000"/>
                </a:schemeClr>
              </a:solidFill>
              <a:latin typeface="Century Gothic" pitchFamily="34" charset="0"/>
              <a:ea typeface="+mn-ea"/>
              <a:cs typeface="+mn-cs"/>
            </a:endParaRPr>
          </a:p>
          <a:p>
            <a:r>
              <a:rPr lang="pt-BR" sz="1600" dirty="0" err="1" smtClean="0">
                <a:solidFill>
                  <a:schemeClr val="accent3">
                    <a:lumMod val="50000"/>
                  </a:schemeClr>
                </a:solidFill>
                <a:latin typeface="Century Gothic" pitchFamily="34" charset="0"/>
                <a:ea typeface="+mn-ea"/>
                <a:cs typeface="+mn-cs"/>
              </a:rPr>
              <a:t>mauro@ideabr.com.br</a:t>
            </a:r>
            <a:endParaRPr lang="pt-BR" sz="1600" dirty="0" smtClean="0">
              <a:solidFill>
                <a:schemeClr val="accent3">
                  <a:lumMod val="50000"/>
                </a:schemeClr>
              </a:solidFill>
              <a:latin typeface="Century Gothic" pitchFamily="34" charset="0"/>
              <a:ea typeface="+mn-ea"/>
              <a:cs typeface="+mn-cs"/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67" y="4682452"/>
            <a:ext cx="2199964" cy="86623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Rectangle 110"/>
          <p:cNvSpPr txBox="1">
            <a:spLocks noChangeArrowheads="1"/>
          </p:cNvSpPr>
          <p:nvPr/>
        </p:nvSpPr>
        <p:spPr>
          <a:xfrm>
            <a:off x="114644" y="5596187"/>
            <a:ext cx="3839832" cy="333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s-UY" sz="120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  <a:ea typeface="+mn-ea"/>
                <a:cs typeface="+mn-cs"/>
              </a:rPr>
              <a:t>Conhecimento gerando decisões inteligentes</a:t>
            </a:r>
            <a:endParaRPr lang="es-ES" sz="1200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1297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Module.thmx</Template>
  <TotalTime>2129</TotalTime>
  <Words>556</Words>
  <Application>Microsoft Macintosh PowerPoint</Application>
  <PresentationFormat>On-screen Show (4:3)</PresentationFormat>
  <Paragraphs>68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Diseño predeterminado</vt:lpstr>
      <vt:lpstr>1_Diseño predeterminado</vt:lpstr>
      <vt:lpstr>Projeto  Transformação nas relações de trabalho  ABRAINC – agosto de 2013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Av. Queiróz Filho, 1700 – Torre B – Sala 407 Alto de Pinheiros, São Paulo – SP CEP 05319-000 Fone: (11) 4302-5559  www.ideabr.com.br</vt:lpstr>
    </vt:vector>
  </TitlesOfParts>
  <Company>Idea Brasil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J. Felisberto</dc:title>
  <dc:creator>Jose Mauro Veçoso</dc:creator>
  <cp:lastModifiedBy>Jose Mauro Veçoso</cp:lastModifiedBy>
  <cp:revision>145</cp:revision>
  <dcterms:created xsi:type="dcterms:W3CDTF">2012-05-05T21:42:54Z</dcterms:created>
  <dcterms:modified xsi:type="dcterms:W3CDTF">2013-08-27T11:42:15Z</dcterms:modified>
</cp:coreProperties>
</file>