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6"/>
  </p:notesMasterIdLst>
  <p:handoutMasterIdLst>
    <p:handoutMasterId r:id="rId37"/>
  </p:handoutMasterIdLst>
  <p:sldIdLst>
    <p:sldId id="1695" r:id="rId2"/>
    <p:sldId id="1638" r:id="rId3"/>
    <p:sldId id="1642" r:id="rId4"/>
    <p:sldId id="1803" r:id="rId5"/>
    <p:sldId id="1799" r:id="rId6"/>
    <p:sldId id="1798" r:id="rId7"/>
    <p:sldId id="1856" r:id="rId8"/>
    <p:sldId id="1857" r:id="rId9"/>
    <p:sldId id="1854" r:id="rId10"/>
    <p:sldId id="1855" r:id="rId11"/>
    <p:sldId id="1833" r:id="rId12"/>
    <p:sldId id="1834" r:id="rId13"/>
    <p:sldId id="1835" r:id="rId14"/>
    <p:sldId id="1815" r:id="rId15"/>
    <p:sldId id="1816" r:id="rId16"/>
    <p:sldId id="1826" r:id="rId17"/>
    <p:sldId id="1763" r:id="rId18"/>
    <p:sldId id="1822" r:id="rId19"/>
    <p:sldId id="1839" r:id="rId20"/>
    <p:sldId id="1823" r:id="rId21"/>
    <p:sldId id="1825" r:id="rId22"/>
    <p:sldId id="1688" r:id="rId23"/>
    <p:sldId id="1858" r:id="rId24"/>
    <p:sldId id="1850" r:id="rId25"/>
    <p:sldId id="1851" r:id="rId26"/>
    <p:sldId id="1691" r:id="rId27"/>
    <p:sldId id="1842" r:id="rId28"/>
    <p:sldId id="1843" r:id="rId29"/>
    <p:sldId id="1844" r:id="rId30"/>
    <p:sldId id="1845" r:id="rId31"/>
    <p:sldId id="1846" r:id="rId32"/>
    <p:sldId id="1847" r:id="rId33"/>
    <p:sldId id="1848" r:id="rId34"/>
    <p:sldId id="1849" r:id="rId35"/>
  </p:sldIdLst>
  <p:sldSz cx="9144000" cy="6858000" type="screen4x3"/>
  <p:notesSz cx="6864350" cy="9996488"/>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BEBEB"/>
    <a:srgbClr val="DCDCDC"/>
    <a:srgbClr val="6E6E6E"/>
    <a:srgbClr val="D2D2D2"/>
    <a:srgbClr val="CDCDCD"/>
    <a:srgbClr val="C8C8C8"/>
    <a:srgbClr val="D7D7D7"/>
    <a:srgbClr val="BEBEB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7" autoAdjust="0"/>
    <p:restoredTop sz="94434" autoAdjust="0"/>
  </p:normalViewPr>
  <p:slideViewPr>
    <p:cSldViewPr>
      <p:cViewPr varScale="1">
        <p:scale>
          <a:sx n="74" d="100"/>
          <a:sy n="74" d="100"/>
        </p:scale>
        <p:origin x="126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ustavo.constantino\Desktop\Exposi&#231;&#227;o%20ABRAINC%20-%201&#186;%20mes%20de%20atividades%20FSB.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0.17119195750736699"/>
          <c:y val="0.21525973609769899"/>
          <c:w val="0.82880804249263296"/>
          <c:h val="0.70845627195268901"/>
        </c:manualLayout>
      </c:layout>
      <c:pie3DChart>
        <c:varyColors val="1"/>
        <c:ser>
          <c:idx val="0"/>
          <c:order val="0"/>
          <c:dPt>
            <c:idx val="0"/>
            <c:bubble3D val="0"/>
            <c:spPr>
              <a:solidFill>
                <a:schemeClr val="accent2">
                  <a:lumMod val="60000"/>
                  <a:lumOff val="40000"/>
                </a:schemeClr>
              </a:solidFill>
            </c:spPr>
          </c:dPt>
          <c:dPt>
            <c:idx val="1"/>
            <c:bubble3D val="0"/>
            <c:spPr>
              <a:solidFill>
                <a:schemeClr val="accent2">
                  <a:lumMod val="50000"/>
                </a:schemeClr>
              </a:solidFill>
            </c:spPr>
          </c:dPt>
          <c:dLbls>
            <c:dLbl>
              <c:idx val="2"/>
              <c:layout>
                <c:manualLayout>
                  <c:x val="0.1252613573466812"/>
                  <c:y val="8.3568915048086445E-2"/>
                </c:manualLayout>
              </c:layou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a:lstStyle/>
              <a:p>
                <a:pPr>
                  <a:defRPr sz="1100" b="1"/>
                </a:pPr>
                <a:endParaRPr lang="pt-BR"/>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Planilha!$C$1:$E$1</c:f>
              <c:strCache>
                <c:ptCount val="3"/>
                <c:pt idx="0">
                  <c:v>Matérias ABRAINC-Fipe</c:v>
                </c:pt>
                <c:pt idx="1">
                  <c:v>Matérias FGTS</c:v>
                </c:pt>
                <c:pt idx="2">
                  <c:v>Outros temas</c:v>
                </c:pt>
              </c:strCache>
            </c:strRef>
          </c:cat>
          <c:val>
            <c:numRef>
              <c:f>Planilha!$C$2:$E$2</c:f>
              <c:numCache>
                <c:formatCode>General</c:formatCode>
                <c:ptCount val="3"/>
                <c:pt idx="0">
                  <c:v>81</c:v>
                </c:pt>
                <c:pt idx="1">
                  <c:v>108</c:v>
                </c:pt>
                <c:pt idx="2">
                  <c:v>66</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pt-BR" sz="1600" b="1"/>
              <a:t>Arbitragem</a:t>
            </a:r>
            <a:r>
              <a:rPr lang="pt-BR" sz="1600" b="1" baseline="0"/>
              <a:t> de temas/relevância </a:t>
            </a:r>
            <a:endParaRPr lang="pt-BR" sz="1600" b="1"/>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2.42507776913676E-2"/>
          <c:y val="0.124718285269891"/>
          <c:w val="0.95149844461726496"/>
          <c:h val="0.75224323147768202"/>
        </c:manualLayout>
      </c:layout>
      <c:barChart>
        <c:barDir val="col"/>
        <c:grouping val="clustered"/>
        <c:varyColors val="0"/>
        <c:ser>
          <c:idx val="0"/>
          <c:order val="0"/>
          <c:spPr>
            <a:solidFill>
              <a:schemeClr val="accent1"/>
            </a:solidFill>
            <a:ln>
              <a:noFill/>
            </a:ln>
            <a:effectLst/>
          </c:spPr>
          <c:invertIfNegative val="0"/>
          <c:cat>
            <c:strRef>
              <c:f>Plan1!$A$1:$A$8</c:f>
              <c:strCache>
                <c:ptCount val="8"/>
                <c:pt idx="0">
                  <c:v>Funding</c:v>
                </c:pt>
                <c:pt idx="1">
                  <c:v>FGTS</c:v>
                </c:pt>
                <c:pt idx="2">
                  <c:v>Modelo de negócio</c:v>
                </c:pt>
                <c:pt idx="3">
                  <c:v>Custo da burocracia </c:v>
                </c:pt>
                <c:pt idx="4">
                  <c:v>Adin</c:v>
                </c:pt>
                <c:pt idx="5">
                  <c:v>Plano diretor </c:v>
                </c:pt>
                <c:pt idx="6">
                  <c:v>Dados setoriais</c:v>
                </c:pt>
                <c:pt idx="7">
                  <c:v>Relevância econômica</c:v>
                </c:pt>
              </c:strCache>
            </c:strRef>
          </c:cat>
          <c:val>
            <c:numRef>
              <c:f>Plan1!$B$1:$B$8</c:f>
              <c:numCache>
                <c:formatCode>General</c:formatCode>
                <c:ptCount val="8"/>
                <c:pt idx="0">
                  <c:v>60</c:v>
                </c:pt>
                <c:pt idx="1">
                  <c:v>60</c:v>
                </c:pt>
                <c:pt idx="2">
                  <c:v>60</c:v>
                </c:pt>
                <c:pt idx="3">
                  <c:v>40</c:v>
                </c:pt>
                <c:pt idx="4">
                  <c:v>40</c:v>
                </c:pt>
                <c:pt idx="5">
                  <c:v>40</c:v>
                </c:pt>
                <c:pt idx="6">
                  <c:v>30</c:v>
                </c:pt>
                <c:pt idx="7">
                  <c:v>20</c:v>
                </c:pt>
              </c:numCache>
            </c:numRef>
          </c:val>
        </c:ser>
        <c:dLbls>
          <c:showLegendKey val="0"/>
          <c:showVal val="0"/>
          <c:showCatName val="0"/>
          <c:showSerName val="0"/>
          <c:showPercent val="0"/>
          <c:showBubbleSize val="0"/>
        </c:dLbls>
        <c:gapWidth val="219"/>
        <c:overlap val="-27"/>
        <c:axId val="15790568"/>
        <c:axId val="288713856"/>
      </c:barChart>
      <c:catAx>
        <c:axId val="15790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pt-BR"/>
          </a:p>
        </c:txPr>
        <c:crossAx val="288713856"/>
        <c:crosses val="autoZero"/>
        <c:auto val="1"/>
        <c:lblAlgn val="ctr"/>
        <c:lblOffset val="100"/>
        <c:noMultiLvlLbl val="0"/>
      </c:catAx>
      <c:valAx>
        <c:axId val="2887138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790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7788" y="0"/>
            <a:ext cx="2974975" cy="501650"/>
          </a:xfrm>
          <a:prstGeom prst="rect">
            <a:avLst/>
          </a:prstGeom>
        </p:spPr>
        <p:txBody>
          <a:bodyPr vert="horz" lIns="91440" tIns="45720" rIns="91440" bIns="45720" rtlCol="0"/>
          <a:lstStyle>
            <a:lvl1pPr algn="r">
              <a:defRPr sz="1200"/>
            </a:lvl1pPr>
          </a:lstStyle>
          <a:p>
            <a:fld id="{3AD7732E-CC53-4B0F-BF09-BBCFDDD111A8}" type="datetimeFigureOut">
              <a:rPr lang="pt-BR" smtClean="0"/>
              <a:t>31/08/2015</a:t>
            </a:fld>
            <a:endParaRPr lang="pt-BR"/>
          </a:p>
        </p:txBody>
      </p:sp>
      <p:sp>
        <p:nvSpPr>
          <p:cNvPr id="4" name="Espaço Reservado para Rodapé 3"/>
          <p:cNvSpPr>
            <a:spLocks noGrp="1"/>
          </p:cNvSpPr>
          <p:nvPr>
            <p:ph type="ftr" sz="quarter" idx="2"/>
          </p:nvPr>
        </p:nvSpPr>
        <p:spPr>
          <a:xfrm>
            <a:off x="0" y="9494838"/>
            <a:ext cx="2974975" cy="50165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7788" y="9494838"/>
            <a:ext cx="2974975" cy="501650"/>
          </a:xfrm>
          <a:prstGeom prst="rect">
            <a:avLst/>
          </a:prstGeom>
        </p:spPr>
        <p:txBody>
          <a:bodyPr vert="horz" lIns="91440" tIns="45720" rIns="91440" bIns="45720" rtlCol="0" anchor="b"/>
          <a:lstStyle>
            <a:lvl1pPr algn="r">
              <a:defRPr sz="1200"/>
            </a:lvl1pPr>
          </a:lstStyle>
          <a:p>
            <a:fld id="{98A26C54-BC14-4276-A6B6-D4E44A2BCB13}" type="slidenum">
              <a:rPr lang="pt-BR" smtClean="0"/>
              <a:t>‹nº›</a:t>
            </a:fld>
            <a:endParaRPr lang="pt-BR"/>
          </a:p>
        </p:txBody>
      </p:sp>
    </p:spTree>
    <p:extLst>
      <p:ext uri="{BB962C8B-B14F-4D97-AF65-F5344CB8AC3E}">
        <p14:creationId xmlns:p14="http://schemas.microsoft.com/office/powerpoint/2010/main" val="177342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4552" cy="499824"/>
          </a:xfrm>
          <a:prstGeom prst="rect">
            <a:avLst/>
          </a:prstGeom>
        </p:spPr>
        <p:txBody>
          <a:bodyPr vert="horz" lIns="96341" tIns="48171" rIns="96341" bIns="48171" rtlCol="0"/>
          <a:lstStyle>
            <a:lvl1pPr algn="l">
              <a:defRPr sz="1300">
                <a:latin typeface="Arial" charset="0"/>
                <a:cs typeface="+mn-cs"/>
              </a:defRPr>
            </a:lvl1pPr>
          </a:lstStyle>
          <a:p>
            <a:pPr>
              <a:defRPr/>
            </a:pPr>
            <a:endParaRPr lang="pt-BR"/>
          </a:p>
        </p:txBody>
      </p:sp>
      <p:sp>
        <p:nvSpPr>
          <p:cNvPr id="3" name="Espaço Reservado para Data 2"/>
          <p:cNvSpPr>
            <a:spLocks noGrp="1"/>
          </p:cNvSpPr>
          <p:nvPr>
            <p:ph type="dt" idx="1"/>
          </p:nvPr>
        </p:nvSpPr>
        <p:spPr>
          <a:xfrm>
            <a:off x="3888210" y="0"/>
            <a:ext cx="2974552" cy="499824"/>
          </a:xfrm>
          <a:prstGeom prst="rect">
            <a:avLst/>
          </a:prstGeom>
        </p:spPr>
        <p:txBody>
          <a:bodyPr vert="horz" lIns="96341" tIns="48171" rIns="96341" bIns="48171" rtlCol="0"/>
          <a:lstStyle>
            <a:lvl1pPr algn="r">
              <a:defRPr sz="1300">
                <a:latin typeface="Arial" charset="0"/>
                <a:cs typeface="+mn-cs"/>
              </a:defRPr>
            </a:lvl1pPr>
          </a:lstStyle>
          <a:p>
            <a:pPr>
              <a:defRPr/>
            </a:pPr>
            <a:fld id="{114BFCA1-340C-4996-8087-098BB33411EB}" type="datetimeFigureOut">
              <a:rPr lang="pt-BR"/>
              <a:pPr>
                <a:defRPr/>
              </a:pPr>
              <a:t>31/08/2015</a:t>
            </a:fld>
            <a:endParaRPr lang="pt-BR"/>
          </a:p>
        </p:txBody>
      </p:sp>
      <p:sp>
        <p:nvSpPr>
          <p:cNvPr id="4" name="Espaço Reservado para Imagem de Slide 3"/>
          <p:cNvSpPr>
            <a:spLocks noGrp="1" noRot="1" noChangeAspect="1"/>
          </p:cNvSpPr>
          <p:nvPr>
            <p:ph type="sldImg" idx="2"/>
          </p:nvPr>
        </p:nvSpPr>
        <p:spPr>
          <a:xfrm>
            <a:off x="933450" y="749300"/>
            <a:ext cx="4997450" cy="3749675"/>
          </a:xfrm>
          <a:prstGeom prst="rect">
            <a:avLst/>
          </a:prstGeom>
          <a:noFill/>
          <a:ln w="12700">
            <a:solidFill>
              <a:prstClr val="black"/>
            </a:solidFill>
          </a:ln>
        </p:spPr>
        <p:txBody>
          <a:bodyPr vert="horz" lIns="96341" tIns="48171" rIns="96341" bIns="48171" rtlCol="0" anchor="ctr"/>
          <a:lstStyle/>
          <a:p>
            <a:pPr lvl="0"/>
            <a:endParaRPr lang="pt-BR" noProof="0" smtClean="0"/>
          </a:p>
        </p:txBody>
      </p:sp>
      <p:sp>
        <p:nvSpPr>
          <p:cNvPr id="5" name="Espaço Reservado para Anotações 4"/>
          <p:cNvSpPr>
            <a:spLocks noGrp="1"/>
          </p:cNvSpPr>
          <p:nvPr>
            <p:ph type="body" sz="quarter" idx="3"/>
          </p:nvPr>
        </p:nvSpPr>
        <p:spPr>
          <a:xfrm>
            <a:off x="686435" y="4748332"/>
            <a:ext cx="5491480" cy="4498420"/>
          </a:xfrm>
          <a:prstGeom prst="rect">
            <a:avLst/>
          </a:prstGeom>
        </p:spPr>
        <p:txBody>
          <a:bodyPr vert="horz" lIns="96341" tIns="48171" rIns="96341" bIns="48171"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p>
        </p:txBody>
      </p:sp>
      <p:sp>
        <p:nvSpPr>
          <p:cNvPr id="6" name="Espaço Reservado para Rodapé 5"/>
          <p:cNvSpPr>
            <a:spLocks noGrp="1"/>
          </p:cNvSpPr>
          <p:nvPr>
            <p:ph type="ftr" sz="quarter" idx="4"/>
          </p:nvPr>
        </p:nvSpPr>
        <p:spPr>
          <a:xfrm>
            <a:off x="0" y="9494929"/>
            <a:ext cx="2974552" cy="499824"/>
          </a:xfrm>
          <a:prstGeom prst="rect">
            <a:avLst/>
          </a:prstGeom>
        </p:spPr>
        <p:txBody>
          <a:bodyPr vert="horz" lIns="96341" tIns="48171" rIns="96341" bIns="48171" rtlCol="0" anchor="b"/>
          <a:lstStyle>
            <a:lvl1pPr algn="l">
              <a:defRPr sz="1300">
                <a:latin typeface="Arial" charset="0"/>
                <a:cs typeface="+mn-cs"/>
              </a:defRPr>
            </a:lvl1pPr>
          </a:lstStyle>
          <a:p>
            <a:pPr>
              <a:defRPr/>
            </a:pPr>
            <a:endParaRPr lang="pt-BR"/>
          </a:p>
        </p:txBody>
      </p:sp>
      <p:sp>
        <p:nvSpPr>
          <p:cNvPr id="7" name="Espaço Reservado para Número de Slide 6"/>
          <p:cNvSpPr>
            <a:spLocks noGrp="1"/>
          </p:cNvSpPr>
          <p:nvPr>
            <p:ph type="sldNum" sz="quarter" idx="5"/>
          </p:nvPr>
        </p:nvSpPr>
        <p:spPr>
          <a:xfrm>
            <a:off x="3888210" y="9494929"/>
            <a:ext cx="2974552" cy="499824"/>
          </a:xfrm>
          <a:prstGeom prst="rect">
            <a:avLst/>
          </a:prstGeom>
        </p:spPr>
        <p:txBody>
          <a:bodyPr vert="horz" lIns="96341" tIns="48171" rIns="96341" bIns="48171" rtlCol="0" anchor="b"/>
          <a:lstStyle>
            <a:lvl1pPr algn="r">
              <a:defRPr sz="1300">
                <a:latin typeface="Arial" charset="0"/>
                <a:cs typeface="+mn-cs"/>
              </a:defRPr>
            </a:lvl1pPr>
          </a:lstStyle>
          <a:p>
            <a:pPr>
              <a:defRPr/>
            </a:pPr>
            <a:fld id="{85730BC7-03E3-4390-A6F8-A796077FD5D1}" type="slidenum">
              <a:rPr lang="pt-BR"/>
              <a:pPr>
                <a:defRPr/>
              </a:pPr>
              <a:t>‹nº›</a:t>
            </a:fld>
            <a:endParaRPr lang="pt-BR"/>
          </a:p>
        </p:txBody>
      </p:sp>
    </p:spTree>
    <p:extLst>
      <p:ext uri="{BB962C8B-B14F-4D97-AF65-F5344CB8AC3E}">
        <p14:creationId xmlns:p14="http://schemas.microsoft.com/office/powerpoint/2010/main" val="3357071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a:defRPr/>
            </a:pPr>
            <a:fld id="{85730BC7-03E3-4390-A6F8-A796077FD5D1}" type="slidenum">
              <a:rPr lang="pt-BR" smtClean="0"/>
              <a:pPr>
                <a:defRPr/>
              </a:pPr>
              <a:t>2</a:t>
            </a:fld>
            <a:endParaRPr lang="pt-BR"/>
          </a:p>
        </p:txBody>
      </p:sp>
    </p:spTree>
    <p:extLst>
      <p:ext uri="{BB962C8B-B14F-4D97-AF65-F5344CB8AC3E}">
        <p14:creationId xmlns:p14="http://schemas.microsoft.com/office/powerpoint/2010/main" val="1532296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8000"/>
          </a:xfrm>
          <a:prstGeom prst="rect">
            <a:avLst/>
          </a:prstGeom>
        </p:spPr>
      </p:pic>
    </p:spTree>
    <p:extLst>
      <p:ext uri="{BB962C8B-B14F-4D97-AF65-F5344CB8AC3E}">
        <p14:creationId xmlns:p14="http://schemas.microsoft.com/office/powerpoint/2010/main" val="18167370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de Sessã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13467146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udo">
    <p:spTree>
      <p:nvGrpSpPr>
        <p:cNvPr id="1" name=""/>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6" cy="6857999"/>
          </a:xfrm>
          <a:prstGeom prst="rect">
            <a:avLst/>
          </a:prstGeom>
        </p:spPr>
      </p:pic>
      <p:sp>
        <p:nvSpPr>
          <p:cNvPr id="4" name="CaixaDeTexto 3"/>
          <p:cNvSpPr txBox="1"/>
          <p:nvPr userDrawn="1"/>
        </p:nvSpPr>
        <p:spPr>
          <a:xfrm>
            <a:off x="419916" y="6457578"/>
            <a:ext cx="6672263" cy="230832"/>
          </a:xfrm>
          <a:prstGeom prst="rect">
            <a:avLst/>
          </a:prstGeom>
          <a:noFill/>
        </p:spPr>
        <p:txBody>
          <a:bodyPr wrap="square" rtlCol="0">
            <a:spAutoFit/>
          </a:bodyPr>
          <a:lstStyle/>
          <a:p>
            <a:pPr fontAlgn="auto">
              <a:spcBef>
                <a:spcPts val="0"/>
              </a:spcBef>
              <a:spcAft>
                <a:spcPts val="0"/>
              </a:spcAft>
              <a:defRPr/>
            </a:pPr>
            <a:r>
              <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Reunião Diretoria┃27</a:t>
            </a:r>
            <a:r>
              <a:rPr lang="pt-BR"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de Agosto de 2015</a:t>
            </a:r>
            <a:endParaRPr lang="en-US" sz="9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29" name="CaixaDeTexto 28"/>
          <p:cNvSpPr txBox="1"/>
          <p:nvPr userDrawn="1"/>
        </p:nvSpPr>
        <p:spPr>
          <a:xfrm>
            <a:off x="1" y="6494243"/>
            <a:ext cx="461962" cy="154709"/>
          </a:xfrm>
          <a:prstGeom prst="rect">
            <a:avLst/>
          </a:prstGeom>
          <a:solidFill>
            <a:srgbClr val="6FBBE4"/>
          </a:solidFill>
          <a:ln w="6350">
            <a:noFill/>
          </a:ln>
        </p:spPr>
        <p:txBody>
          <a:bodyPr wrap="square" lIns="0" tIns="0" rIns="36000" bIns="0" rtlCol="0" anchor="ctr" anchorCtr="0">
            <a:noAutofit/>
          </a:bodyPr>
          <a:lstStyle/>
          <a:p>
            <a:pPr algn="r" fontAlgn="auto">
              <a:spcBef>
                <a:spcPts val="0"/>
              </a:spcBef>
              <a:spcAft>
                <a:spcPts val="0"/>
              </a:spcAft>
            </a:pPr>
            <a:fld id="{8E626874-A791-4282-9848-F2F23069811C}" type="slidenum">
              <a:rPr lang="pt-BR" sz="700" b="1" smtClean="0">
                <a:solidFill>
                  <a:schemeClr val="bg1"/>
                </a:solidFill>
                <a:latin typeface="Arial" panose="020B0604020202020204" pitchFamily="34" charset="0"/>
                <a:ea typeface="Tahoma" panose="020B0604030504040204" pitchFamily="34" charset="0"/>
                <a:cs typeface="Arial" panose="020B0604020202020204" pitchFamily="34" charset="0"/>
              </a:rPr>
              <a:pPr algn="r" fontAlgn="auto">
                <a:spcBef>
                  <a:spcPts val="0"/>
                </a:spcBef>
                <a:spcAft>
                  <a:spcPts val="0"/>
                </a:spcAft>
              </a:pPr>
              <a:t>‹nº›</a:t>
            </a:fld>
            <a:endParaRPr lang="pt-BR" sz="7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5" name="Retângulo 4"/>
          <p:cNvSpPr/>
          <p:nvPr userDrawn="1"/>
        </p:nvSpPr>
        <p:spPr>
          <a:xfrm>
            <a:off x="1" y="6788944"/>
            <a:ext cx="9142902" cy="69055"/>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userDrawn="1"/>
        </p:nvSpPr>
        <p:spPr>
          <a:xfrm>
            <a:off x="7334250" y="6788944"/>
            <a:ext cx="1359694" cy="69056"/>
          </a:xfrm>
          <a:prstGeom prst="rect">
            <a:avLst/>
          </a:prstGeom>
          <a:solidFill>
            <a:srgbClr val="6FB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596270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7" y="0"/>
            <a:ext cx="9141805" cy="6858000"/>
          </a:xfrm>
          <a:prstGeom prst="rect">
            <a:avLst/>
          </a:prstGeom>
        </p:spPr>
      </p:pic>
    </p:spTree>
    <p:extLst>
      <p:ext uri="{BB962C8B-B14F-4D97-AF65-F5344CB8AC3E}">
        <p14:creationId xmlns:p14="http://schemas.microsoft.com/office/powerpoint/2010/main" val="3483192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pt-BR" smtClean="0"/>
              <a:t>Clique para editar o título mestre</a:t>
            </a:r>
            <a:endParaRPr lang="pt-B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31/08/2015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224826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1325563"/>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628650" y="1825625"/>
            <a:ext cx="7886700" cy="435133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628650" y="6356351"/>
            <a:ext cx="2057400" cy="365125"/>
          </a:xfrm>
          <a:prstGeom prst="rect">
            <a:avLst/>
          </a:prstGeom>
        </p:spPr>
        <p:txBody>
          <a:bodyPr/>
          <a:lstStyle/>
          <a:p>
            <a:fld id="{A70FEC17-A72E-44D9-9604-FBA59D88AA86}" type="datetimeFigureOut">
              <a:rPr lang="pt-BR" smtClean="0"/>
              <a:t>31/08/2015</a:t>
            </a:fld>
            <a:endParaRPr lang="pt-BR" dirty="0"/>
          </a:p>
        </p:txBody>
      </p:sp>
      <p:sp>
        <p:nvSpPr>
          <p:cNvPr id="5" name="Espaço Reservado para Rodapé 4"/>
          <p:cNvSpPr>
            <a:spLocks noGrp="1"/>
          </p:cNvSpPr>
          <p:nvPr>
            <p:ph type="ftr" sz="quarter" idx="11"/>
          </p:nvPr>
        </p:nvSpPr>
        <p:spPr>
          <a:xfrm>
            <a:off x="3028950" y="6356351"/>
            <a:ext cx="30861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457950" y="6356351"/>
            <a:ext cx="2057400" cy="365125"/>
          </a:xfrm>
          <a:prstGeom prst="rect">
            <a:avLst/>
          </a:prstGeom>
        </p:spPr>
        <p:txBody>
          <a:bodyPr/>
          <a:lstStyle/>
          <a:p>
            <a:fld id="{EDC266A8-341F-4B13-8035-4593BC73F40B}" type="slidenum">
              <a:rPr lang="pt-BR" smtClean="0"/>
              <a:t>‹nº›</a:t>
            </a:fld>
            <a:endParaRPr lang="pt-BR" dirty="0"/>
          </a:p>
        </p:txBody>
      </p:sp>
    </p:spTree>
    <p:extLst>
      <p:ext uri="{BB962C8B-B14F-4D97-AF65-F5344CB8AC3E}">
        <p14:creationId xmlns:p14="http://schemas.microsoft.com/office/powerpoint/2010/main" val="3502422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232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73" r:id="rId3"/>
    <p:sldLayoutId id="2147483697" r:id="rId4"/>
    <p:sldLayoutId id="2147483724" r:id="rId5"/>
    <p:sldLayoutId id="2147483725"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0" y="2979193"/>
            <a:ext cx="9144000" cy="369332"/>
          </a:xfrm>
          <a:prstGeom prst="rect">
            <a:avLst/>
          </a:prstGeom>
          <a:noFill/>
        </p:spPr>
        <p:txBody>
          <a:bodyPr wrap="square" rtlCol="0">
            <a:spAutoFit/>
          </a:bodyPr>
          <a:lstStyle/>
          <a:p>
            <a:pPr algn="ct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Reunião </a:t>
            </a:r>
            <a:r>
              <a:rPr lang="en-US" dirty="0" smtClean="0">
                <a:solidFill>
                  <a:schemeClr val="bg1"/>
                </a:solidFill>
                <a:latin typeface="Tahoma" panose="020B0604030504040204" pitchFamily="34" charset="0"/>
                <a:ea typeface="Tahoma" panose="020B0604030504040204" pitchFamily="34" charset="0"/>
                <a:cs typeface="Tahoma" panose="020B0604030504040204" pitchFamily="34" charset="0"/>
              </a:rPr>
              <a:t>Diretoria┃</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 27 de Agosto </a:t>
            </a:r>
            <a:r>
              <a:rPr lang="pt-BR" dirty="0">
                <a:solidFill>
                  <a:schemeClr val="bg1"/>
                </a:solidFill>
                <a:latin typeface="Tahoma" panose="020B0604030504040204" pitchFamily="34" charset="0"/>
                <a:ea typeface="Tahoma" panose="020B0604030504040204" pitchFamily="34" charset="0"/>
                <a:cs typeface="Tahoma" panose="020B0604030504040204" pitchFamily="34" charset="0"/>
              </a:rPr>
              <a:t>de </a:t>
            </a:r>
            <a:r>
              <a:rPr lang="pt-BR"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en-US"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9877128"/>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Ações FGTS/ Governo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0" y="260648"/>
            <a:ext cx="255577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PMCMV</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5" name="CaixaDeTexto 4"/>
          <p:cNvSpPr txBox="1"/>
          <p:nvPr/>
        </p:nvSpPr>
        <p:spPr>
          <a:xfrm>
            <a:off x="276795" y="1084224"/>
            <a:ext cx="8687693" cy="5617948"/>
          </a:xfrm>
          <a:prstGeom prst="rect">
            <a:avLst/>
          </a:prstGeom>
          <a:noFill/>
        </p:spPr>
        <p:txBody>
          <a:bodyPr wrap="square" rtlCol="0">
            <a:spAutoFit/>
          </a:bodyPr>
          <a:lstStyle/>
          <a:p>
            <a:pPr algn="just"/>
            <a:r>
              <a:rPr lang="pt-BR" sz="1400" b="1" dirty="0" smtClean="0">
                <a:latin typeface="Tahoma" panose="020B0604030504040204" pitchFamily="34" charset="0"/>
                <a:ea typeface="Tahoma" panose="020B0604030504040204" pitchFamily="34" charset="0"/>
                <a:cs typeface="Tahoma" panose="020B0604030504040204" pitchFamily="34" charset="0"/>
              </a:rPr>
              <a:t>FGTS</a:t>
            </a:r>
          </a:p>
          <a:p>
            <a:pPr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smtClean="0">
                <a:latin typeface="Tahoma" panose="020B0604030504040204" pitchFamily="34" charset="0"/>
                <a:ea typeface="Tahoma" panose="020B0604030504040204" pitchFamily="34" charset="0"/>
                <a:cs typeface="Tahoma" panose="020B0604030504040204" pitchFamily="34" charset="0"/>
              </a:rPr>
              <a:t>Posicionamento</a:t>
            </a:r>
            <a:r>
              <a:rPr lang="pt-BR" sz="1400" b="1" dirty="0">
                <a:latin typeface="Tahoma" panose="020B0604030504040204" pitchFamily="34" charset="0"/>
                <a:ea typeface="Tahoma" panose="020B0604030504040204" pitchFamily="34" charset="0"/>
                <a:cs typeface="Tahoma" panose="020B0604030504040204" pitchFamily="34" charset="0"/>
              </a:rPr>
              <a:t>, entrevistas, </a:t>
            </a:r>
            <a:r>
              <a:rPr lang="pt-BR" sz="1400" b="1" dirty="0" smtClean="0">
                <a:latin typeface="Tahoma" panose="020B0604030504040204" pitchFamily="34" charset="0"/>
                <a:ea typeface="Tahoma" panose="020B0604030504040204" pitchFamily="34" charset="0"/>
                <a:cs typeface="Tahoma" panose="020B0604030504040204" pitchFamily="34" charset="0"/>
              </a:rPr>
              <a:t>divulgação</a:t>
            </a:r>
          </a:p>
          <a:p>
            <a:pPr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gn="just"/>
            <a:endParaRPr lang="pt-BR" sz="1400" b="1" dirty="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err="1" smtClean="0">
                <a:latin typeface="Tahoma" panose="020B0604030504040204" pitchFamily="34" charset="0"/>
                <a:ea typeface="Tahoma" panose="020B0604030504040204" pitchFamily="34" charset="0"/>
                <a:cs typeface="Tahoma" panose="020B0604030504040204" pitchFamily="34" charset="0"/>
              </a:rPr>
              <a:t>Paper</a:t>
            </a:r>
            <a:r>
              <a:rPr lang="pt-BR" sz="1400" b="1" dirty="0" smtClean="0">
                <a:latin typeface="Tahoma" panose="020B0604030504040204" pitchFamily="34" charset="0"/>
                <a:ea typeface="Tahoma" panose="020B0604030504040204" pitchFamily="34" charset="0"/>
                <a:cs typeface="Tahoma" panose="020B0604030504040204" pitchFamily="34" charset="0"/>
              </a:rPr>
              <a:t> Rodrigo Osmo </a:t>
            </a:r>
            <a:r>
              <a:rPr lang="pt-BR" sz="1400" dirty="0" smtClean="0">
                <a:latin typeface="Tahoma" panose="020B0604030504040204" pitchFamily="34" charset="0"/>
                <a:ea typeface="Tahoma" panose="020B0604030504040204" pitchFamily="34" charset="0"/>
                <a:cs typeface="Tahoma" panose="020B0604030504040204" pitchFamily="34" charset="0"/>
              </a:rPr>
              <a:t>sobre substitutivo ao PL 4566, impactos e alternativas</a:t>
            </a:r>
          </a:p>
          <a:p>
            <a:pPr marL="728663" lvl="2"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Ameaça à solvência do FGTS</a:t>
            </a:r>
          </a:p>
          <a:p>
            <a:pPr marL="728663" lvl="2"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Descontinuidade do Faixa 2 do MCMV</a:t>
            </a:r>
          </a:p>
          <a:p>
            <a:pPr marL="728663" lvl="2"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Benefício de  quotistas de maior poder aquisitivo em prejuízo dos de menor renda</a:t>
            </a:r>
          </a:p>
          <a:p>
            <a:pPr marL="7286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smtClean="0">
                <a:latin typeface="Tahoma" panose="020B0604030504040204" pitchFamily="34" charset="0"/>
                <a:ea typeface="Tahoma" panose="020B0604030504040204" pitchFamily="34" charset="0"/>
                <a:cs typeface="Tahoma" panose="020B0604030504040204" pitchFamily="34" charset="0"/>
              </a:rPr>
              <a:t>Conselho </a:t>
            </a:r>
            <a:r>
              <a:rPr lang="pt-BR" sz="1400" b="1" dirty="0">
                <a:latin typeface="Tahoma" panose="020B0604030504040204" pitchFamily="34" charset="0"/>
                <a:ea typeface="Tahoma" panose="020B0604030504040204" pitchFamily="34" charset="0"/>
                <a:cs typeface="Tahoma" panose="020B0604030504040204" pitchFamily="34" charset="0"/>
              </a:rPr>
              <a:t>FGTS – </a:t>
            </a:r>
            <a:r>
              <a:rPr lang="pt-BR" sz="1400" dirty="0">
                <a:latin typeface="Tahoma" panose="020B0604030504040204" pitchFamily="34" charset="0"/>
                <a:ea typeface="Tahoma" panose="020B0604030504040204" pitchFamily="34" charset="0"/>
                <a:cs typeface="Tahoma" panose="020B0604030504040204" pitchFamily="34" charset="0"/>
              </a:rPr>
              <a:t>CNI, CNF, CNC, CNS, CN Saúde, CNT</a:t>
            </a:r>
          </a:p>
          <a:p>
            <a:pPr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gn="just"/>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lgn="just"/>
            <a:r>
              <a:rPr lang="pt-BR" sz="1400" b="1" dirty="0" smtClean="0">
                <a:latin typeface="Tahoma" panose="020B0604030504040204" pitchFamily="34" charset="0"/>
                <a:ea typeface="Tahoma" panose="020B0604030504040204" pitchFamily="34" charset="0"/>
                <a:cs typeface="Tahoma" panose="020B0604030504040204" pitchFamily="34" charset="0"/>
              </a:rPr>
              <a:t>GAP – Grupo de Apoio Permanente</a:t>
            </a:r>
          </a:p>
          <a:p>
            <a:pPr lvl="1" algn="just"/>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2"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Consultores </a:t>
            </a:r>
            <a:r>
              <a:rPr lang="pt-BR" sz="1400" dirty="0">
                <a:latin typeface="Tahoma" panose="020B0604030504040204" pitchFamily="34" charset="0"/>
                <a:ea typeface="Tahoma" panose="020B0604030504040204" pitchFamily="34" charset="0"/>
                <a:cs typeface="Tahoma" panose="020B0604030504040204" pitchFamily="34" charset="0"/>
              </a:rPr>
              <a:t>técnicos das 24 entidades que tem assento no </a:t>
            </a:r>
            <a:r>
              <a:rPr lang="pt-BR" sz="1400" dirty="0" smtClean="0">
                <a:latin typeface="Tahoma" panose="020B0604030504040204" pitchFamily="34" charset="0"/>
                <a:ea typeface="Tahoma" panose="020B0604030504040204" pitchFamily="34" charset="0"/>
                <a:cs typeface="Tahoma" panose="020B0604030504040204" pitchFamily="34" charset="0"/>
              </a:rPr>
              <a:t>Conselho</a:t>
            </a:r>
          </a:p>
          <a:p>
            <a:pPr marL="728663" lvl="2"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lvl="1" indent="-177800">
              <a:lnSpc>
                <a:spcPct val="110000"/>
              </a:lnSpc>
              <a:spcBef>
                <a:spcPts val="4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93663" lvl="1">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Encontro com a Presidenta da República e outras ações com Governo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algn="just"/>
            <a:endParaRPr lang="pt-BR"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7412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Distratos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Negócios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Marco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Regulatório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spTree>
    <p:extLst>
      <p:ext uri="{BB962C8B-B14F-4D97-AF65-F5344CB8AC3E}">
        <p14:creationId xmlns:p14="http://schemas.microsoft.com/office/powerpoint/2010/main" val="3239039762"/>
      </p:ext>
    </p:extLst>
  </p:cSld>
  <p:clrMapOvr>
    <a:masterClrMapping/>
  </p:clrMapOvr>
  <p:transition spd="slow">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Insegurança Jurídica –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Distratos</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e outros</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323528" y="692696"/>
            <a:ext cx="8424936" cy="5666167"/>
          </a:xfrm>
          <a:prstGeom prst="rect">
            <a:avLst/>
          </a:prstGeom>
        </p:spPr>
        <p:txBody>
          <a:bodyPr wrap="square">
            <a:spAutoFit/>
          </a:bodyPr>
          <a:lstStyle/>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Imagem </a:t>
            </a:r>
            <a:r>
              <a:rPr lang="pt-BR" sz="1400" b="1" dirty="0">
                <a:latin typeface="Tahoma" panose="020B0604030504040204" pitchFamily="34" charset="0"/>
                <a:ea typeface="Tahoma" panose="020B0604030504040204" pitchFamily="34" charset="0"/>
                <a:cs typeface="Tahoma" panose="020B0604030504040204" pitchFamily="34" charset="0"/>
              </a:rPr>
              <a:t>do </a:t>
            </a:r>
            <a:r>
              <a:rPr lang="pt-BR" sz="1400" b="1" dirty="0" smtClean="0">
                <a:latin typeface="Tahoma" panose="020B0604030504040204" pitchFamily="34" charset="0"/>
                <a:ea typeface="Tahoma" panose="020B0604030504040204" pitchFamily="34" charset="0"/>
                <a:cs typeface="Tahoma" panose="020B0604030504040204" pitchFamily="34" charset="0"/>
              </a:rPr>
              <a:t>Setor</a:t>
            </a: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P</a:t>
            </a:r>
            <a:r>
              <a:rPr lang="pt-BR" sz="1400" dirty="0" smtClean="0">
                <a:latin typeface="Tahoma" panose="020B0604030504040204" pitchFamily="34" charset="0"/>
                <a:ea typeface="Tahoma" panose="020B0604030504040204" pitchFamily="34" charset="0"/>
                <a:cs typeface="Tahoma" panose="020B0604030504040204" pitchFamily="34" charset="0"/>
              </a:rPr>
              <a:t>esquisa </a:t>
            </a:r>
            <a:r>
              <a:rPr lang="pt-BR" sz="1400" dirty="0">
                <a:latin typeface="Tahoma" panose="020B0604030504040204" pitchFamily="34" charset="0"/>
                <a:ea typeface="Tahoma" panose="020B0604030504040204" pitchFamily="34" charset="0"/>
                <a:cs typeface="Tahoma" panose="020B0604030504040204" pitchFamily="34" charset="0"/>
              </a:rPr>
              <a:t>e trabalho </a:t>
            </a:r>
            <a:r>
              <a:rPr lang="pt-BR" sz="1400" dirty="0" smtClean="0">
                <a:latin typeface="Tahoma" panose="020B0604030504040204" pitchFamily="34" charset="0"/>
                <a:ea typeface="Tahoma" panose="020B0604030504040204" pitchFamily="34" charset="0"/>
                <a:cs typeface="Tahoma" panose="020B0604030504040204" pitchFamily="34" charset="0"/>
              </a:rPr>
              <a:t>Cause</a:t>
            </a:r>
            <a:r>
              <a:rPr lang="pt-BR" sz="1400" dirty="0">
                <a:latin typeface="Tahoma" panose="020B0604030504040204" pitchFamily="34" charset="0"/>
                <a:ea typeface="Tahoma" panose="020B0604030504040204" pitchFamily="34" charset="0"/>
                <a:cs typeface="Tahoma" panose="020B0604030504040204" pitchFamily="34" charset="0"/>
              </a:rPr>
              <a:t>, com orientações para nossa atuação no médio </a:t>
            </a:r>
            <a:r>
              <a:rPr lang="pt-BR" sz="1400" dirty="0" smtClean="0">
                <a:latin typeface="Tahoma" panose="020B0604030504040204" pitchFamily="34" charset="0"/>
                <a:ea typeface="Tahoma" panose="020B0604030504040204" pitchFamily="34" charset="0"/>
                <a:cs typeface="Tahoma" panose="020B0604030504040204" pitchFamily="34" charset="0"/>
              </a:rPr>
              <a:t>prazo</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Programa Arq. Futuro – 4 encontros trimestrais mestrais com urbanistas – apoio imprensa</a:t>
            </a: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Trabalho </a:t>
            </a:r>
            <a:r>
              <a:rPr lang="pt-BR" sz="1400" b="1" dirty="0">
                <a:latin typeface="Tahoma" panose="020B0604030504040204" pitchFamily="34" charset="0"/>
                <a:ea typeface="Tahoma" panose="020B0604030504040204" pitchFamily="34" charset="0"/>
                <a:cs typeface="Tahoma" panose="020B0604030504040204" pitchFamily="34" charset="0"/>
              </a:rPr>
              <a:t>com o Judiciário</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Guia </a:t>
            </a:r>
            <a:r>
              <a:rPr lang="pt-BR" sz="1400" dirty="0">
                <a:latin typeface="Tahoma" panose="020B0604030504040204" pitchFamily="34" charset="0"/>
                <a:ea typeface="Tahoma" panose="020B0604030504040204" pitchFamily="34" charset="0"/>
                <a:cs typeface="Tahoma" panose="020B0604030504040204" pitchFamily="34" charset="0"/>
              </a:rPr>
              <a:t>O </a:t>
            </a:r>
            <a:r>
              <a:rPr lang="pt-BR" sz="1400" dirty="0" smtClean="0">
                <a:latin typeface="Tahoma" panose="020B0604030504040204" pitchFamily="34" charset="0"/>
                <a:ea typeface="Tahoma" panose="020B0604030504040204" pitchFamily="34" charset="0"/>
                <a:cs typeface="Tahoma" panose="020B0604030504040204" pitchFamily="34" charset="0"/>
              </a:rPr>
              <a:t>Ciclo </a:t>
            </a:r>
            <a:r>
              <a:rPr lang="pt-BR" sz="1400" dirty="0">
                <a:latin typeface="Tahoma" panose="020B0604030504040204" pitchFamily="34" charset="0"/>
                <a:ea typeface="Tahoma" panose="020B0604030504040204" pitchFamily="34" charset="0"/>
                <a:cs typeface="Tahoma" panose="020B0604030504040204" pitchFamily="34" charset="0"/>
              </a:rPr>
              <a:t>da Incorporação </a:t>
            </a:r>
            <a:r>
              <a:rPr lang="pt-BR" sz="1400" dirty="0" smtClean="0">
                <a:latin typeface="Tahoma" panose="020B0604030504040204" pitchFamily="34" charset="0"/>
                <a:ea typeface="Tahoma" panose="020B0604030504040204" pitchFamily="34" charset="0"/>
                <a:cs typeface="Tahoma" panose="020B0604030504040204" pitchFamily="34" charset="0"/>
              </a:rPr>
              <a:t>Imobiliária - aproximação </a:t>
            </a:r>
            <a:r>
              <a:rPr lang="pt-BR" sz="1400" dirty="0">
                <a:latin typeface="Tahoma" panose="020B0604030504040204" pitchFamily="34" charset="0"/>
                <a:ea typeface="Tahoma" panose="020B0604030504040204" pitchFamily="34" charset="0"/>
                <a:cs typeface="Tahoma" panose="020B0604030504040204" pitchFamily="34" charset="0"/>
              </a:rPr>
              <a:t>com </a:t>
            </a:r>
            <a:r>
              <a:rPr lang="pt-BR" sz="1400" dirty="0" smtClean="0">
                <a:latin typeface="Tahoma" panose="020B0604030504040204" pitchFamily="34" charset="0"/>
                <a:ea typeface="Tahoma" panose="020B0604030504040204" pitchFamily="34" charset="0"/>
                <a:cs typeface="Tahoma" panose="020B0604030504040204" pitchFamily="34" charset="0"/>
              </a:rPr>
              <a:t>Judiciário/ reunião </a:t>
            </a:r>
            <a:r>
              <a:rPr lang="pt-BR" sz="1400" dirty="0">
                <a:latin typeface="Tahoma" panose="020B0604030504040204" pitchFamily="34" charset="0"/>
                <a:ea typeface="Tahoma" panose="020B0604030504040204" pitchFamily="34" charset="0"/>
                <a:cs typeface="Tahoma" panose="020B0604030504040204" pitchFamily="34" charset="0"/>
              </a:rPr>
              <a:t>do Conselho da CBIC.</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Aproximações com membros do Judiciário por evento/ discussão</a:t>
            </a: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ADEMI-RJ com ABRAINC- retomada </a:t>
            </a:r>
            <a:r>
              <a:rPr lang="pt-BR" sz="1400" dirty="0">
                <a:latin typeface="Tahoma" panose="020B0604030504040204" pitchFamily="34" charset="0"/>
                <a:ea typeface="Tahoma" panose="020B0604030504040204" pitchFamily="34" charset="0"/>
                <a:cs typeface="Tahoma" panose="020B0604030504040204" pitchFamily="34" charset="0"/>
              </a:rPr>
              <a:t>das discussões com </a:t>
            </a:r>
            <a:r>
              <a:rPr lang="pt-BR" sz="1400" dirty="0" smtClean="0">
                <a:latin typeface="Tahoma" panose="020B0604030504040204" pitchFamily="34" charset="0"/>
                <a:ea typeface="Tahoma" panose="020B0604030504040204" pitchFamily="34" charset="0"/>
                <a:cs typeface="Tahoma" panose="020B0604030504040204" pitchFamily="34" charset="0"/>
              </a:rPr>
              <a:t>Judiciário. </a:t>
            </a:r>
          </a:p>
          <a:p>
            <a:pPr marL="209550"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8575">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Marco </a:t>
            </a:r>
            <a:r>
              <a:rPr lang="pt-BR" sz="1400" b="1" dirty="0">
                <a:latin typeface="Tahoma" panose="020B0604030504040204" pitchFamily="34" charset="0"/>
                <a:ea typeface="Tahoma" panose="020B0604030504040204" pitchFamily="34" charset="0"/>
                <a:cs typeface="Tahoma" panose="020B0604030504040204" pitchFamily="34" charset="0"/>
              </a:rPr>
              <a:t>Regulatório </a:t>
            </a:r>
          </a:p>
          <a:p>
            <a:pPr marL="209550"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09550"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Mesas </a:t>
            </a:r>
            <a:r>
              <a:rPr lang="pt-BR" sz="1400" dirty="0">
                <a:latin typeface="Tahoma" panose="020B0604030504040204" pitchFamily="34" charset="0"/>
                <a:ea typeface="Tahoma" panose="020B0604030504040204" pitchFamily="34" charset="0"/>
                <a:cs typeface="Tahoma" panose="020B0604030504040204" pitchFamily="34" charset="0"/>
              </a:rPr>
              <a:t>de Trabalho no Ministério da Fazenda e acesso ao Senado</a:t>
            </a:r>
          </a:p>
          <a:p>
            <a:pPr marL="209550"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Discussão com bancos sobre modelo por construção em conjunto</a:t>
            </a:r>
          </a:p>
          <a:p>
            <a:pPr marL="28575">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254814" y="-2290251"/>
            <a:ext cx="419813" cy="9146480"/>
          </a:xfrm>
          <a:prstGeom prst="rect">
            <a:avLst/>
          </a:prstGeom>
        </p:spPr>
      </p:pic>
      <p:pic>
        <p:nvPicPr>
          <p:cNvPr id="9"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254814" y="-130011"/>
            <a:ext cx="419813" cy="9146480"/>
          </a:xfrm>
          <a:prstGeom prst="rect">
            <a:avLst/>
          </a:prstGeom>
        </p:spPr>
      </p:pic>
    </p:spTree>
    <p:extLst>
      <p:ext uri="{BB962C8B-B14F-4D97-AF65-F5344CB8AC3E}">
        <p14:creationId xmlns:p14="http://schemas.microsoft.com/office/powerpoint/2010/main" val="11031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Marco Regulatório</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Processo geral</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Retângulo 13"/>
          <p:cNvSpPr/>
          <p:nvPr/>
        </p:nvSpPr>
        <p:spPr>
          <a:xfrm>
            <a:off x="611560" y="476672"/>
            <a:ext cx="8136904" cy="643253"/>
          </a:xfrm>
          <a:prstGeom prst="rect">
            <a:avLst/>
          </a:prstGeom>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5" name="Rectangle 1"/>
          <p:cNvSpPr/>
          <p:nvPr/>
        </p:nvSpPr>
        <p:spPr>
          <a:xfrm>
            <a:off x="467544" y="692696"/>
            <a:ext cx="8136904" cy="5989332"/>
          </a:xfrm>
          <a:prstGeom prst="rect">
            <a:avLst/>
          </a:prstGeom>
        </p:spPr>
        <p:txBody>
          <a:bodyPr wrap="square">
            <a:spAutoFit/>
          </a:bodyPr>
          <a:lstStyle/>
          <a:p>
            <a:pPr marL="180975" lvl="1"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inicial - 29/7. Análise </a:t>
            </a:r>
            <a:r>
              <a:rPr lang="pt-BR" sz="1400" dirty="0">
                <a:latin typeface="Tahoma" panose="020B0604030504040204" pitchFamily="34" charset="0"/>
                <a:ea typeface="Tahoma" panose="020B0604030504040204" pitchFamily="34" charset="0"/>
                <a:cs typeface="Tahoma" panose="020B0604030504040204" pitchFamily="34" charset="0"/>
              </a:rPr>
              <a:t>das forças envolvidas e participações </a:t>
            </a:r>
            <a:r>
              <a:rPr lang="pt-BR" sz="1400" dirty="0" smtClean="0">
                <a:latin typeface="Tahoma" panose="020B0604030504040204" pitchFamily="34" charset="0"/>
                <a:ea typeface="Tahoma" panose="020B0604030504040204" pitchFamily="34" charset="0"/>
                <a:cs typeface="Tahoma" panose="020B0604030504040204" pitchFamily="34" charset="0"/>
              </a:rPr>
              <a:t>necessárias. </a:t>
            </a:r>
          </a:p>
          <a:p>
            <a:pPr marL="0" lvl="1" algn="just">
              <a:spcBef>
                <a:spcPts val="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Foco principal: vendas firmes – definição de nossos pontos</a:t>
            </a: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Acesso a bancos por empresas- </a:t>
            </a:r>
            <a:r>
              <a:rPr lang="pt-BR" sz="1400" dirty="0" err="1" smtClean="0">
                <a:latin typeface="Tahoma" panose="020B0604030504040204" pitchFamily="34" charset="0"/>
                <a:ea typeface="Tahoma" panose="020B0604030504040204" pitchFamily="34" charset="0"/>
                <a:cs typeface="Tahoma" panose="020B0604030504040204" pitchFamily="34" charset="0"/>
              </a:rPr>
              <a:t>Cyrela</a:t>
            </a:r>
            <a:r>
              <a:rPr lang="pt-BR" sz="1400" dirty="0" smtClean="0">
                <a:latin typeface="Tahoma" panose="020B0604030504040204" pitchFamily="34" charset="0"/>
                <a:ea typeface="Tahoma" panose="020B0604030504040204" pitchFamily="34" charset="0"/>
                <a:cs typeface="Tahoma" panose="020B0604030504040204" pitchFamily="34" charset="0"/>
              </a:rPr>
              <a:t>, Tecnisa– sistemas, disponibilidade</a:t>
            </a: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MF 18/8 – bancos, empresas. Construção de alternativa</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de mercado, que provoque adesão de bancos</a:t>
            </a:r>
          </a:p>
          <a:p>
            <a:pPr marL="180975" lvl="1" indent="-180975" algn="just">
              <a:spcBef>
                <a:spcPts val="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Celso </a:t>
            </a:r>
            <a:r>
              <a:rPr lang="pt-BR" sz="1400" dirty="0" err="1">
                <a:latin typeface="Tahoma" panose="020B0604030504040204" pitchFamily="34" charset="0"/>
                <a:ea typeface="Tahoma" panose="020B0604030504040204" pitchFamily="34" charset="0"/>
                <a:cs typeface="Tahoma" panose="020B0604030504040204" pitchFamily="34" charset="0"/>
              </a:rPr>
              <a:t>Russomanno</a:t>
            </a:r>
            <a:r>
              <a:rPr lang="pt-BR" sz="1400" dirty="0">
                <a:latin typeface="Tahoma" panose="020B0604030504040204" pitchFamily="34" charset="0"/>
                <a:ea typeface="Tahoma" panose="020B0604030504040204" pitchFamily="34" charset="0"/>
                <a:cs typeface="Tahoma" panose="020B0604030504040204" pitchFamily="34" charset="0"/>
              </a:rPr>
              <a:t> (INADEC); PL com condições </a:t>
            </a:r>
            <a:r>
              <a:rPr lang="pt-BR" sz="1400" dirty="0" smtClean="0">
                <a:latin typeface="Tahoma" panose="020B0604030504040204" pitchFamily="34" charset="0"/>
                <a:ea typeface="Tahoma" panose="020B0604030504040204" pitchFamily="34" charset="0"/>
                <a:cs typeface="Tahoma" panose="020B0604030504040204" pitchFamily="34" charset="0"/>
              </a:rPr>
              <a:t>adequadas. Alternativas </a:t>
            </a:r>
            <a:r>
              <a:rPr lang="pt-BR" sz="1400" dirty="0">
                <a:latin typeface="Tahoma" panose="020B0604030504040204" pitchFamily="34" charset="0"/>
                <a:ea typeface="Tahoma" panose="020B0604030504040204" pitchFamily="34" charset="0"/>
                <a:cs typeface="Tahoma" panose="020B0604030504040204" pitchFamily="34" charset="0"/>
              </a:rPr>
              <a:t>– devoluções</a:t>
            </a:r>
          </a:p>
          <a:p>
            <a:pPr marL="1809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Pesquisa </a:t>
            </a:r>
            <a:r>
              <a:rPr lang="pt-BR" sz="1400" dirty="0">
                <a:latin typeface="Tahoma" panose="020B0604030504040204" pitchFamily="34" charset="0"/>
                <a:ea typeface="Tahoma" panose="020B0604030504040204" pitchFamily="34" charset="0"/>
                <a:cs typeface="Tahoma" panose="020B0604030504040204" pitchFamily="34" charset="0"/>
              </a:rPr>
              <a:t>sobre modelos de negócios no </a:t>
            </a:r>
            <a:r>
              <a:rPr lang="pt-BR" sz="1400" dirty="0" smtClean="0">
                <a:latin typeface="Tahoma" panose="020B0604030504040204" pitchFamily="34" charset="0"/>
                <a:ea typeface="Tahoma" panose="020B0604030504040204" pitchFamily="34" charset="0"/>
                <a:cs typeface="Tahoma" panose="020B0604030504040204" pitchFamily="34" charset="0"/>
              </a:rPr>
              <a:t>mundo. FIABCI </a:t>
            </a:r>
            <a:r>
              <a:rPr lang="pt-BR" sz="1400" dirty="0">
                <a:latin typeface="Tahoma" panose="020B0604030504040204" pitchFamily="34" charset="0"/>
                <a:ea typeface="Tahoma" panose="020B0604030504040204" pitchFamily="34" charset="0"/>
                <a:cs typeface="Tahoma" panose="020B0604030504040204" pitchFamily="34" charset="0"/>
              </a:rPr>
              <a:t>– painel sobre EUA, Espanha, Portugal</a:t>
            </a: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lvl="1" indent="-180975" algn="just">
              <a:spcBef>
                <a:spcPts val="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p:txBody>
      </p:sp>
      <p:sp>
        <p:nvSpPr>
          <p:cNvPr id="11" name="Rectangle 1"/>
          <p:cNvSpPr/>
          <p:nvPr/>
        </p:nvSpPr>
        <p:spPr>
          <a:xfrm>
            <a:off x="179512" y="1772816"/>
            <a:ext cx="8784976" cy="2135969"/>
          </a:xfrm>
          <a:prstGeom prst="rect">
            <a:avLst/>
          </a:prstGeom>
          <a:solidFill>
            <a:schemeClr val="accent1"/>
          </a:solidFill>
          <a:ln w="19050">
            <a:solidFill>
              <a:schemeClr val="accent1"/>
            </a:solidFill>
          </a:ln>
        </p:spPr>
        <p:txBody>
          <a:bodyPr wrap="square">
            <a:spAutoFit/>
          </a:bodyPr>
          <a:lstStyle/>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compra de um imóvel é um compromisso do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comprador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do vendedor</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sendo firme 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definitivo.</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Se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o comprador necessitar de crédito, este deverá ser concedido no momento da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venda</a:t>
            </a:r>
          </a:p>
          <a:p>
            <a:pPr marL="180975" lvl="1" indent="-180975">
              <a:lnSpc>
                <a:spcPct val="110000"/>
              </a:lnSpc>
              <a:spcBef>
                <a:spcPts val="600"/>
              </a:spcBef>
              <a:buClr>
                <a:schemeClr val="tx1"/>
              </a:buClr>
              <a:buFont typeface="Tahoma" panose="020B0604030504040204" pitchFamily="34" charset="0"/>
              <a:buChar char="›"/>
            </a:pPr>
            <a:endPar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0975" lvl="1" indent="-180975">
              <a:lnSpc>
                <a:spcPct val="110000"/>
              </a:lnSpc>
              <a:spcBef>
                <a:spcPts val="600"/>
              </a:spcBef>
              <a:buClr>
                <a:schemeClr val="tx1"/>
              </a:buClr>
              <a:buFont typeface="Tahoma" panose="020B0604030504040204" pitchFamily="34" charset="0"/>
              <a:buChar char="›"/>
            </a:pP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venda poderá ocorrer em qualquer momento após o Registro de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Incorporação</a:t>
            </a:r>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638175" lvl="2" indent="-180975">
              <a:lnSpc>
                <a:spcPct val="110000"/>
              </a:lnSpc>
              <a:spcBef>
                <a:spcPts val="600"/>
              </a:spcBef>
              <a:buClr>
                <a:schemeClr val="tx1"/>
              </a:buClr>
              <a:buFont typeface="Tahoma" panose="020B0604030504040204" pitchFamily="34" charset="0"/>
              <a:buChar char="›"/>
            </a:pP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855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Modelo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Vendas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804040069"/>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Modelo de vendas</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21890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6" name="Rectangle 1"/>
          <p:cNvSpPr/>
          <p:nvPr/>
        </p:nvSpPr>
        <p:spPr>
          <a:xfrm>
            <a:off x="224178" y="820626"/>
            <a:ext cx="8928992" cy="1560427"/>
          </a:xfrm>
          <a:prstGeom prst="rect">
            <a:avLst/>
          </a:prstGeom>
        </p:spPr>
        <p:txBody>
          <a:bodyPr wrap="square">
            <a:spAutoFit/>
          </a:bodyPr>
          <a:lstStyle/>
          <a:p>
            <a:pPr>
              <a:spcBef>
                <a:spcPts val="0"/>
              </a:spcBef>
            </a:pPr>
            <a:r>
              <a:rPr lang="pt-BR" sz="1400" b="1" dirty="0">
                <a:latin typeface="Tahoma" panose="020B0604030504040204" pitchFamily="34" charset="0"/>
                <a:ea typeface="Tahoma" panose="020B0604030504040204" pitchFamily="34" charset="0"/>
                <a:cs typeface="Tahoma" panose="020B0604030504040204" pitchFamily="34" charset="0"/>
              </a:rPr>
              <a:t>A questão </a:t>
            </a:r>
            <a:r>
              <a:rPr lang="pt-BR" sz="1400" b="1" dirty="0" smtClean="0">
                <a:latin typeface="Tahoma" panose="020B0604030504040204" pitchFamily="34" charset="0"/>
                <a:ea typeface="Tahoma" panose="020B0604030504040204" pitchFamily="34" charset="0"/>
                <a:cs typeface="Tahoma" panose="020B0604030504040204" pitchFamily="34" charset="0"/>
              </a:rPr>
              <a:t>consumerista é mais relevante do que a questão trabalhista</a:t>
            </a:r>
          </a:p>
          <a:p>
            <a:pPr>
              <a:spcBef>
                <a:spcPts val="0"/>
              </a:spcBef>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 corretagem apartada: decisões coletivas sobrepujam individuais - valores e riscos muito </a:t>
            </a:r>
            <a:r>
              <a:rPr lang="pt-BR" sz="1400" dirty="0" smtClean="0">
                <a:latin typeface="Tahoma" panose="020B0604030504040204" pitchFamily="34" charset="0"/>
                <a:ea typeface="Tahoma" panose="020B0604030504040204" pitchFamily="34" charset="0"/>
                <a:cs typeface="Tahoma" panose="020B0604030504040204" pitchFamily="34" charset="0"/>
              </a:rPr>
              <a:t>elevados</a:t>
            </a: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Ambos os modelos são legais: alterações se dariam de acordo com definição por cada empresa.</a:t>
            </a:r>
          </a:p>
          <a:p>
            <a:pPr marL="177800">
              <a:lnSpc>
                <a:spcPct val="110000"/>
              </a:lnSpc>
              <a:spcBef>
                <a:spcPts val="12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9" name="Retângulo 7"/>
          <p:cNvSpPr>
            <a:spLocks noChangeArrowheads="1"/>
          </p:cNvSpPr>
          <p:nvPr/>
        </p:nvSpPr>
        <p:spPr bwMode="auto">
          <a:xfrm>
            <a:off x="280246" y="2273183"/>
            <a:ext cx="8108178" cy="3892121"/>
          </a:xfrm>
          <a:prstGeom prst="rect">
            <a:avLst/>
          </a:prstGeom>
          <a:noFill/>
          <a:ln w="9525">
            <a:noFill/>
            <a:miter lim="800000"/>
            <a:headEnd/>
            <a:tailEnd/>
          </a:ln>
        </p:spPr>
        <p:txBody>
          <a:bodyPr wrap="square" lIns="64291" tIns="32146" rIns="64291" bIns="32146">
            <a:spAutoFit/>
          </a:bodyPr>
          <a:lstStyle/>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spcBef>
                <a:spcPts val="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Discussão de parâmetros – </a:t>
            </a:r>
            <a:r>
              <a:rPr lang="pt-BR" sz="1400" b="1" dirty="0" err="1" smtClean="0">
                <a:latin typeface="Tahoma" panose="020B0604030504040204" pitchFamily="34" charset="0"/>
                <a:ea typeface="Tahoma" panose="020B0604030504040204" pitchFamily="34" charset="0"/>
                <a:cs typeface="Tahoma" panose="020B0604030504040204" pitchFamily="34" charset="0"/>
              </a:rPr>
              <a:t>imob</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Bef>
                <a:spcPts val="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Manual de Boas Práticas na contratação de corretores (MRV)</a:t>
            </a:r>
          </a:p>
          <a:p>
            <a:pPr marL="542925" lvl="1" indent="-85725">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Reunião operacional dia 11/8, 9h</a:t>
            </a:r>
          </a:p>
          <a:p>
            <a:pPr marL="542925" lvl="1" indent="-85725">
              <a:lnSpc>
                <a:spcPct val="150000"/>
              </a:lnSpc>
              <a:spcBef>
                <a:spcPts val="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 Corretores Associados – </a:t>
            </a:r>
            <a:r>
              <a:rPr lang="pt-BR" sz="1400" dirty="0" smtClean="0">
                <a:latin typeface="Tahoma" panose="020B0604030504040204" pitchFamily="34" charset="0"/>
                <a:ea typeface="Tahoma" panose="020B0604030504040204" pitchFamily="34" charset="0"/>
                <a:cs typeface="Tahoma" panose="020B0604030504040204" pitchFamily="34" charset="0"/>
              </a:rPr>
              <a:t>dificuldades de registro – sindicatos</a:t>
            </a:r>
          </a:p>
          <a:p>
            <a:pPr marL="542925" lvl="1" indent="-85725">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Relacionamento com imobiliárias e </a:t>
            </a:r>
            <a:r>
              <a:rPr lang="pt-BR" sz="1400" b="1" dirty="0" err="1" smtClean="0">
                <a:latin typeface="Tahoma" panose="020B0604030504040204" pitchFamily="34" charset="0"/>
                <a:ea typeface="Tahoma" panose="020B0604030504040204" pitchFamily="34" charset="0"/>
                <a:cs typeface="Tahoma" panose="020B0604030504040204" pitchFamily="34" charset="0"/>
              </a:rPr>
              <a:t>houses</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tendências observadas</a:t>
            </a:r>
            <a:endParaRPr lang="pt-BR" sz="1400" dirty="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85725" indent="-8572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Pacificação de corretagem apartada e não apartada</a:t>
            </a:r>
          </a:p>
          <a:p>
            <a:pPr>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542925" lvl="1" indent="-85725">
              <a:lnSpc>
                <a:spcPct val="110000"/>
              </a:lnSpc>
              <a:spcBef>
                <a:spcPts val="600"/>
              </a:spcBef>
              <a:buClr>
                <a:schemeClr val="tx1"/>
              </a:buClr>
              <a:buFont typeface="Tahoma" panose="020B0604030504040204" pitchFamily="34" charset="0"/>
              <a:buChar char="›"/>
            </a:pPr>
            <a:r>
              <a:rPr lang="pt-BR" sz="1400" b="1" dirty="0" err="1" smtClean="0">
                <a:latin typeface="Tahoma" panose="020B0604030504040204" pitchFamily="34" charset="0"/>
                <a:ea typeface="Tahoma" panose="020B0604030504040204" pitchFamily="34" charset="0"/>
                <a:cs typeface="Tahoma" panose="020B0604030504040204" pitchFamily="34" charset="0"/>
              </a:rPr>
              <a:t>Amicus</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err="1">
                <a:latin typeface="Tahoma" panose="020B0604030504040204" pitchFamily="34" charset="0"/>
                <a:ea typeface="Tahoma" panose="020B0604030504040204" pitchFamily="34" charset="0"/>
                <a:cs typeface="Tahoma" panose="020B0604030504040204" pitchFamily="34" charset="0"/>
              </a:rPr>
              <a:t>Curiae</a:t>
            </a:r>
            <a:r>
              <a:rPr lang="pt-BR" sz="1400" b="1" dirty="0">
                <a:latin typeface="Tahoma" panose="020B0604030504040204" pitchFamily="34" charset="0"/>
                <a:ea typeface="Tahoma" panose="020B0604030504040204" pitchFamily="34" charset="0"/>
                <a:cs typeface="Tahoma" panose="020B0604030504040204" pitchFamily="34" charset="0"/>
              </a:rPr>
              <a:t> </a:t>
            </a:r>
            <a:r>
              <a:rPr lang="pt-BR" sz="1400" b="1" dirty="0" smtClean="0">
                <a:latin typeface="Tahoma" panose="020B0604030504040204" pitchFamily="34" charset="0"/>
                <a:ea typeface="Tahoma" panose="020B0604030504040204" pitchFamily="34" charset="0"/>
                <a:cs typeface="Tahoma" panose="020B0604030504040204" pitchFamily="34" charset="0"/>
              </a:rPr>
              <a:t>– STJ  - </a:t>
            </a:r>
            <a:r>
              <a:rPr lang="pt-BR" sz="1400" dirty="0" smtClean="0">
                <a:latin typeface="Tahoma" panose="020B0604030504040204" pitchFamily="34" charset="0"/>
                <a:ea typeface="Tahoma" panose="020B0604030504040204" pitchFamily="34" charset="0"/>
                <a:cs typeface="Tahoma" panose="020B0604030504040204" pitchFamily="34" charset="0"/>
              </a:rPr>
              <a:t>escritório de advocacia contratado</a:t>
            </a:r>
            <a:endParaRPr lang="pt-BR" sz="1400" dirty="0">
              <a:latin typeface="Tahoma" panose="020B0604030504040204" pitchFamily="34" charset="0"/>
              <a:ea typeface="Tahoma" panose="020B0604030504040204" pitchFamily="34" charset="0"/>
              <a:cs typeface="Tahoma" panose="020B0604030504040204" pitchFamily="34" charset="0"/>
            </a:endParaRPr>
          </a:p>
          <a:p>
            <a:pPr lvl="1">
              <a:lnSpc>
                <a:spcPct val="110000"/>
              </a:lnSpc>
              <a:spcBef>
                <a:spcPts val="600"/>
              </a:spcBef>
              <a:buClr>
                <a:schemeClr val="tx1"/>
              </a:buCl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pic>
        <p:nvPicPr>
          <p:cNvPr id="8"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021104" y="-158466"/>
            <a:ext cx="419813" cy="4714427"/>
          </a:xfrm>
          <a:prstGeom prst="rect">
            <a:avLst/>
          </a:prstGeom>
        </p:spPr>
      </p:pic>
      <p:pic>
        <p:nvPicPr>
          <p:cNvPr id="10"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127019" y="2302040"/>
            <a:ext cx="419813" cy="4714427"/>
          </a:xfrm>
          <a:prstGeom prst="rect">
            <a:avLst/>
          </a:prstGeom>
        </p:spPr>
      </p:pic>
    </p:spTree>
    <p:extLst>
      <p:ext uri="{BB962C8B-B14F-4D97-AF65-F5344CB8AC3E}">
        <p14:creationId xmlns:p14="http://schemas.microsoft.com/office/powerpoint/2010/main" val="219501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pt-BR"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 e </a:t>
            </a:r>
            <a:r>
              <a:rPr lang="pt-BR" sz="3200" dirty="0">
                <a:solidFill>
                  <a:schemeClr val="bg1"/>
                </a:solidFill>
                <a:latin typeface="Tahoma" panose="020B0604030504040204" pitchFamily="34" charset="0"/>
                <a:ea typeface="Tahoma" panose="020B0604030504040204" pitchFamily="34" charset="0"/>
                <a:cs typeface="Tahoma" panose="020B0604030504040204" pitchFamily="34" charset="0"/>
              </a:rPr>
              <a:t>o</a:t>
            </a:r>
            <a:r>
              <a:rPr lang="pt-BR" sz="3200" dirty="0" smtClean="0">
                <a:solidFill>
                  <a:schemeClr val="bg1"/>
                </a:solidFill>
                <a:latin typeface="Tahoma" panose="020B0604030504040204" pitchFamily="34" charset="0"/>
                <a:ea typeface="Tahoma" panose="020B0604030504040204" pitchFamily="34" charset="0"/>
                <a:cs typeface="Tahoma" panose="020B0604030504040204" pitchFamily="34" charset="0"/>
              </a:rPr>
              <a:t>utros assuntos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2988922525"/>
      </p:ext>
    </p:extLst>
  </p:cSld>
  <p:clrMapOvr>
    <a:masterClrMapping/>
  </p:clrMapOvr>
  <p:transition spd="slow">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Alternativas de </a:t>
            </a:r>
            <a:r>
              <a:rPr lang="pt-B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 Registros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8"/>
            <a:ext cx="255577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420811" y="938291"/>
            <a:ext cx="8687693" cy="5249642"/>
          </a:xfrm>
          <a:prstGeom prst="rect">
            <a:avLst/>
          </a:prstGeom>
          <a:noFill/>
        </p:spPr>
        <p:txBody>
          <a:bodyPr wrap="square" rtlCol="0">
            <a:spAutoFit/>
          </a:bodyPr>
          <a:lstStyle/>
          <a:p>
            <a:pPr marL="93663">
              <a:lnSpc>
                <a:spcPct val="110000"/>
              </a:lnSpc>
              <a:spcBef>
                <a:spcPts val="400"/>
              </a:spcBef>
              <a:buClr>
                <a:schemeClr val="tx1"/>
              </a:buClr>
            </a:pPr>
            <a:r>
              <a:rPr lang="pt-BR" sz="1400" b="1" dirty="0" err="1" smtClean="0">
                <a:latin typeface="Tahoma" panose="020B0604030504040204" pitchFamily="34" charset="0"/>
                <a:ea typeface="Tahoma" panose="020B0604030504040204" pitchFamily="34" charset="0"/>
                <a:cs typeface="Tahoma" panose="020B0604030504040204" pitchFamily="34" charset="0"/>
              </a:rPr>
              <a:t>Funding</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Alterações na TR – não aceitas pela Caixa</a:t>
            </a:r>
          </a:p>
          <a:p>
            <a:pPr marL="271463" indent="-177800">
              <a:lnSpc>
                <a:spcPct val="110000"/>
              </a:lnSpc>
              <a:spcBef>
                <a:spcPts val="4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IPCA - </a:t>
            </a:r>
            <a:r>
              <a:rPr lang="pt-BR" sz="1400" b="1" dirty="0" err="1" smtClean="0">
                <a:latin typeface="Tahoma" panose="020B0604030504040204" pitchFamily="34" charset="0"/>
                <a:ea typeface="Tahoma" panose="020B0604030504040204" pitchFamily="34" charset="0"/>
                <a:cs typeface="Tahoma" panose="020B0604030504040204" pitchFamily="34" charset="0"/>
              </a:rPr>
              <a:t>LIGs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Discussão sobre precificação do descasamento de prazos </a:t>
            </a:r>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PGBL, FGBL, Fundos de pensão – alterar limites máximos para estes papéis</a:t>
            </a:r>
          </a:p>
          <a:p>
            <a:pPr marL="728663" lvl="1" indent="-177800">
              <a:lnSpc>
                <a:spcPct val="110000"/>
              </a:lnSpc>
              <a:spcBef>
                <a:spcPts val="4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aperfeiçoamentos regulatórios para fluidez dos títulos</a:t>
            </a:r>
          </a:p>
          <a:p>
            <a:pPr marL="550863" lvl="1">
              <a:lnSpc>
                <a:spcPct val="110000"/>
              </a:lnSpc>
              <a:spcBef>
                <a:spcPts val="4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Fundo de liquidez e seus participantes</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equity</a:t>
            </a:r>
            <a:r>
              <a:rPr lang="pt-BR" sz="1400" dirty="0">
                <a:latin typeface="Tahoma" panose="020B0604030504040204" pitchFamily="34" charset="0"/>
                <a:ea typeface="Tahoma" panose="020B0604030504040204" pitchFamily="34" charset="0"/>
                <a:cs typeface="Tahoma" panose="020B0604030504040204" pitchFamily="34" charset="0"/>
              </a:rPr>
              <a:t> </a:t>
            </a:r>
            <a:r>
              <a:rPr lang="pt-BR" sz="1400" dirty="0" err="1">
                <a:latin typeface="Tahoma" panose="020B0604030504040204" pitchFamily="34" charset="0"/>
                <a:ea typeface="Tahoma" panose="020B0604030504040204" pitchFamily="34" charset="0"/>
                <a:cs typeface="Tahoma" panose="020B0604030504040204" pitchFamily="34" charset="0"/>
              </a:rPr>
              <a:t>holders</a:t>
            </a:r>
            <a:r>
              <a:rPr lang="pt-BR" sz="1400" dirty="0">
                <a:latin typeface="Tahoma" panose="020B0604030504040204" pitchFamily="34" charset="0"/>
                <a:ea typeface="Tahoma" panose="020B0604030504040204" pitchFamily="34" charset="0"/>
                <a:cs typeface="Tahoma" panose="020B0604030504040204" pitchFamily="34" charset="0"/>
              </a:rPr>
              <a:t> – GL</a:t>
            </a:r>
          </a:p>
          <a:p>
            <a:pPr marL="728663" lvl="1"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Custos, proposta de </a:t>
            </a:r>
            <a:r>
              <a:rPr lang="pt-BR" sz="1400" dirty="0" smtClean="0">
                <a:latin typeface="Tahoma" panose="020B0604030504040204" pitchFamily="34" charset="0"/>
                <a:ea typeface="Tahoma" panose="020B0604030504040204" pitchFamily="34" charset="0"/>
                <a:cs typeface="Tahoma" panose="020B0604030504040204" pitchFamily="34" charset="0"/>
              </a:rPr>
              <a:t>operacionalização</a:t>
            </a:r>
            <a:endParaRPr lang="pt-BR" sz="1400" dirty="0">
              <a:latin typeface="Tahoma" panose="020B0604030504040204" pitchFamily="34" charset="0"/>
              <a:ea typeface="Tahoma" panose="020B0604030504040204" pitchFamily="34" charset="0"/>
              <a:cs typeface="Tahoma" panose="020B0604030504040204" pitchFamily="34" charset="0"/>
            </a:endParaRPr>
          </a:p>
          <a:p>
            <a:pPr marL="550863" lvl="1">
              <a:lnSpc>
                <a:spcPct val="110000"/>
              </a:lnSpc>
              <a:spcBef>
                <a:spcPts val="400"/>
              </a:spcBef>
              <a:buClr>
                <a:schemeClr val="tx1"/>
              </a:buCl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93663" lvl="1">
              <a:lnSpc>
                <a:spcPct val="110000"/>
              </a:lnSpc>
              <a:spcBef>
                <a:spcPts val="4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93663" lvl="1">
              <a:lnSpc>
                <a:spcPct val="110000"/>
              </a:lnSpc>
              <a:spcBef>
                <a:spcPts val="4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Transferência eletrônica de contratos de financiamento</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93663">
              <a:lnSpc>
                <a:spcPct val="110000"/>
              </a:lnSpc>
              <a:spcBef>
                <a:spcPts val="4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endParaRPr lang="pt-BR" sz="2000" dirty="0">
              <a:latin typeface="BlissL" panose="02000506030000020004" pitchFamily="2" charset="0"/>
            </a:endParaRPr>
          </a:p>
        </p:txBody>
      </p:sp>
      <p:sp>
        <p:nvSpPr>
          <p:cNvPr id="6" name="Retângulo 5"/>
          <p:cNvSpPr/>
          <p:nvPr/>
        </p:nvSpPr>
        <p:spPr>
          <a:xfrm>
            <a:off x="251520" y="980728"/>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7" name="Retângulo 6"/>
          <p:cNvSpPr/>
          <p:nvPr/>
        </p:nvSpPr>
        <p:spPr>
          <a:xfrm>
            <a:off x="251520" y="5517232"/>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Tree>
    <p:extLst>
      <p:ext uri="{BB962C8B-B14F-4D97-AF65-F5344CB8AC3E}">
        <p14:creationId xmlns:p14="http://schemas.microsoft.com/office/powerpoint/2010/main" val="268458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Proposta de Eventos</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aixaDeTexto 7"/>
          <p:cNvSpPr txBox="1"/>
          <p:nvPr/>
        </p:nvSpPr>
        <p:spPr>
          <a:xfrm>
            <a:off x="47058" y="260648"/>
            <a:ext cx="2508718" cy="276999"/>
          </a:xfrm>
          <a:prstGeom prst="rect">
            <a:avLst/>
          </a:prstGeom>
          <a:solidFill>
            <a:schemeClr val="accent1"/>
          </a:solidFill>
        </p:spPr>
        <p:txBody>
          <a:bodyPr wrap="square" lIns="36000" rIns="36000" rtlCol="0" anchor="t" anchorCtr="0">
            <a:spAutoFit/>
          </a:bodyPr>
          <a:lstStyle/>
          <a:p>
            <a:pPr marL="447675"/>
            <a:r>
              <a:rPr lang="pt-BR" sz="1200" dirty="0"/>
              <a:t>O </a:t>
            </a:r>
            <a:r>
              <a:rPr lang="pt-BR" sz="1200" dirty="0" err="1"/>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2" name="CaixaDeTexto 11"/>
          <p:cNvSpPr txBox="1"/>
          <p:nvPr/>
        </p:nvSpPr>
        <p:spPr>
          <a:xfrm>
            <a:off x="0" y="260649"/>
            <a:ext cx="255577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O </a:t>
            </a:r>
            <a:r>
              <a:rPr lang="pt-BR" sz="1400" b="1"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Funding</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251520" y="980728"/>
            <a:ext cx="8687693" cy="5346079"/>
          </a:xfrm>
          <a:prstGeom prst="rect">
            <a:avLst/>
          </a:prstGeom>
          <a:noFill/>
        </p:spPr>
        <p:txBody>
          <a:bodyPr wrap="square" rtlCol="0">
            <a:spAutoFit/>
          </a:bodyPr>
          <a:lstStyle/>
          <a:p>
            <a:pPr marL="93663">
              <a:lnSpc>
                <a:spcPct val="110000"/>
              </a:lnSpc>
              <a:buClr>
                <a:schemeClr val="tx1"/>
              </a:buClr>
            </a:pPr>
            <a:r>
              <a:rPr lang="pt-BR" sz="1400" b="1" dirty="0">
                <a:latin typeface="Tahoma" panose="020B0604030504040204" pitchFamily="34" charset="0"/>
                <a:ea typeface="Tahoma" panose="020B0604030504040204" pitchFamily="34" charset="0"/>
                <a:cs typeface="Tahoma" panose="020B0604030504040204" pitchFamily="34" charset="0"/>
              </a:rPr>
              <a:t>Insegurança Jurídica</a:t>
            </a:r>
          </a:p>
          <a:p>
            <a:pPr marL="93663">
              <a:lnSpc>
                <a:spcPct val="110000"/>
              </a:lnSpc>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271463" indent="-177800">
              <a:lnSpc>
                <a:spcPct val="110000"/>
              </a:lnSpc>
              <a:spcBef>
                <a:spcPts val="4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TJ, MP – convites e patrocínio BN?</a:t>
            </a: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smtClean="0">
              <a:latin typeface="Tahoma" panose="020B0604030504040204" pitchFamily="34" charset="0"/>
              <a:ea typeface="Tahoma" panose="020B0604030504040204" pitchFamily="34" charset="0"/>
              <a:cs typeface="Tahoma" panose="020B0604030504040204" pitchFamily="34" charset="0"/>
            </a:endParaRPr>
          </a:p>
          <a:p>
            <a:endParaRPr lang="pt-BR" sz="1400" b="1" dirty="0">
              <a:latin typeface="Tahoma" panose="020B0604030504040204" pitchFamily="34" charset="0"/>
              <a:ea typeface="Tahoma" panose="020B0604030504040204" pitchFamily="34" charset="0"/>
              <a:cs typeface="Tahoma" panose="020B0604030504040204" pitchFamily="34" charset="0"/>
            </a:endParaRPr>
          </a:p>
          <a:p>
            <a:r>
              <a:rPr lang="pt-BR" sz="1400" b="1" dirty="0" smtClean="0">
                <a:latin typeface="Tahoma" panose="020B0604030504040204" pitchFamily="34" charset="0"/>
                <a:ea typeface="Tahoma" panose="020B0604030504040204" pitchFamily="34" charset="0"/>
                <a:cs typeface="Tahoma" panose="020B0604030504040204" pitchFamily="34" charset="0"/>
              </a:rPr>
              <a:t>Evento Valor sobre Mercado Imobiliário – R$ 280 mil</a:t>
            </a:r>
          </a:p>
          <a:p>
            <a:endParaRPr lang="pt-BR" sz="1400" b="1" dirty="0">
              <a:latin typeface="Tahoma" panose="020B0604030504040204" pitchFamily="34" charset="0"/>
              <a:ea typeface="Tahoma" panose="020B0604030504040204" pitchFamily="34" charset="0"/>
              <a:cs typeface="Tahoma" panose="020B0604030504040204" pitchFamily="34" charset="0"/>
            </a:endParaRPr>
          </a:p>
          <a:p>
            <a:pPr lvl="1"/>
            <a:r>
              <a:rPr lang="pt-BR" sz="1400" b="1" dirty="0" smtClean="0">
                <a:latin typeface="Tahoma" panose="020B0604030504040204" pitchFamily="34" charset="0"/>
                <a:ea typeface="Tahoma" panose="020B0604030504040204" pitchFamily="34" charset="0"/>
                <a:cs typeface="Tahoma" panose="020B0604030504040204" pitchFamily="34" charset="0"/>
              </a:rPr>
              <a:t>Foco em </a:t>
            </a:r>
            <a:r>
              <a:rPr lang="pt-BR" sz="1400" b="1" dirty="0" err="1" smtClean="0">
                <a:latin typeface="Tahoma" panose="020B0604030504040204" pitchFamily="34" charset="0"/>
                <a:ea typeface="Tahoma" panose="020B0604030504040204" pitchFamily="34" charset="0"/>
                <a:cs typeface="Tahoma" panose="020B0604030504040204" pitchFamily="34" charset="0"/>
              </a:rPr>
              <a:t>Funding</a:t>
            </a:r>
            <a:r>
              <a:rPr lang="pt-BR" sz="1400" b="1" dirty="0">
                <a:latin typeface="Tahoma" panose="020B0604030504040204" pitchFamily="34" charset="0"/>
                <a:ea typeface="Tahoma" panose="020B0604030504040204" pitchFamily="34" charset="0"/>
                <a:cs typeface="Tahoma" panose="020B0604030504040204" pitchFamily="34" charset="0"/>
              </a:rPr>
              <a:t>?</a:t>
            </a: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lvl="1"/>
            <a:endParaRPr lang="pt-BR" sz="1400" b="1" dirty="0">
              <a:latin typeface="Tahoma" panose="020B0604030504040204" pitchFamily="34" charset="0"/>
              <a:ea typeface="Tahoma" panose="020B0604030504040204" pitchFamily="34" charset="0"/>
              <a:cs typeface="Tahoma" panose="020B0604030504040204" pitchFamily="34" charset="0"/>
            </a:endParaRPr>
          </a:p>
          <a:p>
            <a:pPr lvl="1"/>
            <a:r>
              <a:rPr lang="pt-BR" sz="1400" b="1" dirty="0" smtClean="0">
                <a:latin typeface="Tahoma" panose="020B0604030504040204" pitchFamily="34" charset="0"/>
                <a:ea typeface="Tahoma" panose="020B0604030504040204" pitchFamily="34" charset="0"/>
                <a:cs typeface="Tahoma" panose="020B0604030504040204" pitchFamily="34" charset="0"/>
              </a:rPr>
              <a:t>Objetivos</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10000"/>
              </a:lnSpc>
              <a:spcBef>
                <a:spcPts val="4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50000"/>
              </a:lnSpc>
              <a:spcBef>
                <a:spcPts val="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Chamar atenção para o tema buscando soluções mais urgentes</a:t>
            </a:r>
          </a:p>
          <a:p>
            <a:pPr marL="728663" lvl="1" indent="-177800">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Regulamentação das </a:t>
            </a:r>
            <a:r>
              <a:rPr lang="pt-BR" sz="1400" dirty="0" err="1" smtClean="0">
                <a:latin typeface="Tahoma" panose="020B0604030504040204" pitchFamily="34" charset="0"/>
                <a:ea typeface="Tahoma" panose="020B0604030504040204" pitchFamily="34" charset="0"/>
                <a:cs typeface="Tahoma" panose="020B0604030504040204" pitchFamily="34" charset="0"/>
              </a:rPr>
              <a:t>LIGs</a:t>
            </a:r>
            <a:r>
              <a:rPr lang="pt-BR" sz="1400" dirty="0" smtClean="0">
                <a:latin typeface="Tahoma" panose="020B0604030504040204" pitchFamily="34" charset="0"/>
                <a:ea typeface="Tahoma" panose="020B0604030504040204" pitchFamily="34" charset="0"/>
                <a:cs typeface="Tahoma" panose="020B0604030504040204" pitchFamily="34" charset="0"/>
              </a:rPr>
              <a:t>/ definições FGTS</a:t>
            </a:r>
          </a:p>
          <a:p>
            <a:pPr marL="728663" lvl="1" indent="-177800">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Discutir modelo de crédito na venda com agentes de mercado – </a:t>
            </a:r>
            <a:r>
              <a:rPr lang="pt-BR" sz="1400" dirty="0" err="1" smtClean="0">
                <a:latin typeface="Tahoma" panose="020B0604030504040204" pitchFamily="34" charset="0"/>
                <a:ea typeface="Tahoma" panose="020B0604030504040204" pitchFamily="34" charset="0"/>
                <a:cs typeface="Tahoma" panose="020B0604030504040204" pitchFamily="34" charset="0"/>
              </a:rPr>
              <a:t>securitizadoras</a:t>
            </a:r>
            <a:r>
              <a:rPr lang="pt-BR" sz="1400" dirty="0" smtClean="0">
                <a:latin typeface="Tahoma" panose="020B0604030504040204" pitchFamily="34" charset="0"/>
                <a:ea typeface="Tahoma" panose="020B0604030504040204" pitchFamily="34" charset="0"/>
                <a:cs typeface="Tahoma" panose="020B0604030504040204" pitchFamily="34" charset="0"/>
              </a:rPr>
              <a:t>, Fundos de Pensão</a:t>
            </a:r>
          </a:p>
          <a:p>
            <a:pPr marL="728663" lvl="1" indent="-177800">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Mercado Secundário – Market </a:t>
            </a:r>
            <a:r>
              <a:rPr lang="pt-BR" sz="1400" dirty="0" err="1" smtClean="0">
                <a:latin typeface="Tahoma" panose="020B0604030504040204" pitchFamily="34" charset="0"/>
                <a:ea typeface="Tahoma" panose="020B0604030504040204" pitchFamily="34" charset="0"/>
                <a:cs typeface="Tahoma" panose="020B0604030504040204" pitchFamily="34" charset="0"/>
              </a:rPr>
              <a:t>maker</a:t>
            </a: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728663" lvl="1" indent="-177800">
              <a:lnSpc>
                <a:spcPct val="150000"/>
              </a:lnSpc>
              <a:spcBef>
                <a:spcPts val="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Definir encaminhamentos para aperfeiçoamentos necessários</a:t>
            </a:r>
          </a:p>
          <a:p>
            <a:pPr marL="93663">
              <a:lnSpc>
                <a:spcPct val="110000"/>
              </a:lnSpc>
              <a:spcBef>
                <a:spcPts val="400"/>
              </a:spcBef>
              <a:buClr>
                <a:schemeClr val="tx1"/>
              </a:buClr>
            </a:pPr>
            <a:endParaRPr lang="pt-BR" sz="2000" dirty="0">
              <a:latin typeface="BlissL" panose="02000506030000020004" pitchFamily="2" charset="0"/>
            </a:endParaRPr>
          </a:p>
          <a:p>
            <a:pPr marL="93663">
              <a:lnSpc>
                <a:spcPct val="110000"/>
              </a:lnSpc>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93663">
              <a:lnSpc>
                <a:spcPct val="110000"/>
              </a:lnSpc>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021104" y="-302482"/>
            <a:ext cx="419813" cy="4714427"/>
          </a:xfrm>
          <a:prstGeom prst="rect">
            <a:avLst/>
          </a:prstGeom>
        </p:spPr>
      </p:pic>
    </p:spTree>
    <p:extLst>
      <p:ext uri="{BB962C8B-B14F-4D97-AF65-F5344CB8AC3E}">
        <p14:creationId xmlns:p14="http://schemas.microsoft.com/office/powerpoint/2010/main" val="299993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627784"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2627784" y="260648"/>
            <a:ext cx="6516216"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Encontros SECOVI</a:t>
            </a:r>
            <a:endParaRPr lang="pt-BR"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539552" y="3212976"/>
            <a:ext cx="3672408" cy="276294"/>
          </a:xfrm>
          <a:prstGeom prst="rect">
            <a:avLst/>
          </a:prstGeom>
        </p:spPr>
        <p:txBody>
          <a:bodyPr wrap="square">
            <a:spAutoFit/>
          </a:bodyPr>
          <a:lstStyle/>
          <a:p>
            <a:pPr>
              <a:lnSpc>
                <a:spcPct val="110000"/>
              </a:lnSpc>
              <a:spcBef>
                <a:spcPts val="600"/>
              </a:spcBef>
            </a:pPr>
            <a:endParaRPr lang="pt-BR" sz="1200"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1"/>
          <p:cNvSpPr/>
          <p:nvPr/>
        </p:nvSpPr>
        <p:spPr>
          <a:xfrm>
            <a:off x="611560" y="1124744"/>
            <a:ext cx="7488832" cy="5021375"/>
          </a:xfrm>
          <a:prstGeom prst="rect">
            <a:avLst/>
          </a:prstGeom>
        </p:spPr>
        <p:txBody>
          <a:bodyPr wrap="square">
            <a:spAutoFit/>
          </a:bodyPr>
          <a:lstStyle/>
          <a:p>
            <a:pPr>
              <a:lnSpc>
                <a:spcPct val="110000"/>
              </a:lnSpc>
              <a:spcBef>
                <a:spcPts val="600"/>
              </a:spcBef>
            </a:pPr>
            <a:r>
              <a:rPr lang="pt-BR" sz="1400" b="1" dirty="0" smtClean="0">
                <a:latin typeface="Tahoma" panose="020B0604030504040204" pitchFamily="34" charset="0"/>
                <a:ea typeface="Tahoma" panose="020B0604030504040204" pitchFamily="34" charset="0"/>
                <a:cs typeface="Tahoma" panose="020B0604030504040204" pitchFamily="34" charset="0"/>
              </a:rPr>
              <a:t>SECOVI – </a:t>
            </a:r>
            <a:r>
              <a:rPr lang="pt-BR" sz="1400" b="1" dirty="0">
                <a:latin typeface="Tahoma" panose="020B0604030504040204" pitchFamily="34" charset="0"/>
                <a:ea typeface="Tahoma" panose="020B0604030504040204" pitchFamily="34" charset="0"/>
                <a:cs typeface="Tahoma" panose="020B0604030504040204" pitchFamily="34" charset="0"/>
              </a:rPr>
              <a:t>SP </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b="1" dirty="0">
                <a:latin typeface="Tahoma" panose="020B0604030504040204" pitchFamily="34" charset="0"/>
                <a:ea typeface="Tahoma" panose="020B0604030504040204" pitchFamily="34" charset="0"/>
                <a:cs typeface="Tahoma" panose="020B0604030504040204" pitchFamily="34" charset="0"/>
              </a:rPr>
              <a:t>6/8 - </a:t>
            </a:r>
            <a:r>
              <a:rPr lang="pt-BR" sz="1400" dirty="0">
                <a:latin typeface="Tahoma" panose="020B0604030504040204" pitchFamily="34" charset="0"/>
                <a:ea typeface="Tahoma" panose="020B0604030504040204" pitchFamily="34" charset="0"/>
                <a:cs typeface="Tahoma" panose="020B0604030504040204" pitchFamily="34" charset="0"/>
              </a:rPr>
              <a:t>Meyer, </a:t>
            </a:r>
            <a:r>
              <a:rPr lang="pt-BR" sz="1400" dirty="0" smtClean="0">
                <a:latin typeface="Tahoma" panose="020B0604030504040204" pitchFamily="34" charset="0"/>
                <a:ea typeface="Tahoma" panose="020B0604030504040204" pitchFamily="34" charset="0"/>
                <a:cs typeface="Tahoma" panose="020B0604030504040204" pitchFamily="34" charset="0"/>
              </a:rPr>
              <a:t>Nick, </a:t>
            </a:r>
            <a:r>
              <a:rPr lang="pt-BR" sz="1400" dirty="0">
                <a:latin typeface="Tahoma" panose="020B0604030504040204" pitchFamily="34" charset="0"/>
                <a:ea typeface="Tahoma" panose="020B0604030504040204" pitchFamily="34" charset="0"/>
                <a:cs typeface="Tahoma" panose="020B0604030504040204" pitchFamily="34" charset="0"/>
              </a:rPr>
              <a:t>RV, </a:t>
            </a:r>
            <a:r>
              <a:rPr lang="pt-BR" sz="1400" dirty="0" smtClean="0">
                <a:latin typeface="Tahoma" panose="020B0604030504040204" pitchFamily="34" charset="0"/>
                <a:ea typeface="Tahoma" panose="020B0604030504040204" pitchFamily="34" charset="0"/>
                <a:cs typeface="Tahoma" panose="020B0604030504040204" pitchFamily="34" charset="0"/>
              </a:rPr>
              <a:t>JK, Cláudio, Ricardo, S. Mauad, R. Luna</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Complementariedade – temas gerais com assuntos de São Paulo </a:t>
            </a:r>
          </a:p>
          <a:p>
            <a:pPr marL="18097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Participação </a:t>
            </a:r>
            <a:r>
              <a:rPr lang="pt-BR" sz="1400" dirty="0">
                <a:latin typeface="Tahoma" panose="020B0604030504040204" pitchFamily="34" charset="0"/>
                <a:ea typeface="Tahoma" panose="020B0604030504040204" pitchFamily="34" charset="0"/>
                <a:cs typeface="Tahoma" panose="020B0604030504040204" pitchFamily="34" charset="0"/>
              </a:rPr>
              <a:t>em reuniões e Comitês</a:t>
            </a:r>
          </a:p>
          <a:p>
            <a:pPr lvl="1">
              <a:lnSpc>
                <a:spcPct val="110000"/>
              </a:lnSpc>
              <a:spcBef>
                <a:spcPts val="600"/>
              </a:spcBef>
              <a:buClr>
                <a:schemeClr val="tx1"/>
              </a:buClr>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Alinhamento geral nos temas a serem discutidos com CBIC (Brasil) e Secovi (SP)</a:t>
            </a:r>
          </a:p>
          <a:p>
            <a:pPr marL="6381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Envolvimento em grandes temas – </a:t>
            </a:r>
            <a:r>
              <a:rPr lang="pt-BR" sz="1400" dirty="0" err="1" smtClean="0">
                <a:latin typeface="Tahoma" panose="020B0604030504040204" pitchFamily="34" charset="0"/>
                <a:ea typeface="Tahoma" panose="020B0604030504040204" pitchFamily="34" charset="0"/>
                <a:cs typeface="Tahoma" panose="020B0604030504040204" pitchFamily="34" charset="0"/>
              </a:rPr>
              <a:t>ex</a:t>
            </a:r>
            <a:r>
              <a:rPr lang="pt-BR" sz="1400" dirty="0" smtClean="0">
                <a:latin typeface="Tahoma" panose="020B0604030504040204" pitchFamily="34" charset="0"/>
                <a:ea typeface="Tahoma" panose="020B0604030504040204" pitchFamily="34" charset="0"/>
                <a:cs typeface="Tahoma" panose="020B0604030504040204" pitchFamily="34" charset="0"/>
              </a:rPr>
              <a:t>: burocracia, indicadores, Plano Diretor</a:t>
            </a:r>
          </a:p>
          <a:p>
            <a:pPr marL="6381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Reuniões periódicas</a:t>
            </a:r>
          </a:p>
          <a:p>
            <a:pPr marL="6381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Questão trazida – PMCMV – limites dos municípios</a:t>
            </a:r>
            <a:endParaRPr lang="pt-BR" sz="1400" dirty="0">
              <a:latin typeface="Tahoma" panose="020B0604030504040204" pitchFamily="34" charset="0"/>
              <a:ea typeface="Tahoma" panose="020B0604030504040204" pitchFamily="34" charset="0"/>
              <a:cs typeface="Tahoma" panose="020B0604030504040204" pitchFamily="34" charset="0"/>
            </a:endParaRPr>
          </a:p>
          <a:p>
            <a:pPr>
              <a:lnSpc>
                <a:spcPct val="110000"/>
              </a:lnSpc>
              <a:spcBef>
                <a:spcPts val="600"/>
              </a:spcBef>
            </a:pP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909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1772818"/>
            <a:ext cx="9144000" cy="158417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p:cNvSpPr/>
          <p:nvPr/>
        </p:nvSpPr>
        <p:spPr>
          <a:xfrm>
            <a:off x="0" y="1772818"/>
            <a:ext cx="9144000" cy="292885"/>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CaixaDeTexto 6"/>
          <p:cNvSpPr txBox="1"/>
          <p:nvPr/>
        </p:nvSpPr>
        <p:spPr>
          <a:xfrm>
            <a:off x="414098" y="941819"/>
            <a:ext cx="7110230" cy="738664"/>
          </a:xfrm>
          <a:prstGeom prst="rect">
            <a:avLst/>
          </a:prstGeom>
          <a:noFill/>
        </p:spPr>
        <p:txBody>
          <a:bodyPr wrap="square" rtlCol="0">
            <a:spAutoFit/>
          </a:bodyPr>
          <a:lstStyle/>
          <a:p>
            <a:r>
              <a:rPr lang="pt-BR" sz="1400" dirty="0">
                <a:latin typeface="Tahoma" panose="020B0604030504040204" pitchFamily="34" charset="0"/>
                <a:ea typeface="Tahoma" panose="020B0604030504040204" pitchFamily="34" charset="0"/>
                <a:cs typeface="Tahoma" panose="020B0604030504040204" pitchFamily="34" charset="0"/>
              </a:rPr>
              <a:t>De acordo com o Código de Conduta e em consonância com o estatuto da associação, as reuniões são regidas pelas instruções abaixo, previamente distribuídas e de pleno conhecimento dos participantes. A saber:</a:t>
            </a:r>
          </a:p>
        </p:txBody>
      </p:sp>
      <p:sp>
        <p:nvSpPr>
          <p:cNvPr id="4" name="CaixaDeTexto 3"/>
          <p:cNvSpPr txBox="1"/>
          <p:nvPr/>
        </p:nvSpPr>
        <p:spPr>
          <a:xfrm>
            <a:off x="179512" y="2158259"/>
            <a:ext cx="8568952" cy="1169551"/>
          </a:xfrm>
          <a:prstGeom prst="rect">
            <a:avLst/>
          </a:prstGeom>
          <a:noFill/>
        </p:spPr>
        <p:txBody>
          <a:bodyPr wrap="square" rtlCol="0">
            <a:spAutoFit/>
          </a:bodyPr>
          <a:lstStyle/>
          <a:p>
            <a:pPr algn="just">
              <a:spcBef>
                <a:spcPts val="600"/>
              </a:spcBef>
            </a:pPr>
            <a:r>
              <a:rPr lang="pt-BR" sz="1400" dirty="0" smtClean="0">
                <a:latin typeface="Tahoma" panose="020B0604030504040204" pitchFamily="34" charset="0"/>
                <a:ea typeface="Tahoma" panose="020B0604030504040204" pitchFamily="34" charset="0"/>
                <a:cs typeface="Tahoma" panose="020B0604030504040204" pitchFamily="34" charset="0"/>
              </a:rPr>
              <a:t>As </a:t>
            </a:r>
            <a:r>
              <a:rPr lang="pt-BR" sz="1400" dirty="0">
                <a:latin typeface="Tahoma" panose="020B0604030504040204" pitchFamily="34" charset="0"/>
                <a:ea typeface="Tahoma" panose="020B0604030504040204" pitchFamily="34" charset="0"/>
                <a:cs typeface="Tahoma" panose="020B0604030504040204" pitchFamily="34" charset="0"/>
              </a:rPr>
              <a:t>instruções descritas abaixo deverão ser seguidas por todos os participantes da Plenária e refletem as diretrizes do Código de Conduta da Associação em consonância com os princípios básicos do Direito da Concorrência. Tem como finalidade precípua estabelecer as relações dos participantes associados às reuniões promovidas pela ABRAINC. Consulte o seu advogado, na eventualidade de necessitar ajuda para a compreensão da aplicação de qualquer um destes conceitos.</a:t>
            </a:r>
          </a:p>
        </p:txBody>
      </p:sp>
      <p:sp>
        <p:nvSpPr>
          <p:cNvPr id="9" name="CaixaDeTexto 8"/>
          <p:cNvSpPr txBox="1"/>
          <p:nvPr/>
        </p:nvSpPr>
        <p:spPr>
          <a:xfrm>
            <a:off x="414098" y="1763291"/>
            <a:ext cx="7686294" cy="307777"/>
          </a:xfrm>
          <a:prstGeom prst="rect">
            <a:avLst/>
          </a:prstGeom>
          <a:noFill/>
        </p:spPr>
        <p:txBody>
          <a:bodyPr wrap="square" rtlCol="0">
            <a:spAutoFit/>
          </a:bodyPr>
          <a:lstStyle/>
          <a:p>
            <a:pPr>
              <a:spcBef>
                <a:spcPts val="600"/>
              </a:spcBef>
            </a:pPr>
            <a:r>
              <a:rPr lang="pt-BR" sz="1400" b="1" dirty="0">
                <a:latin typeface="Tahoma" panose="020B0604030504040204" pitchFamily="34" charset="0"/>
                <a:ea typeface="Tahoma" panose="020B0604030504040204" pitchFamily="34" charset="0"/>
                <a:cs typeface="Tahoma" panose="020B0604030504040204" pitchFamily="34" charset="0"/>
              </a:rPr>
              <a:t>I</a:t>
            </a:r>
            <a:r>
              <a:rPr lang="pt-BR" sz="1400" b="1" dirty="0" smtClean="0">
                <a:latin typeface="Tahoma" panose="020B0604030504040204" pitchFamily="34" charset="0"/>
                <a:ea typeface="Tahoma" panose="020B0604030504040204" pitchFamily="34" charset="0"/>
                <a:cs typeface="Tahoma" panose="020B0604030504040204" pitchFamily="34" charset="0"/>
              </a:rPr>
              <a:t>nstruções para a reunião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3501008"/>
            <a:ext cx="156561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deverá: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sp>
        <p:nvSpPr>
          <p:cNvPr id="10" name="Retângulo 9"/>
          <p:cNvSpPr/>
          <p:nvPr/>
        </p:nvSpPr>
        <p:spPr>
          <a:xfrm>
            <a:off x="414098" y="4163481"/>
            <a:ext cx="2833927" cy="2031325"/>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Avaliar e atender a agenda preparada para a reunião e consignar a objeção de determinada matéria que não lhe atenda, por escrito, e também em relação a ata da reunião não se seu teor não refletir precisamente as discussões ocorridas durante a mesma.</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1" name="Retângulo 10"/>
          <p:cNvSpPr/>
          <p:nvPr/>
        </p:nvSpPr>
        <p:spPr>
          <a:xfrm>
            <a:off x="3433499" y="4163481"/>
            <a:ext cx="2186252" cy="1815882"/>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Compreender </a:t>
            </a:r>
            <a:r>
              <a:rPr lang="pt-BR" sz="1400" dirty="0">
                <a:latin typeface="Tahoma" panose="020B0604030504040204" pitchFamily="34" charset="0"/>
                <a:ea typeface="Tahoma" panose="020B0604030504040204" pitchFamily="34" charset="0"/>
                <a:cs typeface="Tahoma" panose="020B0604030504040204" pitchFamily="34" charset="0"/>
              </a:rPr>
              <a:t>os propósitos e a autoridade de cada uma das pessoas com as quais se </a:t>
            </a:r>
            <a:r>
              <a:rPr lang="pt-BR" sz="1400" dirty="0" smtClean="0">
                <a:latin typeface="Tahoma" panose="020B0604030504040204" pitchFamily="34" charset="0"/>
                <a:ea typeface="Tahoma" panose="020B0604030504040204" pitchFamily="34" charset="0"/>
                <a:cs typeface="Tahoma" panose="020B0604030504040204" pitchFamily="34" charset="0"/>
              </a:rPr>
              <a:t>reúne, </a:t>
            </a:r>
            <a:r>
              <a:rPr lang="pt-BR" sz="1400" dirty="0">
                <a:latin typeface="Tahoma" panose="020B0604030504040204" pitchFamily="34" charset="0"/>
                <a:ea typeface="Tahoma" panose="020B0604030504040204" pitchFamily="34" charset="0"/>
                <a:cs typeface="Tahoma" panose="020B0604030504040204" pitchFamily="34" charset="0"/>
              </a:rPr>
              <a:t>em especial, a autoridade do coordenador da reunião específica</a:t>
            </a:r>
            <a:r>
              <a:rPr lang="pt-BR" sz="1400" dirty="0" smtClean="0">
                <a:latin typeface="Tahoma" panose="020B0604030504040204" pitchFamily="34" charset="0"/>
                <a:ea typeface="Tahoma" panose="020B0604030504040204" pitchFamily="34" charset="0"/>
                <a:cs typeface="Tahoma" panose="020B0604030504040204" pitchFamily="34" charset="0"/>
              </a:rPr>
              <a:t>.</a:t>
            </a:r>
            <a:endParaRPr lang="pt-BR" sz="1400" dirty="0">
              <a:latin typeface="Tahoma" panose="020B0604030504040204" pitchFamily="34" charset="0"/>
              <a:ea typeface="Tahoma" panose="020B0604030504040204" pitchFamily="34" charset="0"/>
              <a:cs typeface="Tahoma" panose="020B0604030504040204" pitchFamily="34" charset="0"/>
            </a:endParaRPr>
          </a:p>
        </p:txBody>
      </p:sp>
      <p:sp>
        <p:nvSpPr>
          <p:cNvPr id="12" name="Retângulo 11"/>
          <p:cNvSpPr/>
          <p:nvPr/>
        </p:nvSpPr>
        <p:spPr>
          <a:xfrm>
            <a:off x="5779658" y="4163481"/>
            <a:ext cx="3040814" cy="2246769"/>
          </a:xfrm>
          <a:prstGeom prst="rect">
            <a:avLst/>
          </a:prstGeom>
        </p:spPr>
        <p:txBody>
          <a:bodyPr wrap="square">
            <a:spAutoFit/>
          </a:bodyPr>
          <a:lstStyle/>
          <a:p>
            <a:pPr algn="just"/>
            <a:r>
              <a:rPr lang="pt-BR" sz="1400" dirty="0" smtClean="0">
                <a:latin typeface="Tahoma" panose="020B0604030504040204" pitchFamily="34" charset="0"/>
                <a:ea typeface="Tahoma" panose="020B0604030504040204" pitchFamily="34" charset="0"/>
                <a:cs typeface="Tahoma" panose="020B0604030504040204" pitchFamily="34" charset="0"/>
              </a:rPr>
              <a:t>Protestar </a:t>
            </a:r>
            <a:r>
              <a:rPr lang="pt-BR" sz="1400" dirty="0">
                <a:latin typeface="Tahoma" panose="020B0604030504040204" pitchFamily="34" charset="0"/>
                <a:ea typeface="Tahoma" panose="020B0604030504040204" pitchFamily="34" charset="0"/>
                <a:cs typeface="Tahoma" panose="020B0604030504040204" pitchFamily="34" charset="0"/>
              </a:rPr>
              <a:t>oralmente contra quaisquer discussões ou atividades, durante a reunião, que você considere como violadoras das leis antitruste; não continue, até que você considere adequado permanecer na reunião. De outra forma, interrompa a reunião e faça constar na ata sua objeção ou retirada.</a:t>
            </a:r>
          </a:p>
        </p:txBody>
      </p:sp>
      <p:cxnSp>
        <p:nvCxnSpPr>
          <p:cNvPr id="13" name="Conector reto 12"/>
          <p:cNvCxnSpPr/>
          <p:nvPr/>
        </p:nvCxnSpPr>
        <p:spPr>
          <a:xfrm>
            <a:off x="1763688" y="3670067"/>
            <a:ext cx="67687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tângulo 13"/>
          <p:cNvSpPr/>
          <p:nvPr/>
        </p:nvSpPr>
        <p:spPr>
          <a:xfrm>
            <a:off x="510978"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7" name="Retângulo 16"/>
          <p:cNvSpPr/>
          <p:nvPr/>
        </p:nvSpPr>
        <p:spPr>
          <a:xfrm>
            <a:off x="3526364"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sp>
        <p:nvSpPr>
          <p:cNvPr id="18" name="Retângulo 17"/>
          <p:cNvSpPr/>
          <p:nvPr/>
        </p:nvSpPr>
        <p:spPr>
          <a:xfrm>
            <a:off x="5859331" y="3879411"/>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3</a:t>
            </a:r>
            <a:endParaRPr lang="pt-BR" sz="1600" b="1" dirty="0">
              <a:solidFill>
                <a:schemeClr val="tx1"/>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02018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Atualização</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orçamentária</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867666006"/>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1835696"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Projetos </a:t>
            </a:r>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2015</a:t>
            </a:r>
            <a:endPar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Tabela 4"/>
          <p:cNvGraphicFramePr>
            <a:graphicFrameLocks noGrp="1"/>
          </p:cNvGraphicFramePr>
          <p:nvPr>
            <p:extLst>
              <p:ext uri="{D42A27DB-BD31-4B8C-83A1-F6EECF244321}">
                <p14:modId xmlns:p14="http://schemas.microsoft.com/office/powerpoint/2010/main" val="1989485628"/>
              </p:ext>
            </p:extLst>
          </p:nvPr>
        </p:nvGraphicFramePr>
        <p:xfrm>
          <a:off x="323528" y="980728"/>
          <a:ext cx="8545017" cy="4523769"/>
        </p:xfrm>
        <a:graphic>
          <a:graphicData uri="http://schemas.openxmlformats.org/drawingml/2006/table">
            <a:tbl>
              <a:tblPr/>
              <a:tblGrid>
                <a:gridCol w="2880320"/>
                <a:gridCol w="1392188"/>
                <a:gridCol w="1809080"/>
                <a:gridCol w="2463429"/>
              </a:tblGrid>
              <a:tr h="320649">
                <a:tc>
                  <a:txBody>
                    <a:bodyPr/>
                    <a:lstStyle/>
                    <a:p>
                      <a:pPr algn="l" rtl="0" fontAlgn="ctr"/>
                      <a:r>
                        <a:rPr lang="pt-BR" sz="1400" b="1" i="0" u="none" strike="noStrike" dirty="0" smtClean="0">
                          <a:solidFill>
                            <a:schemeClr val="bg1"/>
                          </a:solidFill>
                          <a:effectLst/>
                          <a:latin typeface="Calibri"/>
                        </a:rPr>
                        <a:t>Projetos 2015</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Orçamento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rtl="0" fontAlgn="ctr"/>
                      <a:r>
                        <a:rPr lang="pt-BR" sz="1400" b="1" i="0" u="none" strike="noStrike" dirty="0" smtClean="0">
                          <a:solidFill>
                            <a:schemeClr val="bg1"/>
                          </a:solidFill>
                          <a:effectLst/>
                          <a:latin typeface="Calibri"/>
                        </a:rPr>
                        <a:t>Comprometido</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l" rtl="0" fontAlgn="ctr"/>
                      <a:r>
                        <a:rPr lang="pt-BR" sz="1400" b="1" i="0" u="none" strike="noStrike" dirty="0" err="1" smtClean="0">
                          <a:solidFill>
                            <a:schemeClr val="bg1"/>
                          </a:solidFill>
                          <a:effectLst/>
                          <a:latin typeface="Calibri"/>
                        </a:rPr>
                        <a:t>Obs</a:t>
                      </a: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r>
              <a:tr h="459597">
                <a:tc>
                  <a:txBody>
                    <a:bodyPr/>
                    <a:lstStyle/>
                    <a:p>
                      <a:pPr algn="l" rtl="0" fontAlgn="ctr"/>
                      <a:r>
                        <a:rPr lang="pt-BR" sz="1400" b="1" i="0" u="none" strike="noStrike" dirty="0">
                          <a:solidFill>
                            <a:srgbClr val="000000"/>
                          </a:solidFill>
                          <a:effectLst/>
                          <a:latin typeface="Calibri"/>
                        </a:rPr>
                        <a:t>Consultoria - ADIN</a:t>
                      </a:r>
                      <a:br>
                        <a:rPr lang="pt-BR" sz="1400" b="1" i="0" u="none" strike="noStrike" dirty="0">
                          <a:solidFill>
                            <a:srgbClr val="000000"/>
                          </a:solidFill>
                          <a:effectLst/>
                          <a:latin typeface="Calibri"/>
                        </a:rPr>
                      </a:br>
                      <a:r>
                        <a:rPr lang="pt-BR" sz="1400" b="0" i="0" u="none" strike="noStrike" dirty="0" smtClean="0">
                          <a:solidFill>
                            <a:srgbClr val="000000"/>
                          </a:solidFill>
                          <a:effectLst/>
                          <a:latin typeface="Calibri"/>
                        </a:rPr>
                        <a:t>(Trabalho escravo)</a:t>
                      </a:r>
                      <a:endParaRPr lang="pt-BR" sz="1400" b="0"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3.000.000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3.000.000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Adin</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366638">
                <a:tc>
                  <a:txBody>
                    <a:bodyPr/>
                    <a:lstStyle/>
                    <a:p>
                      <a:pPr algn="l" rtl="0" fontAlgn="ctr"/>
                      <a:r>
                        <a:rPr lang="pt-BR" sz="1400" b="1" i="0" u="none" strike="noStrike" dirty="0">
                          <a:solidFill>
                            <a:srgbClr val="000000"/>
                          </a:solidFill>
                          <a:effectLst/>
                          <a:latin typeface="Calibri"/>
                        </a:rPr>
                        <a:t>Outras ações com Judiciário</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903.000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CBIC, Parecer</a:t>
                      </a:r>
                      <a:r>
                        <a:rPr lang="pt-BR" sz="1400" b="1" i="0" u="none" strike="noStrike" baseline="0" dirty="0" smtClean="0">
                          <a:solidFill>
                            <a:srgbClr val="000000"/>
                          </a:solidFill>
                          <a:effectLst/>
                          <a:latin typeface="Calibri"/>
                        </a:rPr>
                        <a:t> Eros Grau, </a:t>
                      </a:r>
                      <a:r>
                        <a:rPr lang="pt-BR" sz="1400" b="1" i="0" u="none" strike="noStrike" baseline="0" dirty="0" err="1" smtClean="0">
                          <a:solidFill>
                            <a:srgbClr val="000000"/>
                          </a:solidFill>
                          <a:effectLst/>
                          <a:latin typeface="Calibri"/>
                        </a:rPr>
                        <a:t>Dinamarco</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Definições Diretoria</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(Verba de contingência para </a:t>
                      </a:r>
                      <a:r>
                        <a:rPr lang="pt-BR" sz="1400" b="0" i="0" u="none" strike="noStrike" kern="1200" dirty="0" smtClean="0">
                          <a:solidFill>
                            <a:srgbClr val="000000"/>
                          </a:solidFill>
                          <a:effectLst/>
                          <a:latin typeface="Calibri"/>
                          <a:ea typeface="+mn-ea"/>
                          <a:cs typeface="+mn-cs"/>
                        </a:rPr>
                        <a:t>uso</a:t>
                      </a:r>
                      <a:br>
                        <a:rPr lang="pt-BR" sz="1400" b="0" i="0" u="none" strike="noStrike" kern="1200" dirty="0" smtClean="0">
                          <a:solidFill>
                            <a:srgbClr val="000000"/>
                          </a:solidFill>
                          <a:effectLst/>
                          <a:latin typeface="Calibri"/>
                          <a:ea typeface="+mn-ea"/>
                          <a:cs typeface="+mn-cs"/>
                        </a:rPr>
                      </a:br>
                      <a:r>
                        <a:rPr lang="pt-BR" sz="1400" b="0" i="0" u="none" strike="noStrike" kern="1200" dirty="0" smtClean="0">
                          <a:solidFill>
                            <a:srgbClr val="000000"/>
                          </a:solidFill>
                          <a:effectLst/>
                          <a:latin typeface="Calibri"/>
                          <a:ea typeface="+mn-ea"/>
                          <a:cs typeface="+mn-cs"/>
                        </a:rPr>
                        <a:t>definido </a:t>
                      </a:r>
                      <a:r>
                        <a:rPr lang="pt-BR" sz="1400" b="0" i="0" u="none" strike="noStrike" kern="1200" dirty="0">
                          <a:solidFill>
                            <a:srgbClr val="000000"/>
                          </a:solidFill>
                          <a:effectLst/>
                          <a:latin typeface="Calibri"/>
                          <a:ea typeface="+mn-ea"/>
                          <a:cs typeface="+mn-cs"/>
                        </a:rPr>
                        <a:t>pela Diretoria)</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1.500.000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1.233.000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Jairo </a:t>
                      </a:r>
                      <a:r>
                        <a:rPr lang="pt-BR" sz="1400" b="1" i="0" u="none" strike="noStrike" dirty="0" err="1" smtClean="0">
                          <a:solidFill>
                            <a:srgbClr val="000000"/>
                          </a:solidFill>
                          <a:effectLst/>
                          <a:latin typeface="Calibri"/>
                        </a:rPr>
                        <a:t>Klepacz</a:t>
                      </a:r>
                      <a:r>
                        <a:rPr lang="pt-BR" sz="1400" b="1" i="0" u="none" strike="noStrike" baseline="0" dirty="0" smtClean="0">
                          <a:solidFill>
                            <a:srgbClr val="000000"/>
                          </a:solidFill>
                          <a:effectLst/>
                          <a:latin typeface="Calibri"/>
                        </a:rPr>
                        <a:t>, Luiz França, Tamanini</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6335">
                <a:tc>
                  <a:txBody>
                    <a:bodyPr/>
                    <a:lstStyle/>
                    <a:p>
                      <a:pPr marL="0" algn="l" defTabSz="914400" rtl="0" eaLnBrk="1" fontAlgn="ctr" latinLnBrk="0" hangingPunct="1"/>
                      <a:r>
                        <a:rPr lang="pt-BR" sz="1400" b="1" i="0" u="none" strike="noStrike" dirty="0">
                          <a:solidFill>
                            <a:srgbClr val="000000"/>
                          </a:solidFill>
                          <a:effectLst/>
                          <a:latin typeface="Calibri"/>
                        </a:rPr>
                        <a:t>Eventos e publicações</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(Realizações e </a:t>
                      </a:r>
                      <a:r>
                        <a:rPr lang="pt-BR" sz="1400" b="0" i="0" u="none" strike="noStrike" kern="1200" dirty="0" smtClean="0">
                          <a:solidFill>
                            <a:srgbClr val="000000"/>
                          </a:solidFill>
                          <a:effectLst/>
                          <a:latin typeface="Calibri"/>
                          <a:ea typeface="+mn-ea"/>
                          <a:cs typeface="+mn-cs"/>
                        </a:rPr>
                        <a:t>Patrocínios </a:t>
                      </a:r>
                      <a:r>
                        <a:rPr lang="pt-BR" sz="1400" b="0" i="0" u="none" strike="noStrike" kern="1200" dirty="0">
                          <a:solidFill>
                            <a:srgbClr val="000000"/>
                          </a:solidFill>
                          <a:effectLst/>
                          <a:latin typeface="Calibri"/>
                          <a:ea typeface="+mn-ea"/>
                          <a:cs typeface="+mn-cs"/>
                        </a:rPr>
                        <a:t>de Eventos e Publicações de materiais ABRAINC)</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800.000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80.000 </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Secovi, Indicadores,</a:t>
                      </a:r>
                      <a:r>
                        <a:rPr lang="pt-BR" sz="1400" b="1" i="0" u="none" strike="noStrike" baseline="0" dirty="0" smtClean="0">
                          <a:solidFill>
                            <a:srgbClr val="000000"/>
                          </a:solidFill>
                          <a:effectLst/>
                          <a:latin typeface="Calibri"/>
                        </a:rPr>
                        <a:t> Abrainc-Fipe, </a:t>
                      </a:r>
                      <a:r>
                        <a:rPr lang="pt-BR" sz="1400" b="1" i="0" u="none" strike="noStrike" baseline="0" dirty="0" err="1" smtClean="0">
                          <a:solidFill>
                            <a:srgbClr val="000000"/>
                          </a:solidFill>
                          <a:effectLst/>
                          <a:latin typeface="Calibri"/>
                        </a:rPr>
                        <a:t>Sinduscon</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Assessoria Estratégica </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(Integração de ações)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205.000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Consultoria Governança, LCA,</a:t>
                      </a:r>
                      <a:r>
                        <a:rPr lang="pt-BR" sz="1400" b="1" i="0" u="none" strike="noStrike" baseline="0" dirty="0" smtClean="0">
                          <a:solidFill>
                            <a:srgbClr val="000000"/>
                          </a:solidFill>
                          <a:effectLst/>
                          <a:latin typeface="Calibri"/>
                        </a:rPr>
                        <a:t> </a:t>
                      </a:r>
                      <a:r>
                        <a:rPr lang="pt-BR" sz="1400" b="1" i="0" u="none" strike="noStrike" dirty="0" smtClean="0">
                          <a:solidFill>
                            <a:srgbClr val="000000"/>
                          </a:solidFill>
                          <a:effectLst/>
                          <a:latin typeface="Calibri"/>
                        </a:rPr>
                        <a:t>Gustavo</a:t>
                      </a:r>
                      <a:r>
                        <a:rPr lang="pt-BR" sz="1400" b="1" i="0" u="none" strike="noStrike" baseline="0" dirty="0" smtClean="0">
                          <a:solidFill>
                            <a:srgbClr val="000000"/>
                          </a:solidFill>
                          <a:effectLst/>
                          <a:latin typeface="Calibri"/>
                        </a:rPr>
                        <a:t> Loyola </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59597">
                <a:tc>
                  <a:txBody>
                    <a:bodyPr/>
                    <a:lstStyle/>
                    <a:p>
                      <a:pPr marL="0" algn="l" defTabSz="914400" rtl="0" eaLnBrk="1" fontAlgn="ctr" latinLnBrk="0" hangingPunct="1"/>
                      <a:r>
                        <a:rPr lang="pt-BR" sz="1400" b="1" i="0" u="none" strike="noStrike" dirty="0">
                          <a:solidFill>
                            <a:srgbClr val="000000"/>
                          </a:solidFill>
                          <a:effectLst/>
                          <a:latin typeface="Calibri"/>
                        </a:rPr>
                        <a:t>Burocracia SP e RJ</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(Projetos nas Prefeituras)</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Calibri"/>
                        </a:rPr>
                        <a:t>25.000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r>
                        <a:rPr lang="pt-BR" sz="1400" b="1" i="0" u="none" strike="noStrike" dirty="0" smtClean="0">
                          <a:solidFill>
                            <a:srgbClr val="000000"/>
                          </a:solidFill>
                          <a:effectLst/>
                          <a:latin typeface="Calibri"/>
                        </a:rPr>
                        <a:t>Eletropaulo</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388327">
                <a:tc>
                  <a:txBody>
                    <a:bodyPr/>
                    <a:lstStyle/>
                    <a:p>
                      <a:pPr marL="0" algn="l" defTabSz="914400" rtl="0" eaLnBrk="1" fontAlgn="ctr" latinLnBrk="0" hangingPunct="1"/>
                      <a:r>
                        <a:rPr lang="pt-BR" sz="1400" b="1" i="0" u="none" strike="noStrike" dirty="0">
                          <a:solidFill>
                            <a:srgbClr val="000000"/>
                          </a:solidFill>
                          <a:effectLst/>
                          <a:latin typeface="Calibri"/>
                        </a:rPr>
                        <a:t>Ações por Imagem</a:t>
                      </a:r>
                      <a:br>
                        <a:rPr lang="pt-BR" sz="1400" b="1" i="0" u="none" strike="noStrike" dirty="0">
                          <a:solidFill>
                            <a:srgbClr val="000000"/>
                          </a:solidFill>
                          <a:effectLst/>
                          <a:latin typeface="Calibri"/>
                        </a:rPr>
                      </a:br>
                      <a:r>
                        <a:rPr lang="pt-BR" sz="1400" b="0" i="0" u="none" strike="noStrike" kern="1200" dirty="0">
                          <a:solidFill>
                            <a:srgbClr val="000000"/>
                          </a:solidFill>
                          <a:effectLst/>
                          <a:latin typeface="Calibri"/>
                          <a:ea typeface="+mn-ea"/>
                          <a:cs typeface="+mn-cs"/>
                        </a:rPr>
                        <a:t>(Melhora na imagem do Setor)</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a:solidFill>
                            <a:srgbClr val="000000"/>
                          </a:solidFill>
                          <a:effectLst/>
                          <a:latin typeface="Calibri"/>
                        </a:rPr>
                        <a:t>500.000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Calibri"/>
                        </a:rPr>
                        <a:t>250.000</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l" rtl="0" fontAlgn="ctr"/>
                      <a:r>
                        <a:rPr lang="pt-BR" sz="1400" b="1" i="0" u="none" strike="noStrike" dirty="0" smtClean="0">
                          <a:solidFill>
                            <a:srgbClr val="000000"/>
                          </a:solidFill>
                          <a:effectLst/>
                          <a:latin typeface="Calibri"/>
                        </a:rPr>
                        <a:t>Cause</a:t>
                      </a:r>
                      <a:r>
                        <a:rPr lang="pt-BR" sz="1400" b="1" i="0" u="none" strike="noStrike" baseline="0" dirty="0" smtClean="0">
                          <a:solidFill>
                            <a:srgbClr val="000000"/>
                          </a:solidFill>
                          <a:effectLst/>
                          <a:latin typeface="Calibri"/>
                        </a:rPr>
                        <a:t> + Pesquisa</a:t>
                      </a: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230631">
                <a:tc>
                  <a:txBody>
                    <a:bodyPr/>
                    <a:lstStyle/>
                    <a:p>
                      <a:pPr algn="l" rtl="0" fontAlgn="ctr"/>
                      <a:r>
                        <a:rPr lang="pt-BR" sz="1400" b="1" i="0" u="none" strike="noStrike" dirty="0">
                          <a:solidFill>
                            <a:srgbClr val="000000"/>
                          </a:solidFill>
                          <a:effectLst/>
                          <a:latin typeface="Calibri"/>
                        </a:rPr>
                        <a:t>Total</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a:solidFill>
                            <a:srgbClr val="000000"/>
                          </a:solidFill>
                          <a:effectLst/>
                          <a:latin typeface="Calibri"/>
                        </a:rPr>
                        <a:t>7.300.000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fontAlgn="b"/>
                      <a:r>
                        <a:rPr lang="pt-BR" sz="1400" b="1" i="0" u="none" strike="noStrike" dirty="0" smtClean="0">
                          <a:solidFill>
                            <a:srgbClr val="000000"/>
                          </a:solidFill>
                          <a:effectLst/>
                          <a:latin typeface="Calibri" panose="020F0502020204030204" pitchFamily="34" charset="0"/>
                        </a:rPr>
                        <a:t>5..000</a:t>
                      </a: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l" rtl="0" fontAlgn="ctr"/>
                      <a:endParaRPr lang="pt-BR" sz="14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674490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Anexo</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445044586"/>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Assinaturas Diretoria</a:t>
            </a:r>
          </a:p>
          <a:p>
            <a:endPar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Retângulo 7"/>
          <p:cNvSpPr/>
          <p:nvPr/>
        </p:nvSpPr>
        <p:spPr>
          <a:xfrm>
            <a:off x="179512" y="620688"/>
            <a:ext cx="8784976" cy="5370701"/>
          </a:xfrm>
          <a:prstGeom prst="rect">
            <a:avLst/>
          </a:prstGeom>
        </p:spPr>
        <p:txBody>
          <a:bodyPr wrap="square">
            <a:spAutoFit/>
          </a:bodyPr>
          <a:lstStyle/>
          <a:p>
            <a:pPr>
              <a:lnSpc>
                <a:spcPct val="150000"/>
              </a:lnSpc>
            </a:pPr>
            <a:r>
              <a:rPr lang="pt-BR" sz="1400" b="1" dirty="0" smtClean="0">
                <a:latin typeface="Tahoma" panose="020B0604030504040204" pitchFamily="34" charset="0"/>
                <a:ea typeface="Tahoma" panose="020B0604030504040204" pitchFamily="34" charset="0"/>
                <a:cs typeface="Tahoma" panose="020B0604030504040204" pitchFamily="34" charset="0"/>
              </a:rPr>
              <a:t>Artigo 23. </a:t>
            </a:r>
            <a:r>
              <a:rPr lang="pt-BR" sz="1400" dirty="0" smtClean="0">
                <a:latin typeface="Tahoma" panose="020B0604030504040204" pitchFamily="34" charset="0"/>
                <a:ea typeface="Tahoma" panose="020B0604030504040204" pitchFamily="34" charset="0"/>
                <a:cs typeface="Tahoma" panose="020B0604030504040204" pitchFamily="34" charset="0"/>
              </a:rPr>
              <a:t>Compete a quaisquer dois diretores em conjunto, ou a um diretor e um procurador em conjunto:</a:t>
            </a:r>
          </a:p>
          <a:p>
            <a:pPr algn="just">
              <a:lnSpc>
                <a:spcPct val="150000"/>
              </a:lnSpc>
            </a:pPr>
            <a:endParaRPr lang="pt-BR" sz="14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(i)  representar a ABRAINC, ativa e passivamente, em juízo ou fora dele;</a:t>
            </a:r>
          </a:p>
          <a:p>
            <a:pPr algn="just">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a:t>
            </a:r>
            <a:r>
              <a:rPr lang="pt-BR" sz="1400" dirty="0" err="1" smtClean="0">
                <a:latin typeface="Tahoma" panose="020B0604030504040204" pitchFamily="34" charset="0"/>
                <a:ea typeface="Tahoma" panose="020B0604030504040204" pitchFamily="34" charset="0"/>
                <a:cs typeface="Tahoma" panose="020B0604030504040204" pitchFamily="34" charset="0"/>
              </a:rPr>
              <a:t>ii</a:t>
            </a:r>
            <a:r>
              <a:rPr lang="pt-BR" sz="1400" dirty="0" smtClean="0">
                <a:latin typeface="Tahoma" panose="020B0604030504040204" pitchFamily="34" charset="0"/>
                <a:ea typeface="Tahoma" panose="020B0604030504040204" pitchFamily="34" charset="0"/>
                <a:cs typeface="Tahoma" panose="020B0604030504040204" pitchFamily="34" charset="0"/>
              </a:rPr>
              <a:t>) Outorgar procurações </a:t>
            </a:r>
            <a:r>
              <a:rPr lang="pt-BR" sz="1400" i="1" dirty="0" smtClean="0">
                <a:latin typeface="Tahoma" panose="020B0604030504040204" pitchFamily="34" charset="0"/>
                <a:ea typeface="Tahoma" panose="020B0604030504040204" pitchFamily="34" charset="0"/>
                <a:cs typeface="Tahoma" panose="020B0604030504040204" pitchFamily="34" charset="0"/>
              </a:rPr>
              <a:t>ad negotia </a:t>
            </a:r>
            <a:r>
              <a:rPr lang="pt-BR" sz="1400" dirty="0" smtClean="0">
                <a:latin typeface="Tahoma" panose="020B0604030504040204" pitchFamily="34" charset="0"/>
                <a:ea typeface="Tahoma" panose="020B0604030504040204" pitchFamily="34" charset="0"/>
                <a:cs typeface="Tahoma" panose="020B0604030504040204" pitchFamily="34" charset="0"/>
              </a:rPr>
              <a:t>e </a:t>
            </a:r>
            <a:r>
              <a:rPr lang="pt-BR" sz="1400" i="1" dirty="0" smtClean="0">
                <a:latin typeface="Tahoma" panose="020B0604030504040204" pitchFamily="34" charset="0"/>
                <a:ea typeface="Tahoma" panose="020B0604030504040204" pitchFamily="34" charset="0"/>
                <a:cs typeface="Tahoma" panose="020B0604030504040204" pitchFamily="34" charset="0"/>
              </a:rPr>
              <a:t>ad judicia</a:t>
            </a:r>
            <a:r>
              <a:rPr lang="pt-BR" sz="1400" dirty="0" smtClean="0">
                <a:latin typeface="Tahoma" panose="020B0604030504040204" pitchFamily="34" charset="0"/>
                <a:ea typeface="Tahoma" panose="020B0604030504040204" pitchFamily="34" charset="0"/>
                <a:cs typeface="Tahoma" panose="020B0604030504040204" pitchFamily="34" charset="0"/>
              </a:rPr>
              <a:t>, especificando a finalidade e o prazo de validade- nunca superior a 1 (um) ano, salvo se tratar de procuração judicial;</a:t>
            </a:r>
          </a:p>
          <a:p>
            <a:pPr algn="just">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a:t>
            </a:r>
            <a:r>
              <a:rPr lang="pt-BR" sz="1400" dirty="0" err="1" smtClean="0">
                <a:latin typeface="Tahoma" panose="020B0604030504040204" pitchFamily="34" charset="0"/>
                <a:ea typeface="Tahoma" panose="020B0604030504040204" pitchFamily="34" charset="0"/>
                <a:cs typeface="Tahoma" panose="020B0604030504040204" pitchFamily="34" charset="0"/>
              </a:rPr>
              <a:t>iii</a:t>
            </a:r>
            <a:r>
              <a:rPr lang="pt-BR" sz="1400" dirty="0" smtClean="0">
                <a:latin typeface="Tahoma" panose="020B0604030504040204" pitchFamily="34" charset="0"/>
                <a:ea typeface="Tahoma" panose="020B0604030504040204" pitchFamily="34" charset="0"/>
                <a:cs typeface="Tahoma" panose="020B0604030504040204" pitchFamily="34" charset="0"/>
              </a:rPr>
              <a:t>) Abrir e </a:t>
            </a:r>
            <a:r>
              <a:rPr lang="pt-BR" sz="1400" dirty="0">
                <a:latin typeface="Tahoma" panose="020B0604030504040204" pitchFamily="34" charset="0"/>
                <a:ea typeface="Tahoma" panose="020B0604030504040204" pitchFamily="34" charset="0"/>
                <a:cs typeface="Tahoma" panose="020B0604030504040204" pitchFamily="34" charset="0"/>
              </a:rPr>
              <a:t>movimentar</a:t>
            </a:r>
            <a:r>
              <a:rPr lang="pt-BR" sz="1400" dirty="0" smtClean="0">
                <a:latin typeface="Tahoma" panose="020B0604030504040204" pitchFamily="34" charset="0"/>
                <a:ea typeface="Tahoma" panose="020B0604030504040204" pitchFamily="34" charset="0"/>
                <a:cs typeface="Tahoma" panose="020B0604030504040204" pitchFamily="34" charset="0"/>
              </a:rPr>
              <a:t> contas bancárias, emitir cheques, requisitar talões de cheques, autorizar transferência de valores por carta, assinar contratos, adquirir bens móveis e autorizar e resgatar aplicações financeiras de recursos disponíveis.</a:t>
            </a:r>
          </a:p>
          <a:p>
            <a:endParaRPr lang="pt-BR" sz="1400" dirty="0" smtClean="0">
              <a:latin typeface="Tahoma" panose="020B0604030504040204" pitchFamily="34" charset="0"/>
              <a:ea typeface="Tahoma" panose="020B0604030504040204" pitchFamily="34" charset="0"/>
              <a:cs typeface="Tahoma" panose="020B0604030504040204" pitchFamily="34" charset="0"/>
            </a:endParaRPr>
          </a:p>
          <a:p>
            <a:endParaRPr lang="pt-BR" sz="1400" dirty="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pt-BR" sz="1400" b="1" dirty="0">
                <a:latin typeface="Tahoma" panose="020B0604030504040204" pitchFamily="34" charset="0"/>
                <a:ea typeface="Tahoma" panose="020B0604030504040204" pitchFamily="34" charset="0"/>
                <a:cs typeface="Tahoma" panose="020B0604030504040204" pitchFamily="34" charset="0"/>
              </a:rPr>
              <a:t>Artigo </a:t>
            </a:r>
            <a:r>
              <a:rPr lang="pt-BR" sz="1400" b="1" dirty="0" smtClean="0">
                <a:latin typeface="Tahoma" panose="020B0604030504040204" pitchFamily="34" charset="0"/>
                <a:ea typeface="Tahoma" panose="020B0604030504040204" pitchFamily="34" charset="0"/>
                <a:cs typeface="Tahoma" panose="020B0604030504040204" pitchFamily="34" charset="0"/>
              </a:rPr>
              <a:t>24. </a:t>
            </a:r>
            <a:r>
              <a:rPr lang="pt-BR" sz="1400" dirty="0">
                <a:latin typeface="Tahoma" panose="020B0604030504040204" pitchFamily="34" charset="0"/>
                <a:ea typeface="Tahoma" panose="020B0604030504040204" pitchFamily="34" charset="0"/>
                <a:cs typeface="Tahoma" panose="020B0604030504040204" pitchFamily="34" charset="0"/>
              </a:rPr>
              <a:t>Compete a quaisquer </a:t>
            </a:r>
            <a:r>
              <a:rPr lang="pt-BR" sz="1400" dirty="0" smtClean="0">
                <a:latin typeface="Tahoma" panose="020B0604030504040204" pitchFamily="34" charset="0"/>
                <a:ea typeface="Tahoma" panose="020B0604030504040204" pitchFamily="34" charset="0"/>
                <a:cs typeface="Tahoma" panose="020B0604030504040204" pitchFamily="34" charset="0"/>
              </a:rPr>
              <a:t>diretor, isoladamente:</a:t>
            </a:r>
          </a:p>
          <a:p>
            <a:pPr algn="just">
              <a:lnSpc>
                <a:spcPct val="150000"/>
              </a:lnSpc>
            </a:pPr>
            <a:endParaRPr lang="pt-BR" sz="14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(i)  Convocar as reuniões de Assembleia Geral, da Diretoria e do Conselho Deliberativo;</a:t>
            </a:r>
          </a:p>
          <a:p>
            <a:pPr algn="just">
              <a:lnSpc>
                <a:spcPct val="150000"/>
              </a:lnSpc>
            </a:pPr>
            <a:r>
              <a:rPr lang="pt-BR" sz="1400" dirty="0" smtClean="0">
                <a:latin typeface="Tahoma" panose="020B0604030504040204" pitchFamily="34" charset="0"/>
                <a:ea typeface="Tahoma" panose="020B0604030504040204" pitchFamily="34" charset="0"/>
                <a:cs typeface="Tahoma" panose="020B0604030504040204" pitchFamily="34" charset="0"/>
              </a:rPr>
              <a:t>(</a:t>
            </a:r>
            <a:r>
              <a:rPr lang="pt-BR" sz="1400" dirty="0" err="1" smtClean="0">
                <a:latin typeface="Tahoma" panose="020B0604030504040204" pitchFamily="34" charset="0"/>
                <a:ea typeface="Tahoma" panose="020B0604030504040204" pitchFamily="34" charset="0"/>
                <a:cs typeface="Tahoma" panose="020B0604030504040204" pitchFamily="34" charset="0"/>
              </a:rPr>
              <a:t>ii</a:t>
            </a:r>
            <a:r>
              <a:rPr lang="pt-BR" sz="1400" dirty="0" smtClean="0">
                <a:latin typeface="Tahoma" panose="020B0604030504040204" pitchFamily="34" charset="0"/>
                <a:ea typeface="Tahoma" panose="020B0604030504040204" pitchFamily="34" charset="0"/>
                <a:cs typeface="Tahoma" panose="020B0604030504040204" pitchFamily="34" charset="0"/>
              </a:rPr>
              <a:t>) Representar a ABRAINC perante Cartórios e Serventias de Registro de Pessoas Jurídicas e de Títulos e Documentos, Tabelionatos de Notas, órgãos públicos, municipais, estaduais e federais, suas secretarias, repartições e inspetorias, podendo requerer alvarás, licenças e inscrições como contribuintes, pleitear isenções e reconhecimento de imunidades, firmar requerimentos e declarações.</a:t>
            </a:r>
            <a:endParaRPr lang="pt-BR" sz="1400" dirty="0">
              <a:latin typeface="Tahoma" panose="020B0604030504040204" pitchFamily="34" charset="0"/>
              <a:ea typeface="Tahoma" panose="020B0604030504040204" pitchFamily="34" charset="0"/>
              <a:cs typeface="Tahoma" panose="020B0604030504040204" pitchFamily="34" charset="0"/>
            </a:endParaRPr>
          </a:p>
        </p:txBody>
      </p:sp>
      <p:pic>
        <p:nvPicPr>
          <p:cNvPr id="6"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021104" y="1077904"/>
            <a:ext cx="419813" cy="4714427"/>
          </a:xfrm>
          <a:prstGeom prst="rect">
            <a:avLst/>
          </a:prstGeom>
        </p:spPr>
      </p:pic>
    </p:spTree>
    <p:extLst>
      <p:ext uri="{BB962C8B-B14F-4D97-AF65-F5344CB8AC3E}">
        <p14:creationId xmlns:p14="http://schemas.microsoft.com/office/powerpoint/2010/main" val="4040806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sp>
        <p:nvSpPr>
          <p:cNvPr id="3" name="CaixaDeTexto 2"/>
          <p:cNvSpPr txBox="1"/>
          <p:nvPr/>
        </p:nvSpPr>
        <p:spPr>
          <a:xfrm>
            <a:off x="0" y="1340768"/>
            <a:ext cx="9144000" cy="307777"/>
          </a:xfrm>
          <a:prstGeom prst="rect">
            <a:avLst/>
          </a:prstGeom>
          <a:solidFill>
            <a:srgbClr val="EBEBEB"/>
          </a:solidFill>
        </p:spPr>
        <p:txBody>
          <a:bodyPr wrap="square" rtlCol="0">
            <a:spAutoFit/>
          </a:bodyPr>
          <a:lstStyle/>
          <a:p>
            <a:pPr algn="ctr"/>
            <a:r>
              <a:rPr lang="pt-BR" sz="1400" b="1" dirty="0">
                <a:latin typeface="Tahoma" panose="020B0604030504040204" pitchFamily="34" charset="0"/>
                <a:ea typeface="Tahoma" panose="020B0604030504040204" pitchFamily="34" charset="0"/>
                <a:cs typeface="Tahoma" panose="020B0604030504040204" pitchFamily="34" charset="0"/>
              </a:rPr>
              <a:t>Orçamento Ordinário 2015- Janeiro a </a:t>
            </a:r>
            <a:r>
              <a:rPr lang="pt-BR" sz="1400" b="1" dirty="0" smtClean="0">
                <a:latin typeface="Tahoma" panose="020B0604030504040204" pitchFamily="34" charset="0"/>
                <a:ea typeface="Tahoma" panose="020B0604030504040204" pitchFamily="34" charset="0"/>
                <a:cs typeface="Tahoma" panose="020B0604030504040204" pitchFamily="34" charset="0"/>
              </a:rPr>
              <a:t>Julho</a:t>
            </a: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8" name="Retângulo de cantos arredondados 7"/>
          <p:cNvSpPr/>
          <p:nvPr/>
        </p:nvSpPr>
        <p:spPr>
          <a:xfrm>
            <a:off x="3059832" y="2632176"/>
            <a:ext cx="864096" cy="2376264"/>
          </a:xfrm>
          <a:prstGeom prst="roundRect">
            <a:avLst>
              <a:gd name="adj" fmla="val 9948"/>
            </a:avLst>
          </a:prstGeom>
          <a:gradFill flip="none" rotWithShape="1">
            <a:gsLst>
              <a:gs pos="100000">
                <a:schemeClr val="accent1"/>
              </a:gs>
              <a:gs pos="0">
                <a:srgbClr val="4784C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de cantos arredondados 8"/>
          <p:cNvSpPr/>
          <p:nvPr/>
        </p:nvSpPr>
        <p:spPr>
          <a:xfrm>
            <a:off x="5220072" y="3284984"/>
            <a:ext cx="864096" cy="1723456"/>
          </a:xfrm>
          <a:prstGeom prst="roundRect">
            <a:avLst>
              <a:gd name="adj" fmla="val 9948"/>
            </a:avLst>
          </a:prstGeom>
          <a:gradFill flip="none" rotWithShape="1">
            <a:gsLst>
              <a:gs pos="100000">
                <a:schemeClr val="accent2"/>
              </a:gs>
              <a:gs pos="0">
                <a:srgbClr val="B1D5E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3" name="Grupo 12"/>
          <p:cNvGrpSpPr/>
          <p:nvPr/>
        </p:nvGrpSpPr>
        <p:grpSpPr>
          <a:xfrm>
            <a:off x="-1" y="4623403"/>
            <a:ext cx="9144003" cy="419813"/>
            <a:chOff x="-1" y="4484123"/>
            <a:chExt cx="9144003" cy="419813"/>
          </a:xfrm>
        </p:grpSpPr>
        <p:sp>
          <p:nvSpPr>
            <p:cNvPr id="12" name="Retângulo 11"/>
            <p:cNvSpPr/>
            <p:nvPr/>
          </p:nvSpPr>
          <p:spPr>
            <a:xfrm>
              <a:off x="2802467" y="4720383"/>
              <a:ext cx="3539066" cy="178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13"/>
            <p:cNvPicPr>
              <a:picLocks noChangeAspect="1"/>
            </p:cNvPicPr>
            <p:nvPr/>
          </p:nvPicPr>
          <p:blipFill rotWithShape="1">
            <a:blip r:embed="rId2" cstate="print">
              <a:extLst>
                <a:ext uri="{28A0092B-C50C-407E-A947-70E740481C1C}">
                  <a14:useLocalDpi xmlns:a14="http://schemas.microsoft.com/office/drawing/2010/main" val="0"/>
                </a:ext>
              </a:extLst>
            </a:blip>
            <a:stretch/>
          </p:blipFill>
          <p:spPr>
            <a:xfrm rot="16200000">
              <a:off x="4362094" y="122028"/>
              <a:ext cx="419813" cy="9144003"/>
            </a:xfrm>
            <a:prstGeom prst="rect">
              <a:avLst/>
            </a:prstGeom>
          </p:spPr>
        </p:pic>
      </p:grpSp>
      <p:sp>
        <p:nvSpPr>
          <p:cNvPr id="16" name="CaixaDeTexto 15"/>
          <p:cNvSpPr txBox="1"/>
          <p:nvPr/>
        </p:nvSpPr>
        <p:spPr>
          <a:xfrm>
            <a:off x="2654952" y="2276872"/>
            <a:ext cx="1390124"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R$ 4.738.531</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4957070" y="2636912"/>
            <a:ext cx="1390124" cy="307777"/>
          </a:xfrm>
          <a:prstGeom prst="rect">
            <a:avLst/>
          </a:prstGeom>
          <a:noFill/>
        </p:spPr>
        <p:txBody>
          <a:bodyPr wrap="none" rtlCol="0">
            <a:spAutoFit/>
          </a:bodyPr>
          <a:lstStyle/>
          <a:p>
            <a:pPr algn="ctr"/>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R$ 2.783.810</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0" name="Retângulo de cantos arredondados 19"/>
          <p:cNvSpPr/>
          <p:nvPr/>
        </p:nvSpPr>
        <p:spPr>
          <a:xfrm>
            <a:off x="5387334" y="3068960"/>
            <a:ext cx="529572" cy="262632"/>
          </a:xfrm>
          <a:prstGeom prst="roundRect">
            <a:avLst>
              <a:gd name="adj" fmla="val 9948"/>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pt-BR" sz="1100" b="1" dirty="0" smtClean="0">
                <a:latin typeface="Tahoma" panose="020B0604030504040204" pitchFamily="34" charset="0"/>
                <a:ea typeface="Tahoma" panose="020B0604030504040204" pitchFamily="34" charset="0"/>
                <a:cs typeface="Tahoma" panose="020B0604030504040204" pitchFamily="34" charset="0"/>
              </a:rPr>
              <a:t>59%</a:t>
            </a:r>
            <a:endParaRPr lang="pt-BR" sz="1100" b="1" dirty="0">
              <a:latin typeface="Tahoma" panose="020B0604030504040204" pitchFamily="34" charset="0"/>
              <a:ea typeface="Tahoma" panose="020B0604030504040204" pitchFamily="34" charset="0"/>
              <a:cs typeface="Tahoma" panose="020B0604030504040204" pitchFamily="34" charset="0"/>
            </a:endParaRPr>
          </a:p>
        </p:txBody>
      </p:sp>
      <p:sp>
        <p:nvSpPr>
          <p:cNvPr id="21" name="CaixaDeTexto 20"/>
          <p:cNvSpPr txBox="1"/>
          <p:nvPr/>
        </p:nvSpPr>
        <p:spPr>
          <a:xfrm>
            <a:off x="3006811" y="4952572"/>
            <a:ext cx="97013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ORÇADO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2" name="CaixaDeTexto 21"/>
          <p:cNvSpPr txBox="1"/>
          <p:nvPr/>
        </p:nvSpPr>
        <p:spPr>
          <a:xfrm>
            <a:off x="5028391" y="4952572"/>
            <a:ext cx="1247457" cy="307777"/>
          </a:xfrm>
          <a:prstGeom prst="rect">
            <a:avLst/>
          </a:prstGeom>
          <a:noFill/>
        </p:spPr>
        <p:txBody>
          <a:bodyPr wrap="none" rtlCol="0">
            <a:spAutoFit/>
          </a:bodyPr>
          <a:lstStyle/>
          <a:p>
            <a:r>
              <a:rPr lang="pt-BR" sz="14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REALIZADO</a:t>
            </a:r>
            <a:endParaRPr lang="pt-BR" sz="14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610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p:cNvSpPr/>
          <p:nvPr/>
        </p:nvSpPr>
        <p:spPr>
          <a:xfrm>
            <a:off x="3131840" y="5157192"/>
            <a:ext cx="2808312" cy="1008112"/>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Cash </a:t>
            </a:r>
            <a:r>
              <a:rPr lang="pt-BR" sz="1400" b="1" dirty="0" err="1">
                <a:solidFill>
                  <a:schemeClr val="bg1"/>
                </a:solidFill>
                <a:latin typeface="Tahoma" panose="020B0604030504040204" pitchFamily="34" charset="0"/>
                <a:ea typeface="Tahoma" panose="020B0604030504040204" pitchFamily="34" charset="0"/>
                <a:cs typeface="Tahoma" panose="020B0604030504040204" pitchFamily="34" charset="0"/>
              </a:rPr>
              <a:t>Flow</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 Abrainc 2015</a:t>
            </a:r>
          </a:p>
        </p:txBody>
      </p:sp>
      <p:graphicFrame>
        <p:nvGraphicFramePr>
          <p:cNvPr id="4" name="Tabela 3"/>
          <p:cNvGraphicFramePr>
            <a:graphicFrameLocks noGrp="1"/>
          </p:cNvGraphicFramePr>
          <p:nvPr>
            <p:extLst/>
          </p:nvPr>
        </p:nvGraphicFramePr>
        <p:xfrm>
          <a:off x="324303" y="836712"/>
          <a:ext cx="8484370" cy="1217247"/>
        </p:xfrm>
        <a:graphic>
          <a:graphicData uri="http://schemas.openxmlformats.org/drawingml/2006/table">
            <a:tbl>
              <a:tblPr/>
              <a:tblGrid>
                <a:gridCol w="2445944"/>
                <a:gridCol w="1796240"/>
                <a:gridCol w="1796240"/>
                <a:gridCol w="1222973"/>
                <a:gridCol w="1222973"/>
              </a:tblGrid>
              <a:tr h="320649">
                <a:tc gridSpan="5">
                  <a:txBody>
                    <a:bodyPr/>
                    <a:lstStyle/>
                    <a:p>
                      <a:pPr algn="ctr" rtl="0" fontAlgn="ctr"/>
                      <a:r>
                        <a:rPr lang="pt-BR" sz="1400" b="1" i="0" u="none" strike="noStrike" dirty="0" smtClean="0">
                          <a:solidFill>
                            <a:schemeClr val="bg1"/>
                          </a:solidFill>
                          <a:effectLst/>
                          <a:latin typeface="+mn-lt"/>
                        </a:rPr>
                        <a:t>CASH FLOW ABRAINC 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ctr"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pPr algn="l" rtl="0" fontAlgn="ctr"/>
                      <a:endParaRPr lang="pt-BR" sz="1400" b="1" i="0" u="none" strike="noStrike" dirty="0">
                        <a:solidFill>
                          <a:schemeClr val="bg1"/>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endParaRPr lang="pt-BR"/>
                    </a:p>
                  </a:txBody>
                  <a:tcPr/>
                </a:tc>
              </a:tr>
              <a:tr h="413118">
                <a:tc rowSpan="2">
                  <a:txBody>
                    <a:bodyPr/>
                    <a:lstStyle/>
                    <a:p>
                      <a:pPr algn="ctr" rtl="0" fontAlgn="ctr"/>
                      <a:r>
                        <a:rPr lang="pt-BR" sz="1400" b="1" i="0" u="none" strike="noStrike" dirty="0" smtClean="0">
                          <a:solidFill>
                            <a:srgbClr val="000000"/>
                          </a:solidFill>
                          <a:effectLst/>
                          <a:latin typeface="+mn-lt"/>
                        </a:rPr>
                        <a:t>Posição em 01/2015</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350" b="0" i="0" u="none" strike="noStrike" dirty="0" smtClean="0">
                          <a:solidFill>
                            <a:srgbClr val="000000"/>
                          </a:solidFill>
                          <a:effectLst/>
                          <a:latin typeface="+mn-lt"/>
                        </a:rPr>
                        <a:t>SALDO CONTA CORRENTE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1.180.210 </a:t>
                      </a:r>
                      <a:endParaRPr lang="pt-BR" sz="14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rowSpan="2">
                  <a:txBody>
                    <a:bodyPr/>
                    <a:lstStyle/>
                    <a:p>
                      <a:pPr algn="ctr" rtl="0" fontAlgn="ctr"/>
                      <a:r>
                        <a:rPr lang="pt-BR" sz="1400" b="1" i="0" u="none" strike="noStrike" dirty="0" smtClean="0">
                          <a:solidFill>
                            <a:srgbClr val="000000"/>
                          </a:solidFill>
                          <a:effectLst/>
                          <a:latin typeface="Calibri"/>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rowSpan="2">
                  <a:txBody>
                    <a:bodyPr/>
                    <a:lstStyle/>
                    <a:p>
                      <a:pPr algn="ctr" rtl="0" fontAlgn="ctr"/>
                      <a:r>
                        <a:rPr lang="pt-BR" sz="1400" b="1" i="0" u="none" strike="noStrike" dirty="0" smtClean="0">
                          <a:solidFill>
                            <a:srgbClr val="000000"/>
                          </a:solidFill>
                          <a:effectLst/>
                          <a:latin typeface="+mn-lt"/>
                        </a:rPr>
                        <a:t>3.362.781</a:t>
                      </a:r>
                      <a:endParaRPr lang="pt-BR" sz="14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413118">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350" b="0" i="0" u="none" strike="noStrike" dirty="0" smtClean="0">
                          <a:solidFill>
                            <a:srgbClr val="000000"/>
                          </a:solidFill>
                          <a:effectLst/>
                          <a:latin typeface="+mn-lt"/>
                        </a:rPr>
                        <a:t>SALDO APLICAÇÃO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2.182.571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vMerge="1">
                  <a:txBody>
                    <a:bodyPr/>
                    <a:lstStyle/>
                    <a:p>
                      <a:endParaRPr lang="pt-BR"/>
                    </a:p>
                  </a:txBody>
                  <a:tcPr/>
                </a:tc>
              </a:tr>
            </a:tbl>
          </a:graphicData>
        </a:graphic>
      </p:graphicFrame>
      <p:graphicFrame>
        <p:nvGraphicFramePr>
          <p:cNvPr id="5" name="Tabela 4"/>
          <p:cNvGraphicFramePr>
            <a:graphicFrameLocks noGrp="1"/>
          </p:cNvGraphicFramePr>
          <p:nvPr>
            <p:extLst/>
          </p:nvPr>
        </p:nvGraphicFramePr>
        <p:xfrm>
          <a:off x="323528" y="2204864"/>
          <a:ext cx="8497717" cy="1700760"/>
        </p:xfrm>
        <a:graphic>
          <a:graphicData uri="http://schemas.openxmlformats.org/drawingml/2006/table">
            <a:tbl>
              <a:tblPr/>
              <a:tblGrid>
                <a:gridCol w="2459293"/>
                <a:gridCol w="1006404"/>
                <a:gridCol w="1006404"/>
                <a:gridCol w="1006404"/>
                <a:gridCol w="1006404"/>
                <a:gridCol w="1006404"/>
                <a:gridCol w="1006404"/>
              </a:tblGrid>
              <a:tr h="620640">
                <a:tc rowSpan="3">
                  <a:txBody>
                    <a:bodyPr/>
                    <a:lstStyle/>
                    <a:p>
                      <a:pPr algn="ctr" rtl="0" fontAlgn="ctr"/>
                      <a:r>
                        <a:rPr lang="pt-BR" sz="1400" b="1" i="0" u="none" strike="noStrike" dirty="0" smtClean="0">
                          <a:solidFill>
                            <a:srgbClr val="000000"/>
                          </a:solidFill>
                          <a:effectLst/>
                          <a:latin typeface="+mn-lt"/>
                        </a:rPr>
                        <a:t>Janeiro a Julho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gridSpan="3">
                  <a:txBody>
                    <a:bodyPr/>
                    <a:lstStyle/>
                    <a:p>
                      <a:pPr algn="ctr" rtl="0" fontAlgn="ctr"/>
                      <a:r>
                        <a:rPr lang="pt-BR" sz="1400" b="1" i="0" u="none" strike="noStrike" dirty="0" smtClean="0">
                          <a:solidFill>
                            <a:srgbClr val="000000"/>
                          </a:solidFill>
                          <a:effectLst/>
                          <a:latin typeface="+mn-lt"/>
                        </a:rPr>
                        <a:t>RECEITA</a:t>
                      </a:r>
                      <a:endParaRPr lang="pt-BR" sz="1200" b="1" i="0" u="none" strike="noStrike" dirty="0" smtClean="0">
                        <a:solidFill>
                          <a:srgbClr val="000000"/>
                        </a:solidFill>
                        <a:effectLst/>
                        <a:latin typeface="+mn-lt"/>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hMerge="1">
                  <a:txBody>
                    <a:bodyPr/>
                    <a:lstStyle/>
                    <a:p>
                      <a:endParaRPr lang="pt-BR"/>
                    </a:p>
                  </a:txBody>
                  <a:tcPr/>
                </a:tc>
                <a:tc hMerge="1">
                  <a:txBody>
                    <a:bodyPr/>
                    <a:lstStyle/>
                    <a:p>
                      <a:endParaRPr lang="pt-BR"/>
                    </a:p>
                  </a:txBody>
                  <a:tcPr/>
                </a:tc>
                <a:tc gridSpan="3">
                  <a:txBody>
                    <a:bodyPr/>
                    <a:lstStyle/>
                    <a:p>
                      <a:pPr algn="ctr" rtl="0" fontAlgn="ctr"/>
                      <a:r>
                        <a:rPr lang="pt-BR" sz="1400" b="1" i="0" u="none" strike="noStrike" dirty="0" smtClean="0">
                          <a:solidFill>
                            <a:srgbClr val="000000"/>
                          </a:solidFill>
                          <a:effectLst/>
                          <a:latin typeface="+mn-lt"/>
                        </a:rPr>
                        <a:t>DESPESAS</a:t>
                      </a:r>
                      <a:endParaRPr lang="pt-BR" sz="1200" b="1" i="0" u="none" strike="noStrike" dirty="0">
                        <a:solidFill>
                          <a:srgbClr val="000000"/>
                        </a:solidFill>
                        <a:effectLst/>
                        <a:latin typeface="Calibri"/>
                      </a:endParaRP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hMerge="1">
                  <a:txBody>
                    <a:bodyPr/>
                    <a:lstStyle/>
                    <a:p>
                      <a:endParaRPr lang="pt-BR"/>
                    </a:p>
                  </a:txBody>
                  <a:tcPr/>
                </a:tc>
                <a:tc hMerge="1">
                  <a:txBody>
                    <a:bodyPr/>
                    <a:lstStyle/>
                    <a:p>
                      <a:endParaRPr lang="pt-BR"/>
                    </a:p>
                  </a:txBody>
                  <a:tcPr/>
                </a:tc>
              </a:tr>
              <a:tr h="459480">
                <a:tc vMerge="1">
                  <a:txBody>
                    <a:bodyPr/>
                    <a:lstStyle/>
                    <a:p>
                      <a:pPr algn="l" rtl="0" fontAlgn="ctr"/>
                      <a:endParaRPr lang="pt-BR" sz="1200" b="1" i="0" u="none" strike="noStrike" dirty="0">
                        <a:solidFill>
                          <a:srgbClr val="000000"/>
                        </a:solidFill>
                        <a:effectLst/>
                        <a:latin typeface="Calibri"/>
                      </a:endParaRPr>
                    </a:p>
                  </a:txBody>
                  <a:tcPr marL="108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35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35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35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350" b="0" i="0" u="none" strike="noStrike" dirty="0" smtClean="0">
                          <a:solidFill>
                            <a:srgbClr val="000000"/>
                          </a:solidFill>
                          <a:effectLst/>
                          <a:latin typeface="+mn-lt"/>
                        </a:rPr>
                        <a:t>Ordinária</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350" b="0" i="0" u="none" strike="noStrike" dirty="0" smtClean="0">
                          <a:solidFill>
                            <a:srgbClr val="000000"/>
                          </a:solidFill>
                          <a:effectLst/>
                          <a:latin typeface="+mn-lt"/>
                        </a:rPr>
                        <a:t>Projetos</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350" b="0" i="0" u="none" strike="noStrike" dirty="0" smtClean="0">
                          <a:solidFill>
                            <a:srgbClr val="000000"/>
                          </a:solidFill>
                          <a:effectLst/>
                          <a:latin typeface="+mn-lt"/>
                        </a:rPr>
                        <a:t>TOTAL</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r h="620640">
                <a:tc vMerge="1">
                  <a:txBody>
                    <a:bodyPr/>
                    <a:lstStyle/>
                    <a:p>
                      <a:endParaRPr lang="pt-BR"/>
                    </a:p>
                  </a:txBody>
                  <a:tcPr/>
                </a:tc>
                <a:tc>
                  <a:txBody>
                    <a:bodyPr/>
                    <a:lstStyle/>
                    <a:p>
                      <a:pPr algn="ctr" rtl="0" fontAlgn="ctr"/>
                      <a:r>
                        <a:rPr lang="pt-BR" sz="1400" b="1" i="0" u="none" strike="noStrike" dirty="0" smtClean="0">
                          <a:solidFill>
                            <a:srgbClr val="000000"/>
                          </a:solidFill>
                          <a:effectLst/>
                          <a:latin typeface="+mn-lt"/>
                        </a:rPr>
                        <a:t>1.672.050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2.500.515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4.172.566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c>
                  <a:txBody>
                    <a:bodyPr/>
                    <a:lstStyle/>
                    <a:p>
                      <a:pPr algn="ctr" rtl="0" fontAlgn="ctr"/>
                      <a:r>
                        <a:rPr lang="pt-BR" sz="1400" b="1" i="0" u="none" strike="noStrike" dirty="0" smtClean="0">
                          <a:solidFill>
                            <a:srgbClr val="000000"/>
                          </a:solidFill>
                          <a:effectLst/>
                          <a:latin typeface="+mn-lt"/>
                        </a:rPr>
                        <a:t>  2.783.810</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 1.720.847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rtl="0" fontAlgn="ctr"/>
                      <a:r>
                        <a:rPr lang="pt-BR" sz="1400" b="1" i="0" u="none" strike="noStrike" dirty="0" smtClean="0">
                          <a:solidFill>
                            <a:srgbClr val="000000"/>
                          </a:solidFill>
                          <a:effectLst/>
                          <a:latin typeface="+mn-lt"/>
                        </a:rPr>
                        <a:t> 4.504.657  </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graphicFrame>
        <p:nvGraphicFramePr>
          <p:cNvPr id="6" name="Tabela 5"/>
          <p:cNvGraphicFramePr>
            <a:graphicFrameLocks noGrp="1"/>
          </p:cNvGraphicFramePr>
          <p:nvPr>
            <p:extLst/>
          </p:nvPr>
        </p:nvGraphicFramePr>
        <p:xfrm>
          <a:off x="323530" y="4077072"/>
          <a:ext cx="8497717" cy="997015"/>
        </p:xfrm>
        <a:graphic>
          <a:graphicData uri="http://schemas.openxmlformats.org/drawingml/2006/table">
            <a:tbl>
              <a:tblPr/>
              <a:tblGrid>
                <a:gridCol w="8497717"/>
              </a:tblGrid>
              <a:tr h="576064">
                <a:tc>
                  <a:txBody>
                    <a:bodyPr/>
                    <a:lstStyle/>
                    <a:p>
                      <a:pPr algn="ctr" rtl="0" fontAlgn="ctr"/>
                      <a:r>
                        <a:rPr lang="pt-BR" sz="1350" b="1" i="0" u="none" strike="noStrike" dirty="0" smtClean="0">
                          <a:solidFill>
                            <a:srgbClr val="000000"/>
                          </a:solidFill>
                          <a:effectLst/>
                          <a:latin typeface="+mn-lt"/>
                        </a:rPr>
                        <a:t>SALDO EM CONTA</a:t>
                      </a:r>
                    </a:p>
                    <a:p>
                      <a:pPr algn="ctr" rtl="0" fontAlgn="ctr"/>
                      <a:r>
                        <a:rPr lang="pt-BR" sz="1350" b="0" i="0" u="none" strike="noStrike" dirty="0" smtClean="0">
                          <a:solidFill>
                            <a:srgbClr val="000000"/>
                          </a:solidFill>
                          <a:effectLst/>
                          <a:latin typeface="+mn-lt"/>
                        </a:rPr>
                        <a:t>(Conta Corrente + Aplicação)</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20000"/>
                        <a:lumOff val="80000"/>
                      </a:schemeClr>
                    </a:solidFill>
                  </a:tcPr>
                </a:tc>
              </a:tr>
              <a:tr h="420951">
                <a:tc>
                  <a:txBody>
                    <a:bodyPr/>
                    <a:lstStyle/>
                    <a:p>
                      <a:pPr algn="ctr" rtl="0" fontAlgn="ctr"/>
                      <a:r>
                        <a:rPr lang="pt-BR" sz="1800" b="1" i="0" u="none" strike="noStrike" dirty="0" smtClean="0">
                          <a:solidFill>
                            <a:srgbClr val="000000"/>
                          </a:solidFill>
                          <a:effectLst/>
                          <a:latin typeface="+mn-lt"/>
                        </a:rPr>
                        <a:t>3.186.964</a:t>
                      </a:r>
                    </a:p>
                  </a:txBody>
                  <a:tcPr marL="36000" marR="36000" marT="36000" marB="3600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r>
            </a:tbl>
          </a:graphicData>
        </a:graphic>
      </p:graphicFrame>
      <p:sp>
        <p:nvSpPr>
          <p:cNvPr id="3" name="Retângulo 2"/>
          <p:cNvSpPr/>
          <p:nvPr/>
        </p:nvSpPr>
        <p:spPr>
          <a:xfrm>
            <a:off x="3131840" y="5229200"/>
            <a:ext cx="2736304" cy="972574"/>
          </a:xfrm>
          <a:prstGeom prst="rect">
            <a:avLst/>
          </a:prstGeom>
        </p:spPr>
        <p:txBody>
          <a:bodyPr wrap="square">
            <a:spAutoFit/>
          </a:bodyPr>
          <a:lstStyle/>
          <a:p>
            <a:pPr>
              <a:lnSpc>
                <a:spcPct val="110000"/>
              </a:lnSpc>
              <a:spcBef>
                <a:spcPts val="600"/>
              </a:spcBef>
              <a:buClr>
                <a:schemeClr val="tx1"/>
              </a:buClr>
            </a:pPr>
            <a:r>
              <a:rPr lang="pt-BR" sz="1300" b="1" dirty="0">
                <a:latin typeface="Tahoma" panose="020B0604030504040204" pitchFamily="34" charset="0"/>
                <a:ea typeface="Tahoma" panose="020B0604030504040204" pitchFamily="34" charset="0"/>
                <a:cs typeface="Tahoma" panose="020B0604030504040204" pitchFamily="34" charset="0"/>
              </a:rPr>
              <a:t>Inadimplência</a:t>
            </a:r>
            <a:r>
              <a:rPr lang="pt-BR" sz="1300" b="1" dirty="0" smtClean="0">
                <a:latin typeface="Tahoma" panose="020B0604030504040204" pitchFamily="34" charset="0"/>
                <a:ea typeface="Tahoma" panose="020B0604030504040204" pitchFamily="34" charset="0"/>
                <a:cs typeface="Tahoma" panose="020B0604030504040204" pitchFamily="34" charset="0"/>
              </a:rPr>
              <a:t>:</a:t>
            </a:r>
          </a:p>
          <a:p>
            <a:pPr marL="449263" indent="-177800">
              <a:lnSpc>
                <a:spcPct val="110000"/>
              </a:lnSpc>
              <a:spcBef>
                <a:spcPts val="0"/>
              </a:spcBef>
              <a:buClr>
                <a:schemeClr val="tx1"/>
              </a:buClr>
              <a:buFont typeface="Tahoma" panose="020B0604030504040204" pitchFamily="34" charset="0"/>
              <a:buChar char="›"/>
            </a:pPr>
            <a:r>
              <a:rPr lang="pt-BR" sz="1300" dirty="0" smtClean="0">
                <a:latin typeface="Tahoma" panose="020B0604030504040204" pitchFamily="34" charset="0"/>
                <a:ea typeface="Tahoma" panose="020B0604030504040204" pitchFamily="34" charset="0"/>
                <a:cs typeface="Tahoma" panose="020B0604030504040204" pitchFamily="34" charset="0"/>
              </a:rPr>
              <a:t>Viver </a:t>
            </a:r>
            <a:r>
              <a:rPr lang="pt-BR" sz="1300" dirty="0">
                <a:latin typeface="Tahoma" panose="020B0604030504040204" pitchFamily="34" charset="0"/>
                <a:ea typeface="Tahoma" panose="020B0604030504040204" pitchFamily="34" charset="0"/>
                <a:cs typeface="Tahoma" panose="020B0604030504040204" pitchFamily="34" charset="0"/>
              </a:rPr>
              <a:t>R$ 51.069</a:t>
            </a:r>
          </a:p>
          <a:p>
            <a:pPr marL="449263" indent="-177800">
              <a:lnSpc>
                <a:spcPct val="110000"/>
              </a:lnSpc>
              <a:spcBef>
                <a:spcPts val="0"/>
              </a:spcBef>
              <a:buClr>
                <a:schemeClr val="tx1"/>
              </a:buClr>
              <a:buFont typeface="Tahoma" panose="020B0604030504040204" pitchFamily="34" charset="0"/>
              <a:buChar char="›"/>
            </a:pPr>
            <a:r>
              <a:rPr lang="pt-BR" sz="1300" dirty="0">
                <a:latin typeface="Tahoma" panose="020B0604030504040204" pitchFamily="34" charset="0"/>
                <a:ea typeface="Tahoma" panose="020B0604030504040204" pitchFamily="34" charset="0"/>
                <a:cs typeface="Tahoma" panose="020B0604030504040204" pitchFamily="34" charset="0"/>
              </a:rPr>
              <a:t>Moura </a:t>
            </a:r>
            <a:r>
              <a:rPr lang="pt-BR" sz="1300" dirty="0" err="1">
                <a:latin typeface="Tahoma" panose="020B0604030504040204" pitchFamily="34" charset="0"/>
                <a:ea typeface="Tahoma" panose="020B0604030504040204" pitchFamily="34" charset="0"/>
                <a:cs typeface="Tahoma" panose="020B0604030504040204" pitchFamily="34" charset="0"/>
              </a:rPr>
              <a:t>Dubeux</a:t>
            </a:r>
            <a:r>
              <a:rPr lang="pt-BR" sz="1300" dirty="0">
                <a:latin typeface="Tahoma" panose="020B0604030504040204" pitchFamily="34" charset="0"/>
                <a:ea typeface="Tahoma" panose="020B0604030504040204" pitchFamily="34" charset="0"/>
                <a:cs typeface="Tahoma" panose="020B0604030504040204" pitchFamily="34" charset="0"/>
              </a:rPr>
              <a:t> R$ 27.829</a:t>
            </a:r>
            <a:br>
              <a:rPr lang="pt-BR" sz="1300" dirty="0">
                <a:latin typeface="Tahoma" panose="020B0604030504040204" pitchFamily="34" charset="0"/>
                <a:ea typeface="Tahoma" panose="020B0604030504040204" pitchFamily="34" charset="0"/>
                <a:cs typeface="Tahoma" panose="020B0604030504040204" pitchFamily="34" charset="0"/>
              </a:rPr>
            </a:br>
            <a:endParaRPr lang="pt-BR" sz="13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705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33475"/>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2800" dirty="0" err="1">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Indicadores</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de Mercado FIPE</a:t>
            </a:r>
          </a:p>
        </p:txBody>
      </p:sp>
    </p:spTree>
    <p:extLst>
      <p:ext uri="{BB962C8B-B14F-4D97-AF65-F5344CB8AC3E}">
        <p14:creationId xmlns:p14="http://schemas.microsoft.com/office/powerpoint/2010/main" val="1462657154"/>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0" y="260648"/>
            <a:ext cx="2699792" cy="307777"/>
          </a:xfrm>
          <a:prstGeom prst="rect">
            <a:avLst/>
          </a:prstGeom>
          <a:solidFill>
            <a:schemeClr val="accent1"/>
          </a:solidFill>
        </p:spPr>
        <p:txBody>
          <a:bodyPr wrap="square" lIns="36000" rIns="36000" rtlCol="0" anchor="t" anchorCtr="0">
            <a:spAutoFit/>
          </a:bodyPr>
          <a:lstStyle/>
          <a:p>
            <a:pPr marL="447675"/>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Status - FIPE</a:t>
            </a:r>
          </a:p>
        </p:txBody>
      </p:sp>
      <p:pic>
        <p:nvPicPr>
          <p:cNvPr id="6" name="Imagem 5"/>
          <p:cNvPicPr>
            <a:picLocks noChangeAspect="1"/>
          </p:cNvPicPr>
          <p:nvPr/>
        </p:nvPicPr>
        <p:blipFill>
          <a:blip r:embed="rId2"/>
          <a:stretch>
            <a:fillRect/>
          </a:stretch>
        </p:blipFill>
        <p:spPr>
          <a:xfrm>
            <a:off x="191641" y="650394"/>
            <a:ext cx="8772847" cy="5586918"/>
          </a:xfrm>
          <a:prstGeom prst="rect">
            <a:avLst/>
          </a:prstGeom>
        </p:spPr>
      </p:pic>
    </p:spTree>
    <p:extLst>
      <p:ext uri="{BB962C8B-B14F-4D97-AF65-F5344CB8AC3E}">
        <p14:creationId xmlns:p14="http://schemas.microsoft.com/office/powerpoint/2010/main" val="351306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33114"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209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4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4206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0" y="446474"/>
            <a:ext cx="2987824" cy="360040"/>
          </a:xfrm>
          <a:prstGeom prst="rect">
            <a:avLst/>
          </a:prstGeom>
          <a:solidFill>
            <a:srgbClr val="004D8C"/>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pt-BR"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Defesa da Concorrência</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sym typeface="Arial" pitchFamily="34" charset="0"/>
              </a:rPr>
              <a:t> </a:t>
            </a:r>
            <a:endParaRPr lang="pt-BR"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tângulo 2"/>
          <p:cNvSpPr/>
          <p:nvPr/>
        </p:nvSpPr>
        <p:spPr>
          <a:xfrm>
            <a:off x="414098" y="1203542"/>
            <a:ext cx="1925654" cy="307777"/>
          </a:xfrm>
          <a:prstGeom prst="rect">
            <a:avLst/>
          </a:prstGeom>
        </p:spPr>
        <p:txBody>
          <a:bodyPr wrap="square">
            <a:spAutoFit/>
          </a:bodyPr>
          <a:lstStyle/>
          <a:p>
            <a:r>
              <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rPr>
              <a:t>V</a:t>
            </a:r>
            <a:r>
              <a:rPr lang="pt-BR" sz="1400" b="1" dirty="0" smtClean="0">
                <a:solidFill>
                  <a:srgbClr val="004D8C"/>
                </a:solidFill>
                <a:latin typeface="Tahoma" panose="020B0604030504040204" pitchFamily="34" charset="0"/>
                <a:ea typeface="Tahoma" panose="020B0604030504040204" pitchFamily="34" charset="0"/>
                <a:cs typeface="Tahoma" panose="020B0604030504040204" pitchFamily="34" charset="0"/>
              </a:rPr>
              <a:t>ocê NÃO poderá:</a:t>
            </a:r>
            <a:endParaRPr lang="pt-BR" sz="1400" b="1" dirty="0">
              <a:solidFill>
                <a:srgbClr val="004D8C"/>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Conector reto 12"/>
          <p:cNvCxnSpPr/>
          <p:nvPr/>
        </p:nvCxnSpPr>
        <p:spPr>
          <a:xfrm>
            <a:off x="2162175" y="1377363"/>
            <a:ext cx="63702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tângulo 9"/>
          <p:cNvSpPr/>
          <p:nvPr/>
        </p:nvSpPr>
        <p:spPr>
          <a:xfrm>
            <a:off x="828619" y="1729128"/>
            <a:ext cx="7842082" cy="3103414"/>
          </a:xfrm>
          <a:prstGeom prst="rect">
            <a:avLst/>
          </a:prstGeom>
        </p:spPr>
        <p:txBody>
          <a:bodyPr wrap="square">
            <a:spAutoFit/>
          </a:bodyPr>
          <a:lstStyle/>
          <a:p>
            <a:pPr algn="just">
              <a:spcBef>
                <a:spcPts val="1000"/>
              </a:spcBef>
            </a:pPr>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que tratem de ou sugiram:</a:t>
            </a: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Preços </a:t>
            </a:r>
            <a:r>
              <a:rPr lang="pt-BR" sz="1400" dirty="0">
                <a:latin typeface="Tahoma" panose="020B0604030504040204" pitchFamily="34" charset="0"/>
                <a:ea typeface="Tahoma" panose="020B0604030504040204" pitchFamily="34" charset="0"/>
                <a:cs typeface="Tahoma" panose="020B0604030504040204" pitchFamily="34" charset="0"/>
              </a:rPr>
              <a:t>praticados por sua empresa, alterações ou projeções de preços, remarcações, descontos ou política, provisões, condições de crédito ou dados relativos a atribuição de preços, custos, produção, capacidade, inventários, vendas de forma individualizada e outros dados correlatos;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Perspectivas </a:t>
            </a:r>
            <a:r>
              <a:rPr lang="pt-BR" sz="1400" dirty="0">
                <a:latin typeface="Tahoma" panose="020B0604030504040204" pitchFamily="34" charset="0"/>
                <a:ea typeface="Tahoma" panose="020B0604030504040204" pitchFamily="34" charset="0"/>
                <a:cs typeface="Tahoma" panose="020B0604030504040204" pitchFamily="34" charset="0"/>
              </a:rPr>
              <a:t>ou projeções de mercado, capacidade atual ou futura e inventários;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Ofertas </a:t>
            </a:r>
            <a:r>
              <a:rPr lang="pt-BR" sz="1400" dirty="0">
                <a:latin typeface="Tahoma" panose="020B0604030504040204" pitchFamily="34" charset="0"/>
                <a:ea typeface="Tahoma" panose="020B0604030504040204" pitchFamily="34" charset="0"/>
                <a:cs typeface="Tahoma" panose="020B0604030504040204" pitchFamily="34" charset="0"/>
              </a:rPr>
              <a:t>a serem oferecidas para empreendimentos específicos;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Assuntos </a:t>
            </a:r>
            <a:r>
              <a:rPr lang="pt-BR" sz="1400" dirty="0">
                <a:latin typeface="Tahoma" panose="020B0604030504040204" pitchFamily="34" charset="0"/>
                <a:ea typeface="Tahoma" panose="020B0604030504040204" pitchFamily="34" charset="0"/>
                <a:cs typeface="Tahoma" panose="020B0604030504040204" pitchFamily="34" charset="0"/>
              </a:rPr>
              <a:t>relativos a fornecedores ou clientes individuais reais ou potenciais, que possam ter o efeito de exclusão dos fornecedores ou clientes em questão, de qualquer mercado ou de influenciar a condução dos negócios de empresas com os mesmos;</a:t>
            </a:r>
          </a:p>
          <a:p>
            <a:pPr marL="180975" indent="-180975" algn="just">
              <a:spcBef>
                <a:spcPts val="1000"/>
              </a:spcBef>
              <a:buClr>
                <a:schemeClr val="accent1"/>
              </a:buClr>
              <a:buFont typeface="+mj-lt"/>
              <a:buAutoNum type="alphaLcPeriod"/>
            </a:pPr>
            <a:r>
              <a:rPr lang="pt-BR" sz="1400" dirty="0" smtClean="0">
                <a:latin typeface="Tahoma" panose="020B0604030504040204" pitchFamily="34" charset="0"/>
                <a:ea typeface="Tahoma" panose="020B0604030504040204" pitchFamily="34" charset="0"/>
                <a:cs typeface="Tahoma" panose="020B0604030504040204" pitchFamily="34" charset="0"/>
              </a:rPr>
              <a:t>Informações </a:t>
            </a:r>
            <a:r>
              <a:rPr lang="pt-BR" sz="1400" dirty="0">
                <a:latin typeface="Tahoma" panose="020B0604030504040204" pitchFamily="34" charset="0"/>
                <a:ea typeface="Tahoma" panose="020B0604030504040204" pitchFamily="34" charset="0"/>
                <a:cs typeface="Tahoma" panose="020B0604030504040204" pitchFamily="34" charset="0"/>
              </a:rPr>
              <a:t>sobre onde projeta-se atuar ou deixar de atuar. </a:t>
            </a:r>
          </a:p>
        </p:txBody>
      </p:sp>
      <p:sp>
        <p:nvSpPr>
          <p:cNvPr id="11" name="Retângulo 10"/>
          <p:cNvSpPr/>
          <p:nvPr/>
        </p:nvSpPr>
        <p:spPr>
          <a:xfrm>
            <a:off x="852283" y="4997809"/>
            <a:ext cx="7890426" cy="523220"/>
          </a:xfrm>
          <a:prstGeom prst="rect">
            <a:avLst/>
          </a:prstGeom>
        </p:spPr>
        <p:txBody>
          <a:bodyPr wrap="square">
            <a:spAutoFit/>
          </a:bodyPr>
          <a:lstStyle/>
          <a:p>
            <a:pPr algn="just"/>
            <a:r>
              <a:rPr lang="pt-BR" sz="1400" dirty="0">
                <a:latin typeface="Tahoma" panose="020B0604030504040204" pitchFamily="34" charset="0"/>
                <a:ea typeface="Tahoma" panose="020B0604030504040204" pitchFamily="34" charset="0"/>
                <a:cs typeface="Tahoma" panose="020B0604030504040204" pitchFamily="34" charset="0"/>
              </a:rPr>
              <a:t>Discutir ou trocar informações, mesmo por brincadeira, relativas aos assuntos acima, durante quaisquer encontros sociais, incidentais a quaisquer reuniões.</a:t>
            </a:r>
          </a:p>
        </p:txBody>
      </p:sp>
      <p:sp>
        <p:nvSpPr>
          <p:cNvPr id="18" name="Retângulo 17"/>
          <p:cNvSpPr/>
          <p:nvPr/>
        </p:nvSpPr>
        <p:spPr>
          <a:xfrm>
            <a:off x="500532" y="1743807"/>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1</a:t>
            </a:r>
            <a:endParaRPr lang="pt-BR" sz="1600" b="1" dirty="0">
              <a:solidFill>
                <a:schemeClr val="tx1"/>
              </a:solidFill>
            </a:endParaRPr>
          </a:p>
        </p:txBody>
      </p:sp>
      <p:sp>
        <p:nvSpPr>
          <p:cNvPr id="19" name="Retângulo 18"/>
          <p:cNvSpPr/>
          <p:nvPr/>
        </p:nvSpPr>
        <p:spPr>
          <a:xfrm>
            <a:off x="500532" y="5013176"/>
            <a:ext cx="280462" cy="263964"/>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b="1" dirty="0" smtClean="0">
                <a:solidFill>
                  <a:schemeClr val="tx1"/>
                </a:solidFill>
              </a:rPr>
              <a:t>2</a:t>
            </a:r>
            <a:endParaRPr lang="pt-BR" sz="1600" b="1" dirty="0">
              <a:solidFill>
                <a:schemeClr val="tx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120" y="0"/>
            <a:ext cx="2348880" cy="2348880"/>
          </a:xfrm>
          <a:prstGeom prst="rect">
            <a:avLst/>
          </a:prstGeom>
        </p:spPr>
      </p:pic>
    </p:spTree>
    <p:extLst>
      <p:ext uri="{BB962C8B-B14F-4D97-AF65-F5344CB8AC3E}">
        <p14:creationId xmlns:p14="http://schemas.microsoft.com/office/powerpoint/2010/main" val="361812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28" y="0"/>
            <a:ext cx="932452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5348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3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765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36104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9611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95486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endParaRPr lang="pt-B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0"/>
            <a:ext cx="925252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799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ixaDeTexto 30"/>
          <p:cNvSpPr txBox="1"/>
          <p:nvPr/>
        </p:nvSpPr>
        <p:spPr>
          <a:xfrm>
            <a:off x="0" y="846999"/>
            <a:ext cx="9144000" cy="369332"/>
          </a:xfrm>
          <a:prstGeom prst="rect">
            <a:avLst/>
          </a:prstGeom>
          <a:solidFill>
            <a:srgbClr val="EBEBEB"/>
          </a:solidFill>
        </p:spPr>
        <p:txBody>
          <a:bodyPr wrap="square" lIns="1224000" rIns="108000" rtlCol="0">
            <a:spAutoFit/>
          </a:bodyPr>
          <a:lstStyle/>
          <a:p>
            <a:pPr lvl="0"/>
            <a:r>
              <a:rPr lang="pt-BR" b="1" dirty="0" smtClean="0">
                <a:latin typeface="Tahoma" panose="020B0604030504040204" pitchFamily="34" charset="0"/>
                <a:ea typeface="Tahoma" panose="020B0604030504040204" pitchFamily="34" charset="0"/>
                <a:cs typeface="Tahoma" panose="020B0604030504040204" pitchFamily="34" charset="0"/>
              </a:rPr>
              <a:t>Pauta</a:t>
            </a:r>
            <a:r>
              <a:rPr lang="pt-BR" dirty="0">
                <a:latin typeface="Tahoma" panose="020B0604030504040204" pitchFamily="34" charset="0"/>
                <a:ea typeface="Tahoma" panose="020B0604030504040204" pitchFamily="34" charset="0"/>
                <a:cs typeface="Tahoma" panose="020B0604030504040204" pitchFamily="34" charset="0"/>
              </a:rPr>
              <a:t> </a:t>
            </a:r>
            <a:r>
              <a:rPr lang="pt-BR" dirty="0" smtClean="0">
                <a:latin typeface="Tahoma" panose="020B0604030504040204" pitchFamily="34" charset="0"/>
                <a:ea typeface="Tahoma" panose="020B0604030504040204" pitchFamily="34" charset="0"/>
                <a:cs typeface="Tahoma" panose="020B0604030504040204" pitchFamily="34" charset="0"/>
              </a:rPr>
              <a:t>– Reunião Diretoria – 27/8/2015</a:t>
            </a:r>
            <a:endParaRPr lang="pt-BR" dirty="0">
              <a:latin typeface="Tahoma" panose="020B0604030504040204" pitchFamily="34" charset="0"/>
              <a:ea typeface="Tahoma" panose="020B0604030504040204" pitchFamily="34" charset="0"/>
              <a:cs typeface="Tahoma" panose="020B0604030504040204" pitchFamily="34" charset="0"/>
            </a:endParaRPr>
          </a:p>
        </p:txBody>
      </p:sp>
      <p:pic>
        <p:nvPicPr>
          <p:cNvPr id="45" name="Imagem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021" y="1906054"/>
            <a:ext cx="144016" cy="144016"/>
          </a:xfrm>
          <a:prstGeom prst="rect">
            <a:avLst/>
          </a:prstGeom>
        </p:spPr>
      </p:pic>
      <p:pic>
        <p:nvPicPr>
          <p:cNvPr id="16" name="Image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74944"/>
            <a:ext cx="166224" cy="166224"/>
          </a:xfrm>
          <a:prstGeom prst="rect">
            <a:avLst/>
          </a:prstGeom>
        </p:spPr>
      </p:pic>
      <p:sp>
        <p:nvSpPr>
          <p:cNvPr id="2" name="Retângulo 1"/>
          <p:cNvSpPr/>
          <p:nvPr/>
        </p:nvSpPr>
        <p:spPr>
          <a:xfrm>
            <a:off x="1043608" y="1925421"/>
            <a:ext cx="7776864" cy="4579715"/>
          </a:xfrm>
          <a:prstGeom prst="rect">
            <a:avLst/>
          </a:prstGeom>
        </p:spPr>
        <p:txBody>
          <a:bodyPr wrap="square">
            <a:spAutoFit/>
          </a:bodyPr>
          <a:lstStyle/>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13h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14:45h </a:t>
            </a:r>
            <a:r>
              <a:rPr lang="pt-BR" sz="1400" dirty="0">
                <a:latin typeface="Tahoma" panose="020B0604030504040204" pitchFamily="34" charset="0"/>
                <a:ea typeface="Tahoma" panose="020B0604030504040204" pitchFamily="34" charset="0"/>
                <a:cs typeface="Tahoma" panose="020B0604030504040204" pitchFamily="34" charset="0"/>
              </a:rPr>
              <a:t>– Governança – apresentação e discussão com Sandra Guerra - </a:t>
            </a:r>
            <a:r>
              <a:rPr lang="pt-BR" sz="1400" dirty="0" err="1">
                <a:latin typeface="Tahoma" panose="020B0604030504040204" pitchFamily="34" charset="0"/>
                <a:ea typeface="Tahoma" panose="020B0604030504040204" pitchFamily="34" charset="0"/>
                <a:cs typeface="Tahoma" panose="020B0604030504040204" pitchFamily="34" charset="0"/>
              </a:rPr>
              <a:t>Better</a:t>
            </a:r>
            <a:endParaRPr lang="pt-BR" sz="1400"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r>
              <a:rPr lang="pt-BR" sz="1400" b="1" dirty="0" smtClean="0">
                <a:latin typeface="Tahoma" panose="020B0604030504040204" pitchFamily="34" charset="0"/>
                <a:ea typeface="Tahoma" panose="020B0604030504040204" pitchFamily="34" charset="0"/>
                <a:cs typeface="Tahoma" panose="020B0604030504040204" pitchFamily="34" charset="0"/>
              </a:rPr>
              <a:t>14:45h </a:t>
            </a:r>
            <a:r>
              <a:rPr lang="pt-BR" sz="1400" b="1" dirty="0">
                <a:latin typeface="Tahoma" panose="020B0604030504040204" pitchFamily="34" charset="0"/>
                <a:ea typeface="Tahoma" panose="020B0604030504040204" pitchFamily="34" charset="0"/>
                <a:cs typeface="Tahoma" panose="020B0604030504040204" pitchFamily="34" charset="0"/>
              </a:rPr>
              <a:t>às </a:t>
            </a:r>
            <a:r>
              <a:rPr lang="pt-BR" sz="1400" b="1" dirty="0" smtClean="0">
                <a:latin typeface="Tahoma" panose="020B0604030504040204" pitchFamily="34" charset="0"/>
                <a:ea typeface="Tahoma" panose="020B0604030504040204" pitchFamily="34" charset="0"/>
                <a:cs typeface="Tahoma" panose="020B0604030504040204" pitchFamily="34" charset="0"/>
              </a:rPr>
              <a:t>16h </a:t>
            </a:r>
            <a:r>
              <a:rPr lang="pt-BR" sz="1400" dirty="0">
                <a:latin typeface="Tahoma" panose="020B0604030504040204" pitchFamily="34" charset="0"/>
                <a:ea typeface="Tahoma" panose="020B0604030504040204" pitchFamily="34" charset="0"/>
                <a:cs typeface="Tahoma" panose="020B0604030504040204" pitchFamily="34" charset="0"/>
              </a:rPr>
              <a:t>– Atualizações Gerais, </a:t>
            </a:r>
            <a:r>
              <a:rPr lang="pt-BR" sz="1400" dirty="0" smtClean="0">
                <a:latin typeface="Tahoma" panose="020B0604030504040204" pitchFamily="34" charset="0"/>
                <a:ea typeface="Tahoma" panose="020B0604030504040204" pitchFamily="34" charset="0"/>
                <a:cs typeface="Tahoma" panose="020B0604030504040204" pitchFamily="34" charset="0"/>
              </a:rPr>
              <a:t>incluindo:</a:t>
            </a:r>
          </a:p>
          <a:p>
            <a:pPr marL="638175" lvl="1"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Lançamento dados FIPE-ABRAINC</a:t>
            </a:r>
          </a:p>
          <a:p>
            <a:pPr marL="638175" lvl="1" indent="-180975">
              <a:lnSpc>
                <a:spcPct val="110000"/>
              </a:lnSpc>
              <a:spcBef>
                <a:spcPts val="600"/>
              </a:spcBef>
              <a:buClr>
                <a:schemeClr val="tx1"/>
              </a:buClr>
              <a:buFont typeface="Tahoma" panose="020B0604030504040204" pitchFamily="34" charset="0"/>
              <a:buChar char="›"/>
            </a:pPr>
            <a:r>
              <a:rPr lang="pt-BR" sz="1400" dirty="0" err="1" smtClean="0">
                <a:latin typeface="Tahoma" panose="020B0604030504040204" pitchFamily="34" charset="0"/>
                <a:ea typeface="Tahoma" panose="020B0604030504040204" pitchFamily="34" charset="0"/>
                <a:cs typeface="Tahoma" panose="020B0604030504040204" pitchFamily="34" charset="0"/>
              </a:rPr>
              <a:t>Distratos</a:t>
            </a:r>
            <a:r>
              <a:rPr lang="pt-BR" sz="1400" dirty="0" smtClean="0">
                <a:latin typeface="Tahoma" panose="020B0604030504040204" pitchFamily="34" charset="0"/>
                <a:ea typeface="Tahoma" panose="020B0604030504040204" pitchFamily="34" charset="0"/>
                <a:cs typeface="Tahoma" panose="020B0604030504040204" pitchFamily="34" charset="0"/>
              </a:rPr>
              <a:t>, </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FGTS, Governo</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Atualizações </a:t>
            </a:r>
            <a:r>
              <a:rPr lang="pt-BR" sz="1400" dirty="0">
                <a:latin typeface="Tahoma" panose="020B0604030504040204" pitchFamily="34" charset="0"/>
                <a:ea typeface="Tahoma" panose="020B0604030504040204" pitchFamily="34" charset="0"/>
                <a:cs typeface="Tahoma" panose="020B0604030504040204" pitchFamily="34" charset="0"/>
              </a:rPr>
              <a:t>Modelo de </a:t>
            </a:r>
            <a:r>
              <a:rPr lang="pt-BR" sz="1400" dirty="0" smtClean="0">
                <a:latin typeface="Tahoma" panose="020B0604030504040204" pitchFamily="34" charset="0"/>
                <a:ea typeface="Tahoma" panose="020B0604030504040204" pitchFamily="34" charset="0"/>
                <a:cs typeface="Tahoma" panose="020B0604030504040204" pitchFamily="34" charset="0"/>
              </a:rPr>
              <a:t>Vendas, </a:t>
            </a:r>
            <a:r>
              <a:rPr lang="pt-BR" sz="1400" i="1" dirty="0" err="1" smtClean="0">
                <a:latin typeface="Tahoma" panose="020B0604030504040204" pitchFamily="34" charset="0"/>
                <a:ea typeface="Tahoma" panose="020B0604030504040204" pitchFamily="34" charset="0"/>
                <a:cs typeface="Tahoma" panose="020B0604030504040204" pitchFamily="34" charset="0"/>
              </a:rPr>
              <a:t>Funding</a:t>
            </a:r>
            <a:r>
              <a:rPr lang="pt-BR" sz="1400" dirty="0" smtClean="0">
                <a:latin typeface="Tahoma" panose="020B0604030504040204" pitchFamily="34" charset="0"/>
                <a:ea typeface="Tahoma" panose="020B0604030504040204" pitchFamily="34" charset="0"/>
                <a:cs typeface="Tahoma" panose="020B0604030504040204" pitchFamily="34" charset="0"/>
              </a:rPr>
              <a:t> </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Reunião </a:t>
            </a:r>
            <a:r>
              <a:rPr lang="pt-BR" sz="1400" dirty="0">
                <a:latin typeface="Tahoma" panose="020B0604030504040204" pitchFamily="34" charset="0"/>
                <a:ea typeface="Tahoma" panose="020B0604030504040204" pitchFamily="34" charset="0"/>
                <a:cs typeface="Tahoma" panose="020B0604030504040204" pitchFamily="34" charset="0"/>
              </a:rPr>
              <a:t>com Secovi – 6/8</a:t>
            </a:r>
          </a:p>
          <a:p>
            <a:pPr marL="638175" lvl="1"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Outros assuntos, </a:t>
            </a:r>
            <a:r>
              <a:rPr lang="pt-BR" sz="1400" dirty="0">
                <a:latin typeface="Tahoma" panose="020B0604030504040204" pitchFamily="34" charset="0"/>
                <a:ea typeface="Tahoma" panose="020B0604030504040204" pitchFamily="34" charset="0"/>
                <a:cs typeface="Tahoma" panose="020B0604030504040204" pitchFamily="34" charset="0"/>
              </a:rPr>
              <a:t>incluindo o</a:t>
            </a:r>
            <a:r>
              <a:rPr lang="pt-BR" sz="1400" dirty="0" smtClean="0">
                <a:latin typeface="Tahoma" panose="020B0604030504040204" pitchFamily="34" charset="0"/>
                <a:ea typeface="Tahoma" panose="020B0604030504040204" pitchFamily="34" charset="0"/>
                <a:cs typeface="Tahoma" panose="020B0604030504040204" pitchFamily="34" charset="0"/>
              </a:rPr>
              <a:t>rçamento </a:t>
            </a:r>
            <a:r>
              <a:rPr lang="pt-BR" sz="1400" dirty="0">
                <a:latin typeface="Tahoma" panose="020B0604030504040204" pitchFamily="34" charset="0"/>
                <a:ea typeface="Tahoma" panose="020B0604030504040204" pitchFamily="34" charset="0"/>
                <a:cs typeface="Tahoma" panose="020B0604030504040204" pitchFamily="34" charset="0"/>
              </a:rPr>
              <a:t>e programação</a:t>
            </a:r>
          </a:p>
          <a:p>
            <a:pPr marL="638175" lvl="1"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180975" indent="-180975">
              <a:lnSpc>
                <a:spcPct val="110000"/>
              </a:lnSpc>
              <a:spcBef>
                <a:spcPts val="600"/>
              </a:spcBef>
              <a:buClr>
                <a:schemeClr val="tx1"/>
              </a:buClr>
              <a:buFont typeface="Tahoma" panose="020B0604030504040204" pitchFamily="34" charset="0"/>
              <a:buChar cha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a:spcAft>
                <a:spcPts val="0"/>
              </a:spcAft>
            </a:pPr>
            <a:r>
              <a:rPr lang="pt-BR" sz="1100" b="1" dirty="0">
                <a:solidFill>
                  <a:srgbClr val="1F497D"/>
                </a:solidFill>
                <a:latin typeface="Calibri" panose="020F0502020204030204" pitchFamily="34" charset="0"/>
                <a:ea typeface="Calibri" panose="020F0502020204030204" pitchFamily="34" charset="0"/>
                <a:cs typeface="Times New Roman" panose="02020603050405020304" pitchFamily="18" charset="0"/>
              </a:rPr>
              <a:t> </a:t>
            </a:r>
            <a:endParaRPr lang="pt-BR"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38710832"/>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595031"/>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Atualizações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p>
        </p:txBody>
      </p:sp>
      <p:grpSp>
        <p:nvGrpSpPr>
          <p:cNvPr id="3" name="Grupo 2"/>
          <p:cNvGrpSpPr/>
          <p:nvPr/>
        </p:nvGrpSpPr>
        <p:grpSpPr>
          <a:xfrm>
            <a:off x="3681413" y="4606969"/>
            <a:ext cx="1781175" cy="307777"/>
            <a:chOff x="3743324" y="4606969"/>
            <a:chExt cx="1781175" cy="307777"/>
          </a:xfrm>
        </p:grpSpPr>
        <p:sp>
          <p:nvSpPr>
            <p:cNvPr id="7" name="CaixaDeTexto 6"/>
            <p:cNvSpPr txBox="1"/>
            <p:nvPr/>
          </p:nvSpPr>
          <p:spPr>
            <a:xfrm>
              <a:off x="3743324" y="4606969"/>
              <a:ext cx="1781175" cy="307777"/>
            </a:xfrm>
            <a:prstGeom prst="rect">
              <a:avLst/>
            </a:prstGeom>
            <a:solidFill>
              <a:schemeClr val="bg1">
                <a:alpha val="15000"/>
              </a:schemeClr>
            </a:solidFill>
          </p:spPr>
          <p:txBody>
            <a:bodyPr wrap="square" lIns="36000" rIns="36000" rtlCol="0">
              <a:spAutoFit/>
            </a:bodyPr>
            <a:lstStyle/>
            <a:p>
              <a:pPr algn="ctr"/>
              <a:r>
                <a:rPr lang="pt-BR" sz="110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14:45 </a:t>
              </a:r>
              <a:r>
                <a:rPr lang="pt-BR" sz="1400" dirty="0">
                  <a:solidFill>
                    <a:schemeClr val="bg1"/>
                  </a:solidFill>
                  <a:latin typeface="Tahoma" panose="020B0604030504040204" pitchFamily="34" charset="0"/>
                  <a:ea typeface="Tahoma" panose="020B0604030504040204" pitchFamily="34" charset="0"/>
                  <a:cs typeface="Tahoma" panose="020B0604030504040204" pitchFamily="34" charset="0"/>
                </a:rPr>
                <a:t>às </a:t>
              </a:r>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16:00</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3743325" y="4606969"/>
              <a:ext cx="311149" cy="307777"/>
            </a:xfrm>
            <a:prstGeom prst="rect">
              <a:avLst/>
            </a:prstGeom>
            <a:solidFill>
              <a:schemeClr val="bg1">
                <a:alpha val="10000"/>
              </a:schemeClr>
            </a:solidFill>
          </p:spPr>
          <p:txBody>
            <a:bodyPr wrap="square" lIns="36000" rIns="36000"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362" y="4685015"/>
              <a:ext cx="166224" cy="166224"/>
            </a:xfrm>
            <a:prstGeom prst="rect">
              <a:avLst/>
            </a:prstGeom>
          </p:spPr>
        </p:pic>
      </p:grpSp>
    </p:spTree>
    <p:extLst>
      <p:ext uri="{BB962C8B-B14F-4D97-AF65-F5344CB8AC3E}">
        <p14:creationId xmlns:p14="http://schemas.microsoft.com/office/powerpoint/2010/main" val="2823747892"/>
      </p:ext>
    </p:extLst>
  </p:cSld>
  <p:clrMapOvr>
    <a:masterClrMapping/>
  </p:clrMapOvr>
  <p:transition spd="slow">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0" y="5445224"/>
            <a:ext cx="9180512" cy="720080"/>
          </a:xfrm>
          <a:prstGeom prst="rect">
            <a:avLst/>
          </a:prstGeom>
          <a:gradFill flip="none" rotWithShape="1">
            <a:gsLst>
              <a:gs pos="0">
                <a:schemeClr val="bg1">
                  <a:lumMod val="85000"/>
                </a:schemeClr>
              </a:gs>
              <a:gs pos="100000">
                <a:schemeClr val="bg1">
                  <a:lumMod val="9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p:cNvSpPr txBox="1"/>
          <p:nvPr/>
        </p:nvSpPr>
        <p:spPr>
          <a:xfrm>
            <a:off x="0" y="260649"/>
            <a:ext cx="1835696" cy="307777"/>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CaixaDeTexto 13"/>
          <p:cNvSpPr txBox="1"/>
          <p:nvPr/>
        </p:nvSpPr>
        <p:spPr>
          <a:xfrm>
            <a:off x="1835696" y="260648"/>
            <a:ext cx="7308304" cy="324000"/>
          </a:xfrm>
          <a:prstGeom prst="rect">
            <a:avLst/>
          </a:prstGeom>
          <a:solidFill>
            <a:schemeClr val="accent2"/>
          </a:solidFill>
        </p:spPr>
        <p:txBody>
          <a:bodyPr wrap="square" rtlCol="0">
            <a:noAutofit/>
          </a:bodyPr>
          <a:lstStyle/>
          <a:p>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24944"/>
            <a:ext cx="144016" cy="144016"/>
          </a:xfrm>
          <a:prstGeom prst="rect">
            <a:avLst/>
          </a:prstGeom>
        </p:spPr>
      </p:pic>
      <p:sp>
        <p:nvSpPr>
          <p:cNvPr id="6" name="Rectangle 1"/>
          <p:cNvSpPr/>
          <p:nvPr/>
        </p:nvSpPr>
        <p:spPr>
          <a:xfrm>
            <a:off x="167770" y="980728"/>
            <a:ext cx="8292662" cy="5253746"/>
          </a:xfrm>
          <a:prstGeom prst="rect">
            <a:avLst/>
          </a:prstGeom>
        </p:spPr>
        <p:txBody>
          <a:bodyPr wrap="square">
            <a:spAutoFit/>
          </a:bodyPr>
          <a:lstStyle/>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Índice </a:t>
            </a:r>
            <a:r>
              <a:rPr lang="pt-BR" sz="1400" b="1" dirty="0">
                <a:latin typeface="Tahoma" panose="020B0604030504040204" pitchFamily="34" charset="0"/>
                <a:ea typeface="Tahoma" panose="020B0604030504040204" pitchFamily="34" charset="0"/>
                <a:cs typeface="Tahoma" panose="020B0604030504040204" pitchFamily="34" charset="0"/>
              </a:rPr>
              <a:t>FIPE – abertura dia </a:t>
            </a:r>
            <a:r>
              <a:rPr lang="pt-BR" sz="1400" b="1" dirty="0" smtClean="0">
                <a:latin typeface="Tahoma" panose="020B0604030504040204" pitchFamily="34" charset="0"/>
                <a:ea typeface="Tahoma" panose="020B0604030504040204" pitchFamily="34" charset="0"/>
                <a:cs typeface="Tahoma" panose="020B0604030504040204" pitchFamily="34" charset="0"/>
              </a:rPr>
              <a:t>19/8 – </a:t>
            </a:r>
            <a:r>
              <a:rPr lang="pt-BR" sz="1400" dirty="0" smtClean="0">
                <a:latin typeface="Tahoma" panose="020B0604030504040204" pitchFamily="34" charset="0"/>
                <a:ea typeface="Tahoma" panose="020B0604030504040204" pitchFamily="34" charset="0"/>
                <a:cs typeface="Tahoma" panose="020B0604030504040204" pitchFamily="34" charset="0"/>
              </a:rPr>
              <a:t>dados de 16 empresas</a:t>
            </a:r>
          </a:p>
          <a:p>
            <a:pPr marL="209550">
              <a:lnSpc>
                <a:spcPct val="110000"/>
              </a:lnSpc>
              <a:spcBef>
                <a:spcPts val="600"/>
              </a:spcBef>
              <a:buClr>
                <a:schemeClr val="tx1"/>
              </a:buClr>
            </a:pPr>
            <a:endParaRPr lang="pt-BR" sz="1400" b="1"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Evento com a </a:t>
            </a:r>
            <a:r>
              <a:rPr lang="pt-BR" sz="1400" dirty="0" smtClean="0">
                <a:latin typeface="Tahoma" panose="020B0604030504040204" pitchFamily="34" charset="0"/>
                <a:ea typeface="Tahoma" panose="020B0604030504040204" pitchFamily="34" charset="0"/>
                <a:cs typeface="Tahoma" panose="020B0604030504040204" pitchFamily="34" charset="0"/>
              </a:rPr>
              <a:t>imprensa – 15 órgãos de imprensa, 60 participantes</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Matérias relevantes no Valor, Estado, Globonews, Globo e outros</a:t>
            </a: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JP Morgan e bancos de investimento – 1os indicadores nacionais</a:t>
            </a:r>
          </a:p>
          <a:p>
            <a:pPr marL="390525" indent="-180975">
              <a:lnSpc>
                <a:spcPct val="110000"/>
              </a:lnSpc>
              <a:spcBef>
                <a:spcPts val="600"/>
              </a:spcBef>
              <a:buClr>
                <a:schemeClr val="tx1"/>
              </a:buClr>
              <a:buFont typeface="Tahoma" panose="020B0604030504040204" pitchFamily="34" charset="0"/>
              <a:buChar char="›"/>
            </a:pPr>
            <a:endParaRPr lang="pt-BR" sz="1400" dirty="0" smtClean="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smtClean="0">
                <a:latin typeface="Tahoma" panose="020B0604030504040204" pitchFamily="34" charset="0"/>
                <a:ea typeface="Tahoma" panose="020B0604030504040204" pitchFamily="34" charset="0"/>
                <a:cs typeface="Tahoma" panose="020B0604030504040204" pitchFamily="34" charset="0"/>
              </a:rPr>
              <a:t>Disponibilização </a:t>
            </a:r>
            <a:r>
              <a:rPr lang="pt-BR" sz="1400" dirty="0">
                <a:latin typeface="Tahoma" panose="020B0604030504040204" pitchFamily="34" charset="0"/>
                <a:ea typeface="Tahoma" panose="020B0604030504040204" pitchFamily="34" charset="0"/>
                <a:cs typeface="Tahoma" panose="020B0604030504040204" pitchFamily="34" charset="0"/>
              </a:rPr>
              <a:t>mensal de </a:t>
            </a:r>
            <a:r>
              <a:rPr lang="pt-BR" sz="1400" dirty="0" smtClean="0">
                <a:latin typeface="Tahoma" panose="020B0604030504040204" pitchFamily="34" charset="0"/>
                <a:ea typeface="Tahoma" panose="020B0604030504040204" pitchFamily="34" charset="0"/>
                <a:cs typeface="Tahoma" panose="020B0604030504040204" pitchFamily="34" charset="0"/>
              </a:rPr>
              <a:t>informações – eventos trimestrais</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r>
              <a:rPr lang="pt-BR" sz="1400" dirty="0">
                <a:latin typeface="Tahoma" panose="020B0604030504040204" pitchFamily="34" charset="0"/>
                <a:ea typeface="Tahoma" panose="020B0604030504040204" pitchFamily="34" charset="0"/>
                <a:cs typeface="Tahoma" panose="020B0604030504040204" pitchFamily="34" charset="0"/>
              </a:rPr>
              <a:t>Ajustes via lançamentos – bom momento para a compra</a:t>
            </a: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847725" lvl="1" indent="-180975">
              <a:lnSpc>
                <a:spcPct val="110000"/>
              </a:lnSpc>
              <a:spcBef>
                <a:spcPts val="60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Proposta Marcos </a:t>
            </a:r>
            <a:r>
              <a:rPr lang="pt-BR" sz="1400" b="1" dirty="0" err="1" smtClean="0">
                <a:latin typeface="Tahoma" panose="020B0604030504040204" pitchFamily="34" charset="0"/>
                <a:ea typeface="Tahoma" panose="020B0604030504040204" pitchFamily="34" charset="0"/>
                <a:cs typeface="Tahoma" panose="020B0604030504040204" pitchFamily="34" charset="0"/>
              </a:rPr>
              <a:t>Pitliuk</a:t>
            </a:r>
            <a:r>
              <a:rPr lang="pt-BR" sz="1400" b="1" dirty="0" smtClean="0">
                <a:latin typeface="Tahoma" panose="020B0604030504040204" pitchFamily="34" charset="0"/>
                <a:ea typeface="Tahoma" panose="020B0604030504040204" pitchFamily="34" charset="0"/>
                <a:cs typeface="Tahoma" panose="020B0604030504040204" pitchFamily="34" charset="0"/>
              </a:rPr>
              <a:t> </a:t>
            </a:r>
            <a:r>
              <a:rPr lang="pt-BR" sz="1400" dirty="0" smtClean="0">
                <a:latin typeface="Tahoma" panose="020B0604030504040204" pitchFamily="34" charset="0"/>
                <a:ea typeface="Tahoma" panose="020B0604030504040204" pitchFamily="34" charset="0"/>
                <a:cs typeface="Tahoma" panose="020B0604030504040204" pitchFamily="34" charset="0"/>
              </a:rPr>
              <a:t>– campanha institucional - plataforma web + apoio</a:t>
            </a:r>
            <a:endParaRPr lang="pt-BR" sz="1400" dirty="0">
              <a:latin typeface="Tahoma" panose="020B0604030504040204" pitchFamily="34" charset="0"/>
              <a:ea typeface="Tahoma" panose="020B0604030504040204" pitchFamily="34" charset="0"/>
              <a:cs typeface="Tahoma" panose="020B0604030504040204" pitchFamily="34" charset="0"/>
            </a:endParaRPr>
          </a:p>
          <a:p>
            <a:pPr marL="390525" indent="-180975">
              <a:lnSpc>
                <a:spcPct val="110000"/>
              </a:lnSpc>
              <a:spcBef>
                <a:spcPts val="600"/>
              </a:spcBef>
              <a:buClr>
                <a:schemeClr val="tx1"/>
              </a:buClr>
              <a:buFont typeface="Tahoma" panose="020B0604030504040204" pitchFamily="34" charset="0"/>
              <a:buChar char="›"/>
            </a:pPr>
            <a:endParaRPr lang="pt-BR" sz="1400" dirty="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endParaRPr lang="pt-BR" sz="1400" b="1" dirty="0" smtClean="0">
              <a:latin typeface="Tahoma" panose="020B0604030504040204" pitchFamily="34" charset="0"/>
              <a:ea typeface="Tahoma" panose="020B0604030504040204" pitchFamily="34" charset="0"/>
              <a:cs typeface="Tahoma" panose="020B0604030504040204" pitchFamily="34" charset="0"/>
            </a:endParaRPr>
          </a:p>
          <a:p>
            <a:pPr marL="209550">
              <a:lnSpc>
                <a:spcPct val="110000"/>
              </a:lnSpc>
              <a:spcBef>
                <a:spcPts val="600"/>
              </a:spcBef>
              <a:buClr>
                <a:schemeClr val="tx1"/>
              </a:buClr>
            </a:pPr>
            <a:r>
              <a:rPr lang="pt-BR" sz="1400" b="1" dirty="0" smtClean="0">
                <a:latin typeface="Tahoma" panose="020B0604030504040204" pitchFamily="34" charset="0"/>
                <a:ea typeface="Tahoma" panose="020B0604030504040204" pitchFamily="34" charset="0"/>
                <a:cs typeface="Tahoma" panose="020B0604030504040204" pitchFamily="34" charset="0"/>
              </a:rPr>
              <a:t>Novo Associados </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Setin</a:t>
            </a:r>
            <a:r>
              <a:rPr lang="pt-BR" sz="1400" dirty="0" smtClean="0">
                <a:latin typeface="Tahoma" panose="020B0604030504040204" pitchFamily="34" charset="0"/>
                <a:ea typeface="Tahoma" panose="020B0604030504040204" pitchFamily="34" charset="0"/>
                <a:cs typeface="Tahoma" panose="020B0604030504040204" pitchFamily="34" charset="0"/>
              </a:rPr>
              <a:t>, </a:t>
            </a:r>
            <a:r>
              <a:rPr lang="pt-BR" sz="1400" dirty="0" err="1" smtClean="0">
                <a:latin typeface="Tahoma" panose="020B0604030504040204" pitchFamily="34" charset="0"/>
                <a:ea typeface="Tahoma" panose="020B0604030504040204" pitchFamily="34" charset="0"/>
                <a:cs typeface="Tahoma" panose="020B0604030504040204" pitchFamily="34" charset="0"/>
              </a:rPr>
              <a:t>Helbor</a:t>
            </a:r>
            <a:r>
              <a:rPr lang="pt-BR" sz="1400" dirty="0" smtClean="0">
                <a:latin typeface="Tahoma" panose="020B0604030504040204" pitchFamily="34" charset="0"/>
                <a:ea typeface="Tahoma" panose="020B0604030504040204" pitchFamily="34" charset="0"/>
                <a:cs typeface="Tahoma" panose="020B0604030504040204" pitchFamily="34" charset="0"/>
              </a:rPr>
              <a:t>; conversa com Bueno Netto</a:t>
            </a:r>
          </a:p>
          <a:p>
            <a:pPr marL="285750" indent="-285750">
              <a:buFont typeface="Arial" panose="020B0604020202020204" pitchFamily="34" charset="0"/>
              <a:buChar char="•"/>
            </a:pPr>
            <a:endParaRPr lang="pt-BR" sz="1400" b="1" dirty="0">
              <a:latin typeface="Tahoma" panose="020B0604030504040204" pitchFamily="34" charset="0"/>
              <a:ea typeface="Tahoma" panose="020B0604030504040204" pitchFamily="34" charset="0"/>
              <a:cs typeface="Tahoma" panose="020B0604030504040204" pitchFamily="34" charset="0"/>
            </a:endParaRPr>
          </a:p>
        </p:txBody>
      </p:sp>
      <p:sp>
        <p:nvSpPr>
          <p:cNvPr id="11" name="CaixaDeTexto 10"/>
          <p:cNvSpPr txBox="1"/>
          <p:nvPr/>
        </p:nvSpPr>
        <p:spPr>
          <a:xfrm>
            <a:off x="11518" y="260647"/>
            <a:ext cx="2627784" cy="324000"/>
          </a:xfrm>
          <a:prstGeom prst="rect">
            <a:avLst/>
          </a:prstGeom>
          <a:solidFill>
            <a:schemeClr val="accent1"/>
          </a:solidFill>
        </p:spPr>
        <p:txBody>
          <a:bodyPr wrap="square" lIns="36000" rIns="36000" rtlCol="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Atualizações </a:t>
            </a:r>
            <a:r>
              <a:rPr lang="pt-BR" sz="1400" b="1" dirty="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782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Comunicação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CaixaDeTexto 12"/>
          <p:cNvSpPr txBox="1"/>
          <p:nvPr/>
        </p:nvSpPr>
        <p:spPr>
          <a:xfrm>
            <a:off x="179512" y="868938"/>
            <a:ext cx="8784976" cy="2416046"/>
          </a:xfrm>
          <a:prstGeom prst="rect">
            <a:avLst/>
          </a:prstGeom>
          <a:noFill/>
        </p:spPr>
        <p:txBody>
          <a:bodyPr wrap="square" rtlCol="0">
            <a:spAutoFit/>
          </a:bodyPr>
          <a:lstStyle/>
          <a:p>
            <a:pPr algn="ctr"/>
            <a:r>
              <a:rPr lang="pt-BR" sz="1600" b="1" dirty="0" smtClean="0">
                <a:latin typeface="Tahoma" panose="020B0604030504040204" pitchFamily="34" charset="0"/>
                <a:ea typeface="Tahoma" panose="020B0604030504040204" pitchFamily="34" charset="0"/>
                <a:cs typeface="Tahoma" panose="020B0604030504040204" pitchFamily="34" charset="0"/>
              </a:rPr>
              <a:t>Comunicação – </a:t>
            </a:r>
            <a:r>
              <a:rPr lang="pt-BR" sz="1600" b="1" dirty="0" err="1" smtClean="0">
                <a:latin typeface="Tahoma" panose="020B0604030504040204" pitchFamily="34" charset="0"/>
                <a:ea typeface="Tahoma" panose="020B0604030504040204" pitchFamily="34" charset="0"/>
                <a:cs typeface="Tahoma" panose="020B0604030504040204" pitchFamily="34" charset="0"/>
              </a:rPr>
              <a:t>Jul</a:t>
            </a:r>
            <a:r>
              <a:rPr lang="pt-BR" sz="1600" b="1" dirty="0" smtClean="0">
                <a:latin typeface="Tahoma" panose="020B0604030504040204" pitchFamily="34" charset="0"/>
                <a:ea typeface="Tahoma" panose="020B0604030504040204" pitchFamily="34" charset="0"/>
                <a:cs typeface="Tahoma" panose="020B0604030504040204" pitchFamily="34" charset="0"/>
              </a:rPr>
              <a:t> / </a:t>
            </a:r>
            <a:r>
              <a:rPr lang="pt-BR" sz="1600" b="1" dirty="0" err="1" smtClean="0">
                <a:latin typeface="Tahoma" panose="020B0604030504040204" pitchFamily="34" charset="0"/>
                <a:ea typeface="Tahoma" panose="020B0604030504040204" pitchFamily="34" charset="0"/>
                <a:cs typeface="Tahoma" panose="020B0604030504040204" pitchFamily="34" charset="0"/>
              </a:rPr>
              <a:t>Ago</a:t>
            </a:r>
            <a:r>
              <a:rPr lang="pt-BR" sz="1600" b="1" dirty="0" smtClean="0">
                <a:latin typeface="Tahoma" panose="020B0604030504040204" pitchFamily="34" charset="0"/>
                <a:ea typeface="Tahoma" panose="020B0604030504040204" pitchFamily="34" charset="0"/>
                <a:cs typeface="Tahoma" panose="020B0604030504040204" pitchFamily="34" charset="0"/>
              </a:rPr>
              <a:t> 2015</a:t>
            </a:r>
          </a:p>
          <a:p>
            <a:pPr algn="ctr"/>
            <a:endParaRPr lang="pt-BR" sz="1600" b="1" dirty="0" smtClean="0">
              <a:latin typeface="Tahoma" panose="020B0604030504040204" pitchFamily="34" charset="0"/>
              <a:ea typeface="Tahoma" panose="020B0604030504040204" pitchFamily="34" charset="0"/>
              <a:cs typeface="Tahoma" panose="020B0604030504040204" pitchFamily="34" charset="0"/>
            </a:endParaRPr>
          </a:p>
          <a:p>
            <a:endParaRPr lang="pt-BR" sz="1400" dirty="0">
              <a:latin typeface="Tahoma" panose="020B0604030504040204" pitchFamily="34" charset="0"/>
              <a:ea typeface="Tahoma" panose="020B0604030504040204" pitchFamily="34" charset="0"/>
              <a:cs typeface="Tahoma" panose="020B0604030504040204" pitchFamily="34" charset="0"/>
            </a:endParaRPr>
          </a:p>
          <a:p>
            <a:pPr marL="728663" lvl="2" indent="-177800">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255 </a:t>
            </a:r>
            <a:r>
              <a:rPr lang="pt-BR" sz="1400" dirty="0">
                <a:latin typeface="Tahoma" panose="020B0604030504040204" pitchFamily="34" charset="0"/>
                <a:ea typeface="Tahoma" panose="020B0604030504040204" pitchFamily="34" charset="0"/>
                <a:cs typeface="Tahoma" panose="020B0604030504040204" pitchFamily="34" charset="0"/>
              </a:rPr>
              <a:t>matérias com menções à ABRAINC de 13/07 a 26/08</a:t>
            </a:r>
          </a:p>
          <a:p>
            <a:pPr marL="728663" lvl="2" indent="-177800">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81</a:t>
            </a:r>
            <a:r>
              <a:rPr lang="pt-BR" sz="1400" dirty="0">
                <a:latin typeface="Tahoma" panose="020B0604030504040204" pitchFamily="34" charset="0"/>
                <a:ea typeface="Tahoma" panose="020B0604030504040204" pitchFamily="34" charset="0"/>
                <a:cs typeface="Tahoma" panose="020B0604030504040204" pitchFamily="34" charset="0"/>
              </a:rPr>
              <a:t> matérias geradas sobre os indicadores ABRAINC-Fipe – </a:t>
            </a:r>
            <a:r>
              <a:rPr lang="pt-BR" sz="1400" b="1" dirty="0">
                <a:latin typeface="Tahoma" panose="020B0604030504040204" pitchFamily="34" charset="0"/>
                <a:ea typeface="Tahoma" panose="020B0604030504040204" pitchFamily="34" charset="0"/>
                <a:cs typeface="Tahoma" panose="020B0604030504040204" pitchFamily="34" charset="0"/>
              </a:rPr>
              <a:t>81</a:t>
            </a:r>
            <a:r>
              <a:rPr lang="pt-BR" sz="1400" dirty="0">
                <a:latin typeface="Tahoma" panose="020B0604030504040204" pitchFamily="34" charset="0"/>
                <a:ea typeface="Tahoma" panose="020B0604030504040204" pitchFamily="34" charset="0"/>
                <a:cs typeface="Tahoma" panose="020B0604030504040204" pitchFamily="34" charset="0"/>
              </a:rPr>
              <a:t> Positivas </a:t>
            </a:r>
            <a:r>
              <a:rPr lang="pt-BR" sz="1400" b="1" dirty="0">
                <a:latin typeface="Tahoma" panose="020B0604030504040204" pitchFamily="34" charset="0"/>
                <a:ea typeface="Tahoma" panose="020B0604030504040204" pitchFamily="34" charset="0"/>
                <a:cs typeface="Tahoma" panose="020B0604030504040204" pitchFamily="34" charset="0"/>
              </a:rPr>
              <a:t>19</a:t>
            </a:r>
            <a:r>
              <a:rPr lang="pt-BR" sz="1400" dirty="0">
                <a:latin typeface="Tahoma" panose="020B0604030504040204" pitchFamily="34" charset="0"/>
                <a:ea typeface="Tahoma" panose="020B0604030504040204" pitchFamily="34" charset="0"/>
                <a:cs typeface="Tahoma" panose="020B0604030504040204" pitchFamily="34" charset="0"/>
              </a:rPr>
              <a:t> Neutras</a:t>
            </a:r>
          </a:p>
          <a:p>
            <a:pPr marL="728663" lvl="2" indent="-177800">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108</a:t>
            </a:r>
            <a:r>
              <a:rPr lang="pt-BR" sz="1400" dirty="0">
                <a:latin typeface="Tahoma" panose="020B0604030504040204" pitchFamily="34" charset="0"/>
                <a:ea typeface="Tahoma" panose="020B0604030504040204" pitchFamily="34" charset="0"/>
                <a:cs typeface="Tahoma" panose="020B0604030504040204" pitchFamily="34" charset="0"/>
              </a:rPr>
              <a:t> matérias sobre a aprovação da PL 1358 na câmara dos deputados, das quais  </a:t>
            </a:r>
            <a:r>
              <a:rPr lang="pt-BR" sz="1400" b="1" dirty="0">
                <a:latin typeface="Tahoma" panose="020B0604030504040204" pitchFamily="34" charset="0"/>
                <a:ea typeface="Tahoma" panose="020B0604030504040204" pitchFamily="34" charset="0"/>
                <a:cs typeface="Tahoma" panose="020B0604030504040204" pitchFamily="34" charset="0"/>
              </a:rPr>
              <a:t>84</a:t>
            </a:r>
            <a:r>
              <a:rPr lang="pt-BR" sz="1400" dirty="0">
                <a:latin typeface="Tahoma" panose="020B0604030504040204" pitchFamily="34" charset="0"/>
                <a:ea typeface="Tahoma" panose="020B0604030504040204" pitchFamily="34" charset="0"/>
                <a:cs typeface="Tahoma" panose="020B0604030504040204" pitchFamily="34" charset="0"/>
              </a:rPr>
              <a:t> mencionam o posicionamento da ABRAINC</a:t>
            </a:r>
          </a:p>
          <a:p>
            <a:pPr marL="728663" lvl="2" indent="-177800">
              <a:lnSpc>
                <a:spcPct val="150000"/>
              </a:lnSpc>
              <a:spcBef>
                <a:spcPts val="0"/>
              </a:spcBef>
              <a:buClr>
                <a:schemeClr val="tx1"/>
              </a:buClr>
              <a:buFont typeface="Tahoma" panose="020B0604030504040204" pitchFamily="34" charset="0"/>
              <a:buChar char="›"/>
            </a:pPr>
            <a:r>
              <a:rPr lang="pt-BR" sz="1400" b="1" dirty="0">
                <a:latin typeface="Tahoma" panose="020B0604030504040204" pitchFamily="34" charset="0"/>
                <a:ea typeface="Tahoma" panose="020B0604030504040204" pitchFamily="34" charset="0"/>
                <a:cs typeface="Tahoma" panose="020B0604030504040204" pitchFamily="34" charset="0"/>
              </a:rPr>
              <a:t>12</a:t>
            </a:r>
            <a:r>
              <a:rPr lang="pt-BR" sz="1400" dirty="0">
                <a:latin typeface="Tahoma" panose="020B0604030504040204" pitchFamily="34" charset="0"/>
                <a:ea typeface="Tahoma" panose="020B0604030504040204" pitchFamily="34" charset="0"/>
                <a:cs typeface="Tahoma" panose="020B0604030504040204" pitchFamily="34" charset="0"/>
              </a:rPr>
              <a:t> entrevistas concedidas no período</a:t>
            </a:r>
          </a:p>
        </p:txBody>
      </p:sp>
      <p:graphicFrame>
        <p:nvGraphicFramePr>
          <p:cNvPr id="14" name="Gráfico 13"/>
          <p:cNvGraphicFramePr>
            <a:graphicFrameLocks/>
          </p:cNvGraphicFramePr>
          <p:nvPr>
            <p:extLst>
              <p:ext uri="{D42A27DB-BD31-4B8C-83A1-F6EECF244321}">
                <p14:modId xmlns:p14="http://schemas.microsoft.com/office/powerpoint/2010/main" val="3278794209"/>
              </p:ext>
            </p:extLst>
          </p:nvPr>
        </p:nvGraphicFramePr>
        <p:xfrm>
          <a:off x="-252536" y="2847713"/>
          <a:ext cx="7992888" cy="33123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831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0" y="260648"/>
            <a:ext cx="2220686"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Burocracia</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CaixaDeTexto 17"/>
          <p:cNvSpPr txBox="1"/>
          <p:nvPr/>
        </p:nvSpPr>
        <p:spPr>
          <a:xfrm>
            <a:off x="2220686" y="260648"/>
            <a:ext cx="6923314" cy="307777"/>
          </a:xfrm>
          <a:prstGeom prst="rect">
            <a:avLst/>
          </a:prstGeom>
          <a:solidFill>
            <a:schemeClr val="accent2"/>
          </a:solidFill>
        </p:spPr>
        <p:txBody>
          <a:bodyPr wrap="square" rtlCol="0">
            <a:noAutofit/>
          </a:bodyPr>
          <a:lstStyle/>
          <a:p>
            <a:r>
              <a:rPr lang="pt-B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Comunicação</a:t>
            </a:r>
            <a:endParaRPr lang="pt-B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CaixaDeTexto 8"/>
          <p:cNvSpPr txBox="1"/>
          <p:nvPr/>
        </p:nvSpPr>
        <p:spPr>
          <a:xfrm>
            <a:off x="0" y="260648"/>
            <a:ext cx="2411760" cy="307777"/>
          </a:xfrm>
          <a:prstGeom prst="rect">
            <a:avLst/>
          </a:prstGeom>
          <a:solidFill>
            <a:schemeClr val="accent1"/>
          </a:solidFill>
        </p:spPr>
        <p:txBody>
          <a:bodyPr wrap="square" lIns="36000" rIns="36000" rtlCol="0" anchor="t" anchorCtr="0">
            <a:spAutoFit/>
          </a:bodyPr>
          <a:lstStyle/>
          <a:p>
            <a:pPr marL="447675"/>
            <a:r>
              <a:rPr lang="pt-BR" sz="1400" b="1" dirty="0" smtClean="0">
                <a:solidFill>
                  <a:schemeClr val="bg1"/>
                </a:solidFill>
                <a:latin typeface="Tahoma" panose="020B0604030504040204" pitchFamily="34" charset="0"/>
                <a:ea typeface="Tahoma" panose="020B0604030504040204" pitchFamily="34" charset="0"/>
                <a:cs typeface="Tahoma" panose="020B0604030504040204" pitchFamily="34" charset="0"/>
              </a:rPr>
              <a:t>ABRAINC</a:t>
            </a:r>
            <a:endParaRPr lang="pt-BR" sz="1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tângulo 12"/>
          <p:cNvSpPr/>
          <p:nvPr/>
        </p:nvSpPr>
        <p:spPr>
          <a:xfrm>
            <a:off x="473832" y="779942"/>
            <a:ext cx="7482544" cy="307777"/>
          </a:xfrm>
          <a:prstGeom prst="rect">
            <a:avLst/>
          </a:prstGeom>
        </p:spPr>
        <p:txBody>
          <a:bodyPr wrap="square">
            <a:spAutoFit/>
          </a:bodyPr>
          <a:lstStyle/>
          <a:p>
            <a:pPr algn="ctr">
              <a:spcAft>
                <a:spcPts val="1800"/>
              </a:spcAft>
            </a:pPr>
            <a:r>
              <a:rPr lang="pt-BR" sz="1400" b="1"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Falar mais </a:t>
            </a:r>
            <a:r>
              <a:rPr lang="pt-BR" sz="14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 </a:t>
            </a:r>
            <a:r>
              <a:rPr lang="pt-BR" sz="1400" b="1"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mais alto </a:t>
            </a:r>
            <a:r>
              <a:rPr lang="pt-BR" sz="1400"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na imprensa e junto aos </a:t>
            </a:r>
            <a:r>
              <a:rPr lang="pt-BR" sz="1400" b="1" dirty="0" smtClean="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públicos de interesse </a:t>
            </a:r>
            <a:endParaRPr lang="pt-BR" sz="14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4" name="Gráfico 13"/>
          <p:cNvGraphicFramePr>
            <a:graphicFrameLocks/>
          </p:cNvGraphicFramePr>
          <p:nvPr>
            <p:extLst>
              <p:ext uri="{D42A27DB-BD31-4B8C-83A1-F6EECF244321}">
                <p14:modId xmlns:p14="http://schemas.microsoft.com/office/powerpoint/2010/main" val="1397053308"/>
              </p:ext>
            </p:extLst>
          </p:nvPr>
        </p:nvGraphicFramePr>
        <p:xfrm>
          <a:off x="251520" y="1412776"/>
          <a:ext cx="8424936" cy="4680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48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6"/>
          <p:cNvSpPr txBox="1"/>
          <p:nvPr/>
        </p:nvSpPr>
        <p:spPr>
          <a:xfrm>
            <a:off x="-1" y="4606969"/>
            <a:ext cx="9143999" cy="307777"/>
          </a:xfrm>
          <a:prstGeom prst="rect">
            <a:avLst/>
          </a:prstGeom>
          <a:solidFill>
            <a:srgbClr val="000000">
              <a:alpha val="20000"/>
            </a:srgbClr>
          </a:solidFill>
        </p:spPr>
        <p:txBody>
          <a:bodyPr wrap="square" lIns="36000" rIns="36000" rtlCol="0">
            <a:noAutofit/>
          </a:bodyPr>
          <a:lstStyle/>
          <a:p>
            <a:r>
              <a:rPr lang="pt-BR" sz="1100"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pt-BR" sz="11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2"/>
          <p:cNvSpPr>
            <a:spLocks/>
          </p:cNvSpPr>
          <p:nvPr/>
        </p:nvSpPr>
        <p:spPr bwMode="auto">
          <a:xfrm>
            <a:off x="0" y="3068960"/>
            <a:ext cx="9144000" cy="1087473"/>
          </a:xfrm>
          <a:prstGeom prst="rect">
            <a:avLst/>
          </a:prstGeom>
          <a:noFill/>
          <a:ln w="12700" cap="flat" cmpd="sng">
            <a:noFill/>
            <a:prstDash val="solid"/>
            <a:miter lim="0"/>
            <a:headEnd/>
            <a:tailEnd/>
          </a:ln>
          <a:effectLst/>
        </p:spPr>
        <p:txBody>
          <a:bodyPr wrap="square" lIns="88896" tIns="50798" rIns="88896" bIns="50798">
            <a:spAutoFit/>
          </a:bodyPr>
          <a:lstStyle/>
          <a:p>
            <a:pPr algn="ctr" defTabSz="914145" hangingPunct="0"/>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FGTS,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Relações</a:t>
            </a:r>
            <a:r>
              <a:rPr lang="en-US" sz="3200" dirty="0"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 </a:t>
            </a:r>
            <a:r>
              <a:rPr lang="en-US" sz="3200" dirty="0" err="1" smtClean="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rPr>
              <a:t>Governamentais</a:t>
            </a:r>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a:p>
            <a:pPr algn="ctr" defTabSz="914145" hangingPunct="0"/>
            <a:endParaRPr lang="en-US" sz="3200" dirty="0">
              <a:solidFill>
                <a:schemeClr val="bg1"/>
              </a:solidFill>
              <a:latin typeface="Tahoma" panose="020B0604030504040204" pitchFamily="34" charset="0"/>
              <a:ea typeface="Tahoma" panose="020B0604030504040204" pitchFamily="34" charset="0"/>
              <a:cs typeface="Tahoma" panose="020B0604030504040204" pitchFamily="34" charset="0"/>
              <a:sym typeface="Helvetica" charset="0"/>
            </a:endParaRPr>
          </a:p>
        </p:txBody>
      </p:sp>
    </p:spTree>
    <p:extLst>
      <p:ext uri="{BB962C8B-B14F-4D97-AF65-F5344CB8AC3E}">
        <p14:creationId xmlns:p14="http://schemas.microsoft.com/office/powerpoint/2010/main" val="3122170160"/>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Sessões">
  <a:themeElements>
    <a:clrScheme name="Personalizada 1">
      <a:dk1>
        <a:srgbClr val="000000"/>
      </a:dk1>
      <a:lt1>
        <a:srgbClr val="FFFFFF"/>
      </a:lt1>
      <a:dk2>
        <a:srgbClr val="C8C8C8"/>
      </a:dk2>
      <a:lt2>
        <a:srgbClr val="F2F2F2"/>
      </a:lt2>
      <a:accent1>
        <a:srgbClr val="004D8C"/>
      </a:accent1>
      <a:accent2>
        <a:srgbClr val="6FBBE4"/>
      </a:accent2>
      <a:accent3>
        <a:srgbClr val="323232"/>
      </a:accent3>
      <a:accent4>
        <a:srgbClr val="7D7D7D"/>
      </a:accent4>
      <a:accent5>
        <a:srgbClr val="C8C8C8"/>
      </a:accent5>
      <a:accent6>
        <a:srgbClr val="F69E00"/>
      </a:accent6>
      <a:hlink>
        <a:srgbClr val="F69E00"/>
      </a:hlink>
      <a:folHlink>
        <a:srgbClr val="FFC660"/>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43303</TotalTime>
  <Words>1712</Words>
  <Application>Microsoft Office PowerPoint</Application>
  <PresentationFormat>Apresentação na tela (4:3)</PresentationFormat>
  <Paragraphs>326</Paragraphs>
  <Slides>34</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34</vt:i4>
      </vt:variant>
    </vt:vector>
  </HeadingPairs>
  <TitlesOfParts>
    <vt:vector size="42" baseType="lpstr">
      <vt:lpstr>Arial</vt:lpstr>
      <vt:lpstr>BlissL</vt:lpstr>
      <vt:lpstr>Calibri</vt:lpstr>
      <vt:lpstr>Calibri Light</vt:lpstr>
      <vt:lpstr>Helvetica</vt:lpstr>
      <vt:lpstr>Tahoma</vt:lpstr>
      <vt:lpstr>Times New Roman</vt:lpstr>
      <vt:lpstr>Sessões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BorghierhLowe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larissa.santos</dc:creator>
  <cp:lastModifiedBy>Renato Ventura</cp:lastModifiedBy>
  <cp:revision>3797</cp:revision>
  <cp:lastPrinted>2015-08-17T19:08:48Z</cp:lastPrinted>
  <dcterms:created xsi:type="dcterms:W3CDTF">2009-08-13T21:08:28Z</dcterms:created>
  <dcterms:modified xsi:type="dcterms:W3CDTF">2015-08-31T13:30:54Z</dcterms:modified>
</cp:coreProperties>
</file>