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81" r:id="rId2"/>
    <p:sldId id="1061" r:id="rId3"/>
    <p:sldId id="1106" r:id="rId4"/>
    <p:sldId id="1131" r:id="rId5"/>
    <p:sldId id="1118" r:id="rId6"/>
    <p:sldId id="1132" r:id="rId7"/>
    <p:sldId id="1136" r:id="rId8"/>
    <p:sldId id="1137" r:id="rId9"/>
    <p:sldId id="1138" r:id="rId10"/>
    <p:sldId id="1135" r:id="rId11"/>
    <p:sldId id="1139" r:id="rId12"/>
    <p:sldId id="1107" r:id="rId13"/>
    <p:sldId id="1116" r:id="rId14"/>
    <p:sldId id="1094" r:id="rId15"/>
    <p:sldId id="1126" r:id="rId16"/>
    <p:sldId id="1110" r:id="rId17"/>
    <p:sldId id="1111" r:id="rId18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29/11/2013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Financeiro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27/11/2013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041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08379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Vendas definitivas – pré-vendas, repasses antecipados</a:t>
            </a:r>
          </a:p>
          <a:p>
            <a:endParaRPr lang="pt-BR" b="1" dirty="0" smtClean="0"/>
          </a:p>
          <a:p>
            <a:r>
              <a:rPr lang="pt-BR" b="1" dirty="0" smtClean="0"/>
              <a:t>Alinhamento </a:t>
            </a:r>
            <a:r>
              <a:rPr lang="pt-BR" b="1" dirty="0"/>
              <a:t>banco-incorporadora pela qualidade da carteira: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articipação </a:t>
            </a:r>
            <a:r>
              <a:rPr lang="pt-BR" dirty="0"/>
              <a:t>direta dos Bancos no momento da venda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Garantia do repasse atrai bancos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Questões a serem resolvidas: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</a:t>
            </a:r>
            <a:r>
              <a:rPr lang="pt-BR" dirty="0" smtClean="0"/>
              <a:t>NCC</a:t>
            </a:r>
            <a:r>
              <a:rPr lang="pt-BR" i="1" dirty="0" smtClean="0"/>
              <a:t> - Swap</a:t>
            </a:r>
            <a:r>
              <a:rPr lang="pt-BR" dirty="0" smtClean="0"/>
              <a:t> </a:t>
            </a:r>
            <a:r>
              <a:rPr lang="pt-BR" dirty="0"/>
              <a:t>cliente incorporadora – </a:t>
            </a:r>
            <a:r>
              <a:rPr lang="pt-BR" dirty="0" smtClean="0"/>
              <a:t>comprador com INCC</a:t>
            </a:r>
            <a:r>
              <a:rPr lang="pt-BR" dirty="0"/>
              <a:t>, </a:t>
            </a:r>
            <a:r>
              <a:rPr lang="pt-BR" dirty="0" smtClean="0"/>
              <a:t>incorporador juros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 – resistência Santander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do FGTS antes do Habite-se pelos compradores – </a:t>
            </a:r>
            <a:r>
              <a:rPr lang="pt-BR" dirty="0" smtClean="0"/>
              <a:t>Res. 541 –  CCFGTS - liberação com cronograma – Bancos:  liberação à vista</a:t>
            </a:r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Santander </a:t>
            </a:r>
            <a:r>
              <a:rPr lang="pt-BR" dirty="0"/>
              <a:t>– 24/9, 17/10; 27/11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Bradesco – 10/10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Itaú – 5/11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ABECIP  - </a:t>
            </a:r>
            <a:r>
              <a:rPr lang="pt-BR" dirty="0" smtClean="0"/>
              <a:t>4/12, 17h</a:t>
            </a:r>
          </a:p>
          <a:p>
            <a:endParaRPr lang="pt-BR" dirty="0"/>
          </a:p>
          <a:p>
            <a:r>
              <a:rPr lang="pt-BR" b="1" dirty="0"/>
              <a:t>Encontros com Magistratura - devolução de recursos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noção de opção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Bem de encomenda vs. bem de </a:t>
            </a:r>
            <a:r>
              <a:rPr lang="pt-BR" dirty="0" smtClean="0"/>
              <a:t>consumo.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Exemplos </a:t>
            </a:r>
            <a:r>
              <a:rPr lang="pt-BR" dirty="0"/>
              <a:t>internacionais - gradações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2913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5707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: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Cadastro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Positivo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Estudo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FGV, FIPE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87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Line 1"/>
          <p:cNvSpPr>
            <a:spLocks noChangeShapeType="1"/>
          </p:cNvSpPr>
          <p:nvPr/>
        </p:nvSpPr>
        <p:spPr bwMode="auto">
          <a:xfrm flipV="1">
            <a:off x="0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Cadastro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Positivo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Lei 12.414/11 e Decreto 7.829/12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20486" name="Rectangle 4"/>
          <p:cNvSpPr>
            <a:spLocks/>
          </p:cNvSpPr>
          <p:nvPr/>
        </p:nvSpPr>
        <p:spPr bwMode="auto">
          <a:xfrm>
            <a:off x="250825" y="625326"/>
            <a:ext cx="8626475" cy="6186309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b="1" dirty="0" smtClean="0"/>
              <a:t>Pontos levantados </a:t>
            </a:r>
            <a:r>
              <a:rPr lang="pt-BR" dirty="0" smtClean="0"/>
              <a:t>– inclusive 6/8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Obrigatoriedade na participação?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Acesso aos dados quando dada autorização – uso efetivo nas vendas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/>
              <a:t>Autorizações – envio em 7 dias - </a:t>
            </a:r>
            <a:r>
              <a:rPr lang="pt-BR" dirty="0" err="1" smtClean="0"/>
              <a:t>tb</a:t>
            </a:r>
            <a:r>
              <a:rPr lang="pt-BR" dirty="0" smtClean="0"/>
              <a:t> p/ contratos não fechados – guarda 5 anos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i="1" dirty="0" err="1" smtClean="0"/>
              <a:t>Compliance</a:t>
            </a:r>
            <a:r>
              <a:rPr lang="pt-BR" i="1" dirty="0" smtClean="0"/>
              <a:t> </a:t>
            </a:r>
            <a:r>
              <a:rPr lang="pt-BR" dirty="0"/>
              <a:t>das empresas na entrega de informações de sua carteira</a:t>
            </a:r>
            <a:r>
              <a:rPr lang="pt-B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/>
              <a:t>Necessidade de back-up para fluxo de informações ao </a:t>
            </a:r>
            <a:r>
              <a:rPr lang="pt-BR" dirty="0" smtClean="0"/>
              <a:t>Serasa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/>
              <a:t>Comitê Financeiro da ABRAINC </a:t>
            </a:r>
            <a:r>
              <a:rPr lang="pt-BR" dirty="0"/>
              <a:t>- favorável a esta adesão - melhora às carteiras e  condições comerciais mais favoráveis </a:t>
            </a:r>
            <a:r>
              <a:rPr lang="pt-BR" dirty="0" smtClean="0"/>
              <a:t>para ABRAINC: carência de 1 ano para </a:t>
            </a:r>
            <a:r>
              <a:rPr lang="pt-BR" dirty="0"/>
              <a:t>consultas </a:t>
            </a:r>
            <a:r>
              <a:rPr lang="pt-BR" dirty="0" smtClean="0"/>
              <a:t>ilimitadas, isenção de cadastro/banco de dados - prazo ilimitado na guarda de informações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b="1" dirty="0"/>
          </a:p>
          <a:p>
            <a:pPr>
              <a:defRPr/>
            </a:pPr>
            <a:r>
              <a:rPr lang="pt-BR" b="1" dirty="0"/>
              <a:t>Intenção de adesão </a:t>
            </a:r>
            <a:r>
              <a:rPr lang="pt-BR" dirty="0"/>
              <a:t>–  </a:t>
            </a:r>
            <a:r>
              <a:rPr lang="pt-BR" dirty="0" smtClean="0"/>
              <a:t>definiremos assim que </a:t>
            </a:r>
            <a:r>
              <a:rPr lang="pt-BR" dirty="0"/>
              <a:t>disponíveis </a:t>
            </a:r>
            <a:r>
              <a:rPr lang="pt-BR" dirty="0" smtClean="0"/>
              <a:t>informações.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/>
          </a:p>
          <a:p>
            <a:pPr>
              <a:defRPr/>
            </a:pPr>
            <a:r>
              <a:rPr lang="pt-BR" b="1" dirty="0" smtClean="0"/>
              <a:t>Serasa</a:t>
            </a:r>
            <a:r>
              <a:rPr lang="pt-BR" dirty="0" smtClean="0"/>
              <a:t>  fechamento com cada empresa – </a:t>
            </a:r>
            <a:r>
              <a:rPr lang="pt-BR" dirty="0" err="1" smtClean="0"/>
              <a:t>Cyrela</a:t>
            </a:r>
            <a:r>
              <a:rPr lang="pt-BR" dirty="0" smtClean="0"/>
              <a:t> e HM ok.</a:t>
            </a:r>
          </a:p>
          <a:p>
            <a:pPr>
              <a:defRPr/>
            </a:pPr>
            <a:endParaRPr lang="pt-BR" dirty="0"/>
          </a:p>
          <a:p>
            <a:r>
              <a:rPr lang="pt-BR" b="1" dirty="0" smtClean="0"/>
              <a:t>Informações 15/10</a:t>
            </a:r>
            <a:r>
              <a:rPr lang="pt-BR" dirty="0" smtClean="0"/>
              <a:t>: prazo 15/11, dois </a:t>
            </a:r>
            <a:r>
              <a:rPr lang="pt-BR" dirty="0"/>
              <a:t>grupos de informações: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provenientes </a:t>
            </a:r>
            <a:r>
              <a:rPr lang="pt-BR" dirty="0"/>
              <a:t>de autorizações de bancos, </a:t>
            </a:r>
            <a:r>
              <a:rPr lang="pt-BR" dirty="0" smtClean="0"/>
              <a:t>acesso total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provenientes </a:t>
            </a:r>
            <a:r>
              <a:rPr lang="pt-BR" dirty="0"/>
              <a:t>de autorizações de não-bancos, válidas só para </a:t>
            </a:r>
            <a:r>
              <a:rPr lang="pt-BR" dirty="0" smtClean="0"/>
              <a:t>não-bancos</a:t>
            </a:r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pt-BR" sz="1200" dirty="0"/>
              <a:t>	</a:t>
            </a:r>
            <a:r>
              <a:rPr lang="pt-BR" sz="1200" dirty="0" smtClean="0"/>
              <a:t>								7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39511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60647"/>
            <a:ext cx="8696325" cy="137815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dirty="0">
                <a:solidFill>
                  <a:schemeClr val="tx1"/>
                </a:solidFill>
              </a:rPr>
              <a:t>E</a:t>
            </a:r>
            <a:r>
              <a:rPr lang="pt-BR" sz="1800" b="1" dirty="0" smtClean="0">
                <a:solidFill>
                  <a:schemeClr val="tx1"/>
                </a:solidFill>
              </a:rPr>
              <a:t>studo  empregos</a:t>
            </a:r>
            <a:r>
              <a:rPr lang="pt-BR" sz="1800" b="1" dirty="0">
                <a:solidFill>
                  <a:schemeClr val="tx1"/>
                </a:solidFill>
              </a:rPr>
              <a:t>, </a:t>
            </a:r>
            <a:r>
              <a:rPr lang="pt-BR" sz="1800" b="1" dirty="0" smtClean="0">
                <a:solidFill>
                  <a:schemeClr val="tx1"/>
                </a:solidFill>
              </a:rPr>
              <a:t>impostos-  Informações empresas </a:t>
            </a:r>
            <a:r>
              <a:rPr lang="pt-BR" sz="1800" b="1" dirty="0"/>
              <a:t/>
            </a:r>
            <a:br>
              <a:rPr lang="pt-BR" sz="1800" b="1" dirty="0"/>
            </a:br>
            <a:endParaRPr lang="en-US" sz="1800" b="1" kern="1200" dirty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u="sng" dirty="0" smtClean="0"/>
              <a:t>FVG-SP</a:t>
            </a:r>
            <a:r>
              <a:rPr lang="pt-BR" dirty="0" smtClean="0"/>
              <a:t> </a:t>
            </a:r>
            <a:r>
              <a:rPr lang="pt-BR" dirty="0"/>
              <a:t>– mesma equipe que provê estudos </a:t>
            </a:r>
            <a:r>
              <a:rPr lang="pt-BR" dirty="0" smtClean="0"/>
              <a:t>p/ </a:t>
            </a:r>
            <a:r>
              <a:rPr lang="pt-BR" dirty="0"/>
              <a:t>CBIC, ABRAMAT e Min. </a:t>
            </a:r>
            <a:r>
              <a:rPr lang="pt-BR" dirty="0" smtClean="0"/>
              <a:t>Cidades</a:t>
            </a:r>
          </a:p>
          <a:p>
            <a:endParaRPr lang="pt-BR" dirty="0"/>
          </a:p>
          <a:p>
            <a:pPr marL="400050" indent="-400050">
              <a:buAutoNum type="romanLcParenR"/>
            </a:pPr>
            <a:r>
              <a:rPr lang="pt-BR" b="1" dirty="0" smtClean="0"/>
              <a:t>estimativa </a:t>
            </a:r>
            <a:r>
              <a:rPr lang="pt-BR" b="1" dirty="0"/>
              <a:t>da carga tributária incidente sobre a </a:t>
            </a:r>
            <a:r>
              <a:rPr lang="pt-BR" b="1" dirty="0" smtClean="0"/>
              <a:t>construção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Impostos para a produção do bem imóvel: materiais de construção, mão de obra, faturamento, propriedade</a:t>
            </a:r>
            <a:endParaRPr lang="pt-BR" dirty="0"/>
          </a:p>
          <a:p>
            <a:r>
              <a:rPr lang="pt-BR" b="1" dirty="0" err="1"/>
              <a:t>ii</a:t>
            </a:r>
            <a:r>
              <a:rPr lang="pt-BR" b="1" dirty="0"/>
              <a:t>) estimativas dos impactos dos investimentos em habitação sobre a renda e o emprego no Brasil </a:t>
            </a:r>
            <a:r>
              <a:rPr lang="pt-BR" dirty="0"/>
              <a:t>– separado SFH, PMCMV, </a:t>
            </a:r>
            <a:r>
              <a:rPr lang="pt-BR" dirty="0" smtClean="0"/>
              <a:t>outros; contribuição no PIB</a:t>
            </a:r>
            <a:endParaRPr lang="pt-BR" b="1" dirty="0"/>
          </a:p>
          <a:p>
            <a:r>
              <a:rPr lang="pt-BR" b="1" dirty="0" err="1"/>
              <a:t>iii</a:t>
            </a:r>
            <a:r>
              <a:rPr lang="pt-BR" b="1" dirty="0"/>
              <a:t>) estimativa de impactos de desoneração tributária</a:t>
            </a:r>
            <a:r>
              <a:rPr lang="pt-BR" b="1" dirty="0" smtClean="0"/>
              <a:t>.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1/11 com presença de RV e Leonardo Correa (MRV)</a:t>
            </a:r>
          </a:p>
          <a:p>
            <a:endParaRPr lang="pt-BR" dirty="0"/>
          </a:p>
          <a:p>
            <a:pPr lvl="0"/>
            <a:r>
              <a:rPr lang="pt-BR" b="1" u="sng" dirty="0" smtClean="0"/>
              <a:t>FIPE</a:t>
            </a:r>
            <a:r>
              <a:rPr lang="pt-BR" b="1" u="sng" dirty="0"/>
              <a:t>– coleta de dados </a:t>
            </a:r>
            <a:r>
              <a:rPr lang="pt-BR" b="1" dirty="0" smtClean="0"/>
              <a:t>(</a:t>
            </a:r>
            <a:r>
              <a:rPr lang="pt-BR" dirty="0" smtClean="0"/>
              <a:t>ajuda </a:t>
            </a:r>
            <a:r>
              <a:rPr lang="pt-BR" dirty="0" err="1" smtClean="0"/>
              <a:t>Brookfield</a:t>
            </a:r>
            <a:r>
              <a:rPr lang="pt-BR" dirty="0" smtClean="0"/>
              <a:t> e </a:t>
            </a:r>
            <a:r>
              <a:rPr lang="pt-BR" dirty="0" err="1" smtClean="0"/>
              <a:t>Cyrela</a:t>
            </a:r>
            <a:r>
              <a:rPr lang="pt-BR" dirty="0" smtClean="0"/>
              <a:t>) - apresentação Eduardo Zylbersztajn</a:t>
            </a:r>
          </a:p>
          <a:p>
            <a:pPr lvl="0"/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Apresentação inicial ao Comitê Financeiro para comentários</a:t>
            </a:r>
          </a:p>
          <a:p>
            <a:pPr marL="342900" indent="-342900">
              <a:buFont typeface="+mj-lt"/>
              <a:buAutoNum type="arabicPeriod"/>
            </a:pPr>
            <a:endParaRPr lang="pt-BR" b="1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Convite às empresas para reunião de apresentação - confidencialidade e acesso aos dados pelos contribuintes</a:t>
            </a:r>
          </a:p>
          <a:p>
            <a:pPr marL="342900" indent="-342900">
              <a:buFont typeface="+mj-lt"/>
              <a:buAutoNum type="arabicPeriod"/>
            </a:pPr>
            <a:endParaRPr lang="pt-BR" b="1" dirty="0" smtClean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Envio dos questionários e acompanhamento</a:t>
            </a:r>
            <a:endParaRPr lang="pt-BR" dirty="0" smtClean="0"/>
          </a:p>
        </p:txBody>
      </p:sp>
      <p:sp>
        <p:nvSpPr>
          <p:cNvPr id="7" name="Retângulo 6"/>
          <p:cNvSpPr>
            <a:spLocks noChangeArrowheads="1"/>
          </p:cNvSpPr>
          <p:nvPr/>
        </p:nvSpPr>
        <p:spPr bwMode="auto">
          <a:xfrm>
            <a:off x="244475" y="2852936"/>
            <a:ext cx="8624887" cy="3419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6819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78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FIPE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/>
              <a:t>Módulo I – 21,6 mil/mês</a:t>
            </a:r>
          </a:p>
          <a:p>
            <a:r>
              <a:rPr lang="pt-BR" sz="1600" dirty="0" smtClean="0"/>
              <a:t>i</a:t>
            </a:r>
            <a:r>
              <a:rPr lang="pt-BR" sz="1600" dirty="0"/>
              <a:t>. </a:t>
            </a:r>
            <a:r>
              <a:rPr lang="pt-BR" sz="1600" b="1" dirty="0"/>
              <a:t>Emprego: </a:t>
            </a:r>
            <a:r>
              <a:rPr lang="pt-BR" sz="1600" dirty="0"/>
              <a:t>indicadores sobre a mão de obra empregada, classificada entre trabalhadores nos </a:t>
            </a:r>
            <a:r>
              <a:rPr lang="pt-BR" sz="1600" i="1" dirty="0"/>
              <a:t>escritórios</a:t>
            </a:r>
            <a:r>
              <a:rPr lang="pt-BR" sz="1600" dirty="0"/>
              <a:t>, de </a:t>
            </a:r>
            <a:r>
              <a:rPr lang="pt-BR" sz="1600" i="1" dirty="0"/>
              <a:t>obra próprios</a:t>
            </a:r>
            <a:r>
              <a:rPr lang="pt-BR" sz="1600" dirty="0"/>
              <a:t>, de </a:t>
            </a:r>
            <a:r>
              <a:rPr lang="pt-BR" sz="1600" i="1" dirty="0"/>
              <a:t>obra terceirizados </a:t>
            </a:r>
            <a:r>
              <a:rPr lang="pt-BR" sz="1600" dirty="0"/>
              <a:t>e </a:t>
            </a:r>
            <a:r>
              <a:rPr lang="pt-BR" sz="1600" i="1" dirty="0"/>
              <a:t>corretores</a:t>
            </a:r>
            <a:r>
              <a:rPr lang="pt-BR" sz="1600" dirty="0"/>
              <a:t>. </a:t>
            </a:r>
          </a:p>
          <a:p>
            <a:r>
              <a:rPr lang="pt-BR" sz="1600" dirty="0" err="1"/>
              <a:t>ii</a:t>
            </a:r>
            <a:r>
              <a:rPr lang="pt-BR" sz="1600" dirty="0"/>
              <a:t>. </a:t>
            </a:r>
            <a:r>
              <a:rPr lang="pt-BR" sz="1600" b="1" dirty="0"/>
              <a:t>Lançamentos: </a:t>
            </a:r>
            <a:r>
              <a:rPr lang="pt-BR" sz="1600" dirty="0"/>
              <a:t>indicadores de Valor Geral de Vendas (VGV), área privativa e total de unidades lançados, desagregados por Unidade da Federação (UF) e segmento. </a:t>
            </a:r>
          </a:p>
          <a:p>
            <a:r>
              <a:rPr lang="pt-BR" sz="1600" dirty="0" err="1"/>
              <a:t>iii</a:t>
            </a:r>
            <a:r>
              <a:rPr lang="pt-BR" sz="1600" dirty="0"/>
              <a:t>. </a:t>
            </a:r>
            <a:r>
              <a:rPr lang="pt-BR" sz="1600" b="1" dirty="0"/>
              <a:t>Vendas: </a:t>
            </a:r>
            <a:r>
              <a:rPr lang="pt-BR" sz="1600" dirty="0"/>
              <a:t>indicadores de VGV e total de unidades vendidos, desagregados por UF, segmento e fase (lançamento, em construção ou entregue). </a:t>
            </a:r>
          </a:p>
          <a:p>
            <a:r>
              <a:rPr lang="pt-BR" sz="1600" dirty="0" err="1"/>
              <a:t>iv</a:t>
            </a:r>
            <a:r>
              <a:rPr lang="pt-BR" sz="1600" dirty="0"/>
              <a:t>. </a:t>
            </a:r>
            <a:r>
              <a:rPr lang="pt-BR" sz="1600" b="1" dirty="0"/>
              <a:t>Estoque: </a:t>
            </a:r>
            <a:r>
              <a:rPr lang="pt-BR" sz="1600" dirty="0"/>
              <a:t>indicadores de VGV e unidades em estoque, desagregados por UF, segmento e fase. </a:t>
            </a:r>
          </a:p>
          <a:p>
            <a:r>
              <a:rPr lang="pt-BR" sz="1600" dirty="0"/>
              <a:t>v. </a:t>
            </a:r>
            <a:r>
              <a:rPr lang="pt-BR" sz="1600" b="1" dirty="0" err="1"/>
              <a:t>Distratos</a:t>
            </a:r>
            <a:r>
              <a:rPr lang="pt-BR" sz="1600" b="1" dirty="0"/>
              <a:t>: </a:t>
            </a:r>
            <a:r>
              <a:rPr lang="pt-BR" sz="1600" dirty="0"/>
              <a:t>indicadores de VGV e unidades distratados, desagregados por UF, segmento e fase. </a:t>
            </a:r>
          </a:p>
          <a:p>
            <a:r>
              <a:rPr lang="pt-BR" sz="1600" dirty="0"/>
              <a:t>vi. </a:t>
            </a:r>
            <a:r>
              <a:rPr lang="pt-BR" sz="1600" b="1" dirty="0"/>
              <a:t>Entrega: </a:t>
            </a:r>
            <a:r>
              <a:rPr lang="pt-BR" sz="1600" dirty="0"/>
              <a:t>indicadores sobre VGV, áreas construída e privativa e unidades entregues, classificados e desagregados por prazo (no prazo, atraso até 6 meses, atraso maior do que 6 meses), UF e segmento. </a:t>
            </a:r>
          </a:p>
          <a:p>
            <a:r>
              <a:rPr lang="pt-BR" sz="1600" dirty="0" err="1"/>
              <a:t>vii</a:t>
            </a:r>
            <a:r>
              <a:rPr lang="pt-BR" sz="1600" dirty="0"/>
              <a:t>. </a:t>
            </a:r>
            <a:r>
              <a:rPr lang="pt-BR" sz="1600" b="1" dirty="0"/>
              <a:t>Land </a:t>
            </a:r>
            <a:r>
              <a:rPr lang="pt-BR" sz="1600" b="1" dirty="0" err="1"/>
              <a:t>bank</a:t>
            </a:r>
            <a:r>
              <a:rPr lang="pt-BR" sz="1600" b="1" dirty="0"/>
              <a:t>: </a:t>
            </a:r>
            <a:r>
              <a:rPr lang="pt-BR" sz="1600" dirty="0"/>
              <a:t>indicadores sobre o VGV potencial dos terrenos já adquiridos e não lançados, desagregados por UF e segmento. </a:t>
            </a:r>
          </a:p>
          <a:p>
            <a:r>
              <a:rPr lang="pt-BR" sz="1600" dirty="0" err="1"/>
              <a:t>viii</a:t>
            </a:r>
            <a:r>
              <a:rPr lang="pt-BR" sz="1600" dirty="0"/>
              <a:t>. </a:t>
            </a:r>
            <a:r>
              <a:rPr lang="pt-BR" sz="1600" b="1" dirty="0"/>
              <a:t>Repasses: </a:t>
            </a:r>
            <a:r>
              <a:rPr lang="pt-BR" sz="1600" dirty="0"/>
              <a:t>indicadores sobre valores recebidos e unidades repassadas, desagregados por UF, segmento e status (quitação, alienação fiduciária, contrato de financiamento, em registro (cartórios)). </a:t>
            </a:r>
          </a:p>
          <a:p>
            <a:r>
              <a:rPr lang="pt-BR" sz="1600" dirty="0" err="1"/>
              <a:t>ix</a:t>
            </a:r>
            <a:r>
              <a:rPr lang="pt-BR" sz="1600" dirty="0"/>
              <a:t>. </a:t>
            </a:r>
            <a:r>
              <a:rPr lang="pt-BR" sz="1600" b="1" dirty="0"/>
              <a:t>Inadimplência: </a:t>
            </a:r>
            <a:r>
              <a:rPr lang="pt-BR" sz="1600" dirty="0"/>
              <a:t>indicadores sobre recebíveis, desagregados por UF, segmento e período de inadimplência (até 30 dias, 30 a 90 dias, 90 a 180 dias e acima de 180 dias). </a:t>
            </a:r>
          </a:p>
          <a:p>
            <a:r>
              <a:rPr lang="pt-BR" sz="1600" dirty="0"/>
              <a:t>x. </a:t>
            </a:r>
            <a:r>
              <a:rPr lang="pt-BR" sz="1600" b="1" dirty="0"/>
              <a:t>Informações financeiras: </a:t>
            </a:r>
            <a:r>
              <a:rPr lang="pt-BR" sz="1600" dirty="0"/>
              <a:t>consolidação dos demonstrativos financeiros das empresas do setor de incorporação, desde que as informações sejam auditadas. </a:t>
            </a:r>
          </a:p>
        </p:txBody>
      </p:sp>
    </p:spTree>
    <p:extLst>
      <p:ext uri="{BB962C8B-B14F-4D97-AF65-F5344CB8AC3E}">
        <p14:creationId xmlns:p14="http://schemas.microsoft.com/office/powerpoint/2010/main" val="3903252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Atualizações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FIPE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4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600" b="1" dirty="0" smtClean="0"/>
              <a:t>3.2 </a:t>
            </a:r>
            <a:r>
              <a:rPr lang="pt-BR" sz="1600" b="1" dirty="0"/>
              <a:t>Módulo II: Índice de Preços de Imóveis Novos (IPIN) </a:t>
            </a:r>
            <a:endParaRPr lang="pt-BR" sz="1600" dirty="0"/>
          </a:p>
          <a:p>
            <a:r>
              <a:rPr lang="pt-BR" sz="1600" dirty="0"/>
              <a:t>O segundo módulo trata da construção do </a:t>
            </a:r>
            <a:r>
              <a:rPr lang="pt-BR" sz="1600" b="1" i="1" dirty="0"/>
              <a:t>Índice de Preços de Imóveis Novos (IPIN), </a:t>
            </a:r>
            <a:r>
              <a:rPr lang="pt-BR" sz="1600" dirty="0"/>
              <a:t>que será desagregado regionalmente e por segmentos, mas possivelmente com um nível de desagregação menor do que os indicadores do módulo I, para oferecer resultados com significância estatística. O indicador será atualizado com periodicidade trimestral e calculado com a utilização da metodologia hedônica2, que permite eliminar os efeitos de eventuais alterações de perfil das unidades vendidas entre os períodos3. </a:t>
            </a:r>
          </a:p>
          <a:p>
            <a:r>
              <a:rPr lang="pt-BR" sz="1600" b="1" dirty="0"/>
              <a:t>Cabe destacar que para cálculo do </a:t>
            </a:r>
            <a:r>
              <a:rPr lang="pt-BR" sz="1600" b="1" i="1" dirty="0"/>
              <a:t>IPIN </a:t>
            </a:r>
            <a:r>
              <a:rPr lang="pt-BR" sz="1600" b="1" dirty="0"/>
              <a:t>são necessárias informações ao menos desagregadas por </a:t>
            </a:r>
            <a:r>
              <a:rPr lang="pt-BR" sz="1600" b="1" dirty="0" smtClean="0"/>
              <a:t>empreendimento</a:t>
            </a:r>
            <a:endParaRPr lang="pt-BR" sz="1600" dirty="0"/>
          </a:p>
          <a:p>
            <a:endParaRPr lang="pt-BR" sz="1600" dirty="0" smtClean="0"/>
          </a:p>
          <a:p>
            <a:r>
              <a:rPr lang="pt-BR" sz="1600" dirty="0" smtClean="0"/>
              <a:t>Valor – R$ 9 mil/mês</a:t>
            </a:r>
          </a:p>
          <a:p>
            <a:endParaRPr lang="pt-BR" sz="1600" dirty="0"/>
          </a:p>
          <a:p>
            <a:r>
              <a:rPr lang="pt-BR" sz="1600" dirty="0" smtClean="0"/>
              <a:t>. </a:t>
            </a:r>
            <a:endParaRPr lang="pt-BR" sz="1600" dirty="0"/>
          </a:p>
          <a:p>
            <a:r>
              <a:rPr lang="pt-BR" sz="1600" b="1" dirty="0"/>
              <a:t>3.3 Módulo III: Análise e previsão dos </a:t>
            </a:r>
            <a:r>
              <a:rPr lang="pt-BR" sz="1600" b="1" dirty="0" err="1"/>
              <a:t>distratos</a:t>
            </a:r>
            <a:r>
              <a:rPr lang="pt-BR" sz="1600" b="1" dirty="0"/>
              <a:t> </a:t>
            </a:r>
            <a:endParaRPr lang="pt-BR" sz="1600" dirty="0"/>
          </a:p>
          <a:p>
            <a:r>
              <a:rPr lang="pt-BR" sz="1600" dirty="0"/>
              <a:t>Nesse módulo a Fipe desenvolverá um modelo econométrico capaz de identificar, estimar e quantificar os fatores de risco associados aos </a:t>
            </a:r>
            <a:r>
              <a:rPr lang="pt-BR" sz="1600" dirty="0" err="1"/>
              <a:t>distratos</a:t>
            </a:r>
            <a:r>
              <a:rPr lang="pt-BR" sz="1600" dirty="0"/>
              <a:t>. Ou seja, com os resultados dessa etapa, a ABRAINC e suas associadas conhecerão de forma aprofundada os determinantes dos </a:t>
            </a:r>
            <a:r>
              <a:rPr lang="pt-BR" sz="1600" dirty="0" err="1"/>
              <a:t>distratos</a:t>
            </a:r>
            <a:r>
              <a:rPr lang="pt-BR" sz="1600" dirty="0"/>
              <a:t>. A Fipe desenvolverá, inclusive, uma ferramenta on-line capaz de calcular, instantaneamente, a probabilidade de distrato de um determinado cliente potencial, dadas as suas características e as do empreendimento em análise. A divulgação e forma de utilização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 smtClean="0"/>
              <a:t>Valor – R$ 9 mil/mês.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15861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Cartórios </a:t>
            </a:r>
            <a:r>
              <a:rPr lang="pt-BR" b="1" dirty="0"/>
              <a:t>– Registros Eletrônicos </a:t>
            </a:r>
            <a:r>
              <a:rPr lang="pt-BR" dirty="0"/>
              <a:t>– </a:t>
            </a:r>
            <a:r>
              <a:rPr lang="pt-BR" dirty="0" smtClean="0"/>
              <a:t>Desoneração - 16h </a:t>
            </a:r>
            <a:r>
              <a:rPr lang="pt-BR" dirty="0"/>
              <a:t>às </a:t>
            </a:r>
            <a:r>
              <a:rPr lang="pt-BR" dirty="0" smtClean="0"/>
              <a:t>16:20h</a:t>
            </a:r>
            <a:endParaRPr lang="pt-BR" dirty="0"/>
          </a:p>
          <a:p>
            <a:endParaRPr lang="pt-BR" b="1" dirty="0" smtClean="0"/>
          </a:p>
          <a:p>
            <a:pPr lvl="0"/>
            <a:endParaRPr lang="pt-BR" b="1" dirty="0" smtClean="0"/>
          </a:p>
          <a:p>
            <a:r>
              <a:rPr lang="pt-BR" b="1" dirty="0" smtClean="0"/>
              <a:t>PMCMV3 - </a:t>
            </a:r>
            <a:r>
              <a:rPr lang="pt-BR" dirty="0" smtClean="0"/>
              <a:t>16:20h </a:t>
            </a:r>
            <a:r>
              <a:rPr lang="pt-BR" dirty="0"/>
              <a:t>às </a:t>
            </a:r>
            <a:r>
              <a:rPr lang="pt-BR" dirty="0" smtClean="0"/>
              <a:t>16:50h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Propostas,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Casa Paulista</a:t>
            </a:r>
            <a:endParaRPr lang="pt-BR" dirty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Modelo </a:t>
            </a:r>
            <a:r>
              <a:rPr lang="pt-BR" b="1" dirty="0"/>
              <a:t>de Negócios</a:t>
            </a:r>
            <a:r>
              <a:rPr lang="pt-BR" dirty="0"/>
              <a:t> – vendas definitivas, repasses antecipados – </a:t>
            </a:r>
            <a:r>
              <a:rPr lang="pt-BR" dirty="0" smtClean="0"/>
              <a:t>16:50h </a:t>
            </a:r>
            <a:r>
              <a:rPr lang="pt-BR" dirty="0"/>
              <a:t>às </a:t>
            </a:r>
            <a:r>
              <a:rPr lang="pt-BR" dirty="0" smtClean="0"/>
              <a:t>17:10hh</a:t>
            </a:r>
            <a:endParaRPr lang="pt-BR" dirty="0"/>
          </a:p>
          <a:p>
            <a:pPr lvl="0"/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Outros </a:t>
            </a:r>
            <a:r>
              <a:rPr lang="pt-BR" b="1" dirty="0"/>
              <a:t>assuntos</a:t>
            </a:r>
            <a:r>
              <a:rPr lang="pt-BR" dirty="0"/>
              <a:t> – </a:t>
            </a:r>
            <a:r>
              <a:rPr lang="pt-BR" dirty="0" smtClean="0"/>
              <a:t>cadastro positivo, </a:t>
            </a:r>
            <a:r>
              <a:rPr lang="pt-BR" dirty="0"/>
              <a:t>estudo FGV  – 17:10h às </a:t>
            </a:r>
            <a:r>
              <a:rPr lang="pt-BR" dirty="0" smtClean="0"/>
              <a:t>17:30h</a:t>
            </a:r>
            <a:endParaRPr lang="pt-BR" dirty="0"/>
          </a:p>
          <a:p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Dados FIPE </a:t>
            </a:r>
            <a:r>
              <a:rPr lang="pt-BR" dirty="0" smtClean="0"/>
              <a:t>-  apresentação Eduardo Zylbersztajn -  17:30h às 18h</a:t>
            </a:r>
            <a:endParaRPr lang="pt-BR" b="1" dirty="0" smtClean="0"/>
          </a:p>
          <a:p>
            <a:endParaRPr lang="pt-BR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Cartórios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Registros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10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443912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Registros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Modelo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Negócios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Bloqueio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dos 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Recursos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Registro Eletrônico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Cronograma para implementação Caixa no 1º tri 2014 – SN Adriano Matias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Ações por nossa parte podem ser oportunas quando da aprovação do XML</a:t>
            </a:r>
          </a:p>
          <a:p>
            <a:endParaRPr lang="pt-BR" dirty="0"/>
          </a:p>
          <a:p>
            <a:r>
              <a:rPr lang="pt-BR" b="1" dirty="0" smtClean="0"/>
              <a:t>Reunião Ministérios 7/11- GT Registros </a:t>
            </a:r>
            <a:r>
              <a:rPr lang="pt-BR" dirty="0" smtClean="0"/>
              <a:t>- Min</a:t>
            </a:r>
            <a:r>
              <a:rPr lang="pt-BR" dirty="0"/>
              <a:t>. </a:t>
            </a:r>
            <a:r>
              <a:rPr lang="pt-BR" dirty="0" err="1" smtClean="0"/>
              <a:t>Plan</a:t>
            </a:r>
            <a:r>
              <a:rPr lang="pt-BR" dirty="0" smtClean="0"/>
              <a:t>., </a:t>
            </a:r>
            <a:r>
              <a:rPr lang="pt-BR" dirty="0"/>
              <a:t>Casa Civil, Caixa, BB 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Registro </a:t>
            </a:r>
            <a:r>
              <a:rPr lang="pt-BR" b="1" dirty="0"/>
              <a:t>Eletrônico e </a:t>
            </a:r>
            <a:r>
              <a:rPr lang="pt-BR" b="1" dirty="0" smtClean="0"/>
              <a:t>Desbloqueios</a:t>
            </a:r>
            <a:r>
              <a:rPr lang="pt-BR" dirty="0" smtClean="0"/>
              <a:t>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MP ou </a:t>
            </a:r>
            <a:r>
              <a:rPr lang="pt-BR" b="1" dirty="0" smtClean="0"/>
              <a:t>Lei</a:t>
            </a:r>
            <a:r>
              <a:rPr lang="pt-BR" dirty="0"/>
              <a:t> </a:t>
            </a:r>
            <a:r>
              <a:rPr lang="pt-BR" dirty="0" smtClean="0"/>
              <a:t>- Provimento (Min. Planej., CBIC e ARISP) enviado às empresas para comentários até 21-11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Regulamentação Res. 4088/12 CMN - </a:t>
            </a:r>
            <a:r>
              <a:rPr lang="pt-BR" dirty="0"/>
              <a:t>integrar informações de Cartórios e Sistema Público de Garantias de </a:t>
            </a:r>
            <a:r>
              <a:rPr lang="pt-BR" dirty="0" smtClean="0"/>
              <a:t>Crédito - operações </a:t>
            </a:r>
            <a:r>
              <a:rPr lang="pt-BR" dirty="0"/>
              <a:t>com base neste Sistema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Possível ação de comunicação sobre o tema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Banco Central </a:t>
            </a:r>
            <a:r>
              <a:rPr lang="pt-BR" dirty="0"/>
              <a:t>– Registros - Desembolsos – reunião </a:t>
            </a:r>
            <a:r>
              <a:rPr lang="pt-BR" dirty="0" smtClean="0"/>
              <a:t>DENOR </a:t>
            </a:r>
            <a:r>
              <a:rPr lang="pt-BR" dirty="0"/>
              <a:t>Sergio Odilon – 3/9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 </a:t>
            </a:r>
            <a:r>
              <a:rPr lang="pt-BR" dirty="0"/>
              <a:t>de pagamento de 90% do valor no protocolo do </a:t>
            </a:r>
            <a:r>
              <a:rPr lang="pt-BR" dirty="0" smtClean="0"/>
              <a:t>RI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Discussão sobre garantias e práticas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Correspondência </a:t>
            </a:r>
            <a:r>
              <a:rPr lang="pt-BR" dirty="0" smtClean="0"/>
              <a:t>CBIC/Secovi/ABRAINC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Descruzamento de garantias – sugestão enviada ao Secovi e CBIC – andamento pelo Min.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4195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1"/>
          <p:cNvSpPr>
            <a:spLocks noChangeShapeType="1"/>
          </p:cNvSpPr>
          <p:nvPr/>
        </p:nvSpPr>
        <p:spPr bwMode="auto">
          <a:xfrm flipV="1">
            <a:off x="174625" y="6207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88913"/>
            <a:ext cx="8577262" cy="209550"/>
          </a:xfrm>
        </p:spPr>
        <p:txBody>
          <a:bodyPr lIns="0" tIns="0" rIns="0" bIns="0" anchor="t">
            <a:noAutofit/>
          </a:bodyPr>
          <a:lstStyle/>
          <a:p>
            <a:pPr algn="l" defTabSz="914145">
              <a:lnSpc>
                <a:spcPct val="90000"/>
              </a:lnSpc>
              <a:defRPr/>
            </a:pPr>
            <a:r>
              <a:rPr lang="pt-BR" sz="1800" b="1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Tahoma" pitchFamily="34" charset="0"/>
                <a:sym typeface="Arial" charset="0"/>
              </a:rPr>
              <a:t>Cartórios – Atualizações – Registro Eletrônico – ARISP 11/11</a:t>
            </a:r>
            <a:endParaRPr lang="en-US" sz="1800" b="1" dirty="0" smtClean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29699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6389" name="Retângulo 7"/>
          <p:cNvSpPr>
            <a:spLocks noChangeArrowheads="1"/>
          </p:cNvSpPr>
          <p:nvPr/>
        </p:nvSpPr>
        <p:spPr bwMode="auto">
          <a:xfrm>
            <a:off x="179388" y="620713"/>
            <a:ext cx="8964612" cy="511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defRPr/>
            </a:pPr>
            <a:r>
              <a:rPr lang="pt-BR" b="1" dirty="0"/>
              <a:t>1</a:t>
            </a:r>
            <a:r>
              <a:rPr lang="pt-BR" dirty="0"/>
              <a:t> </a:t>
            </a:r>
            <a:r>
              <a:rPr lang="pt-BR" b="1" dirty="0"/>
              <a:t>– Registro </a:t>
            </a:r>
            <a:r>
              <a:rPr lang="pt-BR" b="1" dirty="0" smtClean="0"/>
              <a:t>Eletrônico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provação </a:t>
            </a:r>
            <a:r>
              <a:rPr lang="pt-BR" dirty="0"/>
              <a:t>e regulação de remessa eletrônica de títulos </a:t>
            </a:r>
            <a:r>
              <a:rPr lang="pt-BR" dirty="0" smtClean="0"/>
              <a:t>por PDFA</a:t>
            </a:r>
            <a:r>
              <a:rPr lang="pt-BR" dirty="0"/>
              <a:t>. </a:t>
            </a:r>
            <a:r>
              <a:rPr lang="pt-BR" dirty="0" smtClean="0"/>
              <a:t>Regulamentação </a:t>
            </a:r>
            <a:r>
              <a:rPr lang="pt-BR" dirty="0"/>
              <a:t>de </a:t>
            </a:r>
            <a:r>
              <a:rPr lang="pt-BR" dirty="0" smtClean="0"/>
              <a:t>XML - Registro Eletrônico </a:t>
            </a:r>
            <a:r>
              <a:rPr lang="pt-BR" dirty="0"/>
              <a:t>esperada para breve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CNJ: </a:t>
            </a:r>
            <a:r>
              <a:rPr lang="pt-BR" dirty="0"/>
              <a:t>expectativa é de que homologação poderia se dar na 2ª quinzena de janeiro. 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Ações por nossa parte </a:t>
            </a:r>
            <a:r>
              <a:rPr lang="pt-BR" dirty="0" smtClean="0"/>
              <a:t>podem </a:t>
            </a:r>
            <a:r>
              <a:rPr lang="pt-BR" dirty="0"/>
              <a:t>ser </a:t>
            </a:r>
            <a:r>
              <a:rPr lang="pt-BR" dirty="0" smtClean="0"/>
              <a:t>oportunas </a:t>
            </a:r>
            <a:r>
              <a:rPr lang="pt-BR" dirty="0"/>
              <a:t>quando da aprovação do XML.</a:t>
            </a:r>
          </a:p>
          <a:p>
            <a:pPr>
              <a:defRPr/>
            </a:pPr>
            <a:endParaRPr lang="pt-BR" sz="2000" dirty="0"/>
          </a:p>
          <a:p>
            <a:r>
              <a:rPr lang="pt-BR" b="1" dirty="0" smtClean="0"/>
              <a:t>2 </a:t>
            </a:r>
            <a:r>
              <a:rPr lang="pt-BR" b="1" dirty="0"/>
              <a:t>- Grupo de acompanhamento </a:t>
            </a:r>
            <a:r>
              <a:rPr lang="pt-BR" b="1" dirty="0" smtClean="0"/>
              <a:t>– </a:t>
            </a:r>
            <a:r>
              <a:rPr lang="pt-BR" dirty="0" smtClean="0"/>
              <a:t>ARISP e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Repositório </a:t>
            </a:r>
            <a:r>
              <a:rPr lang="pt-BR" dirty="0"/>
              <a:t>Confiável de Documentos Eletrônico, </a:t>
            </a:r>
            <a:r>
              <a:rPr lang="pt-BR" dirty="0" smtClean="0"/>
              <a:t>apoio empresa portuguesa (10/9)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Individualização/desmembramentos - Aplicativo – aceleração das matrículas na hora do repasse. Evento a ser agendado</a:t>
            </a:r>
            <a:endParaRPr lang="pt-BR" sz="2000" dirty="0"/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b="1" dirty="0" smtClean="0"/>
              <a:t>3 </a:t>
            </a:r>
            <a:r>
              <a:rPr lang="pt-BR" b="1" dirty="0"/>
              <a:t>- Câmara de Esclarecimentos/Definições e Ouvidoria</a:t>
            </a:r>
            <a:r>
              <a:rPr lang="pt-BR" dirty="0"/>
              <a:t>. 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smtClean="0"/>
              <a:t>Espanha. Instância </a:t>
            </a:r>
            <a:r>
              <a:rPr lang="pt-BR" dirty="0" err="1" smtClean="0"/>
              <a:t>orientativa</a:t>
            </a:r>
            <a:r>
              <a:rPr lang="pt-BR" dirty="0" smtClean="0"/>
              <a:t>. </a:t>
            </a:r>
            <a:r>
              <a:rPr lang="pt-BR" dirty="0"/>
              <a:t>Dr. Flauzilino </a:t>
            </a:r>
            <a:r>
              <a:rPr lang="pt-BR" dirty="0" smtClean="0"/>
              <a:t>nos proporá </a:t>
            </a:r>
            <a:r>
              <a:rPr lang="pt-BR" dirty="0"/>
              <a:t>até o início de dezembro um Termo de Cooperação Técnica com ARISP e </a:t>
            </a:r>
            <a:r>
              <a:rPr lang="pt-BR" dirty="0" smtClean="0"/>
              <a:t>IRIB</a:t>
            </a:r>
            <a:r>
              <a:rPr lang="pt-BR" dirty="0"/>
              <a:t>.</a:t>
            </a:r>
          </a:p>
          <a:p>
            <a:pPr>
              <a:defRPr/>
            </a:pPr>
            <a:endParaRPr lang="pt-BR" dirty="0"/>
          </a:p>
          <a:p>
            <a:r>
              <a:rPr lang="pt-BR" b="1" dirty="0"/>
              <a:t>4 - Substituição de Objeto de Pé por Formulário de Referência CVM</a:t>
            </a:r>
            <a:r>
              <a:rPr lang="pt-BR" dirty="0"/>
              <a:t> </a:t>
            </a:r>
          </a:p>
          <a:p>
            <a:r>
              <a:rPr lang="pt-BR" dirty="0"/>
              <a:t>Item 3 e 4.3 a 4.7 - processos judiciais, administrativos ou arbitrais </a:t>
            </a:r>
          </a:p>
          <a:p>
            <a:pPr lvl="0"/>
            <a:r>
              <a:rPr lang="pt-BR" dirty="0"/>
              <a:t>Medida já encaminhada à Corregedoria SP, em meio à </a:t>
            </a:r>
            <a:r>
              <a:rPr lang="pt-BR" dirty="0" smtClean="0"/>
              <a:t>pacote, espera definição</a:t>
            </a:r>
          </a:p>
        </p:txBody>
      </p:sp>
      <p:sp>
        <p:nvSpPr>
          <p:cNvPr id="29701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5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443912" cy="281831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/RET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Desoneração da Folha – reunião 21/11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Subsistem dúvidas sobre CND, fiscalização futura, não remissão à CEI – caderno a ser enviado à RFB</a:t>
            </a:r>
          </a:p>
          <a:p>
            <a:endParaRPr lang="pt-BR" b="1" dirty="0"/>
          </a:p>
          <a:p>
            <a:r>
              <a:rPr lang="pt-BR" b="1" dirty="0" smtClean="0"/>
              <a:t>Desoneração completa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RH – conversa com Miguel Jorge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Busca de exemplos ANAMAT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Profissionalização da entidade</a:t>
            </a:r>
          </a:p>
          <a:p>
            <a:endParaRPr lang="pt-BR" dirty="0"/>
          </a:p>
          <a:p>
            <a:r>
              <a:rPr lang="pt-BR" b="1" dirty="0"/>
              <a:t>RET 4% para estoque vendido após conclusão da obra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Dr. Luiz Paes -  assimetria -  postergação de vendas.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Impacto em definições das empresas, inclusive aquelas referentes a permutas, lucro real vs. lucro presumido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Ato Normativo da Receita ou mesmo MP/Lei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Amadurecer convencimento CBIC para conversa com </a:t>
            </a:r>
            <a:r>
              <a:rPr lang="pt-BR" dirty="0" smtClean="0"/>
              <a:t>Receita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Ação preventiva – medida cautelar?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5109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04158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PMCMV 3 -  Casa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Paulista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75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476672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/>
              <a:t>PMCMV – Faixas 2 e 3</a:t>
            </a:r>
            <a:r>
              <a:rPr lang="pt-BR" dirty="0"/>
              <a:t> – necessidade de ajustes imediatos e de construção do PMCMV3, a ser iniciado pelo Governo. </a:t>
            </a:r>
            <a:r>
              <a:rPr lang="pt-BR" dirty="0" smtClean="0"/>
              <a:t>GT </a:t>
            </a:r>
            <a:r>
              <a:rPr lang="pt-BR" dirty="0"/>
              <a:t>para a discussão destas alternativas.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Alteração dos Limites das Cidades – discussão do mérito em relação às </a:t>
            </a:r>
            <a:r>
              <a:rPr lang="pt-BR" dirty="0" err="1" smtClean="0"/>
              <a:t>RMs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Ajuste nos subsídios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Adoção da tabela PRICE com LTV de 90% - alternativa que pode ser viável e menos custosa do que alternativas, mesmo com </a:t>
            </a:r>
            <a:r>
              <a:rPr lang="pt-BR" dirty="0" smtClean="0"/>
              <a:t>inadimplência</a:t>
            </a:r>
            <a:r>
              <a:rPr lang="pt-BR" dirty="0"/>
              <a:t>.  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Alteração </a:t>
            </a:r>
            <a:r>
              <a:rPr lang="pt-BR" dirty="0"/>
              <a:t>nas taxas de juros e prazos </a:t>
            </a: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u="sng" dirty="0"/>
              <a:t>PMCMV – Faixa 1</a:t>
            </a:r>
            <a:r>
              <a:rPr lang="pt-BR" dirty="0"/>
              <a:t>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Demanda </a:t>
            </a:r>
            <a:r>
              <a:rPr lang="pt-BR" dirty="0"/>
              <a:t>e meta física dos municípios – dados online </a:t>
            </a:r>
            <a:r>
              <a:rPr lang="pt-BR" dirty="0" smtClean="0"/>
              <a:t>–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Definições </a:t>
            </a:r>
            <a:r>
              <a:rPr lang="pt-BR" dirty="0"/>
              <a:t>em relação a preços – acompanhamento, incentivo a contrapartidas municipais e estaduais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Ajustes no RET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Definições faltantes – equipamentos urbanos - regulamentação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Desembolsos – questões operacionais para </a:t>
            </a:r>
            <a:r>
              <a:rPr lang="pt-BR" dirty="0" smtClean="0"/>
              <a:t>regularidade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GT para cada um destes encaminhamentos – reunião 12/11, </a:t>
            </a:r>
            <a:r>
              <a:rPr lang="pt-BR" b="1" smtClean="0"/>
              <a:t>em Brasília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GT Indicadores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GT Registros/Cartórios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604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Casa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Paulista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1 – Agendamento de reunião com Governador</a:t>
            </a:r>
            <a:r>
              <a:rPr lang="pt-BR" dirty="0"/>
              <a:t>. </a:t>
            </a:r>
            <a:r>
              <a:rPr lang="pt-BR" dirty="0" err="1" smtClean="0"/>
              <a:t>Lacir</a:t>
            </a:r>
            <a:r>
              <a:rPr lang="pt-BR" dirty="0" smtClean="0"/>
              <a:t> </a:t>
            </a:r>
            <a:r>
              <a:rPr lang="pt-BR" dirty="0" err="1" smtClean="0"/>
              <a:t>Baldusco</a:t>
            </a:r>
            <a:r>
              <a:rPr lang="pt-BR" dirty="0" smtClean="0"/>
              <a:t> nos chamará: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Apresentação </a:t>
            </a:r>
            <a:r>
              <a:rPr lang="pt-BR" dirty="0" smtClean="0"/>
              <a:t>ABRAINC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Cetesb – ajustes regulatórios </a:t>
            </a:r>
            <a:r>
              <a:rPr lang="pt-BR" dirty="0" smtClean="0"/>
              <a:t>e operacionais; </a:t>
            </a:r>
            <a:r>
              <a:rPr lang="pt-BR" dirty="0" err="1" smtClean="0"/>
              <a:t>Graprohab</a:t>
            </a:r>
            <a:r>
              <a:rPr lang="pt-BR" dirty="0" smtClean="0"/>
              <a:t> </a:t>
            </a:r>
            <a:r>
              <a:rPr lang="pt-BR" dirty="0"/>
              <a:t>e outras autarquias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Casa Paulista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Leis dos Mananciais e sua urgência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2 – Casa Paulista- Faixa </a:t>
            </a:r>
            <a:r>
              <a:rPr lang="pt-BR" b="1" dirty="0" smtClean="0"/>
              <a:t>1</a:t>
            </a:r>
            <a:r>
              <a:rPr lang="pt-BR" dirty="0" smtClean="0"/>
              <a:t>.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120 </a:t>
            </a:r>
            <a:r>
              <a:rPr lang="pt-BR" dirty="0"/>
              <a:t>mil </a:t>
            </a:r>
            <a:r>
              <a:rPr lang="pt-BR" dirty="0" smtClean="0"/>
              <a:t>UH (2012-2015</a:t>
            </a:r>
            <a:r>
              <a:rPr lang="pt-BR" dirty="0"/>
              <a:t>), 51 mil </a:t>
            </a:r>
            <a:r>
              <a:rPr lang="pt-BR" dirty="0" smtClean="0"/>
              <a:t>contratadas. Orçamento: 2014 replica 2013.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Distribuição </a:t>
            </a:r>
            <a:r>
              <a:rPr lang="pt-BR" dirty="0"/>
              <a:t>por municípios: </a:t>
            </a:r>
            <a:r>
              <a:rPr lang="pt-BR" dirty="0" smtClean="0"/>
              <a:t>prefeitura/ Casa </a:t>
            </a:r>
            <a:r>
              <a:rPr lang="pt-BR" dirty="0"/>
              <a:t>Paulista </a:t>
            </a:r>
            <a:r>
              <a:rPr lang="pt-BR" dirty="0" smtClean="0"/>
              <a:t>p/ verificar fundos.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idades </a:t>
            </a:r>
            <a:r>
              <a:rPr lang="pt-BR" dirty="0"/>
              <a:t>menores: estabelecido limite de R$ 10 mil para Casa </a:t>
            </a:r>
            <a:r>
              <a:rPr lang="pt-BR" dirty="0" smtClean="0"/>
              <a:t>Paulista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Prefeitura SP: </a:t>
            </a:r>
            <a:r>
              <a:rPr lang="pt-BR" dirty="0"/>
              <a:t>30 mil unidades (10 mil por ano, 2014, 15 e 16). Casa Paulista até R$ 20 mil, Prefeitura R$ 20 mil ou terreno. </a:t>
            </a:r>
            <a:r>
              <a:rPr lang="pt-BR" dirty="0" smtClean="0"/>
              <a:t>Prioridades </a:t>
            </a:r>
            <a:r>
              <a:rPr lang="pt-BR" dirty="0"/>
              <a:t>(várzea Tietê, Guarapiranga/Billings</a:t>
            </a:r>
            <a:r>
              <a:rPr lang="pt-BR" dirty="0" smtClean="0"/>
              <a:t>), mas sem restrições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b="1" dirty="0"/>
              <a:t>3- Casa Paulista e Bancos</a:t>
            </a:r>
            <a:r>
              <a:rPr lang="pt-BR" dirty="0"/>
              <a:t> -  reunião a ser agendada </a:t>
            </a:r>
            <a:r>
              <a:rPr lang="pt-BR" dirty="0" smtClean="0"/>
              <a:t>para: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Caixa: 70 </a:t>
            </a:r>
            <a:r>
              <a:rPr lang="pt-BR" dirty="0"/>
              <a:t>mil </a:t>
            </a:r>
            <a:r>
              <a:rPr lang="pt-BR" dirty="0" smtClean="0"/>
              <a:t>UH aprovadas </a:t>
            </a:r>
            <a:r>
              <a:rPr lang="pt-BR" dirty="0"/>
              <a:t>(incluindo </a:t>
            </a:r>
            <a:r>
              <a:rPr lang="pt-BR" dirty="0" smtClean="0"/>
              <a:t>cláusula </a:t>
            </a:r>
            <a:r>
              <a:rPr lang="pt-BR" dirty="0"/>
              <a:t>resolutiva) </a:t>
            </a:r>
            <a:r>
              <a:rPr lang="pt-BR" dirty="0" smtClean="0"/>
              <a:t>em SP. Mapeamento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Especificações</a:t>
            </a:r>
            <a:r>
              <a:rPr lang="pt-BR" dirty="0"/>
              <a:t>: na </a:t>
            </a:r>
            <a:r>
              <a:rPr lang="pt-BR" dirty="0" smtClean="0"/>
              <a:t>Caixa: </a:t>
            </a:r>
            <a:r>
              <a:rPr lang="pt-BR" dirty="0" err="1" smtClean="0"/>
              <a:t>Inédio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PG. </a:t>
            </a:r>
            <a:r>
              <a:rPr lang="pt-BR" dirty="0"/>
              <a:t>Alinhamento </a:t>
            </a:r>
            <a:r>
              <a:rPr lang="pt-BR" dirty="0" smtClean="0"/>
              <a:t>necessário.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Estado: aportes futuros: </a:t>
            </a:r>
            <a:r>
              <a:rPr lang="pt-BR" i="1" dirty="0" err="1"/>
              <a:t>escrow</a:t>
            </a:r>
            <a:r>
              <a:rPr lang="pt-BR" i="1" dirty="0"/>
              <a:t> </a:t>
            </a:r>
            <a:r>
              <a:rPr lang="pt-BR" i="1" dirty="0" err="1"/>
              <a:t>acount</a:t>
            </a:r>
            <a:r>
              <a:rPr lang="pt-BR" dirty="0"/>
              <a:t> com recursos já aportados pelo Estado com nível mínimo a ser mantido. </a:t>
            </a:r>
            <a:r>
              <a:rPr lang="pt-BR" dirty="0" smtClean="0"/>
              <a:t>Jânio </a:t>
            </a:r>
            <a:r>
              <a:rPr lang="pt-BR" dirty="0"/>
              <a:t>(BB) e Urbano/Teotônio (</a:t>
            </a:r>
            <a:r>
              <a:rPr lang="pt-BR" dirty="0" smtClean="0"/>
              <a:t>Caixa)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Servidores </a:t>
            </a:r>
            <a:r>
              <a:rPr lang="pt-BR" dirty="0"/>
              <a:t>(Faixa 2) – </a:t>
            </a:r>
            <a:r>
              <a:rPr lang="pt-BR" dirty="0" smtClean="0"/>
              <a:t>1 mil contratações - dificuldades operacionais </a:t>
            </a:r>
            <a:r>
              <a:rPr lang="pt-BR" dirty="0"/>
              <a:t>BB e Caixa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626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26307</TotalTime>
  <Words>1357</Words>
  <Application>Microsoft Office PowerPoint</Application>
  <PresentationFormat>Apresentação na tela (4:3)</PresentationFormat>
  <Paragraphs>236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Tahoma</vt:lpstr>
      <vt:lpstr>Verdana</vt:lpstr>
      <vt:lpstr>Design padrão</vt:lpstr>
      <vt:lpstr>Apresentação do PowerPoint</vt:lpstr>
      <vt:lpstr>Pauta</vt:lpstr>
      <vt:lpstr>Apresentação do PowerPoint</vt:lpstr>
      <vt:lpstr>Registros, Modelo de Negócios, Bloqueio dos Recursos</vt:lpstr>
      <vt:lpstr>Cartórios – Atualizações – Registro Eletrônico – ARISP 11/11</vt:lpstr>
      <vt:lpstr>Desoneração/RET</vt:lpstr>
      <vt:lpstr>Apresentação do PowerPoint</vt:lpstr>
      <vt:lpstr>PMCMV3</vt:lpstr>
      <vt:lpstr>Casa Paulista</vt:lpstr>
      <vt:lpstr>Apresentação do PowerPoint</vt:lpstr>
      <vt:lpstr>Modelo de Negócios</vt:lpstr>
      <vt:lpstr>Apresentação do PowerPoint</vt:lpstr>
      <vt:lpstr>Cadastro Positivo -  Lei 12.414/11 e Decreto 7.829/12  </vt:lpstr>
      <vt:lpstr>Estudo  empregos, impostos-  Informações empresas  </vt:lpstr>
      <vt:lpstr>Apresentação do PowerPoint</vt:lpstr>
      <vt:lpstr>Atualizações ABRAINC – Proposta FIPE</vt:lpstr>
      <vt:lpstr>Atualizações ABRAINC – Proposta FIPE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2831</cp:revision>
  <cp:lastPrinted>2013-08-06T13:58:50Z</cp:lastPrinted>
  <dcterms:created xsi:type="dcterms:W3CDTF">2009-08-13T21:08:28Z</dcterms:created>
  <dcterms:modified xsi:type="dcterms:W3CDTF">2013-11-29T18:55:10Z</dcterms:modified>
</cp:coreProperties>
</file>