
<file path=[Content_Types].xml><?xml version="1.0" encoding="utf-8"?>
<Types xmlns="http://schemas.openxmlformats.org/package/2006/content-types">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481" r:id="rId2"/>
    <p:sldId id="720" r:id="rId3"/>
    <p:sldId id="1156" r:id="rId4"/>
    <p:sldId id="1226" r:id="rId5"/>
    <p:sldId id="1177" r:id="rId6"/>
    <p:sldId id="1300" r:id="rId7"/>
    <p:sldId id="1267" r:id="rId8"/>
    <p:sldId id="1247" r:id="rId9"/>
    <p:sldId id="1284" r:id="rId10"/>
    <p:sldId id="1285" r:id="rId11"/>
    <p:sldId id="1289" r:id="rId12"/>
    <p:sldId id="1279" r:id="rId13"/>
    <p:sldId id="1263" r:id="rId14"/>
    <p:sldId id="1270" r:id="rId15"/>
    <p:sldId id="1258" r:id="rId16"/>
    <p:sldId id="1283" r:id="rId17"/>
    <p:sldId id="1288" r:id="rId18"/>
    <p:sldId id="1271" r:id="rId19"/>
    <p:sldId id="1273" r:id="rId20"/>
    <p:sldId id="1274" r:id="rId21"/>
    <p:sldId id="1287" r:id="rId22"/>
    <p:sldId id="1194" r:id="rId23"/>
    <p:sldId id="1290" r:id="rId24"/>
    <p:sldId id="1291" r:id="rId25"/>
    <p:sldId id="1292" r:id="rId26"/>
    <p:sldId id="1293" r:id="rId27"/>
    <p:sldId id="1294" r:id="rId28"/>
    <p:sldId id="1295" r:id="rId29"/>
    <p:sldId id="1296" r:id="rId30"/>
    <p:sldId id="1297" r:id="rId31"/>
    <p:sldId id="1298" r:id="rId32"/>
    <p:sldId id="1299" r:id="rId33"/>
    <p:sldId id="1301" r:id="rId34"/>
    <p:sldId id="1302" r:id="rId35"/>
    <p:sldId id="1303" r:id="rId36"/>
    <p:sldId id="1304" r:id="rId37"/>
    <p:sldId id="1305" r:id="rId38"/>
    <p:sldId id="1306" r:id="rId39"/>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969696"/>
    <a:srgbClr val="F8F8F8"/>
    <a:srgbClr val="EAEAEA"/>
    <a:srgbClr val="FFCCF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1" autoAdjust="0"/>
    <p:restoredTop sz="86441" autoAdjust="0"/>
  </p:normalViewPr>
  <p:slideViewPr>
    <p:cSldViewPr>
      <p:cViewPr varScale="1">
        <p:scale>
          <a:sx n="64" d="100"/>
          <a:sy n="64" d="100"/>
        </p:scale>
        <p:origin x="18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D2743B8-5D1F-4C83-8C6D-2EBC422E93BF}" type="datetimeFigureOut">
              <a:rPr lang="pt-BR"/>
              <a:pPr>
                <a:defRPr/>
              </a:pPr>
              <a:t>29/11/2013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C3726210-BF04-4767-8D3D-2B4B5D24292F}" type="slidenum">
              <a:rPr lang="pt-BR"/>
              <a:pPr>
                <a:defRPr/>
              </a:pPr>
              <a:t>‹nº›</a:t>
            </a:fld>
            <a:endParaRPr lang="pt-BR"/>
          </a:p>
        </p:txBody>
      </p:sp>
    </p:spTree>
    <p:extLst>
      <p:ext uri="{BB962C8B-B14F-4D97-AF65-F5344CB8AC3E}">
        <p14:creationId xmlns:p14="http://schemas.microsoft.com/office/powerpoint/2010/main" val="39177466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0D7D085-0344-4286-B7C0-370ED5406658}" type="slidenum">
              <a:rPr lang="pt-BR" smtClean="0"/>
              <a:t>23</a:t>
            </a:fld>
            <a:endParaRPr lang="pt-BR" dirty="0"/>
          </a:p>
        </p:txBody>
      </p:sp>
    </p:spTree>
    <p:extLst>
      <p:ext uri="{BB962C8B-B14F-4D97-AF65-F5344CB8AC3E}">
        <p14:creationId xmlns:p14="http://schemas.microsoft.com/office/powerpoint/2010/main" val="191824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31788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5606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47309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63664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2216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7391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54617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96062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04388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12811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FED36EA-41E6-4293-9305-17ECB275C3CA}" type="datetimeFigureOut">
              <a:rPr lang="pt-BR" smtClean="0">
                <a:solidFill>
                  <a:prstClr val="black">
                    <a:tint val="75000"/>
                  </a:prstClr>
                </a:solidFill>
              </a:rPr>
              <a:pPr/>
              <a:t>29/11/2013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530E4081-97AA-496B-BD48-7AF9E6436C94}"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29076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FFED36EA-41E6-4293-9305-17ECB275C3CA}" type="datetimeFigureOut">
              <a:rPr lang="pt-BR" smtClean="0">
                <a:solidFill>
                  <a:prstClr val="black">
                    <a:tint val="75000"/>
                  </a:prstClr>
                </a:solidFill>
                <a:latin typeface="Calibri"/>
              </a:rPr>
              <a:pPr fontAlgn="auto">
                <a:spcBef>
                  <a:spcPts val="0"/>
                </a:spcBef>
                <a:spcAft>
                  <a:spcPts val="0"/>
                </a:spcAft>
              </a:pPr>
              <a:t>29/11/2013</a:t>
            </a:fld>
            <a:endParaRPr lang="pt-BR">
              <a:solidFill>
                <a:prstClr val="black">
                  <a:tint val="75000"/>
                </a:prstClr>
              </a:solidFill>
              <a:latin typeface="Calibri"/>
            </a:endParaRP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pt-BR">
              <a:solidFill>
                <a:prstClr val="black">
                  <a:tint val="75000"/>
                </a:prstClr>
              </a:solidFill>
              <a:latin typeface="Calibri"/>
            </a:endParaRP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530E4081-97AA-496B-BD48-7AF9E6436C94}" type="slidenum">
              <a:rPr lang="pt-BR" smtClean="0">
                <a:solidFill>
                  <a:prstClr val="black">
                    <a:tint val="75000"/>
                  </a:prstClr>
                </a:solidFill>
                <a:latin typeface="Calibri"/>
              </a:rPr>
              <a:pPr fontAlgn="auto">
                <a:spcBef>
                  <a:spcPts val="0"/>
                </a:spcBef>
                <a:spcAft>
                  <a:spcPts val="0"/>
                </a:spcAft>
              </a:pPr>
              <a:t>‹nº›</a:t>
            </a:fld>
            <a:endParaRPr lang="pt-BR">
              <a:solidFill>
                <a:prstClr val="black">
                  <a:tint val="75000"/>
                </a:prstClr>
              </a:solidFill>
              <a:latin typeface="Calibri"/>
            </a:endParaRPr>
          </a:p>
        </p:txBody>
      </p:sp>
    </p:spTree>
    <p:extLst>
      <p:ext uri="{BB962C8B-B14F-4D97-AF65-F5344CB8AC3E}">
        <p14:creationId xmlns:p14="http://schemas.microsoft.com/office/powerpoint/2010/main" val="2517481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4.xml"/><Relationship Id="rId5" Type="http://schemas.openxmlformats.org/officeDocument/2006/relationships/image" Target="../media/image1.e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empresalimpa.org.br/index.php/empresa-limpa/pacto-contra-a-corrupcao/o-pact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3288076"/>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a:effectLst>
                  <a:outerShdw blurRad="38100" dist="38100" dir="2700000" algn="tl">
                    <a:srgbClr val="C0C0C0"/>
                  </a:outerShdw>
                </a:effectLst>
                <a:latin typeface="Helvetica" charset="0"/>
                <a:ea typeface="Helvetica" charset="0"/>
                <a:cs typeface="Helvetica" charset="0"/>
                <a:sym typeface="Helvetica" charset="0"/>
              </a:rPr>
              <a:t>Reunião</a:t>
            </a:r>
            <a:r>
              <a:rPr lang="en-US" sz="2700" b="1" dirty="0">
                <a:effectLst>
                  <a:outerShdw blurRad="38100" dist="38100" dir="2700000" algn="tl">
                    <a:srgbClr val="C0C0C0"/>
                  </a:outerShdw>
                </a:effectLst>
                <a:latin typeface="Helvetica" charset="0"/>
                <a:ea typeface="Helvetica" charset="0"/>
                <a:cs typeface="Helvetica" charset="0"/>
                <a:sym typeface="Helvetica" charset="0"/>
              </a:rPr>
              <a:t>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Diretoria</a:t>
            </a: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a:t>
            </a: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28/11/2013</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08756" y="137436"/>
            <a:ext cx="8696325" cy="171938"/>
          </a:xfrm>
        </p:spPr>
        <p:txBody>
          <a:bodyPr lIns="0" tIns="0" rIns="0" bIns="0" anchor="t">
            <a:normAutofit fontScale="90000"/>
          </a:bodyPr>
          <a:lstStyle/>
          <a:p>
            <a:pPr lvl="0" algn="l" defTabSz="914145" eaLnBrk="1">
              <a:lnSpc>
                <a:spcPct val="90000"/>
              </a:lnSpc>
              <a:defRPr/>
            </a:pPr>
            <a:r>
              <a:rPr lang="pt-BR" sz="20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rPr>
              <a:t>Modelo </a:t>
            </a:r>
            <a:r>
              <a:rPr lang="pt-BR" sz="2000" b="1" kern="1200" dirty="0">
                <a:solidFill>
                  <a:schemeClr val="tx1"/>
                </a:solidFill>
                <a:latin typeface="Arial" panose="020B0604020202020204" pitchFamily="34" charset="0"/>
                <a:ea typeface="Verdana" panose="020B0604030504040204" pitchFamily="34" charset="0"/>
                <a:cs typeface="Arial" panose="020B0604020202020204" pitchFamily="34" charset="0"/>
              </a:rPr>
              <a:t>de </a:t>
            </a:r>
            <a:r>
              <a:rPr lang="pt-BR" sz="20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rPr>
              <a:t>Vendas</a:t>
            </a:r>
            <a:r>
              <a:rPr lang="pt-BR" sz="1800" dirty="0"/>
              <a:t/>
            </a:r>
            <a:br>
              <a:rPr lang="pt-BR" sz="1800" dirty="0"/>
            </a:br>
            <a:r>
              <a:rPr lang="en-US" sz="1800" b="1" kern="1200" dirty="0" smtClean="0">
                <a:solidFill>
                  <a:schemeClr val="tx1"/>
                </a:solidFill>
                <a:cs typeface="Arial" pitchFamily="34"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358677"/>
          </a:xfrm>
          <a:prstGeom prst="rect">
            <a:avLst/>
          </a:prstGeom>
          <a:noFill/>
          <a:ln w="9525">
            <a:noFill/>
            <a:miter lim="800000"/>
            <a:headEnd/>
            <a:tailEnd/>
          </a:ln>
        </p:spPr>
        <p:txBody>
          <a:bodyPr lIns="64291" tIns="32146" rIns="64291" bIns="32146">
            <a:spAutoFit/>
          </a:bodyPr>
          <a:lstStyle/>
          <a:p>
            <a:pPr marL="0" lvl="1"/>
            <a:r>
              <a:rPr lang="pt-BR" b="1" dirty="0" smtClean="0"/>
              <a:t>O </a:t>
            </a:r>
            <a:r>
              <a:rPr lang="pt-BR" b="1" dirty="0"/>
              <a:t>modelo de corretagem </a:t>
            </a:r>
            <a:r>
              <a:rPr lang="pt-BR" b="1" dirty="0" smtClean="0"/>
              <a:t>não apartado, </a:t>
            </a:r>
            <a:r>
              <a:rPr lang="pt-BR" b="1" dirty="0"/>
              <a:t>apesar de carregar maiores custos iniciais, tem reflexos positivos no </a:t>
            </a:r>
            <a:r>
              <a:rPr lang="pt-BR" b="1" dirty="0" smtClean="0"/>
              <a:t>médio e longo </a:t>
            </a:r>
            <a:r>
              <a:rPr lang="pt-BR" b="1" dirty="0"/>
              <a:t>prazo </a:t>
            </a:r>
            <a:r>
              <a:rPr lang="pt-BR" b="1" dirty="0" smtClean="0"/>
              <a:t>p/ associadas e </a:t>
            </a:r>
            <a:r>
              <a:rPr lang="pt-BR" b="1" dirty="0"/>
              <a:t>setor. </a:t>
            </a:r>
          </a:p>
          <a:p>
            <a:pPr marL="0" lvl="1"/>
            <a:endParaRPr lang="pt-BR" b="1" dirty="0"/>
          </a:p>
          <a:p>
            <a:pPr marL="0" lvl="1"/>
            <a:r>
              <a:rPr lang="pt-BR" b="1" dirty="0" smtClean="0"/>
              <a:t>Proposta decorrente deste entendimento (CD, 12/10):</a:t>
            </a:r>
            <a:endParaRPr lang="pt-BR" b="1" i="1" dirty="0"/>
          </a:p>
          <a:p>
            <a:pPr marL="285750" lvl="1" indent="-285750">
              <a:buFont typeface="Arial" panose="020B0604020202020204" pitchFamily="34" charset="0"/>
              <a:buChar char="•"/>
            </a:pPr>
            <a:r>
              <a:rPr lang="pt-BR" dirty="0" smtClean="0"/>
              <a:t>Esclarecimento e acompanhamento a partir de 1º de janeiro (FIPE)</a:t>
            </a:r>
          </a:p>
          <a:p>
            <a:pPr marL="285750" lvl="1" indent="-285750">
              <a:buFont typeface="Arial" panose="020B0604020202020204" pitchFamily="34" charset="0"/>
              <a:buChar char="•"/>
            </a:pPr>
            <a:r>
              <a:rPr lang="pt-BR" dirty="0" smtClean="0"/>
              <a:t>Apoio - formalização </a:t>
            </a:r>
            <a:r>
              <a:rPr lang="pt-BR" dirty="0"/>
              <a:t>via Corretores Associados – não aceita pelo </a:t>
            </a:r>
            <a:r>
              <a:rPr lang="pt-BR" dirty="0" smtClean="0"/>
              <a:t>INSS</a:t>
            </a:r>
            <a:endParaRPr lang="pt-BR" dirty="0"/>
          </a:p>
          <a:p>
            <a:pPr marL="285750" lvl="1" indent="-285750">
              <a:buFont typeface="Arial" panose="020B0604020202020204" pitchFamily="34" charset="0"/>
              <a:buChar char="•"/>
            </a:pPr>
            <a:r>
              <a:rPr lang="pt-BR" dirty="0" smtClean="0"/>
              <a:t>Cuidados: comunicação (aperfeiçoamento), defesa da concorrência</a:t>
            </a:r>
          </a:p>
          <a:p>
            <a:pPr marL="342900" lvl="1" indent="-342900">
              <a:buFont typeface="Arial" panose="020B0604020202020204" pitchFamily="34" charset="0"/>
              <a:buChar char="•"/>
            </a:pPr>
            <a:endParaRPr lang="pt-BR" sz="2000" dirty="0"/>
          </a:p>
          <a:p>
            <a:pPr lvl="0"/>
            <a:r>
              <a:rPr lang="pt-BR" b="1" dirty="0"/>
              <a:t>Imobiliárias</a:t>
            </a:r>
            <a:r>
              <a:rPr lang="pt-BR" dirty="0"/>
              <a:t> - reunião com Imobiliárias (VP </a:t>
            </a:r>
            <a:r>
              <a:rPr lang="pt-BR" dirty="0" smtClean="0"/>
              <a:t>Secovi) </a:t>
            </a:r>
            <a:r>
              <a:rPr lang="pt-BR" dirty="0"/>
              <a:t>para relato de questão</a:t>
            </a:r>
          </a:p>
          <a:p>
            <a:pPr marL="285750" lvl="0" indent="-285750">
              <a:buFont typeface="Arial" panose="020B0604020202020204" pitchFamily="34" charset="0"/>
              <a:buChar char="•"/>
            </a:pPr>
            <a:r>
              <a:rPr lang="pt-BR" dirty="0"/>
              <a:t>Reunião em 5/11 do VP </a:t>
            </a:r>
            <a:r>
              <a:rPr lang="pt-BR" dirty="0" smtClean="0"/>
              <a:t>Comercialização - apresentação </a:t>
            </a:r>
            <a:r>
              <a:rPr lang="pt-BR" dirty="0" err="1" smtClean="0"/>
              <a:t>Appy</a:t>
            </a:r>
            <a:r>
              <a:rPr lang="pt-BR" dirty="0" smtClean="0"/>
              <a:t>&amp; </a:t>
            </a:r>
            <a:r>
              <a:rPr lang="pt-BR" dirty="0" err="1" smtClean="0"/>
              <a:t>Klepacz</a:t>
            </a:r>
            <a:r>
              <a:rPr lang="pt-BR" dirty="0" smtClean="0"/>
              <a:t> </a:t>
            </a:r>
          </a:p>
          <a:p>
            <a:pPr marL="285750" lvl="0" indent="-285750">
              <a:buFont typeface="Arial" panose="020B0604020202020204" pitchFamily="34" charset="0"/>
              <a:buChar char="•"/>
            </a:pPr>
            <a:r>
              <a:rPr lang="pt-BR" dirty="0" smtClean="0"/>
              <a:t>Conversa com Jairo </a:t>
            </a:r>
            <a:r>
              <a:rPr lang="pt-BR" dirty="0" err="1" smtClean="0"/>
              <a:t>Klepacz</a:t>
            </a:r>
            <a:r>
              <a:rPr lang="pt-BR" dirty="0" smtClean="0"/>
              <a:t> – 25/11</a:t>
            </a:r>
          </a:p>
          <a:p>
            <a:pPr marL="285750" lvl="0" indent="-285750">
              <a:buFont typeface="Arial" panose="020B0604020202020204" pitchFamily="34" charset="0"/>
              <a:buChar char="•"/>
            </a:pPr>
            <a:r>
              <a:rPr lang="pt-BR" dirty="0" smtClean="0"/>
              <a:t>Corretores Associados vs. Corretagem Apartada</a:t>
            </a:r>
          </a:p>
          <a:p>
            <a:pPr marL="285750" lvl="0" indent="-285750">
              <a:buFont typeface="Arial" panose="020B0604020202020204" pitchFamily="34" charset="0"/>
              <a:buChar char="•"/>
            </a:pPr>
            <a:r>
              <a:rPr lang="pt-BR" dirty="0" smtClean="0"/>
              <a:t>Cláudio Bernardes/Marcos Lopes – 26/11</a:t>
            </a:r>
            <a:endParaRPr lang="pt-BR" dirty="0"/>
          </a:p>
          <a:p>
            <a:pPr lvl="0"/>
            <a:endParaRPr lang="pt-BR" dirty="0"/>
          </a:p>
          <a:p>
            <a:pPr lvl="0"/>
            <a:r>
              <a:rPr lang="pt-BR" b="1" dirty="0"/>
              <a:t>Negociações</a:t>
            </a:r>
            <a:r>
              <a:rPr lang="pt-BR" dirty="0"/>
              <a:t> por cada empresa com suas imobiliárias</a:t>
            </a:r>
          </a:p>
          <a:p>
            <a:pPr lvl="0"/>
            <a:endParaRPr lang="pt-BR" b="1" dirty="0"/>
          </a:p>
          <a:p>
            <a:r>
              <a:rPr lang="pt-BR" b="1" dirty="0" err="1"/>
              <a:t>Houses</a:t>
            </a:r>
            <a:r>
              <a:rPr lang="pt-BR" dirty="0"/>
              <a:t> -  definições por cada empresa; acompanhamento – </a:t>
            </a:r>
            <a:r>
              <a:rPr lang="pt-BR" b="1" dirty="0"/>
              <a:t>reunião </a:t>
            </a:r>
            <a:r>
              <a:rPr lang="pt-BR" b="1" dirty="0" smtClean="0"/>
              <a:t>4/12, 9h</a:t>
            </a:r>
            <a:endParaRPr lang="pt-BR" b="1" dirty="0"/>
          </a:p>
          <a:p>
            <a:pPr lvl="0"/>
            <a:endParaRPr lang="pt-BR" dirty="0"/>
          </a:p>
          <a:p>
            <a:pPr lvl="0"/>
            <a:r>
              <a:rPr lang="pt-BR" b="1" dirty="0"/>
              <a:t>Acesso ao MP, </a:t>
            </a:r>
            <a:r>
              <a:rPr lang="pt-BR" b="1" dirty="0" err="1"/>
              <a:t>Procons</a:t>
            </a:r>
            <a:r>
              <a:rPr lang="pt-BR" b="1" dirty="0"/>
              <a:t> e </a:t>
            </a:r>
            <a:r>
              <a:rPr lang="pt-BR" b="1" dirty="0" smtClean="0"/>
              <a:t>SENACON - </a:t>
            </a:r>
            <a:r>
              <a:rPr lang="pt-BR" dirty="0" smtClean="0"/>
              <a:t>eventual </a:t>
            </a:r>
            <a:r>
              <a:rPr lang="pt-BR" dirty="0"/>
              <a:t>resposta a Ação em </a:t>
            </a:r>
            <a:r>
              <a:rPr lang="pt-BR" dirty="0" smtClean="0"/>
              <a:t>curso</a:t>
            </a:r>
          </a:p>
        </p:txBody>
      </p:sp>
      <p:sp>
        <p:nvSpPr>
          <p:cNvPr id="6"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6</a:t>
            </a:r>
            <a:endParaRPr lang="en-US" sz="1000" dirty="0"/>
          </a:p>
        </p:txBody>
      </p:sp>
    </p:spTree>
    <p:extLst>
      <p:ext uri="{BB962C8B-B14F-4D97-AF65-F5344CB8AC3E}">
        <p14:creationId xmlns:p14="http://schemas.microsoft.com/office/powerpoint/2010/main" val="274324751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21456" y="208379"/>
            <a:ext cx="7397750" cy="249238"/>
          </a:xfrm>
        </p:spPr>
        <p:txBody>
          <a:bodyPr lIns="0" tIns="0" rIns="0" bIns="0" anchor="t">
            <a:normAutofit/>
          </a:bodyPr>
          <a:lstStyle/>
          <a:p>
            <a:pPr algn="l" defTabSz="914145" eaLnBrk="1">
              <a:lnSpc>
                <a:spcPct val="90000"/>
              </a:lnSpc>
              <a:defRPr/>
            </a:pPr>
            <a:r>
              <a:rPr lang="en-US" sz="1800" b="1" dirty="0" err="1">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Modelo</a:t>
            </a:r>
            <a:r>
              <a:rPr lang="en-US" sz="1800" b="1" dirty="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 de </a:t>
            </a:r>
            <a:r>
              <a:rPr lang="en-US" sz="1800" b="1" dirty="0" err="1">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Negócios</a:t>
            </a:r>
            <a:endParaRPr lang="en-US" sz="1800" b="1" dirty="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327899"/>
          </a:xfrm>
          <a:prstGeom prst="rect">
            <a:avLst/>
          </a:prstGeom>
          <a:noFill/>
          <a:ln w="9525">
            <a:noFill/>
            <a:miter lim="800000"/>
            <a:headEnd/>
            <a:tailEnd/>
          </a:ln>
        </p:spPr>
        <p:txBody>
          <a:bodyPr lIns="64291" tIns="32146" rIns="64291" bIns="32146">
            <a:spAutoFit/>
          </a:bodyPr>
          <a:lstStyle/>
          <a:p>
            <a:r>
              <a:rPr lang="pt-BR" b="1" dirty="0" smtClean="0"/>
              <a:t>Vendas definitivas – pré-vendas, repasses antecipados</a:t>
            </a:r>
          </a:p>
          <a:p>
            <a:endParaRPr lang="pt-BR" b="1" dirty="0" smtClean="0"/>
          </a:p>
          <a:p>
            <a:r>
              <a:rPr lang="pt-BR" b="1" dirty="0" smtClean="0"/>
              <a:t>Alinhamento </a:t>
            </a:r>
            <a:r>
              <a:rPr lang="pt-BR" b="1" dirty="0"/>
              <a:t>banco-incorporadora pela qualidade da carteira:</a:t>
            </a:r>
            <a:endParaRPr lang="pt-BR" dirty="0"/>
          </a:p>
          <a:p>
            <a:pPr marL="285750" lvl="0" indent="-285750">
              <a:buFont typeface="Arial" panose="020B0604020202020204" pitchFamily="34" charset="0"/>
              <a:buChar char="•"/>
            </a:pPr>
            <a:r>
              <a:rPr lang="pt-BR" dirty="0"/>
              <a:t>P</a:t>
            </a:r>
            <a:r>
              <a:rPr lang="pt-BR" dirty="0" smtClean="0"/>
              <a:t>articipação </a:t>
            </a:r>
            <a:r>
              <a:rPr lang="pt-BR" dirty="0"/>
              <a:t>direta dos Bancos no momento da venda</a:t>
            </a:r>
          </a:p>
          <a:p>
            <a:pPr marL="285750" lvl="0" indent="-285750">
              <a:buFont typeface="Arial" panose="020B0604020202020204" pitchFamily="34" charset="0"/>
              <a:buChar char="•"/>
            </a:pPr>
            <a:r>
              <a:rPr lang="pt-BR" dirty="0" smtClean="0"/>
              <a:t>Garantia do repasse atrai bancos</a:t>
            </a:r>
            <a:endParaRPr lang="pt-BR" dirty="0"/>
          </a:p>
          <a:p>
            <a:pPr marL="285750" lvl="0" indent="-285750">
              <a:buFont typeface="Arial" panose="020B0604020202020204" pitchFamily="34" charset="0"/>
              <a:buChar char="•"/>
            </a:pPr>
            <a:endParaRPr lang="pt-BR" b="1" dirty="0" smtClean="0"/>
          </a:p>
          <a:p>
            <a:r>
              <a:rPr lang="pt-BR" b="1" dirty="0" smtClean="0"/>
              <a:t>Questões a serem resolvidas: </a:t>
            </a:r>
            <a:endParaRPr lang="pt-BR" dirty="0"/>
          </a:p>
          <a:p>
            <a:pPr marL="285750" lvl="0" indent="-285750">
              <a:buFont typeface="Arial" panose="020B0604020202020204" pitchFamily="34" charset="0"/>
              <a:buChar char="•"/>
            </a:pPr>
            <a:r>
              <a:rPr lang="pt-BR" dirty="0"/>
              <a:t>I</a:t>
            </a:r>
            <a:r>
              <a:rPr lang="pt-BR" dirty="0" smtClean="0"/>
              <a:t>NCC</a:t>
            </a:r>
            <a:r>
              <a:rPr lang="pt-BR" i="1" dirty="0" smtClean="0"/>
              <a:t> - Swap</a:t>
            </a:r>
            <a:r>
              <a:rPr lang="pt-BR" dirty="0" smtClean="0"/>
              <a:t> </a:t>
            </a:r>
            <a:r>
              <a:rPr lang="pt-BR" dirty="0"/>
              <a:t>cliente incorporadora – </a:t>
            </a:r>
            <a:r>
              <a:rPr lang="pt-BR" dirty="0" smtClean="0"/>
              <a:t>redução de prazo (entrada FGTS)</a:t>
            </a:r>
          </a:p>
          <a:p>
            <a:pPr marL="285750" lvl="0" indent="-285750">
              <a:buFont typeface="Arial" panose="020B0604020202020204" pitchFamily="34" charset="0"/>
              <a:buChar char="•"/>
            </a:pPr>
            <a:r>
              <a:rPr lang="pt-BR" dirty="0" smtClean="0"/>
              <a:t>Pré-vendas - resistência Santander</a:t>
            </a:r>
          </a:p>
          <a:p>
            <a:pPr marL="285750" indent="-285750">
              <a:buFont typeface="Arial" panose="020B0604020202020204" pitchFamily="34" charset="0"/>
              <a:buChar char="•"/>
            </a:pPr>
            <a:r>
              <a:rPr lang="pt-BR" dirty="0"/>
              <a:t>Uso do FGTS antes do Habite-se pelos compradores – </a:t>
            </a:r>
            <a:r>
              <a:rPr lang="pt-BR" dirty="0" smtClean="0"/>
              <a:t>Res. 541 –  CCFGTS - liberação com cronograma – Bancos:  liberação à vista</a:t>
            </a:r>
            <a:endParaRPr lang="pt-BR" dirty="0"/>
          </a:p>
          <a:p>
            <a:pPr marL="285750" indent="-285750">
              <a:buFont typeface="Arial" panose="020B0604020202020204" pitchFamily="34" charset="0"/>
              <a:buChar char="•"/>
            </a:pPr>
            <a:r>
              <a:rPr lang="pt-BR" dirty="0" smtClean="0"/>
              <a:t>Santander </a:t>
            </a:r>
            <a:r>
              <a:rPr lang="pt-BR" dirty="0"/>
              <a:t>– 24/9, 17/10; 27/11</a:t>
            </a:r>
          </a:p>
          <a:p>
            <a:pPr marL="285750" indent="-285750">
              <a:buFont typeface="Arial" panose="020B0604020202020204" pitchFamily="34" charset="0"/>
              <a:buChar char="•"/>
            </a:pPr>
            <a:r>
              <a:rPr lang="pt-BR" dirty="0"/>
              <a:t>Bradesco – </a:t>
            </a:r>
            <a:r>
              <a:rPr lang="pt-BR" dirty="0" smtClean="0"/>
              <a:t>10/10; Itaú </a:t>
            </a:r>
            <a:r>
              <a:rPr lang="pt-BR" dirty="0"/>
              <a:t>– 5/11</a:t>
            </a:r>
          </a:p>
          <a:p>
            <a:pPr marL="285750" indent="-285750">
              <a:buFont typeface="Arial" panose="020B0604020202020204" pitchFamily="34" charset="0"/>
              <a:buChar char="•"/>
            </a:pPr>
            <a:r>
              <a:rPr lang="pt-BR" dirty="0"/>
              <a:t>ABECIP  - </a:t>
            </a:r>
            <a:r>
              <a:rPr lang="pt-BR" dirty="0" smtClean="0"/>
              <a:t>4/12, 17h</a:t>
            </a:r>
          </a:p>
          <a:p>
            <a:endParaRPr lang="pt-BR" dirty="0"/>
          </a:p>
          <a:p>
            <a:r>
              <a:rPr lang="pt-BR" b="1" dirty="0"/>
              <a:t>Encontros com Magistratura - devolução de recursos </a:t>
            </a:r>
          </a:p>
          <a:p>
            <a:pPr marL="285750" indent="-285750">
              <a:buFont typeface="Arial" panose="020B0604020202020204" pitchFamily="34" charset="0"/>
              <a:buChar char="•"/>
            </a:pPr>
            <a:r>
              <a:rPr lang="pt-BR" dirty="0"/>
              <a:t>A noção de opção</a:t>
            </a:r>
          </a:p>
          <a:p>
            <a:pPr marL="285750" indent="-285750">
              <a:buFont typeface="Arial" panose="020B0604020202020204" pitchFamily="34" charset="0"/>
              <a:buChar char="•"/>
            </a:pPr>
            <a:r>
              <a:rPr lang="pt-BR" dirty="0"/>
              <a:t>Bem de encomenda vs. bem de </a:t>
            </a:r>
            <a:r>
              <a:rPr lang="pt-BR" dirty="0" smtClean="0"/>
              <a:t>consumo. </a:t>
            </a:r>
          </a:p>
          <a:p>
            <a:pPr marL="285750" indent="-285750">
              <a:buFont typeface="Arial" panose="020B0604020202020204" pitchFamily="34" charset="0"/>
              <a:buChar char="•"/>
            </a:pPr>
            <a:r>
              <a:rPr lang="pt-BR" dirty="0" smtClean="0"/>
              <a:t>Exemplos </a:t>
            </a:r>
            <a:r>
              <a:rPr lang="pt-BR" dirty="0"/>
              <a:t>internacionais - gradações</a:t>
            </a:r>
            <a:r>
              <a:rPr lang="pt-BR" dirty="0" smtClean="0"/>
              <a:t>?</a:t>
            </a:r>
            <a:endParaRPr lang="pt-BR"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7</a:t>
            </a:r>
            <a:endParaRPr lang="en-US" sz="1000" dirty="0"/>
          </a:p>
        </p:txBody>
      </p:sp>
    </p:spTree>
    <p:extLst>
      <p:ext uri="{BB962C8B-B14F-4D97-AF65-F5344CB8AC3E}">
        <p14:creationId xmlns:p14="http://schemas.microsoft.com/office/powerpoint/2010/main" val="179280304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normAutofit/>
          </a:bodyPr>
          <a:lstStyle/>
          <a:p>
            <a:pPr algn="l"/>
            <a:r>
              <a:rPr lang="pt-BR" sz="1800" b="1" dirty="0">
                <a:latin typeface="Arial" panose="020B0604020202020204" pitchFamily="34" charset="0"/>
                <a:ea typeface="Verdana" panose="020B0604030504040204" pitchFamily="34" charset="0"/>
                <a:cs typeface="Arial" panose="020B0604020202020204" pitchFamily="34" charset="0"/>
              </a:rPr>
              <a:t>Trabalho Setorial – </a:t>
            </a:r>
            <a:r>
              <a:rPr lang="pt-BR" sz="1800" b="1" dirty="0" err="1">
                <a:latin typeface="Arial" panose="020B0604020202020204" pitchFamily="34" charset="0"/>
                <a:ea typeface="Verdana" panose="020B0604030504040204" pitchFamily="34" charset="0"/>
                <a:cs typeface="Arial" panose="020B0604020202020204" pitchFamily="34" charset="0"/>
              </a:rPr>
              <a:t>Booz</a:t>
            </a:r>
            <a:r>
              <a:rPr lang="pt-BR" sz="1800" b="1" dirty="0">
                <a:latin typeface="Arial" panose="020B0604020202020204" pitchFamily="34" charset="0"/>
                <a:ea typeface="Verdana" panose="020B0604030504040204" pitchFamily="34" charset="0"/>
                <a:cs typeface="Arial" panose="020B0604020202020204" pitchFamily="34" charset="0"/>
              </a:rPr>
              <a:t>/MBC/ </a:t>
            </a:r>
            <a:r>
              <a:rPr lang="pt-BR" sz="1800" b="1" dirty="0" smtClean="0">
                <a:latin typeface="Arial" panose="020B0604020202020204" pitchFamily="34" charset="0"/>
                <a:ea typeface="Verdana" panose="020B0604030504040204" pitchFamily="34" charset="0"/>
                <a:cs typeface="Arial" panose="020B0604020202020204" pitchFamily="34" charset="0"/>
              </a:rPr>
              <a:t>CBIC – gargalos no setor</a:t>
            </a:r>
            <a:endParaRPr lang="en-US" sz="1800" b="1" dirty="0">
              <a:latin typeface="Arial" panose="020B0604020202020204" pitchFamily="34" charset="0"/>
              <a:ea typeface="Verdana" panose="020B0604030504040204" pitchFamily="34" charset="0"/>
              <a:cs typeface="Arial" panose="020B0604020202020204"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81897"/>
          </a:xfrm>
          <a:prstGeom prst="rect">
            <a:avLst/>
          </a:prstGeom>
          <a:noFill/>
          <a:ln w="9525">
            <a:noFill/>
            <a:miter lim="800000"/>
            <a:headEnd/>
            <a:tailEnd/>
          </a:ln>
        </p:spPr>
        <p:txBody>
          <a:bodyPr lIns="64291" tIns="32146" rIns="64291" bIns="32146">
            <a:spAutoFit/>
          </a:bodyPr>
          <a:lstStyle/>
          <a:p>
            <a:r>
              <a:rPr lang="pt-BR" b="1" dirty="0" smtClean="0"/>
              <a:t>6 </a:t>
            </a:r>
            <a:r>
              <a:rPr lang="pt-BR" b="1" dirty="0"/>
              <a:t>categorias -</a:t>
            </a:r>
            <a:r>
              <a:rPr lang="pt-BR" dirty="0"/>
              <a:t> FAR, Faixa 2, SBPE, Condomínio Casas, </a:t>
            </a:r>
            <a:r>
              <a:rPr lang="pt-BR" i="1" dirty="0" err="1"/>
              <a:t>Mixed</a:t>
            </a:r>
            <a:r>
              <a:rPr lang="pt-BR" i="1" dirty="0"/>
              <a:t> Use</a:t>
            </a:r>
            <a:r>
              <a:rPr lang="pt-BR" dirty="0"/>
              <a:t> e </a:t>
            </a:r>
            <a:r>
              <a:rPr lang="pt-BR" dirty="0" smtClean="0"/>
              <a:t>Loteamentos</a:t>
            </a:r>
          </a:p>
          <a:p>
            <a:pPr marL="285750" indent="-285750">
              <a:buFont typeface="Arial" panose="020B0604020202020204" pitchFamily="34" charset="0"/>
              <a:buChar char="•"/>
            </a:pPr>
            <a:r>
              <a:rPr lang="pt-BR" dirty="0" smtClean="0"/>
              <a:t>Resultado </a:t>
            </a:r>
            <a:r>
              <a:rPr lang="pt-BR" dirty="0"/>
              <a:t>final: diagnóstico/recomendações </a:t>
            </a:r>
            <a:r>
              <a:rPr lang="pt-BR" dirty="0" smtClean="0"/>
              <a:t>– Ambiente e Modelo </a:t>
            </a:r>
            <a:r>
              <a:rPr lang="pt-BR" dirty="0"/>
              <a:t>de </a:t>
            </a:r>
            <a:r>
              <a:rPr lang="pt-BR" dirty="0" smtClean="0"/>
              <a:t>Negócios</a:t>
            </a:r>
          </a:p>
          <a:p>
            <a:endParaRPr lang="pt-BR" dirty="0"/>
          </a:p>
          <a:p>
            <a:pPr lvl="0"/>
            <a:r>
              <a:rPr lang="pt-BR" dirty="0" smtClean="0"/>
              <a:t>Jorge </a:t>
            </a:r>
            <a:r>
              <a:rPr lang="pt-BR" dirty="0"/>
              <a:t>Gerdau: importante encontrar um número e mostrar à opinião pública quanto custam gargalos e quem os custeio (compradores, sociedade</a:t>
            </a:r>
            <a:r>
              <a:rPr lang="pt-BR" dirty="0" smtClean="0"/>
              <a:t>)</a:t>
            </a:r>
          </a:p>
          <a:p>
            <a:pPr lvl="0"/>
            <a:endParaRPr lang="pt-BR" dirty="0"/>
          </a:p>
          <a:p>
            <a:pPr lvl="0"/>
            <a:r>
              <a:rPr lang="pt-BR" b="1" dirty="0" smtClean="0"/>
              <a:t>Reunião Ministérios 7/11</a:t>
            </a:r>
            <a:r>
              <a:rPr lang="pt-BR" dirty="0" smtClean="0"/>
              <a:t>: momento oportuno</a:t>
            </a:r>
          </a:p>
          <a:p>
            <a:pPr marL="285750" lvl="0" indent="-285750">
              <a:buFont typeface="Arial" panose="020B0604020202020204" pitchFamily="34" charset="0"/>
              <a:buChar char="•"/>
            </a:pPr>
            <a:endParaRPr lang="pt-BR" dirty="0"/>
          </a:p>
          <a:p>
            <a:pPr lvl="0"/>
            <a:r>
              <a:rPr lang="pt-BR" b="1" dirty="0" smtClean="0"/>
              <a:t>Discussões sobre propostas e encaminhamentos</a:t>
            </a:r>
          </a:p>
          <a:p>
            <a:pPr marL="285750" lvl="0" indent="-285750">
              <a:buFont typeface="Arial" panose="020B0604020202020204" pitchFamily="34" charset="0"/>
              <a:buChar char="•"/>
            </a:pPr>
            <a:r>
              <a:rPr lang="pt-BR" dirty="0" smtClean="0"/>
              <a:t>Comparações com exemplos internacionais e nacionais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b="1" dirty="0" smtClean="0"/>
              <a:t>Impacto dos atrasos </a:t>
            </a:r>
            <a:r>
              <a:rPr lang="pt-BR" dirty="0" smtClean="0"/>
              <a:t>– valor estimado em R$ 19 bilhões por ano (9 a 24% do VGV). Definição de impacto e recomendações:</a:t>
            </a:r>
            <a:endParaRPr lang="pt-BR" dirty="0"/>
          </a:p>
          <a:p>
            <a:pPr marL="742950" lvl="1"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b="1" dirty="0" smtClean="0"/>
              <a:t>Workshop</a:t>
            </a:r>
            <a:r>
              <a:rPr lang="pt-BR" dirty="0" smtClean="0"/>
              <a:t> – </a:t>
            </a:r>
            <a:r>
              <a:rPr lang="pt-BR" b="1" dirty="0" smtClean="0"/>
              <a:t>4/12</a:t>
            </a:r>
            <a:r>
              <a:rPr lang="pt-BR" dirty="0" smtClean="0"/>
              <a:t> – </a:t>
            </a:r>
            <a:r>
              <a:rPr lang="pt-BR" dirty="0" err="1" smtClean="0"/>
              <a:t>Sinduscon</a:t>
            </a:r>
            <a:r>
              <a:rPr lang="pt-BR" dirty="0" smtClean="0"/>
              <a:t> SP</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b="1" dirty="0" smtClean="0"/>
              <a:t>Conselho Deliberativo ABRAINC – 6/12</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b="1" dirty="0" smtClean="0"/>
              <a:t>Apresentação – Governo – 11/12 – Brasília – a confirmar </a:t>
            </a:r>
          </a:p>
          <a:p>
            <a:pPr marL="742950" lvl="1" indent="-285750">
              <a:buFont typeface="Arial" panose="020B0604020202020204" pitchFamily="34" charset="0"/>
              <a:buChar char="•"/>
            </a:pPr>
            <a:r>
              <a:rPr lang="pt-BR" dirty="0" smtClean="0"/>
              <a:t>Evento com CBIC – definir rateio – R$ 90 mil</a:t>
            </a:r>
            <a:endParaRPr lang="pt-BR" dirty="0"/>
          </a:p>
          <a:p>
            <a:endParaRPr lang="pt-BR" dirty="0" smtClean="0"/>
          </a:p>
        </p:txBody>
      </p:sp>
      <p:sp>
        <p:nvSpPr>
          <p:cNvPr id="7"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8</a:t>
            </a:r>
            <a:endParaRPr lang="en-US" sz="1000" dirty="0"/>
          </a:p>
        </p:txBody>
      </p:sp>
    </p:spTree>
    <p:extLst>
      <p:ext uri="{BB962C8B-B14F-4D97-AF65-F5344CB8AC3E}">
        <p14:creationId xmlns:p14="http://schemas.microsoft.com/office/powerpoint/2010/main" val="337149361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4119072"/>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Reuniões</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com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Ministérios</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e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Bancos</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(7/11), Min.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Mantega</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(11/11), Min.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Fazenda</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(13/11) </a:t>
            </a: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Registros</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PMCMV3,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Terceirização</a:t>
            </a: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a:t>
            </a: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225033884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16632"/>
            <a:ext cx="8443912" cy="281831"/>
          </a:xfrm>
        </p:spPr>
        <p:txBody>
          <a:bodyPr lIns="0" tIns="0" rIns="0" bIns="0" anchor="t">
            <a:noAutofit/>
          </a:bodyPr>
          <a:lstStyle/>
          <a:p>
            <a:pPr algn="l" defTabSz="914145" eaLnBrk="1">
              <a:lnSpc>
                <a:spcPct val="90000"/>
              </a:lnSpc>
              <a:defRPr/>
            </a:pPr>
            <a:r>
              <a:rPr lang="en-US" sz="1800" b="1" kern="1200" dirty="0" err="1"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Registros</a:t>
            </a:r>
            <a:r>
              <a:rPr lang="en-US" sz="18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 </a:t>
            </a:r>
            <a:r>
              <a:rPr lang="en-US" sz="18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 </a:t>
            </a:r>
            <a:r>
              <a:rPr lang="en-US" sz="1800" b="1" kern="1200" dirty="0" err="1"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Bloqueio</a:t>
            </a:r>
            <a:r>
              <a:rPr lang="en-US" sz="18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 dos </a:t>
            </a:r>
            <a:r>
              <a:rPr lang="en-US" sz="1800" b="1" kern="1200" dirty="0" err="1"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Recursos</a:t>
            </a:r>
            <a:endParaRPr lang="en-US" sz="18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604898"/>
          </a:xfrm>
          <a:prstGeom prst="rect">
            <a:avLst/>
          </a:prstGeom>
          <a:noFill/>
          <a:ln w="9525">
            <a:noFill/>
            <a:miter lim="800000"/>
            <a:headEnd/>
            <a:tailEnd/>
          </a:ln>
        </p:spPr>
        <p:txBody>
          <a:bodyPr lIns="64291" tIns="32146" rIns="64291" bIns="32146">
            <a:spAutoFit/>
          </a:bodyPr>
          <a:lstStyle/>
          <a:p>
            <a:r>
              <a:rPr lang="pt-BR" b="1" dirty="0" smtClean="0"/>
              <a:t>Reunião Ministérios 7/11- GT Registros </a:t>
            </a:r>
            <a:r>
              <a:rPr lang="pt-BR" dirty="0" smtClean="0"/>
              <a:t>- Min</a:t>
            </a:r>
            <a:r>
              <a:rPr lang="pt-BR" dirty="0"/>
              <a:t>. </a:t>
            </a:r>
            <a:r>
              <a:rPr lang="pt-BR" dirty="0" err="1" smtClean="0"/>
              <a:t>Plan</a:t>
            </a:r>
            <a:r>
              <a:rPr lang="pt-BR" dirty="0" smtClean="0"/>
              <a:t>., </a:t>
            </a:r>
            <a:r>
              <a:rPr lang="pt-BR" dirty="0"/>
              <a:t>Casa Civil, Caixa, </a:t>
            </a:r>
            <a:r>
              <a:rPr lang="pt-BR" dirty="0" smtClean="0"/>
              <a:t>BB</a:t>
            </a:r>
          </a:p>
          <a:p>
            <a:endParaRPr lang="pt-BR" b="1" dirty="0" smtClean="0"/>
          </a:p>
          <a:p>
            <a:pPr marL="285750" indent="-285750">
              <a:buFont typeface="Arial" panose="020B0604020202020204" pitchFamily="34" charset="0"/>
              <a:buChar char="•"/>
            </a:pPr>
            <a:r>
              <a:rPr lang="pt-BR" b="1" dirty="0" smtClean="0"/>
              <a:t>Registro </a:t>
            </a:r>
            <a:r>
              <a:rPr lang="pt-BR" b="1" dirty="0"/>
              <a:t>Eletrônico e </a:t>
            </a:r>
            <a:r>
              <a:rPr lang="pt-BR" b="1" dirty="0" smtClean="0"/>
              <a:t>Desbloqueios</a:t>
            </a:r>
            <a:r>
              <a:rPr lang="pt-BR" dirty="0" smtClean="0"/>
              <a:t> </a:t>
            </a:r>
            <a:endParaRPr lang="pt-BR" dirty="0"/>
          </a:p>
          <a:p>
            <a:pPr marL="285750" lvl="0" indent="-285750">
              <a:buFont typeface="Arial" panose="020B0604020202020204" pitchFamily="34" charset="0"/>
              <a:buChar char="•"/>
            </a:pPr>
            <a:r>
              <a:rPr lang="pt-BR" b="1" dirty="0"/>
              <a:t>MP ou </a:t>
            </a:r>
            <a:r>
              <a:rPr lang="pt-BR" b="1" dirty="0" smtClean="0"/>
              <a:t>Lei</a:t>
            </a:r>
            <a:r>
              <a:rPr lang="pt-BR" dirty="0"/>
              <a:t> </a:t>
            </a:r>
            <a:r>
              <a:rPr lang="pt-BR" dirty="0" smtClean="0"/>
              <a:t>- Provimento </a:t>
            </a:r>
            <a:r>
              <a:rPr lang="pt-BR" dirty="0"/>
              <a:t>enviado pelo Ministério do </a:t>
            </a:r>
            <a:r>
              <a:rPr lang="pt-BR" dirty="0" smtClean="0"/>
              <a:t>Planejamento </a:t>
            </a:r>
            <a:endParaRPr lang="pt-BR" dirty="0"/>
          </a:p>
          <a:p>
            <a:pPr marL="285750" lvl="0" indent="-285750">
              <a:buFont typeface="Arial" panose="020B0604020202020204" pitchFamily="34" charset="0"/>
              <a:buChar char="•"/>
            </a:pPr>
            <a:r>
              <a:rPr lang="pt-BR" b="1" dirty="0"/>
              <a:t>Regulamentação Res. 4088/12 CMN - </a:t>
            </a:r>
            <a:r>
              <a:rPr lang="pt-BR" dirty="0"/>
              <a:t>integrar informações de Cartórios e Sistema Público de Garantias de </a:t>
            </a:r>
            <a:r>
              <a:rPr lang="pt-BR" dirty="0" smtClean="0"/>
              <a:t>Crédito - operações </a:t>
            </a:r>
            <a:r>
              <a:rPr lang="pt-BR" dirty="0"/>
              <a:t>com base neste Sistema</a:t>
            </a:r>
          </a:p>
          <a:p>
            <a:pPr marL="285750" lvl="0" indent="-285750">
              <a:buFont typeface="Arial" panose="020B0604020202020204" pitchFamily="34" charset="0"/>
              <a:buChar char="•"/>
            </a:pPr>
            <a:r>
              <a:rPr lang="pt-BR" b="1" dirty="0"/>
              <a:t>Possível ação de comunicação sobre o tema</a:t>
            </a:r>
            <a:endParaRPr lang="pt-BR" dirty="0"/>
          </a:p>
          <a:p>
            <a:endParaRPr lang="pt-BR" dirty="0"/>
          </a:p>
          <a:p>
            <a:r>
              <a:rPr lang="pt-BR" b="1" dirty="0"/>
              <a:t>Registro Eletrônico </a:t>
            </a:r>
          </a:p>
          <a:p>
            <a:pPr marL="285750" indent="-285750">
              <a:buFont typeface="Arial" panose="020B0604020202020204" pitchFamily="34" charset="0"/>
              <a:buChar char="•"/>
            </a:pPr>
            <a:r>
              <a:rPr lang="pt-BR" dirty="0"/>
              <a:t>Cronograma para implementação Caixa no 1º tri 2014 – SN Adriano Matias</a:t>
            </a:r>
          </a:p>
          <a:p>
            <a:pPr marL="285750" indent="-285750">
              <a:buFont typeface="Arial" panose="020B0604020202020204" pitchFamily="34" charset="0"/>
              <a:buChar char="•"/>
            </a:pPr>
            <a:r>
              <a:rPr lang="pt-BR" dirty="0"/>
              <a:t>Ações por nossa parte podem ser oportunas quando da aprovação do XML</a:t>
            </a:r>
          </a:p>
          <a:p>
            <a:r>
              <a:rPr lang="pt-BR" b="1" dirty="0"/>
              <a:t> </a:t>
            </a:r>
            <a:endParaRPr lang="pt-BR" dirty="0"/>
          </a:p>
          <a:p>
            <a:r>
              <a:rPr lang="pt-BR" b="1" dirty="0"/>
              <a:t>Banco Central </a:t>
            </a:r>
            <a:r>
              <a:rPr lang="pt-BR" dirty="0"/>
              <a:t>– Registros - Desembolsos – reunião </a:t>
            </a:r>
            <a:r>
              <a:rPr lang="pt-BR" dirty="0" smtClean="0"/>
              <a:t>DENOR </a:t>
            </a:r>
            <a:r>
              <a:rPr lang="pt-BR" dirty="0"/>
              <a:t>Sergio Odilon – 3/9</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Proposta </a:t>
            </a:r>
            <a:r>
              <a:rPr lang="pt-BR" dirty="0"/>
              <a:t>de pagamento de 90% do valor no protocolo do </a:t>
            </a:r>
            <a:r>
              <a:rPr lang="pt-BR" dirty="0" smtClean="0"/>
              <a:t>RI</a:t>
            </a:r>
            <a:endParaRPr lang="pt-BR" dirty="0"/>
          </a:p>
          <a:p>
            <a:pPr marL="285750" indent="-285750">
              <a:buFont typeface="Arial" panose="020B0604020202020204" pitchFamily="34" charset="0"/>
              <a:buChar char="•"/>
            </a:pPr>
            <a:r>
              <a:rPr lang="pt-BR" dirty="0"/>
              <a:t>Discussão sobre garantias e práticas com bancos</a:t>
            </a:r>
          </a:p>
          <a:p>
            <a:pPr marL="285750" indent="-285750">
              <a:buFont typeface="Arial" panose="020B0604020202020204" pitchFamily="34" charset="0"/>
              <a:buChar char="•"/>
            </a:pPr>
            <a:r>
              <a:rPr lang="pt-BR" dirty="0"/>
              <a:t>Correspondência </a:t>
            </a:r>
            <a:r>
              <a:rPr lang="pt-BR" dirty="0" smtClean="0"/>
              <a:t>CBIC/Secovi/ABRAINC</a:t>
            </a:r>
          </a:p>
          <a:p>
            <a:pPr marL="285750" indent="-285750">
              <a:buFont typeface="Arial" panose="020B0604020202020204" pitchFamily="34" charset="0"/>
              <a:buChar char="•"/>
            </a:pPr>
            <a:r>
              <a:rPr lang="pt-BR" dirty="0" smtClean="0"/>
              <a:t>Descruzamento de garantias – sugestão enviada ao Secovi e CBIC – andamento pelo Min. Fazenda</a:t>
            </a:r>
          </a:p>
          <a:p>
            <a:pPr marL="285750" indent="-285750">
              <a:buFont typeface="Arial" panose="020B0604020202020204" pitchFamily="34" charset="0"/>
              <a:buChar char="•"/>
            </a:pPr>
            <a:endParaRPr lang="pt-BR"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9</a:t>
            </a:r>
            <a:endParaRPr lang="en-US" sz="1000" dirty="0"/>
          </a:p>
        </p:txBody>
      </p:sp>
    </p:spTree>
    <p:extLst>
      <p:ext uri="{BB962C8B-B14F-4D97-AF65-F5344CB8AC3E}">
        <p14:creationId xmlns:p14="http://schemas.microsoft.com/office/powerpoint/2010/main" val="141715846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23468"/>
            <a:ext cx="7397750" cy="249238"/>
          </a:xfrm>
        </p:spPr>
        <p:txBody>
          <a:bodyPr lIns="0" tIns="0" rIns="0" bIns="0" anchor="t"/>
          <a:lstStyle/>
          <a:p>
            <a:pPr algn="l" defTabSz="914145" eaLnBrk="1">
              <a:lnSpc>
                <a:spcPct val="90000"/>
              </a:lnSpc>
              <a:defRPr/>
            </a:pPr>
            <a:r>
              <a:rPr lang="en-US" sz="1800" b="1" dirty="0" smtClean="0">
                <a:solidFill>
                  <a:schemeClr val="tx1"/>
                </a:solidFill>
                <a:latin typeface="Arial" panose="020B0604020202020204" pitchFamily="34" charset="0"/>
                <a:cs typeface="Arial" panose="020B0604020202020204" pitchFamily="34" charset="0"/>
                <a:sym typeface="Arial" pitchFamily="34" charset="0"/>
              </a:rPr>
              <a:t>PMCMV3</a:t>
            </a:r>
            <a:endParaRPr lang="en-US" sz="1800" b="1" kern="1200" dirty="0" smtClean="0">
              <a:solidFill>
                <a:schemeClr val="tx1"/>
              </a:solidFill>
              <a:latin typeface="Arial" panose="020B0604020202020204" pitchFamily="34" charset="0"/>
              <a:cs typeface="Arial" panose="020B0604020202020204"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10</a:t>
            </a:r>
            <a:endParaRPr lang="en-US" sz="1000" dirty="0"/>
          </a:p>
        </p:txBody>
      </p:sp>
      <p:sp>
        <p:nvSpPr>
          <p:cNvPr id="8" name="Retângulo 7"/>
          <p:cNvSpPr>
            <a:spLocks noChangeArrowheads="1"/>
          </p:cNvSpPr>
          <p:nvPr/>
        </p:nvSpPr>
        <p:spPr bwMode="auto">
          <a:xfrm>
            <a:off x="244475" y="653727"/>
            <a:ext cx="8624887" cy="5881897"/>
          </a:xfrm>
          <a:prstGeom prst="rect">
            <a:avLst/>
          </a:prstGeom>
          <a:noFill/>
          <a:ln w="9525">
            <a:noFill/>
            <a:miter lim="800000"/>
            <a:headEnd/>
            <a:tailEnd/>
          </a:ln>
        </p:spPr>
        <p:txBody>
          <a:bodyPr lIns="64291" tIns="32146" rIns="64291" bIns="32146">
            <a:spAutoFit/>
          </a:bodyPr>
          <a:lstStyle/>
          <a:p>
            <a:pPr lvl="0"/>
            <a:r>
              <a:rPr lang="pt-BR" b="1" u="sng" dirty="0"/>
              <a:t>PMCMV – Faixas 2 e 3</a:t>
            </a:r>
            <a:r>
              <a:rPr lang="pt-BR" dirty="0"/>
              <a:t> – necessidade de ajustes imediatos e de construção do PMCMV3, a ser iniciado pelo Governo. </a:t>
            </a:r>
            <a:r>
              <a:rPr lang="pt-BR" dirty="0" smtClean="0"/>
              <a:t>GT </a:t>
            </a:r>
            <a:r>
              <a:rPr lang="pt-BR" dirty="0"/>
              <a:t>para a discussão destas alternativas.</a:t>
            </a:r>
          </a:p>
          <a:p>
            <a:pPr marL="285750" lvl="0" indent="-285750">
              <a:buFont typeface="Arial" panose="020B0604020202020204" pitchFamily="34" charset="0"/>
              <a:buChar char="•"/>
            </a:pPr>
            <a:r>
              <a:rPr lang="pt-BR" dirty="0"/>
              <a:t>Alteração dos Limites das Cidades – discussão do mérito em relação às </a:t>
            </a:r>
            <a:r>
              <a:rPr lang="pt-BR" dirty="0" err="1" smtClean="0"/>
              <a:t>RMs</a:t>
            </a:r>
            <a:endParaRPr lang="pt-BR" dirty="0"/>
          </a:p>
          <a:p>
            <a:pPr marL="285750" lvl="0" indent="-285750">
              <a:buFont typeface="Arial" panose="020B0604020202020204" pitchFamily="34" charset="0"/>
              <a:buChar char="•"/>
            </a:pPr>
            <a:r>
              <a:rPr lang="pt-BR" dirty="0"/>
              <a:t>Ajuste nos subsídios</a:t>
            </a:r>
          </a:p>
          <a:p>
            <a:pPr marL="285750" lvl="0" indent="-285750">
              <a:buFont typeface="Arial" panose="020B0604020202020204" pitchFamily="34" charset="0"/>
              <a:buChar char="•"/>
            </a:pPr>
            <a:r>
              <a:rPr lang="pt-BR" dirty="0"/>
              <a:t>Adoção da tabela PRICE com LTV de 90% - alternativa que pode ser viável e menos custosa do que alternativas, mesmo com </a:t>
            </a:r>
            <a:r>
              <a:rPr lang="pt-BR" dirty="0" smtClean="0"/>
              <a:t>inadimplência</a:t>
            </a:r>
            <a:r>
              <a:rPr lang="pt-BR" dirty="0"/>
              <a:t>.  </a:t>
            </a:r>
            <a:endParaRPr lang="pt-BR" dirty="0" smtClean="0"/>
          </a:p>
          <a:p>
            <a:pPr marL="285750" lvl="0" indent="-285750">
              <a:buFont typeface="Arial" panose="020B0604020202020204" pitchFamily="34" charset="0"/>
              <a:buChar char="•"/>
            </a:pPr>
            <a:r>
              <a:rPr lang="pt-BR" dirty="0" smtClean="0"/>
              <a:t>Alteração </a:t>
            </a:r>
            <a:r>
              <a:rPr lang="pt-BR" dirty="0"/>
              <a:t>nas taxas de juros e prazos </a:t>
            </a:r>
            <a:endParaRPr lang="pt-BR" dirty="0" smtClean="0"/>
          </a:p>
          <a:p>
            <a:pPr lvl="0"/>
            <a:endParaRPr lang="pt-BR" dirty="0"/>
          </a:p>
          <a:p>
            <a:pPr lvl="0"/>
            <a:r>
              <a:rPr lang="pt-BR" b="1" u="sng" dirty="0"/>
              <a:t>PMCMV – Faixa 1</a:t>
            </a:r>
            <a:r>
              <a:rPr lang="pt-BR" dirty="0"/>
              <a:t> </a:t>
            </a:r>
            <a:endParaRPr lang="pt-BR" dirty="0" smtClean="0"/>
          </a:p>
          <a:p>
            <a:pPr marL="285750" lvl="0" indent="-285750">
              <a:buFont typeface="Arial" panose="020B0604020202020204" pitchFamily="34" charset="0"/>
              <a:buChar char="•"/>
            </a:pPr>
            <a:r>
              <a:rPr lang="pt-BR" dirty="0" smtClean="0"/>
              <a:t>Demanda </a:t>
            </a:r>
            <a:r>
              <a:rPr lang="pt-BR" dirty="0"/>
              <a:t>e meta física dos municípios – dados online </a:t>
            </a:r>
            <a:r>
              <a:rPr lang="pt-BR" dirty="0" smtClean="0"/>
              <a:t>–</a:t>
            </a:r>
          </a:p>
          <a:p>
            <a:pPr marL="285750" lvl="0" indent="-285750">
              <a:buFont typeface="Arial" panose="020B0604020202020204" pitchFamily="34" charset="0"/>
              <a:buChar char="•"/>
            </a:pPr>
            <a:r>
              <a:rPr lang="pt-BR" dirty="0" smtClean="0"/>
              <a:t>Definições </a:t>
            </a:r>
            <a:r>
              <a:rPr lang="pt-BR" dirty="0"/>
              <a:t>em relação a preços – acompanhamento, incentivo a contrapartidas municipais e estaduais</a:t>
            </a:r>
          </a:p>
          <a:p>
            <a:pPr marL="285750" lvl="0" indent="-285750">
              <a:buFont typeface="Arial" panose="020B0604020202020204" pitchFamily="34" charset="0"/>
              <a:buChar char="•"/>
            </a:pPr>
            <a:r>
              <a:rPr lang="pt-BR" dirty="0"/>
              <a:t>Ajustes no RET</a:t>
            </a:r>
          </a:p>
          <a:p>
            <a:pPr marL="285750" lvl="0" indent="-285750">
              <a:buFont typeface="Arial" panose="020B0604020202020204" pitchFamily="34" charset="0"/>
              <a:buChar char="•"/>
            </a:pPr>
            <a:r>
              <a:rPr lang="pt-BR" dirty="0"/>
              <a:t>Definições faltantes – equipamentos urbanos - regulamentação</a:t>
            </a:r>
          </a:p>
          <a:p>
            <a:pPr marL="285750" lvl="0" indent="-285750">
              <a:buFont typeface="Arial" panose="020B0604020202020204" pitchFamily="34" charset="0"/>
              <a:buChar char="•"/>
            </a:pPr>
            <a:r>
              <a:rPr lang="pt-BR" dirty="0"/>
              <a:t>Desembolsos – questões operacionais para </a:t>
            </a:r>
            <a:r>
              <a:rPr lang="pt-BR" dirty="0" smtClean="0"/>
              <a:t>regularidade</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b="1" dirty="0"/>
              <a:t>GT para cada um destes </a:t>
            </a:r>
            <a:r>
              <a:rPr lang="pt-BR" b="1" dirty="0" smtClean="0"/>
              <a:t>encaminhamentos – reuniões 12/11</a:t>
            </a:r>
            <a:endParaRPr lang="pt-BR" b="1" dirty="0"/>
          </a:p>
          <a:p>
            <a:pPr marL="285750" lvl="0" indent="-285750">
              <a:buFont typeface="Arial" panose="020B0604020202020204" pitchFamily="34" charset="0"/>
              <a:buChar char="•"/>
            </a:pPr>
            <a:endParaRPr lang="pt-BR" b="1" dirty="0"/>
          </a:p>
          <a:p>
            <a:pPr marL="285750" lvl="0" indent="-285750">
              <a:buFont typeface="Arial" panose="020B0604020202020204" pitchFamily="34" charset="0"/>
              <a:buChar char="•"/>
            </a:pPr>
            <a:r>
              <a:rPr lang="pt-BR" b="1" dirty="0"/>
              <a:t>GT Indicadores</a:t>
            </a:r>
          </a:p>
          <a:p>
            <a:pPr marL="285750" lvl="0" indent="-285750">
              <a:buFont typeface="Arial" panose="020B0604020202020204" pitchFamily="34" charset="0"/>
              <a:buChar char="•"/>
            </a:pPr>
            <a:endParaRPr lang="pt-BR" b="1" dirty="0"/>
          </a:p>
          <a:p>
            <a:pPr marL="285750" lvl="0" indent="-285750">
              <a:buFont typeface="Arial" panose="020B0604020202020204" pitchFamily="34" charset="0"/>
              <a:buChar char="•"/>
            </a:pPr>
            <a:r>
              <a:rPr lang="pt-BR" b="1" dirty="0"/>
              <a:t>GT </a:t>
            </a:r>
            <a:r>
              <a:rPr lang="pt-BR" b="1" dirty="0" smtClean="0"/>
              <a:t>Registros/Cartórios</a:t>
            </a:r>
            <a:endParaRPr lang="pt-BR" dirty="0"/>
          </a:p>
        </p:txBody>
      </p:sp>
    </p:spTree>
    <p:extLst>
      <p:ext uri="{BB962C8B-B14F-4D97-AF65-F5344CB8AC3E}">
        <p14:creationId xmlns:p14="http://schemas.microsoft.com/office/powerpoint/2010/main" val="296107258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1"/>
          <p:cNvSpPr>
            <a:spLocks noChangeShapeType="1"/>
          </p:cNvSpPr>
          <p:nvPr/>
        </p:nvSpPr>
        <p:spPr bwMode="auto">
          <a:xfrm flipV="1">
            <a:off x="174625" y="476250"/>
            <a:ext cx="8764588" cy="0"/>
          </a:xfrm>
          <a:prstGeom prst="line">
            <a:avLst/>
          </a:prstGeom>
          <a:noFill/>
          <a:ln w="40640">
            <a:solidFill>
              <a:srgbClr val="808080"/>
            </a:solidFill>
            <a:round/>
            <a:headEnd/>
            <a:tailEnd/>
          </a:ln>
        </p:spPr>
        <p:txBody>
          <a:bodyPr lIns="64291" tIns="32146" rIns="64291" bIns="32146"/>
          <a:lstStyle/>
          <a:p>
            <a:endParaRPr lang="pt-BR"/>
          </a:p>
        </p:txBody>
      </p:sp>
      <p:sp>
        <p:nvSpPr>
          <p:cNvPr id="7172" name="Rectangle 3"/>
          <p:cNvSpPr>
            <a:spLocks noGrp="1" noChangeArrowheads="1"/>
          </p:cNvSpPr>
          <p:nvPr>
            <p:ph type="title"/>
          </p:nvPr>
        </p:nvSpPr>
        <p:spPr>
          <a:xfrm>
            <a:off x="221456" y="115295"/>
            <a:ext cx="7397750" cy="249238"/>
          </a:xfrm>
        </p:spPr>
        <p:txBody>
          <a:bodyPr lIns="0" tIns="0" rIns="0" bIns="0" anchor="t">
            <a:normAutofit/>
          </a:bodyPr>
          <a:lstStyle/>
          <a:p>
            <a:pPr algn="l" defTabSz="914145" eaLnBrk="1">
              <a:lnSpc>
                <a:spcPct val="90000"/>
              </a:lnSpc>
              <a:defRPr/>
            </a:pPr>
            <a:r>
              <a:rPr lang="pt-BR" sz="1800" b="1" dirty="0">
                <a:latin typeface="Arial" panose="020B0604020202020204" pitchFamily="34" charset="0"/>
                <a:ea typeface="Verdana" panose="020B0604030504040204" pitchFamily="34" charset="0"/>
                <a:cs typeface="Arial" panose="020B0604020202020204" pitchFamily="34" charset="0"/>
              </a:rPr>
              <a:t>Relações de </a:t>
            </a:r>
            <a:r>
              <a:rPr lang="pt-BR" sz="1800" b="1" dirty="0" smtClean="0">
                <a:latin typeface="Arial" panose="020B0604020202020204" pitchFamily="34" charset="0"/>
                <a:ea typeface="Verdana" panose="020B0604030504040204" pitchFamily="34" charset="0"/>
                <a:cs typeface="Arial" panose="020B0604020202020204" pitchFamily="34" charset="0"/>
              </a:rPr>
              <a:t>Trabalho</a:t>
            </a:r>
            <a:r>
              <a:rPr lang="en-US" sz="1800" b="1" dirty="0" smtClean="0">
                <a:latin typeface="Arial" panose="020B0604020202020204" pitchFamily="34" charset="0"/>
                <a:ea typeface="Verdana" panose="020B0604030504040204" pitchFamily="34" charset="0"/>
                <a:cs typeface="Arial" panose="020B0604020202020204" pitchFamily="34" charset="0"/>
                <a:sym typeface="Arial" pitchFamily="34" charset="0"/>
              </a:rPr>
              <a:t> </a:t>
            </a:r>
            <a:endParaRPr lang="en-US" sz="1800" b="1" dirty="0">
              <a:latin typeface="Arial" panose="020B0604020202020204" pitchFamily="34" charset="0"/>
              <a:ea typeface="Verdana" panose="020B0604030504040204" pitchFamily="34" charset="0"/>
              <a:cs typeface="Arial" panose="020B0604020202020204" pitchFamily="34" charset="0"/>
              <a:sym typeface="Arial" pitchFamily="34" charset="0"/>
            </a:endParaRPr>
          </a:p>
        </p:txBody>
      </p:sp>
      <p:sp>
        <p:nvSpPr>
          <p:cNvPr id="19459"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549275"/>
            <a:ext cx="8624887" cy="5604898"/>
          </a:xfrm>
          <a:prstGeom prst="rect">
            <a:avLst/>
          </a:prstGeom>
          <a:noFill/>
          <a:ln w="9525">
            <a:noFill/>
            <a:miter lim="800000"/>
            <a:headEnd/>
            <a:tailEnd/>
          </a:ln>
        </p:spPr>
        <p:txBody>
          <a:bodyPr lIns="64291" tIns="32146" rIns="64291" bIns="32146">
            <a:spAutoFit/>
          </a:bodyPr>
          <a:lstStyle/>
          <a:p>
            <a:pPr>
              <a:defRPr/>
            </a:pPr>
            <a:r>
              <a:rPr lang="pt-BR" b="1" dirty="0" smtClean="0"/>
              <a:t>PL </a:t>
            </a:r>
            <a:r>
              <a:rPr lang="pt-BR" b="1" dirty="0"/>
              <a:t>4330 </a:t>
            </a:r>
            <a:endParaRPr lang="pt-BR" b="1" dirty="0" smtClean="0"/>
          </a:p>
          <a:p>
            <a:pPr marL="285750" indent="-285750">
              <a:buFont typeface="Arial" panose="020B0604020202020204" pitchFamily="34" charset="0"/>
              <a:buChar char="•"/>
              <a:defRPr/>
            </a:pPr>
            <a:r>
              <a:rPr lang="pt-BR" dirty="0" smtClean="0"/>
              <a:t>Líderes partidários, </a:t>
            </a:r>
            <a:r>
              <a:rPr lang="pt-BR" dirty="0" err="1" smtClean="0"/>
              <a:t>Anamatra</a:t>
            </a:r>
            <a:r>
              <a:rPr lang="pt-BR" dirty="0" smtClean="0"/>
              <a:t>: votação após as eleições</a:t>
            </a:r>
          </a:p>
          <a:p>
            <a:pPr marL="285750" lvl="0" indent="-285750">
              <a:buFont typeface="Arial" panose="020B0604020202020204" pitchFamily="34" charset="0"/>
              <a:buChar char="•"/>
            </a:pPr>
            <a:r>
              <a:rPr lang="pt-BR" dirty="0" smtClean="0"/>
              <a:t>Campanha CNI -  defesa dos direitos do empreiteiro – convencimento parlamentar, comunicação de massa – PAF, disponibilização para contribuição</a:t>
            </a:r>
          </a:p>
          <a:p>
            <a:pPr marL="285750" lvl="0" indent="-285750">
              <a:buFont typeface="Arial" panose="020B0604020202020204" pitchFamily="34" charset="0"/>
              <a:buChar char="•"/>
            </a:pPr>
            <a:endParaRPr lang="pt-BR" dirty="0"/>
          </a:p>
          <a:p>
            <a:pPr lvl="0">
              <a:defRPr/>
            </a:pPr>
            <a:r>
              <a:rPr lang="pt-BR" b="1" dirty="0"/>
              <a:t>Quotas - PCD</a:t>
            </a:r>
            <a:r>
              <a:rPr lang="pt-BR" dirty="0"/>
              <a:t>. </a:t>
            </a:r>
          </a:p>
          <a:p>
            <a:pPr marL="285750" lvl="0" indent="-285750">
              <a:buFont typeface="Arial" panose="020B0604020202020204" pitchFamily="34" charset="0"/>
              <a:buChar char="•"/>
              <a:defRPr/>
            </a:pPr>
            <a:r>
              <a:rPr lang="pt-BR" dirty="0"/>
              <a:t>Anúncios publicados e a firma de convênios são relevantes. </a:t>
            </a:r>
          </a:p>
          <a:p>
            <a:pPr marL="285750" lvl="0" indent="-285750">
              <a:buFont typeface="Arial" panose="020B0604020202020204" pitchFamily="34" charset="0"/>
              <a:buChar char="•"/>
              <a:defRPr/>
            </a:pPr>
            <a:r>
              <a:rPr lang="pt-BR" dirty="0"/>
              <a:t>Discussão no Comitê de RH com </a:t>
            </a:r>
            <a:r>
              <a:rPr lang="pt-BR" dirty="0" err="1"/>
              <a:t>Demarest</a:t>
            </a:r>
            <a:r>
              <a:rPr lang="pt-BR" dirty="0"/>
              <a:t> referente à bem sucedida ação por adequação das quotas pela </a:t>
            </a:r>
            <a:r>
              <a:rPr lang="pt-BR" dirty="0" err="1"/>
              <a:t>Swissport</a:t>
            </a:r>
            <a:r>
              <a:rPr lang="pt-BR" dirty="0"/>
              <a:t> de acordo com periculosidade das funções. Buscaremos acesso a </a:t>
            </a:r>
            <a:r>
              <a:rPr lang="pt-BR" dirty="0" err="1"/>
              <a:t>Sinduscon</a:t>
            </a:r>
            <a:r>
              <a:rPr lang="pt-BR" dirty="0"/>
              <a:t> SP para discutir o assunto.</a:t>
            </a:r>
          </a:p>
          <a:p>
            <a:pPr marL="285750" lvl="0" indent="-285750">
              <a:buFont typeface="Arial" panose="020B0604020202020204" pitchFamily="34" charset="0"/>
              <a:buChar char="•"/>
              <a:defRPr/>
            </a:pPr>
            <a:r>
              <a:rPr lang="pt-BR" dirty="0"/>
              <a:t>Reunião com </a:t>
            </a:r>
            <a:r>
              <a:rPr lang="pt-BR" dirty="0" err="1"/>
              <a:t>Sinduscon</a:t>
            </a:r>
            <a:r>
              <a:rPr lang="pt-BR" dirty="0"/>
              <a:t> SP para tratar o </a:t>
            </a:r>
            <a:r>
              <a:rPr lang="pt-BR" dirty="0" smtClean="0"/>
              <a:t>assunto</a:t>
            </a:r>
          </a:p>
          <a:p>
            <a:pPr marL="285750" lvl="0" indent="-285750">
              <a:buFont typeface="Arial" panose="020B0604020202020204" pitchFamily="34" charset="0"/>
              <a:buChar char="•"/>
              <a:defRPr/>
            </a:pPr>
            <a:endParaRPr lang="pt-BR" dirty="0"/>
          </a:p>
          <a:p>
            <a:pPr>
              <a:defRPr/>
            </a:pPr>
            <a:r>
              <a:rPr lang="pt-BR" b="1" dirty="0"/>
              <a:t>Condições similares ao trabalho escravo</a:t>
            </a:r>
          </a:p>
          <a:p>
            <a:pPr marL="285750" indent="-285750">
              <a:buFont typeface="Arial" panose="020B0604020202020204" pitchFamily="34" charset="0"/>
              <a:buChar char="•"/>
              <a:defRPr/>
            </a:pPr>
            <a:r>
              <a:rPr lang="pt-BR" dirty="0"/>
              <a:t>Aperfeiçoamento da Port. Interministerial 02, de 2011; PL 3842/2012 – Dep. Moreira Mendes – PSD/RO</a:t>
            </a:r>
          </a:p>
          <a:p>
            <a:pPr>
              <a:buFont typeface="Arial" charset="0"/>
              <a:buChar char="•"/>
              <a:defRPr/>
            </a:pPr>
            <a:r>
              <a:rPr lang="pt-BR" dirty="0"/>
              <a:t>   Esclarecimentos ao poder público</a:t>
            </a:r>
          </a:p>
          <a:p>
            <a:pPr>
              <a:buFont typeface="Arial" charset="0"/>
              <a:buChar char="•"/>
              <a:defRPr/>
            </a:pPr>
            <a:r>
              <a:rPr lang="pt-BR" dirty="0"/>
              <a:t>   MPT – Teoria do Domínio do Fato</a:t>
            </a:r>
          </a:p>
          <a:p>
            <a:pPr lvl="0">
              <a:defRPr/>
            </a:pPr>
            <a:endParaRPr lang="pt-BR" dirty="0"/>
          </a:p>
          <a:p>
            <a:pPr lvl="0"/>
            <a:endParaRPr lang="pt-BR" dirty="0" smtClean="0"/>
          </a:p>
          <a:p>
            <a:pPr>
              <a:defRPr/>
            </a:pPr>
            <a:endParaRPr lang="pt-BR" dirty="0"/>
          </a:p>
        </p:txBody>
      </p:sp>
      <p:sp>
        <p:nvSpPr>
          <p:cNvPr id="19461"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11</a:t>
            </a:r>
            <a:endParaRPr lang="en-US" sz="1000" dirty="0"/>
          </a:p>
        </p:txBody>
      </p:sp>
    </p:spTree>
    <p:extLst>
      <p:ext uri="{BB962C8B-B14F-4D97-AF65-F5344CB8AC3E}">
        <p14:creationId xmlns:p14="http://schemas.microsoft.com/office/powerpoint/2010/main" val="129416430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16632"/>
            <a:ext cx="8443912" cy="281831"/>
          </a:xfrm>
        </p:spPr>
        <p:txBody>
          <a:bodyPr lIns="0" tIns="0" rIns="0" bIns="0" anchor="t">
            <a:noAutofit/>
          </a:bodyPr>
          <a:lstStyle/>
          <a:p>
            <a:pPr algn="l" defTabSz="914145" eaLnBrk="1">
              <a:lnSpc>
                <a:spcPct val="90000"/>
              </a:lnSpc>
              <a:defRPr/>
            </a:pPr>
            <a:r>
              <a:rPr lang="en-US" sz="1800" b="1" kern="1200" dirty="0" err="1"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Desoneração</a:t>
            </a:r>
            <a:r>
              <a:rPr lang="en-US" sz="1800" b="1" kern="1200" dirty="0" smtClean="0">
                <a:solidFill>
                  <a:schemeClr val="tx1"/>
                </a:solidFill>
                <a:latin typeface="Arial" panose="020B0604020202020204" pitchFamily="34" charset="0"/>
                <a:ea typeface="Verdana" panose="020B0604030504040204" pitchFamily="34" charset="0"/>
                <a:cs typeface="Arial" panose="020B0604020202020204" pitchFamily="34" charset="0"/>
                <a:sym typeface="Arial" pitchFamily="34" charset="0"/>
              </a:rPr>
              <a:t>/RET</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327899"/>
          </a:xfrm>
          <a:prstGeom prst="rect">
            <a:avLst/>
          </a:prstGeom>
          <a:noFill/>
          <a:ln w="9525">
            <a:noFill/>
            <a:miter lim="800000"/>
            <a:headEnd/>
            <a:tailEnd/>
          </a:ln>
        </p:spPr>
        <p:txBody>
          <a:bodyPr lIns="64291" tIns="32146" rIns="64291" bIns="32146">
            <a:spAutoFit/>
          </a:bodyPr>
          <a:lstStyle/>
          <a:p>
            <a:r>
              <a:rPr lang="pt-BR" b="1" dirty="0" smtClean="0"/>
              <a:t>Desoneração da Folha </a:t>
            </a:r>
          </a:p>
          <a:p>
            <a:pPr marL="285750" indent="-285750">
              <a:buFont typeface="Arial" panose="020B0604020202020204" pitchFamily="34" charset="0"/>
              <a:buChar char="•"/>
            </a:pPr>
            <a:r>
              <a:rPr lang="pt-BR" dirty="0" smtClean="0"/>
              <a:t>Subsistem dúvidas sobre CND, fiscalização futura, não remissão à CEI – caderno a ser enviado à RFB</a:t>
            </a:r>
          </a:p>
          <a:p>
            <a:endParaRPr lang="pt-BR" b="1" dirty="0"/>
          </a:p>
          <a:p>
            <a:r>
              <a:rPr lang="pt-BR" b="1" dirty="0" smtClean="0"/>
              <a:t>Desoneração completa</a:t>
            </a:r>
          </a:p>
          <a:p>
            <a:endParaRPr lang="pt-BR" b="1" dirty="0" smtClean="0"/>
          </a:p>
          <a:p>
            <a:pPr marL="285750" indent="-285750">
              <a:buFont typeface="Arial" panose="020B0604020202020204" pitchFamily="34" charset="0"/>
              <a:buChar char="•"/>
            </a:pPr>
            <a:r>
              <a:rPr lang="pt-BR" dirty="0" smtClean="0"/>
              <a:t>Comitê de RH – conversa com Miguel Jorge</a:t>
            </a:r>
          </a:p>
          <a:p>
            <a:pPr marL="742950" lvl="1" indent="-285750">
              <a:buFont typeface="Arial" panose="020B0604020202020204" pitchFamily="34" charset="0"/>
              <a:buChar char="•"/>
            </a:pPr>
            <a:r>
              <a:rPr lang="pt-BR" dirty="0" smtClean="0"/>
              <a:t>Busca de exemplos ANAMAT</a:t>
            </a:r>
          </a:p>
          <a:p>
            <a:pPr marL="742950" lvl="1" indent="-285750">
              <a:buFont typeface="Arial" panose="020B0604020202020204" pitchFamily="34" charset="0"/>
              <a:buChar char="•"/>
            </a:pPr>
            <a:r>
              <a:rPr lang="pt-BR" dirty="0" smtClean="0"/>
              <a:t>Profissionalização da </a:t>
            </a:r>
            <a:r>
              <a:rPr lang="pt-BR" dirty="0" smtClean="0"/>
              <a:t>entidade</a:t>
            </a:r>
          </a:p>
          <a:p>
            <a:pPr marL="285750" indent="-285750">
              <a:buFont typeface="Arial" panose="020B0604020202020204" pitchFamily="34" charset="0"/>
              <a:buChar char="•"/>
            </a:pPr>
            <a:r>
              <a:rPr lang="pt-BR" dirty="0" smtClean="0"/>
              <a:t>Meyer: proposta de contato com Bernard </a:t>
            </a:r>
            <a:r>
              <a:rPr lang="pt-BR" dirty="0" err="1" smtClean="0"/>
              <a:t>Appy</a:t>
            </a:r>
            <a:endParaRPr lang="pt-BR" dirty="0" smtClean="0"/>
          </a:p>
          <a:p>
            <a:endParaRPr lang="pt-BR" dirty="0"/>
          </a:p>
          <a:p>
            <a:r>
              <a:rPr lang="pt-BR" b="1" dirty="0"/>
              <a:t>RET 4% para estoque vendido após conclusão da obra</a:t>
            </a:r>
          </a:p>
          <a:p>
            <a:endParaRPr lang="pt-BR" dirty="0"/>
          </a:p>
          <a:p>
            <a:pPr marL="285750" lvl="0" indent="-285750">
              <a:buFont typeface="Arial" panose="020B0604020202020204" pitchFamily="34" charset="0"/>
              <a:buChar char="•"/>
            </a:pPr>
            <a:r>
              <a:rPr lang="pt-BR" dirty="0" smtClean="0"/>
              <a:t>Luiz Paes/</a:t>
            </a:r>
            <a:r>
              <a:rPr lang="pt-BR" dirty="0" err="1" smtClean="0"/>
              <a:t>Melhim</a:t>
            </a:r>
            <a:r>
              <a:rPr lang="pt-BR" dirty="0" smtClean="0"/>
              <a:t> </a:t>
            </a:r>
            <a:r>
              <a:rPr lang="pt-BR" dirty="0" err="1" smtClean="0"/>
              <a:t>Chalhub</a:t>
            </a:r>
            <a:r>
              <a:rPr lang="pt-BR" dirty="0" smtClean="0"/>
              <a:t> </a:t>
            </a:r>
            <a:r>
              <a:rPr lang="pt-BR" dirty="0"/>
              <a:t>-  assimetria -  postergação de vendas.</a:t>
            </a:r>
          </a:p>
          <a:p>
            <a:pPr marL="285750" lvl="0" indent="-285750">
              <a:buFont typeface="Arial" panose="020B0604020202020204" pitchFamily="34" charset="0"/>
              <a:buChar char="•"/>
            </a:pPr>
            <a:r>
              <a:rPr lang="pt-BR" dirty="0"/>
              <a:t>Impacto em definições das empresas, inclusive aquelas referentes a permutas, lucro real vs. lucro presumido</a:t>
            </a:r>
          </a:p>
          <a:p>
            <a:pPr marL="285750" lvl="0" indent="-285750">
              <a:buFont typeface="Arial" panose="020B0604020202020204" pitchFamily="34" charset="0"/>
              <a:buChar char="•"/>
            </a:pPr>
            <a:r>
              <a:rPr lang="pt-BR" dirty="0"/>
              <a:t>Ato Normativo da Receita ou mesmo MP/Lei</a:t>
            </a:r>
          </a:p>
          <a:p>
            <a:pPr marL="285750" lvl="0" indent="-285750">
              <a:buFont typeface="Arial" panose="020B0604020202020204" pitchFamily="34" charset="0"/>
              <a:buChar char="•"/>
            </a:pPr>
            <a:r>
              <a:rPr lang="pt-BR" dirty="0"/>
              <a:t>Amadurecer convencimento CBIC para conversa com </a:t>
            </a:r>
            <a:r>
              <a:rPr lang="pt-BR" dirty="0" smtClean="0"/>
              <a:t>Receita</a:t>
            </a:r>
          </a:p>
          <a:p>
            <a:pPr marL="285750" lvl="0" indent="-285750">
              <a:buFont typeface="Arial" panose="020B0604020202020204" pitchFamily="34" charset="0"/>
              <a:buChar char="•"/>
            </a:pPr>
            <a:r>
              <a:rPr lang="pt-BR" b="1" dirty="0" smtClean="0"/>
              <a:t>Ação preventiva – medida cautelar?</a:t>
            </a:r>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12</a:t>
            </a:r>
            <a:endParaRPr lang="en-US" sz="1000" dirty="0"/>
          </a:p>
        </p:txBody>
      </p:sp>
    </p:spTree>
    <p:extLst>
      <p:ext uri="{BB962C8B-B14F-4D97-AF65-F5344CB8AC3E}">
        <p14:creationId xmlns:p14="http://schemas.microsoft.com/office/powerpoint/2010/main" val="215881520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a:effectLst>
                  <a:outerShdw blurRad="38100" dist="38100" dir="2700000" algn="tl">
                    <a:srgbClr val="C0C0C0"/>
                  </a:outerShdw>
                </a:effectLst>
                <a:latin typeface="Helvetica" charset="0"/>
                <a:ea typeface="Helvetica" charset="0"/>
                <a:cs typeface="Helvetica" charset="0"/>
                <a:sym typeface="Helvetica" charset="0"/>
              </a:rPr>
              <a:t>2</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 Plano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Diretor</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/Pref. S. Paulo</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132182986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7" y="188640"/>
            <a:ext cx="8561387" cy="216619"/>
          </a:xfrm>
        </p:spPr>
        <p:txBody>
          <a:bodyPr lIns="0" tIns="0" rIns="0" bIns="0" anchor="t">
            <a:normAutofit fontScale="90000"/>
          </a:bodyPr>
          <a:lstStyle/>
          <a:p>
            <a:pPr algn="l" defTabSz="914145" eaLnBrk="1">
              <a:lnSpc>
                <a:spcPct val="90000"/>
              </a:lnSpc>
              <a:defRPr/>
            </a:pPr>
            <a:r>
              <a:rPr lang="en-US" sz="2000" b="1" dirty="0" err="1">
                <a:latin typeface="Arial" panose="020B0604020202020204" pitchFamily="34" charset="0"/>
                <a:ea typeface="Verdana" panose="020B0604030504040204" pitchFamily="34" charset="0"/>
                <a:cs typeface="Arial" panose="020B0604020202020204" pitchFamily="34" charset="0"/>
                <a:sym typeface="Arial" pitchFamily="34" charset="0"/>
              </a:rPr>
              <a:t>Atualizações</a:t>
            </a:r>
            <a:r>
              <a:rPr lang="en-US" sz="2000" b="1" dirty="0">
                <a:latin typeface="Arial" panose="020B0604020202020204" pitchFamily="34" charset="0"/>
                <a:ea typeface="Verdana" panose="020B0604030504040204" pitchFamily="34" charset="0"/>
                <a:cs typeface="Arial" panose="020B0604020202020204" pitchFamily="34" charset="0"/>
                <a:sym typeface="Arial" pitchFamily="34" charset="0"/>
              </a:rPr>
              <a:t> – </a:t>
            </a:r>
            <a:r>
              <a:rPr lang="pt-BR" sz="2000" b="1" dirty="0" smtClean="0">
                <a:latin typeface="Arial" panose="020B0604020202020204" pitchFamily="34" charset="0"/>
                <a:ea typeface="Verdana" panose="020B0604030504040204" pitchFamily="34" charset="0"/>
                <a:cs typeface="Arial" panose="020B0604020202020204" pitchFamily="34" charset="0"/>
              </a:rPr>
              <a:t>Prefeitura de São Paulo</a:t>
            </a:r>
            <a:r>
              <a:rPr lang="pt-BR" sz="1800" b="1" kern="1200" dirty="0" smtClean="0">
                <a:solidFill>
                  <a:schemeClr val="tx1"/>
                </a:solidFill>
                <a:cs typeface="Arial" pitchFamily="34" charset="0"/>
              </a:rPr>
              <a:t> </a:t>
            </a:r>
            <a:r>
              <a:rPr lang="pt-BR" sz="1800" dirty="0"/>
              <a:t/>
            </a:r>
            <a:br>
              <a:rPr lang="pt-BR" sz="1800" dirty="0"/>
            </a:br>
            <a:endParaRPr lang="en-US" sz="1800" b="1" kern="1200" dirty="0" smtClean="0">
              <a:solidFill>
                <a:schemeClr val="tx1"/>
              </a:solidFill>
              <a:cs typeface="Arial"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358677"/>
          </a:xfrm>
          <a:prstGeom prst="rect">
            <a:avLst/>
          </a:prstGeom>
          <a:noFill/>
          <a:ln w="9525">
            <a:noFill/>
            <a:miter lim="800000"/>
            <a:headEnd/>
            <a:tailEnd/>
          </a:ln>
        </p:spPr>
        <p:txBody>
          <a:bodyPr lIns="64291" tIns="32146" rIns="64291" bIns="32146">
            <a:spAutoFit/>
          </a:bodyPr>
          <a:lstStyle/>
          <a:p>
            <a:r>
              <a:rPr lang="pt-BR" b="1" dirty="0" smtClean="0"/>
              <a:t>Acompanhamento </a:t>
            </a:r>
            <a:r>
              <a:rPr lang="pt-BR" b="1" dirty="0"/>
              <a:t>mensal </a:t>
            </a:r>
            <a:r>
              <a:rPr lang="pt-BR" b="1" dirty="0" smtClean="0"/>
              <a:t>Prefeito </a:t>
            </a:r>
            <a:r>
              <a:rPr lang="pt-BR" dirty="0"/>
              <a:t>– </a:t>
            </a:r>
            <a:r>
              <a:rPr lang="pt-BR" b="1" dirty="0">
                <a:latin typeface="Arial" panose="020B0604020202020204" pitchFamily="34" charset="0"/>
                <a:ea typeface="Verdana" panose="020B0604030504040204" pitchFamily="34" charset="0"/>
                <a:cs typeface="Arial" panose="020B0604020202020204" pitchFamily="34" charset="0"/>
              </a:rPr>
              <a:t>– 25/6, 29/7, 16/9 e 30/10 </a:t>
            </a:r>
            <a:r>
              <a:rPr lang="pt-BR" b="1" dirty="0" smtClean="0">
                <a:latin typeface="Arial" panose="020B0604020202020204" pitchFamily="34" charset="0"/>
                <a:ea typeface="Verdana" panose="020B0604030504040204" pitchFamily="34" charset="0"/>
                <a:cs typeface="Arial" panose="020B0604020202020204" pitchFamily="34" charset="0"/>
              </a:rPr>
              <a:t>– Faixa 1</a:t>
            </a:r>
          </a:p>
          <a:p>
            <a:pPr marL="285750" indent="-285750">
              <a:buFont typeface="Arial" panose="020B0604020202020204" pitchFamily="34" charset="0"/>
              <a:buChar char="•"/>
            </a:pPr>
            <a:r>
              <a:rPr lang="pt-BR" dirty="0" smtClean="0"/>
              <a:t>Alinhamento Secovi, </a:t>
            </a:r>
            <a:r>
              <a:rPr lang="pt-BR" dirty="0" err="1" smtClean="0"/>
              <a:t>Sinduscon</a:t>
            </a:r>
            <a:r>
              <a:rPr lang="pt-BR" dirty="0" smtClean="0"/>
              <a:t> e APEOP. Encaminhamentos até a próxima::</a:t>
            </a:r>
            <a:endParaRPr lang="pt-BR" sz="2000" dirty="0"/>
          </a:p>
          <a:p>
            <a:pPr marL="285750" lvl="0" indent="-285750">
              <a:buFont typeface="Arial" panose="020B0604020202020204" pitchFamily="34" charset="0"/>
              <a:buChar char="•"/>
            </a:pPr>
            <a:r>
              <a:rPr lang="pt-BR" b="1" dirty="0"/>
              <a:t>Convênio CETESB/SVMA </a:t>
            </a:r>
            <a:r>
              <a:rPr lang="pt-BR" dirty="0" smtClean="0"/>
              <a:t>- duplicidade </a:t>
            </a:r>
            <a:r>
              <a:rPr lang="pt-BR" dirty="0"/>
              <a:t>e superposições nas </a:t>
            </a:r>
            <a:r>
              <a:rPr lang="pt-BR" dirty="0" smtClean="0"/>
              <a:t>análises</a:t>
            </a:r>
          </a:p>
          <a:p>
            <a:pPr marL="742950" lvl="1" indent="-285750">
              <a:buFont typeface="Arial" panose="020B0604020202020204" pitchFamily="34" charset="0"/>
              <a:buChar char="•"/>
            </a:pPr>
            <a:r>
              <a:rPr lang="pt-BR" dirty="0" smtClean="0"/>
              <a:t>CETESB: Lei dos Mananciais – flexibilização por Governador</a:t>
            </a:r>
            <a:endParaRPr lang="pt-BR" dirty="0"/>
          </a:p>
          <a:p>
            <a:pPr marL="285750" lvl="0" indent="-285750">
              <a:buFont typeface="Arial" panose="020B0604020202020204" pitchFamily="34" charset="0"/>
              <a:buChar char="•"/>
            </a:pPr>
            <a:r>
              <a:rPr lang="pt-BR" b="1" dirty="0" err="1" smtClean="0"/>
              <a:t>Retrofit</a:t>
            </a:r>
            <a:r>
              <a:rPr lang="pt-BR" dirty="0"/>
              <a:t>: propostas por </a:t>
            </a:r>
            <a:r>
              <a:rPr lang="pt-BR" dirty="0" smtClean="0"/>
              <a:t>viabilização – bombeiros, acessibilidade</a:t>
            </a:r>
          </a:p>
          <a:p>
            <a:pPr marL="285750" lvl="0" indent="-285750">
              <a:buFont typeface="Arial" panose="020B0604020202020204" pitchFamily="34" charset="0"/>
              <a:buChar char="•"/>
            </a:pPr>
            <a:endParaRPr lang="pt-BR" dirty="0"/>
          </a:p>
          <a:p>
            <a:pPr lvl="0"/>
            <a:r>
              <a:rPr lang="en-US" b="1" dirty="0" err="1">
                <a:cs typeface="Arial" pitchFamily="34" charset="0"/>
                <a:sym typeface="Arial" pitchFamily="34" charset="0"/>
              </a:rPr>
              <a:t>Aprovações</a:t>
            </a:r>
            <a:r>
              <a:rPr lang="en-US" b="1" dirty="0">
                <a:cs typeface="Arial" pitchFamily="34" charset="0"/>
                <a:sym typeface="Arial" pitchFamily="34" charset="0"/>
              </a:rPr>
              <a:t> – </a:t>
            </a:r>
            <a:r>
              <a:rPr lang="en-US" b="1" dirty="0" err="1">
                <a:cs typeface="Arial" pitchFamily="34" charset="0"/>
                <a:sym typeface="Arial" pitchFamily="34" charset="0"/>
              </a:rPr>
              <a:t>Prefeitura</a:t>
            </a:r>
            <a:r>
              <a:rPr lang="en-US" b="1" dirty="0">
                <a:cs typeface="Arial" pitchFamily="34" charset="0"/>
                <a:sym typeface="Arial" pitchFamily="34" charset="0"/>
              </a:rPr>
              <a:t> de São Paulo- </a:t>
            </a:r>
            <a:r>
              <a:rPr lang="pt-BR" b="1" dirty="0">
                <a:cs typeface="Arial" pitchFamily="34" charset="0"/>
              </a:rPr>
              <a:t>Projeto MBC/ Consultoria </a:t>
            </a:r>
            <a:r>
              <a:rPr lang="pt-BR" b="1" dirty="0" err="1" smtClean="0">
                <a:cs typeface="Arial" pitchFamily="34" charset="0"/>
              </a:rPr>
              <a:t>Falconi</a:t>
            </a:r>
            <a:endParaRPr lang="pt-BR" b="1" dirty="0">
              <a:cs typeface="Arial" pitchFamily="34" charset="0"/>
            </a:endParaRPr>
          </a:p>
          <a:p>
            <a:pPr marL="285750" indent="-285750">
              <a:buFont typeface="Arial" panose="020B0604020202020204" pitchFamily="34" charset="0"/>
              <a:buChar char="•"/>
            </a:pPr>
            <a:r>
              <a:rPr lang="pt-BR" dirty="0"/>
              <a:t>Boas práticas replicáveis para outras prefeituras; </a:t>
            </a:r>
            <a:r>
              <a:rPr lang="pt-BR" i="1" dirty="0"/>
              <a:t>benchmarks</a:t>
            </a:r>
            <a:r>
              <a:rPr lang="pt-BR" dirty="0"/>
              <a:t>, exemplos</a:t>
            </a:r>
          </a:p>
          <a:p>
            <a:pPr marL="285750" indent="-285750">
              <a:buFont typeface="Arial" panose="020B0604020202020204" pitchFamily="34" charset="0"/>
              <a:buChar char="•"/>
            </a:pPr>
            <a:r>
              <a:rPr lang="pt-BR" dirty="0"/>
              <a:t>Acompanhamento </a:t>
            </a:r>
            <a:r>
              <a:rPr lang="pt-BR" dirty="0" err="1"/>
              <a:t>Wtorre</a:t>
            </a:r>
            <a:r>
              <a:rPr lang="pt-BR" dirty="0"/>
              <a:t>, </a:t>
            </a:r>
            <a:r>
              <a:rPr lang="pt-BR" dirty="0" err="1"/>
              <a:t>Cyrela</a:t>
            </a:r>
            <a:r>
              <a:rPr lang="pt-BR" dirty="0"/>
              <a:t>, </a:t>
            </a:r>
            <a:r>
              <a:rPr lang="pt-BR" dirty="0" err="1"/>
              <a:t>Even</a:t>
            </a:r>
            <a:r>
              <a:rPr lang="pt-BR" dirty="0"/>
              <a:t>, </a:t>
            </a:r>
            <a:r>
              <a:rPr lang="pt-BR" dirty="0" err="1"/>
              <a:t>Brookfield</a:t>
            </a:r>
            <a:r>
              <a:rPr lang="pt-BR" dirty="0"/>
              <a:t>, OR, Rossi</a:t>
            </a:r>
          </a:p>
          <a:p>
            <a:endParaRPr lang="pt-BR" dirty="0"/>
          </a:p>
          <a:p>
            <a:r>
              <a:rPr lang="pt-BR" b="1" dirty="0"/>
              <a:t>Discussões com SEL - Secretária Paula</a:t>
            </a:r>
          </a:p>
          <a:p>
            <a:pPr marL="285750" indent="-285750">
              <a:buFont typeface="Arial" panose="020B0604020202020204" pitchFamily="34" charset="0"/>
              <a:buChar char="•"/>
            </a:pPr>
            <a:r>
              <a:rPr lang="pt-BR" dirty="0"/>
              <a:t>Formalização - Assinatura de convênio pela SEL – alçada perante Secretarias</a:t>
            </a:r>
          </a:p>
          <a:p>
            <a:pPr marL="285750" indent="-285750">
              <a:buFont typeface="Arial" panose="020B0604020202020204" pitchFamily="34" charset="0"/>
              <a:buChar char="•"/>
            </a:pPr>
            <a:r>
              <a:rPr lang="pt-BR" dirty="0"/>
              <a:t>Envolvimento de SVMA, SMT, SC e SIURB – redirecionamento a NR3</a:t>
            </a:r>
          </a:p>
          <a:p>
            <a:pPr marL="742950" lvl="1" indent="-285750">
              <a:buFont typeface="Arial" panose="020B0604020202020204" pitchFamily="34" charset="0"/>
              <a:buChar char="•"/>
            </a:pPr>
            <a:r>
              <a:rPr lang="pt-BR" dirty="0"/>
              <a:t>Prefeito envolvido com 1as entregas -  visibilidade na assinatura</a:t>
            </a:r>
          </a:p>
          <a:p>
            <a:endParaRPr lang="pt-BR" dirty="0"/>
          </a:p>
          <a:p>
            <a:r>
              <a:rPr lang="pt-BR" b="1" dirty="0"/>
              <a:t>Planos de Ação </a:t>
            </a:r>
            <a:r>
              <a:rPr lang="pt-BR" b="1" dirty="0" err="1"/>
              <a:t>Falconi</a:t>
            </a:r>
            <a:r>
              <a:rPr lang="pt-BR" b="1" dirty="0"/>
              <a:t> - 8/11</a:t>
            </a:r>
          </a:p>
          <a:p>
            <a:pPr marL="285750" indent="-285750">
              <a:buFont typeface="Arial" panose="020B0604020202020204" pitchFamily="34" charset="0"/>
              <a:buChar char="•"/>
            </a:pPr>
            <a:r>
              <a:rPr lang="pt-BR" dirty="0" smtClean="0"/>
              <a:t>Entregas</a:t>
            </a:r>
            <a:endParaRPr lang="pt-BR" dirty="0"/>
          </a:p>
          <a:p>
            <a:pPr marL="285750" indent="-285750">
              <a:buFont typeface="Arial" panose="020B0604020202020204" pitchFamily="34" charset="0"/>
              <a:buChar char="•"/>
            </a:pPr>
            <a:r>
              <a:rPr lang="pt-BR" dirty="0"/>
              <a:t>Plano de Ação – SEL (2 meses), Outras secretarias (4 meses), SLC e cadastros unificados (6 meses</a:t>
            </a:r>
            <a:r>
              <a:rPr lang="pt-BR" dirty="0" smtClean="0"/>
              <a:t>)</a:t>
            </a:r>
            <a:endParaRPr lang="pt-BR" b="1"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13</a:t>
            </a:r>
            <a:endParaRPr lang="en-US" sz="1000" dirty="0"/>
          </a:p>
        </p:txBody>
      </p:sp>
    </p:spTree>
    <p:extLst>
      <p:ext uri="{BB962C8B-B14F-4D97-AF65-F5344CB8AC3E}">
        <p14:creationId xmlns:p14="http://schemas.microsoft.com/office/powerpoint/2010/main" val="392948862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Line 1"/>
          <p:cNvSpPr>
            <a:spLocks noChangeShapeType="1"/>
          </p:cNvSpPr>
          <p:nvPr/>
        </p:nvSpPr>
        <p:spPr bwMode="auto">
          <a:xfrm flipV="1">
            <a:off x="174625" y="620688"/>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pt-BR" sz="1800" b="1" kern="1200" dirty="0" smtClean="0">
                <a:solidFill>
                  <a:schemeClr val="tx1"/>
                </a:solidFill>
                <a:latin typeface="Arial" panose="020B0604020202020204" pitchFamily="34" charset="0"/>
                <a:cs typeface="Arial" panose="020B0604020202020204" pitchFamily="34" charset="0"/>
                <a:sym typeface="Arial" pitchFamily="34" charset="0"/>
              </a:rPr>
              <a:t>Pauta</a:t>
            </a:r>
            <a:endParaRPr lang="en-US" sz="1800" b="1" kern="1200" dirty="0" smtClean="0">
              <a:solidFill>
                <a:schemeClr val="tx1"/>
              </a:solidFill>
              <a:latin typeface="Arial" panose="020B0604020202020204" pitchFamily="34" charset="0"/>
              <a:cs typeface="Arial" panose="020B0604020202020204" pitchFamily="34" charset="0"/>
              <a:sym typeface="Arial" pitchFamily="34" charset="0"/>
            </a:endParaRPr>
          </a:p>
        </p:txBody>
      </p:sp>
      <p:sp>
        <p:nvSpPr>
          <p:cNvPr id="1741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17414" name="Retângulo 7"/>
          <p:cNvSpPr>
            <a:spLocks noChangeArrowheads="1"/>
          </p:cNvSpPr>
          <p:nvPr/>
        </p:nvSpPr>
        <p:spPr bwMode="auto">
          <a:xfrm>
            <a:off x="179388" y="764704"/>
            <a:ext cx="8624887" cy="5358677"/>
          </a:xfrm>
          <a:prstGeom prst="rect">
            <a:avLst/>
          </a:prstGeom>
          <a:noFill/>
          <a:ln w="9525">
            <a:noFill/>
            <a:miter lim="800000"/>
            <a:headEnd/>
            <a:tailEnd/>
          </a:ln>
        </p:spPr>
        <p:txBody>
          <a:bodyPr lIns="64291" tIns="32146" rIns="64291" bIns="32146">
            <a:spAutoFit/>
          </a:bodyPr>
          <a:lstStyle/>
          <a:p>
            <a:pPr lvl="0"/>
            <a:r>
              <a:rPr lang="pt-BR" b="1" dirty="0" smtClean="0"/>
              <a:t>ABRAINC – </a:t>
            </a:r>
            <a:r>
              <a:rPr lang="pt-BR" dirty="0" smtClean="0"/>
              <a:t>13h às 13:40h</a:t>
            </a:r>
          </a:p>
          <a:p>
            <a:pPr lvl="0"/>
            <a:endParaRPr lang="pt-BR" dirty="0" smtClean="0"/>
          </a:p>
          <a:p>
            <a:pPr marL="285750" lvl="0" indent="-285750">
              <a:buFont typeface="Arial" panose="020B0604020202020204" pitchFamily="34" charset="0"/>
              <a:buChar char="•"/>
            </a:pPr>
            <a:r>
              <a:rPr lang="pt-BR" dirty="0" smtClean="0"/>
              <a:t>Atualizações</a:t>
            </a:r>
          </a:p>
          <a:p>
            <a:pPr marL="285750" lvl="0" indent="-285750">
              <a:buFont typeface="Arial" panose="020B0604020202020204" pitchFamily="34" charset="0"/>
              <a:buChar char="•"/>
            </a:pPr>
            <a:r>
              <a:rPr lang="pt-BR" dirty="0" smtClean="0"/>
              <a:t>Dados</a:t>
            </a:r>
          </a:p>
          <a:p>
            <a:pPr marL="285750" lvl="0" indent="-285750">
              <a:buFont typeface="Arial" panose="020B0604020202020204" pitchFamily="34" charset="0"/>
              <a:buChar char="•"/>
            </a:pPr>
            <a:r>
              <a:rPr lang="pt-BR" dirty="0" smtClean="0"/>
              <a:t>Posicionamento</a:t>
            </a:r>
          </a:p>
          <a:p>
            <a:pPr marL="285750" lvl="0" indent="-285750">
              <a:buFont typeface="Arial" panose="020B0604020202020204" pitchFamily="34" charset="0"/>
              <a:buChar char="•"/>
            </a:pPr>
            <a:r>
              <a:rPr lang="pt-BR" dirty="0" smtClean="0"/>
              <a:t>Código de Conduta</a:t>
            </a:r>
          </a:p>
          <a:p>
            <a:pPr lvl="0"/>
            <a:endParaRPr lang="pt-BR" b="1" dirty="0" smtClean="0"/>
          </a:p>
          <a:p>
            <a:pPr lvl="0"/>
            <a:r>
              <a:rPr lang="pt-BR" b="1" dirty="0" smtClean="0"/>
              <a:t>Atualizações – </a:t>
            </a:r>
            <a:r>
              <a:rPr lang="pt-BR" dirty="0" smtClean="0"/>
              <a:t>13:40h às 14:30h</a:t>
            </a:r>
          </a:p>
          <a:p>
            <a:pPr lvl="0"/>
            <a:endParaRPr lang="pt-BR" b="1" dirty="0"/>
          </a:p>
          <a:p>
            <a:pPr marL="285750" lvl="0" indent="-285750">
              <a:buFont typeface="Arial" panose="020B0604020202020204" pitchFamily="34" charset="0"/>
              <a:buChar char="•"/>
            </a:pPr>
            <a:r>
              <a:rPr lang="pt-BR" dirty="0" smtClean="0"/>
              <a:t>Modelo de vendas</a:t>
            </a:r>
          </a:p>
          <a:p>
            <a:pPr marL="285750" lvl="0" indent="-285750">
              <a:buFont typeface="Arial" panose="020B0604020202020204" pitchFamily="34" charset="0"/>
              <a:buChar char="•"/>
            </a:pPr>
            <a:r>
              <a:rPr lang="pt-BR" dirty="0" smtClean="0"/>
              <a:t>Modelo e Negócios, Trabalho </a:t>
            </a:r>
            <a:r>
              <a:rPr lang="pt-BR" dirty="0" err="1" smtClean="0"/>
              <a:t>Booz</a:t>
            </a:r>
            <a:r>
              <a:rPr lang="pt-BR" dirty="0" smtClean="0"/>
              <a:t>, Desburocratização, Registros, Desbloqueios </a:t>
            </a:r>
          </a:p>
          <a:p>
            <a:pPr marL="285750" indent="-285750">
              <a:buFont typeface="Arial" panose="020B0604020202020204" pitchFamily="34" charset="0"/>
              <a:buChar char="•"/>
            </a:pPr>
            <a:r>
              <a:rPr lang="pt-BR" dirty="0"/>
              <a:t>Prefeitura e Plano Diretor SP</a:t>
            </a:r>
          </a:p>
          <a:p>
            <a:pPr marL="285750" lvl="0" indent="-285750">
              <a:buFont typeface="Arial" panose="020B0604020202020204" pitchFamily="34" charset="0"/>
              <a:buChar char="•"/>
            </a:pPr>
            <a:r>
              <a:rPr lang="pt-BR" dirty="0" smtClean="0"/>
              <a:t>Terceirização</a:t>
            </a:r>
          </a:p>
          <a:p>
            <a:pPr marL="285750" lvl="0" indent="-285750">
              <a:buFont typeface="Arial" panose="020B0604020202020204" pitchFamily="34" charset="0"/>
              <a:buChar char="•"/>
            </a:pPr>
            <a:r>
              <a:rPr lang="pt-BR" dirty="0" smtClean="0"/>
              <a:t>PMCMV3</a:t>
            </a:r>
          </a:p>
          <a:p>
            <a:pPr marL="285750" lvl="0" indent="-285750">
              <a:buFont typeface="Arial" panose="020B0604020202020204" pitchFamily="34" charset="0"/>
              <a:buChar char="•"/>
            </a:pPr>
            <a:r>
              <a:rPr lang="pt-BR" dirty="0" smtClean="0"/>
              <a:t>Pauta Reunião Conselho Deliberativo</a:t>
            </a:r>
          </a:p>
          <a:p>
            <a:pPr marL="285750" lvl="0" indent="-285750">
              <a:buFont typeface="Arial" panose="020B0604020202020204" pitchFamily="34" charset="0"/>
              <a:buChar char="•"/>
            </a:pPr>
            <a:endParaRPr lang="pt-BR" dirty="0"/>
          </a:p>
          <a:p>
            <a:r>
              <a:rPr lang="pt-BR" b="1" dirty="0" smtClean="0"/>
              <a:t>Outros assuntos </a:t>
            </a:r>
            <a:r>
              <a:rPr lang="pt-BR" dirty="0" smtClean="0"/>
              <a:t>– 14:30h </a:t>
            </a:r>
            <a:r>
              <a:rPr lang="pt-BR"/>
              <a:t>às </a:t>
            </a:r>
            <a:r>
              <a:rPr lang="pt-BR" smtClean="0"/>
              <a:t>15h</a:t>
            </a:r>
            <a:endParaRPr lang="pt-BR" dirty="0"/>
          </a:p>
          <a:p>
            <a:endParaRPr lang="pt-BR" dirty="0" smtClean="0"/>
          </a:p>
          <a:p>
            <a:endParaRPr lang="en-US" sz="2000" dirty="0" smtClean="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4625" y="207858"/>
            <a:ext cx="7397750" cy="249238"/>
          </a:xfrm>
        </p:spPr>
        <p:txBody>
          <a:bodyPr lIns="0" tIns="0" rIns="0" bIns="0" anchor="t">
            <a:normAutofit fontScale="90000"/>
          </a:bodyPr>
          <a:lstStyle/>
          <a:p>
            <a:pPr algn="l" defTabSz="914145" eaLnBrk="1">
              <a:lnSpc>
                <a:spcPct val="90000"/>
              </a:lnSpc>
              <a:defRPr/>
            </a:pPr>
            <a:r>
              <a:rPr lang="en-US" sz="2000" b="1" dirty="0">
                <a:latin typeface="Arial" panose="020B0604020202020204" pitchFamily="34" charset="0"/>
                <a:ea typeface="Verdana" panose="020B0604030504040204" pitchFamily="34" charset="0"/>
                <a:cs typeface="Arial" panose="020B0604020202020204" pitchFamily="34" charset="0"/>
                <a:sym typeface="Arial" pitchFamily="34" charset="0"/>
              </a:rPr>
              <a:t>Plano </a:t>
            </a:r>
            <a:r>
              <a:rPr lang="en-US" sz="2000" b="1" dirty="0" err="1">
                <a:latin typeface="Arial" panose="020B0604020202020204" pitchFamily="34" charset="0"/>
                <a:ea typeface="Verdana" panose="020B0604030504040204" pitchFamily="34" charset="0"/>
                <a:cs typeface="Arial" panose="020B0604020202020204" pitchFamily="34" charset="0"/>
                <a:sym typeface="Arial" pitchFamily="34" charset="0"/>
              </a:rPr>
              <a:t>Diretor</a:t>
            </a:r>
            <a:r>
              <a:rPr lang="en-US" sz="2000" b="1" dirty="0">
                <a:latin typeface="Arial" panose="020B0604020202020204" pitchFamily="34" charset="0"/>
                <a:ea typeface="Verdana" panose="020B0604030504040204" pitchFamily="34" charset="0"/>
                <a:cs typeface="Arial" panose="020B0604020202020204" pitchFamily="34" charset="0"/>
                <a:sym typeface="Arial" pitchFamily="34" charset="0"/>
              </a:rPr>
              <a:t> – </a:t>
            </a:r>
            <a:r>
              <a:rPr lang="pt-BR" sz="2000" b="1" dirty="0">
                <a:latin typeface="Arial" panose="020B0604020202020204" pitchFamily="34" charset="0"/>
                <a:ea typeface="Verdana" panose="020B0604030504040204" pitchFamily="34" charset="0"/>
                <a:cs typeface="Arial" panose="020B0604020202020204" pitchFamily="34" charset="0"/>
                <a:sym typeface="Arial" pitchFamily="34" charset="0"/>
              </a:rPr>
              <a:t>pontos enviados ao Secovi em 11/11</a:t>
            </a:r>
            <a:r>
              <a:rPr lang="pt-BR" sz="1800" dirty="0"/>
              <a:t/>
            </a:r>
            <a:br>
              <a:rPr lang="pt-BR" sz="1800" dirty="0"/>
            </a:br>
            <a:endParaRPr lang="en-US" sz="1800" b="1" kern="1200" dirty="0" smtClean="0">
              <a:solidFill>
                <a:schemeClr val="tx1"/>
              </a:solidFill>
              <a:cs typeface="Arial"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81897"/>
          </a:xfrm>
          <a:prstGeom prst="rect">
            <a:avLst/>
          </a:prstGeom>
          <a:noFill/>
          <a:ln w="9525">
            <a:noFill/>
            <a:miter lim="800000"/>
            <a:headEnd/>
            <a:tailEnd/>
          </a:ln>
        </p:spPr>
        <p:txBody>
          <a:bodyPr lIns="64291" tIns="32146" rIns="64291" bIns="32146">
            <a:spAutoFit/>
          </a:bodyPr>
          <a:lstStyle/>
          <a:p>
            <a:r>
              <a:rPr lang="pt-BR" b="1" dirty="0" smtClean="0"/>
              <a:t>Insegurança </a:t>
            </a:r>
            <a:r>
              <a:rPr lang="pt-BR" b="1" dirty="0"/>
              <a:t>Jurídica </a:t>
            </a:r>
            <a:r>
              <a:rPr lang="pt-BR" b="1" dirty="0" smtClean="0"/>
              <a:t>- </a:t>
            </a:r>
            <a:r>
              <a:rPr lang="pt-BR" dirty="0"/>
              <a:t>D</a:t>
            </a:r>
            <a:r>
              <a:rPr lang="pt-BR" dirty="0" smtClean="0"/>
              <a:t>ireito </a:t>
            </a:r>
            <a:r>
              <a:rPr lang="pt-BR" dirty="0"/>
              <a:t>de </a:t>
            </a:r>
            <a:r>
              <a:rPr lang="pt-BR" dirty="0" smtClean="0"/>
              <a:t>protocolo, Medidas </a:t>
            </a:r>
            <a:r>
              <a:rPr lang="pt-BR" dirty="0"/>
              <a:t>Cautelares e </a:t>
            </a:r>
            <a:r>
              <a:rPr lang="pt-BR" dirty="0" smtClean="0"/>
              <a:t>Prévias</a:t>
            </a:r>
            <a:endParaRPr lang="pt-BR" dirty="0"/>
          </a:p>
          <a:p>
            <a:endParaRPr lang="pt-BR" b="1" dirty="0" smtClean="0"/>
          </a:p>
          <a:p>
            <a:r>
              <a:rPr lang="pt-BR" b="1" dirty="0" smtClean="0"/>
              <a:t>Eixos – </a:t>
            </a:r>
            <a:r>
              <a:rPr lang="pt-BR" dirty="0" smtClean="0"/>
              <a:t>esclarecimentos, confirmação </a:t>
            </a:r>
            <a:r>
              <a:rPr lang="pt-BR" dirty="0"/>
              <a:t>de dispensa de gabaritos máximos </a:t>
            </a:r>
            <a:endParaRPr lang="pt-BR" dirty="0" smtClean="0"/>
          </a:p>
          <a:p>
            <a:r>
              <a:rPr lang="pt-BR" dirty="0"/>
              <a:t> </a:t>
            </a:r>
          </a:p>
          <a:p>
            <a:r>
              <a:rPr lang="pt-BR" b="1" dirty="0" smtClean="0"/>
              <a:t>Outorgas </a:t>
            </a:r>
            <a:r>
              <a:rPr lang="pt-BR" dirty="0" smtClean="0"/>
              <a:t>- destinação -  transporte </a:t>
            </a:r>
            <a:r>
              <a:rPr lang="pt-BR" dirty="0"/>
              <a:t>público e infra </a:t>
            </a:r>
            <a:r>
              <a:rPr lang="pt-BR" dirty="0" smtClean="0"/>
              <a:t>estrutura; valores (PGV)</a:t>
            </a:r>
            <a:endParaRPr lang="pt-BR" dirty="0"/>
          </a:p>
          <a:p>
            <a:pPr lvl="0"/>
            <a:endParaRPr lang="pt-BR" b="1" dirty="0" smtClean="0"/>
          </a:p>
          <a:p>
            <a:pPr lvl="0"/>
            <a:r>
              <a:rPr lang="pt-BR" b="1" dirty="0" smtClean="0"/>
              <a:t>Estoques </a:t>
            </a:r>
            <a:r>
              <a:rPr lang="pt-BR" dirty="0" smtClean="0"/>
              <a:t>deixam </a:t>
            </a:r>
            <a:r>
              <a:rPr lang="pt-BR" dirty="0"/>
              <a:t>de valer nos Eixos e no Remansos </a:t>
            </a:r>
            <a:r>
              <a:rPr lang="pt-BR" dirty="0" smtClean="0"/>
              <a:t>a partir da Lei </a:t>
            </a:r>
            <a:r>
              <a:rPr lang="pt-BR" dirty="0"/>
              <a:t>do </a:t>
            </a:r>
            <a:r>
              <a:rPr lang="pt-BR" dirty="0" smtClean="0"/>
              <a:t>PDE?</a:t>
            </a:r>
          </a:p>
          <a:p>
            <a:pPr lvl="0"/>
            <a:endParaRPr lang="pt-BR" dirty="0"/>
          </a:p>
          <a:p>
            <a:r>
              <a:rPr lang="pt-BR" b="1" dirty="0"/>
              <a:t>Operações urbanas - </a:t>
            </a:r>
            <a:r>
              <a:rPr lang="pt-BR" dirty="0"/>
              <a:t>alternativas para o esgotamento de estoques, confirmando-se a possibilidade de compra de outorga em operações urbanas p/ se atingir CA </a:t>
            </a:r>
            <a:r>
              <a:rPr lang="pt-BR" dirty="0" smtClean="0"/>
              <a:t>2</a:t>
            </a:r>
          </a:p>
          <a:p>
            <a:endParaRPr lang="pt-BR" dirty="0"/>
          </a:p>
          <a:p>
            <a:r>
              <a:rPr lang="pt-BR" b="1" dirty="0"/>
              <a:t>HIS - HMP</a:t>
            </a:r>
            <a:endParaRPr lang="pt-BR" dirty="0"/>
          </a:p>
          <a:p>
            <a:pPr marL="285750" lvl="0" indent="-285750">
              <a:buFont typeface="Arial" panose="020B0604020202020204" pitchFamily="34" charset="0"/>
              <a:buChar char="•"/>
            </a:pPr>
            <a:r>
              <a:rPr lang="pt-BR" dirty="0"/>
              <a:t>Cota de solidariedade – regras claras, viáveis e sem amarrações burocráticas</a:t>
            </a:r>
          </a:p>
          <a:p>
            <a:pPr marL="285750" lvl="0" indent="-285750">
              <a:buFont typeface="Arial" panose="020B0604020202020204" pitchFamily="34" charset="0"/>
              <a:buChar char="•"/>
            </a:pPr>
            <a:r>
              <a:rPr lang="pt-BR" dirty="0"/>
              <a:t>Transferência de potencial HIS/ZEIS para qualquer local da cidade ou</a:t>
            </a:r>
          </a:p>
          <a:p>
            <a:pPr marL="285750" lvl="0" indent="-285750">
              <a:buFont typeface="Arial" panose="020B0604020202020204" pitchFamily="34" charset="0"/>
              <a:buChar char="•"/>
            </a:pPr>
            <a:r>
              <a:rPr lang="pt-BR" dirty="0"/>
              <a:t>Contribuição para Fundo em vez de HIS-1</a:t>
            </a:r>
          </a:p>
          <a:p>
            <a:r>
              <a:rPr lang="pt-BR" b="1" dirty="0"/>
              <a:t> </a:t>
            </a:r>
            <a:endParaRPr lang="pt-BR" dirty="0"/>
          </a:p>
          <a:p>
            <a:pPr lvl="0"/>
            <a:r>
              <a:rPr lang="pt-BR" dirty="0"/>
              <a:t>Ampliação da possibilidade de participação da iniciativa privada no CMPU. </a:t>
            </a:r>
          </a:p>
          <a:p>
            <a:pPr lvl="0"/>
            <a:endParaRPr lang="pt-BR" dirty="0"/>
          </a:p>
          <a:p>
            <a:pPr lvl="0"/>
            <a:r>
              <a:rPr lang="pt-BR" dirty="0"/>
              <a:t>Alteração de CA no centro de bairro de 2 para 2,5 – infraestrutura existente. </a:t>
            </a:r>
            <a:endParaRPr lang="pt-BR" dirty="0" smtClean="0"/>
          </a:p>
          <a:p>
            <a:pPr lvl="0"/>
            <a:endParaRPr lang="pt-BR" dirty="0"/>
          </a:p>
          <a:p>
            <a:pPr lvl="0"/>
            <a:r>
              <a:rPr lang="pt-BR" dirty="0" smtClean="0"/>
              <a:t>Número </a:t>
            </a:r>
            <a:r>
              <a:rPr lang="pt-BR" dirty="0"/>
              <a:t>mínimo de vagas nas áreas de remanso – por que mantê-las</a:t>
            </a:r>
            <a:r>
              <a:rPr lang="pt-BR" dirty="0" smtClean="0"/>
              <a:t>?</a:t>
            </a:r>
            <a:endParaRPr lang="pt-BR"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13</a:t>
            </a:r>
            <a:endParaRPr lang="en-US" sz="1000" dirty="0"/>
          </a:p>
        </p:txBody>
      </p:sp>
    </p:spTree>
    <p:extLst>
      <p:ext uri="{BB962C8B-B14F-4D97-AF65-F5344CB8AC3E}">
        <p14:creationId xmlns:p14="http://schemas.microsoft.com/office/powerpoint/2010/main" val="75823940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23468"/>
            <a:ext cx="7397750" cy="249238"/>
          </a:xfrm>
        </p:spPr>
        <p:txBody>
          <a:bodyPr lIns="0" tIns="0" rIns="0" bIns="0" anchor="t"/>
          <a:lstStyle/>
          <a:p>
            <a:pPr algn="l" defTabSz="914145" eaLnBrk="1">
              <a:lnSpc>
                <a:spcPct val="90000"/>
              </a:lnSpc>
              <a:defRPr/>
            </a:pPr>
            <a:r>
              <a:rPr lang="en-US" sz="1800" b="1" dirty="0" err="1" smtClean="0">
                <a:solidFill>
                  <a:schemeClr val="tx1"/>
                </a:solidFill>
                <a:latin typeface="Arial" panose="020B0604020202020204" pitchFamily="34" charset="0"/>
                <a:cs typeface="Arial" panose="020B0604020202020204" pitchFamily="34" charset="0"/>
                <a:sym typeface="Arial" pitchFamily="34" charset="0"/>
              </a:rPr>
              <a:t>Pauta</a:t>
            </a:r>
            <a:r>
              <a:rPr lang="en-US" sz="1800" b="1" dirty="0" smtClean="0">
                <a:solidFill>
                  <a:schemeClr val="tx1"/>
                </a:solidFill>
                <a:latin typeface="Arial" panose="020B0604020202020204" pitchFamily="34" charset="0"/>
                <a:cs typeface="Arial" panose="020B0604020202020204" pitchFamily="34" charset="0"/>
                <a:sym typeface="Arial" pitchFamily="34" charset="0"/>
              </a:rPr>
              <a:t> </a:t>
            </a:r>
            <a:r>
              <a:rPr lang="en-US" sz="1800" b="1" dirty="0" err="1" smtClean="0">
                <a:solidFill>
                  <a:schemeClr val="tx1"/>
                </a:solidFill>
                <a:latin typeface="Arial" panose="020B0604020202020204" pitchFamily="34" charset="0"/>
                <a:cs typeface="Arial" panose="020B0604020202020204" pitchFamily="34" charset="0"/>
                <a:sym typeface="Arial" pitchFamily="34" charset="0"/>
              </a:rPr>
              <a:t>Reunião</a:t>
            </a:r>
            <a:r>
              <a:rPr lang="en-US" sz="1800" b="1" dirty="0" smtClean="0">
                <a:solidFill>
                  <a:schemeClr val="tx1"/>
                </a:solidFill>
                <a:latin typeface="Arial" panose="020B0604020202020204" pitchFamily="34" charset="0"/>
                <a:cs typeface="Arial" panose="020B0604020202020204" pitchFamily="34" charset="0"/>
                <a:sym typeface="Arial" pitchFamily="34" charset="0"/>
              </a:rPr>
              <a:t> </a:t>
            </a:r>
            <a:r>
              <a:rPr lang="en-US" sz="1800" b="1" dirty="0" err="1" smtClean="0">
                <a:solidFill>
                  <a:schemeClr val="tx1"/>
                </a:solidFill>
                <a:latin typeface="Arial" panose="020B0604020202020204" pitchFamily="34" charset="0"/>
                <a:cs typeface="Arial" panose="020B0604020202020204" pitchFamily="34" charset="0"/>
                <a:sym typeface="Arial" pitchFamily="34" charset="0"/>
              </a:rPr>
              <a:t>Conselho</a:t>
            </a:r>
            <a:r>
              <a:rPr lang="en-US" sz="1800" b="1" dirty="0" smtClean="0">
                <a:solidFill>
                  <a:schemeClr val="tx1"/>
                </a:solidFill>
                <a:latin typeface="Arial" panose="020B0604020202020204" pitchFamily="34" charset="0"/>
                <a:cs typeface="Arial" panose="020B0604020202020204" pitchFamily="34" charset="0"/>
                <a:sym typeface="Arial" pitchFamily="34" charset="0"/>
              </a:rPr>
              <a:t> </a:t>
            </a:r>
            <a:r>
              <a:rPr lang="en-US" sz="1800" b="1" dirty="0" err="1" smtClean="0">
                <a:solidFill>
                  <a:schemeClr val="tx1"/>
                </a:solidFill>
                <a:latin typeface="Arial" panose="020B0604020202020204" pitchFamily="34" charset="0"/>
                <a:cs typeface="Arial" panose="020B0604020202020204" pitchFamily="34" charset="0"/>
                <a:sym typeface="Arial" pitchFamily="34" charset="0"/>
              </a:rPr>
              <a:t>Deliberativo</a:t>
            </a:r>
            <a:r>
              <a:rPr lang="en-US" sz="1800" b="1" dirty="0" smtClean="0">
                <a:solidFill>
                  <a:schemeClr val="tx1"/>
                </a:solidFill>
                <a:latin typeface="Arial" panose="020B0604020202020204" pitchFamily="34" charset="0"/>
                <a:cs typeface="Arial" panose="020B0604020202020204" pitchFamily="34" charset="0"/>
                <a:sym typeface="Arial" pitchFamily="34" charset="0"/>
              </a:rPr>
              <a:t> 6/12</a:t>
            </a:r>
            <a:endParaRPr lang="en-US" sz="1800" b="1" kern="1200" dirty="0" smtClean="0">
              <a:solidFill>
                <a:schemeClr val="tx1"/>
              </a:solidFill>
              <a:latin typeface="Arial" panose="020B0604020202020204" pitchFamily="34" charset="0"/>
              <a:cs typeface="Arial" panose="020B0604020202020204" pitchFamily="34" charset="0"/>
              <a:sym typeface="Arial" pitchFamily="34" charset="0"/>
            </a:endParaRP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14</a:t>
            </a:r>
            <a:endParaRPr lang="en-US" sz="1000" dirty="0"/>
          </a:p>
        </p:txBody>
      </p:sp>
      <p:sp>
        <p:nvSpPr>
          <p:cNvPr id="8" name="Retângulo 7"/>
          <p:cNvSpPr>
            <a:spLocks noChangeArrowheads="1"/>
          </p:cNvSpPr>
          <p:nvPr/>
        </p:nvSpPr>
        <p:spPr bwMode="auto">
          <a:xfrm>
            <a:off x="244475" y="653727"/>
            <a:ext cx="8624887" cy="4773901"/>
          </a:xfrm>
          <a:prstGeom prst="rect">
            <a:avLst/>
          </a:prstGeom>
          <a:noFill/>
          <a:ln w="9525">
            <a:noFill/>
            <a:miter lim="800000"/>
            <a:headEnd/>
            <a:tailEnd/>
          </a:ln>
        </p:spPr>
        <p:txBody>
          <a:bodyPr lIns="64291" tIns="32146" rIns="64291" bIns="32146">
            <a:spAutoFit/>
          </a:bodyPr>
          <a:lstStyle/>
          <a:p>
            <a:r>
              <a:rPr lang="pt-BR" b="1" dirty="0"/>
              <a:t>Pauta estratégica</a:t>
            </a:r>
            <a:r>
              <a:rPr lang="pt-BR" dirty="0"/>
              <a:t> – </a:t>
            </a:r>
            <a:r>
              <a:rPr lang="pt-BR" b="1" dirty="0"/>
              <a:t>das 9:30h às </a:t>
            </a:r>
            <a:r>
              <a:rPr lang="pt-BR" b="1" dirty="0" smtClean="0"/>
              <a:t>11h</a:t>
            </a:r>
          </a:p>
          <a:p>
            <a:endParaRPr lang="pt-BR" dirty="0"/>
          </a:p>
          <a:p>
            <a:pPr marL="285750" lvl="0" indent="-285750">
              <a:buFont typeface="Arial" panose="020B0604020202020204" pitchFamily="34" charset="0"/>
              <a:buChar char="•"/>
            </a:pPr>
            <a:r>
              <a:rPr lang="pt-BR" dirty="0" smtClean="0"/>
              <a:t>Apresentação </a:t>
            </a:r>
            <a:r>
              <a:rPr lang="pt-BR" dirty="0" err="1" smtClean="0"/>
              <a:t>Booz</a:t>
            </a:r>
            <a:r>
              <a:rPr lang="pt-BR" dirty="0" smtClean="0"/>
              <a:t> – Gargalos do Setor – 9:30h às 10:30h</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Estruturação e posicionamento </a:t>
            </a:r>
            <a:r>
              <a:rPr lang="pt-BR" dirty="0" smtClean="0"/>
              <a:t>ABRAINC – 10:30h às 11h</a:t>
            </a:r>
          </a:p>
          <a:p>
            <a:endParaRPr lang="pt-BR" dirty="0"/>
          </a:p>
          <a:p>
            <a:r>
              <a:rPr lang="pt-BR" b="1" dirty="0"/>
              <a:t>Pauta de atualizações</a:t>
            </a:r>
            <a:r>
              <a:rPr lang="pt-BR" dirty="0"/>
              <a:t> – </a:t>
            </a:r>
            <a:r>
              <a:rPr lang="pt-BR" b="1" dirty="0"/>
              <a:t>das 11h às 12h</a:t>
            </a:r>
            <a:endParaRPr lang="pt-BR" dirty="0"/>
          </a:p>
          <a:p>
            <a:pPr marL="285750" lvl="0" indent="-285750">
              <a:buFont typeface="Arial" panose="020B0604020202020204" pitchFamily="34" charset="0"/>
              <a:buChar char="•"/>
            </a:pPr>
            <a:endParaRPr lang="pt-BR" dirty="0" smtClean="0"/>
          </a:p>
          <a:p>
            <a:pPr marL="285750" indent="-285750">
              <a:buFont typeface="Arial" panose="020B0604020202020204" pitchFamily="34" charset="0"/>
              <a:buChar char="•"/>
            </a:pPr>
            <a:r>
              <a:rPr lang="pt-BR" dirty="0" smtClean="0"/>
              <a:t>Modelo de Corretagem  </a:t>
            </a:r>
            <a:r>
              <a:rPr lang="pt-BR" dirty="0" smtClean="0"/>
              <a:t>– acompanhamento</a:t>
            </a:r>
          </a:p>
          <a:p>
            <a:pPr marL="28575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smtClean="0"/>
              <a:t>Atualizações </a:t>
            </a:r>
            <a:r>
              <a:rPr lang="pt-BR" dirty="0"/>
              <a:t>- </a:t>
            </a:r>
            <a:r>
              <a:rPr lang="pt-BR" dirty="0" smtClean="0"/>
              <a:t>Terceirização</a:t>
            </a:r>
            <a:r>
              <a:rPr lang="pt-BR" dirty="0"/>
              <a:t>, Cartórios/Registros Eletrônicos, </a:t>
            </a:r>
            <a:r>
              <a:rPr lang="pt-BR" dirty="0" smtClean="0"/>
              <a:t>Desoneração/RET, Plano </a:t>
            </a:r>
            <a:r>
              <a:rPr lang="pt-BR" dirty="0"/>
              <a:t>Diretor, </a:t>
            </a:r>
            <a:r>
              <a:rPr lang="pt-BR" dirty="0" smtClean="0"/>
              <a:t>PMCMV3, Modelo </a:t>
            </a:r>
            <a:r>
              <a:rPr lang="pt-BR" dirty="0"/>
              <a:t>de </a:t>
            </a:r>
            <a:r>
              <a:rPr lang="pt-BR" dirty="0" smtClean="0"/>
              <a:t>Negócios</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smtClean="0"/>
              <a:t>Atualizações </a:t>
            </a:r>
            <a:r>
              <a:rPr lang="pt-BR" dirty="0"/>
              <a:t>sobre </a:t>
            </a:r>
            <a:r>
              <a:rPr lang="pt-BR" dirty="0" smtClean="0"/>
              <a:t>demais projetos </a:t>
            </a:r>
            <a:r>
              <a:rPr lang="pt-BR" dirty="0"/>
              <a:t>– FGV, MBC/</a:t>
            </a:r>
            <a:r>
              <a:rPr lang="pt-BR" dirty="0" err="1"/>
              <a:t>Falconi</a:t>
            </a:r>
            <a:r>
              <a:rPr lang="pt-BR" dirty="0"/>
              <a:t> </a:t>
            </a:r>
            <a:r>
              <a:rPr lang="pt-BR" dirty="0" smtClean="0"/>
              <a:t>– Prefeitura</a:t>
            </a:r>
          </a:p>
          <a:p>
            <a:pPr lvl="0"/>
            <a:endParaRPr lang="pt-BR" dirty="0"/>
          </a:p>
          <a:p>
            <a:r>
              <a:rPr lang="pt-BR" dirty="0"/>
              <a:t> </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35901825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Anexos</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372870749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sz="4050" b="1" dirty="0"/>
              <a:t/>
            </a:r>
            <a:br>
              <a:rPr lang="pt-BR" sz="4050" b="1" dirty="0"/>
            </a:br>
            <a:r>
              <a:rPr lang="pt-BR" sz="4050" b="1" dirty="0"/>
              <a:t/>
            </a:r>
            <a:br>
              <a:rPr lang="pt-BR" sz="4050" b="1" dirty="0"/>
            </a:br>
            <a:r>
              <a:rPr lang="pt-BR" sz="4050" b="1" dirty="0"/>
              <a:t>Orçamento</a:t>
            </a:r>
            <a:br>
              <a:rPr lang="pt-BR" sz="4050" b="1" dirty="0"/>
            </a:br>
            <a:r>
              <a:rPr lang="pt-BR" sz="4050" b="1" dirty="0"/>
              <a:t/>
            </a:r>
            <a:br>
              <a:rPr lang="pt-BR" sz="4050" b="1" dirty="0"/>
            </a:br>
            <a:r>
              <a:rPr lang="pt-BR" sz="4050" b="1" dirty="0"/>
              <a:t>Fechamento Out/2013</a:t>
            </a:r>
          </a:p>
        </p:txBody>
      </p:sp>
    </p:spTree>
    <p:extLst>
      <p:ext uri="{BB962C8B-B14F-4D97-AF65-F5344CB8AC3E}">
        <p14:creationId xmlns:p14="http://schemas.microsoft.com/office/powerpoint/2010/main" val="1600370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857251"/>
            <a:ext cx="7886700" cy="560231"/>
          </a:xfrm>
        </p:spPr>
        <p:txBody>
          <a:bodyPr>
            <a:normAutofit/>
          </a:bodyPr>
          <a:lstStyle/>
          <a:p>
            <a:pPr algn="ctr"/>
            <a:r>
              <a:rPr lang="pt-BR" sz="1800" b="1" dirty="0"/>
              <a:t>Contribuição Ordinária – Dezembro/13</a:t>
            </a:r>
            <a:endParaRPr lang="pt-BR" sz="1800" dirty="0"/>
          </a:p>
        </p:txBody>
      </p:sp>
      <p:pic>
        <p:nvPicPr>
          <p:cNvPr id="6" name="Imagem 5"/>
          <p:cNvPicPr>
            <a:picLocks noChangeAspect="1"/>
          </p:cNvPicPr>
          <p:nvPr/>
        </p:nvPicPr>
        <p:blipFill>
          <a:blip r:embed="rId2"/>
          <a:stretch>
            <a:fillRect/>
          </a:stretch>
        </p:blipFill>
        <p:spPr>
          <a:xfrm>
            <a:off x="2411760" y="1417480"/>
            <a:ext cx="4320480" cy="4963847"/>
          </a:xfrm>
          <a:prstGeom prst="rect">
            <a:avLst/>
          </a:prstGeom>
        </p:spPr>
      </p:pic>
    </p:spTree>
    <p:extLst>
      <p:ext uri="{BB962C8B-B14F-4D97-AF65-F5344CB8AC3E}">
        <p14:creationId xmlns:p14="http://schemas.microsoft.com/office/powerpoint/2010/main" val="16303194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8991" y="648137"/>
            <a:ext cx="7886700" cy="994172"/>
          </a:xfrm>
        </p:spPr>
        <p:txBody>
          <a:bodyPr>
            <a:normAutofit/>
          </a:bodyPr>
          <a:lstStyle/>
          <a:p>
            <a:pPr algn="ctr"/>
            <a:r>
              <a:rPr lang="pt-BR" sz="2100" b="1" dirty="0"/>
              <a:t>Contribuição Ordinária – Trimestral </a:t>
            </a:r>
          </a:p>
        </p:txBody>
      </p:sp>
      <p:sp>
        <p:nvSpPr>
          <p:cNvPr id="3" name="CaixaDeTexto 2"/>
          <p:cNvSpPr txBox="1"/>
          <p:nvPr/>
        </p:nvSpPr>
        <p:spPr>
          <a:xfrm>
            <a:off x="6588224" y="6165304"/>
            <a:ext cx="2274982" cy="369332"/>
          </a:xfrm>
          <a:prstGeom prst="rect">
            <a:avLst/>
          </a:prstGeom>
          <a:noFill/>
        </p:spPr>
        <p:txBody>
          <a:bodyPr wrap="none" rtlCol="0">
            <a:spAutoFit/>
          </a:bodyPr>
          <a:lstStyle/>
          <a:p>
            <a:r>
              <a:rPr lang="pt-BR" sz="900" dirty="0"/>
              <a:t>** pagamento em 4 parcelas de </a:t>
            </a:r>
          </a:p>
          <a:p>
            <a:r>
              <a:rPr lang="pt-BR" sz="900" dirty="0"/>
              <a:t>R$ 4.065,00 – ref. meses de Jun/Jul/Ago</a:t>
            </a:r>
          </a:p>
        </p:txBody>
      </p:sp>
      <p:graphicFrame>
        <p:nvGraphicFramePr>
          <p:cNvPr id="10" name="Objeto 9"/>
          <p:cNvGraphicFramePr>
            <a:graphicFrameLocks noChangeAspect="1"/>
          </p:cNvGraphicFramePr>
          <p:nvPr>
            <p:extLst>
              <p:ext uri="{D42A27DB-BD31-4B8C-83A1-F6EECF244321}">
                <p14:modId xmlns:p14="http://schemas.microsoft.com/office/powerpoint/2010/main" val="2464723573"/>
              </p:ext>
            </p:extLst>
          </p:nvPr>
        </p:nvGraphicFramePr>
        <p:xfrm>
          <a:off x="618992" y="1409259"/>
          <a:ext cx="7409392" cy="4756045"/>
        </p:xfrm>
        <a:graphic>
          <a:graphicData uri="http://schemas.openxmlformats.org/presentationml/2006/ole">
            <mc:AlternateContent xmlns:mc="http://schemas.openxmlformats.org/markup-compatibility/2006">
              <mc:Choice xmlns:v="urn:schemas-microsoft-com:vml" Requires="v">
                <p:oleObj spid="_x0000_s59418" name="Worksheet" r:id="rId3" imgW="6448494" imgH="5534164" progId="Excel.Sheet.12">
                  <p:embed/>
                </p:oleObj>
              </mc:Choice>
              <mc:Fallback>
                <p:oleObj name="Worksheet" r:id="rId3" imgW="6448494" imgH="5534164" progId="Excel.Sheet.12">
                  <p:embed/>
                  <p:pic>
                    <p:nvPicPr>
                      <p:cNvPr id="0" name=""/>
                      <p:cNvPicPr/>
                      <p:nvPr/>
                    </p:nvPicPr>
                    <p:blipFill>
                      <a:blip r:embed="rId4"/>
                      <a:stretch>
                        <a:fillRect/>
                      </a:stretch>
                    </p:blipFill>
                    <p:spPr>
                      <a:xfrm>
                        <a:off x="618992" y="1409259"/>
                        <a:ext cx="7409392" cy="4756045"/>
                      </a:xfrm>
                      <a:prstGeom prst="rect">
                        <a:avLst/>
                      </a:prstGeom>
                    </p:spPr>
                  </p:pic>
                </p:oleObj>
              </mc:Fallback>
            </mc:AlternateContent>
          </a:graphicData>
        </a:graphic>
      </p:graphicFrame>
    </p:spTree>
    <p:extLst>
      <p:ext uri="{BB962C8B-B14F-4D97-AF65-F5344CB8AC3E}">
        <p14:creationId xmlns:p14="http://schemas.microsoft.com/office/powerpoint/2010/main" val="1770521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969" y="857251"/>
            <a:ext cx="7886700" cy="994172"/>
          </a:xfrm>
        </p:spPr>
        <p:txBody>
          <a:bodyPr>
            <a:normAutofit/>
          </a:bodyPr>
          <a:lstStyle/>
          <a:p>
            <a:pPr algn="ctr"/>
            <a:r>
              <a:rPr lang="pt-BR" sz="2100" b="1" dirty="0"/>
              <a:t>Receita para Projetos – FGV e Booz</a:t>
            </a:r>
          </a:p>
        </p:txBody>
      </p:sp>
      <p:pic>
        <p:nvPicPr>
          <p:cNvPr id="9" name="Imagem 8"/>
          <p:cNvPicPr>
            <a:picLocks noChangeAspect="1"/>
          </p:cNvPicPr>
          <p:nvPr/>
        </p:nvPicPr>
        <p:blipFill>
          <a:blip r:embed="rId2"/>
          <a:stretch>
            <a:fillRect/>
          </a:stretch>
        </p:blipFill>
        <p:spPr>
          <a:xfrm>
            <a:off x="2051720" y="1706236"/>
            <a:ext cx="4463080" cy="4315052"/>
          </a:xfrm>
          <a:prstGeom prst="rect">
            <a:avLst/>
          </a:prstGeom>
        </p:spPr>
      </p:pic>
      <p:sp>
        <p:nvSpPr>
          <p:cNvPr id="10" name="CaixaDeTexto 9"/>
          <p:cNvSpPr txBox="1"/>
          <p:nvPr/>
        </p:nvSpPr>
        <p:spPr>
          <a:xfrm>
            <a:off x="6815491" y="5085184"/>
            <a:ext cx="2206120" cy="461665"/>
          </a:xfrm>
          <a:prstGeom prst="rect">
            <a:avLst/>
          </a:prstGeom>
          <a:noFill/>
        </p:spPr>
        <p:txBody>
          <a:bodyPr wrap="square" rtlCol="0">
            <a:spAutoFit/>
          </a:bodyPr>
          <a:lstStyle/>
          <a:p>
            <a:r>
              <a:rPr lang="pt-BR" sz="1200" dirty="0"/>
              <a:t> Confirmar o </a:t>
            </a:r>
            <a:r>
              <a:rPr lang="pt-BR" sz="1200" dirty="0" err="1"/>
              <a:t>pagto</a:t>
            </a:r>
            <a:r>
              <a:rPr lang="pt-BR" sz="1200" dirty="0"/>
              <a:t> da WTORRE antes da reunião</a:t>
            </a:r>
          </a:p>
        </p:txBody>
      </p:sp>
    </p:spTree>
    <p:extLst>
      <p:ext uri="{BB962C8B-B14F-4D97-AF65-F5344CB8AC3E}">
        <p14:creationId xmlns:p14="http://schemas.microsoft.com/office/powerpoint/2010/main" val="109099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34" y="857251"/>
            <a:ext cx="7886700" cy="994172"/>
          </a:xfrm>
        </p:spPr>
        <p:txBody>
          <a:bodyPr>
            <a:normAutofit/>
          </a:bodyPr>
          <a:lstStyle/>
          <a:p>
            <a:pPr algn="ctr"/>
            <a:r>
              <a:rPr lang="pt-BR" sz="2100" b="1" dirty="0"/>
              <a:t>Fechamento Abrainc – Outubro / 2013</a:t>
            </a:r>
            <a:endParaRPr lang="pt-BR" sz="2100" dirty="0"/>
          </a:p>
        </p:txBody>
      </p:sp>
      <p:sp>
        <p:nvSpPr>
          <p:cNvPr id="3" name="CaixaDeTexto 2"/>
          <p:cNvSpPr txBox="1"/>
          <p:nvPr/>
        </p:nvSpPr>
        <p:spPr>
          <a:xfrm>
            <a:off x="755576" y="5558672"/>
            <a:ext cx="1935145" cy="600164"/>
          </a:xfrm>
          <a:prstGeom prst="rect">
            <a:avLst/>
          </a:prstGeom>
          <a:noFill/>
        </p:spPr>
        <p:txBody>
          <a:bodyPr wrap="none" rtlCol="0">
            <a:spAutoFit/>
          </a:bodyPr>
          <a:lstStyle/>
          <a:p>
            <a:r>
              <a:rPr lang="pt-BR" sz="825" b="1" dirty="0"/>
              <a:t>*** </a:t>
            </a:r>
            <a:r>
              <a:rPr lang="pt-BR" sz="825" b="1" u="sng" dirty="0"/>
              <a:t>Provisões</a:t>
            </a:r>
            <a:r>
              <a:rPr lang="pt-BR" sz="825" dirty="0"/>
              <a:t>: bonificação, prêmios, </a:t>
            </a:r>
          </a:p>
          <a:p>
            <a:r>
              <a:rPr lang="pt-BR" sz="825" dirty="0"/>
              <a:t>Gratificação a empregado, férias +</a:t>
            </a:r>
          </a:p>
          <a:p>
            <a:r>
              <a:rPr lang="pt-BR" sz="825" dirty="0"/>
              <a:t>Encargos, 13º salário + encargos,</a:t>
            </a:r>
          </a:p>
          <a:p>
            <a:r>
              <a:rPr lang="pt-BR" sz="825" dirty="0"/>
              <a:t>Multa FGTS</a:t>
            </a:r>
          </a:p>
        </p:txBody>
      </p:sp>
      <p:graphicFrame>
        <p:nvGraphicFramePr>
          <p:cNvPr id="17" name="Objeto 16"/>
          <p:cNvGraphicFramePr>
            <a:graphicFrameLocks noChangeAspect="1"/>
          </p:cNvGraphicFramePr>
          <p:nvPr>
            <p:extLst>
              <p:ext uri="{D42A27DB-BD31-4B8C-83A1-F6EECF244321}">
                <p14:modId xmlns:p14="http://schemas.microsoft.com/office/powerpoint/2010/main" val="3314855504"/>
              </p:ext>
            </p:extLst>
          </p:nvPr>
        </p:nvGraphicFramePr>
        <p:xfrm>
          <a:off x="2051720" y="1716882"/>
          <a:ext cx="4407421" cy="3608785"/>
        </p:xfrm>
        <a:graphic>
          <a:graphicData uri="http://schemas.openxmlformats.org/presentationml/2006/ole">
            <mc:AlternateContent xmlns:mc="http://schemas.openxmlformats.org/markup-compatibility/2006">
              <mc:Choice xmlns:v="urn:schemas-microsoft-com:vml" Requires="v">
                <p:oleObj spid="_x0000_s60442" name="Worksheet" r:id="rId3" imgW="3343446" imgH="3257416" progId="Excel.Sheet.12">
                  <p:embed/>
                </p:oleObj>
              </mc:Choice>
              <mc:Fallback>
                <p:oleObj name="Worksheet" r:id="rId3" imgW="3343446" imgH="3257416" progId="Excel.Sheet.12">
                  <p:embed/>
                  <p:pic>
                    <p:nvPicPr>
                      <p:cNvPr id="0" name=""/>
                      <p:cNvPicPr/>
                      <p:nvPr/>
                    </p:nvPicPr>
                    <p:blipFill>
                      <a:blip r:embed="rId4"/>
                      <a:stretch>
                        <a:fillRect/>
                      </a:stretch>
                    </p:blipFill>
                    <p:spPr>
                      <a:xfrm>
                        <a:off x="2051720" y="1716882"/>
                        <a:ext cx="4407421" cy="3608785"/>
                      </a:xfrm>
                      <a:prstGeom prst="rect">
                        <a:avLst/>
                      </a:prstGeom>
                    </p:spPr>
                  </p:pic>
                </p:oleObj>
              </mc:Fallback>
            </mc:AlternateContent>
          </a:graphicData>
        </a:graphic>
      </p:graphicFrame>
      <p:sp>
        <p:nvSpPr>
          <p:cNvPr id="18" name="CaixaDeTexto 17"/>
          <p:cNvSpPr txBox="1"/>
          <p:nvPr/>
        </p:nvSpPr>
        <p:spPr>
          <a:xfrm>
            <a:off x="6461897" y="3277200"/>
            <a:ext cx="1043876" cy="230832"/>
          </a:xfrm>
          <a:prstGeom prst="rect">
            <a:avLst/>
          </a:prstGeom>
          <a:noFill/>
        </p:spPr>
        <p:txBody>
          <a:bodyPr wrap="none" rtlCol="0">
            <a:spAutoFit/>
          </a:bodyPr>
          <a:lstStyle/>
          <a:p>
            <a:r>
              <a:rPr lang="pt-BR" sz="900" b="1" dirty="0"/>
              <a:t>* Rescisão Alex</a:t>
            </a:r>
            <a:endParaRPr lang="pt-BR" sz="900" dirty="0"/>
          </a:p>
        </p:txBody>
      </p:sp>
      <p:sp>
        <p:nvSpPr>
          <p:cNvPr id="19" name="CaixaDeTexto 18"/>
          <p:cNvSpPr txBox="1"/>
          <p:nvPr/>
        </p:nvSpPr>
        <p:spPr>
          <a:xfrm>
            <a:off x="6461897" y="4518318"/>
            <a:ext cx="1479892" cy="230832"/>
          </a:xfrm>
          <a:prstGeom prst="rect">
            <a:avLst/>
          </a:prstGeom>
          <a:noFill/>
        </p:spPr>
        <p:txBody>
          <a:bodyPr wrap="none" rtlCol="0">
            <a:spAutoFit/>
          </a:bodyPr>
          <a:lstStyle/>
          <a:p>
            <a:r>
              <a:rPr lang="pt-BR" sz="900" b="1" dirty="0"/>
              <a:t>*** Criação Site Abrainc</a:t>
            </a:r>
            <a:endParaRPr lang="pt-BR" sz="900" dirty="0"/>
          </a:p>
        </p:txBody>
      </p:sp>
    </p:spTree>
    <p:extLst>
      <p:ext uri="{BB962C8B-B14F-4D97-AF65-F5344CB8AC3E}">
        <p14:creationId xmlns:p14="http://schemas.microsoft.com/office/powerpoint/2010/main" val="4180469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3937" y="1192509"/>
            <a:ext cx="4687153" cy="372366"/>
          </a:xfrm>
        </p:spPr>
        <p:txBody>
          <a:bodyPr>
            <a:normAutofit fontScale="90000"/>
          </a:bodyPr>
          <a:lstStyle/>
          <a:p>
            <a:pPr algn="ctr"/>
            <a:r>
              <a:rPr lang="pt-BR" sz="2100" b="1" dirty="0"/>
              <a:t>Fechamento Abrainc – Trimestre</a:t>
            </a:r>
            <a:endParaRPr lang="pt-BR" sz="2100" dirty="0"/>
          </a:p>
        </p:txBody>
      </p:sp>
      <p:sp>
        <p:nvSpPr>
          <p:cNvPr id="7" name="CaixaDeTexto 6"/>
          <p:cNvSpPr txBox="1"/>
          <p:nvPr/>
        </p:nvSpPr>
        <p:spPr>
          <a:xfrm>
            <a:off x="779017" y="5659721"/>
            <a:ext cx="1814920" cy="600164"/>
          </a:xfrm>
          <a:prstGeom prst="rect">
            <a:avLst/>
          </a:prstGeom>
          <a:noFill/>
        </p:spPr>
        <p:txBody>
          <a:bodyPr wrap="none" rtlCol="0">
            <a:spAutoFit/>
          </a:bodyPr>
          <a:lstStyle/>
          <a:p>
            <a:r>
              <a:rPr lang="pt-BR" sz="825" b="1" u="sng" dirty="0"/>
              <a:t>Provisões</a:t>
            </a:r>
            <a:r>
              <a:rPr lang="pt-BR" sz="825" dirty="0"/>
              <a:t>: bonificação, prêmios, </a:t>
            </a:r>
          </a:p>
          <a:p>
            <a:r>
              <a:rPr lang="pt-BR" sz="825" dirty="0"/>
              <a:t>Gratificação a empregado, férias +</a:t>
            </a:r>
          </a:p>
          <a:p>
            <a:r>
              <a:rPr lang="pt-BR" sz="825" dirty="0"/>
              <a:t>Encargos, 13º salário + encargos,</a:t>
            </a:r>
          </a:p>
          <a:p>
            <a:r>
              <a:rPr lang="pt-BR" sz="825" dirty="0"/>
              <a:t>Multa FGTS</a:t>
            </a:r>
          </a:p>
        </p:txBody>
      </p:sp>
      <p:graphicFrame>
        <p:nvGraphicFramePr>
          <p:cNvPr id="4" name="Objeto 3"/>
          <p:cNvGraphicFramePr>
            <a:graphicFrameLocks noChangeAspect="1"/>
          </p:cNvGraphicFramePr>
          <p:nvPr>
            <p:extLst>
              <p:ext uri="{D42A27DB-BD31-4B8C-83A1-F6EECF244321}">
                <p14:modId xmlns:p14="http://schemas.microsoft.com/office/powerpoint/2010/main" val="650883458"/>
              </p:ext>
            </p:extLst>
          </p:nvPr>
        </p:nvGraphicFramePr>
        <p:xfrm>
          <a:off x="1187624" y="1700808"/>
          <a:ext cx="6619165" cy="3816424"/>
        </p:xfrm>
        <a:graphic>
          <a:graphicData uri="http://schemas.openxmlformats.org/presentationml/2006/ole">
            <mc:AlternateContent xmlns:mc="http://schemas.openxmlformats.org/markup-compatibility/2006">
              <mc:Choice xmlns:v="urn:schemas-microsoft-com:vml" Requires="v">
                <p:oleObj spid="_x0000_s61466" name="Worksheet" r:id="rId3" imgW="6801054" imgH="3448041" progId="Excel.Sheet.12">
                  <p:embed/>
                </p:oleObj>
              </mc:Choice>
              <mc:Fallback>
                <p:oleObj name="Worksheet" r:id="rId3" imgW="6801054" imgH="3448041" progId="Excel.Sheet.12">
                  <p:embed/>
                  <p:pic>
                    <p:nvPicPr>
                      <p:cNvPr id="0" name=""/>
                      <p:cNvPicPr/>
                      <p:nvPr/>
                    </p:nvPicPr>
                    <p:blipFill>
                      <a:blip r:embed="rId4"/>
                      <a:stretch>
                        <a:fillRect/>
                      </a:stretch>
                    </p:blipFill>
                    <p:spPr>
                      <a:xfrm>
                        <a:off x="1187624" y="1700808"/>
                        <a:ext cx="6619165" cy="3816424"/>
                      </a:xfrm>
                      <a:prstGeom prst="rect">
                        <a:avLst/>
                      </a:prstGeom>
                    </p:spPr>
                  </p:pic>
                </p:oleObj>
              </mc:Fallback>
            </mc:AlternateContent>
          </a:graphicData>
        </a:graphic>
      </p:graphicFrame>
    </p:spTree>
    <p:extLst>
      <p:ext uri="{BB962C8B-B14F-4D97-AF65-F5344CB8AC3E}">
        <p14:creationId xmlns:p14="http://schemas.microsoft.com/office/powerpoint/2010/main" val="204420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0013" y="845285"/>
            <a:ext cx="7886700" cy="774318"/>
          </a:xfrm>
        </p:spPr>
        <p:txBody>
          <a:bodyPr>
            <a:normAutofit/>
          </a:bodyPr>
          <a:lstStyle/>
          <a:p>
            <a:pPr algn="ctr"/>
            <a:r>
              <a:rPr lang="pt-BR" sz="2100" b="1" dirty="0"/>
              <a:t>Lançamento Despesas de Outubro - 2013</a:t>
            </a:r>
          </a:p>
        </p:txBody>
      </p:sp>
      <p:graphicFrame>
        <p:nvGraphicFramePr>
          <p:cNvPr id="6" name="Objeto 5"/>
          <p:cNvGraphicFramePr>
            <a:graphicFrameLocks noChangeAspect="1"/>
          </p:cNvGraphicFramePr>
          <p:nvPr>
            <p:extLst>
              <p:ext uri="{D42A27DB-BD31-4B8C-83A1-F6EECF244321}">
                <p14:modId xmlns:p14="http://schemas.microsoft.com/office/powerpoint/2010/main" val="1770631389"/>
              </p:ext>
            </p:extLst>
          </p:nvPr>
        </p:nvGraphicFramePr>
        <p:xfrm>
          <a:off x="1403648" y="1619602"/>
          <a:ext cx="6480720" cy="4761725"/>
        </p:xfrm>
        <a:graphic>
          <a:graphicData uri="http://schemas.openxmlformats.org/presentationml/2006/ole">
            <mc:AlternateContent xmlns:mc="http://schemas.openxmlformats.org/markup-compatibility/2006">
              <mc:Choice xmlns:v="urn:schemas-microsoft-com:vml" Requires="v">
                <p:oleObj spid="_x0000_s62490" name="Worksheet" r:id="rId3" imgW="5334152" imgH="5076749" progId="Excel.Sheet.12">
                  <p:embed/>
                </p:oleObj>
              </mc:Choice>
              <mc:Fallback>
                <p:oleObj name="Worksheet" r:id="rId3" imgW="5334152" imgH="5076749" progId="Excel.Sheet.12">
                  <p:embed/>
                  <p:pic>
                    <p:nvPicPr>
                      <p:cNvPr id="0" name=""/>
                      <p:cNvPicPr/>
                      <p:nvPr/>
                    </p:nvPicPr>
                    <p:blipFill>
                      <a:blip r:embed="rId4"/>
                      <a:stretch>
                        <a:fillRect/>
                      </a:stretch>
                    </p:blipFill>
                    <p:spPr>
                      <a:xfrm>
                        <a:off x="1403648" y="1619602"/>
                        <a:ext cx="6480720" cy="4761725"/>
                      </a:xfrm>
                      <a:prstGeom prst="rect">
                        <a:avLst/>
                      </a:prstGeom>
                    </p:spPr>
                  </p:pic>
                </p:oleObj>
              </mc:Fallback>
            </mc:AlternateContent>
          </a:graphicData>
        </a:graphic>
      </p:graphicFrame>
    </p:spTree>
    <p:extLst>
      <p:ext uri="{BB962C8B-B14F-4D97-AF65-F5344CB8AC3E}">
        <p14:creationId xmlns:p14="http://schemas.microsoft.com/office/powerpoint/2010/main" val="3656310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Rectangle 1"/>
          <p:cNvSpPr>
            <a:spLocks/>
          </p:cNvSpPr>
          <p:nvPr/>
        </p:nvSpPr>
        <p:spPr bwMode="auto">
          <a:xfrm>
            <a:off x="125413" y="125413"/>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a:p>
        </p:txBody>
      </p:sp>
      <p:sp>
        <p:nvSpPr>
          <p:cNvPr id="2" name="Rectangle 2"/>
          <p:cNvSpPr>
            <a:spLocks/>
          </p:cNvSpPr>
          <p:nvPr/>
        </p:nvSpPr>
        <p:spPr bwMode="auto">
          <a:xfrm>
            <a:off x="636588" y="762000"/>
            <a:ext cx="7697787" cy="2041580"/>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ABRAINC</a:t>
            </a: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712129310"/>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0013" y="625431"/>
            <a:ext cx="7886700" cy="994172"/>
          </a:xfrm>
        </p:spPr>
        <p:txBody>
          <a:bodyPr>
            <a:normAutofit/>
          </a:bodyPr>
          <a:lstStyle/>
          <a:p>
            <a:pPr algn="ctr"/>
            <a:r>
              <a:rPr lang="pt-BR" sz="2100" b="1" dirty="0"/>
              <a:t>Lançamento Despesas de Outubro - 2013</a:t>
            </a:r>
          </a:p>
        </p:txBody>
      </p:sp>
      <p:graphicFrame>
        <p:nvGraphicFramePr>
          <p:cNvPr id="4" name="Objeto 3"/>
          <p:cNvGraphicFramePr>
            <a:graphicFrameLocks noChangeAspect="1"/>
          </p:cNvGraphicFramePr>
          <p:nvPr>
            <p:extLst>
              <p:ext uri="{D42A27DB-BD31-4B8C-83A1-F6EECF244321}">
                <p14:modId xmlns:p14="http://schemas.microsoft.com/office/powerpoint/2010/main" val="4171929701"/>
              </p:ext>
            </p:extLst>
          </p:nvPr>
        </p:nvGraphicFramePr>
        <p:xfrm>
          <a:off x="1187624" y="1501608"/>
          <a:ext cx="6912768" cy="4159640"/>
        </p:xfrm>
        <a:graphic>
          <a:graphicData uri="http://schemas.openxmlformats.org/presentationml/2006/ole">
            <mc:AlternateContent xmlns:mc="http://schemas.openxmlformats.org/markup-compatibility/2006">
              <mc:Choice xmlns:v="urn:schemas-microsoft-com:vml" Requires="v">
                <p:oleObj spid="_x0000_s63514" name="Worksheet" r:id="rId3" imgW="5943577" imgH="3362410" progId="Excel.Sheet.12">
                  <p:embed/>
                </p:oleObj>
              </mc:Choice>
              <mc:Fallback>
                <p:oleObj name="Worksheet" r:id="rId3" imgW="5943577" imgH="3362410" progId="Excel.Sheet.12">
                  <p:embed/>
                  <p:pic>
                    <p:nvPicPr>
                      <p:cNvPr id="0" name=""/>
                      <p:cNvPicPr/>
                      <p:nvPr/>
                    </p:nvPicPr>
                    <p:blipFill>
                      <a:blip r:embed="rId4"/>
                      <a:stretch>
                        <a:fillRect/>
                      </a:stretch>
                    </p:blipFill>
                    <p:spPr>
                      <a:xfrm>
                        <a:off x="1187624" y="1501608"/>
                        <a:ext cx="6912768" cy="4159640"/>
                      </a:xfrm>
                      <a:prstGeom prst="rect">
                        <a:avLst/>
                      </a:prstGeom>
                    </p:spPr>
                  </p:pic>
                </p:oleObj>
              </mc:Fallback>
            </mc:AlternateContent>
          </a:graphicData>
        </a:graphic>
      </p:graphicFrame>
    </p:spTree>
    <p:extLst>
      <p:ext uri="{BB962C8B-B14F-4D97-AF65-F5344CB8AC3E}">
        <p14:creationId xmlns:p14="http://schemas.microsoft.com/office/powerpoint/2010/main" val="1375542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2100" b="1" dirty="0"/>
              <a:t>Cash Flow Receitas Ordinárias 0ut/2013</a:t>
            </a:r>
          </a:p>
        </p:txBody>
      </p:sp>
      <p:graphicFrame>
        <p:nvGraphicFramePr>
          <p:cNvPr id="7" name="Objeto 6"/>
          <p:cNvGraphicFramePr>
            <a:graphicFrameLocks noChangeAspect="1"/>
          </p:cNvGraphicFramePr>
          <p:nvPr>
            <p:extLst>
              <p:ext uri="{D42A27DB-BD31-4B8C-83A1-F6EECF244321}">
                <p14:modId xmlns:p14="http://schemas.microsoft.com/office/powerpoint/2010/main" val="2909424552"/>
              </p:ext>
            </p:extLst>
          </p:nvPr>
        </p:nvGraphicFramePr>
        <p:xfrm>
          <a:off x="1961428" y="2132856"/>
          <a:ext cx="5040176" cy="2736304"/>
        </p:xfrm>
        <a:graphic>
          <a:graphicData uri="http://schemas.openxmlformats.org/presentationml/2006/ole">
            <mc:AlternateContent xmlns:mc="http://schemas.openxmlformats.org/markup-compatibility/2006">
              <mc:Choice xmlns:v="urn:schemas-microsoft-com:vml" Requires="v">
                <p:oleObj spid="_x0000_s64538" name="Worksheet" r:id="rId3" imgW="5152835" imgH="1457446" progId="Excel.Sheet.12">
                  <p:embed/>
                </p:oleObj>
              </mc:Choice>
              <mc:Fallback>
                <p:oleObj name="Worksheet" r:id="rId3" imgW="5152835" imgH="1457446" progId="Excel.Sheet.12">
                  <p:embed/>
                  <p:pic>
                    <p:nvPicPr>
                      <p:cNvPr id="0" name=""/>
                      <p:cNvPicPr/>
                      <p:nvPr/>
                    </p:nvPicPr>
                    <p:blipFill>
                      <a:blip r:embed="rId4"/>
                      <a:stretch>
                        <a:fillRect/>
                      </a:stretch>
                    </p:blipFill>
                    <p:spPr>
                      <a:xfrm>
                        <a:off x="1961428" y="2132856"/>
                        <a:ext cx="5040176" cy="2736304"/>
                      </a:xfrm>
                      <a:prstGeom prst="rect">
                        <a:avLst/>
                      </a:prstGeom>
                    </p:spPr>
                  </p:pic>
                </p:oleObj>
              </mc:Fallback>
            </mc:AlternateContent>
          </a:graphicData>
        </a:graphic>
      </p:graphicFrame>
    </p:spTree>
    <p:extLst>
      <p:ext uri="{BB962C8B-B14F-4D97-AF65-F5344CB8AC3E}">
        <p14:creationId xmlns:p14="http://schemas.microsoft.com/office/powerpoint/2010/main" val="1608975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sz="2100" b="1" dirty="0"/>
              <a:t>Cash </a:t>
            </a:r>
            <a:r>
              <a:rPr lang="pt-BR" sz="2100" b="1" dirty="0" err="1"/>
              <a:t>Flow</a:t>
            </a:r>
            <a:r>
              <a:rPr lang="pt-BR" sz="2100" b="1" dirty="0"/>
              <a:t> Projetos – Out/2013</a:t>
            </a:r>
          </a:p>
        </p:txBody>
      </p:sp>
      <p:sp>
        <p:nvSpPr>
          <p:cNvPr id="3" name="CaixaDeTexto 2"/>
          <p:cNvSpPr txBox="1"/>
          <p:nvPr/>
        </p:nvSpPr>
        <p:spPr>
          <a:xfrm>
            <a:off x="4053709" y="4289711"/>
            <a:ext cx="1197764" cy="230832"/>
          </a:xfrm>
          <a:prstGeom prst="rect">
            <a:avLst/>
          </a:prstGeom>
          <a:noFill/>
        </p:spPr>
        <p:txBody>
          <a:bodyPr wrap="none" rtlCol="0">
            <a:spAutoFit/>
          </a:bodyPr>
          <a:lstStyle/>
          <a:p>
            <a:r>
              <a:rPr lang="pt-BR" sz="900" dirty="0"/>
              <a:t>(*) Pagamento FGV</a:t>
            </a:r>
          </a:p>
        </p:txBody>
      </p:sp>
      <p:graphicFrame>
        <p:nvGraphicFramePr>
          <p:cNvPr id="6" name="Objeto 5"/>
          <p:cNvGraphicFramePr>
            <a:graphicFrameLocks noChangeAspect="1"/>
          </p:cNvGraphicFramePr>
          <p:nvPr>
            <p:extLst>
              <p:ext uri="{D42A27DB-BD31-4B8C-83A1-F6EECF244321}">
                <p14:modId xmlns:p14="http://schemas.microsoft.com/office/powerpoint/2010/main" val="2806668558"/>
              </p:ext>
            </p:extLst>
          </p:nvPr>
        </p:nvGraphicFramePr>
        <p:xfrm>
          <a:off x="1912218" y="2060848"/>
          <a:ext cx="5325308" cy="1566081"/>
        </p:xfrm>
        <a:graphic>
          <a:graphicData uri="http://schemas.openxmlformats.org/presentationml/2006/ole">
            <mc:AlternateContent xmlns:mc="http://schemas.openxmlformats.org/markup-compatibility/2006">
              <mc:Choice xmlns:v="urn:schemas-microsoft-com:vml" Requires="v">
                <p:oleObj spid="_x0000_s65562" name="Worksheet" r:id="rId3" imgW="4924510" imgH="886000" progId="Excel.Sheet.12">
                  <p:embed/>
                </p:oleObj>
              </mc:Choice>
              <mc:Fallback>
                <p:oleObj name="Worksheet" r:id="rId3" imgW="4924510" imgH="886000" progId="Excel.Sheet.12">
                  <p:embed/>
                  <p:pic>
                    <p:nvPicPr>
                      <p:cNvPr id="0" name=""/>
                      <p:cNvPicPr/>
                      <p:nvPr/>
                    </p:nvPicPr>
                    <p:blipFill>
                      <a:blip r:embed="rId4"/>
                      <a:stretch>
                        <a:fillRect/>
                      </a:stretch>
                    </p:blipFill>
                    <p:spPr>
                      <a:xfrm>
                        <a:off x="1912218" y="2060848"/>
                        <a:ext cx="5325308" cy="1566081"/>
                      </a:xfrm>
                      <a:prstGeom prst="rect">
                        <a:avLst/>
                      </a:prstGeom>
                    </p:spPr>
                  </p:pic>
                </p:oleObj>
              </mc:Fallback>
            </mc:AlternateContent>
          </a:graphicData>
        </a:graphic>
      </p:graphicFrame>
    </p:spTree>
    <p:extLst>
      <p:ext uri="{BB962C8B-B14F-4D97-AF65-F5344CB8AC3E}">
        <p14:creationId xmlns:p14="http://schemas.microsoft.com/office/powerpoint/2010/main" val="346715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924944"/>
            <a:ext cx="7886700" cy="1325563"/>
          </a:xfrm>
        </p:spPr>
        <p:txBody>
          <a:bodyPr>
            <a:normAutofit fontScale="90000"/>
          </a:bodyPr>
          <a:lstStyle/>
          <a:p>
            <a:pPr fontAlgn="base"/>
            <a:r>
              <a:rPr lang="pt-BR" sz="2200" dirty="0">
                <a:solidFill>
                  <a:srgbClr val="656565"/>
                </a:solidFill>
                <a:latin typeface="Arial" panose="020B0604020202020204" pitchFamily="34" charset="0"/>
              </a:rPr>
              <a:t>As empresas e demais organizações Signatárias deste Pacto:</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Conscientes de que a sociedade civil brasileira espera dos agentes econômicos a declaração de adesão a princípios, atitudes e procedimentos que possam mudar a vida política do País, assim como anseia pela efetiva prática de tais princípios;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Desejosas de oferecer à nação uma resposta à altura das suas expectativas;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Determinadas a propagar boas práticas de ética empresarial, que possam erradicar a corrupção do rol das estratégias para obter resultados econômicos;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Cientes de que a erradicação das práticas ilegais, imorais e antiéticas depende de um esforço dos agentes econômicos socialmente responsáveis para envolver em tais iniciativas um número cada vez maior de empresas e organizações civis</a:t>
            </a:r>
            <a:r>
              <a:rPr lang="pt-BR" sz="2200" dirty="0" smtClean="0">
                <a:solidFill>
                  <a:srgbClr val="656565"/>
                </a:solidFill>
                <a:latin typeface="Arial" panose="020B0604020202020204" pitchFamily="34" charset="0"/>
              </a:rPr>
              <a:t>;</a:t>
            </a:r>
            <a:br>
              <a:rPr lang="pt-BR" sz="2200" dirty="0" smtClean="0">
                <a:solidFill>
                  <a:srgbClr val="656565"/>
                </a:solidFill>
                <a:latin typeface="Arial" panose="020B0604020202020204" pitchFamily="34" charset="0"/>
              </a:rPr>
            </a:br>
            <a:r>
              <a:rPr lang="pt-BR" sz="2000" b="1" dirty="0">
                <a:solidFill>
                  <a:srgbClr val="656565"/>
                </a:solidFill>
                <a:latin typeface="Arial" panose="020B0604020202020204" pitchFamily="34" charset="0"/>
              </a:rPr>
              <a:t>Assumem publicamente o compromisso de:</a:t>
            </a:r>
            <a:r>
              <a:rPr lang="pt-BR" sz="2000" dirty="0">
                <a:solidFill>
                  <a:srgbClr val="656565"/>
                </a:solidFill>
                <a:latin typeface="Arial" panose="020B0604020202020204" pitchFamily="34" charset="0"/>
              </a:rPr>
              <a:t/>
            </a:r>
            <a:br>
              <a:rPr lang="pt-BR" sz="2000" dirty="0">
                <a:solidFill>
                  <a:srgbClr val="656565"/>
                </a:solidFill>
                <a:latin typeface="Arial" panose="020B0604020202020204" pitchFamily="34" charset="0"/>
              </a:rPr>
            </a:br>
            <a:r>
              <a:rPr lang="pt-BR" sz="2000" dirty="0">
                <a:solidFill>
                  <a:srgbClr val="656565"/>
                </a:solidFill>
                <a:latin typeface="Arial" panose="020B0604020202020204" pitchFamily="34" charset="0"/>
              </a:rPr>
              <a:t>1. Adotar, ou reforçar, todas as ações e procedimentos necessários para que as pessoas que integram as suas estruturas conheçam as leis a que estão vinculadas, ao atuarem em nome de cada uma das Signatárias ou em seu benefício, para que possam cumpri-las integralmente, especialmente nos relacionamentos com agentes públicos(1):</a:t>
            </a:r>
            <a:br>
              <a:rPr lang="pt-BR" sz="2000" dirty="0">
                <a:solidFill>
                  <a:srgbClr val="656565"/>
                </a:solidFill>
                <a:latin typeface="Arial" panose="020B0604020202020204" pitchFamily="34" charset="0"/>
              </a:rPr>
            </a:br>
            <a:r>
              <a:rPr lang="pt-BR" sz="2000" dirty="0">
                <a:solidFill>
                  <a:srgbClr val="656565"/>
                </a:solidFill>
                <a:latin typeface="Arial" panose="020B0604020202020204" pitchFamily="34" charset="0"/>
              </a:rPr>
              <a:t>no exercício da cidadania;</a:t>
            </a:r>
            <a:br>
              <a:rPr lang="pt-BR" sz="20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
            </a:r>
            <a:br>
              <a:rPr lang="pt-BR" sz="2200" dirty="0">
                <a:solidFill>
                  <a:srgbClr val="656565"/>
                </a:solidFill>
                <a:latin typeface="Arial" panose="020B0604020202020204" pitchFamily="34" charset="0"/>
              </a:rPr>
            </a:br>
            <a:endParaRPr lang="pt-BR" sz="24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3340708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564904"/>
            <a:ext cx="7886700" cy="1325563"/>
          </a:xfrm>
        </p:spPr>
        <p:txBody>
          <a:bodyPr>
            <a:normAutofit fontScale="90000"/>
          </a:bodyPr>
          <a:lstStyle/>
          <a:p>
            <a:pPr fontAlgn="base"/>
            <a:r>
              <a:rPr lang="pt-BR" sz="2200" dirty="0" smtClean="0">
                <a:solidFill>
                  <a:srgbClr val="656565"/>
                </a:solidFill>
                <a:latin typeface="Arial" panose="020B0604020202020204" pitchFamily="34" charset="0"/>
              </a:rPr>
              <a:t>2</a:t>
            </a:r>
            <a:r>
              <a:rPr lang="pt-BR" sz="2200" dirty="0">
                <a:solidFill>
                  <a:srgbClr val="656565"/>
                </a:solidFill>
                <a:latin typeface="Arial" panose="020B0604020202020204" pitchFamily="34" charset="0"/>
              </a:rPr>
              <a:t>. Proibir, ou reforçar a proibição de que qualquer pessoa ou organização que atue em nome das Signatárias ou em seu benefício dê, comprometa-se a dar ou ofereça suborno, assim entendido qualquer tipo de vantagem patrimonial ou extrapatrimonial, direta ou indireta, a qualquer agente público, nem mesmo para obter decisão favorável aos seus negócios.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2.1 Para permitir a concretização do pactuado neste parágrafo, as Signatárias se comprometem a:</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elaborar, aprovar e determinar que sejam divulgados e cumpridos textos normativos internos (Código de Conduta Ética e/ou Política de Integridade) que expressem de forma inequívoca a proibição aqui declarada;</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implantar programa de treinamento nos textos normativos internos;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implantar um sistema de comunicação e verificação das práticas éticas (Ouvidoria);</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adotar um sistema financeiro que permita a individualização dos diversos tipos de receitas, despesas e custos e que, além de atender aos requisitos legais, seja eficaz na prevenção contra pagamentos em desconformidade com os textos normativos internos e favoreça a sua detecção.</a:t>
            </a:r>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endParaRPr lang="pt-BR" sz="24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1994842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2535485"/>
            <a:ext cx="7886700" cy="1325563"/>
          </a:xfrm>
        </p:spPr>
        <p:txBody>
          <a:bodyPr>
            <a:normAutofit fontScale="90000"/>
          </a:bodyPr>
          <a:lstStyle/>
          <a:p>
            <a:pPr fontAlgn="base"/>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3. Proibir, ou reforçar a proibição de que qualquer pessoa ou organização que aja em nome das Signatárias ou em seu benefício faça contribuição para campanhas eleitorais visando a obtenção de vantagem de qualquer espécie ou com o objetivo de evitar perseguições ou preterições ilegais.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3.1 Para permitir o cumprimento do pactuado neste parágrafo, as Signatárias se comprometem a:</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somente realizar contribuições a campanhas eleitorais dentro dos estritos limites da lei;</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ao fazê-lo, observar a forma, o lugar e os demais requisitos de legitimidade;</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conferir o correto registro dos valores contribuídos junto à agremiação partidária responsável e perante o órgão da Justiça Eleitoral, denunciando qualquer irregularidade que venham a detectar</a:t>
            </a:r>
            <a:r>
              <a:rPr lang="pt-BR" sz="2200" dirty="0" smtClean="0">
                <a:solidFill>
                  <a:srgbClr val="656565"/>
                </a:solidFill>
                <a:latin typeface="Arial" panose="020B0604020202020204" pitchFamily="34" charset="0"/>
              </a:rPr>
              <a:t>.</a:t>
            </a:r>
            <a:br>
              <a:rPr lang="pt-BR" sz="2200" dirty="0" smtClean="0">
                <a:solidFill>
                  <a:srgbClr val="656565"/>
                </a:solidFill>
                <a:latin typeface="Arial" panose="020B0604020202020204" pitchFamily="34" charset="0"/>
              </a:rPr>
            </a:br>
            <a:r>
              <a:rPr lang="pt-BR" sz="2200" dirty="0">
                <a:solidFill>
                  <a:srgbClr val="656565"/>
                </a:solidFill>
                <a:latin typeface="Arial" panose="020B0604020202020204" pitchFamily="34" charset="0"/>
              </a:rPr>
              <a:t>4. Proibir ou reforçar a proibição de que qualquer pessoa ou organização que aja em nome das Signatárias, seja como representante, agente, mandatária ou sob qualquer outro vínculo, utilize qualquer meio imoral ou antiético nos relacionamentos com agentes públicos.</a:t>
            </a:r>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endParaRPr lang="pt-BR" sz="24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2426029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2132856"/>
            <a:ext cx="7886700" cy="1325563"/>
          </a:xfrm>
        </p:spPr>
        <p:txBody>
          <a:bodyPr>
            <a:normAutofit fontScale="90000"/>
          </a:bodyPr>
          <a:lstStyle/>
          <a:p>
            <a:pPr fontAlgn="base"/>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4.1 Para garantir a observância do disposto neste parágrafo, as Signatárias se comprometem a:</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implantar mecanismos internos de verificação e comprovação da proporcionalidade e razoabilidade dos pagamentos feitos a representantes, agentes, mandatárias e outras pessoas ou organizações com as quais mantenham vínculos afins;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dotar tais mecanismos internos de ferramentas que impeçam e revelem qualquer tentativa de burlar essa determinação de comportamento ético por ardis ou meios indiretos.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 </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5. Divulgar para outros agentes econômicos, entidades e associações do relacionamento das Signatárias os princípios expressos no presente Pacto.</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 </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6. Apoiar e colaborar com os Poderes Públicos em qualquer apuração de suspeita de irregularidade ou violação da lei ou dos princípios éticos refletidos no presente Pacto, tornando disponível para eles seus livros, registros e arquivos, independentemente de ordem judicial, sempre em estrito respeito à legislação vigente.</a:t>
            </a:r>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endParaRPr lang="pt-BR" sz="24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3184726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607493"/>
            <a:ext cx="7886700" cy="1325563"/>
          </a:xfrm>
        </p:spPr>
        <p:txBody>
          <a:bodyPr>
            <a:normAutofit fontScale="90000"/>
          </a:bodyPr>
          <a:lstStyle/>
          <a:p>
            <a:pPr fontAlgn="base"/>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7. As Signatárias ou qualquer pessoa ou organização que atue em nome das Signatárias ou em seu benefício se comprometem a consultar o Cadastro Nacional de Empresas Inidôneas e Suspensas - CEIS da Controladoria Geral da União a fim de verificar se as pessoas físicas ou jurídicas que atuam como fornecedores em sua cadeia produtiva foram declaradas inidôneas pela Administração Pública, evitando sempre que possível estabelecer relação de negócio com as pessoas sancionadas.</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 </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O Instituto Ethos de Empresas e Responsabilidade Social, a </a:t>
            </a:r>
            <a:r>
              <a:rPr lang="pt-BR" sz="2200" dirty="0" err="1">
                <a:solidFill>
                  <a:srgbClr val="656565"/>
                </a:solidFill>
                <a:latin typeface="Arial" panose="020B0604020202020204" pitchFamily="34" charset="0"/>
              </a:rPr>
              <a:t>Patri</a:t>
            </a:r>
            <a:r>
              <a:rPr lang="pt-BR" sz="2200" dirty="0">
                <a:solidFill>
                  <a:srgbClr val="656565"/>
                </a:solidFill>
                <a:latin typeface="Arial" panose="020B0604020202020204" pitchFamily="34" charset="0"/>
              </a:rPr>
              <a:t> Relações Governamentais &amp; Políticas Públicas, o Programa das Nações Unidas para o Desenvolvimento (</a:t>
            </a:r>
            <a:r>
              <a:rPr lang="pt-BR" sz="2200" dirty="0" err="1">
                <a:solidFill>
                  <a:srgbClr val="656565"/>
                </a:solidFill>
                <a:latin typeface="Arial" panose="020B0604020202020204" pitchFamily="34" charset="0"/>
              </a:rPr>
              <a:t>Pnud</a:t>
            </a:r>
            <a:r>
              <a:rPr lang="pt-BR" sz="2200" dirty="0">
                <a:solidFill>
                  <a:srgbClr val="656565"/>
                </a:solidFill>
                <a:latin typeface="Arial" panose="020B0604020202020204" pitchFamily="34" charset="0"/>
              </a:rPr>
              <a:t>), o Escritório das Nações Unidas contra Drogas e Crime (UNODC) e o Comitê Brasileiro do Pacto Global, na condição de promotores do presente Pacto, assumem as responsabilidades adicionais de:</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criar e tornar disponíveis em seu site as ferramentas necessárias à sua implementação, incluindo modelos de políticas de integridade e códigos de ética, ferramentas de implementação e gestão dos compromissos que formam o Pacto, casos de boas práticas e outras </a:t>
            </a:r>
            <a:r>
              <a:rPr lang="pt-BR" sz="2200" dirty="0" smtClean="0">
                <a:solidFill>
                  <a:srgbClr val="656565"/>
                </a:solidFill>
                <a:latin typeface="Arial" panose="020B0604020202020204" pitchFamily="34" charset="0"/>
              </a:rPr>
              <a:t>sugestões; incentivar </a:t>
            </a:r>
            <a:r>
              <a:rPr lang="pt-BR" sz="2200" dirty="0">
                <a:solidFill>
                  <a:srgbClr val="656565"/>
                </a:solidFill>
                <a:latin typeface="Arial" panose="020B0604020202020204" pitchFamily="34" charset="0"/>
              </a:rPr>
              <a:t>as entidades que </a:t>
            </a:r>
            <a:r>
              <a:rPr lang="pt-BR" sz="2200" dirty="0" err="1">
                <a:solidFill>
                  <a:srgbClr val="656565"/>
                </a:solidFill>
                <a:latin typeface="Arial" panose="020B0604020202020204" pitchFamily="34" charset="0"/>
              </a:rPr>
              <a:t>apóiam</a:t>
            </a:r>
            <a:r>
              <a:rPr lang="pt-BR" sz="2200" dirty="0">
                <a:solidFill>
                  <a:srgbClr val="656565"/>
                </a:solidFill>
                <a:latin typeface="Arial" panose="020B0604020202020204" pitchFamily="34" charset="0"/>
              </a:rPr>
              <a:t> as micro e pequenas empresas a implantar sistemas de orientação sobre os princípios legais que lhes permitam aderir e cumprir o presente Pacto.</a:t>
            </a:r>
            <a:br>
              <a:rPr lang="pt-BR" sz="2200" dirty="0">
                <a:solidFill>
                  <a:srgbClr val="656565"/>
                </a:solidFill>
                <a:latin typeface="Arial" panose="020B0604020202020204" pitchFamily="34" charset="0"/>
              </a:rPr>
            </a:br>
            <a:r>
              <a:rPr lang="pt-BR" sz="2400" dirty="0">
                <a:solidFill>
                  <a:srgbClr val="656565"/>
                </a:solidFill>
                <a:latin typeface="Arial" panose="020B0604020202020204" pitchFamily="34" charset="0"/>
              </a:rPr>
              <a:t> </a:t>
            </a:r>
            <a:br>
              <a:rPr lang="pt-BR" sz="2400" dirty="0">
                <a:solidFill>
                  <a:srgbClr val="656565"/>
                </a:solidFill>
                <a:latin typeface="Arial" panose="020B0604020202020204" pitchFamily="34" charset="0"/>
              </a:rPr>
            </a:br>
            <a:r>
              <a:rPr lang="pt-BR" sz="2400" i="1" dirty="0">
                <a:solidFill>
                  <a:srgbClr val="656565"/>
                </a:solidFill>
                <a:latin typeface="Arial" panose="020B0604020202020204" pitchFamily="34" charset="0"/>
              </a:rPr>
              <a:t> </a:t>
            </a:r>
            <a:endParaRPr lang="pt-BR" sz="24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2833704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204864"/>
            <a:ext cx="7886700" cy="1325563"/>
          </a:xfrm>
        </p:spPr>
        <p:txBody>
          <a:bodyPr>
            <a:normAutofit fontScale="90000"/>
          </a:bodyPr>
          <a:lstStyle/>
          <a:p>
            <a:pPr fontAlgn="base"/>
            <a:r>
              <a:rPr lang="pt-BR" sz="2400" dirty="0">
                <a:solidFill>
                  <a:srgbClr val="656565"/>
                </a:solidFill>
                <a:latin typeface="Arial" panose="020B0604020202020204" pitchFamily="34" charset="0"/>
              </a:rPr>
              <a:t/>
            </a:r>
            <a:br>
              <a:rPr lang="pt-BR" sz="24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As entidades que integram o Conselho de Mobilização e as demais entidades de classe signatárias deste Pacto assumem a responsabilidade adicional de:</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tomar todas as iniciativas para que um número cada vez maior de empresas e organizações afiliadas venha a aderir ao presente Pacto. O Pacto Empresarial pela Integridade e Contra a Corrupção foi lançado publicamente em 22 de junho de 2006.</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A cláusula 6 passou a ter uma nova redação a partir de 1.o de agosto de 2006, por decisão do Comitê Organizador e do Conselho de Mobilização do Pacto.</a:t>
            </a:r>
            <a:br>
              <a:rPr lang="pt-BR" sz="2200" dirty="0">
                <a:solidFill>
                  <a:srgbClr val="656565"/>
                </a:solidFill>
                <a:latin typeface="Arial" panose="020B0604020202020204" pitchFamily="34" charset="0"/>
              </a:rPr>
            </a:br>
            <a:r>
              <a:rPr lang="pt-BR" sz="2200" dirty="0">
                <a:solidFill>
                  <a:srgbClr val="656565"/>
                </a:solidFill>
                <a:latin typeface="Arial" panose="020B0604020202020204" pitchFamily="34" charset="0"/>
              </a:rPr>
              <a:t> </a:t>
            </a:r>
            <a:br>
              <a:rPr lang="pt-BR" sz="2200" dirty="0">
                <a:solidFill>
                  <a:srgbClr val="656565"/>
                </a:solidFill>
                <a:latin typeface="Arial" panose="020B0604020202020204" pitchFamily="34" charset="0"/>
              </a:rPr>
            </a:br>
            <a:r>
              <a:rPr lang="pt-BR" sz="2200" i="1" dirty="0">
                <a:solidFill>
                  <a:srgbClr val="656565"/>
                </a:solidFill>
                <a:latin typeface="Arial" panose="020B0604020202020204" pitchFamily="34" charset="0"/>
              </a:rPr>
              <a:t> (1) “Agente público” para os fins deste Pacto é toda e qualquer pessoa integrante da estrutura de qualquer um dos três poderes, de qualquer ente da federação, ou investida de poderes para representar um órgão público, seja funcionário, administrador, ocupante de cargo eletivo ou candidato a cargo eletivo.</a:t>
            </a:r>
            <a:r>
              <a:rPr lang="pt-BR" sz="2200" dirty="0">
                <a:solidFill>
                  <a:srgbClr val="656565"/>
                </a:solidFill>
                <a:latin typeface="Arial" panose="020B0604020202020204" pitchFamily="34" charset="0"/>
              </a:rPr>
              <a:t/>
            </a:r>
            <a:br>
              <a:rPr lang="pt-BR" sz="2200" dirty="0">
                <a:solidFill>
                  <a:srgbClr val="656565"/>
                </a:solidFill>
                <a:latin typeface="Arial" panose="020B0604020202020204" pitchFamily="34" charset="0"/>
              </a:rPr>
            </a:br>
            <a:r>
              <a:rPr lang="pt-BR" sz="2200" i="1" dirty="0">
                <a:solidFill>
                  <a:srgbClr val="656565"/>
                </a:solidFill>
                <a:latin typeface="Arial" panose="020B0604020202020204" pitchFamily="34" charset="0"/>
              </a:rPr>
              <a:t>(2) “Governo” é qualquer órgão ou repartição da administração pública direta ou indireta, incluindo fundações e organizações mantidas majoritariamente com recursos públicos, vinculado a qualquer dos três poderes de qualquer ente da federação.</a:t>
            </a:r>
            <a:endParaRPr lang="pt-BR" sz="2200" b="0" i="0" dirty="0">
              <a:solidFill>
                <a:srgbClr val="656565"/>
              </a:solidFill>
              <a:effectLst/>
              <a:latin typeface="Arial" panose="020B0604020202020204" pitchFamily="34" charset="0"/>
            </a:endParaRPr>
          </a:p>
        </p:txBody>
      </p:sp>
    </p:spTree>
    <p:extLst>
      <p:ext uri="{BB962C8B-B14F-4D97-AF65-F5344CB8AC3E}">
        <p14:creationId xmlns:p14="http://schemas.microsoft.com/office/powerpoint/2010/main" val="1306178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kern="1200" dirty="0" err="1" smtClean="0">
                <a:solidFill>
                  <a:schemeClr val="tx1"/>
                </a:solidFill>
                <a:latin typeface="Arial" panose="020B0604020202020204" pitchFamily="34" charset="0"/>
                <a:cs typeface="Arial" panose="020B0604020202020204" pitchFamily="34" charset="0"/>
                <a:sym typeface="Arial" pitchFamily="34" charset="0"/>
              </a:rPr>
              <a:t>Atualizações</a:t>
            </a:r>
            <a:r>
              <a:rPr lang="en-US" sz="1800" b="1" kern="1200" dirty="0" smtClean="0">
                <a:solidFill>
                  <a:schemeClr val="tx1"/>
                </a:solidFill>
                <a:latin typeface="Arial" panose="020B0604020202020204" pitchFamily="34" charset="0"/>
                <a:cs typeface="Arial" panose="020B0604020202020204" pitchFamily="34" charset="0"/>
                <a:sym typeface="Arial" pitchFamily="34" charset="0"/>
              </a:rPr>
              <a:t> ABRAINC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050900"/>
          </a:xfrm>
          <a:prstGeom prst="rect">
            <a:avLst/>
          </a:prstGeom>
          <a:noFill/>
          <a:ln w="9525">
            <a:noFill/>
            <a:miter lim="800000"/>
            <a:headEnd/>
            <a:tailEnd/>
          </a:ln>
        </p:spPr>
        <p:txBody>
          <a:bodyPr lIns="64291" tIns="32146" rIns="64291" bIns="32146">
            <a:spAutoFit/>
          </a:bodyPr>
          <a:lstStyle/>
          <a:p>
            <a:r>
              <a:rPr lang="pt-BR" b="1" dirty="0" smtClean="0"/>
              <a:t>Contribuições Ordinárias </a:t>
            </a:r>
          </a:p>
          <a:p>
            <a:pPr marL="285750" indent="-285750">
              <a:buFont typeface="Arial" panose="020B0604020202020204" pitchFamily="34" charset="0"/>
              <a:buChar char="•"/>
            </a:pPr>
            <a:r>
              <a:rPr lang="pt-BR" dirty="0" smtClean="0"/>
              <a:t>Pendências </a:t>
            </a:r>
          </a:p>
          <a:p>
            <a:pPr marL="285750" indent="-285750">
              <a:buFont typeface="Arial" panose="020B0604020202020204" pitchFamily="34" charset="0"/>
              <a:buChar char="•"/>
            </a:pPr>
            <a:r>
              <a:rPr lang="pt-BR" smtClean="0"/>
              <a:t>1ª Contribuição </a:t>
            </a:r>
            <a:r>
              <a:rPr lang="pt-BR" dirty="0" smtClean="0"/>
              <a:t>- Carvalho </a:t>
            </a:r>
            <a:r>
              <a:rPr lang="pt-BR" dirty="0" err="1" smtClean="0"/>
              <a:t>Hosken</a:t>
            </a:r>
            <a:r>
              <a:rPr lang="pt-BR" dirty="0"/>
              <a:t> </a:t>
            </a:r>
            <a:r>
              <a:rPr lang="pt-BR" dirty="0" smtClean="0"/>
              <a:t>e </a:t>
            </a:r>
            <a:r>
              <a:rPr lang="pt-BR" dirty="0" err="1" smtClean="0"/>
              <a:t>Homex</a:t>
            </a:r>
            <a:endParaRPr lang="pt-BR" dirty="0" smtClean="0"/>
          </a:p>
          <a:p>
            <a:pPr marL="285750" indent="-285750">
              <a:buFont typeface="Arial" panose="020B0604020202020204" pitchFamily="34" charset="0"/>
              <a:buChar char="•"/>
            </a:pPr>
            <a:r>
              <a:rPr lang="pt-BR" dirty="0" smtClean="0"/>
              <a:t>Projetos: Carvalho </a:t>
            </a:r>
            <a:r>
              <a:rPr lang="pt-BR" dirty="0" err="1" smtClean="0"/>
              <a:t>Hosken</a:t>
            </a:r>
            <a:r>
              <a:rPr lang="pt-BR" dirty="0" smtClean="0"/>
              <a:t> e João Fortes</a:t>
            </a:r>
          </a:p>
          <a:p>
            <a:pPr marL="285750" indent="-285750">
              <a:buFont typeface="Arial" panose="020B0604020202020204" pitchFamily="34" charset="0"/>
              <a:buChar char="•"/>
            </a:pPr>
            <a:r>
              <a:rPr lang="pt-BR" dirty="0"/>
              <a:t>2</a:t>
            </a:r>
            <a:r>
              <a:rPr lang="pt-BR" dirty="0" smtClean="0"/>
              <a:t>a Contribuição: Carvalho </a:t>
            </a:r>
            <a:r>
              <a:rPr lang="pt-BR" dirty="0" err="1"/>
              <a:t>Hosken</a:t>
            </a:r>
            <a:r>
              <a:rPr lang="pt-BR" dirty="0"/>
              <a:t> </a:t>
            </a:r>
            <a:r>
              <a:rPr lang="pt-BR" dirty="0" smtClean="0"/>
              <a:t>e João Fortes</a:t>
            </a:r>
          </a:p>
          <a:p>
            <a:pPr marL="285750" indent="-285750">
              <a:buFont typeface="Arial" panose="020B0604020202020204" pitchFamily="34" charset="0"/>
              <a:buChar char="•"/>
            </a:pPr>
            <a:r>
              <a:rPr lang="pt-BR" b="1" dirty="0"/>
              <a:t>Saldo </a:t>
            </a:r>
            <a:r>
              <a:rPr lang="pt-BR" dirty="0"/>
              <a:t>– </a:t>
            </a:r>
            <a:r>
              <a:rPr lang="pt-BR" dirty="0" smtClean="0"/>
              <a:t>27/11 </a:t>
            </a:r>
            <a:r>
              <a:rPr lang="pt-BR" dirty="0"/>
              <a:t>– R$ </a:t>
            </a:r>
            <a:r>
              <a:rPr lang="pt-BR" dirty="0" smtClean="0"/>
              <a:t>473.139,81 </a:t>
            </a:r>
            <a:r>
              <a:rPr lang="pt-BR" dirty="0"/>
              <a:t>+ R$ </a:t>
            </a:r>
            <a:r>
              <a:rPr lang="pt-BR" dirty="0" smtClean="0"/>
              <a:t>1.704.540 </a:t>
            </a:r>
            <a:r>
              <a:rPr lang="pt-BR" dirty="0"/>
              <a:t>(aplicados, 100% CDI</a:t>
            </a:r>
            <a:r>
              <a:rPr lang="pt-BR" dirty="0" smtClean="0"/>
              <a:t>)</a:t>
            </a:r>
          </a:p>
          <a:p>
            <a:endParaRPr lang="pt-BR" b="1" dirty="0" smtClean="0"/>
          </a:p>
          <a:p>
            <a:r>
              <a:rPr lang="pt-BR" b="1" dirty="0" smtClean="0"/>
              <a:t>Reuniões </a:t>
            </a:r>
            <a:r>
              <a:rPr lang="pt-BR" b="1" dirty="0"/>
              <a:t>Diretoria - </a:t>
            </a:r>
            <a:r>
              <a:rPr lang="pt-BR" dirty="0" smtClean="0"/>
              <a:t>19/12</a:t>
            </a:r>
          </a:p>
          <a:p>
            <a:endParaRPr lang="pt-BR" dirty="0"/>
          </a:p>
          <a:p>
            <a:pPr lvl="0"/>
            <a:r>
              <a:rPr lang="pt-BR" b="1" dirty="0"/>
              <a:t>Início Fábio Barbagallo </a:t>
            </a:r>
            <a:r>
              <a:rPr lang="pt-BR" dirty="0"/>
              <a:t>– 24/11</a:t>
            </a:r>
          </a:p>
          <a:p>
            <a:endParaRPr lang="pt-BR" b="1" dirty="0" smtClean="0"/>
          </a:p>
          <a:p>
            <a:r>
              <a:rPr lang="pt-BR" b="1" dirty="0" smtClean="0"/>
              <a:t>Projetos</a:t>
            </a:r>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dirty="0" smtClean="0"/>
          </a:p>
          <a:p>
            <a:pPr marL="285750" indent="-285750">
              <a:buFont typeface="Arial" panose="020B0604020202020204" pitchFamily="34" charset="0"/>
              <a:buChar char="•"/>
            </a:pPr>
            <a:endParaRPr lang="pt-BR" b="1" dirty="0" smtClean="0"/>
          </a:p>
          <a:p>
            <a:pPr marL="285750" indent="-285750">
              <a:buFont typeface="Arial" panose="020B0604020202020204" pitchFamily="34" charset="0"/>
              <a:buChar char="•"/>
            </a:pPr>
            <a:endParaRPr lang="pt-BR" b="1" dirty="0" smtClean="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1</a:t>
            </a:r>
            <a:endParaRPr lang="en-US" sz="1000" dirty="0"/>
          </a:p>
        </p:txBody>
      </p:sp>
      <p:graphicFrame>
        <p:nvGraphicFramePr>
          <p:cNvPr id="2" name="Objeto 1"/>
          <p:cNvGraphicFramePr>
            <a:graphicFrameLocks noChangeAspect="1"/>
          </p:cNvGraphicFramePr>
          <p:nvPr>
            <p:extLst>
              <p:ext uri="{D42A27DB-BD31-4B8C-83A1-F6EECF244321}">
                <p14:modId xmlns:p14="http://schemas.microsoft.com/office/powerpoint/2010/main" val="908765617"/>
              </p:ext>
            </p:extLst>
          </p:nvPr>
        </p:nvGraphicFramePr>
        <p:xfrm>
          <a:off x="206375" y="4345906"/>
          <a:ext cx="8701088" cy="1274763"/>
        </p:xfrm>
        <a:graphic>
          <a:graphicData uri="http://schemas.openxmlformats.org/presentationml/2006/ole">
            <mc:AlternateContent xmlns:mc="http://schemas.openxmlformats.org/markup-compatibility/2006">
              <mc:Choice xmlns:v="urn:schemas-microsoft-com:vml" Requires="v">
                <p:oleObj spid="_x0000_s58559" name="Worksheet" r:id="rId4" imgW="8700409" imgH="1274086" progId="Excel.Sheet.8">
                  <p:embed/>
                </p:oleObj>
              </mc:Choice>
              <mc:Fallback>
                <p:oleObj name="Worksheet" r:id="rId4" imgW="8700409" imgH="1274086" progId="Excel.Sheet.8">
                  <p:embed/>
                  <p:pic>
                    <p:nvPicPr>
                      <p:cNvPr id="0" name=""/>
                      <p:cNvPicPr/>
                      <p:nvPr/>
                    </p:nvPicPr>
                    <p:blipFill>
                      <a:blip r:embed="rId5"/>
                      <a:stretch>
                        <a:fillRect/>
                      </a:stretch>
                    </p:blipFill>
                    <p:spPr>
                      <a:xfrm>
                        <a:off x="206375" y="4345906"/>
                        <a:ext cx="8701088" cy="1274763"/>
                      </a:xfrm>
                      <a:prstGeom prst="rect">
                        <a:avLst/>
                      </a:prstGeom>
                    </p:spPr>
                  </p:pic>
                </p:oleObj>
              </mc:Fallback>
            </mc:AlternateContent>
          </a:graphicData>
        </a:graphic>
      </p:graphicFrame>
    </p:spTree>
    <p:extLst>
      <p:ext uri="{BB962C8B-B14F-4D97-AF65-F5344CB8AC3E}">
        <p14:creationId xmlns:p14="http://schemas.microsoft.com/office/powerpoint/2010/main" val="947372353"/>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7" y="226525"/>
            <a:ext cx="8696325" cy="171938"/>
          </a:xfrm>
        </p:spPr>
        <p:txBody>
          <a:bodyPr lIns="0" tIns="0" rIns="0" bIns="0" anchor="t">
            <a:normAutofit fontScale="90000"/>
          </a:bodyPr>
          <a:lstStyle/>
          <a:p>
            <a:pPr lvl="0" algn="l" defTabSz="914145" eaLnBrk="1">
              <a:lnSpc>
                <a:spcPct val="90000"/>
              </a:lnSpc>
              <a:defRPr/>
            </a:pPr>
            <a:r>
              <a:rPr lang="pt-BR" sz="2000" b="1" dirty="0" smtClean="0">
                <a:latin typeface="Arial" panose="020B0604020202020204" pitchFamily="34" charset="0"/>
                <a:cs typeface="Arial" panose="020B0604020202020204" pitchFamily="34" charset="0"/>
              </a:rPr>
              <a:t>ABRAINC</a:t>
            </a:r>
            <a:r>
              <a:rPr lang="pt-BR" sz="2000" b="1" kern="1200" dirty="0" smtClean="0">
                <a:solidFill>
                  <a:schemeClr val="tx1"/>
                </a:solidFill>
                <a:latin typeface="Arial" panose="020B0604020202020204" pitchFamily="34" charset="0"/>
                <a:cs typeface="Arial" panose="020B0604020202020204" pitchFamily="34" charset="0"/>
              </a:rPr>
              <a:t> – posicionamento e estrutura</a:t>
            </a:r>
            <a:r>
              <a:rPr lang="pt-BR" sz="1800" dirty="0"/>
              <a:t/>
            </a:r>
            <a:br>
              <a:rPr lang="pt-BR" sz="1800" dirty="0"/>
            </a:br>
            <a:r>
              <a:rPr lang="en-US" sz="1800" b="1" kern="1200" dirty="0" smtClean="0">
                <a:solidFill>
                  <a:schemeClr val="tx1"/>
                </a:solidFill>
                <a:cs typeface="Arial" pitchFamily="34"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81897"/>
          </a:xfrm>
          <a:prstGeom prst="rect">
            <a:avLst/>
          </a:prstGeom>
          <a:noFill/>
          <a:ln w="9525">
            <a:noFill/>
            <a:miter lim="800000"/>
            <a:headEnd/>
            <a:tailEnd/>
          </a:ln>
        </p:spPr>
        <p:txBody>
          <a:bodyPr lIns="64291" tIns="32146" rIns="64291" bIns="32146">
            <a:spAutoFit/>
          </a:bodyPr>
          <a:lstStyle/>
          <a:p>
            <a:r>
              <a:rPr lang="pt-BR" b="1" dirty="0" smtClean="0"/>
              <a:t>Posicionamento </a:t>
            </a:r>
            <a:r>
              <a:rPr lang="pt-BR" b="1" dirty="0"/>
              <a:t>ABRAINC</a:t>
            </a:r>
          </a:p>
          <a:p>
            <a:pPr marL="285750" indent="-285750">
              <a:buFont typeface="Arial" panose="020B0604020202020204" pitchFamily="34" charset="0"/>
              <a:buChar char="•"/>
            </a:pPr>
            <a:r>
              <a:rPr lang="pt-BR" dirty="0"/>
              <a:t>M</a:t>
            </a:r>
            <a:r>
              <a:rPr lang="pt-BR" dirty="0" smtClean="0"/>
              <a:t>ais e melhores produtos por cidades também melhores: burocracia, produtividade, qualidade</a:t>
            </a:r>
          </a:p>
          <a:p>
            <a:pPr marL="285750" indent="-285750">
              <a:buFont typeface="Arial" panose="020B0604020202020204" pitchFamily="34" charset="0"/>
              <a:buChar char="•"/>
            </a:pPr>
            <a:r>
              <a:rPr lang="pt-BR" dirty="0" smtClean="0"/>
              <a:t>Motivador interno: a </a:t>
            </a:r>
            <a:r>
              <a:rPr lang="pt-BR" dirty="0"/>
              <a:t>boa reputação </a:t>
            </a:r>
            <a:r>
              <a:rPr lang="pt-BR" dirty="0" smtClean="0"/>
              <a:t>das empresas e de sua atividade</a:t>
            </a:r>
            <a:endParaRPr lang="pt-BR" dirty="0"/>
          </a:p>
          <a:p>
            <a:pPr marL="285750" indent="-285750">
              <a:buFont typeface="Arial" panose="020B0604020202020204" pitchFamily="34" charset="0"/>
              <a:buChar char="•"/>
            </a:pPr>
            <a:r>
              <a:rPr lang="pt-BR" dirty="0" smtClean="0"/>
              <a:t>Posicionamento que mova o setor e as </a:t>
            </a:r>
            <a:r>
              <a:rPr lang="pt-BR" dirty="0"/>
              <a:t>entidades </a:t>
            </a:r>
            <a:r>
              <a:rPr lang="pt-BR" dirty="0" smtClean="0"/>
              <a:t>existentes:</a:t>
            </a:r>
          </a:p>
          <a:p>
            <a:pPr marL="742950" lvl="1" indent="-285750">
              <a:buFont typeface="Arial" panose="020B0604020202020204" pitchFamily="34" charset="0"/>
              <a:buChar char="•"/>
            </a:pPr>
            <a:r>
              <a:rPr lang="pt-BR" dirty="0" smtClean="0"/>
              <a:t>Repensar </a:t>
            </a:r>
            <a:r>
              <a:rPr lang="pt-BR" dirty="0"/>
              <a:t>a cidade -  mobilidade, planejamento</a:t>
            </a:r>
          </a:p>
          <a:p>
            <a:pPr marL="742950" lvl="1" indent="-285750">
              <a:buFont typeface="Arial" panose="020B0604020202020204" pitchFamily="34" charset="0"/>
              <a:buChar char="•"/>
            </a:pPr>
            <a:r>
              <a:rPr lang="pt-BR" dirty="0"/>
              <a:t>Desburocratização – simplicidade, transparência</a:t>
            </a:r>
          </a:p>
          <a:p>
            <a:pPr marL="285750" indent="-285750">
              <a:buFont typeface="Arial" panose="020B0604020202020204" pitchFamily="34" charset="0"/>
              <a:buChar char="•"/>
            </a:pPr>
            <a:r>
              <a:rPr lang="pt-BR" dirty="0"/>
              <a:t>Arq. Futuro, academia, discussões – fórum e debates e de soluções</a:t>
            </a:r>
          </a:p>
          <a:p>
            <a:pPr lvl="0"/>
            <a:endParaRPr lang="pt-BR" b="1" dirty="0" smtClean="0"/>
          </a:p>
          <a:p>
            <a:r>
              <a:rPr lang="pt-BR" b="1" dirty="0"/>
              <a:t>Posicionamento </a:t>
            </a:r>
            <a:r>
              <a:rPr lang="pt-BR" b="1" dirty="0" smtClean="0"/>
              <a:t>ISS</a:t>
            </a:r>
            <a:endParaRPr lang="pt-BR" b="1" dirty="0"/>
          </a:p>
          <a:p>
            <a:pPr marL="285750" indent="-285750">
              <a:buFont typeface="Arial" panose="020B0604020202020204" pitchFamily="34" charset="0"/>
              <a:buChar char="•"/>
            </a:pPr>
            <a:r>
              <a:rPr lang="pt-BR" dirty="0" smtClean="0"/>
              <a:t>Acompanhamento e ação por desburocratização</a:t>
            </a:r>
            <a:r>
              <a:rPr lang="pt-BR" dirty="0"/>
              <a:t>, maior simplicidade, </a:t>
            </a:r>
            <a:r>
              <a:rPr lang="pt-BR" dirty="0" smtClean="0"/>
              <a:t>transparência</a:t>
            </a:r>
          </a:p>
          <a:p>
            <a:pPr marL="285750" indent="-285750">
              <a:buFont typeface="Arial" panose="020B0604020202020204" pitchFamily="34" charset="0"/>
              <a:buChar char="•"/>
            </a:pPr>
            <a:r>
              <a:rPr lang="pt-BR" dirty="0" smtClean="0"/>
              <a:t>Cód. Conduta -  relações ente membros, órgãos governamentais – ver Anfavea</a:t>
            </a:r>
          </a:p>
          <a:p>
            <a:pPr marL="285750" indent="-285750">
              <a:buFont typeface="Arial" panose="020B0604020202020204" pitchFamily="34" charset="0"/>
              <a:buChar char="•"/>
            </a:pPr>
            <a:r>
              <a:rPr lang="pt-BR" dirty="0" smtClean="0"/>
              <a:t>Instituto </a:t>
            </a:r>
            <a:r>
              <a:rPr lang="pt-BR" dirty="0"/>
              <a:t>Ethos – pacto nacional contra a corrupção – Lei 12.846/2013  – </a:t>
            </a:r>
            <a:r>
              <a:rPr lang="pt-BR" dirty="0" smtClean="0"/>
              <a:t>3/12</a:t>
            </a:r>
          </a:p>
          <a:p>
            <a:pPr marL="285750" indent="-285750">
              <a:buFont typeface="Arial" panose="020B0604020202020204" pitchFamily="34" charset="0"/>
              <a:buChar char="•"/>
            </a:pPr>
            <a:r>
              <a:rPr lang="pt-BR" dirty="0" smtClean="0"/>
              <a:t>Lei </a:t>
            </a:r>
            <a:r>
              <a:rPr lang="pt-BR" dirty="0"/>
              <a:t>12.846/2013 – Machado Meyer – Comitê Jurídico de 12/12 </a:t>
            </a:r>
          </a:p>
          <a:p>
            <a:endParaRPr lang="pt-BR" dirty="0"/>
          </a:p>
          <a:p>
            <a:pPr lvl="0"/>
            <a:r>
              <a:rPr lang="pt-BR" b="1" dirty="0" smtClean="0"/>
              <a:t>Reforço </a:t>
            </a:r>
            <a:r>
              <a:rPr lang="pt-BR" b="1" dirty="0"/>
              <a:t>de estrutura e presença </a:t>
            </a:r>
            <a:r>
              <a:rPr lang="pt-BR" b="1" dirty="0" smtClean="0"/>
              <a:t>ABRAINC</a:t>
            </a:r>
          </a:p>
          <a:p>
            <a:pPr marL="285750" lvl="0" indent="-285750">
              <a:buFont typeface="Arial" panose="020B0604020202020204" pitchFamily="34" charset="0"/>
              <a:buChar char="•"/>
            </a:pPr>
            <a:r>
              <a:rPr lang="pt-BR" dirty="0" smtClean="0"/>
              <a:t>Analista </a:t>
            </a:r>
            <a:r>
              <a:rPr lang="pt-BR" dirty="0"/>
              <a:t>econômico </a:t>
            </a:r>
            <a:r>
              <a:rPr lang="pt-BR" dirty="0" smtClean="0"/>
              <a:t>- formação </a:t>
            </a:r>
            <a:r>
              <a:rPr lang="pt-BR" dirty="0"/>
              <a:t>de dados, em conjunto com </a:t>
            </a:r>
            <a:r>
              <a:rPr lang="pt-BR" dirty="0" smtClean="0"/>
              <a:t>FIPE)</a:t>
            </a:r>
            <a:endParaRPr lang="pt-BR" dirty="0"/>
          </a:p>
          <a:p>
            <a:pPr marL="285750" lvl="0" indent="-285750">
              <a:buFont typeface="Arial" panose="020B0604020202020204" pitchFamily="34" charset="0"/>
              <a:buChar char="•"/>
            </a:pPr>
            <a:r>
              <a:rPr lang="pt-BR" dirty="0"/>
              <a:t>Profissional de </a:t>
            </a:r>
            <a:r>
              <a:rPr lang="pt-BR" dirty="0" smtClean="0"/>
              <a:t>comunicação - alavancar </a:t>
            </a:r>
            <a:r>
              <a:rPr lang="pt-BR" dirty="0"/>
              <a:t>presença do setor e da </a:t>
            </a:r>
            <a:r>
              <a:rPr lang="pt-BR" dirty="0" smtClean="0"/>
              <a:t>Associação</a:t>
            </a:r>
          </a:p>
          <a:p>
            <a:pPr marL="285750" lvl="0" indent="-285750">
              <a:buFont typeface="Arial" panose="020B0604020202020204" pitchFamily="34" charset="0"/>
              <a:buChar char="•"/>
            </a:pPr>
            <a:endParaRPr lang="pt-BR" dirty="0"/>
          </a:p>
          <a:p>
            <a:pPr lvl="0"/>
            <a:r>
              <a:rPr lang="pt-BR" b="1" dirty="0"/>
              <a:t>Aproximação com candidatos à </a:t>
            </a:r>
            <a:r>
              <a:rPr lang="pt-BR" b="1" dirty="0" smtClean="0"/>
              <a:t>Presidência: </a:t>
            </a:r>
            <a:r>
              <a:rPr lang="pt-BR" dirty="0" smtClean="0"/>
              <a:t>Posicionamento + PMCMV3</a:t>
            </a:r>
          </a:p>
        </p:txBody>
      </p:sp>
      <p:sp>
        <p:nvSpPr>
          <p:cNvPr id="6"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2</a:t>
            </a:r>
            <a:endParaRPr lang="en-US" sz="1000" dirty="0"/>
          </a:p>
        </p:txBody>
      </p:sp>
    </p:spTree>
    <p:extLst>
      <p:ext uri="{BB962C8B-B14F-4D97-AF65-F5344CB8AC3E}">
        <p14:creationId xmlns:p14="http://schemas.microsoft.com/office/powerpoint/2010/main" val="333792527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71306" y="228541"/>
            <a:ext cx="8667907" cy="320733"/>
          </a:xfrm>
        </p:spPr>
        <p:txBody>
          <a:bodyPr lIns="0" tIns="0" rIns="0" bIns="0" anchor="t">
            <a:normAutofit/>
          </a:bodyPr>
          <a:lstStyle/>
          <a:p>
            <a:pPr lvl="0" algn="l" defTabSz="914145" eaLnBrk="1">
              <a:lnSpc>
                <a:spcPct val="90000"/>
              </a:lnSpc>
              <a:defRPr/>
            </a:pPr>
            <a:r>
              <a:rPr lang="pt-BR" sz="2000" b="1" dirty="0" smtClean="0">
                <a:latin typeface="Arial" panose="020B0604020202020204" pitchFamily="34" charset="0"/>
                <a:cs typeface="Arial" panose="020B0604020202020204" pitchFamily="34" charset="0"/>
              </a:rPr>
              <a:t>ABRAINC</a:t>
            </a:r>
            <a:r>
              <a:rPr lang="pt-BR" sz="2000" b="1" kern="1200" dirty="0" smtClean="0">
                <a:solidFill>
                  <a:schemeClr val="tx1"/>
                </a:solidFill>
                <a:latin typeface="Arial" panose="020B0604020202020204" pitchFamily="34" charset="0"/>
                <a:cs typeface="Arial" panose="020B0604020202020204" pitchFamily="34" charset="0"/>
              </a:rPr>
              <a:t> – posicionamento</a:t>
            </a:r>
            <a:r>
              <a:rPr lang="pt-BR" sz="1800" dirty="0" smtClean="0"/>
              <a:t> </a:t>
            </a:r>
            <a:r>
              <a:rPr lang="pt-BR" sz="2000" b="1" dirty="0">
                <a:latin typeface="Arial" panose="020B0604020202020204" pitchFamily="34" charset="0"/>
                <a:cs typeface="Arial" panose="020B0604020202020204" pitchFamily="34" charset="0"/>
              </a:rPr>
              <a:t>– Comitê de Responsabilidade Social</a:t>
            </a:r>
            <a:r>
              <a:rPr lang="en-US" sz="2000" b="1" dirty="0">
                <a:latin typeface="Arial" panose="020B0604020202020204" pitchFamily="34" charset="0"/>
                <a:cs typeface="Arial" panose="020B0604020202020204" pitchFamily="34"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6158896"/>
          </a:xfrm>
          <a:prstGeom prst="rect">
            <a:avLst/>
          </a:prstGeom>
          <a:noFill/>
          <a:ln w="9525">
            <a:noFill/>
            <a:miter lim="800000"/>
            <a:headEnd/>
            <a:tailEnd/>
          </a:ln>
        </p:spPr>
        <p:txBody>
          <a:bodyPr lIns="64291" tIns="32146" rIns="64291" bIns="32146">
            <a:spAutoFit/>
          </a:bodyPr>
          <a:lstStyle/>
          <a:p>
            <a:r>
              <a:rPr lang="pt-BR" b="1" dirty="0"/>
              <a:t>Pacto Empresarial pela Integridade e Contra a Corrupçã</a:t>
            </a:r>
            <a:r>
              <a:rPr lang="pt-BR" dirty="0"/>
              <a:t>o </a:t>
            </a:r>
            <a:r>
              <a:rPr lang="pt-BR" dirty="0" smtClean="0"/>
              <a:t>– </a:t>
            </a:r>
            <a:r>
              <a:rPr lang="pt-BR" dirty="0"/>
              <a:t>Instituto </a:t>
            </a:r>
            <a:r>
              <a:rPr lang="pt-BR" dirty="0" smtClean="0"/>
              <a:t>Ethos</a:t>
            </a:r>
            <a:endParaRPr lang="pt-BR" dirty="0"/>
          </a:p>
          <a:p>
            <a:r>
              <a:rPr lang="pt-BR" b="1" dirty="0" smtClean="0"/>
              <a:t> </a:t>
            </a:r>
            <a:r>
              <a:rPr lang="pt-BR" dirty="0">
                <a:hlinkClick r:id="rId2"/>
              </a:rPr>
              <a:t>http://www.empresalimpa.org.br/index.php/empresa-limpa/pacto-contra-a-corrupcao/o-pacto</a:t>
            </a:r>
            <a:endParaRPr lang="pt-BR" dirty="0" smtClean="0"/>
          </a:p>
          <a:p>
            <a:pPr marL="285750" indent="-285750">
              <a:buFont typeface="Arial" panose="020B0604020202020204" pitchFamily="34" charset="0"/>
              <a:buChar char="•"/>
            </a:pPr>
            <a:r>
              <a:rPr lang="pt-BR" dirty="0" smtClean="0"/>
              <a:t>Informação </a:t>
            </a:r>
            <a:r>
              <a:rPr lang="pt-BR" dirty="0"/>
              <a:t>sobre legislação: leis devem ser conhecidas internamente para serem cumpridas </a:t>
            </a:r>
            <a:r>
              <a:rPr lang="pt-BR" dirty="0" smtClean="0"/>
              <a:t>integralmente</a:t>
            </a:r>
          </a:p>
          <a:p>
            <a:pPr marL="285750" indent="-285750">
              <a:buFont typeface="Arial" panose="020B0604020202020204" pitchFamily="34" charset="0"/>
              <a:buChar char="•"/>
            </a:pPr>
            <a:r>
              <a:rPr lang="pt-BR" dirty="0" smtClean="0"/>
              <a:t>Divulgação</a:t>
            </a:r>
            <a:r>
              <a:rPr lang="pt-BR" dirty="0"/>
              <a:t>, orientação e respostas sobre princípios legais aplicáveis às suas </a:t>
            </a:r>
            <a:r>
              <a:rPr lang="pt-BR" dirty="0" smtClean="0"/>
              <a:t>atividades</a:t>
            </a:r>
          </a:p>
          <a:p>
            <a:pPr marL="285750" indent="-285750">
              <a:buFont typeface="Arial" panose="020B0604020202020204" pitchFamily="34" charset="0"/>
              <a:buChar char="•"/>
            </a:pPr>
            <a:r>
              <a:rPr lang="pt-BR" dirty="0" smtClean="0"/>
              <a:t>Vedação </a:t>
            </a:r>
            <a:r>
              <a:rPr lang="pt-BR" dirty="0"/>
              <a:t>ao </a:t>
            </a:r>
            <a:r>
              <a:rPr lang="pt-BR" dirty="0" smtClean="0"/>
              <a:t>suborno</a:t>
            </a:r>
          </a:p>
          <a:p>
            <a:pPr marL="285750" indent="-285750">
              <a:buFont typeface="Arial" panose="020B0604020202020204" pitchFamily="34" charset="0"/>
              <a:buChar char="•"/>
            </a:pPr>
            <a:r>
              <a:rPr lang="pt-BR" dirty="0" smtClean="0"/>
              <a:t>Contribuição </a:t>
            </a:r>
            <a:r>
              <a:rPr lang="pt-BR" dirty="0"/>
              <a:t>transparente e lícita a campanhas </a:t>
            </a:r>
            <a:r>
              <a:rPr lang="pt-BR" dirty="0" smtClean="0"/>
              <a:t>políticas</a:t>
            </a:r>
          </a:p>
          <a:p>
            <a:pPr marL="285750" indent="-285750">
              <a:buFont typeface="Arial" panose="020B0604020202020204" pitchFamily="34" charset="0"/>
              <a:buChar char="•"/>
            </a:pPr>
            <a:r>
              <a:rPr lang="pt-BR" dirty="0" smtClean="0"/>
              <a:t>Propagação </a:t>
            </a:r>
            <a:r>
              <a:rPr lang="pt-BR" dirty="0"/>
              <a:t>de princípios do Pacto entre seus </a:t>
            </a:r>
            <a:r>
              <a:rPr lang="pt-BR" dirty="0" smtClean="0"/>
              <a:t>públicos</a:t>
            </a:r>
          </a:p>
          <a:p>
            <a:pPr marL="285750" indent="-285750">
              <a:buFont typeface="Arial" panose="020B0604020202020204" pitchFamily="34" charset="0"/>
              <a:buChar char="•"/>
            </a:pPr>
            <a:r>
              <a:rPr lang="pt-BR" dirty="0" smtClean="0"/>
              <a:t>Investigações </a:t>
            </a:r>
            <a:r>
              <a:rPr lang="pt-BR" dirty="0"/>
              <a:t>abertas e </a:t>
            </a:r>
            <a:r>
              <a:rPr lang="pt-BR" dirty="0" smtClean="0"/>
              <a:t>transparentes</a:t>
            </a:r>
            <a:endParaRPr lang="pt-BR" dirty="0"/>
          </a:p>
          <a:p>
            <a:pPr marL="285750" indent="-285750">
              <a:buFont typeface="Arial" panose="020B0604020202020204" pitchFamily="34" charset="0"/>
              <a:buChar char="•"/>
            </a:pPr>
            <a:r>
              <a:rPr lang="pt-BR" dirty="0"/>
              <a:t>Atuação junto à cadeia produtiva</a:t>
            </a:r>
            <a:r>
              <a:rPr lang="pt-BR" dirty="0" smtClean="0"/>
              <a:t>.</a:t>
            </a:r>
            <a:endParaRPr lang="pt-BR" dirty="0"/>
          </a:p>
          <a:p>
            <a:r>
              <a:rPr lang="pt-BR" b="1" dirty="0"/>
              <a:t>Porque Assinar</a:t>
            </a:r>
          </a:p>
          <a:p>
            <a:r>
              <a:rPr lang="pt-BR" sz="1600" dirty="0"/>
              <a:t>Organizações assinam o Pacto para </a:t>
            </a:r>
            <a:r>
              <a:rPr lang="pt-BR" sz="1600" dirty="0" smtClean="0"/>
              <a:t>assumir </a:t>
            </a:r>
            <a:r>
              <a:rPr lang="pt-BR" sz="1600" dirty="0"/>
              <a:t>um compromisso público </a:t>
            </a:r>
            <a:r>
              <a:rPr lang="pt-BR" sz="1600" dirty="0" smtClean="0"/>
              <a:t>(pela) ... integridade </a:t>
            </a:r>
            <a:r>
              <a:rPr lang="pt-BR" sz="1600" dirty="0"/>
              <a:t>no ambiente dos </a:t>
            </a:r>
            <a:r>
              <a:rPr lang="pt-BR" sz="1600" dirty="0" smtClean="0"/>
              <a:t>negócios. A </a:t>
            </a:r>
            <a:r>
              <a:rPr lang="pt-BR" sz="1600" dirty="0"/>
              <a:t>partir das orientações explícitas no texto do Pacto, as organizações são capazes de direcionar, de forma compartilhada, </a:t>
            </a:r>
            <a:r>
              <a:rPr lang="pt-BR" sz="1600" dirty="0" smtClean="0"/>
              <a:t>... </a:t>
            </a:r>
            <a:r>
              <a:rPr lang="pt-BR" sz="1600" dirty="0"/>
              <a:t>esforço pela criação e manutenção de políticas e processos de promoção de integridade, </a:t>
            </a:r>
            <a:r>
              <a:rPr lang="pt-BR" sz="1600" dirty="0" smtClean="0"/>
              <a:t>...e </a:t>
            </a:r>
            <a:r>
              <a:rPr lang="pt-BR" sz="1600" dirty="0"/>
              <a:t>prevenção e combate à </a:t>
            </a:r>
            <a:r>
              <a:rPr lang="pt-BR" sz="1600" dirty="0" smtClean="0"/>
              <a:t>corrupção. Entre (as)... </a:t>
            </a:r>
            <a:r>
              <a:rPr lang="pt-BR" sz="1600" dirty="0"/>
              <a:t>signatárias, há um ambiente favorável ao posicionamento conjunto para incidir sobre políticas públicas, à troca de experiências e ao diálogo em práticas de gestão. Há ainda a possibilidade de, a partir da divulgação de </a:t>
            </a:r>
            <a:r>
              <a:rPr lang="pt-BR" sz="1600" dirty="0" smtClean="0"/>
              <a:t>adesão..., </a:t>
            </a:r>
            <a:r>
              <a:rPr lang="pt-BR" sz="1600" dirty="0"/>
              <a:t>influir sobre o comportamento de </a:t>
            </a:r>
            <a:r>
              <a:rPr lang="pt-BR" sz="1600" dirty="0" smtClean="0"/>
              <a:t>... </a:t>
            </a:r>
            <a:r>
              <a:rPr lang="pt-BR" sz="1600" dirty="0"/>
              <a:t>cadeia de valor, </a:t>
            </a:r>
            <a:r>
              <a:rPr lang="pt-BR" sz="1600" dirty="0" smtClean="0"/>
              <a:t>... </a:t>
            </a:r>
            <a:r>
              <a:rPr lang="pt-BR" sz="1600" dirty="0"/>
              <a:t>setor e </a:t>
            </a:r>
            <a:r>
              <a:rPr lang="pt-BR" sz="1600" dirty="0" smtClean="0"/>
              <a:t>... </a:t>
            </a:r>
            <a:r>
              <a:rPr lang="pt-BR" sz="1600" dirty="0"/>
              <a:t>públicos de interesse em relação ao </a:t>
            </a:r>
            <a:r>
              <a:rPr lang="pt-BR" sz="1600" dirty="0" smtClean="0"/>
              <a:t>tema;</a:t>
            </a:r>
          </a:p>
          <a:p>
            <a:endParaRPr lang="pt-BR" sz="1600" dirty="0" smtClean="0"/>
          </a:p>
          <a:p>
            <a:r>
              <a:rPr lang="pt-BR" b="1" dirty="0"/>
              <a:t>Discussão por possível adesão ABRAINC, Secovi, </a:t>
            </a:r>
            <a:r>
              <a:rPr lang="pt-BR" b="1" dirty="0" err="1"/>
              <a:t>Sinduscon</a:t>
            </a:r>
            <a:r>
              <a:rPr lang="pt-BR" b="1" dirty="0"/>
              <a:t>, Prefeitura </a:t>
            </a:r>
            <a:r>
              <a:rPr lang="pt-BR" b="1" dirty="0" smtClean="0"/>
              <a:t>SP</a:t>
            </a:r>
            <a:endParaRPr lang="pt-BR" dirty="0"/>
          </a:p>
        </p:txBody>
      </p:sp>
      <p:sp>
        <p:nvSpPr>
          <p:cNvPr id="6"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3</a:t>
            </a:r>
            <a:endParaRPr lang="en-US" sz="1000" dirty="0"/>
          </a:p>
        </p:txBody>
      </p:sp>
    </p:spTree>
    <p:extLst>
      <p:ext uri="{BB962C8B-B14F-4D97-AF65-F5344CB8AC3E}">
        <p14:creationId xmlns:p14="http://schemas.microsoft.com/office/powerpoint/2010/main" val="16567249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dirty="0" err="1" smtClean="0">
                <a:latin typeface="Arial" panose="020B0604020202020204" pitchFamily="34" charset="0"/>
                <a:cs typeface="Arial" panose="020B0604020202020204" pitchFamily="34" charset="0"/>
                <a:sym typeface="Arial" pitchFamily="34" charset="0"/>
              </a:rPr>
              <a:t>Regras</a:t>
            </a:r>
            <a:r>
              <a:rPr lang="en-US" sz="1800" b="1" dirty="0" smtClean="0">
                <a:latin typeface="Arial" panose="020B0604020202020204" pitchFamily="34" charset="0"/>
                <a:cs typeface="Arial" panose="020B0604020202020204" pitchFamily="34" charset="0"/>
                <a:sym typeface="Arial" pitchFamily="34" charset="0"/>
              </a:rPr>
              <a:t> de </a:t>
            </a:r>
            <a:r>
              <a:rPr lang="en-US" sz="1800" b="1" dirty="0" err="1" smtClean="0">
                <a:latin typeface="Arial" panose="020B0604020202020204" pitchFamily="34" charset="0"/>
                <a:cs typeface="Arial" panose="020B0604020202020204" pitchFamily="34" charset="0"/>
                <a:sym typeface="Arial" pitchFamily="34" charset="0"/>
              </a:rPr>
              <a:t>Relacionamento</a:t>
            </a:r>
            <a:r>
              <a:rPr lang="en-US" sz="1800" b="1" dirty="0" smtClean="0">
                <a:latin typeface="Arial" panose="020B0604020202020204" pitchFamily="34" charset="0"/>
                <a:cs typeface="Arial" panose="020B0604020202020204" pitchFamily="34" charset="0"/>
                <a:sym typeface="Arial" pitchFamily="34" charset="0"/>
              </a:rPr>
              <a:t> </a:t>
            </a:r>
            <a:r>
              <a:rPr lang="en-US" sz="1800" b="1" kern="1200" dirty="0" smtClean="0">
                <a:solidFill>
                  <a:schemeClr val="tx1"/>
                </a:solidFill>
                <a:latin typeface="Arial" panose="020B0604020202020204" pitchFamily="34" charset="0"/>
                <a:cs typeface="Arial" panose="020B0604020202020204" pitchFamily="34" charset="0"/>
                <a:sym typeface="Arial" pitchFamily="34" charset="0"/>
              </a:rPr>
              <a:t>ABRAINC – </a:t>
            </a:r>
            <a:r>
              <a:rPr lang="en-US" sz="1800" b="1" kern="1200" dirty="0" err="1" smtClean="0">
                <a:solidFill>
                  <a:schemeClr val="tx1"/>
                </a:solidFill>
                <a:latin typeface="Arial" panose="020B0604020202020204" pitchFamily="34" charset="0"/>
                <a:cs typeface="Arial" panose="020B0604020202020204" pitchFamily="34" charset="0"/>
                <a:sym typeface="Arial" pitchFamily="34" charset="0"/>
              </a:rPr>
              <a:t>Comitê</a:t>
            </a:r>
            <a:r>
              <a:rPr lang="en-US" sz="1800" b="1" kern="1200" dirty="0" smtClean="0">
                <a:solidFill>
                  <a:schemeClr val="tx1"/>
                </a:solidFill>
                <a:latin typeface="Arial" panose="020B0604020202020204" pitchFamily="34" charset="0"/>
                <a:cs typeface="Arial" panose="020B0604020202020204" pitchFamily="34" charset="0"/>
                <a:sym typeface="Arial" pitchFamily="34" charset="0"/>
              </a:rPr>
              <a:t> de Resp. Social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81897"/>
          </a:xfrm>
          <a:prstGeom prst="rect">
            <a:avLst/>
          </a:prstGeom>
          <a:noFill/>
          <a:ln w="9525">
            <a:noFill/>
            <a:miter lim="800000"/>
            <a:headEnd/>
            <a:tailEnd/>
          </a:ln>
        </p:spPr>
        <p:txBody>
          <a:bodyPr lIns="64291" tIns="32146" rIns="64291" bIns="32146">
            <a:spAutoFit/>
          </a:bodyPr>
          <a:lstStyle/>
          <a:p>
            <a:r>
              <a:rPr lang="pt-BR" dirty="0"/>
              <a:t>Propostas alinhadas com benefícios para a sociedade, cidades e o setor, buscando o aprimoramento e desenvolvimento da incorporação</a:t>
            </a:r>
          </a:p>
          <a:p>
            <a:endParaRPr lang="pt-BR" dirty="0" smtClean="0"/>
          </a:p>
          <a:p>
            <a:r>
              <a:rPr lang="pt-BR" dirty="0" smtClean="0"/>
              <a:t>Reuniões agendadas </a:t>
            </a:r>
            <a:r>
              <a:rPr lang="pt-BR" dirty="0"/>
              <a:t>e </a:t>
            </a:r>
            <a:r>
              <a:rPr lang="pt-BR" dirty="0" smtClean="0"/>
              <a:t>pautadas </a:t>
            </a:r>
            <a:r>
              <a:rPr lang="pt-BR" dirty="0"/>
              <a:t>de acordo com interesses da </a:t>
            </a:r>
            <a:r>
              <a:rPr lang="pt-BR" dirty="0" smtClean="0"/>
              <a:t>ABRAINC . Opiniões emitidas em linha com estes interesses e definições</a:t>
            </a:r>
          </a:p>
          <a:p>
            <a:endParaRPr lang="pt-BR" dirty="0"/>
          </a:p>
          <a:p>
            <a:r>
              <a:rPr lang="pt-BR" dirty="0" smtClean="0"/>
              <a:t>(</a:t>
            </a:r>
            <a:r>
              <a:rPr lang="pt-BR" dirty="0"/>
              <a:t>1ª) </a:t>
            </a:r>
            <a:r>
              <a:rPr lang="pt-BR" dirty="0" smtClean="0"/>
              <a:t>Reuniões com órgãos </a:t>
            </a:r>
            <a:r>
              <a:rPr lang="pt-BR" dirty="0"/>
              <a:t>de governo </a:t>
            </a:r>
            <a:r>
              <a:rPr lang="pt-BR" dirty="0" smtClean="0"/>
              <a:t>marcadas </a:t>
            </a:r>
            <a:r>
              <a:rPr lang="pt-BR" dirty="0"/>
              <a:t>em linha com definições dos Comitês e Diretoria, com conhecimento do diretor-executivo da associação.</a:t>
            </a:r>
          </a:p>
          <a:p>
            <a:endParaRPr lang="pt-BR" dirty="0" smtClean="0"/>
          </a:p>
          <a:p>
            <a:r>
              <a:rPr lang="pt-BR" dirty="0" smtClean="0"/>
              <a:t>(</a:t>
            </a:r>
            <a:r>
              <a:rPr lang="pt-BR" dirty="0"/>
              <a:t>2ª) </a:t>
            </a:r>
            <a:r>
              <a:rPr lang="pt-BR" dirty="0" smtClean="0"/>
              <a:t>Falam </a:t>
            </a:r>
            <a:r>
              <a:rPr lang="pt-BR" dirty="0"/>
              <a:t>em nome da ABRAINC o presidente e vice-presidente do Conselho, os diretores e o diretor executivo, </a:t>
            </a:r>
            <a:r>
              <a:rPr lang="pt-BR" dirty="0" smtClean="0"/>
              <a:t>sempre em </a:t>
            </a:r>
            <a:r>
              <a:rPr lang="pt-BR" dirty="0"/>
              <a:t>linha com as definições </a:t>
            </a:r>
            <a:r>
              <a:rPr lang="pt-BR" dirty="0" smtClean="0"/>
              <a:t>dos Comitês</a:t>
            </a:r>
            <a:r>
              <a:rPr lang="pt-BR" dirty="0"/>
              <a:t>, Diretoria e Conselho Deliberativo. </a:t>
            </a:r>
            <a:endParaRPr lang="pt-BR" dirty="0" smtClean="0"/>
          </a:p>
          <a:p>
            <a:endParaRPr lang="pt-BR" dirty="0"/>
          </a:p>
          <a:p>
            <a:r>
              <a:rPr lang="pt-BR" dirty="0"/>
              <a:t>(3º) M</a:t>
            </a:r>
            <a:r>
              <a:rPr lang="pt-BR" dirty="0" smtClean="0"/>
              <a:t>anifestações </a:t>
            </a:r>
            <a:r>
              <a:rPr lang="pt-BR" dirty="0"/>
              <a:t>a órgãos de comunicação </a:t>
            </a:r>
            <a:r>
              <a:rPr lang="pt-BR" dirty="0" smtClean="0"/>
              <a:t>em </a:t>
            </a:r>
            <a:r>
              <a:rPr lang="pt-BR" dirty="0"/>
              <a:t>linha com Manual de Comunicação da ABRAINC</a:t>
            </a:r>
          </a:p>
          <a:p>
            <a:endParaRPr lang="pt-BR" dirty="0" smtClean="0"/>
          </a:p>
          <a:p>
            <a:r>
              <a:rPr lang="pt-BR" dirty="0" smtClean="0"/>
              <a:t>(</a:t>
            </a:r>
            <a:r>
              <a:rPr lang="pt-BR" dirty="0"/>
              <a:t>4ª) Em todas as manifestações, </a:t>
            </a:r>
            <a:r>
              <a:rPr lang="pt-BR" dirty="0" smtClean="0"/>
              <a:t>observância </a:t>
            </a:r>
            <a:r>
              <a:rPr lang="pt-BR" dirty="0"/>
              <a:t>das regras de defesa da concorrência.</a:t>
            </a:r>
          </a:p>
          <a:p>
            <a:endParaRPr lang="pt-BR" dirty="0"/>
          </a:p>
          <a:p>
            <a:r>
              <a:rPr lang="pt-BR" dirty="0" smtClean="0"/>
              <a:t>(</a:t>
            </a:r>
            <a:r>
              <a:rPr lang="pt-BR" dirty="0"/>
              <a:t>5º) C</a:t>
            </a:r>
            <a:r>
              <a:rPr lang="pt-BR" dirty="0" smtClean="0"/>
              <a:t>ompromisso com </a:t>
            </a:r>
            <a:r>
              <a:rPr lang="pt-BR" dirty="0"/>
              <a:t>a </a:t>
            </a:r>
            <a:r>
              <a:rPr lang="pt-BR" dirty="0" smtClean="0"/>
              <a:t>qualidade - coerência</a:t>
            </a:r>
            <a:r>
              <a:rPr lang="pt-BR" dirty="0"/>
              <a:t>, </a:t>
            </a:r>
            <a:r>
              <a:rPr lang="pt-BR" dirty="0" smtClean="0"/>
              <a:t>imparcialidade</a:t>
            </a:r>
            <a:r>
              <a:rPr lang="pt-BR" dirty="0"/>
              <a:t>, </a:t>
            </a:r>
            <a:r>
              <a:rPr lang="pt-BR" dirty="0" smtClean="0"/>
              <a:t>rigor </a:t>
            </a:r>
            <a:r>
              <a:rPr lang="pt-BR" dirty="0"/>
              <a:t>e </a:t>
            </a:r>
            <a:r>
              <a:rPr lang="pt-BR" dirty="0" smtClean="0"/>
              <a:t>precisão </a:t>
            </a:r>
            <a:r>
              <a:rPr lang="pt-BR" dirty="0"/>
              <a:t>das informações </a:t>
            </a:r>
            <a:r>
              <a:rPr lang="pt-BR" dirty="0" smtClean="0"/>
              <a:t>nas </a:t>
            </a:r>
            <a:r>
              <a:rPr lang="pt-BR" dirty="0"/>
              <a:t>contribuições </a:t>
            </a:r>
            <a:r>
              <a:rPr lang="pt-BR" dirty="0" smtClean="0"/>
              <a:t>dos associados.</a:t>
            </a:r>
            <a:endParaRPr lang="pt-BR"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4</a:t>
            </a:r>
            <a:endParaRPr lang="en-US" sz="1000" dirty="0"/>
          </a:p>
        </p:txBody>
      </p:sp>
    </p:spTree>
    <p:extLst>
      <p:ext uri="{BB962C8B-B14F-4D97-AF65-F5344CB8AC3E}">
        <p14:creationId xmlns:p14="http://schemas.microsoft.com/office/powerpoint/2010/main" val="153419392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149225"/>
            <a:ext cx="7397750" cy="249238"/>
          </a:xfrm>
        </p:spPr>
        <p:txBody>
          <a:bodyPr lIns="0" tIns="0" rIns="0" bIns="0" anchor="t"/>
          <a:lstStyle/>
          <a:p>
            <a:pPr algn="l" defTabSz="914145" eaLnBrk="1">
              <a:lnSpc>
                <a:spcPct val="90000"/>
              </a:lnSpc>
              <a:defRPr/>
            </a:pPr>
            <a:r>
              <a:rPr lang="en-US" sz="1800" b="1" dirty="0" smtClean="0">
                <a:latin typeface="Arial" panose="020B0604020202020204" pitchFamily="34" charset="0"/>
                <a:cs typeface="Arial" panose="020B0604020202020204" pitchFamily="34" charset="0"/>
                <a:sym typeface="Arial" pitchFamily="34" charset="0"/>
              </a:rPr>
              <a:t>Dados</a:t>
            </a:r>
            <a:r>
              <a:rPr lang="en-US" sz="1800" b="1" kern="1200" dirty="0" smtClean="0">
                <a:solidFill>
                  <a:schemeClr val="tx1"/>
                </a:solidFill>
                <a:latin typeface="Arial" panose="020B0604020202020204" pitchFamily="34" charset="0"/>
                <a:cs typeface="Arial" panose="020B0604020202020204" pitchFamily="34" charset="0"/>
                <a:sym typeface="Arial" pitchFamily="34" charset="0"/>
              </a:rPr>
              <a:t> ABRAINC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81897"/>
          </a:xfrm>
          <a:prstGeom prst="rect">
            <a:avLst/>
          </a:prstGeom>
          <a:noFill/>
          <a:ln w="9525">
            <a:noFill/>
            <a:miter lim="800000"/>
            <a:headEnd/>
            <a:tailEnd/>
          </a:ln>
        </p:spPr>
        <p:txBody>
          <a:bodyPr lIns="64291" tIns="32146" rIns="64291" bIns="32146">
            <a:spAutoFit/>
          </a:bodyPr>
          <a:lstStyle/>
          <a:p>
            <a:r>
              <a:rPr lang="pt-BR" b="1" dirty="0" smtClean="0"/>
              <a:t>Coleta de dados FIPE -  </a:t>
            </a:r>
            <a:r>
              <a:rPr lang="pt-BR" dirty="0" smtClean="0"/>
              <a:t>maior entendimento do setor, potencial de crescimento e definição de índices</a:t>
            </a:r>
          </a:p>
          <a:p>
            <a:pPr marL="285750" indent="-285750">
              <a:buFont typeface="Arial" panose="020B0604020202020204" pitchFamily="34" charset="0"/>
              <a:buChar char="•"/>
            </a:pPr>
            <a:r>
              <a:rPr lang="pt-BR" dirty="0" smtClean="0"/>
              <a:t>Indicadores de emprego, lançamentos, vendas, estoque, </a:t>
            </a:r>
            <a:r>
              <a:rPr lang="pt-BR" dirty="0" err="1" smtClean="0"/>
              <a:t>distratos</a:t>
            </a:r>
            <a:r>
              <a:rPr lang="pt-BR" dirty="0" smtClean="0"/>
              <a:t>, entrega, </a:t>
            </a:r>
            <a:r>
              <a:rPr lang="pt-BR" i="1" dirty="0" err="1" smtClean="0"/>
              <a:t>land-bank</a:t>
            </a:r>
            <a:r>
              <a:rPr lang="pt-BR" dirty="0" smtClean="0"/>
              <a:t>, repasses, inadimplência, informações financeiras</a:t>
            </a:r>
          </a:p>
          <a:p>
            <a:pPr marL="285750" indent="-285750">
              <a:buFont typeface="Arial" panose="020B0604020202020204" pitchFamily="34" charset="0"/>
              <a:buChar char="•"/>
            </a:pPr>
            <a:r>
              <a:rPr lang="pt-BR" dirty="0"/>
              <a:t>A</a:t>
            </a:r>
            <a:r>
              <a:rPr lang="pt-BR" dirty="0" smtClean="0"/>
              <a:t>companhamento de Corretagem</a:t>
            </a:r>
          </a:p>
          <a:p>
            <a:pPr marL="285750" indent="-285750">
              <a:buFont typeface="Arial" panose="020B0604020202020204" pitchFamily="34" charset="0"/>
              <a:buChar char="•"/>
            </a:pPr>
            <a:r>
              <a:rPr lang="pt-BR" dirty="0" smtClean="0"/>
              <a:t>GT Indicadores </a:t>
            </a:r>
            <a:r>
              <a:rPr lang="pt-BR" dirty="0"/>
              <a:t>com Caixa, Ministério do Planejamento, Fazenda, CBIC e outros ministérios para definir e alinhar indicadores sobre o </a:t>
            </a:r>
            <a:r>
              <a:rPr lang="pt-BR" dirty="0" smtClean="0"/>
              <a:t>setor – reunião 7/11</a:t>
            </a:r>
          </a:p>
          <a:p>
            <a:endParaRPr lang="pt-BR" dirty="0" smtClean="0"/>
          </a:p>
          <a:p>
            <a:r>
              <a:rPr lang="pt-BR" b="1" dirty="0" smtClean="0"/>
              <a:t>Ideia </a:t>
            </a:r>
            <a:r>
              <a:rPr lang="pt-BR" b="1" dirty="0"/>
              <a:t>Brasil </a:t>
            </a:r>
            <a:r>
              <a:rPr lang="pt-BR" dirty="0"/>
              <a:t>– Relações de Trabalho – Comitê de RH</a:t>
            </a:r>
          </a:p>
          <a:p>
            <a:pPr marL="285750" indent="-285750">
              <a:buFont typeface="Arial" panose="020B0604020202020204" pitchFamily="34" charset="0"/>
              <a:buChar char="•"/>
            </a:pPr>
            <a:r>
              <a:rPr lang="pt-BR" dirty="0" smtClean="0"/>
              <a:t>Melhores </a:t>
            </a:r>
            <a:r>
              <a:rPr lang="pt-BR" dirty="0"/>
              <a:t>práticas, sinergias, proposta de incentivos, processos atuais e melhorias, redução de </a:t>
            </a:r>
            <a:r>
              <a:rPr lang="pt-BR" dirty="0" smtClean="0"/>
              <a:t>encargos</a:t>
            </a:r>
          </a:p>
          <a:p>
            <a:pPr marL="285750" indent="-285750">
              <a:buFont typeface="Arial" panose="020B0604020202020204" pitchFamily="34" charset="0"/>
              <a:buChar char="•"/>
            </a:pPr>
            <a:endParaRPr lang="pt-BR" dirty="0"/>
          </a:p>
          <a:p>
            <a:r>
              <a:rPr lang="pt-BR" b="1" dirty="0" smtClean="0"/>
              <a:t>Ensaios </a:t>
            </a:r>
            <a:r>
              <a:rPr lang="pt-BR" b="1" dirty="0"/>
              <a:t>para Normas de Desempenho </a:t>
            </a:r>
            <a:r>
              <a:rPr lang="pt-BR" dirty="0"/>
              <a:t>– Comitê Técnico - envio por Tenda, MRV e Cury – banco de dados para consulta de </a:t>
            </a:r>
            <a:r>
              <a:rPr lang="pt-BR" dirty="0" smtClean="0"/>
              <a:t>todos</a:t>
            </a:r>
          </a:p>
          <a:p>
            <a:endParaRPr lang="pt-BR" b="1" dirty="0"/>
          </a:p>
          <a:p>
            <a:endParaRPr lang="pt-BR" b="1" dirty="0" smtClean="0"/>
          </a:p>
          <a:p>
            <a:r>
              <a:rPr lang="pt-BR" b="1" dirty="0" smtClean="0"/>
              <a:t>Responsabilidade Social – </a:t>
            </a:r>
            <a:r>
              <a:rPr lang="pt-BR" dirty="0" smtClean="0"/>
              <a:t>questionário a ser enviado  - Aron - anuário ABRAINC</a:t>
            </a:r>
          </a:p>
          <a:p>
            <a:endParaRPr lang="pt-BR" dirty="0"/>
          </a:p>
          <a:p>
            <a:endParaRPr lang="pt-BR" b="1" dirty="0" smtClean="0"/>
          </a:p>
          <a:p>
            <a:r>
              <a:rPr lang="pt-BR" b="1" dirty="0" smtClean="0"/>
              <a:t>MIPIM 2014 </a:t>
            </a:r>
            <a:r>
              <a:rPr lang="pt-BR" dirty="0" smtClean="0"/>
              <a:t>– projetos, governos, investidores - CBIC e Secovi</a:t>
            </a:r>
          </a:p>
          <a:p>
            <a:pPr marL="285750" indent="-285750">
              <a:buFont typeface="Arial" panose="020B0604020202020204" pitchFamily="34" charset="0"/>
              <a:buChar char="•"/>
            </a:pPr>
            <a:r>
              <a:rPr lang="pt-BR" dirty="0" smtClean="0"/>
              <a:t>Práticas e projetos, investidores, autoridades/trocas</a:t>
            </a:r>
            <a:endParaRPr lang="pt-BR" dirty="0"/>
          </a:p>
        </p:txBody>
      </p:sp>
      <p:sp>
        <p:nvSpPr>
          <p:cNvPr id="4102" name="Rectangle 2"/>
          <p:cNvSpPr>
            <a:spLocks/>
          </p:cNvSpPr>
          <p:nvPr/>
        </p:nvSpPr>
        <p:spPr bwMode="auto">
          <a:xfrm>
            <a:off x="6551613" y="6567488"/>
            <a:ext cx="2135187" cy="153987"/>
          </a:xfrm>
          <a:prstGeom prst="rect">
            <a:avLst/>
          </a:prstGeom>
          <a:noFill/>
          <a:ln w="12700">
            <a:noFill/>
            <a:miter lim="0"/>
            <a:headEnd/>
            <a:tailEnd/>
          </a:ln>
        </p:spPr>
        <p:txBody>
          <a:bodyPr lIns="0" tIns="0" rIns="0" bIns="0" anchor="b">
            <a:spAutoFit/>
          </a:bodyPr>
          <a:lstStyle/>
          <a:p>
            <a:pPr algn="r" defTabSz="912813" hangingPunct="0"/>
            <a:r>
              <a:rPr lang="en-US" sz="1000" dirty="0" smtClean="0"/>
              <a:t>5</a:t>
            </a:r>
            <a:endParaRPr lang="en-US" sz="1000" dirty="0"/>
          </a:p>
        </p:txBody>
      </p:sp>
    </p:spTree>
    <p:extLst>
      <p:ext uri="{BB962C8B-B14F-4D97-AF65-F5344CB8AC3E}">
        <p14:creationId xmlns:p14="http://schemas.microsoft.com/office/powerpoint/2010/main" val="340400373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p:cNvSpPr>
          <p:nvPr/>
        </p:nvSpPr>
        <p:spPr bwMode="auto">
          <a:xfrm>
            <a:off x="84137" y="285750"/>
            <a:ext cx="8802687" cy="6572250"/>
          </a:xfrm>
          <a:prstGeom prst="rect">
            <a:avLst/>
          </a:prstGeom>
          <a:solidFill>
            <a:srgbClr val="000000">
              <a:alpha val="0"/>
            </a:srgbClr>
          </a:solidFill>
          <a:ln w="36124">
            <a:solidFill>
              <a:srgbClr val="808080"/>
            </a:solidFill>
            <a:miter lim="0"/>
            <a:headEnd/>
            <a:tailEnd/>
          </a:ln>
        </p:spPr>
        <p:txBody>
          <a:bodyPr lIns="50798" tIns="50798" rIns="50798" bIns="50798" anchor="ctr"/>
          <a:lstStyle/>
          <a:p>
            <a:pPr algn="ctr" hangingPunct="0"/>
            <a:endParaRPr lang="en-US" dirty="0" smtClean="0"/>
          </a:p>
        </p:txBody>
      </p:sp>
      <p:sp>
        <p:nvSpPr>
          <p:cNvPr id="2" name="Rectangle 2"/>
          <p:cNvSpPr>
            <a:spLocks/>
          </p:cNvSpPr>
          <p:nvPr/>
        </p:nvSpPr>
        <p:spPr bwMode="auto">
          <a:xfrm>
            <a:off x="636588" y="1154260"/>
            <a:ext cx="7697787" cy="5227068"/>
          </a:xfrm>
          <a:prstGeom prst="rect">
            <a:avLst/>
          </a:prstGeom>
          <a:noFill/>
          <a:ln w="12700" cap="flat" cmpd="sng">
            <a:noFill/>
            <a:prstDash val="solid"/>
            <a:miter lim="0"/>
            <a:headEnd/>
            <a:tailEnd/>
          </a:ln>
          <a:effectLst/>
        </p:spPr>
        <p:txBody>
          <a:bodyPr lIns="88896" tIns="50798" rIns="88896" bIns="50798">
            <a:spAutoFit/>
          </a:bodyPr>
          <a:lstStyle/>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4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Modelo</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de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Vendas</a:t>
            </a: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Modelo</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de </a:t>
            </a: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Negócios</a:t>
            </a: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r>
              <a:rPr lang="en-US" sz="2700" b="1" dirty="0" err="1" smtClean="0">
                <a:effectLst>
                  <a:outerShdw blurRad="38100" dist="38100" dir="2700000" algn="tl">
                    <a:srgbClr val="C0C0C0"/>
                  </a:outerShdw>
                </a:effectLst>
                <a:latin typeface="Helvetica" charset="0"/>
                <a:ea typeface="Helvetica" charset="0"/>
                <a:cs typeface="Helvetica" charset="0"/>
                <a:sym typeface="Helvetica" charset="0"/>
              </a:rPr>
              <a:t>Trabalho</a:t>
            </a:r>
            <a:r>
              <a:rPr lang="en-US" sz="2700" b="1" dirty="0" smtClean="0">
                <a:effectLst>
                  <a:outerShdw blurRad="38100" dist="38100" dir="2700000" algn="tl">
                    <a:srgbClr val="C0C0C0"/>
                  </a:outerShdw>
                </a:effectLst>
                <a:latin typeface="Helvetica" charset="0"/>
                <a:ea typeface="Helvetica" charset="0"/>
                <a:cs typeface="Helvetica" charset="0"/>
                <a:sym typeface="Helvetica" charset="0"/>
              </a:rPr>
              <a:t> Booz/MBC</a:t>
            </a: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sz="2700" b="1" dirty="0" smtClean="0">
              <a:effectLst>
                <a:outerShdw blurRad="38100" dist="38100" dir="2700000" algn="tl">
                  <a:srgbClr val="C0C0C0"/>
                </a:outerShdw>
              </a:effectLst>
              <a:latin typeface="Helvetica" charset="0"/>
              <a:ea typeface="Helvetica" charset="0"/>
              <a:cs typeface="Helvetica" charset="0"/>
              <a:sym typeface="Helvetica" charset="0"/>
            </a:endParaRPr>
          </a:p>
          <a:p>
            <a:pPr algn="ctr" defTabSz="914145" hangingPunct="0">
              <a:defRPr/>
            </a:pPr>
            <a:endParaRPr lang="en-US" b="1" dirty="0">
              <a:effectLst>
                <a:outerShdw blurRad="38100" dist="38100" dir="2700000" algn="tl">
                  <a:srgbClr val="C0C0C0"/>
                </a:outerShdw>
              </a:effectLst>
              <a:latin typeface="Helvetica" charset="0"/>
              <a:ea typeface="Helvetica" charset="0"/>
              <a:cs typeface="Helvetica" charset="0"/>
              <a:sym typeface="Helvetica" charset="0"/>
            </a:endParaRPr>
          </a:p>
        </p:txBody>
      </p:sp>
    </p:spTree>
    <p:extLst>
      <p:ext uri="{BB962C8B-B14F-4D97-AF65-F5344CB8AC3E}">
        <p14:creationId xmlns:p14="http://schemas.microsoft.com/office/powerpoint/2010/main" val="202881608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27945</TotalTime>
  <Words>2109</Words>
  <Application>Microsoft Office PowerPoint</Application>
  <PresentationFormat>Apresentação na tela (4:3)</PresentationFormat>
  <Paragraphs>387</Paragraphs>
  <Slides>38</Slides>
  <Notes>1</Notes>
  <HiddenSlides>0</HiddenSlides>
  <MMClips>0</MMClips>
  <ScaleCrop>false</ScaleCrop>
  <HeadingPairs>
    <vt:vector size="8" baseType="variant">
      <vt:variant>
        <vt:lpstr>Fontes usadas</vt:lpstr>
      </vt:variant>
      <vt:variant>
        <vt:i4>5</vt:i4>
      </vt:variant>
      <vt:variant>
        <vt:lpstr>Tema</vt:lpstr>
      </vt:variant>
      <vt:variant>
        <vt:i4>1</vt:i4>
      </vt:variant>
      <vt:variant>
        <vt:lpstr>Servidores OLE inseridos</vt:lpstr>
      </vt:variant>
      <vt:variant>
        <vt:i4>1</vt:i4>
      </vt:variant>
      <vt:variant>
        <vt:lpstr>Títulos de slides</vt:lpstr>
      </vt:variant>
      <vt:variant>
        <vt:i4>38</vt:i4>
      </vt:variant>
    </vt:vector>
  </HeadingPairs>
  <TitlesOfParts>
    <vt:vector size="45" baseType="lpstr">
      <vt:lpstr>Arial</vt:lpstr>
      <vt:lpstr>Calibri</vt:lpstr>
      <vt:lpstr>Calibri Light</vt:lpstr>
      <vt:lpstr>Helvetica</vt:lpstr>
      <vt:lpstr>Verdana</vt:lpstr>
      <vt:lpstr>Tema do Office</vt:lpstr>
      <vt:lpstr>Worksheet</vt:lpstr>
      <vt:lpstr>Apresentação do PowerPoint</vt:lpstr>
      <vt:lpstr>Pauta</vt:lpstr>
      <vt:lpstr>Apresentação do PowerPoint</vt:lpstr>
      <vt:lpstr>Atualizações ABRAINC </vt:lpstr>
      <vt:lpstr>ABRAINC – posicionamento e estrutura  </vt:lpstr>
      <vt:lpstr>ABRAINC – posicionamento – Comitê de Responsabilidade Social </vt:lpstr>
      <vt:lpstr>Regras de Relacionamento ABRAINC – Comitê de Resp. Social </vt:lpstr>
      <vt:lpstr>Dados ABRAINC </vt:lpstr>
      <vt:lpstr>Apresentação do PowerPoint</vt:lpstr>
      <vt:lpstr>Modelo de Vendas  </vt:lpstr>
      <vt:lpstr>Modelo de Negócios</vt:lpstr>
      <vt:lpstr>Trabalho Setorial – Booz/MBC/ CBIC – gargalos no setor</vt:lpstr>
      <vt:lpstr>Apresentação do PowerPoint</vt:lpstr>
      <vt:lpstr>Registros,  Bloqueio dos Recursos</vt:lpstr>
      <vt:lpstr>PMCMV3</vt:lpstr>
      <vt:lpstr>Relações de Trabalho </vt:lpstr>
      <vt:lpstr>Desoneração/RET</vt:lpstr>
      <vt:lpstr>Apresentação do PowerPoint</vt:lpstr>
      <vt:lpstr>Atualizações – Prefeitura de São Paulo  </vt:lpstr>
      <vt:lpstr>Plano Diretor – pontos enviados ao Secovi em 11/11 </vt:lpstr>
      <vt:lpstr>Pauta Reunião Conselho Deliberativo 6/12</vt:lpstr>
      <vt:lpstr>Apresentação do PowerPoint</vt:lpstr>
      <vt:lpstr>  Orçamento  Fechamento Out/2013</vt:lpstr>
      <vt:lpstr>Contribuição Ordinária – Dezembro/13</vt:lpstr>
      <vt:lpstr>Contribuição Ordinária – Trimestral </vt:lpstr>
      <vt:lpstr>Receita para Projetos – FGV e Booz</vt:lpstr>
      <vt:lpstr>Fechamento Abrainc – Outubro / 2013</vt:lpstr>
      <vt:lpstr>Fechamento Abrainc – Trimestre</vt:lpstr>
      <vt:lpstr>Lançamento Despesas de Outubro - 2013</vt:lpstr>
      <vt:lpstr>Lançamento Despesas de Outubro - 2013</vt:lpstr>
      <vt:lpstr>Cash Flow Receitas Ordinárias 0ut/2013</vt:lpstr>
      <vt:lpstr>Cash Flow Projetos – Out/2013</vt:lpstr>
      <vt:lpstr>As empresas e demais organizações Signatárias deste Pacto: Conscientes de que a sociedade civil brasileira espera dos agentes econômicos a declaração de adesão a princípios, atitudes e procedimentos que possam mudar a vida política do País, assim como anseia pela efetiva prática de tais princípios; Desejosas de oferecer à nação uma resposta à altura das suas expectativas; Determinadas a propagar boas práticas de ética empresarial, que possam erradicar a corrupção do rol das estratégias para obter resultados econômicos; Cientes de que a erradicação das práticas ilegais, imorais e antiéticas depende de um esforço dos agentes econômicos socialmente responsáveis para envolver em tais iniciativas um número cada vez maior de empresas e organizações civis; Assumem publicamente o compromisso de: 1. Adotar, ou reforçar, todas as ações e procedimentos necessários para que as pessoas que integram as suas estruturas conheçam as leis a que estão vinculadas, ao atuarem em nome de cada uma das Signatárias ou em seu benefício, para que possam cumpri-las integralmente, especialmente nos relacionamentos com agentes públicos(1): no exercício da cidadania;  </vt:lpstr>
      <vt:lpstr>2. Proibir, ou reforçar a proibição de que qualquer pessoa ou organização que atue em nome das Signatárias ou em seu benefício dê, comprometa-se a dar ou ofereça suborno, assim entendido qualquer tipo de vantagem patrimonial ou extrapatrimonial, direta ou indireta, a qualquer agente público, nem mesmo para obter decisão favorável aos seus negócios. 2.1 Para permitir a concretização do pactuado neste parágrafo, as Signatárias se comprometem a: elaborar, aprovar e determinar que sejam divulgados e cumpridos textos normativos internos (Código de Conduta Ética e/ou Política de Integridade) que expressem de forma inequívoca a proibição aqui declarada; implantar programa de treinamento nos textos normativos internos; implantar um sistema de comunicação e verificação das práticas éticas (Ouvidoria); adotar um sistema financeiro que permita a individualização dos diversos tipos de receitas, despesas e custos e que, além de atender aos requisitos legais, seja eficaz na prevenção contra pagamentos em desconformidade com os textos normativos internos e favoreça a sua detecção.   </vt:lpstr>
      <vt:lpstr>   3. Proibir, ou reforçar a proibição de que qualquer pessoa ou organização que aja em nome das Signatárias ou em seu benefício faça contribuição para campanhas eleitorais visando a obtenção de vantagem de qualquer espécie ou com o objetivo de evitar perseguições ou preterições ilegais. 3.1 Para permitir o cumprimento do pactuado neste parágrafo, as Signatárias se comprometem a: somente realizar contribuições a campanhas eleitorais dentro dos estritos limites da lei; ao fazê-lo, observar a forma, o lugar e os demais requisitos de legitimidade; conferir o correto registro dos valores contribuídos junto à agremiação partidária responsável e perante o órgão da Justiça Eleitoral, denunciando qualquer irregularidade que venham a detectar. 4. Proibir ou reforçar a proibição de que qualquer pessoa ou organização que aja em nome das Signatárias, seja como representante, agente, mandatária ou sob qualquer outro vínculo, utilize qualquer meio imoral ou antiético nos relacionamentos com agentes públicos.   </vt:lpstr>
      <vt:lpstr>    4.1 Para garantir a observância do disposto neste parágrafo, as Signatárias se comprometem a: implantar mecanismos internos de verificação e comprovação da proporcionalidade e razoabilidade dos pagamentos feitos a representantes, agentes, mandatárias e outras pessoas ou organizações com as quais mantenham vínculos afins; dotar tais mecanismos internos de ferramentas que impeçam e revelem qualquer tentativa de burlar essa determinação de comportamento ético por ardis ou meios indiretos.   5. Divulgar para outros agentes econômicos, entidades e associações do relacionamento das Signatárias os princípios expressos no presente Pacto.   6. Apoiar e colaborar com os Poderes Públicos em qualquer apuração de suspeita de irregularidade ou violação da lei ou dos princípios éticos refletidos no presente Pacto, tornando disponível para eles seus livros, registros e arquivos, independentemente de ordem judicial, sempre em estrito respeito à legislação vigente.   </vt:lpstr>
      <vt:lpstr>  7. As Signatárias ou qualquer pessoa ou organização que atue em nome das Signatárias ou em seu benefício se comprometem a consultar o Cadastro Nacional de Empresas Inidôneas e Suspensas - CEIS da Controladoria Geral da União a fim de verificar se as pessoas físicas ou jurídicas que atuam como fornecedores em sua cadeia produtiva foram declaradas inidôneas pela Administração Pública, evitando sempre que possível estabelecer relação de negócio com as pessoas sancionadas.   O Instituto Ethos de Empresas e Responsabilidade Social, a Patri Relações Governamentais &amp; Políticas Públicas, o Programa das Nações Unidas para o Desenvolvimento (Pnud), o Escritório das Nações Unidas contra Drogas e Crime (UNODC) e o Comitê Brasileiro do Pacto Global, na condição de promotores do presente Pacto, assumem as responsabilidades adicionais de: criar e tornar disponíveis em seu site as ferramentas necessárias à sua implementação, incluindo modelos de políticas de integridade e códigos de ética, ferramentas de implementação e gestão dos compromissos que formam o Pacto, casos de boas práticas e outras sugestões; incentivar as entidades que apóiam as micro e pequenas empresas a implantar sistemas de orientação sobre os princípios legais que lhes permitam aderir e cumprir o presente Pacto.    </vt:lpstr>
      <vt:lpstr> As entidades que integram o Conselho de Mobilização e as demais entidades de classe signatárias deste Pacto assumem a responsabilidade adicional de: tomar todas as iniciativas para que um número cada vez maior de empresas e organizações afiliadas venha a aderir ao presente Pacto. O Pacto Empresarial pela Integridade e Contra a Corrupção foi lançado publicamente em 22 de junho de 2006. A cláusula 6 passou a ter uma nova redação a partir de 1.o de agosto de 2006, por decisão do Comitê Organizador e do Conselho de Mobilização do Pacto.    (1) “Agente público” para os fins deste Pacto é toda e qualquer pessoa integrante da estrutura de qualquer um dos três poderes, de qualquer ente da federação, ou investida de poderes para representar um órgão público, seja funcionário, administrador, ocupante de cargo eletivo ou candidato a cargo eletivo. (2) “Governo” é qualquer órgão ou repartição da administração pública direta ou indireta, incluindo fundações e organizações mantidas majoritariamente com recursos públicos, vinculado a qualquer dos três poderes de qualquer ente da federação.</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3030</cp:revision>
  <dcterms:created xsi:type="dcterms:W3CDTF">2009-08-13T21:08:28Z</dcterms:created>
  <dcterms:modified xsi:type="dcterms:W3CDTF">2013-11-29T10:23:42Z</dcterms:modified>
</cp:coreProperties>
</file>