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481" r:id="rId2"/>
    <p:sldId id="1405" r:id="rId3"/>
    <p:sldId id="1367" r:id="rId4"/>
    <p:sldId id="1389" r:id="rId5"/>
    <p:sldId id="1391" r:id="rId6"/>
    <p:sldId id="1409" r:id="rId7"/>
    <p:sldId id="1410" r:id="rId8"/>
    <p:sldId id="1408" r:id="rId9"/>
    <p:sldId id="1393" r:id="rId10"/>
    <p:sldId id="1392" r:id="rId11"/>
    <p:sldId id="1394" r:id="rId12"/>
    <p:sldId id="1395" r:id="rId13"/>
    <p:sldId id="1396" r:id="rId14"/>
    <p:sldId id="1397" r:id="rId15"/>
    <p:sldId id="1398" r:id="rId16"/>
    <p:sldId id="1407" r:id="rId17"/>
    <p:sldId id="1406" r:id="rId18"/>
    <p:sldId id="1399" r:id="rId19"/>
    <p:sldId id="1400" r:id="rId20"/>
    <p:sldId id="1401" r:id="rId21"/>
    <p:sldId id="1402" r:id="rId22"/>
    <p:sldId id="1403" r:id="rId23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7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D179864D-D07A-4C6D-9D0D-03A3156D3660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64F5BF34-5D00-4A72-950B-4EB33668A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472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03/02/2014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86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06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39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61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462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0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03/02/2014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03/02/2014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3.xls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Comunicação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29/1/2014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Reputação, Comunicação – Comitê de Comunicação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39524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Plano </a:t>
            </a:r>
            <a:r>
              <a:rPr lang="pt-BR" b="1" dirty="0"/>
              <a:t>de Comunicação 2014 </a:t>
            </a:r>
            <a:r>
              <a:rPr lang="pt-BR" b="1" dirty="0" smtClean="0"/>
              <a:t>– Objetivos</a:t>
            </a:r>
            <a:endParaRPr lang="pt-BR" b="1" dirty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/>
              <a:t>Melhor imagem do </a:t>
            </a:r>
            <a:r>
              <a:rPr lang="pt-BR" b="1" dirty="0" smtClean="0"/>
              <a:t>setor</a:t>
            </a:r>
            <a:endParaRPr lang="pt-BR" b="1" dirty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/>
              <a:t>Posicionar a </a:t>
            </a:r>
            <a:r>
              <a:rPr lang="pt-BR" b="1" dirty="0" smtClean="0"/>
              <a:t>ABRAINC - entidade </a:t>
            </a:r>
            <a:r>
              <a:rPr lang="pt-BR" b="1" dirty="0"/>
              <a:t>de referência do mercado imobiliário</a:t>
            </a:r>
            <a:r>
              <a:rPr lang="pt-BR" dirty="0"/>
              <a:t>.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 smtClean="0"/>
              <a:t>Mudança de posicionamento – </a:t>
            </a:r>
            <a:r>
              <a:rPr lang="pt-BR" dirty="0" smtClean="0"/>
              <a:t>defesa ativa do setor e da atividade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Estratégias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Divulgação das atividades do calendário ABRAINC para potencializar imagem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Aproximar a ABRAINC da sociedade por meio de ações educativas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Ações de Responsabilidade Social - imagem do setor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Elencar bandeiras - ABRAINC como referência quando temas na imprensa</a:t>
            </a:r>
          </a:p>
          <a:p>
            <a:pPr marL="0" lvl="1" algn="just">
              <a:buClr>
                <a:srgbClr val="00467A"/>
              </a:buClr>
              <a:buSzPct val="100000"/>
            </a:pPr>
            <a:endParaRPr lang="pt-BR" dirty="0" smtClean="0"/>
          </a:p>
          <a:p>
            <a:pPr marL="0" lvl="1" algn="just">
              <a:buClr>
                <a:srgbClr val="00467A"/>
              </a:buClr>
              <a:buSzPct val="100000"/>
            </a:pPr>
            <a:r>
              <a:rPr lang="pt-BR" b="1" dirty="0" smtClean="0"/>
              <a:t>Jeff </a:t>
            </a:r>
            <a:r>
              <a:rPr lang="pt-BR" b="1" dirty="0" err="1" smtClean="0"/>
              <a:t>Bezos</a:t>
            </a:r>
            <a:r>
              <a:rPr lang="pt-BR" b="1" dirty="0" smtClean="0"/>
              <a:t> – </a:t>
            </a:r>
            <a:r>
              <a:rPr lang="pt-BR" b="1" dirty="0" err="1" smtClean="0"/>
              <a:t>Amazon</a:t>
            </a:r>
            <a:r>
              <a:rPr lang="pt-BR" b="1" dirty="0" smtClean="0"/>
              <a:t> – Prestígio das companhias - Disney, Nike, Apple, Google vs. </a:t>
            </a:r>
            <a:r>
              <a:rPr lang="pt-BR" b="1" dirty="0" err="1"/>
              <a:t>W</a:t>
            </a:r>
            <a:r>
              <a:rPr lang="pt-BR" b="1" dirty="0" err="1" smtClean="0"/>
              <a:t>almart</a:t>
            </a:r>
            <a:r>
              <a:rPr lang="pt-BR" b="1" dirty="0" smtClean="0"/>
              <a:t>, Microsoft, Goldman Sachs</a:t>
            </a:r>
          </a:p>
          <a:p>
            <a:pPr marL="0" lvl="1" algn="just">
              <a:buClr>
                <a:srgbClr val="00467A"/>
              </a:buClr>
              <a:buSzPct val="100000"/>
            </a:pPr>
            <a:endParaRPr lang="pt-BR" b="1" dirty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/>
              <a:t>Assertividade, autenticidade, liderança, convicção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Pensar grande, Inventar, buscar o inesperado - correr </a:t>
            </a:r>
            <a:r>
              <a:rPr lang="pt-BR" dirty="0" smtClean="0"/>
              <a:t>riscos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Ser missionário (em vez de mercenário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dirty="0" smtClean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/>
              <a:t>Divisão de ganhos com a sociedade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Explorar espaços (em vez de conquistá-los</a:t>
            </a:r>
            <a:r>
              <a:rPr lang="pt-BR" dirty="0" smtClean="0"/>
              <a:t>)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/>
              <a:t>Batalhas contra grandes – e não sobre pequenos oponentes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0710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– Reputação, Comunicação – Comitê de Comunicação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 algn="just">
              <a:buClr>
                <a:srgbClr val="00467A"/>
              </a:buClr>
              <a:buSzPct val="100000"/>
            </a:pPr>
            <a:r>
              <a:rPr lang="pt-BR" b="1" dirty="0" smtClean="0"/>
              <a:t>Calendário</a:t>
            </a:r>
            <a:endParaRPr lang="pt-BR" b="1" dirty="0"/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Janeiro e Fevereiro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– Definição e preparação das ações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Março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2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Evento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– Trabalho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Booz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/MBC – 18/3</a:t>
            </a:r>
          </a:p>
          <a:p>
            <a:pPr marL="742950" lvl="2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RCSI – o Futuro do Real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Estate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 do Ambiente Construído – 26/3 –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Patroc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Evento ABRAINC/Caixa Econômica. Outros:</a:t>
            </a:r>
          </a:p>
          <a:p>
            <a:pPr marL="742950" lvl="2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Reuniões com presidenciáveis – Dilma Aécio, E. Campos – Sugestão - março a maio</a:t>
            </a:r>
          </a:p>
          <a:p>
            <a:pPr marL="742950" lvl="2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Prêmio ABRAINC e Senai </a:t>
            </a:r>
          </a:p>
          <a:p>
            <a:pPr marL="742950" lvl="2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Revista ABRAINC – proposta específica a ser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enviada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b="1" dirty="0"/>
              <a:t>Reuniões quinzenais com Assessoria</a:t>
            </a:r>
          </a:p>
          <a:p>
            <a:pPr marL="742950" lvl="2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2" indent="-285750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>
              <a:buClr>
                <a:srgbClr val="00467A"/>
              </a:buClr>
              <a:buSzPct val="100000"/>
              <a:defRPr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Ações sem datas definidas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Estudo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feito pela FGV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– empregos, impostos, desoneração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Implementação trabalho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Booz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trabalho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alconi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melhorias Prefeitura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alendário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artigos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assinados 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Pesquisa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Melhores Práticas de RH (em desenvolvimento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Evento ABRAINC com tema ligado ao Judiciário e o mercado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imobiliário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dirty="0" smtClean="0"/>
              <a:t>Reforço </a:t>
            </a:r>
            <a:r>
              <a:rPr lang="pt-BR" dirty="0"/>
              <a:t>na estrutura ABRAINC </a:t>
            </a:r>
            <a:r>
              <a:rPr lang="pt-BR" dirty="0" smtClean="0"/>
              <a:t>para </a:t>
            </a:r>
            <a:r>
              <a:rPr lang="pt-BR" dirty="0"/>
              <a:t>maior ação de comunicação </a:t>
            </a:r>
            <a:r>
              <a:rPr lang="pt-BR" dirty="0" smtClean="0"/>
              <a:t>ativa</a:t>
            </a:r>
          </a:p>
          <a:p>
            <a:pPr marL="285750" lvl="1" indent="-285750" algn="just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81885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2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Licenciamentos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*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*com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trabalhos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Booz e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alconi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84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9</a:t>
            </a:r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251520" y="620688"/>
            <a:ext cx="8624887" cy="17269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Trabalho </a:t>
            </a:r>
            <a:r>
              <a:rPr lang="pt-BR" b="1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endParaRPr lang="pt-BR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Redução dos Custos Burocráticos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Aumento da Segurança Jurídica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Maior equilíbrio no Modelo  de Negócio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82782" y="2852936"/>
            <a:ext cx="8624887" cy="36659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>
                <a:latin typeface="Helvetica" charset="0"/>
                <a:cs typeface="Helvetica" charset="0"/>
              </a:rPr>
              <a:t>Encaminhamento:</a:t>
            </a:r>
          </a:p>
          <a:p>
            <a:endParaRPr lang="pt-BR" b="1" dirty="0" smtClean="0">
              <a:latin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Evento em Brasília – 18/3 - Divulgação</a:t>
            </a:r>
            <a:r>
              <a:rPr lang="pt-BR" dirty="0"/>
              <a:t>: Comitê de </a:t>
            </a:r>
            <a:r>
              <a:rPr lang="pt-BR" dirty="0" smtClean="0"/>
              <a:t>Comunicação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Acompanhamento (também com CBIC): Bruno </a:t>
            </a:r>
            <a:r>
              <a:rPr lang="pt-BR" dirty="0" err="1"/>
              <a:t>Lascowsky</a:t>
            </a:r>
            <a:r>
              <a:rPr lang="pt-BR" dirty="0"/>
              <a:t>, Leonardo Diniz, Rubens Menin (a </a:t>
            </a:r>
            <a:r>
              <a:rPr lang="pt-BR" dirty="0" smtClean="0"/>
              <a:t>confirmar). </a:t>
            </a:r>
            <a:r>
              <a:rPr lang="pt-BR" dirty="0"/>
              <a:t>Proposta </a:t>
            </a:r>
            <a:r>
              <a:rPr lang="pt-BR" dirty="0" smtClean="0"/>
              <a:t>preliminar: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Escolha de municípios piloto para cada tipo de esforço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Foco na produção de resultados nestes municípios e na sua divulgação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Universo para escopo: </a:t>
            </a:r>
            <a:r>
              <a:rPr lang="pt-BR" dirty="0" smtClean="0"/>
              <a:t>Capitais, </a:t>
            </a:r>
            <a:r>
              <a:rPr lang="pt-BR" dirty="0"/>
              <a:t>M</a:t>
            </a:r>
            <a:r>
              <a:rPr lang="pt-BR" dirty="0" smtClean="0"/>
              <a:t>unicípios </a:t>
            </a:r>
            <a:r>
              <a:rPr lang="pt-BR" dirty="0"/>
              <a:t>com &gt; </a:t>
            </a:r>
            <a:r>
              <a:rPr lang="pt-BR" dirty="0" smtClean="0"/>
              <a:t>500 </a:t>
            </a:r>
            <a:r>
              <a:rPr lang="pt-BR" dirty="0"/>
              <a:t>mil </a:t>
            </a:r>
            <a:r>
              <a:rPr lang="pt-BR" dirty="0" smtClean="0"/>
              <a:t>habitantes e podem ser incluídos municípios chaves com população menor.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ABRAINC/CBIC/ Ministério das Cidades/ Planejamento/ Fazenda, com envolvimento de Associações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Criação de mapa de evolução e eventual ranking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Avanço com questões registrais -  </a:t>
            </a:r>
            <a:r>
              <a:rPr lang="pt-BR" dirty="0" smtClean="0"/>
              <a:t>Cartórios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03823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4625" y="620713"/>
            <a:ext cx="8764587" cy="532789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b="1" dirty="0"/>
              <a:t>Prefeitura de São Paulo</a:t>
            </a:r>
            <a:r>
              <a:rPr lang="pt-BR" dirty="0"/>
              <a:t> – frente importante pelo Trabalho </a:t>
            </a:r>
            <a:r>
              <a:rPr lang="pt-BR" dirty="0" err="1"/>
              <a:t>Falconi</a:t>
            </a:r>
            <a:r>
              <a:rPr lang="pt-BR" dirty="0"/>
              <a:t>, iniciado, e apoio do </a:t>
            </a:r>
            <a:r>
              <a:rPr lang="pt-BR" dirty="0" smtClean="0"/>
              <a:t>Prefeito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Segregação </a:t>
            </a:r>
            <a:r>
              <a:rPr lang="pt-BR" dirty="0"/>
              <a:t>de propostas das empresas e da </a:t>
            </a:r>
            <a:r>
              <a:rPr lang="pt-BR" dirty="0" err="1"/>
              <a:t>Booz</a:t>
            </a:r>
            <a:r>
              <a:rPr lang="pt-BR" dirty="0"/>
              <a:t> </a:t>
            </a:r>
            <a:r>
              <a:rPr lang="pt-BR" dirty="0" smtClean="0"/>
              <a:t>– Município de São Paulo - </a:t>
            </a:r>
            <a:r>
              <a:rPr lang="pt-BR" dirty="0"/>
              <a:t>grupo de acompanhamento do Trabalho </a:t>
            </a:r>
            <a:r>
              <a:rPr lang="pt-BR" dirty="0" err="1"/>
              <a:t>Falconi</a:t>
            </a:r>
            <a:r>
              <a:rPr lang="pt-BR" dirty="0"/>
              <a:t> – </a:t>
            </a:r>
            <a:r>
              <a:rPr lang="pt-BR" dirty="0" err="1"/>
              <a:t>Brookfield</a:t>
            </a:r>
            <a:r>
              <a:rPr lang="pt-BR" dirty="0"/>
              <a:t>, </a:t>
            </a:r>
            <a:r>
              <a:rPr lang="pt-BR" dirty="0" err="1"/>
              <a:t>Cyrela</a:t>
            </a:r>
            <a:r>
              <a:rPr lang="pt-BR" dirty="0"/>
              <a:t>, </a:t>
            </a:r>
            <a:r>
              <a:rPr lang="pt-BR" dirty="0" err="1"/>
              <a:t>Even</a:t>
            </a:r>
            <a:r>
              <a:rPr lang="pt-BR" dirty="0"/>
              <a:t>, Odebrecht, Rossi e </a:t>
            </a:r>
            <a:r>
              <a:rPr lang="pt-BR" dirty="0" err="1"/>
              <a:t>WTorre</a:t>
            </a:r>
            <a:r>
              <a:rPr lang="pt-BR" dirty="0"/>
              <a:t>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Conversa com Secretária Paula – 21/1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Definições para </a:t>
            </a:r>
            <a:r>
              <a:rPr lang="pt-BR" dirty="0" err="1" smtClean="0"/>
              <a:t>Falconi</a:t>
            </a:r>
            <a:r>
              <a:rPr lang="pt-BR" dirty="0" smtClean="0"/>
              <a:t> – outras secretarias- agendamento com Prefeito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</a:t>
            </a:r>
            <a:r>
              <a:rPr lang="pt-BR" dirty="0" err="1" smtClean="0"/>
              <a:t>Booz</a:t>
            </a:r>
            <a:r>
              <a:rPr lang="pt-BR" dirty="0" smtClean="0"/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Contribuições tecnologia, creches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Pacto </a:t>
            </a:r>
            <a:r>
              <a:rPr lang="pt-BR" dirty="0" err="1" smtClean="0"/>
              <a:t>Anti-corrupção</a:t>
            </a:r>
            <a:endParaRPr lang="pt-BR" dirty="0"/>
          </a:p>
          <a:p>
            <a:r>
              <a:rPr lang="pt-BR" dirty="0"/>
              <a:t> </a:t>
            </a:r>
          </a:p>
          <a:p>
            <a:pPr lvl="0"/>
            <a:r>
              <a:rPr lang="pt-BR" b="1" dirty="0" smtClean="0"/>
              <a:t>Pacto </a:t>
            </a:r>
            <a:r>
              <a:rPr lang="pt-BR" b="1" dirty="0" err="1"/>
              <a:t>Anti-corrupção</a:t>
            </a:r>
            <a:r>
              <a:rPr lang="pt-BR" dirty="0"/>
              <a:t> – </a:t>
            </a:r>
            <a:r>
              <a:rPr lang="pt-BR" dirty="0" smtClean="0"/>
              <a:t>Comitê </a:t>
            </a:r>
            <a:r>
              <a:rPr lang="pt-BR" dirty="0"/>
              <a:t>de </a:t>
            </a:r>
            <a:r>
              <a:rPr lang="pt-BR" dirty="0" smtClean="0"/>
              <a:t>Incorporação</a:t>
            </a:r>
          </a:p>
          <a:p>
            <a:pPr lvl="0"/>
            <a:r>
              <a:rPr lang="pt-BR" dirty="0" smtClean="0"/>
              <a:t>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</a:t>
            </a:r>
            <a:r>
              <a:rPr lang="pt-BR" dirty="0" smtClean="0"/>
              <a:t>elhorias </a:t>
            </a:r>
            <a:r>
              <a:rPr lang="pt-BR" dirty="0"/>
              <a:t>e </a:t>
            </a:r>
            <a:r>
              <a:rPr lang="pt-BR" dirty="0" smtClean="0"/>
              <a:t>aperfeiçoamentos</a:t>
            </a:r>
            <a:r>
              <a:rPr lang="pt-BR" dirty="0"/>
              <a:t> </a:t>
            </a:r>
            <a:r>
              <a:rPr lang="pt-BR" dirty="0" smtClean="0"/>
              <a:t>- </a:t>
            </a:r>
            <a:r>
              <a:rPr lang="pt-BR" dirty="0"/>
              <a:t>identificação de gaps </a:t>
            </a:r>
            <a:r>
              <a:rPr lang="pt-BR" dirty="0" smtClean="0"/>
              <a:t>com espaço </a:t>
            </a:r>
            <a:r>
              <a:rPr lang="pt-BR" dirty="0"/>
              <a:t>para corrupção.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Negociação e pacto com Poder Público - estabelecer pontos para estimular o poder público (funcionários) a comportamento ilibado.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Comunicação interna e externa- assinatura de Pacto </a:t>
            </a:r>
            <a:r>
              <a:rPr lang="pt-BR" dirty="0" err="1"/>
              <a:t>Anti-Corrupção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42887" y="226525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Burocracia, Licenciamentos – Prefeitura de São Paulo e Pacto </a:t>
            </a:r>
            <a:r>
              <a:rPr lang="pt-BR" sz="2000" b="1" kern="0" dirty="0" err="1" smtClean="0">
                <a:solidFill>
                  <a:schemeClr val="tx1"/>
                </a:solidFill>
              </a:rPr>
              <a:t>anti-corrupção</a:t>
            </a:r>
            <a:r>
              <a:rPr lang="pt-BR" sz="2000" b="1" kern="0" dirty="0" smtClean="0">
                <a:solidFill>
                  <a:schemeClr val="tx1"/>
                </a:solidFill>
              </a:rPr>
              <a:t>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425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</a:t>
            </a:r>
            <a:r>
              <a:rPr lang="pt-BR" sz="2000" b="1" dirty="0" smtClean="0">
                <a:solidFill>
                  <a:schemeClr val="tx1"/>
                </a:solidFill>
              </a:rPr>
              <a:t>Trabalho </a:t>
            </a:r>
            <a:r>
              <a:rPr lang="pt-BR" sz="2000" b="1" dirty="0">
                <a:solidFill>
                  <a:schemeClr val="tx1"/>
                </a:solidFill>
              </a:rPr>
              <a:t>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74625" y="1467935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2887" y="1484839"/>
            <a:ext cx="87358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ESTRATÉGIA DE TRANSFORMAÇÃO DO TEMA CORRUPÇÃO DO SETOR IMOBILIÁRIO</a:t>
            </a:r>
            <a:endParaRPr lang="pt-BR" sz="16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2011275"/>
            <a:ext cx="1445265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87575" y="2388288"/>
            <a:ext cx="147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Eficiência de processos/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2011275"/>
            <a:ext cx="155481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32185" y="2262856"/>
            <a:ext cx="1431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2041641"/>
            <a:ext cx="156608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1" y="2406872"/>
            <a:ext cx="15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Comunicação Externa e Interna</a:t>
            </a:r>
            <a:endParaRPr lang="pt-BR" sz="1600" b="1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775024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312620" y="376100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775024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4535249"/>
            <a:ext cx="23371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Eliminar gaps onde há possibilidade de pontos de corrupção</a:t>
            </a:r>
          </a:p>
          <a:p>
            <a:endParaRPr lang="pt-BR" sz="1600" b="1" dirty="0"/>
          </a:p>
          <a:p>
            <a:r>
              <a:rPr lang="pt-BR" sz="1600" b="1" dirty="0" smtClean="0"/>
              <a:t>Conjugar com trabalho </a:t>
            </a:r>
            <a:r>
              <a:rPr lang="pt-BR" sz="1600" b="1" dirty="0" err="1" smtClean="0"/>
              <a:t>Falconi</a:t>
            </a:r>
            <a:r>
              <a:rPr lang="pt-BR" sz="1600" b="1" dirty="0" smtClean="0"/>
              <a:t> – Secretária Paula Motta 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449735" y="4595644"/>
            <a:ext cx="2554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Estabelecer pontos (com transparência) para estimular o poder público (funcionários) a ter comportamento ilibado</a:t>
            </a:r>
            <a:endParaRPr lang="pt-BR" sz="1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05408" y="4614227"/>
            <a:ext cx="2554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Pacto </a:t>
            </a:r>
            <a:r>
              <a:rPr lang="pt-BR" sz="1600" b="1" dirty="0" err="1" smtClean="0"/>
              <a:t>Ant</a:t>
            </a:r>
            <a:r>
              <a:rPr lang="pt-BR" sz="1600" b="1" dirty="0" smtClean="0"/>
              <a:t>-Corrupção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Comitê de Comunicação</a:t>
            </a:r>
            <a:endParaRPr lang="pt-BR" sz="1600" b="1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121425" y="655974"/>
            <a:ext cx="8624887" cy="341919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 algn="ctr"/>
            <a:r>
              <a:rPr lang="pt-BR" b="1" dirty="0" smtClean="0">
                <a:latin typeface="Helvetica" charset="0"/>
                <a:ea typeface="Helvetica" charset="0"/>
                <a:cs typeface="Helvetica" charset="0"/>
              </a:rPr>
              <a:t>´Reunião de 18/12 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438565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3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Aperfeiçoamento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Ciclo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*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*com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FGV e dados FIPE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70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Ciclo de Negócios, Modelo de Negócios, Burocracia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Estudos MBC/</a:t>
            </a:r>
            <a:r>
              <a:rPr lang="pt-BR" b="1" dirty="0" err="1" smtClean="0"/>
              <a:t>Booz</a:t>
            </a:r>
            <a:r>
              <a:rPr lang="pt-BR" b="1" dirty="0" smtClean="0"/>
              <a:t>, Estudo FGV, Levantamento de dados FIPE</a:t>
            </a:r>
          </a:p>
          <a:p>
            <a:pPr lvl="0"/>
            <a:endParaRPr lang="pt-BR" dirty="0"/>
          </a:p>
          <a:p>
            <a:r>
              <a:rPr lang="pt-BR" b="1" dirty="0" smtClean="0"/>
              <a:t>FGV – contribuição do setor - empregos, impostos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Relatório recebido com observações enviadas – comentários até 27/1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Destaque e visibilidade da importância do setor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Resumo inicial e final com conclusões – Entrega prevista para 14/2</a:t>
            </a:r>
          </a:p>
          <a:p>
            <a:endParaRPr lang="pt-BR" b="1" dirty="0"/>
          </a:p>
          <a:p>
            <a:pPr lvl="0"/>
            <a:r>
              <a:rPr lang="pt-BR" b="1" dirty="0" smtClean="0"/>
              <a:t>FIPE– Dados de empresas e de mercado – contratação FIPE</a:t>
            </a:r>
          </a:p>
          <a:p>
            <a:pPr lvl="0"/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Envio testes </a:t>
            </a:r>
            <a:r>
              <a:rPr lang="pt-BR" dirty="0"/>
              <a:t>piloto </a:t>
            </a:r>
            <a:r>
              <a:rPr lang="pt-BR" dirty="0" smtClean="0"/>
              <a:t>p/ </a:t>
            </a:r>
            <a:r>
              <a:rPr lang="pt-BR" dirty="0" err="1"/>
              <a:t>Cyrela</a:t>
            </a:r>
            <a:r>
              <a:rPr lang="pt-BR" dirty="0"/>
              <a:t> e </a:t>
            </a:r>
            <a:r>
              <a:rPr lang="pt-BR" dirty="0" err="1"/>
              <a:t>Brookfield</a:t>
            </a:r>
            <a:r>
              <a:rPr lang="pt-BR" dirty="0"/>
              <a:t> no dia </a:t>
            </a:r>
            <a:r>
              <a:rPr lang="pt-BR" dirty="0" smtClean="0"/>
              <a:t>03/12 p/ devolução até 20/12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Devolução da planilha pronta pela FIPE até o dia 15/01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eunião </a:t>
            </a:r>
            <a:r>
              <a:rPr lang="pt-BR" dirty="0"/>
              <a:t>de </a:t>
            </a:r>
            <a:r>
              <a:rPr lang="pt-BR" dirty="0" smtClean="0"/>
              <a:t>apresentação em 11/02 – confidencialidade/acesso pelos contribuintes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</a:t>
            </a:r>
            <a:r>
              <a:rPr lang="pt-BR" dirty="0" smtClean="0"/>
              <a:t>nício </a:t>
            </a:r>
            <a:r>
              <a:rPr lang="pt-BR" dirty="0"/>
              <a:t>no primeiro trimestre de 2014 e com informações retroativas a 2008.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0"/>
            <a:r>
              <a:rPr lang="pt-BR" b="1" dirty="0" smtClean="0"/>
              <a:t>Indicador</a:t>
            </a:r>
            <a:r>
              <a:rPr lang="pt-BR" dirty="0" smtClean="0"/>
              <a:t> </a:t>
            </a:r>
            <a:r>
              <a:rPr lang="pt-BR" dirty="0"/>
              <a:t>“alvarás emitidos” </a:t>
            </a:r>
            <a:r>
              <a:rPr lang="pt-BR" dirty="0" smtClean="0"/>
              <a:t>e habite-se – prefeituras – sugestão FIPE a Ministério do Planejamento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Min. Planejamento: municípios – obrigatória publicação no site ou 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Alvarás e Habite-se: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Residencial, comercial e industrial, horizontal e vertical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Quantidade de alvarás, área construída, área total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escalonado para início – retroação se possível para 2008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7993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4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394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Modelo de Vendas, Equilíbrio,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Distratos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–Com. de Incorporação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826253"/>
            <a:ext cx="8624887" cy="588189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/>
              <a:t>Modelo de Negócios </a:t>
            </a:r>
            <a:r>
              <a:rPr lang="pt-BR" b="1" dirty="0" smtClean="0"/>
              <a:t>- vendas </a:t>
            </a:r>
            <a:r>
              <a:rPr lang="pt-BR" b="1" dirty="0"/>
              <a:t>definitivas – pré-vendas, repasses </a:t>
            </a:r>
            <a:r>
              <a:rPr lang="pt-BR" b="1" dirty="0" smtClean="0"/>
              <a:t>antecipados, aprovação de financiamentos nas vendas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0"/>
            <a:r>
              <a:rPr lang="pt-BR" b="1" dirty="0" smtClean="0"/>
              <a:t>Estruturar produtos com Bancos p/ maior compromisso jurídico e financeiro</a:t>
            </a:r>
          </a:p>
          <a:p>
            <a:pPr lvl="0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Uso do FGTS antes do Habite-se pelos compradores – ok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INCC</a:t>
            </a:r>
            <a:r>
              <a:rPr lang="pt-BR" i="1" dirty="0"/>
              <a:t> - </a:t>
            </a:r>
            <a:r>
              <a:rPr lang="pt-BR" dirty="0"/>
              <a:t>redução de prazo possível com entrada FGTS </a:t>
            </a:r>
            <a:r>
              <a:rPr lang="pt-BR" b="1" dirty="0"/>
              <a:t>- </a:t>
            </a:r>
            <a:r>
              <a:rPr lang="pt-BR" dirty="0"/>
              <a:t>Comitê 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ABECIP  - 4/12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Questões jurídicas; discussão institucional vs. caso a caso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Riscos adicionais: relação com compradores, responsabilidades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Portabilidade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ADEMI – RJ – Rescisão pelo comprador - </a:t>
            </a:r>
            <a:r>
              <a:rPr lang="pt-BR" dirty="0"/>
              <a:t>9,5% iniciais sobre o valor da venda serão retidos pelo incorporador para suporte de despesas legais e de comercialização. Após isso, devolução de 75% dos recursos para o comprador.  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Min</a:t>
            </a:r>
            <a:r>
              <a:rPr lang="pt-BR" b="1" dirty="0"/>
              <a:t>. Fazenda e Justiça e Encontros Magistratura - devolução de </a:t>
            </a:r>
            <a:r>
              <a:rPr lang="pt-BR" b="1" dirty="0" smtClean="0"/>
              <a:t>recursos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A noção de opção e os desequilíbrios no setor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Retomar discussão bem de encomenda vs. bem de consumo.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Exemplos internacionais - gradações?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 smtClean="0">
                <a:solidFill>
                  <a:srgbClr val="002060"/>
                </a:solidFill>
              </a:rPr>
              <a:t>Parecer para defesa de tese – escritórios (</a:t>
            </a:r>
            <a:r>
              <a:rPr lang="pt-BR" b="1" i="1" dirty="0" err="1" smtClean="0">
                <a:solidFill>
                  <a:srgbClr val="002060"/>
                </a:solidFill>
              </a:rPr>
              <a:t>Dinamarco</a:t>
            </a:r>
            <a:r>
              <a:rPr lang="pt-BR" b="1" i="1" dirty="0" smtClean="0">
                <a:solidFill>
                  <a:srgbClr val="002060"/>
                </a:solidFill>
              </a:rPr>
              <a:t>, A. Alvim, N. Nery)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Código de Conduta – direitos e deveres incorporadores e compradores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48716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764704"/>
            <a:ext cx="8624887" cy="563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ABRAINC - Plano de Trabalho 2014 – das 13h às 13:30h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Temas prioritários e encaminhamento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Calendário das Reuniões</a:t>
            </a:r>
          </a:p>
          <a:p>
            <a:endParaRPr lang="pt-BR" b="1" dirty="0" smtClean="0"/>
          </a:p>
          <a:p>
            <a:r>
              <a:rPr lang="pt-BR" b="1" dirty="0" smtClean="0"/>
              <a:t>Encaminhamentos e atualizações – das 13:30h às 14:00h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Reputação/Comunicação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Burocracia/Licenciamentos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Trabalhos </a:t>
            </a:r>
            <a:r>
              <a:rPr lang="pt-BR" dirty="0" err="1" smtClean="0"/>
              <a:t>Booz</a:t>
            </a:r>
            <a:r>
              <a:rPr lang="pt-BR" dirty="0" smtClean="0"/>
              <a:t> e </a:t>
            </a:r>
            <a:r>
              <a:rPr lang="pt-BR" dirty="0" err="1" smtClean="0"/>
              <a:t>Falconi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Aperfeiçoamento </a:t>
            </a:r>
            <a:r>
              <a:rPr lang="pt-BR" b="1" dirty="0"/>
              <a:t>do Ciclo de Negócios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FGV, FIPE, Cartórios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</a:t>
            </a:r>
            <a:r>
              <a:rPr lang="pt-BR" b="1" dirty="0"/>
              <a:t>de Vendas e Negócios </a:t>
            </a:r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Corretagem, </a:t>
            </a:r>
            <a:r>
              <a:rPr lang="pt-BR" dirty="0" err="1" smtClean="0"/>
              <a:t>distratos</a:t>
            </a:r>
            <a:r>
              <a:rPr lang="pt-BR" dirty="0" smtClean="0"/>
              <a:t>, vendas definitivas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Mão </a:t>
            </a:r>
            <a:r>
              <a:rPr lang="pt-BR" b="1" dirty="0"/>
              <a:t>de Obra e </a:t>
            </a:r>
            <a:r>
              <a:rPr lang="pt-BR" b="1" dirty="0" smtClean="0"/>
              <a:t>Produtividade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Código de Conduta, Responsabilidade Social 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Metas e bonificação 2013 – das </a:t>
            </a:r>
            <a:r>
              <a:rPr lang="pt-BR" b="1" dirty="0" smtClean="0"/>
              <a:t>14:00h </a:t>
            </a:r>
            <a:r>
              <a:rPr lang="pt-BR" b="1" dirty="0"/>
              <a:t>às </a:t>
            </a:r>
            <a:r>
              <a:rPr lang="pt-BR" b="1" dirty="0" smtClean="0"/>
              <a:t>14:30h</a:t>
            </a:r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Orçamento revisto 2014 – das 14:40h às 15h</a:t>
            </a:r>
          </a:p>
          <a:p>
            <a:endParaRPr lang="pt-BR" b="1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11853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6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Código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Conduta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Responsabilidade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Social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313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62935"/>
            <a:ext cx="8561387" cy="335528"/>
          </a:xfrm>
        </p:spPr>
        <p:txBody>
          <a:bodyPr lIns="0" tIns="0" rIns="0" bIns="0" anchor="t">
            <a:normAutofit/>
          </a:bodyPr>
          <a:lstStyle/>
          <a:p>
            <a:pPr defTabSz="914145">
              <a:defRPr/>
            </a:pPr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6 - </a:t>
            </a: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de Conduta, Responsabilidade Social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1</a:t>
            </a:r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179388" y="476672"/>
            <a:ext cx="8624887" cy="366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Comitê de Responsabilidade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Redação do Código de Conduta e estrutura de </a:t>
            </a:r>
            <a:r>
              <a:rPr lang="pt-BR" b="1" i="1" dirty="0" err="1" smtClean="0"/>
              <a:t>compliance</a:t>
            </a:r>
            <a:endParaRPr lang="pt-BR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Questionário e</a:t>
            </a:r>
            <a:r>
              <a:rPr lang="pt-BR" b="1" i="1" dirty="0" smtClean="0"/>
              <a:t> book </a:t>
            </a:r>
            <a:r>
              <a:rPr lang="pt-BR" dirty="0" smtClean="0"/>
              <a:t>– responsabilidade social</a:t>
            </a:r>
          </a:p>
          <a:p>
            <a:endParaRPr lang="pt-BR" b="1" dirty="0"/>
          </a:p>
          <a:p>
            <a:r>
              <a:rPr lang="pt-BR" b="1" dirty="0" smtClean="0"/>
              <a:t>Lei </a:t>
            </a:r>
            <a:r>
              <a:rPr lang="pt-BR" b="1" dirty="0"/>
              <a:t>Anticorrupção – Lei 12.846/2013 – em vigor em 29/1/2014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Regulação </a:t>
            </a:r>
            <a:r>
              <a:rPr lang="pt-BR" dirty="0"/>
              <a:t>em curso – foco em </a:t>
            </a:r>
            <a:r>
              <a:rPr lang="pt-BR" i="1" dirty="0" err="1"/>
              <a:t>compliance</a:t>
            </a: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2060"/>
                </a:solidFill>
              </a:rPr>
              <a:t>Estrutura de </a:t>
            </a:r>
            <a:r>
              <a:rPr lang="pt-BR" b="1" i="1" dirty="0" err="1">
                <a:solidFill>
                  <a:srgbClr val="002060"/>
                </a:solidFill>
              </a:rPr>
              <a:t>Compliance</a:t>
            </a:r>
            <a:r>
              <a:rPr lang="pt-BR" b="1" dirty="0">
                <a:solidFill>
                  <a:srgbClr val="002060"/>
                </a:solidFill>
              </a:rPr>
              <a:t> -  ABRAINC – Comitê de Responsabilidade </a:t>
            </a:r>
            <a:r>
              <a:rPr lang="pt-BR" b="1" dirty="0" smtClean="0">
                <a:solidFill>
                  <a:srgbClr val="002060"/>
                </a:solidFill>
              </a:rPr>
              <a:t>Social</a:t>
            </a:r>
          </a:p>
          <a:p>
            <a:pPr lvl="1"/>
            <a:endParaRPr lang="pt-BR" b="1" dirty="0" smtClean="0"/>
          </a:p>
          <a:p>
            <a:r>
              <a:rPr lang="pt-BR" b="1" dirty="0"/>
              <a:t>Comitê de acompanhamento do Código de Conduta</a:t>
            </a:r>
            <a:r>
              <a:rPr lang="pt-BR" dirty="0"/>
              <a:t>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Atendimento e fiscalização das diretrizes estabelecidas no Código de Princípios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Atualização do código e treinamentos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Apuração de denúncias/irregularidades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Estabelecer e aplicar as sanções previstas no Código de Conduta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14326" y="4377416"/>
            <a:ext cx="8624887" cy="200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 </a:t>
            </a:r>
            <a:r>
              <a:rPr lang="pt-BR" b="1" dirty="0"/>
              <a:t>defesa da livre concorrência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Reuniões com pauta, ata e lista de presença distribuídas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Não discutir questões comerciais nem fazemos reuniões das áreas comerciais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Discussões de melhores práticas com finalidade de benefício do cliente, da atividade de incorporação e da sociedade como um todo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Regras de condutas de conhecimento a todos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Disciplina de coleta e trânsito de informações de empresas- </a:t>
            </a:r>
            <a:r>
              <a:rPr lang="pt-BR" dirty="0" smtClean="0"/>
              <a:t>terceirização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2417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6 –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Código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Conduta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Relac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. 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ABRAINC –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Resp. Social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Propostas alinhadas com benefícios para a sociedade, cidades e o setor, buscando o aprimoramento e desenvolvimento da incorporação</a:t>
            </a:r>
          </a:p>
          <a:p>
            <a:endParaRPr lang="pt-BR" dirty="0" smtClean="0"/>
          </a:p>
          <a:p>
            <a:r>
              <a:rPr lang="pt-BR" dirty="0" smtClean="0"/>
              <a:t>Reuniões agendadas </a:t>
            </a:r>
            <a:r>
              <a:rPr lang="pt-BR" dirty="0"/>
              <a:t>e </a:t>
            </a:r>
            <a:r>
              <a:rPr lang="pt-BR" dirty="0" smtClean="0"/>
              <a:t>pautadas </a:t>
            </a:r>
            <a:r>
              <a:rPr lang="pt-BR" dirty="0"/>
              <a:t>de acordo com interesses da </a:t>
            </a:r>
            <a:r>
              <a:rPr lang="pt-BR" dirty="0" smtClean="0"/>
              <a:t>ABRAINC . Opiniões emitidas em linha com estes interesses e definições</a:t>
            </a:r>
          </a:p>
          <a:p>
            <a:endParaRPr lang="pt-BR" dirty="0"/>
          </a:p>
          <a:p>
            <a:r>
              <a:rPr lang="pt-BR" dirty="0" smtClean="0"/>
              <a:t>(</a:t>
            </a:r>
            <a:r>
              <a:rPr lang="pt-BR" dirty="0"/>
              <a:t>1ª) </a:t>
            </a:r>
            <a:r>
              <a:rPr lang="pt-BR" dirty="0" smtClean="0"/>
              <a:t>Reuniões com órgãos </a:t>
            </a:r>
            <a:r>
              <a:rPr lang="pt-BR" dirty="0"/>
              <a:t>de governo </a:t>
            </a:r>
            <a:r>
              <a:rPr lang="pt-BR" dirty="0" smtClean="0"/>
              <a:t>marcadas </a:t>
            </a:r>
            <a:r>
              <a:rPr lang="pt-BR" dirty="0"/>
              <a:t>em linha com definições dos Comitês e Diretoria, com conhecimento do diretor-executivo da associação.</a:t>
            </a:r>
          </a:p>
          <a:p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2ª) </a:t>
            </a:r>
            <a:r>
              <a:rPr lang="pt-BR" dirty="0" smtClean="0"/>
              <a:t>Falam </a:t>
            </a:r>
            <a:r>
              <a:rPr lang="pt-BR" dirty="0"/>
              <a:t>em nome da ABRAINC o presidente e vice-presidente do Conselho, os diretores e o diretor executivo, </a:t>
            </a:r>
            <a:r>
              <a:rPr lang="pt-BR" dirty="0" smtClean="0"/>
              <a:t>sempre em </a:t>
            </a:r>
            <a:r>
              <a:rPr lang="pt-BR" dirty="0"/>
              <a:t>linha com as definições </a:t>
            </a:r>
            <a:r>
              <a:rPr lang="pt-BR" dirty="0" smtClean="0"/>
              <a:t>dos Comitês</a:t>
            </a:r>
            <a:r>
              <a:rPr lang="pt-BR" dirty="0"/>
              <a:t>, Diretoria e Conselho Deliberativo.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(3º) M</a:t>
            </a:r>
            <a:r>
              <a:rPr lang="pt-BR" dirty="0" smtClean="0"/>
              <a:t>anifestações </a:t>
            </a:r>
            <a:r>
              <a:rPr lang="pt-BR" dirty="0"/>
              <a:t>a órgãos de comunicação </a:t>
            </a:r>
            <a:r>
              <a:rPr lang="pt-BR" dirty="0" smtClean="0"/>
              <a:t>em </a:t>
            </a:r>
            <a:r>
              <a:rPr lang="pt-BR" dirty="0"/>
              <a:t>linha com Manual de Comunicação da ABRAINC</a:t>
            </a:r>
          </a:p>
          <a:p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4ª) Em todas as manifestações, </a:t>
            </a:r>
            <a:r>
              <a:rPr lang="pt-BR" dirty="0" smtClean="0"/>
              <a:t>observância </a:t>
            </a:r>
            <a:r>
              <a:rPr lang="pt-BR" dirty="0"/>
              <a:t>das regras de defesa da concorrência.</a:t>
            </a:r>
          </a:p>
          <a:p>
            <a:endParaRPr lang="pt-BR" dirty="0"/>
          </a:p>
          <a:p>
            <a:r>
              <a:rPr lang="pt-BR" dirty="0" smtClean="0"/>
              <a:t>(</a:t>
            </a:r>
            <a:r>
              <a:rPr lang="pt-BR" dirty="0"/>
              <a:t>5º) C</a:t>
            </a:r>
            <a:r>
              <a:rPr lang="pt-BR" dirty="0" smtClean="0"/>
              <a:t>ompromisso com </a:t>
            </a:r>
            <a:r>
              <a:rPr lang="pt-BR" dirty="0"/>
              <a:t>a </a:t>
            </a:r>
            <a:r>
              <a:rPr lang="pt-BR" dirty="0" smtClean="0"/>
              <a:t>qualidade - coerência</a:t>
            </a:r>
            <a:r>
              <a:rPr lang="pt-BR" dirty="0"/>
              <a:t>, </a:t>
            </a:r>
            <a:r>
              <a:rPr lang="pt-BR" dirty="0" smtClean="0"/>
              <a:t>imparcialidade</a:t>
            </a:r>
            <a:r>
              <a:rPr lang="pt-BR" dirty="0"/>
              <a:t>, </a:t>
            </a:r>
            <a:r>
              <a:rPr lang="pt-BR" dirty="0" smtClean="0"/>
              <a:t>rigor </a:t>
            </a:r>
            <a:r>
              <a:rPr lang="pt-BR" dirty="0"/>
              <a:t>e </a:t>
            </a:r>
            <a:r>
              <a:rPr lang="pt-BR" dirty="0" smtClean="0"/>
              <a:t>precisão </a:t>
            </a:r>
            <a:r>
              <a:rPr lang="pt-BR" dirty="0"/>
              <a:t>das informações </a:t>
            </a:r>
            <a:r>
              <a:rPr lang="pt-BR" dirty="0" smtClean="0"/>
              <a:t>nas </a:t>
            </a:r>
            <a:r>
              <a:rPr lang="pt-BR" dirty="0"/>
              <a:t>contribuições </a:t>
            </a:r>
            <a:r>
              <a:rPr lang="pt-BR" dirty="0" smtClean="0"/>
              <a:t>dos associados.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20058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Plano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2014,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Posicionamento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318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ABRAINC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Focos de trabalho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2015505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273522" y="6025563"/>
            <a:ext cx="6696744" cy="5573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Condução ABRAINC – apoio Coordenadores de Comitês</a:t>
            </a:r>
          </a:p>
          <a:p>
            <a:r>
              <a:rPr lang="pt-BR" sz="1600" b="1" dirty="0"/>
              <a:t> </a:t>
            </a:r>
            <a:r>
              <a:rPr lang="pt-BR" sz="1600" b="1" dirty="0" smtClean="0"/>
              <a:t> 1 pessoa por cada 3 grupos – 1, 2 e 3; 4, 5 e 6</a:t>
            </a:r>
            <a:endParaRPr lang="pt-BR" sz="1600" b="1" dirty="0"/>
          </a:p>
        </p:txBody>
      </p:sp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184282" y="836712"/>
          <a:ext cx="8648700" cy="505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Worksheet" r:id="rId4" imgW="8648912" imgH="3085969" progId="Excel.Sheet.12">
                  <p:embed/>
                </p:oleObj>
              </mc:Choice>
              <mc:Fallback>
                <p:oleObj name="Worksheet" r:id="rId4" imgW="8648912" imgH="30859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282" y="836712"/>
                        <a:ext cx="8648700" cy="505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225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299443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Plano de Trabalho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</a:rPr>
              <a:t>2014 – Fortalecimento da ABRAINC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5477" y="764704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Processos </a:t>
            </a:r>
            <a:r>
              <a:rPr lang="pt-BR" dirty="0" smtClean="0"/>
              <a:t>– Comitês, Decisões, Implementação de forma eficaz, alinhada com as necessidades e disponibilidades das 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Valores </a:t>
            </a:r>
            <a:r>
              <a:rPr lang="pt-BR" dirty="0" smtClean="0"/>
              <a:t>– Posicionamento, Código de Conduta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Incremento na voz e posicionamento da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Convivência </a:t>
            </a:r>
            <a:r>
              <a:rPr lang="pt-BR" b="1" dirty="0"/>
              <a:t>e diálogo </a:t>
            </a:r>
            <a:r>
              <a:rPr lang="pt-BR" dirty="0"/>
              <a:t>– Governo, Entidades, outros </a:t>
            </a:r>
            <a:r>
              <a:rPr lang="pt-BR" i="1" dirty="0" err="1"/>
              <a:t>stakeholders</a:t>
            </a:r>
            <a:endParaRPr lang="pt-BR" i="1" dirty="0"/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Debates </a:t>
            </a:r>
            <a:r>
              <a:rPr lang="pt-BR" b="1" dirty="0"/>
              <a:t>produtivos e avanços efetivos nos temas </a:t>
            </a:r>
            <a:r>
              <a:rPr lang="pt-BR" b="1" dirty="0" smtClean="0"/>
              <a:t>prioritários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Sede própria </a:t>
            </a:r>
            <a:r>
              <a:rPr lang="pt-BR" dirty="0" smtClean="0"/>
              <a:t>– 2º semestre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3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414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171406" y="107340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Projetos 2014 – para aprovação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467544" y="1124744"/>
          <a:ext cx="8243007" cy="4616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Worksheet" r:id="rId3" imgW="4914857" imgH="2752667" progId="Excel.Sheet.12">
                  <p:embed/>
                </p:oleObj>
              </mc:Choice>
              <mc:Fallback>
                <p:oleObj name="Worksheet" r:id="rId3" imgW="4914857" imgH="27526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1124744"/>
                        <a:ext cx="8243007" cy="4616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4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8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ABRAINC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Calendário de reuniões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2015505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749300" y="692696"/>
          <a:ext cx="7324725" cy="604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Worksheet" r:id="rId4" imgW="7324777" imgH="6762902" progId="Excel.Sheet.12">
                  <p:embed/>
                </p:oleObj>
              </mc:Choice>
              <mc:Fallback>
                <p:oleObj name="Worksheet" r:id="rId4" imgW="7324777" imgH="67629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9300" y="692696"/>
                        <a:ext cx="7324725" cy="6042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49843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Prioridades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1-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Reputação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Comunicação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5703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– Reputação, Comunicação – Comitê de Comunicação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332534" y="1268760"/>
            <a:ext cx="8624887" cy="42199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Desburocratização</a:t>
            </a:r>
            <a:r>
              <a:rPr lang="pt-BR" dirty="0" smtClean="0"/>
              <a:t> – processos claros, transparentes, sem discricionariedade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Estudos </a:t>
            </a:r>
            <a:r>
              <a:rPr lang="pt-BR" dirty="0" err="1" smtClean="0"/>
              <a:t>Booz</a:t>
            </a:r>
            <a:r>
              <a:rPr lang="pt-BR" dirty="0" smtClean="0"/>
              <a:t>, </a:t>
            </a:r>
            <a:r>
              <a:rPr lang="pt-BR" dirty="0" err="1" smtClean="0"/>
              <a:t>Falconi</a:t>
            </a:r>
            <a:r>
              <a:rPr lang="pt-BR" dirty="0" smtClean="0"/>
              <a:t> – evento, propagação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Prefeitura SP e outras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Pacto </a:t>
            </a:r>
            <a:r>
              <a:rPr lang="pt-BR" dirty="0" err="1" smtClean="0"/>
              <a:t>Anti-corrupção</a:t>
            </a:r>
            <a:r>
              <a:rPr lang="pt-BR" dirty="0" smtClean="0"/>
              <a:t> mediante propostas e acordo Prefeituras</a:t>
            </a:r>
          </a:p>
          <a:p>
            <a:endParaRPr lang="pt-BR" b="1" dirty="0" smtClean="0"/>
          </a:p>
          <a:p>
            <a:r>
              <a:rPr lang="pt-BR" b="1" dirty="0" smtClean="0"/>
              <a:t>Ciclo de negócios e produtividade</a:t>
            </a:r>
            <a:r>
              <a:rPr lang="pt-BR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Estudo FGV – empregos e impostos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Modelo de Negócios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Cartórios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Dados FIPE, RH, Terceirização</a:t>
            </a:r>
          </a:p>
          <a:p>
            <a:endParaRPr lang="pt-BR" b="1" dirty="0" smtClean="0"/>
          </a:p>
          <a:p>
            <a:r>
              <a:rPr lang="pt-BR" b="1" dirty="0" smtClean="0"/>
              <a:t>Repensar a cidade </a:t>
            </a:r>
            <a:r>
              <a:rPr lang="pt-BR" dirty="0" smtClean="0"/>
              <a:t>-  mobilidade, planejamento urbano, integração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Eventos, </a:t>
            </a:r>
            <a:r>
              <a:rPr lang="pt-BR" dirty="0" err="1" smtClean="0"/>
              <a:t>Arq.Futuro</a:t>
            </a:r>
            <a:r>
              <a:rPr lang="pt-BR" dirty="0" smtClean="0"/>
              <a:t>, Casa do Saber – MIPIM?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Projeto Gentilezas Urbanas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Pacto </a:t>
            </a:r>
            <a:r>
              <a:rPr lang="pt-BR" dirty="0" err="1" smtClean="0"/>
              <a:t>Anti-corrupção</a:t>
            </a:r>
            <a:endParaRPr lang="pt-BR" b="1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39524" y="620688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Comitê de Comunicação - Bandeiras ABRAINC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182052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35148</TotalTime>
  <Words>1571</Words>
  <Application>Microsoft Office PowerPoint</Application>
  <PresentationFormat>Apresentação na tela (4:3)</PresentationFormat>
  <Paragraphs>303</Paragraphs>
  <Slides>22</Slides>
  <Notes>6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Helvetica</vt:lpstr>
      <vt:lpstr>Tema do Office</vt:lpstr>
      <vt:lpstr>Worksheet</vt:lpstr>
      <vt:lpstr>Apresentação do PowerPoint</vt:lpstr>
      <vt:lpstr>Pauta</vt:lpstr>
      <vt:lpstr>Apresentação do PowerPoint</vt:lpstr>
      <vt:lpstr>ABRAINC – Focos de trabalho  </vt:lpstr>
      <vt:lpstr> Plano de Trabalho 2014 – Fortalecimento da ABRAINC </vt:lpstr>
      <vt:lpstr>Apresentação do PowerPoint</vt:lpstr>
      <vt:lpstr>ABRAINC – Calendário de reuniões  </vt:lpstr>
      <vt:lpstr>Apresentação do PowerPoint</vt:lpstr>
      <vt:lpstr>1 – Reputação, Comunicação – Comitê de Comunicação </vt:lpstr>
      <vt:lpstr>Reputação, Comunicação – Comitê de Comunicação </vt:lpstr>
      <vt:lpstr>1 – Reputação, Comunicação – Comitê de Comunicação </vt:lpstr>
      <vt:lpstr>Apresentação do PowerPoint</vt:lpstr>
      <vt:lpstr>Burocracia, Licenciamentos </vt:lpstr>
      <vt:lpstr>Apresentação do PowerPoint</vt:lpstr>
      <vt:lpstr>Melhoria nos processos – Pacto anti-corrupção e Trabalho MBC/Booz </vt:lpstr>
      <vt:lpstr>Apresentação do PowerPoint</vt:lpstr>
      <vt:lpstr>Ciclo de Negócios, Modelo de Negócios, Burocracia</vt:lpstr>
      <vt:lpstr>Apresentação do PowerPoint</vt:lpstr>
      <vt:lpstr>Modelo de Vendas, Equilíbrio, Distratos –Com. de Incorporação  </vt:lpstr>
      <vt:lpstr>Apresentação do PowerPoint</vt:lpstr>
      <vt:lpstr>6 - Código de Conduta, Responsabilidade Social</vt:lpstr>
      <vt:lpstr>6 – Código de Conduta – Relac. ABRAINC – Comitê de Resp. Social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Fabio B</cp:lastModifiedBy>
  <cp:revision>3244</cp:revision>
  <cp:lastPrinted>2014-01-31T17:12:39Z</cp:lastPrinted>
  <dcterms:created xsi:type="dcterms:W3CDTF">2009-08-13T21:08:28Z</dcterms:created>
  <dcterms:modified xsi:type="dcterms:W3CDTF">2014-02-03T20:23:02Z</dcterms:modified>
</cp:coreProperties>
</file>