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481" r:id="rId2"/>
    <p:sldId id="1406" r:id="rId3"/>
    <p:sldId id="1405" r:id="rId4"/>
    <p:sldId id="1389" r:id="rId5"/>
    <p:sldId id="1412" r:id="rId6"/>
    <p:sldId id="1393" r:id="rId7"/>
    <p:sldId id="1404" r:id="rId8"/>
    <p:sldId id="1418" r:id="rId9"/>
    <p:sldId id="1391" r:id="rId10"/>
    <p:sldId id="1411" r:id="rId11"/>
    <p:sldId id="1419" r:id="rId12"/>
    <p:sldId id="1410" r:id="rId13"/>
    <p:sldId id="1413" r:id="rId14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1" autoAdjust="0"/>
    <p:restoredTop sz="69659" autoAdjust="0"/>
  </p:normalViewPr>
  <p:slideViewPr>
    <p:cSldViewPr>
      <p:cViewPr>
        <p:scale>
          <a:sx n="50" d="100"/>
          <a:sy n="50" d="100"/>
        </p:scale>
        <p:origin x="22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C80D5604-9451-4218-9A0F-42215645EB54}" type="datetimeFigureOut">
              <a:rPr lang="pt-BR" smtClean="0"/>
              <a:t>31/01/2014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06DECE98-2495-4C32-A7E6-0D99CFF24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910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28/01/2014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86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9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39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28/01/2014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ED36EA-41E6-4293-9305-17ECB275C3CA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28/01/2014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Resp. Social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29/1/2014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Comitê</a:t>
            </a:r>
            <a:r>
              <a:rPr lang="en-US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de RH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-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Plano de Trabalho 2013/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</a:rPr>
              <a:t>2014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484784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01708" y="680006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7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275803" y="841858"/>
            <a:ext cx="7699797" cy="563106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Prioridades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124388" y="1963229"/>
            <a:ext cx="1173569" cy="640556"/>
          </a:xfrm>
          <a:prstGeom prst="homePlate">
            <a:avLst>
              <a:gd name="adj" fmla="val 18985"/>
            </a:avLst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4606097" algn="ctr" rotWithShape="0">
                    <a:schemeClr val="accent2"/>
                  </a:outerShdw>
                </a:effectLst>
              </a14:hiddenEffects>
            </a:ext>
          </a:extLst>
        </p:spPr>
        <p:txBody>
          <a:bodyPr wrap="none" lIns="89522" tIns="44761" rIns="89522" bIns="44761" anchor="ctr"/>
          <a:lstStyle/>
          <a:p>
            <a:endParaRPr lang="pt-BR" sz="1200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>
            <a:off x="201708" y="2123116"/>
            <a:ext cx="98835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6688" indent="-165100"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76238" indent="-187325" algn="l" defTabSz="982663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49275" indent="-171450" algn="l" defTabSz="982663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54063" indent="-179388" algn="l" defTabSz="982663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112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84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256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828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050" dirty="0" smtClean="0">
                <a:solidFill>
                  <a:srgbClr val="000000"/>
                </a:solidFill>
              </a:rPr>
              <a:t>Código de Conduta</a:t>
            </a:r>
            <a:endParaRPr lang="pt-BR" sz="1050" dirty="0">
              <a:solidFill>
                <a:srgbClr val="000000"/>
              </a:solidFill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gray">
          <a:xfrm>
            <a:off x="124388" y="3165760"/>
            <a:ext cx="1173569" cy="640556"/>
          </a:xfrm>
          <a:prstGeom prst="homePlate">
            <a:avLst>
              <a:gd name="adj" fmla="val 18985"/>
            </a:avLst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4606097" algn="ctr" rotWithShape="0">
                    <a:schemeClr val="accent2"/>
                  </a:outerShdw>
                </a:effectLst>
              </a14:hiddenEffects>
            </a:ext>
          </a:extLst>
        </p:spPr>
        <p:txBody>
          <a:bodyPr wrap="none" lIns="89522" tIns="44761" rIns="89522" bIns="44761" anchor="ctr"/>
          <a:lstStyle/>
          <a:p>
            <a:endParaRPr lang="pt-BR" sz="1200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gray">
          <a:xfrm>
            <a:off x="201709" y="3325646"/>
            <a:ext cx="120596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6688" indent="-165100"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76238" indent="-187325" algn="l" defTabSz="982663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49275" indent="-171450" algn="l" defTabSz="982663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54063" indent="-179388" algn="l" defTabSz="982663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112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84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256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828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050" dirty="0" smtClean="0">
                <a:solidFill>
                  <a:srgbClr val="000000"/>
                </a:solidFill>
              </a:rPr>
              <a:t>Questionário ABRAINC</a:t>
            </a:r>
            <a:endParaRPr lang="pt-BR" sz="1050" dirty="0">
              <a:solidFill>
                <a:srgbClr val="000000"/>
              </a:solidFill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gray">
          <a:xfrm>
            <a:off x="124388" y="4368291"/>
            <a:ext cx="1173569" cy="639366"/>
          </a:xfrm>
          <a:prstGeom prst="homePlate">
            <a:avLst>
              <a:gd name="adj" fmla="val 19021"/>
            </a:avLst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14606097" algn="ctr" rotWithShape="0">
                    <a:schemeClr val="accent2"/>
                  </a:outerShdw>
                </a:effectLst>
              </a14:hiddenEffects>
            </a:ext>
          </a:extLst>
        </p:spPr>
        <p:txBody>
          <a:bodyPr wrap="none" lIns="89522" tIns="44761" rIns="89522" bIns="44761" anchor="ctr"/>
          <a:lstStyle/>
          <a:p>
            <a:endParaRPr lang="pt-BR" sz="1200" dirty="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gray">
          <a:xfrm>
            <a:off x="201708" y="4608372"/>
            <a:ext cx="988357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6688" indent="-165100" algn="l" defTabSz="982663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76238" indent="-187325" algn="l" defTabSz="982663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549275" indent="-171450" algn="l" defTabSz="982663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54063" indent="-179388" algn="l" defTabSz="982663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112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84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256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82863" indent="-179388" defTabSz="9826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pt-BR" sz="1050" dirty="0" err="1" smtClean="0">
                <a:solidFill>
                  <a:srgbClr val="000000"/>
                </a:solidFill>
              </a:rPr>
              <a:t>Compliance</a:t>
            </a:r>
            <a:endParaRPr lang="pt-BR" sz="1050" dirty="0">
              <a:solidFill>
                <a:srgbClr val="000000"/>
              </a:solidFill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346247" y="2006509"/>
            <a:ext cx="42634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 smtClean="0"/>
              <a:t>Elaboração de uma proposta de texto para o Código de Conduta ABRAINC.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 smtClean="0"/>
              <a:t>Apresentação da proposta de texto para Comitês Jurídico, RH e Comunicação para considerações.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 smtClean="0"/>
              <a:t>Validação nas reuniões de Diretoria e Conselho  </a:t>
            </a:r>
            <a:endParaRPr lang="pt-BR" sz="900" b="0" dirty="0" smtClean="0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346247" y="3209040"/>
            <a:ext cx="42634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 smtClean="0"/>
              <a:t>Elaboração de um questionário que demonstre o posicionamento das Associadas sobre o tema de Responsabilidade Social.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 smtClean="0"/>
              <a:t>Preenchimento pelas Associadas.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endParaRPr lang="pt-BR" sz="900" b="0" dirty="0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346247" y="4411570"/>
            <a:ext cx="42634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 smtClean="0"/>
              <a:t>Desenvolvimento da estrutura de </a:t>
            </a:r>
            <a:r>
              <a:rPr lang="pt-BR" sz="900" b="0" dirty="0" err="1" smtClean="0"/>
              <a:t>Compliance</a:t>
            </a:r>
            <a:r>
              <a:rPr lang="pt-BR" sz="900" b="0" dirty="0" smtClean="0"/>
              <a:t> ABRAINC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Apresentação da proposta de texto para Comitês Jurídico, RH e Comunicação para considerações.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Validação nas reuniões de Diretoria e Conselho  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746488" y="2148369"/>
            <a:ext cx="13333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 smtClean="0"/>
              <a:t>Entrega do Código de Conduta ABRAINC</a:t>
            </a:r>
            <a:endParaRPr lang="pt-BR" sz="900" b="0" dirty="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746488" y="2866155"/>
            <a:ext cx="1422744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 smtClean="0"/>
              <a:t>Cenário real dos investimentos em Resp. Social pelas Associadas ABRAINC</a:t>
            </a:r>
          </a:p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 smtClean="0"/>
              <a:t>Com o Cenário é possível estabelecer prioridades, ações, divulgações, etc.</a:t>
            </a:r>
            <a:endParaRPr lang="pt-BR" sz="900" b="0" dirty="0" smtClean="0"/>
          </a:p>
          <a:p>
            <a:pPr marL="1191" lvl="1" indent="0"/>
            <a:endParaRPr lang="pt-BR" sz="900" b="0" dirty="0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746488" y="4484183"/>
            <a:ext cx="138872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 smtClean="0"/>
              <a:t>Implantação do </a:t>
            </a:r>
            <a:r>
              <a:rPr lang="pt-BR" sz="900" b="0" dirty="0" smtClean="0"/>
              <a:t>Código de </a:t>
            </a:r>
            <a:r>
              <a:rPr lang="pt-BR" sz="900" b="0" dirty="0" smtClean="0"/>
              <a:t>Compliance</a:t>
            </a:r>
            <a:r>
              <a:rPr lang="pt-BR" sz="900" b="0" dirty="0" smtClean="0"/>
              <a:t> ABRAINC</a:t>
            </a:r>
            <a:endParaRPr lang="pt-BR" sz="900" b="0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567813" y="1582935"/>
            <a:ext cx="113886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91" lvl="1" indent="0"/>
            <a:r>
              <a:rPr lang="pt-BR" sz="900" dirty="0"/>
              <a:t>Descrição</a:t>
            </a:r>
          </a:p>
        </p:txBody>
      </p:sp>
      <p:cxnSp>
        <p:nvCxnSpPr>
          <p:cNvPr id="23" name="Conector reto 22"/>
          <p:cNvCxnSpPr/>
          <p:nvPr/>
        </p:nvCxnSpPr>
        <p:spPr>
          <a:xfrm>
            <a:off x="1346247" y="1805693"/>
            <a:ext cx="4099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929735" y="1591726"/>
            <a:ext cx="120547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91" lvl="1" indent="0"/>
            <a:r>
              <a:rPr lang="pt-BR" sz="900" dirty="0"/>
              <a:t>Output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5746488" y="1805693"/>
            <a:ext cx="1333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7534941" y="3141413"/>
            <a:ext cx="14297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 smtClean="0"/>
              <a:t>Finalização do questionário até __/__</a:t>
            </a:r>
            <a:endParaRPr lang="pt-BR" sz="900" b="0" dirty="0"/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7718188" y="1595088"/>
            <a:ext cx="1292591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191" lvl="1" indent="0"/>
            <a:r>
              <a:rPr lang="pt-BR" sz="900" dirty="0"/>
              <a:t>Meta</a:t>
            </a:r>
          </a:p>
        </p:txBody>
      </p:sp>
      <p:cxnSp>
        <p:nvCxnSpPr>
          <p:cNvPr id="28" name="Conector reto 27"/>
          <p:cNvCxnSpPr/>
          <p:nvPr/>
        </p:nvCxnSpPr>
        <p:spPr>
          <a:xfrm>
            <a:off x="7534942" y="1809055"/>
            <a:ext cx="142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ângulo isósceles 28"/>
          <p:cNvSpPr/>
          <p:nvPr/>
        </p:nvSpPr>
        <p:spPr>
          <a:xfrm rot="5400000">
            <a:off x="6086382" y="3233861"/>
            <a:ext cx="2531409" cy="1411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7524327" y="2113977"/>
            <a:ext cx="144036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/>
              <a:t>Finalização até __/___</a:t>
            </a:r>
            <a:endParaRPr lang="pt-BR" sz="900" b="0" dirty="0"/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7534738" y="4492956"/>
            <a:ext cx="14297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50813" indent="-149225" algn="l" defTabSz="9556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323850" indent="-171450" algn="l" defTabSz="955675"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95300" indent="-150813" algn="l" defTabSz="955675">
              <a:buSzPct val="60000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96913" indent="-200025" algn="l" defTabSz="955675"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1541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113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0685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25713" indent="-200025" defTabSz="955675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5504" lvl="1" indent="-214313">
              <a:buFont typeface="Arial" panose="020B0604020202020204" pitchFamily="34" charset="0"/>
              <a:buChar char="•"/>
            </a:pPr>
            <a:r>
              <a:rPr lang="pt-BR" sz="900" b="0" dirty="0" smtClean="0"/>
              <a:t>Finalização do questionário até __/__</a:t>
            </a:r>
            <a:endParaRPr lang="pt-BR" sz="900" b="0" dirty="0"/>
          </a:p>
        </p:txBody>
      </p:sp>
    </p:spTree>
    <p:extLst>
      <p:ext uri="{BB962C8B-B14F-4D97-AF65-F5344CB8AC3E}">
        <p14:creationId xmlns:p14="http://schemas.microsoft.com/office/powerpoint/2010/main" val="55504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 dirty="0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encaminhamentos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05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98586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1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–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Pacto </a:t>
            </a:r>
            <a:r>
              <a:rPr lang="pt-BR" sz="22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Anti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 Corrupção / Cód. de Conduta / </a:t>
            </a:r>
            <a:r>
              <a:rPr lang="pt-BR" sz="22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Compliance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39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Assinatura do Pacto </a:t>
            </a:r>
            <a:r>
              <a:rPr lang="pt-BR" b="1" dirty="0" err="1" smtClean="0"/>
              <a:t>Anti</a:t>
            </a:r>
            <a:r>
              <a:rPr lang="pt-BR" b="1" dirty="0" smtClean="0"/>
              <a:t> Corrupção Instituto Ethos</a:t>
            </a: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Conforme relatado, Comitê de Incorporação deve preparar gaps – pontos susceptíveis à </a:t>
            </a:r>
            <a:r>
              <a:rPr lang="pt-BR" dirty="0" smtClean="0"/>
              <a:t>corrupção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.</a:t>
            </a:r>
            <a:r>
              <a:rPr lang="pt-BR" dirty="0"/>
              <a:t> Com estes gaps, trabalho por alinhamento com Prefeitura avaliação sobre assinatura.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Código de Conduta </a:t>
            </a: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Construção do proposta e posterior validação por demais Comitês, Diretoria e Conselho.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 smtClean="0"/>
              <a:t>Compliance</a:t>
            </a:r>
            <a:endParaRPr lang="pt-B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Desenvolver proposta de </a:t>
            </a:r>
            <a:r>
              <a:rPr lang="pt-BR" dirty="0" err="1" smtClean="0"/>
              <a:t>Compliance</a:t>
            </a:r>
            <a:r>
              <a:rPr lang="pt-BR" dirty="0" smtClean="0"/>
              <a:t> ABRAINC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8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40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2 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– </a:t>
            </a:r>
            <a:r>
              <a:rPr lang="en-US" sz="22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Questionário</a:t>
            </a:r>
            <a:r>
              <a:rPr lang="en-US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 - </a:t>
            </a:r>
            <a:r>
              <a:rPr lang="en-US" sz="22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Anuário</a:t>
            </a:r>
            <a:r>
              <a:rPr lang="en-US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 ABRAINC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255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Anuário ABRAINC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Finalizar o modelo do questionário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Envio para Associados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estratégia de Divulgação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2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9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82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764704"/>
            <a:ext cx="8624887" cy="452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ABRAINC - Plano de Trabalho 2014 – das </a:t>
            </a:r>
            <a:r>
              <a:rPr lang="pt-BR" b="1" dirty="0" smtClean="0"/>
              <a:t>15h </a:t>
            </a:r>
            <a:r>
              <a:rPr lang="pt-BR" b="1" dirty="0" smtClean="0"/>
              <a:t>às </a:t>
            </a:r>
            <a:r>
              <a:rPr lang="pt-BR" b="1" dirty="0" smtClean="0"/>
              <a:t>15:20h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Temas prioritários e encaminhamento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Comitê de </a:t>
            </a:r>
            <a:r>
              <a:rPr lang="pt-BR" b="1" dirty="0" smtClean="0"/>
              <a:t>Resp. Social</a:t>
            </a:r>
            <a:r>
              <a:rPr lang="pt-BR" b="1" dirty="0" smtClean="0"/>
              <a:t>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</a:t>
            </a:r>
            <a:r>
              <a:rPr lang="pt-BR" dirty="0" smtClean="0"/>
              <a:t>rganização </a:t>
            </a:r>
            <a:r>
              <a:rPr lang="pt-BR" dirty="0"/>
              <a:t>dos </a:t>
            </a:r>
            <a:r>
              <a:rPr lang="pt-BR" dirty="0" smtClean="0"/>
              <a:t>trabalhos– das </a:t>
            </a:r>
            <a:r>
              <a:rPr lang="pt-BR" dirty="0" smtClean="0"/>
              <a:t>15:20h </a:t>
            </a:r>
            <a:r>
              <a:rPr lang="pt-BR" dirty="0" smtClean="0"/>
              <a:t>às </a:t>
            </a:r>
            <a:r>
              <a:rPr lang="pt-BR" dirty="0" smtClean="0"/>
              <a:t>15:40h</a:t>
            </a:r>
            <a:endParaRPr lang="pt-BR" dirty="0" smtClean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Atualizações, encaminhamentos </a:t>
            </a:r>
            <a:r>
              <a:rPr lang="pt-BR" dirty="0" smtClean="0"/>
              <a:t>– das </a:t>
            </a:r>
            <a:r>
              <a:rPr lang="pt-BR" dirty="0" smtClean="0"/>
              <a:t>15:40h </a:t>
            </a:r>
            <a:r>
              <a:rPr lang="pt-BR" dirty="0" smtClean="0"/>
              <a:t>às </a:t>
            </a:r>
            <a:r>
              <a:rPr lang="pt-BR" dirty="0" smtClean="0"/>
              <a:t>18:30h</a:t>
            </a:r>
            <a:endParaRPr lang="pt-BR" dirty="0" smtClean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05158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Posicionamento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Prioridades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39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ABRAINC</a:t>
            </a: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Focos de trabalho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2015505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273522" y="6025563"/>
            <a:ext cx="6696744" cy="557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Condução ABRAINC – apoio Coordenadores de Comitês</a:t>
            </a:r>
          </a:p>
          <a:p>
            <a:r>
              <a:rPr lang="pt-BR" sz="1600" b="1" dirty="0"/>
              <a:t> </a:t>
            </a:r>
            <a:r>
              <a:rPr lang="pt-BR" sz="1600" b="1" dirty="0" smtClean="0"/>
              <a:t> 1 pessoa por cada 3 grupos – 1, 2 e 3; 4, 5 e 6</a:t>
            </a:r>
            <a:endParaRPr lang="pt-BR" sz="1600" b="1" dirty="0"/>
          </a:p>
        </p:txBody>
      </p:sp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/>
          </p:nvPr>
        </p:nvGraphicFramePr>
        <p:xfrm>
          <a:off x="184282" y="836712"/>
          <a:ext cx="8648700" cy="505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Worksheet" r:id="rId4" imgW="8648912" imgH="3085969" progId="Excel.Sheet.12">
                  <p:embed/>
                </p:oleObj>
              </mc:Choice>
              <mc:Fallback>
                <p:oleObj name="Worksheet" r:id="rId4" imgW="8648912" imgH="30859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282" y="836712"/>
                        <a:ext cx="8648700" cy="505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225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Plano de Trabalho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</a:rPr>
              <a:t>2014 – Fortalecimento da ABRAINC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45477" y="764704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Processos </a:t>
            </a:r>
            <a:r>
              <a:rPr lang="pt-BR" dirty="0" smtClean="0"/>
              <a:t>– Comitês, Decisões, Implementação de forma eficaz, alinhada com as necessidades e disponibilidades das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Valores </a:t>
            </a:r>
            <a:r>
              <a:rPr lang="pt-BR" dirty="0" smtClean="0"/>
              <a:t>– Posicionamento, Código de Conduta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Incremento na voz e posicionamento da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Convivência </a:t>
            </a:r>
            <a:r>
              <a:rPr lang="pt-BR" b="1" dirty="0"/>
              <a:t>e diálogo </a:t>
            </a:r>
            <a:r>
              <a:rPr lang="pt-BR" dirty="0"/>
              <a:t>– Governo, Entidades, outros </a:t>
            </a:r>
            <a:r>
              <a:rPr lang="pt-BR" i="1" dirty="0" err="1"/>
              <a:t>stakeholders</a:t>
            </a:r>
            <a:endParaRPr lang="pt-BR" i="1" dirty="0"/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Debates </a:t>
            </a:r>
            <a:r>
              <a:rPr lang="pt-BR" b="1" dirty="0"/>
              <a:t>produtivos e avanços efetivos nos temas </a:t>
            </a:r>
            <a:r>
              <a:rPr lang="pt-BR" b="1" dirty="0" smtClean="0"/>
              <a:t>prioritários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Sede própria </a:t>
            </a:r>
            <a:r>
              <a:rPr lang="pt-BR" dirty="0" smtClean="0"/>
              <a:t>– 2º semestre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3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06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– Reputação, Comunicação – Comitê de Comunicação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332534" y="1268760"/>
            <a:ext cx="8624887" cy="42199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Desburocratização</a:t>
            </a:r>
            <a:r>
              <a:rPr lang="pt-BR" dirty="0" smtClean="0"/>
              <a:t> – processos claros, transparentes, sem discricionariedade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Estudos </a:t>
            </a:r>
            <a:r>
              <a:rPr lang="pt-BR" dirty="0" err="1" smtClean="0"/>
              <a:t>Booz</a:t>
            </a:r>
            <a:r>
              <a:rPr lang="pt-BR" dirty="0" smtClean="0"/>
              <a:t>, </a:t>
            </a:r>
            <a:r>
              <a:rPr lang="pt-BR" dirty="0" err="1" smtClean="0"/>
              <a:t>Falconi</a:t>
            </a:r>
            <a:r>
              <a:rPr lang="pt-BR" dirty="0" smtClean="0"/>
              <a:t> – evento, propagação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Prefeitura SP e outras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Pacto </a:t>
            </a:r>
            <a:r>
              <a:rPr lang="pt-BR" dirty="0" err="1" smtClean="0"/>
              <a:t>Anti-corrupção</a:t>
            </a:r>
            <a:r>
              <a:rPr lang="pt-BR" dirty="0" smtClean="0"/>
              <a:t> mediante propostas e acordo Prefeituras</a:t>
            </a:r>
          </a:p>
          <a:p>
            <a:endParaRPr lang="pt-BR" b="1" dirty="0" smtClean="0"/>
          </a:p>
          <a:p>
            <a:r>
              <a:rPr lang="pt-BR" b="1" dirty="0" smtClean="0"/>
              <a:t>Ciclo de negócios e produtividade</a:t>
            </a:r>
            <a:r>
              <a:rPr lang="pt-BR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Estudo FGV – empregos e impostos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Modelo de Negócios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Cartórios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Dados FIPE, RH, Terceirização</a:t>
            </a:r>
          </a:p>
          <a:p>
            <a:endParaRPr lang="pt-BR" b="1" dirty="0" smtClean="0"/>
          </a:p>
          <a:p>
            <a:r>
              <a:rPr lang="pt-BR" b="1" dirty="0" smtClean="0"/>
              <a:t>Repensar a cidade </a:t>
            </a:r>
            <a:r>
              <a:rPr lang="pt-BR" dirty="0" smtClean="0"/>
              <a:t>-  mobilidade, planejamento urbano, integração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Eventos, </a:t>
            </a:r>
            <a:r>
              <a:rPr lang="pt-BR" dirty="0" err="1" smtClean="0"/>
              <a:t>Arq.Futuro</a:t>
            </a:r>
            <a:r>
              <a:rPr lang="pt-BR" dirty="0" smtClean="0"/>
              <a:t>, Casa do Saber – MIPIM?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Projeto Gentilezas Urbanas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Pacto </a:t>
            </a:r>
            <a:r>
              <a:rPr lang="pt-BR" dirty="0" err="1" smtClean="0"/>
              <a:t>Anti-corrupção</a:t>
            </a:r>
            <a:endParaRPr lang="pt-BR" b="1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39524" y="620688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Comitê de Comunicação - Bandeiras ABRAINC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18205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171406" y="10734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2014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467544" y="1124744"/>
          <a:ext cx="8243007" cy="4616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Worksheet" r:id="rId3" imgW="4914857" imgH="2752667" progId="Excel.Sheet.12">
                  <p:embed/>
                </p:oleObj>
              </mc:Choice>
              <mc:Fallback>
                <p:oleObj name="Worksheet" r:id="rId3" imgW="4914857" imgH="27526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1124744"/>
                        <a:ext cx="8243007" cy="4616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74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19471" y="762000"/>
            <a:ext cx="8999984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Resp. Social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– 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rganização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dos 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T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rabalhos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99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299443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defTabSz="914145"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Comitê de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Resp. Social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- Plano de Trabalho </a:t>
            </a:r>
            <a:r>
              <a:rPr lang="pt-BR" sz="2200" b="1" dirty="0" smtClean="0">
                <a:latin typeface="Arial" charset="0"/>
                <a:ea typeface="+mn-ea"/>
                <a:cs typeface="Arial" charset="0"/>
              </a:rPr>
              <a:t>2014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>
                <a:solidFill>
                  <a:srgbClr val="000000"/>
                </a:solidFill>
              </a:rPr>
              <a:t>6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19100" y="1170893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Missão</a:t>
            </a:r>
            <a:r>
              <a:rPr lang="pt-BR" dirty="0" smtClean="0"/>
              <a:t> (junho 2013)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comitê de Responsabilidade Social tem dois objetivos principais: estimular os investimentos sociais das empresas associadas e permitir, sempre que possível, o desenvolvimento de ações conjuntas entre as empresas do setor. Além disso, o comitê visa criar um fórum de melhores práticas nessa área de atuação.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4491295"/>
            <a:ext cx="8687816" cy="7482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67593" y="3847952"/>
            <a:ext cx="2576215" cy="37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Calendário 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414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39533</TotalTime>
  <Words>587</Words>
  <Application>Microsoft Office PowerPoint</Application>
  <PresentationFormat>Apresentação na tela (4:3)</PresentationFormat>
  <Paragraphs>146</Paragraphs>
  <Slides>13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Tema do Office</vt:lpstr>
      <vt:lpstr>Worksheet</vt:lpstr>
      <vt:lpstr>Apresentação do PowerPoint</vt:lpstr>
      <vt:lpstr>Pauta</vt:lpstr>
      <vt:lpstr>Apresentação do PowerPoint</vt:lpstr>
      <vt:lpstr>ABRAINC – Focos de trabalho  </vt:lpstr>
      <vt:lpstr> Plano de Trabalho 2014 – Fortalecimento da ABRAINC </vt:lpstr>
      <vt:lpstr>1 – Reputação, Comunicação – Comitê de Comunicação </vt:lpstr>
      <vt:lpstr>Apresentação do PowerPoint</vt:lpstr>
      <vt:lpstr>Apresentação do PowerPoint</vt:lpstr>
      <vt:lpstr> Comitê de Resp. Social - Plano de Trabalho 2014 </vt:lpstr>
      <vt:lpstr> Comitê de RH - Plano de Trabalho 2013/ 2014 </vt:lpstr>
      <vt:lpstr>Apresentação do PowerPoint</vt:lpstr>
      <vt:lpstr> 1 – Pacto Anti Corrupção / Cód. de Conduta / Compliance </vt:lpstr>
      <vt:lpstr> 2 – Questionário - Anuário ABRAINC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Fabio B</cp:lastModifiedBy>
  <cp:revision>3270</cp:revision>
  <cp:lastPrinted>2014-01-31T15:41:29Z</cp:lastPrinted>
  <dcterms:created xsi:type="dcterms:W3CDTF">2009-08-13T21:08:28Z</dcterms:created>
  <dcterms:modified xsi:type="dcterms:W3CDTF">2014-02-03T18:30:45Z</dcterms:modified>
</cp:coreProperties>
</file>