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0"/>
  </p:notesMasterIdLst>
  <p:sldIdLst>
    <p:sldId id="481" r:id="rId3"/>
    <p:sldId id="1469" r:id="rId4"/>
    <p:sldId id="1470" r:id="rId5"/>
    <p:sldId id="1468" r:id="rId6"/>
    <p:sldId id="1764" r:id="rId7"/>
    <p:sldId id="1765" r:id="rId8"/>
    <p:sldId id="1756" r:id="rId9"/>
    <p:sldId id="1762" r:id="rId10"/>
    <p:sldId id="1834" r:id="rId11"/>
    <p:sldId id="1763" r:id="rId12"/>
    <p:sldId id="1835" r:id="rId13"/>
    <p:sldId id="1798" r:id="rId14"/>
    <p:sldId id="1760" r:id="rId15"/>
    <p:sldId id="1791" r:id="rId16"/>
    <p:sldId id="1792" r:id="rId17"/>
    <p:sldId id="1793" r:id="rId18"/>
    <p:sldId id="1795" r:id="rId19"/>
    <p:sldId id="1727" r:id="rId20"/>
    <p:sldId id="1836" r:id="rId21"/>
    <p:sldId id="1797" r:id="rId22"/>
    <p:sldId id="1796" r:id="rId23"/>
    <p:sldId id="1744" r:id="rId24"/>
    <p:sldId id="1799" r:id="rId25"/>
    <p:sldId id="1800" r:id="rId26"/>
    <p:sldId id="1826" r:id="rId27"/>
    <p:sldId id="1827" r:id="rId28"/>
    <p:sldId id="1828" r:id="rId29"/>
    <p:sldId id="1801" r:id="rId30"/>
    <p:sldId id="1768" r:id="rId31"/>
    <p:sldId id="1832" r:id="rId32"/>
    <p:sldId id="1712" r:id="rId33"/>
    <p:sldId id="1829" r:id="rId34"/>
    <p:sldId id="1713" r:id="rId35"/>
    <p:sldId id="1802" r:id="rId36"/>
    <p:sldId id="1825" r:id="rId37"/>
    <p:sldId id="1803" r:id="rId38"/>
    <p:sldId id="1804" r:id="rId39"/>
    <p:sldId id="1805" r:id="rId40"/>
    <p:sldId id="1806" r:id="rId41"/>
    <p:sldId id="1807" r:id="rId42"/>
    <p:sldId id="1808" r:id="rId43"/>
    <p:sldId id="1809" r:id="rId44"/>
    <p:sldId id="1810" r:id="rId45"/>
    <p:sldId id="1811" r:id="rId46"/>
    <p:sldId id="1812" r:id="rId47"/>
    <p:sldId id="1813" r:id="rId48"/>
    <p:sldId id="1814" r:id="rId49"/>
    <p:sldId id="1815" r:id="rId50"/>
    <p:sldId id="1816" r:id="rId51"/>
    <p:sldId id="1817" r:id="rId52"/>
    <p:sldId id="1818" r:id="rId53"/>
    <p:sldId id="1819" r:id="rId54"/>
    <p:sldId id="1820" r:id="rId55"/>
    <p:sldId id="1821" r:id="rId56"/>
    <p:sldId id="1822" r:id="rId57"/>
    <p:sldId id="1823" r:id="rId58"/>
    <p:sldId id="1824" r:id="rId59"/>
    <p:sldId id="1745" r:id="rId60"/>
    <p:sldId id="1733" r:id="rId61"/>
    <p:sldId id="1734" r:id="rId62"/>
    <p:sldId id="1740" r:id="rId63"/>
    <p:sldId id="1737" r:id="rId64"/>
    <p:sldId id="1736" r:id="rId65"/>
    <p:sldId id="1739" r:id="rId66"/>
    <p:sldId id="1746" r:id="rId67"/>
    <p:sldId id="1743" r:id="rId68"/>
    <p:sldId id="1742" r:id="rId6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8F8F8"/>
    <a:srgbClr val="DDDDDD"/>
    <a:srgbClr val="CCECFF"/>
    <a:srgbClr val="969696"/>
    <a:srgbClr val="EAEAEA"/>
    <a:srgbClr val="FFCC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3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1\Consolidado_Fina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Orçamento Ordinário 2015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606577519185716"/>
          <c:y val="0.16290987297579193"/>
          <c:w val="0.7839342248081429"/>
          <c:h val="0.6850269941688738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'Relatorio Conselho'!$I$8:$I$9</c:f>
              <c:strCache>
                <c:ptCount val="2"/>
                <c:pt idx="0">
                  <c:v>Orçado</c:v>
                </c:pt>
                <c:pt idx="1">
                  <c:v>Realizado</c:v>
                </c:pt>
              </c:strCache>
            </c:strRef>
          </c:cat>
          <c:val>
            <c:numRef>
              <c:f>'Relatorio Conselho'!$J$8:$J$9</c:f>
              <c:numCache>
                <c:formatCode>_("R$"* #,##0.00_);_("R$"* \(#,##0.00\);_("R$"* "-"??_);_(@_)</c:formatCode>
                <c:ptCount val="2"/>
                <c:pt idx="0">
                  <c:v>4178531.6154589085</c:v>
                </c:pt>
                <c:pt idx="1">
                  <c:v>276310.8299999999</c:v>
                </c:pt>
              </c:numCache>
            </c:numRef>
          </c:val>
          <c:extLst/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24998680"/>
        <c:axId val="324996720"/>
      </c:barChart>
      <c:catAx>
        <c:axId val="324998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4996720"/>
        <c:crosses val="autoZero"/>
        <c:auto val="1"/>
        <c:lblAlgn val="ctr"/>
        <c:lblOffset val="100"/>
        <c:noMultiLvlLbl val="0"/>
      </c:catAx>
      <c:valAx>
        <c:axId val="32499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R$&quot;* #,##0.00_);_(&quot;R$&quot;* \(#,##0.00\);_(&quot;R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4998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Venda!$J$1</c:f>
              <c:strCache>
                <c:ptCount val="1"/>
                <c:pt idx="0">
                  <c:v>SOMA_Valor_Venda_RESIDENCIAL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Venda!$A$2:$A$11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Venda!$J$2:$J$11</c:f>
              <c:numCache>
                <c:formatCode>#,##0.0</c:formatCode>
                <c:ptCount val="10"/>
                <c:pt idx="0">
                  <c:v>1230.2672600599999</c:v>
                </c:pt>
                <c:pt idx="1">
                  <c:v>1332.04281797</c:v>
                </c:pt>
                <c:pt idx="2">
                  <c:v>1677.3888998000004</c:v>
                </c:pt>
                <c:pt idx="3">
                  <c:v>1557.9257276700005</c:v>
                </c:pt>
                <c:pt idx="4">
                  <c:v>1961.1411511900001</c:v>
                </c:pt>
                <c:pt idx="5">
                  <c:v>1439.4813207900002</c:v>
                </c:pt>
                <c:pt idx="6">
                  <c:v>1276.5632320899997</c:v>
                </c:pt>
                <c:pt idx="7">
                  <c:v>1429.8571164699999</c:v>
                </c:pt>
                <c:pt idx="8">
                  <c:v>1534.0260209399999</c:v>
                </c:pt>
                <c:pt idx="9">
                  <c:v>1562.6829139199995</c:v>
                </c:pt>
              </c:numCache>
            </c:numRef>
          </c:val>
        </c:ser>
        <c:ser>
          <c:idx val="1"/>
          <c:order val="1"/>
          <c:tx>
            <c:strRef>
              <c:f>Venda!$K$1</c:f>
              <c:strCache>
                <c:ptCount val="1"/>
                <c:pt idx="0">
                  <c:v>SOMA_Valor_Venda_OUTROS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6.23833382454073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-9.35750073681108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8240836493163286E-3"/>
                  <c:y val="-8.73366735435701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8240836493163286E-3"/>
                  <c:y val="-7.79791728067590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6882294511625342E-17"/>
                  <c:y val="-8.73366735435700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-7.48600058944887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-6.86216720699479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8240836493163286E-3"/>
                  <c:y val="-0.109170841929462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8240836493163286E-3"/>
                  <c:y val="-9.35750073681108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8240836493163286E-3"/>
                  <c:y val="-7.17408389822183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Venda!$A$2:$A$11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Venda!$K$2:$K$11</c:f>
              <c:numCache>
                <c:formatCode>#,##0.0</c:formatCode>
                <c:ptCount val="10"/>
                <c:pt idx="0">
                  <c:v>195.61918273449493</c:v>
                </c:pt>
                <c:pt idx="1">
                  <c:v>377.27073331999986</c:v>
                </c:pt>
                <c:pt idx="2">
                  <c:v>302.93179995999975</c:v>
                </c:pt>
                <c:pt idx="3">
                  <c:v>242.77677475999994</c:v>
                </c:pt>
                <c:pt idx="4">
                  <c:v>329.46870840999975</c:v>
                </c:pt>
                <c:pt idx="5">
                  <c:v>251.02160928000001</c:v>
                </c:pt>
                <c:pt idx="6">
                  <c:v>235.70321588999997</c:v>
                </c:pt>
                <c:pt idx="7">
                  <c:v>469.48423591999989</c:v>
                </c:pt>
                <c:pt idx="8">
                  <c:v>339.49283438999993</c:v>
                </c:pt>
                <c:pt idx="9">
                  <c:v>237.83500090749007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327790384"/>
        <c:axId val="327786072"/>
      </c:barChart>
      <c:dateAx>
        <c:axId val="32779038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7786072"/>
        <c:crosses val="autoZero"/>
        <c:auto val="1"/>
        <c:lblOffset val="100"/>
        <c:baseTimeUnit val="months"/>
      </c:dateAx>
      <c:valAx>
        <c:axId val="327786072"/>
        <c:scaling>
          <c:orientation val="minMax"/>
        </c:scaling>
        <c:delete val="1"/>
        <c:axPos val="l"/>
        <c:numFmt formatCode="#,##0.0" sourceLinked="1"/>
        <c:majorTickMark val="out"/>
        <c:minorTickMark val="none"/>
        <c:tickLblPos val="none"/>
        <c:crossAx val="32779038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Estoque!$L$1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anchorCtr="0"/>
              <a:lstStyle/>
              <a:p>
                <a:pPr algn="ctr">
                  <a:defRPr lang="pt-BR" sz="10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Estoque!$A$2:$A$11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Estoque!$L$2:$L$11</c:f>
              <c:numCache>
                <c:formatCode>_-* #,##0_-;\-* #,##0_-;_-* "-"??_-;_-@_-</c:formatCode>
                <c:ptCount val="10"/>
                <c:pt idx="0">
                  <c:v>14340.345187559999</c:v>
                </c:pt>
                <c:pt idx="1">
                  <c:v>14051.649785600002</c:v>
                </c:pt>
                <c:pt idx="2">
                  <c:v>15003.339135949995</c:v>
                </c:pt>
                <c:pt idx="3">
                  <c:v>14372.588090789995</c:v>
                </c:pt>
                <c:pt idx="4">
                  <c:v>13874.569405120004</c:v>
                </c:pt>
                <c:pt idx="5">
                  <c:v>15244.559245229999</c:v>
                </c:pt>
                <c:pt idx="6">
                  <c:v>14794.10908384</c:v>
                </c:pt>
                <c:pt idx="7">
                  <c:v>13530.659239269999</c:v>
                </c:pt>
                <c:pt idx="8">
                  <c:v>14624.697663169994</c:v>
                </c:pt>
                <c:pt idx="9">
                  <c:v>13584.681740090005</c:v>
                </c:pt>
              </c:numCache>
            </c:numRef>
          </c:val>
        </c:ser>
        <c:ser>
          <c:idx val="1"/>
          <c:order val="1"/>
          <c:tx>
            <c:strRef>
              <c:f>Estoque!$M$1</c:f>
              <c:strCache>
                <c:ptCount val="1"/>
                <c:pt idx="0">
                  <c:v>Outros/Não informado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-1.8240836493163286E-3"/>
                  <c:y val="-6.14139404656645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6720573627906339E-17"/>
                  <c:y val="-5.686118479221929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8240836493163286E-3"/>
                  <c:y val="-6.330680813439433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-5.691546320856668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8240836493163286E-3"/>
                  <c:y val="-5.61646527163768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240836493163286E-3"/>
                  <c:y val="-6.22423617251203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5.4722509479491191E-3"/>
                  <c:y val="-5.7528244424796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"/>
                  <c:y val="-5.133583849101089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5.4722509479489794E-3"/>
                  <c:y val="-5.2086157775812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noAutofit/>
                </a:bodyPr>
                <a:lstStyle/>
                <a:p>
                  <a:pPr algn="ctr">
                    <a:defRPr lang="pt-BR" sz="1000" b="0" i="0" u="none" strike="noStrike" kern="1200" baseline="0">
                      <a:solidFill>
                        <a:schemeClr val="tx1"/>
                      </a:soli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17249798919914E-2"/>
                      <c:h val="4.7723253757736527E-2"/>
                    </c:manualLayout>
                  </c15:layout>
                </c:ext>
              </c:extLst>
            </c:dLbl>
            <c:dLbl>
              <c:idx val="9"/>
              <c:layout>
                <c:manualLayout>
                  <c:x val="0"/>
                  <c:y val="-5.561155319776007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Estoque!$A$2:$A$11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Estoque!$M$2:$M$11</c:f>
              <c:numCache>
                <c:formatCode>_-* #,##0_-;\-* #,##0_-;_-* "-"??_-;_-@_-</c:formatCode>
                <c:ptCount val="10"/>
                <c:pt idx="0">
                  <c:v>1196.4891216599999</c:v>
                </c:pt>
                <c:pt idx="1">
                  <c:v>1381.0873632600001</c:v>
                </c:pt>
                <c:pt idx="2">
                  <c:v>1372.6803216399996</c:v>
                </c:pt>
                <c:pt idx="3">
                  <c:v>1378.8869153000001</c:v>
                </c:pt>
                <c:pt idx="4">
                  <c:v>1409.3287721700001</c:v>
                </c:pt>
                <c:pt idx="5">
                  <c:v>1415.83878927</c:v>
                </c:pt>
                <c:pt idx="6">
                  <c:v>1227.57584924</c:v>
                </c:pt>
                <c:pt idx="7">
                  <c:v>972.7744687200003</c:v>
                </c:pt>
                <c:pt idx="8">
                  <c:v>1258.5242542799995</c:v>
                </c:pt>
                <c:pt idx="9">
                  <c:v>1178.8118100699999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327779408"/>
        <c:axId val="327779800"/>
      </c:barChart>
      <c:catAx>
        <c:axId val="32777940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7779800"/>
        <c:crosses val="autoZero"/>
        <c:auto val="1"/>
        <c:lblAlgn val="ctr"/>
        <c:lblOffset val="100"/>
        <c:noMultiLvlLbl val="1"/>
      </c:catAx>
      <c:valAx>
        <c:axId val="327779800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one"/>
        <c:crossAx val="32777940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Distrato!$B$1</c:f>
              <c:strCache>
                <c:ptCount val="1"/>
                <c:pt idx="0">
                  <c:v>SOMA_Unidades_Distratadas_RESIDENCIAL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Distrato!$B$2:$B$11</c:f>
              <c:numCache>
                <c:formatCode>_-* #,##0_-;\-* #,##0_-;_-* "-"??_-;_-@_-</c:formatCode>
                <c:ptCount val="10"/>
                <c:pt idx="0">
                  <c:v>2719</c:v>
                </c:pt>
                <c:pt idx="1">
                  <c:v>2356</c:v>
                </c:pt>
                <c:pt idx="2">
                  <c:v>2435</c:v>
                </c:pt>
                <c:pt idx="3">
                  <c:v>2969</c:v>
                </c:pt>
                <c:pt idx="4">
                  <c:v>3803</c:v>
                </c:pt>
                <c:pt idx="5">
                  <c:v>1874</c:v>
                </c:pt>
                <c:pt idx="6">
                  <c:v>2973</c:v>
                </c:pt>
                <c:pt idx="7">
                  <c:v>2715</c:v>
                </c:pt>
                <c:pt idx="8">
                  <c:v>2223</c:v>
                </c:pt>
                <c:pt idx="9">
                  <c:v>2564</c:v>
                </c:pt>
              </c:numCache>
            </c:numRef>
          </c:val>
        </c:ser>
        <c:ser>
          <c:idx val="1"/>
          <c:order val="1"/>
          <c:tx>
            <c:strRef>
              <c:f>Distrato!$C$1</c:f>
              <c:strCache>
                <c:ptCount val="1"/>
                <c:pt idx="0">
                  <c:v>SOMA_Unidades_Distratadas_OUTROS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1"/>
              <c:layout>
                <c:manualLayout>
                  <c:x val="-1.6720573627906339E-17"/>
                  <c:y val="-3.15315846350329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0"/>
                  <c:y val="-3.546541899990181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Distrato!$C$2:$C$11</c:f>
              <c:numCache>
                <c:formatCode>_-* #,##0_-;\-* #,##0_-;_-* "-"??_-;_-@_-</c:formatCode>
                <c:ptCount val="10"/>
                <c:pt idx="0">
                  <c:v>56</c:v>
                </c:pt>
                <c:pt idx="1">
                  <c:v>65</c:v>
                </c:pt>
                <c:pt idx="2">
                  <c:v>31</c:v>
                </c:pt>
                <c:pt idx="3">
                  <c:v>59</c:v>
                </c:pt>
                <c:pt idx="4">
                  <c:v>71</c:v>
                </c:pt>
                <c:pt idx="5">
                  <c:v>54</c:v>
                </c:pt>
                <c:pt idx="6">
                  <c:v>76</c:v>
                </c:pt>
                <c:pt idx="7">
                  <c:v>89</c:v>
                </c:pt>
                <c:pt idx="8">
                  <c:v>151</c:v>
                </c:pt>
                <c:pt idx="9">
                  <c:v>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327792736"/>
        <c:axId val="327801752"/>
      </c:barChart>
      <c:dateAx>
        <c:axId val="327792736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7801752"/>
        <c:crosses val="autoZero"/>
        <c:auto val="1"/>
        <c:lblOffset val="100"/>
        <c:baseTimeUnit val="months"/>
      </c:dateAx>
      <c:valAx>
        <c:axId val="327801752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one"/>
        <c:crossAx val="32779273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Distrato!$F$1</c:f>
              <c:strCache>
                <c:ptCount val="1"/>
                <c:pt idx="0">
                  <c:v>SOMA_VGV_Distratado_RESIDENCIAL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Distrato!$F$2:$F$11</c:f>
              <c:numCache>
                <c:formatCode>0.0</c:formatCode>
                <c:ptCount val="10"/>
                <c:pt idx="0">
                  <c:v>487.52058539999996</c:v>
                </c:pt>
                <c:pt idx="1">
                  <c:v>407.86201512999997</c:v>
                </c:pt>
                <c:pt idx="2">
                  <c:v>353.93880220999995</c:v>
                </c:pt>
                <c:pt idx="3">
                  <c:v>538.01861922000001</c:v>
                </c:pt>
                <c:pt idx="4">
                  <c:v>642.70343847000026</c:v>
                </c:pt>
                <c:pt idx="5">
                  <c:v>386.72601789999987</c:v>
                </c:pt>
                <c:pt idx="6">
                  <c:v>546.60963915000002</c:v>
                </c:pt>
                <c:pt idx="7">
                  <c:v>494.87777743000009</c:v>
                </c:pt>
                <c:pt idx="8">
                  <c:v>460.93838663999998</c:v>
                </c:pt>
                <c:pt idx="9">
                  <c:v>493.14512820000004</c:v>
                </c:pt>
              </c:numCache>
            </c:numRef>
          </c:val>
        </c:ser>
        <c:ser>
          <c:idx val="1"/>
          <c:order val="1"/>
          <c:tx>
            <c:strRef>
              <c:f>Distrato!$G$1</c:f>
              <c:strCache>
                <c:ptCount val="1"/>
                <c:pt idx="0">
                  <c:v>SOMA_VGV_Distratado_OUTROS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3.429118773946361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-3.773700756459379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-4.077119559878181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"/>
                  <c:y val="-3.35381668140288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6.6882294511625342E-17"/>
                  <c:y val="-3.513802927596031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1.8240836493163286E-3"/>
                  <c:y val="-3.41713331368503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"/>
                  <c:y val="-3.94876706945672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1.8240836493163286E-3"/>
                  <c:y val="-3.87368602023774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3.6481672986325244E-3"/>
                  <c:y val="-3.353227232537579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Distrato!$G$2:$G$11</c:f>
              <c:numCache>
                <c:formatCode>0.0</c:formatCode>
                <c:ptCount val="10"/>
                <c:pt idx="0">
                  <c:v>15.63602429</c:v>
                </c:pt>
                <c:pt idx="1">
                  <c:v>20.071144140000005</c:v>
                </c:pt>
                <c:pt idx="2">
                  <c:v>8.7589596800000002</c:v>
                </c:pt>
                <c:pt idx="3">
                  <c:v>15.25183528</c:v>
                </c:pt>
                <c:pt idx="4">
                  <c:v>16.831850700000018</c:v>
                </c:pt>
                <c:pt idx="5">
                  <c:v>14.290842530000004</c:v>
                </c:pt>
                <c:pt idx="6">
                  <c:v>15.82616763</c:v>
                </c:pt>
                <c:pt idx="7">
                  <c:v>27.023469640000002</c:v>
                </c:pt>
                <c:pt idx="8">
                  <c:v>27.003747190000002</c:v>
                </c:pt>
                <c:pt idx="9">
                  <c:v>16.841406560000003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327800184"/>
        <c:axId val="327800576"/>
      </c:barChart>
      <c:dateAx>
        <c:axId val="32780018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7800576"/>
        <c:crosses val="autoZero"/>
        <c:auto val="1"/>
        <c:lblOffset val="100"/>
        <c:baseTimeUnit val="months"/>
      </c:dateAx>
      <c:valAx>
        <c:axId val="327800576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one"/>
        <c:crossAx val="32780018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Entrega!$B$1</c:f>
              <c:strCache>
                <c:ptCount val="1"/>
                <c:pt idx="0">
                  <c:v>SOMA_Unidades_Entregues_RESIDENCIAL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Entrega!$A$2:$A$11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Entrega!$B$2:$B$11</c:f>
              <c:numCache>
                <c:formatCode>_-* #,##0_-;\-* #,##0_-;_-* "-"??_-;_-@_-</c:formatCode>
                <c:ptCount val="10"/>
                <c:pt idx="0">
                  <c:v>9690</c:v>
                </c:pt>
                <c:pt idx="1">
                  <c:v>12931</c:v>
                </c:pt>
                <c:pt idx="2">
                  <c:v>10723</c:v>
                </c:pt>
                <c:pt idx="3">
                  <c:v>7922</c:v>
                </c:pt>
                <c:pt idx="4">
                  <c:v>7957</c:v>
                </c:pt>
                <c:pt idx="5">
                  <c:v>5367</c:v>
                </c:pt>
                <c:pt idx="6">
                  <c:v>5144</c:v>
                </c:pt>
                <c:pt idx="7">
                  <c:v>8055</c:v>
                </c:pt>
                <c:pt idx="8">
                  <c:v>13136</c:v>
                </c:pt>
                <c:pt idx="9">
                  <c:v>10901</c:v>
                </c:pt>
              </c:numCache>
            </c:numRef>
          </c:val>
        </c:ser>
        <c:ser>
          <c:idx val="1"/>
          <c:order val="1"/>
          <c:tx>
            <c:strRef>
              <c:f>Entrega!$C$1</c:f>
              <c:strCache>
                <c:ptCount val="1"/>
                <c:pt idx="0">
                  <c:v>SOMA_Unidades_Entregues_OUTROS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4.047057667747322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6720573627906339E-17"/>
                  <c:y val="-6.330901856763926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8240836493163286E-3"/>
                  <c:y val="-3.651218194321642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6.6882294511625342E-17"/>
                  <c:y val="-4.272693781314481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6.6882294511625342E-17"/>
                  <c:y val="-3.609244523037627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-5.717506631299735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6481672986326589E-3"/>
                  <c:y val="-8.56999705275567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1.8240836493163286E-3"/>
                  <c:y val="-5.04531388152078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3.6481672986326589E-3"/>
                  <c:y val="-4.667452598487079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Entrega!$A$2:$A$11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Entrega!$C$2:$C$11</c:f>
              <c:numCache>
                <c:formatCode>_-* #,##0_-;\-* #,##0_-;_-* "-"??_-;_-@_-</c:formatCode>
                <c:ptCount val="10"/>
                <c:pt idx="0">
                  <c:v>586</c:v>
                </c:pt>
                <c:pt idx="1">
                  <c:v>1385</c:v>
                </c:pt>
                <c:pt idx="2">
                  <c:v>390</c:v>
                </c:pt>
                <c:pt idx="3">
                  <c:v>746</c:v>
                </c:pt>
                <c:pt idx="5">
                  <c:v>292</c:v>
                </c:pt>
                <c:pt idx="6">
                  <c:v>1072</c:v>
                </c:pt>
                <c:pt idx="7">
                  <c:v>2260</c:v>
                </c:pt>
                <c:pt idx="8">
                  <c:v>903</c:v>
                </c:pt>
                <c:pt idx="9">
                  <c:v>712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327798224"/>
        <c:axId val="327802144"/>
      </c:barChart>
      <c:dateAx>
        <c:axId val="32779822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7802144"/>
        <c:crosses val="autoZero"/>
        <c:auto val="1"/>
        <c:lblOffset val="100"/>
        <c:baseTimeUnit val="months"/>
      </c:dateAx>
      <c:valAx>
        <c:axId val="327802144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one"/>
        <c:crossAx val="32779822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CarteiraCliente!$F$1</c:f>
              <c:strCache>
                <c:ptCount val="1"/>
                <c:pt idx="0">
                  <c:v>SOMA_Saldo_Credor_RESIDENCIAL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CarteiraCliente!$F$2:$F$11</c:f>
              <c:numCache>
                <c:formatCode>#,##0.0</c:formatCode>
                <c:ptCount val="10"/>
                <c:pt idx="0">
                  <c:v>21204.154048269997</c:v>
                </c:pt>
                <c:pt idx="1">
                  <c:v>20633.315047239994</c:v>
                </c:pt>
                <c:pt idx="2">
                  <c:v>20716.993115780013</c:v>
                </c:pt>
                <c:pt idx="3">
                  <c:v>20147.827156859996</c:v>
                </c:pt>
                <c:pt idx="4">
                  <c:v>19733.476879200007</c:v>
                </c:pt>
                <c:pt idx="5">
                  <c:v>21291.35187391</c:v>
                </c:pt>
                <c:pt idx="6">
                  <c:v>20910.197587189996</c:v>
                </c:pt>
                <c:pt idx="7">
                  <c:v>20094.388863110009</c:v>
                </c:pt>
                <c:pt idx="8">
                  <c:v>18747.773696429995</c:v>
                </c:pt>
                <c:pt idx="9">
                  <c:v>18235.665669129998</c:v>
                </c:pt>
              </c:numCache>
            </c:numRef>
          </c:val>
        </c:ser>
        <c:ser>
          <c:idx val="1"/>
          <c:order val="1"/>
          <c:tx>
            <c:strRef>
              <c:f>CarteiraCliente!$G$1</c:f>
              <c:strCache>
                <c:ptCount val="1"/>
                <c:pt idx="0">
                  <c:v>SOMA_Saldo_Credor_OUTROS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4.812285096767855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-4.612732095490717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-4.70451419589350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8240836493163286E-3"/>
                  <c:y val="-4.788019451812557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6882294511625342E-17"/>
                  <c:y val="-4.553246880833092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-4.244375675410159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-4.269599174771591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"/>
                  <c:y val="-4.388471362609292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8.673617379884057E-18"/>
                  <c:y val="-5.358826996758030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3415345283235645E-2"/>
                      <c:h val="5.3961587582277239E-2"/>
                    </c:manualLayout>
                  </c15:layout>
                </c:ext>
              </c:extLst>
            </c:dLbl>
            <c:dLbl>
              <c:idx val="9"/>
              <c:layout>
                <c:manualLayout>
                  <c:x val="-9.1204182465816483E-4"/>
                  <c:y val="-5.40153747912368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844162932322193E-2"/>
                      <c:h val="4.7723253757736527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CarteiraCliente!$G$2:$G$11</c:f>
              <c:numCache>
                <c:formatCode>#,##0.0</c:formatCode>
                <c:ptCount val="10"/>
                <c:pt idx="0">
                  <c:v>874.36493043000007</c:v>
                </c:pt>
                <c:pt idx="1">
                  <c:v>833.57188778</c:v>
                </c:pt>
                <c:pt idx="2">
                  <c:v>800.25700182999981</c:v>
                </c:pt>
                <c:pt idx="3">
                  <c:v>769.93882358999997</c:v>
                </c:pt>
                <c:pt idx="4">
                  <c:v>741.93285914999979</c:v>
                </c:pt>
                <c:pt idx="5">
                  <c:v>740.83428823999998</c:v>
                </c:pt>
                <c:pt idx="6">
                  <c:v>731.67925604999994</c:v>
                </c:pt>
                <c:pt idx="7">
                  <c:v>688.51998698</c:v>
                </c:pt>
                <c:pt idx="8">
                  <c:v>1761.3455020800004</c:v>
                </c:pt>
                <c:pt idx="9">
                  <c:v>1604.7642171099999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327802928"/>
        <c:axId val="327797440"/>
      </c:barChart>
      <c:dateAx>
        <c:axId val="32780292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7797440"/>
        <c:crosses val="autoZero"/>
        <c:auto val="1"/>
        <c:lblOffset val="100"/>
        <c:baseTimeUnit val="months"/>
      </c:dateAx>
      <c:valAx>
        <c:axId val="327797440"/>
        <c:scaling>
          <c:orientation val="minMax"/>
        </c:scaling>
        <c:delete val="1"/>
        <c:axPos val="l"/>
        <c:numFmt formatCode="#,##0.0" sourceLinked="1"/>
        <c:majorTickMark val="out"/>
        <c:minorTickMark val="none"/>
        <c:tickLblPos val="none"/>
        <c:crossAx val="32780292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CarteiraCliente!$J$1</c:f>
              <c:strCache>
                <c:ptCount val="1"/>
                <c:pt idx="0">
                  <c:v>SOMA_Saldo_Atraso_90_Dias_RESIDENCIAL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CarteiraCliente!$J$2:$J$11</c:f>
              <c:numCache>
                <c:formatCode>#,##0.0</c:formatCode>
                <c:ptCount val="10"/>
                <c:pt idx="0">
                  <c:v>1422.7321691500001</c:v>
                </c:pt>
                <c:pt idx="1">
                  <c:v>1289.1833053699997</c:v>
                </c:pt>
                <c:pt idx="2">
                  <c:v>1608.73457381</c:v>
                </c:pt>
                <c:pt idx="3">
                  <c:v>1212.9429996900001</c:v>
                </c:pt>
                <c:pt idx="4">
                  <c:v>1590.50299436</c:v>
                </c:pt>
                <c:pt idx="5">
                  <c:v>1215.71133366</c:v>
                </c:pt>
                <c:pt idx="6">
                  <c:v>1160.3919245499994</c:v>
                </c:pt>
                <c:pt idx="7">
                  <c:v>998.91231707999998</c:v>
                </c:pt>
                <c:pt idx="8">
                  <c:v>958.35819757000013</c:v>
                </c:pt>
                <c:pt idx="9">
                  <c:v>920.20314953000059</c:v>
                </c:pt>
              </c:numCache>
            </c:numRef>
          </c:val>
        </c:ser>
        <c:ser>
          <c:idx val="1"/>
          <c:order val="1"/>
          <c:tx>
            <c:strRef>
              <c:f>CarteiraCliente!$K$1</c:f>
              <c:strCache>
                <c:ptCount val="1"/>
                <c:pt idx="0">
                  <c:v>SOMA_Saldo_Atraso_90_Dias_OUTROS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CarteiraCliente!$K$2:$K$11</c:f>
              <c:numCache>
                <c:formatCode>#,##0.0</c:formatCode>
                <c:ptCount val="10"/>
                <c:pt idx="0">
                  <c:v>10.728124689999998</c:v>
                </c:pt>
                <c:pt idx="1">
                  <c:v>11.155528230000003</c:v>
                </c:pt>
                <c:pt idx="2">
                  <c:v>10.979695660000004</c:v>
                </c:pt>
                <c:pt idx="3">
                  <c:v>12.335784550000009</c:v>
                </c:pt>
                <c:pt idx="4">
                  <c:v>14.17326503</c:v>
                </c:pt>
                <c:pt idx="5">
                  <c:v>12.495660480000002</c:v>
                </c:pt>
                <c:pt idx="6">
                  <c:v>16.799149329999988</c:v>
                </c:pt>
                <c:pt idx="7">
                  <c:v>15.005882000000003</c:v>
                </c:pt>
                <c:pt idx="8">
                  <c:v>18.928581350000002</c:v>
                </c:pt>
                <c:pt idx="9">
                  <c:v>19.668370630000002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327794304"/>
        <c:axId val="327791168"/>
      </c:barChart>
      <c:dateAx>
        <c:axId val="32779430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7791168"/>
        <c:crosses val="autoZero"/>
        <c:auto val="1"/>
        <c:lblOffset val="100"/>
        <c:baseTimeUnit val="months"/>
      </c:dateAx>
      <c:valAx>
        <c:axId val="327791168"/>
        <c:scaling>
          <c:orientation val="minMax"/>
          <c:max val="2500"/>
        </c:scaling>
        <c:delete val="1"/>
        <c:axPos val="l"/>
        <c:numFmt formatCode="#,##0.0" sourceLinked="1"/>
        <c:majorTickMark val="out"/>
        <c:minorTickMark val="none"/>
        <c:tickLblPos val="none"/>
        <c:crossAx val="32779430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CarteiraCliente!$N$1</c:f>
              <c:strCache>
                <c:ptCount val="1"/>
                <c:pt idx="0">
                  <c:v>SOMA_Saldo_Atraso_Potencial_90_Dias_RESIDENCIAL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CarteiraCliente!$N$2:$N$11</c:f>
              <c:numCache>
                <c:formatCode>_-* #,##0.0_-;\-* #,##0.0_-;_-* "-"??_-;_-@_-</c:formatCode>
                <c:ptCount val="10"/>
                <c:pt idx="0">
                  <c:v>2710.3893402600002</c:v>
                </c:pt>
                <c:pt idx="1">
                  <c:v>2599.3192806299994</c:v>
                </c:pt>
                <c:pt idx="2">
                  <c:v>3084.5451312100013</c:v>
                </c:pt>
                <c:pt idx="3">
                  <c:v>2506.3198891099996</c:v>
                </c:pt>
                <c:pt idx="4">
                  <c:v>3378.1224784299989</c:v>
                </c:pt>
                <c:pt idx="5">
                  <c:v>2250.0667278000001</c:v>
                </c:pt>
                <c:pt idx="6">
                  <c:v>2169.6949175900008</c:v>
                </c:pt>
                <c:pt idx="7">
                  <c:v>1946.7356086300001</c:v>
                </c:pt>
                <c:pt idx="8">
                  <c:v>1893.8580855399998</c:v>
                </c:pt>
                <c:pt idx="9">
                  <c:v>1773.0954027099995</c:v>
                </c:pt>
              </c:numCache>
            </c:numRef>
          </c:val>
        </c:ser>
        <c:ser>
          <c:idx val="1"/>
          <c:order val="1"/>
          <c:tx>
            <c:strRef>
              <c:f>CarteiraCliente!$O$1</c:f>
              <c:strCache>
                <c:ptCount val="1"/>
                <c:pt idx="0">
                  <c:v>SOMA_Saldo_Atraso_Potencial_90_Dias_OUTROS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4"/>
              <c:layout>
                <c:manualLayout>
                  <c:x val="0"/>
                  <c:y val="-3.382454072109245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9.1204182465816754E-4"/>
                  <c:y val="-3.238505747126445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461105365965753E-2"/>
                      <c:h val="5.0842420670006876E-2"/>
                    </c:manualLayout>
                  </c15:layout>
                </c:ext>
              </c:extLst>
            </c:dLbl>
            <c:dLbl>
              <c:idx val="9"/>
              <c:layout>
                <c:manualLayout>
                  <c:x val="-1.301042606982608E-18"/>
                  <c:y val="-3.250368405540830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6692519820751464E-2"/>
                      <c:h val="4.7723253757736527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CarteiraCliente!$O$2:$O$11</c:f>
              <c:numCache>
                <c:formatCode>_-* #,##0.0_-;\-* #,##0.0_-;_-* "-"??_-;_-@_-</c:formatCode>
                <c:ptCount val="10"/>
                <c:pt idx="0">
                  <c:v>44.059062549999993</c:v>
                </c:pt>
                <c:pt idx="1">
                  <c:v>43.502282210000004</c:v>
                </c:pt>
                <c:pt idx="2">
                  <c:v>54.139068180000002</c:v>
                </c:pt>
                <c:pt idx="3">
                  <c:v>54.223653740000017</c:v>
                </c:pt>
                <c:pt idx="4">
                  <c:v>65.274423319999983</c:v>
                </c:pt>
                <c:pt idx="5">
                  <c:v>50.792127530000016</c:v>
                </c:pt>
                <c:pt idx="6">
                  <c:v>51.561867229999997</c:v>
                </c:pt>
                <c:pt idx="7">
                  <c:v>58.830478269999993</c:v>
                </c:pt>
                <c:pt idx="8">
                  <c:v>78.339731009999966</c:v>
                </c:pt>
                <c:pt idx="9">
                  <c:v>63.108910950000023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327791560"/>
        <c:axId val="327795088"/>
      </c:barChart>
      <c:dateAx>
        <c:axId val="327791560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7795088"/>
        <c:crosses val="autoZero"/>
        <c:auto val="1"/>
        <c:lblOffset val="100"/>
        <c:baseTimeUnit val="months"/>
      </c:dateAx>
      <c:valAx>
        <c:axId val="327795088"/>
        <c:scaling>
          <c:orientation val="minMax"/>
          <c:max val="3700"/>
          <c:min val="0"/>
        </c:scaling>
        <c:delete val="1"/>
        <c:axPos val="l"/>
        <c:numFmt formatCode="_-* #,##0.0_-;\-* #,##0.0_-;_-* &quot;-&quot;??_-;_-@_-" sourceLinked="1"/>
        <c:majorTickMark val="out"/>
        <c:minorTickMark val="none"/>
        <c:tickLblPos val="none"/>
        <c:crossAx val="32779156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45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2354650447810517E-2"/>
                  <c:y val="-3.39208763755433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8058234688535468E-2"/>
                  <c:y val="2.69997151570425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1151763660064546E-2"/>
                  <c:y val="-2.95847303268899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34602803191E-2"/>
                  <c:y val="3.1602672819971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4471018710824725E-2"/>
                  <c:y val="3.18699023776186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6587420474537287E-2"/>
                  <c:y val="3.62059435174307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'Venda&amp;Estoque'!$H$2:$H$11</c:f>
              <c:numCache>
                <c:formatCode>0%</c:formatCode>
                <c:ptCount val="10"/>
                <c:pt idx="0">
                  <c:v>7.0404141743397111E-2</c:v>
                </c:pt>
                <c:pt idx="1">
                  <c:v>8.3449073010041647E-2</c:v>
                </c:pt>
                <c:pt idx="2">
                  <c:v>9.678042507670799E-2</c:v>
                </c:pt>
                <c:pt idx="3">
                  <c:v>9.0612655311211737E-2</c:v>
                </c:pt>
                <c:pt idx="4">
                  <c:v>0.11429592972594264</c:v>
                </c:pt>
                <c:pt idx="5">
                  <c:v>7.9072935958191731E-2</c:v>
                </c:pt>
                <c:pt idx="6">
                  <c:v>7.3064227381168634E-2</c:v>
                </c:pt>
                <c:pt idx="7">
                  <c:v>8.6626319312774591E-2</c:v>
                </c:pt>
                <c:pt idx="8">
                  <c:v>8.7738468802665587E-2</c:v>
                </c:pt>
                <c:pt idx="9">
                  <c:v>9.6529886978177729E-2</c:v>
                </c:pt>
              </c:numCache>
            </c:numRef>
          </c:val>
          <c:smooth val="1"/>
        </c:ser>
        <c:ser>
          <c:idx val="1"/>
          <c:order val="1"/>
          <c:tx>
            <c:v>Fantasia</c:v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74602645568865E-2"/>
                  <c:y val="-3.90243702583085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174609197946645E-2"/>
                  <c:y val="3.21195713244152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6722743994350148E-2"/>
                  <c:y val="-3.34039778710993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6026455688629E-2"/>
                  <c:y val="2.60162468388722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310280492046945E-2"/>
                  <c:y val="-2.6766352990981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2698352464978153E-2"/>
                  <c:y val="-3.67227903111582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197939615001E-2"/>
                  <c:y val="-3.77401239197526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5.5026445856527141E-2"/>
                  <c:y val="-2.60162468388723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5978829983113796E-2"/>
                  <c:y val="-3.4688329118496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'Venda&amp;Estoque'!$M$2:$M$11</c:f>
              <c:numCache>
                <c:formatCode>0%</c:formatCode>
                <c:ptCount val="10"/>
                <c:pt idx="0">
                  <c:v>0.10512164560000004</c:v>
                </c:pt>
                <c:pt idx="1">
                  <c:v>8.0225513311704466E-2</c:v>
                </c:pt>
                <c:pt idx="2">
                  <c:v>0.10959377181656516</c:v>
                </c:pt>
                <c:pt idx="3">
                  <c:v>4.9050166231569374E-2</c:v>
                </c:pt>
                <c:pt idx="4">
                  <c:v>0.25</c:v>
                </c:pt>
                <c:pt idx="5">
                  <c:v>0.10576807684791124</c:v>
                </c:pt>
                <c:pt idx="6">
                  <c:v>0.10439487359787425</c:v>
                </c:pt>
                <c:pt idx="7">
                  <c:v>0.11945877099733056</c:v>
                </c:pt>
                <c:pt idx="8">
                  <c:v>0.18775883621244574</c:v>
                </c:pt>
                <c:pt idx="9">
                  <c:v>0.11209582307203177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5001424"/>
        <c:axId val="324993192"/>
      </c:lineChart>
      <c:catAx>
        <c:axId val="32500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4993192"/>
        <c:crosses val="autoZero"/>
        <c:auto val="1"/>
        <c:lblAlgn val="ctr"/>
        <c:lblOffset val="100"/>
        <c:noMultiLvlLbl val="1"/>
      </c:catAx>
      <c:valAx>
        <c:axId val="324993192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32500142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0624907631753263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4.4224021592442674E-2"/>
                  <c:y val="-4.18778091355701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6465783850652314E-2"/>
                  <c:y val="5.9464304379638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4741059379217341E-2"/>
                  <c:y val="-3.98779659245323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887230094466955E-2"/>
                  <c:y val="-3.3921291941047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4922746630689091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2.4279745725056305E-2"/>
                  <c:y val="-4.18427969991864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5.2932597951528756E-2"/>
                  <c:y val="-1.58265501603140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3016756635177821E-2"/>
                  <c:y val="3.62059684331556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'Lançamentos&amp;Vendas'!$A$2:$A$11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'Lançamentos&amp;Vendas'!$H$2:$H$11</c:f>
              <c:numCache>
                <c:formatCode>0%</c:formatCode>
                <c:ptCount val="10"/>
                <c:pt idx="0">
                  <c:v>0.12802358569469161</c:v>
                </c:pt>
                <c:pt idx="1">
                  <c:v>0.47095988312528281</c:v>
                </c:pt>
                <c:pt idx="2">
                  <c:v>1.3165159183186661</c:v>
                </c:pt>
                <c:pt idx="3">
                  <c:v>0.32763587756103235</c:v>
                </c:pt>
                <c:pt idx="4">
                  <c:v>0.84317592158067056</c:v>
                </c:pt>
                <c:pt idx="5">
                  <c:v>0.73200949493104961</c:v>
                </c:pt>
                <c:pt idx="6">
                  <c:v>0.1440867472733097</c:v>
                </c:pt>
                <c:pt idx="7">
                  <c:v>0.45170261631508785</c:v>
                </c:pt>
                <c:pt idx="8">
                  <c:v>0.78246243289704531</c:v>
                </c:pt>
                <c:pt idx="9">
                  <c:v>0.5145000036385402</c:v>
                </c:pt>
              </c:numCache>
            </c:numRef>
          </c:val>
          <c:smooth val="1"/>
        </c:ser>
        <c:ser>
          <c:idx val="1"/>
          <c:order val="1"/>
          <c:tx>
            <c:v>Fantasia</c:v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361549144746641E-2"/>
                  <c:y val="6.44746879517857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9805123233370515E-2"/>
                  <c:y val="-4.86014112419520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774588573069914E-2"/>
                  <c:y val="6.38341770621875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3540885366204706E-2"/>
                  <c:y val="-3.52916387766899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043977337795415E-2"/>
                  <c:y val="6.68504940223245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3321559437818888E-2"/>
                  <c:y val="-3.9326054003759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1.3479828228576105E-2"/>
                  <c:y val="-2.1680205699060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5.275604484340142E-2"/>
                  <c:y val="1.16884108063024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5978829983113796E-2"/>
                  <c:y val="-3.46883291184965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'Lançamentos&amp;Vendas'!$O$2:$O$11</c:f>
              <c:numCache>
                <c:formatCode>0%</c:formatCode>
                <c:ptCount val="10"/>
                <c:pt idx="0">
                  <c:v>8.1695279582173819E-2</c:v>
                </c:pt>
                <c:pt idx="1">
                  <c:v>0.18906440597097943</c:v>
                </c:pt>
                <c:pt idx="2">
                  <c:v>0.67231170554767883</c:v>
                </c:pt>
                <c:pt idx="3">
                  <c:v>0.15294499249133553</c:v>
                </c:pt>
                <c:pt idx="4">
                  <c:v>0.4386923646063231</c:v>
                </c:pt>
                <c:pt idx="5">
                  <c:v>1</c:v>
                </c:pt>
                <c:pt idx="6">
                  <c:v>0.90700131227824365</c:v>
                </c:pt>
                <c:pt idx="7">
                  <c:v>0.12998495347992295</c:v>
                </c:pt>
                <c:pt idx="8">
                  <c:v>0.18979097292168309</c:v>
                </c:pt>
                <c:pt idx="9">
                  <c:v>0.20189615234727895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4993976"/>
        <c:axId val="325001816"/>
      </c:lineChart>
      <c:catAx>
        <c:axId val="324993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5001816"/>
        <c:crosses val="autoZero"/>
        <c:auto val="1"/>
        <c:lblAlgn val="ctr"/>
        <c:lblOffset val="100"/>
        <c:noMultiLvlLbl val="1"/>
      </c:catAx>
      <c:valAx>
        <c:axId val="325001816"/>
        <c:scaling>
          <c:orientation val="minMax"/>
          <c:max val="1.6500000000000001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32499397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3428081421502437E-2"/>
                  <c:y val="-3.72399916379220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6935166441745403E-2"/>
                  <c:y val="-3.95413922859830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84300495E-2"/>
                  <c:y val="-3.29039928922337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58236377413436E-2"/>
                  <c:y val="2.3197820097994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19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1231443994601892E-2"/>
                  <c:y val="4.1559266227657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4471018710824725E-2"/>
                  <c:y val="3.1869902377618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658742047453728E-2"/>
                  <c:y val="3.6205943517430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'Distrato&amp;Vendas'!$H$2:$H$11</c:f>
              <c:numCache>
                <c:formatCode>0%</c:formatCode>
                <c:ptCount val="10"/>
                <c:pt idx="0">
                  <c:v>0.39432773780392111</c:v>
                </c:pt>
                <c:pt idx="1">
                  <c:v>0.28712318053957708</c:v>
                </c:pt>
                <c:pt idx="2">
                  <c:v>0.20750077392287788</c:v>
                </c:pt>
                <c:pt idx="3">
                  <c:v>0.34377193952900598</c:v>
                </c:pt>
                <c:pt idx="4">
                  <c:v>0.32057147646265721</c:v>
                </c:pt>
                <c:pt idx="5">
                  <c:v>0.26691001353896798</c:v>
                </c:pt>
                <c:pt idx="6">
                  <c:v>0.41358384929285513</c:v>
                </c:pt>
                <c:pt idx="7">
                  <c:v>0.35360358284450655</c:v>
                </c:pt>
                <c:pt idx="8">
                  <c:v>0.33325989880832046</c:v>
                </c:pt>
                <c:pt idx="9">
                  <c:v>0.3295797613787122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'Venda&amp;Estoque'!$O$2:$O$11</c:f>
              <c:strCache>
                <c:ptCount val="10"/>
                <c:pt idx="0">
                  <c:v>9%</c:v>
                </c:pt>
                <c:pt idx="1">
                  <c:v>8%</c:v>
                </c:pt>
                <c:pt idx="2">
                  <c:v>11%</c:v>
                </c:pt>
                <c:pt idx="3">
                  <c:v>5%</c:v>
                </c:pt>
                <c:pt idx="4">
                  <c:v>15%</c:v>
                </c:pt>
                <c:pt idx="5">
                  <c:v>11%</c:v>
                </c:pt>
                <c:pt idx="6">
                  <c:v>10%</c:v>
                </c:pt>
                <c:pt idx="7">
                  <c:v>12%</c:v>
                </c:pt>
                <c:pt idx="8">
                  <c:v>19%</c:v>
                </c:pt>
                <c:pt idx="9">
                  <c:v>11%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746026455688643E-2"/>
                  <c:y val="-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1746026455688629E-2"/>
                  <c:y val="5.203249367774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3862428219401199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6026455688629E-2"/>
                  <c:y val="2.60162468388722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41E-2"/>
                  <c:y val="-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6.3492052911377189E-2"/>
                  <c:y val="-3.03522879786844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9629624691976202E-2"/>
                  <c:y val="-5.63685348175568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'Distrato&amp;Vendas'!$O$2:$O$11</c:f>
              <c:numCache>
                <c:formatCode>0%</c:formatCode>
                <c:ptCount val="10"/>
                <c:pt idx="0">
                  <c:v>0.44841725408382999</c:v>
                </c:pt>
                <c:pt idx="1">
                  <c:v>0.14822547238813361</c:v>
                </c:pt>
                <c:pt idx="2">
                  <c:v>9.9999643083161741E-2</c:v>
                </c:pt>
                <c:pt idx="3">
                  <c:v>0.20089970191605216</c:v>
                </c:pt>
                <c:pt idx="4">
                  <c:v>0.36192120080021667</c:v>
                </c:pt>
                <c:pt idx="5">
                  <c:v>0.39596020042790525</c:v>
                </c:pt>
                <c:pt idx="6">
                  <c:v>0.49536225516734866</c:v>
                </c:pt>
                <c:pt idx="7">
                  <c:v>0.40125316650463344</c:v>
                </c:pt>
                <c:pt idx="8">
                  <c:v>7.5916389168673271E-2</c:v>
                </c:pt>
                <c:pt idx="9">
                  <c:v>0.20189615234727895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4994760"/>
        <c:axId val="325002208"/>
      </c:lineChart>
      <c:catAx>
        <c:axId val="324994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5002208"/>
        <c:crosses val="autoZero"/>
        <c:auto val="1"/>
        <c:lblAlgn val="ctr"/>
        <c:lblOffset val="100"/>
        <c:noMultiLvlLbl val="1"/>
      </c:catAx>
      <c:valAx>
        <c:axId val="325002208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32499476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6514844804318505E-2"/>
                  <c:y val="2.8291784258388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505791722896964E-2"/>
                  <c:y val="-2.6266593498484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84300495E-2"/>
                  <c:y val="-3.29039928922337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3.1869902377618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19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381916329292E-2"/>
                  <c:y val="3.49218668339082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2.3783175888439055E-2"/>
                  <c:y val="-3.06025922441727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'Distrato&amp;Entregas'!$H$2:$H$11</c:f>
              <c:numCache>
                <c:formatCode>0%</c:formatCode>
                <c:ptCount val="10"/>
                <c:pt idx="0">
                  <c:v>0.27004671078240572</c:v>
                </c:pt>
                <c:pt idx="1">
                  <c:v>0.16911148365465214</c:v>
                </c:pt>
                <c:pt idx="2">
                  <c:v>0.23616165485539176</c:v>
                </c:pt>
                <c:pt idx="3">
                  <c:v>0.34933087217351189</c:v>
                </c:pt>
                <c:pt idx="4">
                  <c:v>0.48686690963931151</c:v>
                </c:pt>
                <c:pt idx="5">
                  <c:v>0.41704520873891415</c:v>
                </c:pt>
                <c:pt idx="6">
                  <c:v>0.49050836550836563</c:v>
                </c:pt>
                <c:pt idx="7">
                  <c:v>0.27183713039263208</c:v>
                </c:pt>
                <c:pt idx="8">
                  <c:v>0.17349996345830598</c:v>
                </c:pt>
                <c:pt idx="9">
                  <c:v>0.22647033496943086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'Venda&amp;Estoque'!$O$2:$O$11</c:f>
              <c:strCache>
                <c:ptCount val="10"/>
                <c:pt idx="0">
                  <c:v>9%</c:v>
                </c:pt>
                <c:pt idx="1">
                  <c:v>8%</c:v>
                </c:pt>
                <c:pt idx="2">
                  <c:v>11%</c:v>
                </c:pt>
                <c:pt idx="3">
                  <c:v>5%</c:v>
                </c:pt>
                <c:pt idx="4">
                  <c:v>15%</c:v>
                </c:pt>
                <c:pt idx="5">
                  <c:v>11%</c:v>
                </c:pt>
                <c:pt idx="6">
                  <c:v>10%</c:v>
                </c:pt>
                <c:pt idx="7">
                  <c:v>12%</c:v>
                </c:pt>
                <c:pt idx="8">
                  <c:v>19%</c:v>
                </c:pt>
                <c:pt idx="9">
                  <c:v>11%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268651255834248E-2"/>
                  <c:y val="-5.2032493677744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4949983826124728E-2"/>
                  <c:y val="-5.18330841908449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66235909279E-2"/>
                  <c:y val="3.6196533864730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2400612559935581E-2"/>
                  <c:y val="-4.76965677000446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185491829121985E-2"/>
                  <c:y val="-6.58680514195756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5878773733626511E-2"/>
                  <c:y val="-4.36534125724489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0017770789571759E-2"/>
                  <c:y val="-4.19199674916448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'Distrato&amp;Entregas'!$O$2:$O$11</c:f>
              <c:numCache>
                <c:formatCode>0%</c:formatCode>
                <c:ptCount val="10"/>
                <c:pt idx="0">
                  <c:v>7.1428571428571425E-2</c:v>
                </c:pt>
                <c:pt idx="1">
                  <c:v>0.19120458891013384</c:v>
                </c:pt>
                <c:pt idx="2">
                  <c:v>3.9473684210526327E-2</c:v>
                </c:pt>
                <c:pt idx="3">
                  <c:v>0.11513859275053306</c:v>
                </c:pt>
                <c:pt idx="4">
                  <c:v>0.19920318725099606</c:v>
                </c:pt>
                <c:pt idx="5">
                  <c:v>0.21551724137931044</c:v>
                </c:pt>
                <c:pt idx="6">
                  <c:v>0.20833333333333343</c:v>
                </c:pt>
                <c:pt idx="7">
                  <c:v>0.44</c:v>
                </c:pt>
                <c:pt idx="8">
                  <c:v>0.5</c:v>
                </c:pt>
                <c:pt idx="9">
                  <c:v>0.48387096774193572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4992016"/>
        <c:axId val="324992800"/>
      </c:lineChart>
      <c:catAx>
        <c:axId val="32499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4992800"/>
        <c:crosses val="autoZero"/>
        <c:auto val="1"/>
        <c:lblAlgn val="ctr"/>
        <c:lblOffset val="100"/>
        <c:noMultiLvlLbl val="1"/>
      </c:catAx>
      <c:valAx>
        <c:axId val="324992800"/>
        <c:scaling>
          <c:orientation val="minMax"/>
          <c:min val="-0.2"/>
        </c:scaling>
        <c:delete val="1"/>
        <c:axPos val="l"/>
        <c:numFmt formatCode="0%" sourceLinked="1"/>
        <c:majorTickMark val="out"/>
        <c:minorTickMark val="none"/>
        <c:tickLblPos val="none"/>
        <c:crossAx val="32499201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'SA&amp;Credor'!$H$1</c:f>
              <c:strCache>
                <c:ptCount val="1"/>
                <c:pt idx="0">
                  <c:v>Repasse/Saldo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8784019343229869E-2"/>
                  <c:y val="-3.72399916379220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3364541160593758E-2"/>
                  <c:y val="-3.29039928922337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4010065227170573E-2"/>
                  <c:y val="-3.95413922859832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59784075552E-2"/>
                  <c:y val="-3.62226925891085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36026664741E-2"/>
                  <c:y val="-3.3170714719562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39091318038E-2"/>
                  <c:y val="-4.05586913347967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5561818402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'SA&amp;Credor'!$H$2:$H$11</c:f>
              <c:numCache>
                <c:formatCode>0%</c:formatCode>
                <c:ptCount val="10"/>
                <c:pt idx="0">
                  <c:v>2.8494079472330881E-2</c:v>
                </c:pt>
                <c:pt idx="1">
                  <c:v>3.0548232448802056E-2</c:v>
                </c:pt>
                <c:pt idx="2">
                  <c:v>2.9294402281441232E-2</c:v>
                </c:pt>
                <c:pt idx="3">
                  <c:v>2.7547678092241141E-2</c:v>
                </c:pt>
                <c:pt idx="4">
                  <c:v>2.7237718873532726E-2</c:v>
                </c:pt>
                <c:pt idx="5">
                  <c:v>2.9945817107416846E-2</c:v>
                </c:pt>
                <c:pt idx="6">
                  <c:v>2.8031720596644154E-2</c:v>
                </c:pt>
                <c:pt idx="7">
                  <c:v>2.550551461420994E-2</c:v>
                </c:pt>
                <c:pt idx="8">
                  <c:v>2.7879331353668324E-2</c:v>
                </c:pt>
                <c:pt idx="9">
                  <c:v>3.0081687920149348E-2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'SA&amp;Credor'!$O$1</c:f>
              <c:strCache>
                <c:ptCount val="1"/>
                <c:pt idx="0">
                  <c:v>SA/SC - Fantasia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9E-2"/>
                  <c:y val="-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29989628906808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46498944717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41E-2"/>
                  <c:y val="-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4117365603641316E-2"/>
                  <c:y val="-4.33604113981206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0822902835421941E-2"/>
                  <c:y val="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'SA&amp;Credor'!$O$2:$O$11</c:f>
              <c:numCache>
                <c:formatCode>0%</c:formatCode>
                <c:ptCount val="10"/>
                <c:pt idx="0">
                  <c:v>0.13</c:v>
                </c:pt>
                <c:pt idx="1">
                  <c:v>0.12000000000000002</c:v>
                </c:pt>
                <c:pt idx="2">
                  <c:v>0.11493694607641645</c:v>
                </c:pt>
                <c:pt idx="3">
                  <c:v>0.12666666666666665</c:v>
                </c:pt>
                <c:pt idx="4">
                  <c:v>0.12000000000000002</c:v>
                </c:pt>
                <c:pt idx="5">
                  <c:v>0.11</c:v>
                </c:pt>
                <c:pt idx="6">
                  <c:v>9.9166603842239354E-2</c:v>
                </c:pt>
                <c:pt idx="7">
                  <c:v>0.12333333333333336</c:v>
                </c:pt>
                <c:pt idx="8">
                  <c:v>0.11</c:v>
                </c:pt>
                <c:pt idx="9">
                  <c:v>0.11999999999999998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5004560"/>
        <c:axId val="325006128"/>
      </c:lineChart>
      <c:catAx>
        <c:axId val="32500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5006128"/>
        <c:crosses val="autoZero"/>
        <c:auto val="1"/>
        <c:lblAlgn val="ctr"/>
        <c:lblOffset val="100"/>
        <c:noMultiLvlLbl val="1"/>
      </c:catAx>
      <c:valAx>
        <c:axId val="325006128"/>
        <c:scaling>
          <c:orientation val="minMax"/>
          <c:max val="0.2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32500456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'SA&amp;Credor'!$H$1</c:f>
              <c:strCache>
                <c:ptCount val="1"/>
                <c:pt idx="0">
                  <c:v>Repasse/Saldo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056933198380566E-2"/>
                  <c:y val="-3.0602592244172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505791722896964E-2"/>
                  <c:y val="-3.95413922859830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7580690508322169E-2"/>
                  <c:y val="-3.62226925891085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3.9034947143499733E-2"/>
                  <c:y val="-3.95413922859830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36026664741E-2"/>
                  <c:y val="-3.3170714719562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39091318038E-2"/>
                  <c:y val="-3.72399916379220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5561818402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'SAP&amp;Credor'!$H$2:$H$11</c:f>
              <c:numCache>
                <c:formatCode>0%</c:formatCode>
                <c:ptCount val="10"/>
                <c:pt idx="0">
                  <c:v>7.8170992618096985E-2</c:v>
                </c:pt>
                <c:pt idx="1">
                  <c:v>8.5625455114130652E-2</c:v>
                </c:pt>
                <c:pt idx="2">
                  <c:v>8.2264643119905626E-2</c:v>
                </c:pt>
                <c:pt idx="3">
                  <c:v>8.390864657814609E-2</c:v>
                </c:pt>
                <c:pt idx="4">
                  <c:v>7.700380694237291E-2</c:v>
                </c:pt>
                <c:pt idx="5">
                  <c:v>7.199813556676761E-2</c:v>
                </c:pt>
                <c:pt idx="6">
                  <c:v>6.9491587841187488E-2</c:v>
                </c:pt>
                <c:pt idx="7">
                  <c:v>6.7181230655173979E-2</c:v>
                </c:pt>
                <c:pt idx="8">
                  <c:v>7.1178986058256705E-2</c:v>
                </c:pt>
                <c:pt idx="9">
                  <c:v>7.0762430766727127E-2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'SA&amp;Credor'!$O$1</c:f>
              <c:strCache>
                <c:ptCount val="1"/>
                <c:pt idx="0">
                  <c:v>SA/SC - Fantasia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9E-2"/>
                  <c:y val="-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29989628906808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46498944717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41E-2"/>
                  <c:y val="-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4117365603641316E-2"/>
                  <c:y val="-4.33604113981206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0822902835421941E-2"/>
                  <c:y val="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'SAP&amp;Credor'!$O$2:$O$11</c:f>
              <c:numCache>
                <c:formatCode>0%</c:formatCode>
                <c:ptCount val="10"/>
                <c:pt idx="0">
                  <c:v>0.2225</c:v>
                </c:pt>
                <c:pt idx="1">
                  <c:v>0.20750000000000007</c:v>
                </c:pt>
                <c:pt idx="2">
                  <c:v>0.21250000000000005</c:v>
                </c:pt>
                <c:pt idx="3">
                  <c:v>0.22</c:v>
                </c:pt>
                <c:pt idx="4">
                  <c:v>0.20750000000000005</c:v>
                </c:pt>
                <c:pt idx="5">
                  <c:v>0.18750000000000006</c:v>
                </c:pt>
                <c:pt idx="6">
                  <c:v>0.2</c:v>
                </c:pt>
                <c:pt idx="7">
                  <c:v>0.21000000000000005</c:v>
                </c:pt>
                <c:pt idx="8">
                  <c:v>0.1925</c:v>
                </c:pt>
                <c:pt idx="9">
                  <c:v>0.21000000000000005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5006520"/>
        <c:axId val="325005736"/>
      </c:lineChart>
      <c:catAx>
        <c:axId val="325006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5005736"/>
        <c:crosses val="autoZero"/>
        <c:auto val="1"/>
        <c:lblAlgn val="ctr"/>
        <c:lblOffset val="100"/>
        <c:noMultiLvlLbl val="1"/>
      </c:catAx>
      <c:valAx>
        <c:axId val="325005736"/>
        <c:scaling>
          <c:orientation val="minMax"/>
          <c:max val="0.30000000000000016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32500652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'SA&amp;Credor'!$H$1</c:f>
              <c:strCache>
                <c:ptCount val="1"/>
                <c:pt idx="0">
                  <c:v>Repasse/Saldo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8219687348465606E-2"/>
                  <c:y val="3.87992454344127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336050369070425E-2"/>
                  <c:y val="3.46292424639721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5795377867746378E-2"/>
                  <c:y val="-3.95413922859831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2605572424651308E-2"/>
                  <c:y val="-2.95852931953591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1231584570400373E-2"/>
                  <c:y val="-2.93365213755618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39091318038E-2"/>
                  <c:y val="-3.3921291941047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5561818402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'SA&amp;SAP'!$H$2:$H$11</c:f>
              <c:numCache>
                <c:formatCode>0%</c:formatCode>
                <c:ptCount val="10"/>
                <c:pt idx="0">
                  <c:v>0.52041646246763207</c:v>
                </c:pt>
                <c:pt idx="1">
                  <c:v>0.49202672321268842</c:v>
                </c:pt>
                <c:pt idx="2">
                  <c:v>0.5160488174582174</c:v>
                </c:pt>
                <c:pt idx="3">
                  <c:v>0.47852292442416727</c:v>
                </c:pt>
                <c:pt idx="4">
                  <c:v>0.46601547982298341</c:v>
                </c:pt>
                <c:pt idx="5">
                  <c:v>0.53380371042527275</c:v>
                </c:pt>
                <c:pt idx="6">
                  <c:v>0.52996622539315907</c:v>
                </c:pt>
                <c:pt idx="7">
                  <c:v>0.50555212600708233</c:v>
                </c:pt>
                <c:pt idx="8">
                  <c:v>0.49553182278113705</c:v>
                </c:pt>
                <c:pt idx="9">
                  <c:v>0.51185563238690435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'SA&amp;Credor'!$O$1</c:f>
              <c:strCache>
                <c:ptCount val="1"/>
                <c:pt idx="0">
                  <c:v>SA/SC - Fantasia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9E-2"/>
                  <c:y val="-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29989628906808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8952748208526719E-2"/>
                  <c:y val="-3.75306965063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304069395951E-2"/>
                  <c:y val="4.16176476990471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0207356778349898E-2"/>
                  <c:y val="-3.9107340739006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8643098498318358E-2"/>
                  <c:y val="-4.18668030323275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'SA&amp;SAP'!$O$2:$O$11</c:f>
              <c:numCache>
                <c:formatCode>0%</c:formatCode>
                <c:ptCount val="10"/>
                <c:pt idx="0">
                  <c:v>0.58426966292134819</c:v>
                </c:pt>
                <c:pt idx="1">
                  <c:v>0.57831325301204817</c:v>
                </c:pt>
                <c:pt idx="2">
                  <c:v>0.54087974624195967</c:v>
                </c:pt>
                <c:pt idx="3">
                  <c:v>0.57575757575757569</c:v>
                </c:pt>
                <c:pt idx="4">
                  <c:v>0.57831325301204817</c:v>
                </c:pt>
                <c:pt idx="5">
                  <c:v>0.58666666666666656</c:v>
                </c:pt>
                <c:pt idx="6">
                  <c:v>0.4958330192111966</c:v>
                </c:pt>
                <c:pt idx="7">
                  <c:v>0.58730158730158732</c:v>
                </c:pt>
                <c:pt idx="8">
                  <c:v>0.57142857142857184</c:v>
                </c:pt>
                <c:pt idx="9">
                  <c:v>0.57142857142857173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7784112"/>
        <c:axId val="327781368"/>
      </c:lineChart>
      <c:catAx>
        <c:axId val="32778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7781368"/>
        <c:crosses val="autoZero"/>
        <c:auto val="1"/>
        <c:lblAlgn val="ctr"/>
        <c:lblOffset val="100"/>
        <c:noMultiLvlLbl val="1"/>
      </c:catAx>
      <c:valAx>
        <c:axId val="327781368"/>
        <c:scaling>
          <c:orientation val="minMax"/>
          <c:max val="0.8"/>
          <c:min val="0.2"/>
        </c:scaling>
        <c:delete val="1"/>
        <c:axPos val="l"/>
        <c:numFmt formatCode="0%" sourceLinked="1"/>
        <c:majorTickMark val="out"/>
        <c:minorTickMark val="none"/>
        <c:tickLblPos val="none"/>
        <c:crossAx val="32778411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Lancamento!$J$1</c:f>
              <c:strCache>
                <c:ptCount val="1"/>
                <c:pt idx="0">
                  <c:v>SOMA_VGV_Lancado_RESIDENCIAL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Lancamento!$A$2:$A$11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Lancamento!$J$2:$J$11</c:f>
              <c:numCache>
                <c:formatCode>#,##0.0_ ;\-#,##0.0\ </c:formatCode>
                <c:ptCount val="10"/>
                <c:pt idx="0">
                  <c:v>182.54709519999994</c:v>
                </c:pt>
                <c:pt idx="1">
                  <c:v>377.88673899999975</c:v>
                </c:pt>
                <c:pt idx="2">
                  <c:v>2587.6477246100003</c:v>
                </c:pt>
                <c:pt idx="3">
                  <c:v>364.75635860999989</c:v>
                </c:pt>
                <c:pt idx="4">
                  <c:v>1659.3652968099998</c:v>
                </c:pt>
                <c:pt idx="5">
                  <c:v>1159.3410122199996</c:v>
                </c:pt>
                <c:pt idx="6">
                  <c:v>187.70195349999995</c:v>
                </c:pt>
                <c:pt idx="7">
                  <c:v>294.02242999999999</c:v>
                </c:pt>
                <c:pt idx="8">
                  <c:v>1465.9581216199999</c:v>
                </c:pt>
                <c:pt idx="9">
                  <c:v>825.86242672999958</c:v>
                </c:pt>
              </c:numCache>
            </c:numRef>
          </c:val>
        </c:ser>
        <c:ser>
          <c:idx val="1"/>
          <c:order val="1"/>
          <c:tx>
            <c:strRef>
              <c:f>Lancamento!$K$1</c:f>
              <c:strCache>
                <c:ptCount val="1"/>
                <c:pt idx="0">
                  <c:v>SOMA_VGV_Lancado_OUTROS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1"/>
              <c:layout>
                <c:manualLayout>
                  <c:x val="-1.8240836493163453E-3"/>
                  <c:y val="-9.66941742803812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9.1204182465817339E-4"/>
                  <c:y val="-2.96320856665684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1759450764104324E-2"/>
                      <c:h val="5.3961587582277239E-2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"/>
                  <c:y val="-5.61450044208664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6882294511625342E-17"/>
                  <c:y val="-6.550250515767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6.6882294511625342E-17"/>
                  <c:y val="-3.74300029472443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481672986326589E-3"/>
                  <c:y val="-2.80725022104333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8240836493163286E-3"/>
                  <c:y val="-0.109170841929462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1.8240836493163286E-3"/>
                  <c:y val="-3.58704194911091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174508790072389E-2"/>
                      <c:h val="4.7723253757736527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Lancamento!$A$2:$A$11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Lancamento!$K$2:$K$11</c:f>
              <c:numCache>
                <c:formatCode>#,##0.0_ ;\-#,##0.0\ </c:formatCode>
                <c:ptCount val="10"/>
                <c:pt idx="1">
                  <c:v>427.13137133999999</c:v>
                </c:pt>
                <c:pt idx="2">
                  <c:v>19.475999999999992</c:v>
                </c:pt>
                <c:pt idx="3">
                  <c:v>225.21838600000001</c:v>
                </c:pt>
                <c:pt idx="4">
                  <c:v>272.02178253999995</c:v>
                </c:pt>
                <c:pt idx="5">
                  <c:v>78.123183799999978</c:v>
                </c:pt>
                <c:pt idx="6">
                  <c:v>30.195599999999988</c:v>
                </c:pt>
                <c:pt idx="7">
                  <c:v>563.91502814999978</c:v>
                </c:pt>
                <c:pt idx="9">
                  <c:v>100.504047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327787248"/>
        <c:axId val="327785680"/>
      </c:barChart>
      <c:dateAx>
        <c:axId val="32778724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7785680"/>
        <c:crosses val="autoZero"/>
        <c:auto val="1"/>
        <c:lblOffset val="100"/>
        <c:baseTimeUnit val="months"/>
      </c:dateAx>
      <c:valAx>
        <c:axId val="327785680"/>
        <c:scaling>
          <c:orientation val="minMax"/>
        </c:scaling>
        <c:delete val="1"/>
        <c:axPos val="l"/>
        <c:numFmt formatCode="#,##0.0_ ;\-#,##0.0\ " sourceLinked="1"/>
        <c:majorTickMark val="out"/>
        <c:minorTickMark val="none"/>
        <c:tickLblPos val="none"/>
        <c:crossAx val="32778724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02/02/2015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425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214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401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131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24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871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694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712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77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84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77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646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623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506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5360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2316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455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572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89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72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74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64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951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035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687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095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8523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5235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185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845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86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26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321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006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831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11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6900-742D-4448-9A4F-B4F71AF6D1E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F74E-398B-4537-93DA-DE59C8C84B3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6DF0-D46B-4125-A5A3-C338E9447CD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black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3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Trebuchet MS"/>
                <a:cs typeface="+mn-cs"/>
              </a:rPr>
              <a:t>Indicadores de Mercado</a:t>
            </a: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881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6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53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67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61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2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BF6C-1838-4D13-A497-B8E6723D9EF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87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4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08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3187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4069-F31D-40AD-BCD9-8410C17359A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5E7-0A4D-4C24-A6E3-D91D49E3ADC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76B-CDAA-452C-BC6F-3B632B62D1D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4A38-AA09-40DA-A24D-4847E127FDA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A431-A6FC-4CCA-A5B3-3895A82E191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6244-BCBB-41CE-97CA-45F1C01061B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4CFA-0DC3-4940-BA60-E97C1A6D435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02/02/2015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2A5767-0F9A-4DFF-AC7C-98B2FFE1AE5E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02/02/2015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8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itbrasil.org.b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pactonacional.com.br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file:///C:\Projetos%20(local)\Abrainc\_Relat&#243;rios\201501\Indicadores_Compostos.xlsx!Venda&amp;Estoque!L16C13:L18C14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file:///C:\Projetos%20(local)\Abrainc\_Relat&#243;rios\201501\Indicadores_Compostos.xlsx!Lan&#231;amentos&amp;Vendas!L16C13:L18C14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file:///C:\Projetos%20(local)\Abrainc\_Relat&#243;rios\201501\Indicadores_Compostos.xlsx!Distrato&amp;Vendas!L16C13:L18C14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file:///C:\Projetos%20(local)\Abrainc\_Relat&#243;rios\201501\Indicadores_Compostos.xlsx!Distrato&amp;Entregas!L16C13:L18C14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!SA&amp;Credor!L16C13:L18C14" TargetMode="Externa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chart" Target="../charts/chart6.xml"/><Relationship Id="rId4" Type="http://schemas.openxmlformats.org/officeDocument/2006/relationships/image" Target="../media/image1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!SAP&amp;Credor!L16C13:L18C14" TargetMode="Externa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chart" Target="../charts/chart7.xml"/><Relationship Id="rId4" Type="http://schemas.openxmlformats.org/officeDocument/2006/relationships/image" Target="../media/image1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!SA&amp;SAP!L16C13:L18C14" TargetMode="Externa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chart" Target="../charts/chart8.xml"/><Relationship Id="rId4" Type="http://schemas.openxmlformats.org/officeDocument/2006/relationships/image" Target="../media/image15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1763688" y="3573016"/>
            <a:ext cx="5400600" cy="23185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Diretoria</a:t>
            </a:r>
          </a:p>
          <a:p>
            <a:pPr algn="ctr" defTabSz="914145" hangingPunct="0"/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29/1/2015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027534" cy="183511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Reuniões semana de 12/1 (RM, relato em 20/1)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Regularização do rito de inclusão em lista - escritório de advocacia de Carlos </a:t>
            </a:r>
            <a:r>
              <a:rPr lang="pt-BR" sz="1700" dirty="0" err="1">
                <a:latin typeface="BlissL" panose="02000506030000020004" pitchFamily="2" charset="0"/>
              </a:rPr>
              <a:t>Schuk</a:t>
            </a:r>
            <a:r>
              <a:rPr lang="pt-BR" sz="1700" dirty="0">
                <a:latin typeface="BlissL" panose="02000506030000020004" pitchFamily="2" charset="0"/>
              </a:rPr>
              <a:t> para assessoramento. 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Revisão </a:t>
            </a:r>
            <a:r>
              <a:rPr lang="pt-BR" sz="1700" dirty="0">
                <a:latin typeface="BlissL" panose="02000506030000020004" pitchFamily="2" charset="0"/>
              </a:rPr>
              <a:t>legislativa e aperfeiçoamento da Port. </a:t>
            </a:r>
            <a:r>
              <a:rPr lang="pt-BR" sz="1700" dirty="0" err="1">
                <a:latin typeface="BlissL" panose="02000506030000020004" pitchFamily="2" charset="0"/>
              </a:rPr>
              <a:t>Interm</a:t>
            </a:r>
            <a:r>
              <a:rPr lang="pt-BR" sz="1700" dirty="0">
                <a:latin typeface="BlissL" panose="02000506030000020004" pitchFamily="2" charset="0"/>
              </a:rPr>
              <a:t>. no 2, agenda em </a:t>
            </a:r>
            <a:r>
              <a:rPr lang="pt-BR" sz="1700" dirty="0" smtClean="0">
                <a:latin typeface="BlissL" panose="02000506030000020004" pitchFamily="2" charset="0"/>
              </a:rPr>
              <a:t>Brasília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Reuniões </a:t>
            </a:r>
            <a:r>
              <a:rPr lang="pt-BR" sz="1700" b="1" dirty="0">
                <a:latin typeface="BlissL" panose="02000506030000020004" pitchFamily="2" charset="0"/>
              </a:rPr>
              <a:t>com parlamentares para discutir </a:t>
            </a:r>
            <a:r>
              <a:rPr lang="pt-BR" sz="1700" b="1" dirty="0" err="1">
                <a:latin typeface="BlissL" panose="02000506030000020004" pitchFamily="2" charset="0"/>
              </a:rPr>
              <a:t>PLs</a:t>
            </a:r>
            <a:r>
              <a:rPr lang="pt-BR" sz="1700" b="1" dirty="0">
                <a:latin typeface="BlissL" panose="02000506030000020004" pitchFamily="2" charset="0"/>
              </a:rPr>
              <a:t> Trabalho Análogo e </a:t>
            </a:r>
            <a:r>
              <a:rPr lang="pt-BR" sz="1700" b="1" dirty="0" smtClean="0">
                <a:latin typeface="BlissL" panose="02000506030000020004" pitchFamily="2" charset="0"/>
              </a:rPr>
              <a:t>Terceirização – </a:t>
            </a:r>
            <a:r>
              <a:rPr lang="pt-BR" sz="1700" dirty="0" smtClean="0">
                <a:latin typeface="BlissL" panose="02000506030000020004" pitchFamily="2" charset="0"/>
              </a:rPr>
              <a:t>28/1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Ação efetiva com líderes dos partidos para que se possa avançar</a:t>
            </a:r>
          </a:p>
          <a:p>
            <a:pPr marL="742950" lvl="1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>
              <a:buClr>
                <a:srgbClr val="1F497D"/>
              </a:buClr>
            </a:pPr>
            <a:r>
              <a:rPr lang="pt-BR" sz="1700" b="1" dirty="0" smtClean="0">
                <a:latin typeface="BlissL" panose="02000506030000020004" pitchFamily="2" charset="0"/>
              </a:rPr>
              <a:t>A questão da imagem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Acompanhamento com Assessor Jurídico - </a:t>
            </a:r>
            <a:r>
              <a:rPr lang="pt-BR" sz="1700" dirty="0" err="1" smtClean="0">
                <a:latin typeface="BlissL" panose="02000506030000020004" pitchFamily="2" charset="0"/>
              </a:rPr>
              <a:t>discreção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16/1 – MPF – recurso no STF - indeferido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20/1 - Instituto </a:t>
            </a:r>
            <a:r>
              <a:rPr lang="pt-BR" sz="1700" dirty="0">
                <a:latin typeface="BlissL" panose="02000506030000020004" pitchFamily="2" charset="0"/>
              </a:rPr>
              <a:t>Ethos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>
                <a:latin typeface="BlissL" panose="02000506030000020004" pitchFamily="2" charset="0"/>
              </a:rPr>
              <a:t>Instituto Pacto Nacional pela Erradicação do Trabalho Escravo (</a:t>
            </a:r>
            <a:r>
              <a:rPr lang="pt-BR" sz="1700" dirty="0" err="1">
                <a:latin typeface="BlissL" panose="02000506030000020004" pitchFamily="2" charset="0"/>
              </a:rPr>
              <a:t>InPacto</a:t>
            </a:r>
            <a:r>
              <a:rPr lang="pt-BR" sz="1700" dirty="0" smtClean="0">
                <a:latin typeface="BlissL" panose="02000506030000020004" pitchFamily="2" charset="0"/>
              </a:rPr>
              <a:t>), </a:t>
            </a:r>
            <a:r>
              <a:rPr lang="pt-BR" sz="1700" dirty="0">
                <a:latin typeface="BlissL" panose="02000506030000020004" pitchFamily="2" charset="0"/>
              </a:rPr>
              <a:t>Instituto Observatório Social (IOS</a:t>
            </a:r>
            <a:r>
              <a:rPr lang="pt-BR" sz="1700" dirty="0" smtClean="0">
                <a:latin typeface="BlissL" panose="02000506030000020004" pitchFamily="2" charset="0"/>
              </a:rPr>
              <a:t>) – carta à presidente: direitos </a:t>
            </a:r>
            <a:r>
              <a:rPr lang="pt-BR" sz="1700" dirty="0">
                <a:latin typeface="BlissL" panose="02000506030000020004" pitchFamily="2" charset="0"/>
              </a:rPr>
              <a:t>h</a:t>
            </a:r>
            <a:r>
              <a:rPr lang="pt-BR" sz="1700" dirty="0" smtClean="0">
                <a:latin typeface="BlissL" panose="02000506030000020004" pitchFamily="2" charset="0"/>
              </a:rPr>
              <a:t>umanos, oportunidade de defesa em 1ª e 2ª instâncias administrativas antes da inclusão; </a:t>
            </a:r>
            <a:r>
              <a:rPr lang="pt-BR" sz="1700" dirty="0" err="1" smtClean="0">
                <a:latin typeface="BlissL" panose="02000506030000020004" pitchFamily="2" charset="0"/>
              </a:rPr>
              <a:t>JusBrasil</a:t>
            </a:r>
            <a:r>
              <a:rPr lang="pt-BR" sz="1700" dirty="0" smtClean="0">
                <a:latin typeface="BlissL" panose="02000506030000020004" pitchFamily="2" charset="0"/>
              </a:rPr>
              <a:t> - lobby</a:t>
            </a:r>
            <a:r>
              <a:rPr lang="pt-BR" sz="1700" dirty="0">
                <a:latin typeface="BlissL" panose="02000506030000020004" pitchFamily="2" charset="0"/>
              </a:rPr>
              <a:t>, injunção com </a:t>
            </a:r>
            <a:r>
              <a:rPr lang="pt-BR" sz="1700" dirty="0" smtClean="0">
                <a:latin typeface="BlissL" panose="02000506030000020004" pitchFamily="2" charset="0"/>
              </a:rPr>
              <a:t>ISS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Artigos a favor – </a:t>
            </a:r>
            <a:r>
              <a:rPr lang="pt-BR" sz="1700" dirty="0" err="1" smtClean="0">
                <a:latin typeface="BlissL" panose="02000506030000020004" pitchFamily="2" charset="0"/>
              </a:rPr>
              <a:t>Conjur</a:t>
            </a:r>
            <a:r>
              <a:rPr lang="pt-BR" sz="1700" dirty="0" smtClean="0">
                <a:latin typeface="BlissL" panose="02000506030000020004" pitchFamily="2" charset="0"/>
              </a:rPr>
              <a:t>, Consultor Jurídico (5/12)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Discussão em Comitê de Comunicação - 22/1 </a:t>
            </a:r>
            <a:r>
              <a:rPr lang="pt-BR" sz="1700" dirty="0" smtClean="0">
                <a:latin typeface="BlissL" panose="02000506030000020004" pitchFamily="2" charset="0"/>
              </a:rPr>
              <a:t>– </a:t>
            </a:r>
            <a:r>
              <a:rPr lang="pt-BR" sz="1700" dirty="0">
                <a:latin typeface="BlissL" panose="02000506030000020004" pitchFamily="2" charset="0"/>
              </a:rPr>
              <a:t>contra as práticas, a favor da lista, contra seu processo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Avançar no entendimento e na discussão da questão </a:t>
            </a: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126695"/>
            <a:ext cx="8696325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000" dirty="0"/>
              <a:t>ADIN </a:t>
            </a:r>
            <a:r>
              <a:rPr lang="pt-BR" sz="2000" dirty="0" smtClean="0"/>
              <a:t>- acompanhamento</a:t>
            </a:r>
            <a:endParaRPr lang="en-US" sz="20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64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 smtClean="0">
                <a:latin typeface="BlissL" panose="02000506030000020004" pitchFamily="2" charset="0"/>
              </a:rPr>
              <a:t>Carta </a:t>
            </a:r>
            <a:r>
              <a:rPr lang="pt-BR" sz="1700" dirty="0">
                <a:latin typeface="BlissL" panose="02000506030000020004" pitchFamily="2" charset="0"/>
              </a:rPr>
              <a:t>às entidades que se posicionaram contra a liminar </a:t>
            </a:r>
            <a:r>
              <a:rPr lang="pt-BR" sz="1700" dirty="0" smtClean="0">
                <a:latin typeface="BlissL" panose="02000506030000020004" pitchFamily="2" charset="0"/>
              </a:rPr>
              <a:t>com carta </a:t>
            </a:r>
            <a:r>
              <a:rPr lang="pt-BR" sz="1700" dirty="0">
                <a:latin typeface="BlissL" panose="02000506030000020004" pitchFamily="2" charset="0"/>
              </a:rPr>
              <a:t>à presidente, mostrando o posicionamento da ABRAINC, ressaltando os pontos defendidos pela associação e propondo colaboração na discussão de boas práticas na relação de </a:t>
            </a:r>
            <a:r>
              <a:rPr lang="pt-BR" sz="1700" dirty="0" smtClean="0">
                <a:latin typeface="BlissL" panose="02000506030000020004" pitchFamily="2" charset="0"/>
              </a:rPr>
              <a:t>trabalho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 err="1" smtClean="0">
                <a:latin typeface="BlissL" panose="02000506030000020004" pitchFamily="2" charset="0"/>
              </a:rPr>
              <a:t>Conitunidade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smtClean="0">
                <a:latin typeface="BlissL" panose="02000506030000020004" pitchFamily="2" charset="0"/>
              </a:rPr>
              <a:t>na discussão </a:t>
            </a:r>
            <a:r>
              <a:rPr lang="pt-BR" sz="1700" dirty="0" smtClean="0">
                <a:latin typeface="BlissL" panose="02000506030000020004" pitchFamily="2" charset="0"/>
              </a:rPr>
              <a:t>do tema em fóruns internos (Comitê de RH)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Participação de grupos -  </a:t>
            </a:r>
            <a:r>
              <a:rPr lang="pt-BR" sz="1700" dirty="0" smtClean="0">
                <a:latin typeface="BlissL" panose="02000506030000020004" pitchFamily="2" charset="0"/>
              </a:rPr>
              <a:t>a ser modulada adequadamente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TrabalhoDecenteSP</a:t>
            </a:r>
            <a:r>
              <a:rPr lang="pt-BR" sz="1700" dirty="0">
                <a:latin typeface="BlissL" panose="02000506030000020004" pitchFamily="2" charset="0"/>
              </a:rPr>
              <a:t>, da Secretaria do Emprego e Relações do trabalho de </a:t>
            </a:r>
            <a:r>
              <a:rPr lang="pt-BR" sz="1700" dirty="0" err="1">
                <a:latin typeface="BlissL" panose="02000506030000020004" pitchFamily="2" charset="0"/>
              </a:rPr>
              <a:t>S.Paulo</a:t>
            </a:r>
            <a:r>
              <a:rPr lang="pt-BR" sz="1700" dirty="0">
                <a:latin typeface="BlissL" panose="02000506030000020004" pitchFamily="2" charset="0"/>
              </a:rPr>
              <a:t> (secretário adjunto de Estado do Emprego, </a:t>
            </a:r>
            <a:r>
              <a:rPr lang="pt-BR" sz="1700" dirty="0" err="1">
                <a:latin typeface="BlissL" panose="02000506030000020004" pitchFamily="2" charset="0"/>
              </a:rPr>
              <a:t>Eufrozino</a:t>
            </a:r>
            <a:r>
              <a:rPr lang="pt-BR" sz="1700" dirty="0">
                <a:latin typeface="BlissL" panose="02000506030000020004" pitchFamily="2" charset="0"/>
              </a:rPr>
              <a:t> Pereira)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Organização Internacional do Trabalho, que no Brasil só se dedica ao tema do trabalho escravo  </a:t>
            </a:r>
            <a:r>
              <a:rPr lang="pt-BR" sz="1700" dirty="0">
                <a:latin typeface="BlissL" panose="02000506030000020004" pitchFamily="2" charset="0"/>
                <a:hlinkClick r:id="rId3"/>
              </a:rPr>
              <a:t>http://www.oitbrasil.org.br/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Grupo que discute a assinatura do Pacto Nacional pela erradicação do Trabalho Escravo </a:t>
            </a:r>
            <a:r>
              <a:rPr lang="pt-BR" sz="1700" dirty="0">
                <a:latin typeface="BlissL" panose="02000506030000020004" pitchFamily="2" charset="0"/>
                <a:hlinkClick r:id="rId4"/>
              </a:rPr>
              <a:t>http://www.pactonacional.com.br</a:t>
            </a:r>
            <a:r>
              <a:rPr lang="pt-BR" sz="1700" dirty="0" smtClean="0">
                <a:latin typeface="BlissL" panose="02000506030000020004" pitchFamily="2" charset="0"/>
                <a:hlinkClick r:id="rId4"/>
              </a:rPr>
              <a:t>/</a:t>
            </a:r>
            <a:endParaRPr lang="pt-BR" sz="1700" dirty="0">
              <a:latin typeface="BlissL" panose="02000506030000020004" pitchFamily="2" charset="0"/>
            </a:endParaRPr>
          </a:p>
          <a:p>
            <a:pPr lvl="0"/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Instituto Ethos - discutir dentro da entidade questões sobre boas práticas de trabalho decente </a:t>
            </a:r>
            <a:br>
              <a:rPr lang="pt-BR" sz="1700" dirty="0">
                <a:latin typeface="BlissL" panose="02000506030000020004" pitchFamily="2" charset="0"/>
              </a:rPr>
            </a:b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126695"/>
            <a:ext cx="8696325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000" dirty="0"/>
              <a:t>ADIN </a:t>
            </a:r>
            <a:r>
              <a:rPr lang="pt-BR" sz="2000" dirty="0" smtClean="0"/>
              <a:t>– Recomendações Comunicação/Assessoria</a:t>
            </a:r>
            <a:endParaRPr lang="en-US" sz="20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10003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51520" y="692696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Terceirização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PL 4330 – apoio junto com Febraban, CNI, </a:t>
            </a:r>
            <a:r>
              <a:rPr lang="pt-BR" sz="1700" dirty="0" err="1" smtClean="0">
                <a:latin typeface="BlissL" panose="02000506030000020004" pitchFamily="2" charset="0"/>
              </a:rPr>
              <a:t>etc</a:t>
            </a:r>
            <a:r>
              <a:rPr lang="pt-BR" sz="1700" dirty="0" smtClean="0">
                <a:latin typeface="BlissL" panose="02000506030000020004" pitchFamily="2" charset="0"/>
              </a:rPr>
              <a:t> – 2105 é a oportunidade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STJ – participação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Curiae</a:t>
            </a:r>
            <a:r>
              <a:rPr lang="pt-BR" sz="1700" dirty="0" smtClean="0">
                <a:latin typeface="BlissL" panose="02000506030000020004" pitchFamily="2" charset="0"/>
              </a:rPr>
              <a:t> – indicação de nome vs. </a:t>
            </a:r>
            <a:r>
              <a:rPr lang="pt-BR" sz="1700" i="1" dirty="0" smtClean="0">
                <a:latin typeface="BlissL" panose="02000506030000020004" pitchFamily="2" charset="0"/>
              </a:rPr>
              <a:t>timing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i="1" dirty="0" err="1" smtClean="0">
                <a:latin typeface="BlissL" panose="02000506030000020004" pitchFamily="2" charset="0"/>
              </a:rPr>
              <a:t>Sette</a:t>
            </a:r>
            <a:r>
              <a:rPr lang="pt-BR" sz="1700" i="1" dirty="0" smtClean="0">
                <a:latin typeface="BlissL" panose="02000506030000020004" pitchFamily="2" charset="0"/>
              </a:rPr>
              <a:t> Câmara, Bastos e Oliveira – Daniel Sgai</a:t>
            </a:r>
            <a:r>
              <a:rPr lang="pt-BR" sz="1700" dirty="0" smtClean="0">
                <a:latin typeface="BlissL" panose="02000506030000020004" pitchFamily="2" charset="0"/>
              </a:rPr>
              <a:t>  - reunião Cons. </a:t>
            </a:r>
            <a:r>
              <a:rPr lang="pt-BR" sz="1700" dirty="0" err="1" smtClean="0">
                <a:latin typeface="BlissL" panose="02000506030000020004" pitchFamily="2" charset="0"/>
              </a:rPr>
              <a:t>Jur</a:t>
            </a:r>
            <a:r>
              <a:rPr lang="pt-BR" sz="1700" dirty="0" smtClean="0">
                <a:latin typeface="BlissL" panose="02000506030000020004" pitchFamily="2" charset="0"/>
              </a:rPr>
              <a:t> 4/2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7 </a:t>
            </a:r>
            <a:r>
              <a:rPr lang="pt-BR" sz="1700" dirty="0">
                <a:latin typeface="BlissL" panose="02000506030000020004" pitchFamily="2" charset="0"/>
              </a:rPr>
              <a:t>instituições requereram </a:t>
            </a:r>
            <a:r>
              <a:rPr lang="pt-BR" sz="1700" dirty="0" smtClean="0">
                <a:latin typeface="BlissL" panose="02000506030000020004" pitchFamily="2" charset="0"/>
              </a:rPr>
              <a:t>ingresso como </a:t>
            </a: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sem definições.</a:t>
            </a:r>
            <a:r>
              <a:rPr lang="pt-BR" sz="1700" dirty="0">
                <a:latin typeface="BlissL" panose="02000506030000020004" pitchFamily="2" charset="0"/>
              </a:rPr>
              <a:t/>
            </a:r>
            <a:br>
              <a:rPr lang="pt-BR" sz="1700" dirty="0">
                <a:latin typeface="BlissL" panose="02000506030000020004" pitchFamily="2" charset="0"/>
              </a:rPr>
            </a:b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Contrárias à terceirização na atividade-fim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Assoc. Nac. Procuradores </a:t>
            </a:r>
            <a:r>
              <a:rPr lang="pt-BR" sz="1700" dirty="0">
                <a:latin typeface="BlissL" panose="02000506030000020004" pitchFamily="2" charset="0"/>
              </a:rPr>
              <a:t>do Trabalho (</a:t>
            </a:r>
            <a:r>
              <a:rPr lang="pt-BR" sz="1700" dirty="0" smtClean="0">
                <a:latin typeface="BlissL" panose="02000506030000020004" pitchFamily="2" charset="0"/>
              </a:rPr>
              <a:t>ANPT)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Nac. dos Técnicos em Radiologia (</a:t>
            </a:r>
            <a:r>
              <a:rPr lang="pt-BR" sz="1700" dirty="0" smtClean="0">
                <a:latin typeface="BlissL" panose="02000506030000020004" pitchFamily="2" charset="0"/>
              </a:rPr>
              <a:t>FENATRA)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</a:t>
            </a:r>
            <a:r>
              <a:rPr lang="pt-BR" sz="1700" dirty="0" smtClean="0">
                <a:latin typeface="BlissL" panose="02000506030000020004" pitchFamily="2" charset="0"/>
              </a:rPr>
              <a:t>. dos </a:t>
            </a:r>
            <a:r>
              <a:rPr lang="pt-BR" sz="1700" dirty="0">
                <a:latin typeface="BlissL" panose="02000506030000020004" pitchFamily="2" charset="0"/>
              </a:rPr>
              <a:t>Eng. (</a:t>
            </a:r>
            <a:r>
              <a:rPr lang="pt-BR" sz="1700" dirty="0" smtClean="0">
                <a:latin typeface="BlissL" panose="02000506030000020004" pitchFamily="2" charset="0"/>
              </a:rPr>
              <a:t>FNE)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</a:t>
            </a:r>
            <a:r>
              <a:rPr lang="pt-BR" sz="1700" dirty="0">
                <a:latin typeface="BlissL" panose="02000506030000020004" pitchFamily="2" charset="0"/>
              </a:rPr>
              <a:t>. dos Eng. da Petrobrás (AEPET) - representado por</a:t>
            </a:r>
            <a:br>
              <a:rPr lang="pt-BR" sz="1700" dirty="0">
                <a:latin typeface="BlissL" panose="02000506030000020004" pitchFamily="2" charset="0"/>
              </a:rPr>
            </a:br>
            <a:r>
              <a:rPr lang="pt-BR" sz="1700" dirty="0">
                <a:latin typeface="BlissL" panose="02000506030000020004" pitchFamily="2" charset="0"/>
              </a:rPr>
              <a:t>Vergara Martins Costa, </a:t>
            </a:r>
            <a:r>
              <a:rPr lang="pt-BR" sz="1700" dirty="0" err="1">
                <a:latin typeface="BlissL" panose="02000506030000020004" pitchFamily="2" charset="0"/>
              </a:rPr>
              <a:t>Troglio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err="1">
                <a:latin typeface="BlissL" panose="02000506030000020004" pitchFamily="2" charset="0"/>
              </a:rPr>
              <a:t>Sanvincente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Advogados</a:t>
            </a:r>
            <a:r>
              <a:rPr lang="pt-BR" sz="1700" dirty="0">
                <a:latin typeface="BlissL" panose="02000506030000020004" pitchFamily="2" charset="0"/>
              </a:rPr>
              <a:t/>
            </a:r>
            <a:br>
              <a:rPr lang="pt-BR" sz="1700" dirty="0">
                <a:latin typeface="BlissL" panose="02000506030000020004" pitchFamily="2" charset="0"/>
              </a:rPr>
            </a:b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favor: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CBIC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Central Bras.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Setor </a:t>
            </a:r>
            <a:r>
              <a:rPr lang="pt-BR" sz="1700" dirty="0">
                <a:latin typeface="BlissL" panose="02000506030000020004" pitchFamily="2" charset="0"/>
              </a:rPr>
              <a:t>de Serviços (CEBRASSE</a:t>
            </a:r>
            <a:r>
              <a:rPr lang="pt-BR" sz="1700" dirty="0" smtClean="0">
                <a:latin typeface="BlissL" panose="02000506030000020004" pitchFamily="2" charset="0"/>
              </a:rPr>
              <a:t>), com Maricato Advogados </a:t>
            </a:r>
            <a:r>
              <a:rPr lang="pt-BR" sz="1700" dirty="0">
                <a:latin typeface="BlissL" panose="02000506030000020004" pitchFamily="2" charset="0"/>
              </a:rPr>
              <a:t>(</a:t>
            </a:r>
            <a:r>
              <a:rPr lang="pt-BR" sz="1700" dirty="0" smtClean="0">
                <a:latin typeface="BlissL" panose="02000506030000020004" pitchFamily="2" charset="0"/>
              </a:rPr>
              <a:t>MAA)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Conf. Nac.de </a:t>
            </a:r>
            <a:r>
              <a:rPr lang="pt-BR" sz="1700" dirty="0">
                <a:latin typeface="BlissL" panose="02000506030000020004" pitchFamily="2" charset="0"/>
              </a:rPr>
              <a:t>Serviços (CNS) - representado por </a:t>
            </a:r>
            <a:r>
              <a:rPr lang="pt-BR" sz="1700" dirty="0" smtClean="0">
                <a:latin typeface="BlissL" panose="02000506030000020004" pitchFamily="2" charset="0"/>
              </a:rPr>
              <a:t>NBPF Adv.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Reunião 4/2 com Escr. </a:t>
            </a:r>
            <a:r>
              <a:rPr lang="pt-BR" sz="1700" b="1" dirty="0" err="1" smtClean="0">
                <a:latin typeface="BlissL" panose="02000506030000020004" pitchFamily="2" charset="0"/>
              </a:rPr>
              <a:t>Sette</a:t>
            </a:r>
            <a:r>
              <a:rPr lang="pt-BR" sz="1700" b="1" dirty="0" smtClean="0">
                <a:latin typeface="BlissL" panose="02000506030000020004" pitchFamily="2" charset="0"/>
              </a:rPr>
              <a:t> Câmara, Oliveira, Bastos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44624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Equilíbrio </a:t>
            </a:r>
            <a:r>
              <a:rPr lang="pt-BR" dirty="0"/>
              <a:t>nas relações – </a:t>
            </a:r>
            <a:r>
              <a:rPr lang="pt-BR" dirty="0" smtClean="0"/>
              <a:t>Trabalho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52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251520" y="980728"/>
            <a:ext cx="8111876" cy="42575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Negócios, </a:t>
            </a:r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Distratos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34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vendas – aproximação com o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MP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83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Relacionamento com imobiliárias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Autuação </a:t>
            </a:r>
            <a:r>
              <a:rPr lang="pt-BR" sz="1700" b="1" dirty="0">
                <a:latin typeface="BlissL" panose="02000506030000020004" pitchFamily="2" charset="0"/>
              </a:rPr>
              <a:t>INSS – Brasília, </a:t>
            </a:r>
            <a:r>
              <a:rPr lang="pt-BR" sz="1700" b="1" dirty="0" smtClean="0">
                <a:latin typeface="BlissL" panose="02000506030000020004" pitchFamily="2" charset="0"/>
              </a:rPr>
              <a:t>Porto Alegre; </a:t>
            </a:r>
            <a:r>
              <a:rPr lang="pt-BR" sz="1700" b="1" dirty="0">
                <a:latin typeface="BlissL" panose="02000506030000020004" pitchFamily="2" charset="0"/>
              </a:rPr>
              <a:t>decisões contrárias </a:t>
            </a:r>
            <a:r>
              <a:rPr lang="pt-BR" sz="1700" b="1" dirty="0" smtClean="0">
                <a:latin typeface="BlissL" panose="02000506030000020004" pitchFamily="2" charset="0"/>
              </a:rPr>
              <a:t>RS – </a:t>
            </a:r>
            <a:r>
              <a:rPr lang="pt-BR" sz="1700" dirty="0" smtClean="0">
                <a:latin typeface="BlissL" panose="02000506030000020004" pitchFamily="2" charset="0"/>
              </a:rPr>
              <a:t>rejeição de recursos da Fazenda para Câmara Especial no CARF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Lei Complementar – 1/1/2015 </a:t>
            </a:r>
            <a:r>
              <a:rPr lang="pt-BR" sz="1700" dirty="0" smtClean="0">
                <a:latin typeface="BlissL" panose="02000506030000020004" pitchFamily="2" charset="0"/>
              </a:rPr>
              <a:t>– Supersimples - 6% até R$ 180 mil</a:t>
            </a: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Corretores </a:t>
            </a:r>
            <a:r>
              <a:rPr lang="pt-BR" altLang="pt-BR" sz="1700" b="1" dirty="0">
                <a:latin typeface="BlissL" panose="02000506030000020004" pitchFamily="2" charset="0"/>
              </a:rPr>
              <a:t>Associados </a:t>
            </a:r>
            <a:r>
              <a:rPr lang="pt-BR" altLang="pt-BR" b="1" dirty="0" smtClean="0"/>
              <a:t>- </a:t>
            </a:r>
            <a:r>
              <a:rPr lang="pt-BR" altLang="pt-BR" sz="1700" b="1" dirty="0">
                <a:latin typeface="BlissL" panose="02000506030000020004" pitchFamily="2" charset="0"/>
              </a:rPr>
              <a:t>Lei 13.907, de 19/1/2015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Art. 169 - Corretores e imobiliárias quando não regime CLT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Art. 62 - </a:t>
            </a:r>
            <a:r>
              <a:rPr lang="pt-BR" sz="1700" dirty="0">
                <a:latin typeface="BlissL" panose="02000506030000020004" pitchFamily="2" charset="0"/>
              </a:rPr>
              <a:t>extinção sem intervenção judicial caso o adquirente, que já se encontre em atraso com suas obrigações, não efetue o pagamento integral de verbas em aberto, com juros e multas em 15 dias da notificação judicial ou extrajudicial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0" lvl="1"/>
            <a:r>
              <a:rPr lang="pt-BR" sz="1700" dirty="0" smtClean="0">
                <a:latin typeface="BlissL" panose="02000506030000020004" pitchFamily="2" charset="0"/>
              </a:rPr>
              <a:t>Retomada de discussões em Comitês Jurídico, Financeiro e Incorporação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33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Comitê </a:t>
            </a:r>
            <a:r>
              <a:rPr lang="pt-BR" sz="1700" b="1" dirty="0">
                <a:latin typeface="BlissL" panose="02000506030000020004" pitchFamily="2" charset="0"/>
              </a:rPr>
              <a:t>Financeiro </a:t>
            </a:r>
            <a:r>
              <a:rPr lang="pt-BR" sz="1700" b="1" dirty="0" smtClean="0">
                <a:latin typeface="BlissL" panose="02000506030000020004" pitchFamily="2" charset="0"/>
              </a:rPr>
              <a:t>ABRAINC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Ratings/ Integração com informações de </a:t>
            </a:r>
            <a:r>
              <a:rPr lang="pt-BR" sz="1700" dirty="0" smtClean="0">
                <a:latin typeface="BlissL" panose="02000506030000020004" pitchFamily="2" charset="0"/>
              </a:rPr>
              <a:t>crédito - CETIP – Gafisa,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, Rossi.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Crédito na venda – Itaú/CETIP – 26/11, 17h </a:t>
            </a:r>
            <a:r>
              <a:rPr lang="pt-BR" sz="1700" dirty="0" smtClean="0">
                <a:latin typeface="BlissL" panose="02000506030000020004" pitchFamily="2" charset="0"/>
              </a:rPr>
              <a:t>- adiado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</a:t>
            </a:r>
            <a:endParaRPr lang="pt-BR" sz="1700" b="1" u="sng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GT - </a:t>
            </a:r>
            <a:r>
              <a:rPr lang="pt-BR" sz="1700" dirty="0">
                <a:latin typeface="BlissL" panose="02000506030000020004" pitchFamily="2" charset="0"/>
              </a:rPr>
              <a:t>Rafael Novellino, Marcelo Borges, Carlos </a:t>
            </a:r>
            <a:r>
              <a:rPr lang="pt-BR" sz="1700" dirty="0" err="1">
                <a:latin typeface="BlissL" panose="02000506030000020004" pitchFamily="2" charset="0"/>
              </a:rPr>
              <a:t>Piani</a:t>
            </a:r>
            <a:r>
              <a:rPr lang="pt-BR" sz="1700" dirty="0">
                <a:latin typeface="BlissL" panose="02000506030000020004" pitchFamily="2" charset="0"/>
              </a:rPr>
              <a:t>, Rodrigo Luna, Gafisa,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b="1" u="sng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Repasse antecipado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apresentação em próxima reunião de Diretoria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Discussão sobre médio prazo </a:t>
            </a:r>
            <a:r>
              <a:rPr lang="pt-BR" sz="1700" dirty="0">
                <a:latin typeface="BlissL" panose="02000506030000020004" pitchFamily="2" charset="0"/>
              </a:rPr>
              <a:t>- processos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3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Ajustes legislativos</a:t>
            </a:r>
            <a:r>
              <a:rPr lang="pt-BR" sz="1700" b="1" dirty="0">
                <a:latin typeface="BlissL" panose="02000506030000020004" pitchFamily="2" charset="0"/>
              </a:rPr>
              <a:t> – GT Legislativo - </a:t>
            </a:r>
            <a:r>
              <a:rPr lang="pt-BR" sz="1700" dirty="0">
                <a:latin typeface="BlissL" panose="02000506030000020004" pitchFamily="2" charset="0"/>
              </a:rPr>
              <a:t>Rubens </a:t>
            </a:r>
            <a:r>
              <a:rPr lang="pt-BR" sz="1700" dirty="0" err="1">
                <a:latin typeface="BlissL" panose="02000506030000020004" pitchFamily="2" charset="0"/>
              </a:rPr>
              <a:t>Menin</a:t>
            </a:r>
            <a:r>
              <a:rPr lang="pt-BR" sz="1700" dirty="0">
                <a:latin typeface="BlissL" panose="02000506030000020004" pitchFamily="2" charset="0"/>
              </a:rPr>
              <a:t>, Flavio </a:t>
            </a:r>
            <a:r>
              <a:rPr lang="pt-BR" sz="1700" dirty="0" err="1">
                <a:latin typeface="BlissL" panose="02000506030000020004" pitchFamily="2" charset="0"/>
              </a:rPr>
              <a:t>Zarzur</a:t>
            </a:r>
            <a:r>
              <a:rPr lang="pt-BR" sz="1700" dirty="0">
                <a:latin typeface="BlissL" panose="02000506030000020004" pitchFamily="2" charset="0"/>
              </a:rPr>
              <a:t>, Ronaldo Cury, Claudio Bernardes, ABRAINC, Luiz Fernando </a:t>
            </a:r>
            <a:r>
              <a:rPr lang="pt-BR" sz="1700" dirty="0" smtClean="0">
                <a:latin typeface="BlissL" panose="02000506030000020004" pitchFamily="2" charset="0"/>
              </a:rPr>
              <a:t>Moura</a:t>
            </a:r>
            <a:endParaRPr lang="pt-BR" sz="1700" b="1" u="sng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Imagem </a:t>
            </a:r>
            <a:r>
              <a:rPr lang="pt-BR" sz="1700" b="1" dirty="0">
                <a:latin typeface="BlissL" panose="02000506030000020004" pitchFamily="2" charset="0"/>
              </a:rPr>
              <a:t>do setor e esclarecimentos </a:t>
            </a:r>
            <a:r>
              <a:rPr lang="pt-BR" sz="1700" dirty="0">
                <a:latin typeface="BlissL" panose="02000506030000020004" pitchFamily="2" charset="0"/>
              </a:rPr>
              <a:t>– Cartilha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Definições </a:t>
            </a:r>
            <a:r>
              <a:rPr lang="pt-BR" sz="1700" b="1" dirty="0">
                <a:latin typeface="BlissL" panose="02000506030000020004" pitchFamily="2" charset="0"/>
              </a:rPr>
              <a:t>legais sobre retenção </a:t>
            </a:r>
            <a:r>
              <a:rPr lang="pt-BR" sz="1700" dirty="0">
                <a:latin typeface="BlissL" panose="02000506030000020004" pitchFamily="2" charset="0"/>
              </a:rPr>
              <a:t>– trabalho proativo com Legislativo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Empresas ABRAINC – 44 Deputados Federais e 6 Senadores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Plano de Acompanhamento ABRAINC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Plano de acompanhamento com Secovi e CBIC: definições, </a:t>
            </a:r>
            <a:r>
              <a:rPr lang="pt-BR" sz="1700" dirty="0" smtClean="0">
                <a:latin typeface="BlissL" panose="02000506030000020004" pitchFamily="2" charset="0"/>
              </a:rPr>
              <a:t>implementação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u="sng" dirty="0">
                <a:latin typeface="BlissL" panose="02000506030000020004" pitchFamily="2" charset="0"/>
              </a:rPr>
              <a:t>4 - Jurisprudência</a:t>
            </a:r>
            <a:r>
              <a:rPr lang="pt-BR" sz="1700" b="1" dirty="0">
                <a:latin typeface="BlissL" panose="02000506030000020004" pitchFamily="2" charset="0"/>
              </a:rPr>
              <a:t> - GT Judiciário com Comitê Jurídico ABRAINC – cont.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GT Judiciário -  </a:t>
            </a:r>
            <a:r>
              <a:rPr lang="pt-BR" sz="1700" dirty="0">
                <a:latin typeface="BlissL" panose="02000506030000020004" pitchFamily="2" charset="0"/>
              </a:rPr>
              <a:t>Claudio Carvalho, MF, JC </a:t>
            </a:r>
            <a:r>
              <a:rPr lang="pt-BR" sz="1700" dirty="0" err="1">
                <a:latin typeface="BlissL" panose="02000506030000020004" pitchFamily="2" charset="0"/>
              </a:rPr>
              <a:t>Lazaretti</a:t>
            </a:r>
            <a:r>
              <a:rPr lang="pt-BR" sz="1700" dirty="0">
                <a:latin typeface="BlissL" panose="02000506030000020004" pitchFamily="2" charset="0"/>
              </a:rPr>
              <a:t>, Denise, VL, CB, LFM, ABRAINC</a:t>
            </a:r>
            <a:endParaRPr lang="pt-BR" sz="1700" b="1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 </a:t>
            </a:r>
            <a:endParaRPr lang="pt-BR" sz="1700" b="1" u="sng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2116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84050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– GT Judiciário -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Jurisprudência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Cartilha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- agenda integrada, finalização, lançamento, </a:t>
            </a:r>
            <a:r>
              <a:rPr lang="pt-BR" sz="1700" dirty="0" smtClean="0">
                <a:latin typeface="BlissL" panose="02000506030000020004" pitchFamily="2" charset="0"/>
              </a:rPr>
              <a:t>discussão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Destinatários</a:t>
            </a:r>
            <a:r>
              <a:rPr lang="pt-BR" sz="1700" dirty="0">
                <a:latin typeface="BlissL" panose="02000506030000020004" pitchFamily="2" charset="0"/>
              </a:rPr>
              <a:t> 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equilíbrio.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Objetivos</a:t>
            </a:r>
          </a:p>
          <a:p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Importância da produção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Valorização e propostas pelo equilíbrio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Documento base para construção de enunciados e </a:t>
            </a:r>
            <a:r>
              <a:rPr lang="pt-BR" sz="1700" dirty="0" smtClean="0">
                <a:latin typeface="BlissL" panose="02000506030000020004" pitchFamily="2" charset="0"/>
              </a:rPr>
              <a:t>entendimentos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Verificação e finalização de texto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Agendamento de reuniões para leitura final com Secovi, CBIC e ADEMI </a:t>
            </a:r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Lançamento </a:t>
            </a:r>
            <a:r>
              <a:rPr lang="pt-BR" sz="1700" dirty="0" smtClean="0">
                <a:latin typeface="BlissL" panose="02000506030000020004" pitchFamily="2" charset="0"/>
              </a:rPr>
              <a:t>–evento em Brasília – 18/3, com CBIC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Agenda concatenada </a:t>
            </a:r>
            <a:r>
              <a:rPr lang="pt-BR" sz="1700" dirty="0" smtClean="0">
                <a:latin typeface="BlissL" panose="02000506030000020004" pitchFamily="2" charset="0"/>
              </a:rPr>
              <a:t>– lançamento, mesas, divulgação – Comitê de Comunicação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54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95536" y="980728"/>
            <a:ext cx="8111876" cy="422679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ABRAINC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1"/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Sócios, contribuições </a:t>
            </a: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Eleições Diretoria, Calendário de reuniões</a:t>
            </a: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 - Doações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RJ, RET 4%, Acessibilidade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Registro Eletrônico, COFECI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Pesquisa Satisfação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Associados, FIPE, Cause, Vivenda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89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>
                <a:latin typeface="BlissL" panose="02000506030000020004" pitchFamily="2" charset="0"/>
              </a:rPr>
              <a:t>Aprovação de novos sócios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Patrimar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Participação </a:t>
            </a:r>
            <a:r>
              <a:rPr lang="pt-BR" sz="1700" dirty="0" err="1" smtClean="0">
                <a:latin typeface="BlissL" panose="02000506030000020004" pitchFamily="2" charset="0"/>
              </a:rPr>
              <a:t>Plaenge</a:t>
            </a:r>
            <a:r>
              <a:rPr lang="pt-BR" sz="1700" dirty="0" smtClean="0">
                <a:latin typeface="BlissL" panose="02000506030000020004" pitchFamily="2" charset="0"/>
              </a:rPr>
              <a:t>, saída João Fortes, </a:t>
            </a:r>
            <a:r>
              <a:rPr lang="pt-BR" sz="1700" dirty="0">
                <a:latin typeface="BlissL" panose="02000506030000020004" pitchFamily="2" charset="0"/>
              </a:rPr>
              <a:t>questionamento </a:t>
            </a:r>
            <a:r>
              <a:rPr lang="pt-BR" sz="1700" dirty="0" err="1" smtClean="0">
                <a:latin typeface="BlissL" panose="02000506030000020004" pitchFamily="2" charset="0"/>
              </a:rPr>
              <a:t>Wtorre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Situação orçamentária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Caixa (com aplicações</a:t>
            </a:r>
            <a:r>
              <a:rPr lang="pt-BR" sz="1700" dirty="0">
                <a:latin typeface="BlissL" panose="02000506030000020004" pitchFamily="2" charset="0"/>
              </a:rPr>
              <a:t>): </a:t>
            </a:r>
            <a:r>
              <a:rPr lang="pt-BR" sz="1700" dirty="0" smtClean="0">
                <a:latin typeface="BlissL" panose="02000506030000020004" pitchFamily="2" charset="0"/>
              </a:rPr>
              <a:t>R</a:t>
            </a:r>
            <a:r>
              <a:rPr lang="pt-BR" sz="1700" dirty="0">
                <a:latin typeface="BlissL" panose="02000506030000020004" pitchFamily="2" charset="0"/>
              </a:rPr>
              <a:t>$ 2.714.270,64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Pendências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Atualizações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Fórum de RH – 30/1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Encontro com Mackenzie -  Arquitetura – a Incorporação e a Produção da Cidade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Comitê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Comitê de Comunicação - questão hídrica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Recursos técnicos disponíveis – construção e uso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Recomendações à população e prefeituras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Condições mínimas, com certificação de terceiro/associação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889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Mandato </a:t>
            </a:r>
            <a:r>
              <a:rPr lang="pt-BR" sz="1700" b="1" dirty="0">
                <a:latin typeface="BlissL" panose="02000506030000020004" pitchFamily="2" charset="0"/>
              </a:rPr>
              <a:t>2015/2016 </a:t>
            </a:r>
            <a:r>
              <a:rPr lang="pt-BR" sz="1700" dirty="0">
                <a:latin typeface="BlissL" panose="02000506030000020004" pitchFamily="2" charset="0"/>
              </a:rPr>
              <a:t>– encaminhamento -  Conselho Deliberativo 5/12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Presidente</a:t>
            </a:r>
            <a:r>
              <a:rPr lang="pt-BR" sz="1700" b="1" dirty="0">
                <a:latin typeface="BlissL" panose="02000506030000020004" pitchFamily="2" charset="0"/>
              </a:rPr>
              <a:t>, Vice-Presidente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Diretoria 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Indicação </a:t>
            </a:r>
            <a:r>
              <a:rPr lang="pt-BR" sz="1700" b="1" dirty="0">
                <a:latin typeface="BlissL" panose="02000506030000020004" pitchFamily="2" charset="0"/>
              </a:rPr>
              <a:t>1º mandato </a:t>
            </a:r>
            <a:r>
              <a:rPr lang="pt-BR" sz="1700" dirty="0">
                <a:latin typeface="BlissL" panose="02000506030000020004" pitchFamily="2" charset="0"/>
              </a:rPr>
              <a:t>– 2 membros de empresas com 4 cotas, 1 membro de 3 cotas, 1 membro de 2 cotas, 1 membro + suplente de 1 cota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Presidente </a:t>
            </a:r>
            <a:r>
              <a:rPr lang="pt-BR" sz="1700" dirty="0">
                <a:latin typeface="BlissL" panose="02000506030000020004" pitchFamily="2" charset="0"/>
              </a:rPr>
              <a:t>foi incluído na Diretoria (</a:t>
            </a:r>
            <a:r>
              <a:rPr lang="pt-BR" sz="1700" dirty="0" err="1">
                <a:latin typeface="BlissL" panose="02000506030000020004" pitchFamily="2" charset="0"/>
              </a:rPr>
              <a:t>ago</a:t>
            </a:r>
            <a:r>
              <a:rPr lang="pt-BR" sz="1700" dirty="0">
                <a:latin typeface="BlissL" panose="02000506030000020004" pitchFamily="2" charset="0"/>
              </a:rPr>
              <a:t>/2014), mudança em cotas de empresas e saída de Marcelo Borges</a:t>
            </a:r>
            <a:endParaRPr lang="pt-BR" sz="1700" b="1" dirty="0">
              <a:latin typeface="BlissL" panose="02000506030000020004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4 </a:t>
            </a:r>
            <a:r>
              <a:rPr lang="pt-BR" sz="1700" b="1" dirty="0">
                <a:latin typeface="BlissL" panose="02000506030000020004" pitchFamily="2" charset="0"/>
              </a:rPr>
              <a:t>cotas </a:t>
            </a:r>
            <a:r>
              <a:rPr lang="pt-BR" sz="1700" dirty="0">
                <a:latin typeface="BlissL" panose="02000506030000020004" pitchFamily="2" charset="0"/>
              </a:rPr>
              <a:t>– Novellino, Rubens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3 </a:t>
            </a:r>
            <a:r>
              <a:rPr lang="pt-BR" sz="1700" b="1" dirty="0">
                <a:latin typeface="BlissL" panose="02000506030000020004" pitchFamily="2" charset="0"/>
              </a:rPr>
              <a:t>cotas </a:t>
            </a:r>
            <a:r>
              <a:rPr lang="pt-BR" sz="1700" dirty="0">
                <a:latin typeface="BlissL" panose="02000506030000020004" pitchFamily="2" charset="0"/>
              </a:rPr>
              <a:t>– Leonardo, Nick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cotas </a:t>
            </a:r>
            <a:r>
              <a:rPr lang="pt-BR" sz="1700" dirty="0">
                <a:latin typeface="BlissL" panose="02000506030000020004" pitchFamily="2" charset="0"/>
              </a:rPr>
              <a:t>– Meyer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1 </a:t>
            </a:r>
            <a:r>
              <a:rPr lang="pt-BR" sz="1700" b="1" dirty="0">
                <a:latin typeface="BlissL" panose="02000506030000020004" pitchFamily="2" charset="0"/>
              </a:rPr>
              <a:t>cota </a:t>
            </a:r>
            <a:r>
              <a:rPr lang="pt-BR" sz="1700" dirty="0">
                <a:latin typeface="BlissL" panose="02000506030000020004" pitchFamily="2" charset="0"/>
              </a:rPr>
              <a:t>– Ronaldo Cury </a:t>
            </a: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80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-1692696" y="116632"/>
            <a:ext cx="7397750" cy="4903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fontAlgn="base" hangingPunct="0">
              <a:spcAft>
                <a:spcPct val="0"/>
              </a:spcAft>
            </a:pPr>
            <a:r>
              <a:rPr lang="pt-BR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</a:t>
            </a:r>
            <a:r>
              <a:rPr lang="pt-BR" sz="1700" dirty="0" smtClean="0"/>
              <a:t>retirada.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908720"/>
            <a:ext cx="8624887" cy="451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5ªs-feiras </a:t>
            </a:r>
            <a:r>
              <a:rPr lang="pt-BR" sz="1700" b="1" dirty="0">
                <a:latin typeface="BlissL" panose="02000506030000020004" pitchFamily="2" charset="0"/>
              </a:rPr>
              <a:t>da semana anterior ao Conselho Deliberativo -  </a:t>
            </a:r>
            <a:r>
              <a:rPr lang="pt-BR" sz="1700" b="1" dirty="0" smtClean="0">
                <a:latin typeface="BlissL" panose="02000506030000020004" pitchFamily="2" charset="0"/>
              </a:rPr>
              <a:t>12h </a:t>
            </a:r>
            <a:r>
              <a:rPr lang="pt-BR" sz="1700" b="1" dirty="0">
                <a:latin typeface="BlissL" panose="02000506030000020004" pitchFamily="2" charset="0"/>
              </a:rPr>
              <a:t>às </a:t>
            </a:r>
            <a:r>
              <a:rPr lang="pt-BR" sz="1700" b="1" dirty="0" smtClean="0">
                <a:latin typeface="BlissL" panose="02000506030000020004" pitchFamily="2" charset="0"/>
              </a:rPr>
              <a:t>16h</a:t>
            </a:r>
            <a:endParaRPr lang="pt-BR" sz="1700" b="1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Bimensalmente, quando houver reunião do CD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Nos demais meses: últimas 5as-feiras do mês, das 13h às 16h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Com alinhamento para CD, </a:t>
            </a:r>
            <a:r>
              <a:rPr lang="pt-BR" sz="1700" dirty="0" smtClean="0">
                <a:latin typeface="BlissL" panose="02000506030000020004" pitchFamily="2" charset="0"/>
              </a:rPr>
              <a:t>das </a:t>
            </a:r>
            <a:r>
              <a:rPr lang="pt-BR" sz="1700" dirty="0">
                <a:latin typeface="BlissL" panose="02000506030000020004" pitchFamily="2" charset="0"/>
              </a:rPr>
              <a:t>12h às 13h: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29/1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2/4, </a:t>
            </a:r>
            <a:r>
              <a:rPr lang="pt-BR" sz="1700" dirty="0">
                <a:latin typeface="BlissL" panose="02000506030000020004" pitchFamily="2" charset="0"/>
              </a:rPr>
              <a:t>3/6, </a:t>
            </a:r>
            <a:r>
              <a:rPr lang="pt-BR" sz="1700" b="1" dirty="0">
                <a:latin typeface="BlissL" panose="02000506030000020004" pitchFamily="2" charset="0"/>
              </a:rPr>
              <a:t>30/7</a:t>
            </a:r>
            <a:r>
              <a:rPr lang="pt-BR" sz="1700" dirty="0">
                <a:latin typeface="BlissL" panose="02000506030000020004" pitchFamily="2" charset="0"/>
              </a:rPr>
              <a:t>, 24/9, 3/12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Demais </a:t>
            </a:r>
            <a:r>
              <a:rPr lang="pt-BR" sz="1700" b="1" dirty="0">
                <a:latin typeface="BlissL" panose="02000506030000020004" pitchFamily="2" charset="0"/>
              </a:rPr>
              <a:t>reuniões da Diretoria</a:t>
            </a:r>
            <a:r>
              <a:rPr lang="pt-BR" sz="1700" dirty="0">
                <a:latin typeface="BlissL" panose="02000506030000020004" pitchFamily="2" charset="0"/>
              </a:rPr>
              <a:t> – das 13h às 16h:</a:t>
            </a:r>
            <a:r>
              <a:rPr lang="pt-BR" sz="1700" b="1" dirty="0">
                <a:latin typeface="BlissL" panose="02000506030000020004" pitchFamily="2" charset="0"/>
              </a:rPr>
              <a:t> 26/2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b="1" dirty="0">
                <a:latin typeface="BlissL" panose="02000506030000020004" pitchFamily="2" charset="0"/>
              </a:rPr>
              <a:t>30/4</a:t>
            </a:r>
            <a:r>
              <a:rPr lang="pt-BR" sz="1700" dirty="0">
                <a:latin typeface="BlissL" panose="02000506030000020004" pitchFamily="2" charset="0"/>
              </a:rPr>
              <a:t>, 25/6, 27/8, </a:t>
            </a:r>
            <a:r>
              <a:rPr lang="pt-BR" sz="1700" b="1" dirty="0">
                <a:latin typeface="BlissL" panose="02000506030000020004" pitchFamily="2" charset="0"/>
              </a:rPr>
              <a:t>29/10</a:t>
            </a:r>
            <a:r>
              <a:rPr lang="pt-BR" sz="1700" dirty="0">
                <a:latin typeface="BlissL" panose="02000506030000020004" pitchFamily="2" charset="0"/>
              </a:rPr>
              <a:t> das 13 às </a:t>
            </a:r>
            <a:r>
              <a:rPr lang="pt-BR" sz="1700" dirty="0" smtClean="0">
                <a:latin typeface="BlissL" panose="02000506030000020004" pitchFamily="2" charset="0"/>
              </a:rPr>
              <a:t>16h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Mudanças possíveis: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26/02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pode ser 3, 4 ou 5/3 (5ª-feira seguinte)</a:t>
            </a: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30/04 – sugestão: </a:t>
            </a:r>
            <a:r>
              <a:rPr lang="pt-BR" sz="1700" dirty="0" smtClean="0">
                <a:latin typeface="BlissL" panose="02000506030000020004" pitchFamily="2" charset="0"/>
              </a:rPr>
              <a:t>pode ser 7/5 (5ª-feira seguinte)</a:t>
            </a: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30/07 – </a:t>
            </a:r>
            <a:r>
              <a:rPr lang="pt-BR" sz="1700" dirty="0" smtClean="0">
                <a:latin typeface="BlissL" panose="02000506030000020004" pitchFamily="2" charset="0"/>
              </a:rPr>
              <a:t>sugestão: 29/7 (dia anterior)</a:t>
            </a: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29/10 – sugestão: </a:t>
            </a:r>
            <a:r>
              <a:rPr lang="pt-BR" sz="1700" dirty="0" smtClean="0">
                <a:latin typeface="BlissL" panose="02000506030000020004" pitchFamily="2" charset="0"/>
              </a:rPr>
              <a:t>5/11 (5ª-feira seguinte)</a:t>
            </a:r>
          </a:p>
          <a:p>
            <a:r>
              <a:rPr lang="pt-BR" sz="1700" dirty="0" smtClean="0">
                <a:latin typeface="BlissL" panose="02000506030000020004" pitchFamily="2" charset="0"/>
              </a:rPr>
              <a:t> </a:t>
            </a:r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139" y="113693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Calendário de reuniões Diretoria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427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451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R$ 40 MM, 11 empresas</a:t>
            </a:r>
            <a:r>
              <a:rPr lang="pt-BR" sz="1700" dirty="0" smtClean="0">
                <a:latin typeface="BlissL" panose="02000506030000020004" pitchFamily="2" charset="0"/>
              </a:rPr>
              <a:t>: Brookfield, Carvalho </a:t>
            </a:r>
            <a:r>
              <a:rPr lang="pt-BR" sz="1700" dirty="0" err="1" smtClean="0">
                <a:latin typeface="BlissL" panose="02000506030000020004" pitchFamily="2" charset="0"/>
              </a:rPr>
              <a:t>Hosken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, Direcional, Gafisa, MRV, Odebrecht, PDG, </a:t>
            </a:r>
            <a:r>
              <a:rPr lang="pt-BR" sz="1700" dirty="0" err="1" smtClean="0">
                <a:latin typeface="BlissL" panose="02000506030000020004" pitchFamily="2" charset="0"/>
              </a:rPr>
              <a:t>Rodobens</a:t>
            </a:r>
            <a:r>
              <a:rPr lang="pt-BR" sz="1700" dirty="0" smtClean="0">
                <a:latin typeface="BlissL" panose="02000506030000020004" pitchFamily="2" charset="0"/>
              </a:rPr>
              <a:t>, Rossi, </a:t>
            </a:r>
            <a:r>
              <a:rPr lang="pt-BR" sz="1700" dirty="0" err="1" smtClean="0">
                <a:latin typeface="BlissL" panose="02000506030000020004" pitchFamily="2" charset="0"/>
              </a:rPr>
              <a:t>Wtorre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694 casas; com medição de janeiro, 50% já desembolsado, 52% obras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Imprensa: doação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1.000 </a:t>
            </a:r>
            <a:r>
              <a:rPr lang="pt-BR" sz="1700" dirty="0">
                <a:latin typeface="BlissL" panose="02000506030000020004" pitchFamily="2" charset="0"/>
              </a:rPr>
              <a:t>ou </a:t>
            </a:r>
            <a:r>
              <a:rPr lang="pt-BR" sz="1700" dirty="0" smtClean="0">
                <a:latin typeface="BlissL" panose="02000506030000020004" pitchFamily="2" charset="0"/>
              </a:rPr>
              <a:t>2.000 unidades em </a:t>
            </a:r>
            <a:r>
              <a:rPr lang="pt-BR" sz="1700" dirty="0">
                <a:latin typeface="BlissL" panose="02000506030000020004" pitchFamily="2" charset="0"/>
              </a:rPr>
              <a:t>2011 e </a:t>
            </a:r>
            <a:r>
              <a:rPr lang="pt-BR" sz="1700" dirty="0" smtClean="0">
                <a:latin typeface="BlissL" panose="02000506030000020004" pitchFamily="2" charset="0"/>
              </a:rPr>
              <a:t>2012.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Secretaria </a:t>
            </a:r>
            <a:r>
              <a:rPr lang="pt-BR" sz="1700" dirty="0">
                <a:latin typeface="BlissL" panose="02000506030000020004" pitchFamily="2" charset="0"/>
              </a:rPr>
              <a:t>de Obras não conseguiu disponibilizar área adequada. Construção fracionada, por terceiros. Doamos os recursos e monitoramos somente sua destinação, não tendo garantias sobre a qualidade das casas.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153 casas entregues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318 </a:t>
            </a:r>
            <a:r>
              <a:rPr lang="pt-BR" sz="1700" dirty="0">
                <a:latin typeface="BlissL" panose="02000506030000020004" pitchFamily="2" charset="0"/>
              </a:rPr>
              <a:t>estão em obras (empreendimento Areal -  </a:t>
            </a:r>
            <a:r>
              <a:rPr lang="pt-BR" sz="1700" dirty="0" smtClean="0">
                <a:latin typeface="BlissL" panose="02000506030000020004" pitchFamily="2" charset="0"/>
              </a:rPr>
              <a:t>42,55%)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223 </a:t>
            </a:r>
            <a:r>
              <a:rPr lang="pt-BR" sz="1700" dirty="0">
                <a:latin typeface="BlissL" panose="02000506030000020004" pitchFamily="2" charset="0"/>
              </a:rPr>
              <a:t>não foram iniciadas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Para término de obras iniciadas – desembolso de 67%. 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Doações RJ   -  chuvas 2011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54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700" b="1" dirty="0">
                <a:latin typeface="BlissL" panose="02000506030000020004" pitchFamily="2" charset="0"/>
              </a:rPr>
              <a:t>Vendas após o Habite-se e o RET 4%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lvl="0"/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Patrimônio de Afetação perdura enquanto durarem obrigações do incorporador.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Desequilíbrio nas vendas; no limite, incentivo ao atraso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Desmonte sem razão de incentivo pelo RET às incorporações afetadas.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Penalização adicional no caso de </a:t>
            </a:r>
            <a:r>
              <a:rPr lang="pt-BR" sz="1700" dirty="0" err="1">
                <a:latin typeface="BlissL" panose="02000506030000020004" pitchFamily="2" charset="0"/>
              </a:rPr>
              <a:t>distratos</a:t>
            </a:r>
            <a:r>
              <a:rPr lang="pt-BR" sz="1700" dirty="0">
                <a:latin typeface="BlissL" panose="02000506030000020004" pitchFamily="2" charset="0"/>
              </a:rPr>
              <a:t>.</a:t>
            </a:r>
          </a:p>
          <a:p>
            <a:pPr lvl="0"/>
            <a:r>
              <a:rPr lang="pt-BR" sz="1700" dirty="0">
                <a:latin typeface="BlissL" panose="02000506030000020004" pitchFamily="2" charset="0"/>
              </a:rPr>
              <a:t>Secretário 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Dyogo</a:t>
            </a:r>
            <a:r>
              <a:rPr lang="pt-BR" sz="1700" dirty="0" smtClean="0">
                <a:latin typeface="BlissL" panose="02000506030000020004" pitchFamily="2" charset="0"/>
              </a:rPr>
              <a:t> Oliveira- </a:t>
            </a:r>
            <a:r>
              <a:rPr lang="pt-BR" sz="1700" dirty="0">
                <a:latin typeface="BlissL" panose="02000506030000020004" pitchFamily="2" charset="0"/>
              </a:rPr>
              <a:t>possibilidade de um prazo após Habite-se p/ PA e RET</a:t>
            </a:r>
          </a:p>
          <a:p>
            <a:pPr lvl="0"/>
            <a:r>
              <a:rPr lang="pt-BR" sz="1700" b="1" dirty="0">
                <a:latin typeface="BlissL" panose="02000506030000020004" pitchFamily="2" charset="0"/>
              </a:rPr>
              <a:t>Solução de consulta favorável publicada em </a:t>
            </a:r>
            <a:r>
              <a:rPr lang="pt-BR" sz="1700" b="1" dirty="0" err="1">
                <a:latin typeface="BlissL" panose="02000506030000020004" pitchFamily="2" charset="0"/>
              </a:rPr>
              <a:t>jan</a:t>
            </a:r>
            <a:r>
              <a:rPr lang="pt-BR" sz="1700" b="1" dirty="0">
                <a:latin typeface="BlissL" panose="02000506030000020004" pitchFamily="2" charset="0"/>
              </a:rPr>
              <a:t>/15</a:t>
            </a: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endParaRPr lang="pt-BR" alt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Registro Eletrônico 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Registro Eletrônico pronto em SP, ES, PE, MT, PA, SC e RS (29/10, com bancos, cartórios).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Assinaturas, guarda de documentos, quadro-resumo </a:t>
            </a:r>
            <a:r>
              <a:rPr lang="pt-BR" sz="1700" dirty="0" smtClean="0">
                <a:latin typeface="BlissL" panose="02000506030000020004" pitchFamily="2" charset="0"/>
              </a:rPr>
              <a:t>eletrônico, </a:t>
            </a:r>
            <a:r>
              <a:rPr lang="pt-BR" sz="1700" dirty="0">
                <a:latin typeface="BlissL" panose="02000506030000020004" pitchFamily="2" charset="0"/>
              </a:rPr>
              <a:t>inclusão de Consórcio e CCI ok.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Aplicativo ARISP com ABRAINC para individualizações disponível.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CETIP com ARISP e ABECIP – proposta de fluxo/processo.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Caixa – 28/1 – 3 estados prontos; atenção a PL 4088; contratação de mensageria agrega, mas não é </a:t>
            </a:r>
            <a:r>
              <a:rPr lang="pt-BR" sz="1700">
                <a:latin typeface="BlissL" panose="02000506030000020004" pitchFamily="2" charset="0"/>
              </a:rPr>
              <a:t>condição </a:t>
            </a:r>
            <a:r>
              <a:rPr lang="pt-BR" sz="1700" smtClean="0">
                <a:latin typeface="BlissL" panose="02000506030000020004" pitchFamily="2" charset="0"/>
              </a:rPr>
              <a:t>plenamente </a:t>
            </a:r>
            <a:r>
              <a:rPr lang="pt-BR" sz="1700" dirty="0">
                <a:latin typeface="BlissL" panose="02000506030000020004" pitchFamily="2" charset="0"/>
              </a:rPr>
              <a:t>necessária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1º </a:t>
            </a:r>
            <a:r>
              <a:rPr lang="pt-BR" sz="1700" b="1" dirty="0">
                <a:latin typeface="BlissL" panose="02000506030000020004" pitchFamily="2" charset="0"/>
              </a:rPr>
              <a:t>registo já obtido pela Caixa - 4/dezembro - 1º RI de S. </a:t>
            </a:r>
            <a:r>
              <a:rPr lang="pt-BR" sz="1700" b="1" dirty="0" smtClean="0">
                <a:latin typeface="BlissL" panose="02000506030000020004" pitchFamily="2" charset="0"/>
              </a:rPr>
              <a:t>Paulo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Registro Eletrônico – destaque apresentações ABECIP </a:t>
            </a:r>
            <a:endParaRPr lang="pt-BR" alt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003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5098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Atualizações/destaques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512" y="692696"/>
            <a:ext cx="9145016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COFECI</a:t>
            </a:r>
          </a:p>
          <a:p>
            <a:pPr>
              <a:defRPr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Parecer PGFN/CAF – 749/2008 – legislação do corretor de imóveis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Resolução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1.168/2.010 – regulação e fiscalização de corretores, incorporadores, imobiliárias, loteadores a cargo do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e dos CRECI; regula </a:t>
            </a:r>
            <a:r>
              <a:rPr lang="pt-BR" sz="1700" dirty="0">
                <a:latin typeface="BlissL" panose="02000506030000020004" pitchFamily="2" charset="0"/>
              </a:rPr>
              <a:t>atividade de compra e venda de </a:t>
            </a:r>
            <a:r>
              <a:rPr lang="pt-BR" sz="1700" dirty="0" smtClean="0">
                <a:latin typeface="BlissL" panose="02000506030000020004" pitchFamily="2" charset="0"/>
              </a:rPr>
              <a:t>imóvel (e não profissional)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>
                <a:latin typeface="BlissL" panose="02000506030000020004" pitchFamily="2" charset="0"/>
              </a:rPr>
              <a:t>Fiscalização das incorporadoras pelo </a:t>
            </a:r>
            <a:r>
              <a:rPr lang="pt-BR" sz="1700" dirty="0" smtClean="0">
                <a:latin typeface="BlissL" panose="02000506030000020004" pitchFamily="2" charset="0"/>
              </a:rPr>
              <a:t>COFECI; 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Res. COFECI 1331, de 9/7/2014, publicada no DOU em 11/11/2014, 90 dias p/ validade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Defesa Judicial –CBIC/Secovi, com ABRAINC – </a:t>
            </a:r>
            <a:r>
              <a:rPr lang="pt-BR" sz="1700" dirty="0" smtClean="0">
                <a:latin typeface="BlissL" panose="02000506030000020004" pitchFamily="2" charset="0"/>
              </a:rPr>
              <a:t>esc</a:t>
            </a:r>
            <a:r>
              <a:rPr lang="pt-BR" sz="1700" b="1" dirty="0" smtClean="0">
                <a:latin typeface="BlissL" panose="02000506030000020004" pitchFamily="2" charset="0"/>
              </a:rPr>
              <a:t>. </a:t>
            </a:r>
            <a:r>
              <a:rPr lang="pt-BR" sz="1700" dirty="0" smtClean="0">
                <a:latin typeface="BlissL" panose="02000506030000020004" pitchFamily="2" charset="0"/>
              </a:rPr>
              <a:t>Luiz Eduardo Sá Roriz (DF)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</a:t>
            </a:r>
            <a:r>
              <a:rPr lang="pt-BR" sz="1700" dirty="0">
                <a:latin typeface="BlissL" panose="02000506030000020004" pitchFamily="2" charset="0"/>
              </a:rPr>
              <a:t>$ 100 mil + R$ 200 mil </a:t>
            </a:r>
            <a:r>
              <a:rPr lang="pt-BR" sz="1700" dirty="0" smtClean="0">
                <a:latin typeface="BlissL" panose="02000506030000020004" pitchFamily="2" charset="0"/>
              </a:rPr>
              <a:t>(êxito -  trânsito em julgado ou acordo, com 20% de desconto)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altLang="pt-BR" sz="1700" b="1" dirty="0">
                <a:latin typeface="BlissL" panose="02000506030000020004" pitchFamily="2" charset="0"/>
              </a:rPr>
              <a:t>Acessibilidade – </a:t>
            </a:r>
            <a:r>
              <a:rPr lang="pt-BR" altLang="pt-BR" sz="1700" dirty="0">
                <a:latin typeface="BlissL" panose="02000506030000020004" pitchFamily="2" charset="0"/>
              </a:rPr>
              <a:t>PL </a:t>
            </a:r>
            <a:r>
              <a:rPr lang="pt-BR" altLang="pt-BR" sz="1700" dirty="0" smtClean="0">
                <a:latin typeface="BlissL" panose="02000506030000020004" pitchFamily="2" charset="0"/>
              </a:rPr>
              <a:t>7699-2006</a:t>
            </a:r>
          </a:p>
          <a:p>
            <a:endParaRPr lang="pt-BR" alt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Relator – Senador Paulo Paim (RS) - comentários - Mara </a:t>
            </a:r>
            <a:r>
              <a:rPr lang="pt-BR" altLang="pt-BR" sz="1700" dirty="0" err="1">
                <a:latin typeface="BlissL" panose="02000506030000020004" pitchFamily="2" charset="0"/>
              </a:rPr>
              <a:t>Gabrilli</a:t>
            </a:r>
            <a:endParaRPr lang="pt-BR" alt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Recursos públicos - 10% das unidades reservadas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Edifícios </a:t>
            </a:r>
            <a:r>
              <a:rPr lang="pt-BR" altLang="pt-BR" sz="1700" dirty="0" err="1">
                <a:latin typeface="BlissL" panose="02000506030000020004" pitchFamily="2" charset="0"/>
              </a:rPr>
              <a:t>multi-familiares</a:t>
            </a:r>
            <a:r>
              <a:rPr lang="pt-BR" altLang="pt-BR" sz="1700" dirty="0">
                <a:latin typeface="BlissL" panose="02000506030000020004" pitchFamily="2" charset="0"/>
              </a:rPr>
              <a:t>  – 10% das unidades adaptadas, 100% adaptáveis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Edifícios públicos ou privados com uso público – acessibilidade geral</a:t>
            </a:r>
          </a:p>
          <a:p>
            <a:r>
              <a:rPr lang="pt-BR" altLang="pt-BR" sz="1700" dirty="0">
                <a:latin typeface="BlissL" panose="02000506030000020004" pitchFamily="2" charset="0"/>
              </a:rPr>
              <a:t>Reunião com Dep. Mara – </a:t>
            </a:r>
            <a:r>
              <a:rPr lang="pt-BR" altLang="pt-BR" sz="1700" dirty="0" err="1">
                <a:latin typeface="BlissL" panose="02000506030000020004" pitchFamily="2" charset="0"/>
              </a:rPr>
              <a:t>Cyrela</a:t>
            </a:r>
            <a:r>
              <a:rPr lang="pt-BR" altLang="pt-BR" sz="1700" dirty="0">
                <a:latin typeface="BlissL" panose="02000506030000020004" pitchFamily="2" charset="0"/>
              </a:rPr>
              <a:t>, Cláudio B., RV, Ronaldo – acompanhamento</a:t>
            </a: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489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3528" y="692696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Seminário </a:t>
            </a:r>
            <a:r>
              <a:rPr lang="pt-BR" sz="1700" b="1" dirty="0">
                <a:latin typeface="BlissL" panose="02000506030000020004" pitchFamily="2" charset="0"/>
              </a:rPr>
              <a:t>Temático </a:t>
            </a:r>
            <a:r>
              <a:rPr lang="pt-BR" sz="1700" b="1" dirty="0" smtClean="0">
                <a:latin typeface="BlissL" panose="02000506030000020004" pitchFamily="2" charset="0"/>
              </a:rPr>
              <a:t>ABRAINC- Arq. Mackenzie -  </a:t>
            </a:r>
            <a:r>
              <a:rPr lang="pt-BR" sz="1700" dirty="0" err="1" smtClean="0">
                <a:latin typeface="BlissL" panose="02000506030000020004" pitchFamily="2" charset="0"/>
              </a:rPr>
              <a:t>Caldana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 err="1" smtClean="0">
                <a:latin typeface="BlissL" panose="02000506030000020004" pitchFamily="2" charset="0"/>
              </a:rPr>
              <a:t>Nardelli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 Incorporação e a produção da cidade </a:t>
            </a:r>
            <a:r>
              <a:rPr lang="pt-BR" sz="1700" dirty="0" smtClean="0">
                <a:latin typeface="BlissL" panose="02000506030000020004" pitchFamily="2" charset="0"/>
              </a:rPr>
              <a:t>– 10/2, até 30 pessoas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</a:t>
            </a:r>
            <a:r>
              <a:rPr lang="pt-BR" sz="1700" dirty="0" smtClean="0">
                <a:latin typeface="BlissL" panose="02000506030000020004" pitchFamily="2" charset="0"/>
              </a:rPr>
              <a:t>remissas p/ viabilização de empreendimentos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Boas práticas e soluções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 arcabouço legal atende os requisitos de produtividade e qualidade?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Como aperfeiçoar inclusão das </a:t>
            </a:r>
            <a:r>
              <a:rPr lang="pt-BR" sz="1700" dirty="0">
                <a:latin typeface="BlissL" panose="02000506030000020004" pitchFamily="2" charset="0"/>
              </a:rPr>
              <a:t>questões urbanas na </a:t>
            </a:r>
            <a:r>
              <a:rPr lang="pt-BR" sz="1700" dirty="0" smtClean="0">
                <a:latin typeface="BlissL" panose="02000506030000020004" pitchFamily="2" charset="0"/>
              </a:rPr>
              <a:t>produção - 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Elenco de questões a serem aprofundadas e </a:t>
            </a:r>
            <a:r>
              <a:rPr lang="pt-BR" sz="1700" dirty="0" err="1" smtClean="0">
                <a:latin typeface="BlissL" panose="02000506030000020004" pitchFamily="2" charset="0"/>
              </a:rPr>
              <a:t>publicizadas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Outras </a:t>
            </a:r>
            <a:r>
              <a:rPr lang="pt-BR" sz="1700" b="1" dirty="0" smtClean="0">
                <a:latin typeface="BlissL" panose="02000506030000020004" pitchFamily="2" charset="0"/>
              </a:rPr>
              <a:t>propostas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Apresentações para alunos – incorporação na prática</a:t>
            </a:r>
            <a:endParaRPr lang="pt-BR" sz="1700" b="1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Premiação </a:t>
            </a:r>
            <a:r>
              <a:rPr lang="pt-BR" sz="1700" dirty="0">
                <a:latin typeface="BlissL" panose="02000506030000020004" pitchFamily="2" charset="0"/>
              </a:rPr>
              <a:t>– trabalho de formatura sobre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NRE – Poli – definir e apoiar temas para estudos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 </a:t>
            </a:r>
            <a:r>
              <a:rPr lang="pt-BR" sz="1700" dirty="0">
                <a:latin typeface="BlissL" panose="02000506030000020004" pitchFamily="2" charset="0"/>
              </a:rPr>
              <a:t>equilíbrio econômico dos contratos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Os projetos e a geração de viagens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Atualizações - imagem </a:t>
            </a:r>
            <a:r>
              <a:rPr lang="pt-BR" dirty="0"/>
              <a:t>do </a:t>
            </a:r>
            <a:r>
              <a:rPr lang="pt-BR" dirty="0" smtClean="0"/>
              <a:t>Setor - Academia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319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552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 smtClean="0">
                <a:latin typeface="BlissL" panose="02000506030000020004" pitchFamily="2" charset="0"/>
              </a:rPr>
              <a:t>Rodolfo </a:t>
            </a:r>
            <a:r>
              <a:rPr lang="pt-BR" sz="1700" dirty="0" err="1">
                <a:latin typeface="BlissL" panose="02000506030000020004" pitchFamily="2" charset="0"/>
              </a:rPr>
              <a:t>Gutilla</a:t>
            </a:r>
            <a:r>
              <a:rPr lang="pt-BR" sz="1700" dirty="0">
                <a:latin typeface="BlissL" panose="02000506030000020004" pitchFamily="2" charset="0"/>
              </a:rPr>
              <a:t>, Leandro Machado e Mônica Gregori </a:t>
            </a:r>
            <a:r>
              <a:rPr lang="pt-BR" sz="1700" dirty="0" smtClean="0">
                <a:latin typeface="BlissL" panose="02000506030000020004" pitchFamily="2" charset="0"/>
              </a:rPr>
              <a:t> (</a:t>
            </a:r>
            <a:r>
              <a:rPr lang="pt-BR" sz="1700" dirty="0" err="1" smtClean="0">
                <a:latin typeface="BlissL" panose="02000506030000020004" pitchFamily="2" charset="0"/>
              </a:rPr>
              <a:t>ex</a:t>
            </a:r>
            <a:r>
              <a:rPr lang="pt-BR" sz="1700" dirty="0" smtClean="0">
                <a:latin typeface="BlissL" panose="02000506030000020004" pitchFamily="2" charset="0"/>
              </a:rPr>
              <a:t> Natura):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Gerar </a:t>
            </a:r>
            <a:r>
              <a:rPr lang="pt-BR" sz="1700" dirty="0">
                <a:latin typeface="BlissL" panose="02000506030000020004" pitchFamily="2" charset="0"/>
              </a:rPr>
              <a:t>conscientização da população sobre determinada causa,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Mobilizar </a:t>
            </a:r>
            <a:r>
              <a:rPr lang="pt-BR" sz="1700" dirty="0">
                <a:latin typeface="BlissL" panose="02000506030000020004" pitchFamily="2" charset="0"/>
              </a:rPr>
              <a:t>pessoas em torno dela </a:t>
            </a:r>
            <a:r>
              <a:rPr lang="pt-BR" sz="1700" dirty="0" smtClean="0">
                <a:latin typeface="BlissL" panose="02000506030000020004" pitchFamily="2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Se cabível, adotar </a:t>
            </a:r>
            <a:r>
              <a:rPr lang="pt-BR" sz="1700" dirty="0">
                <a:latin typeface="BlissL" panose="02000506030000020004" pitchFamily="2" charset="0"/>
              </a:rPr>
              <a:t>estratégias de relações governamentais para influenciar possíveis mudanças de leis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Questões/Briefing: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Melhora da Imagem do </a:t>
            </a:r>
            <a:r>
              <a:rPr lang="pt-BR" sz="1700" dirty="0" smtClean="0">
                <a:latin typeface="BlissL" panose="02000506030000020004" pitchFamily="2" charset="0"/>
              </a:rPr>
              <a:t>Setor/ Equilíbrio </a:t>
            </a:r>
            <a:r>
              <a:rPr lang="pt-BR" sz="1700" dirty="0">
                <a:latin typeface="BlissL" panose="02000506030000020004" pitchFamily="2" charset="0"/>
              </a:rPr>
              <a:t>das </a:t>
            </a:r>
            <a:r>
              <a:rPr lang="pt-BR" sz="1700" dirty="0" smtClean="0">
                <a:latin typeface="BlissL" panose="02000506030000020004" pitchFamily="2" charset="0"/>
              </a:rPr>
              <a:t>relações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Proposta e Desenvolvimento </a:t>
            </a:r>
            <a:r>
              <a:rPr lang="pt-BR" sz="1700" b="1" dirty="0">
                <a:latin typeface="BlissL" panose="02000506030000020004" pitchFamily="2" charset="0"/>
              </a:rPr>
              <a:t>dos Trabalhos</a:t>
            </a:r>
            <a:r>
              <a:rPr lang="pt-BR" sz="1700" b="1" dirty="0" smtClean="0">
                <a:latin typeface="BlissL" panose="02000506030000020004" pitchFamily="2" charset="0"/>
              </a:rPr>
              <a:t>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Captura de informações através de pesquisa de imagem, entrevistas, investigações e </a:t>
            </a:r>
            <a:r>
              <a:rPr lang="pt-BR" sz="1700" dirty="0" err="1">
                <a:latin typeface="BlissL" panose="02000506030000020004" pitchFamily="2" charset="0"/>
              </a:rPr>
              <a:t>desk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research</a:t>
            </a:r>
            <a:r>
              <a:rPr lang="pt-BR" sz="1700" dirty="0">
                <a:latin typeface="BlissL" panose="02000506030000020004" pitchFamily="2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Análise </a:t>
            </a:r>
            <a:r>
              <a:rPr lang="pt-BR" sz="1700" dirty="0">
                <a:latin typeface="BlissL" panose="02000506030000020004" pitchFamily="2" charset="0"/>
              </a:rPr>
              <a:t>de contextos, valores, causas emergentes e rede de influências;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Identificação da causa que melhor conecta os interesses do setor aos anseios da sociedade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Estratégia de engajamento/ mobilização da sociedade p/ melhoria das relações e imagem do setor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Definição </a:t>
            </a:r>
            <a:r>
              <a:rPr lang="pt-BR" sz="1700" dirty="0">
                <a:latin typeface="BlissL" panose="02000506030000020004" pitchFamily="2" charset="0"/>
              </a:rPr>
              <a:t>do Conceito  e Mensagens, Arquitetura estratégica com definição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MAI – Mapa de Abordagem </a:t>
            </a:r>
            <a:r>
              <a:rPr lang="pt-BR" sz="1700" dirty="0" smtClean="0">
                <a:latin typeface="BlissL" panose="02000506030000020004" pitchFamily="2" charset="0"/>
              </a:rPr>
              <a:t>Integrada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Custo: R$ 178.400,00  (mais pesquisa de </a:t>
            </a:r>
            <a:r>
              <a:rPr lang="pt-BR" sz="1600" dirty="0">
                <a:latin typeface="BlissL" panose="02000506030000020004" pitchFamily="2" charset="0"/>
              </a:rPr>
              <a:t>imagem junto aos consumidores/sociedade civil e implementação do MAI).</a:t>
            </a:r>
          </a:p>
          <a:p>
            <a:endParaRPr lang="pt-BR" sz="16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Prazo para execução dos trabalhos: 6 meses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Imagem do </a:t>
            </a:r>
            <a:r>
              <a:rPr lang="pt-BR" dirty="0" smtClean="0"/>
              <a:t>Setor - Cause 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16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606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Rede Nossa São Paulo e Programa Cidades Sustentáveis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Políticas </a:t>
            </a:r>
            <a:r>
              <a:rPr lang="pt-BR" sz="1700" dirty="0">
                <a:latin typeface="BlissL" panose="02000506030000020004" pitchFamily="2" charset="0"/>
              </a:rPr>
              <a:t>Públicas Inovadoras</a:t>
            </a:r>
            <a:r>
              <a:rPr lang="pt-BR" sz="1700" b="1" dirty="0" smtClean="0">
                <a:latin typeface="BlissL" panose="02000506030000020004" pitchFamily="2" charset="0"/>
              </a:rPr>
              <a:t>: </a:t>
            </a:r>
            <a:r>
              <a:rPr lang="pt-BR" sz="1700" dirty="0" smtClean="0">
                <a:latin typeface="BlissL" panose="02000506030000020004" pitchFamily="2" charset="0"/>
              </a:rPr>
              <a:t>experiências </a:t>
            </a:r>
            <a:r>
              <a:rPr lang="pt-BR" sz="1700" dirty="0">
                <a:latin typeface="BlissL" panose="02000506030000020004" pitchFamily="2" charset="0"/>
              </a:rPr>
              <a:t>concretas de gestão pública sustentável nas áreas de Mobilidade Urbana e Planejamento e Desenho Urbano, entre outras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Experiências </a:t>
            </a:r>
            <a:r>
              <a:rPr lang="pt-BR" sz="1700" dirty="0">
                <a:latin typeface="BlissL" panose="02000506030000020004" pitchFamily="2" charset="0"/>
              </a:rPr>
              <a:t>internacionais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5000 </a:t>
            </a:r>
            <a:r>
              <a:rPr lang="pt-BR" sz="1700" dirty="0">
                <a:latin typeface="BlissL" panose="02000506030000020004" pitchFamily="2" charset="0"/>
              </a:rPr>
              <a:t>participantes; prefeitos, políticos, Presidentes da República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Valor </a:t>
            </a:r>
            <a:r>
              <a:rPr lang="pt-BR" sz="1700" dirty="0">
                <a:latin typeface="BlissL" panose="02000506030000020004" pitchFamily="2" charset="0"/>
              </a:rPr>
              <a:t>da cota de patrocínio: R$ 200.000,00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7 </a:t>
            </a:r>
            <a:r>
              <a:rPr lang="pt-BR" sz="1700" dirty="0">
                <a:latin typeface="BlissL" panose="02000506030000020004" pitchFamily="2" charset="0"/>
              </a:rPr>
              <a:t>e 8/4 no Centro de Convenções, Brasilia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 </a:t>
            </a:r>
          </a:p>
          <a:p>
            <a:pPr lvl="0"/>
            <a:r>
              <a:rPr lang="pt-BR" sz="1700" b="1" dirty="0">
                <a:latin typeface="BlissL" panose="02000506030000020004" pitchFamily="2" charset="0"/>
              </a:rPr>
              <a:t>Justificativa: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Alinhamento </a:t>
            </a:r>
            <a:r>
              <a:rPr lang="pt-BR" sz="1700" dirty="0">
                <a:latin typeface="BlissL" panose="02000506030000020004" pitchFamily="2" charset="0"/>
              </a:rPr>
              <a:t>do tema com os valores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Visibilidade </a:t>
            </a:r>
            <a:r>
              <a:rPr lang="pt-BR" sz="1700" dirty="0">
                <a:latin typeface="BlissL" panose="02000506030000020004" pitchFamily="2" charset="0"/>
              </a:rPr>
              <a:t>para o setor, trabalhando um tema de interesse da população (Melhora da Imagem)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Aproximação </a:t>
            </a:r>
            <a:r>
              <a:rPr lang="pt-BR" sz="1700" dirty="0">
                <a:latin typeface="BlissL" panose="02000506030000020004" pitchFamily="2" charset="0"/>
              </a:rPr>
              <a:t>com FNP e Instituto Ethos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Imagem do Setor </a:t>
            </a:r>
            <a:r>
              <a:rPr lang="pt-BR" dirty="0" smtClean="0"/>
              <a:t>  - Conferência Cidades Sustentáveis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1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403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Projeto Vivenda – apresentação para participação eletiva dos Associados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600" b="1" dirty="0" smtClean="0">
                <a:latin typeface="BlissL" panose="02000506030000020004" pitchFamily="2" charset="0"/>
              </a:rPr>
              <a:t>Kits </a:t>
            </a:r>
            <a:r>
              <a:rPr lang="pt-BR" sz="1600" b="1" dirty="0">
                <a:latin typeface="BlissL" panose="02000506030000020004" pitchFamily="2" charset="0"/>
              </a:rPr>
              <a:t>reforma facilmente replicáveis e de baixo custo.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600" dirty="0">
                <a:latin typeface="BlissL" panose="02000506030000020004" pitchFamily="2" charset="0"/>
              </a:rPr>
              <a:t>Kit </a:t>
            </a:r>
            <a:r>
              <a:rPr lang="pt-BR" sz="1600" dirty="0" smtClean="0">
                <a:latin typeface="BlissL" panose="02000506030000020004" pitchFamily="2" charset="0"/>
              </a:rPr>
              <a:t>Banheiro/ Kit </a:t>
            </a:r>
            <a:r>
              <a:rPr lang="pt-BR" sz="1600" dirty="0" err="1" smtClean="0">
                <a:latin typeface="BlissL" panose="02000506030000020004" pitchFamily="2" charset="0"/>
              </a:rPr>
              <a:t>Anti-umidade</a:t>
            </a:r>
            <a:r>
              <a:rPr lang="pt-BR" sz="1600" dirty="0" smtClean="0">
                <a:latin typeface="BlissL" panose="02000506030000020004" pitchFamily="2" charset="0"/>
              </a:rPr>
              <a:t>/ Kit Ventilação/ Kit </a:t>
            </a:r>
            <a:r>
              <a:rPr lang="pt-BR" sz="1600" dirty="0">
                <a:latin typeface="BlissL" panose="02000506030000020004" pitchFamily="2" charset="0"/>
              </a:rPr>
              <a:t>Revestimento</a:t>
            </a:r>
          </a:p>
          <a:p>
            <a:endParaRPr lang="pt-BR" sz="1600" b="1" dirty="0" smtClean="0">
              <a:latin typeface="BlissL" panose="02000506030000020004" pitchFamily="2" charset="0"/>
            </a:endParaRPr>
          </a:p>
          <a:p>
            <a:r>
              <a:rPr lang="pt-BR" sz="1600" b="1" dirty="0" smtClean="0">
                <a:latin typeface="BlissL" panose="02000506030000020004" pitchFamily="2" charset="0"/>
              </a:rPr>
              <a:t>Piloto</a:t>
            </a:r>
            <a:r>
              <a:rPr lang="pt-BR" sz="1600" b="1" dirty="0">
                <a:latin typeface="BlissL" panose="02000506030000020004" pitchFamily="2" charset="0"/>
              </a:rPr>
              <a:t>: reformar 1.000 Habitações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600" dirty="0">
                <a:latin typeface="BlissL" panose="02000506030000020004" pitchFamily="2" charset="0"/>
              </a:rPr>
              <a:t>Consolidar tecnologias e método construtivo dos kits de reforma; 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600" dirty="0" smtClean="0">
                <a:latin typeface="BlissL" panose="02000506030000020004" pitchFamily="2" charset="0"/>
              </a:rPr>
              <a:t>Parcerias </a:t>
            </a:r>
            <a:r>
              <a:rPr lang="pt-BR" sz="1600" dirty="0">
                <a:latin typeface="BlissL" panose="02000506030000020004" pitchFamily="2" charset="0"/>
              </a:rPr>
              <a:t>comerciais com indústria de materiais da construção e demais organizações da cadeia de valor;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600" dirty="0">
                <a:latin typeface="BlissL" panose="02000506030000020004" pitchFamily="2" charset="0"/>
              </a:rPr>
              <a:t>Criar referência de microcrédito para reformas habitacionais;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600" dirty="0">
                <a:latin typeface="BlissL" panose="02000506030000020004" pitchFamily="2" charset="0"/>
              </a:rPr>
              <a:t>Desenvolver plano de expansão para demais comunidades.</a:t>
            </a:r>
          </a:p>
          <a:p>
            <a:endParaRPr lang="pt-BR" sz="1600" b="1" dirty="0" smtClean="0">
              <a:latin typeface="BlissL" panose="02000506030000020004" pitchFamily="2" charset="0"/>
            </a:endParaRPr>
          </a:p>
          <a:p>
            <a:r>
              <a:rPr lang="pt-BR" sz="1600" b="1" dirty="0" smtClean="0">
                <a:latin typeface="BlissL" panose="02000506030000020004" pitchFamily="2" charset="0"/>
              </a:rPr>
              <a:t>Valor </a:t>
            </a:r>
            <a:r>
              <a:rPr lang="pt-BR" sz="1600" b="1" dirty="0">
                <a:latin typeface="BlissL" panose="02000506030000020004" pitchFamily="2" charset="0"/>
              </a:rPr>
              <a:t>Total do Investimento: R$ 1.253.978,00</a:t>
            </a:r>
          </a:p>
          <a:p>
            <a:endParaRPr lang="pt-BR" sz="1600" b="1" dirty="0" smtClean="0">
              <a:latin typeface="BlissL" panose="02000506030000020004" pitchFamily="2" charset="0"/>
            </a:endParaRPr>
          </a:p>
          <a:p>
            <a:r>
              <a:rPr lang="pt-BR" sz="1600" b="1" dirty="0" smtClean="0">
                <a:latin typeface="BlissL" panose="02000506030000020004" pitchFamily="2" charset="0"/>
              </a:rPr>
              <a:t>Tempo </a:t>
            </a:r>
            <a:r>
              <a:rPr lang="pt-BR" sz="1600" b="1" dirty="0">
                <a:latin typeface="BlissL" panose="02000506030000020004" pitchFamily="2" charset="0"/>
              </a:rPr>
              <a:t>de desembolso: 27 </a:t>
            </a:r>
            <a:r>
              <a:rPr lang="pt-BR" sz="1600" b="1" dirty="0" smtClean="0">
                <a:latin typeface="BlissL" panose="02000506030000020004" pitchFamily="2" charset="0"/>
              </a:rPr>
              <a:t>meses</a:t>
            </a:r>
          </a:p>
          <a:p>
            <a:endParaRPr lang="pt-BR" sz="1600" b="1" dirty="0" smtClean="0">
              <a:latin typeface="BlissL" panose="02000506030000020004" pitchFamily="2" charset="0"/>
            </a:endParaRPr>
          </a:p>
          <a:p>
            <a:r>
              <a:rPr lang="pt-BR" sz="1600" b="1" dirty="0" smtClean="0">
                <a:latin typeface="BlissL" panose="02000506030000020004" pitchFamily="2" charset="0"/>
              </a:rPr>
              <a:t>Discutir tema com Aron e </a:t>
            </a:r>
            <a:r>
              <a:rPr lang="pt-BR" sz="1600" b="1" dirty="0" smtClean="0">
                <a:latin typeface="BlissL" panose="02000506030000020004" pitchFamily="2" charset="0"/>
              </a:rPr>
              <a:t>diretores </a:t>
            </a:r>
            <a:r>
              <a:rPr lang="pt-BR" sz="1600" b="1" dirty="0" smtClean="0">
                <a:latin typeface="BlissL" panose="02000506030000020004" pitchFamily="2" charset="0"/>
              </a:rPr>
              <a:t>dispostos a participar antes da reunião do Conselho</a:t>
            </a:r>
            <a:endParaRPr lang="pt-BR" sz="1600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Imagem do </a:t>
            </a:r>
            <a:r>
              <a:rPr lang="pt-BR" dirty="0" smtClean="0"/>
              <a:t>Setor – Projeto Vivenda 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51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480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Pesquisa com Associados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>
              <a:buFont typeface="Calibri" panose="020F0502020204030204" pitchFamily="34" charset="0"/>
              <a:buChar char="1"/>
            </a:pPr>
            <a:r>
              <a:rPr lang="pt-BR" sz="1600" dirty="0" smtClean="0">
                <a:latin typeface="Times New Roman" panose="02020603050405020304" pitchFamily="18" charset="0"/>
              </a:rPr>
              <a:t> - Você </a:t>
            </a:r>
            <a:r>
              <a:rPr lang="pt-BR" sz="1600" dirty="0">
                <a:latin typeface="Times New Roman" panose="02020603050405020304" pitchFamily="18" charset="0"/>
              </a:rPr>
              <a:t>conhece o trabalho que a  ABRAINC vem realizando?</a:t>
            </a:r>
          </a:p>
          <a:p>
            <a:r>
              <a:rPr lang="pt-BR" sz="1600" dirty="0">
                <a:latin typeface="Times New Roman" panose="02020603050405020304" pitchFamily="18" charset="0"/>
              </a:rPr>
              <a:t> </a:t>
            </a:r>
          </a:p>
          <a:p>
            <a:pPr>
              <a:buFont typeface="Calibri" panose="020F0502020204030204" pitchFamily="34" charset="0"/>
              <a:buChar char="2"/>
            </a:pPr>
            <a:r>
              <a:rPr lang="pt-BR" sz="1600" dirty="0" smtClean="0">
                <a:latin typeface="Times New Roman" panose="02020603050405020304" pitchFamily="18" charset="0"/>
              </a:rPr>
              <a:t> - Como </a:t>
            </a:r>
            <a:r>
              <a:rPr lang="pt-BR" sz="1600" dirty="0">
                <a:latin typeface="Times New Roman" panose="02020603050405020304" pitchFamily="18" charset="0"/>
              </a:rPr>
              <a:t>você se informa sobre as ações da ABRAINC?</a:t>
            </a:r>
          </a:p>
          <a:p>
            <a:r>
              <a:rPr lang="pt-BR" sz="1600" dirty="0">
                <a:latin typeface="Times New Roman" panose="02020603050405020304" pitchFamily="18" charset="0"/>
              </a:rPr>
              <a:t> </a:t>
            </a:r>
          </a:p>
          <a:p>
            <a:pPr>
              <a:buFont typeface="Calibri" panose="020F0502020204030204" pitchFamily="34" charset="0"/>
              <a:buChar char="3"/>
            </a:pPr>
            <a:r>
              <a:rPr lang="pt-BR" sz="1600" dirty="0" smtClean="0">
                <a:latin typeface="Times New Roman" panose="02020603050405020304" pitchFamily="18" charset="0"/>
              </a:rPr>
              <a:t> - Você </a:t>
            </a:r>
            <a:r>
              <a:rPr lang="pt-BR" sz="1600" dirty="0">
                <a:latin typeface="Times New Roman" panose="02020603050405020304" pitchFamily="18" charset="0"/>
              </a:rPr>
              <a:t>teria alguma sugestão que pudesse aprimorar a atuação da associação?</a:t>
            </a:r>
          </a:p>
          <a:p>
            <a:r>
              <a:rPr lang="pt-BR" sz="1600" dirty="0">
                <a:latin typeface="Times New Roman" panose="02020603050405020304" pitchFamily="18" charset="0"/>
              </a:rPr>
              <a:t> </a:t>
            </a:r>
          </a:p>
          <a:p>
            <a:pPr>
              <a:buFont typeface="Calibri" panose="020F0502020204030204" pitchFamily="34" charset="0"/>
              <a:buChar char="4"/>
            </a:pPr>
            <a:r>
              <a:rPr lang="pt-BR" sz="1600" dirty="0" smtClean="0">
                <a:latin typeface="Times New Roman" panose="02020603050405020304" pitchFamily="18" charset="0"/>
              </a:rPr>
              <a:t> - Tem </a:t>
            </a:r>
            <a:r>
              <a:rPr lang="pt-BR" sz="1600" dirty="0">
                <a:latin typeface="Times New Roman" panose="02020603050405020304" pitchFamily="18" charset="0"/>
              </a:rPr>
              <a:t>algum assunto ou questão que deveria ser incluído no foco de trabalho da ABRAINC</a:t>
            </a:r>
            <a:r>
              <a:rPr lang="pt-BR" sz="1600" dirty="0" smtClean="0">
                <a:latin typeface="Times New Roman" panose="02020603050405020304" pitchFamily="18" charset="0"/>
              </a:rPr>
              <a:t>?</a:t>
            </a:r>
          </a:p>
          <a:p>
            <a:pPr>
              <a:buFont typeface="Calibri" panose="020F0502020204030204" pitchFamily="34" charset="0"/>
              <a:buChar char="4"/>
            </a:pPr>
            <a:endParaRPr lang="pt-BR" sz="1600" dirty="0">
              <a:latin typeface="Times New Roman" panose="02020603050405020304" pitchFamily="18" charset="0"/>
            </a:endParaRPr>
          </a:p>
          <a:p>
            <a:r>
              <a:rPr lang="pt-BR" sz="1600" b="1" i="1" dirty="0" err="1">
                <a:latin typeface="BlissL" panose="02000506030000020004" pitchFamily="2" charset="0"/>
              </a:rPr>
              <a:t>Compliance</a:t>
            </a:r>
            <a:r>
              <a:rPr lang="pt-BR" sz="1600" b="1" dirty="0">
                <a:latin typeface="BlissL" panose="02000506030000020004" pitchFamily="2" charset="0"/>
              </a:rPr>
              <a:t>, Governança </a:t>
            </a:r>
          </a:p>
          <a:p>
            <a:endParaRPr lang="pt-BR" sz="16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 pitchFamily="2" charset="0"/>
              </a:rPr>
              <a:t>Manual de Procedimentos e sua utilização, para fortalecimento da </a:t>
            </a:r>
            <a:r>
              <a:rPr lang="pt-BR" sz="1600" dirty="0" smtClean="0">
                <a:latin typeface="BlissL" panose="02000506030000020004" pitchFamily="2" charset="0"/>
              </a:rPr>
              <a:t>entidade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 pitchFamily="2" charset="0"/>
              </a:rPr>
              <a:t>Proposta Acompanhamento Defesa da Concorrência - BMA</a:t>
            </a:r>
          </a:p>
          <a:p>
            <a:endParaRPr lang="pt-BR" sz="1600" dirty="0" smtClean="0">
              <a:latin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4"/>
            </a:pPr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ABRAINC 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4231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93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83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-1692696" y="116632"/>
            <a:ext cx="7397750" cy="4903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fontAlgn="base" hangingPunct="0">
              <a:spcAft>
                <a:spcPct val="0"/>
              </a:spcAft>
            </a:pPr>
            <a:r>
              <a:rPr lang="pt-BR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Cash </a:t>
            </a:r>
            <a:r>
              <a:rPr lang="pt-BR" sz="1800" dirty="0" err="1" smtClean="0"/>
              <a:t>Flow</a:t>
            </a:r>
            <a:r>
              <a:rPr lang="pt-BR" sz="1800" dirty="0" smtClean="0"/>
              <a:t> Abrainc 2014/2015</a:t>
            </a:r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26977"/>
              </p:ext>
            </p:extLst>
          </p:nvPr>
        </p:nvGraphicFramePr>
        <p:xfrm>
          <a:off x="251520" y="1340768"/>
          <a:ext cx="8640960" cy="2686324"/>
        </p:xfrm>
        <a:graphic>
          <a:graphicData uri="http://schemas.openxmlformats.org/drawingml/2006/table">
            <a:tbl>
              <a:tblPr/>
              <a:tblGrid>
                <a:gridCol w="1029332"/>
                <a:gridCol w="1023913"/>
                <a:gridCol w="1007660"/>
                <a:gridCol w="893433"/>
                <a:gridCol w="1014214"/>
                <a:gridCol w="985314"/>
                <a:gridCol w="1174926"/>
                <a:gridCol w="1512168"/>
              </a:tblGrid>
              <a:tr h="40324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BlissL" panose="02000506030000020004" pitchFamily="2" charset="0"/>
                        </a:rPr>
                        <a:t>CASH FLOW ABRAINC 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0452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Posição em 01/12/2014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Saldo Conta Corrente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962.118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                                 3.122.812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452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Saldo Aplicação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2.160.693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05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 Dezembro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Receita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Despesas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Saldo em Conta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704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Ordinária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Projetos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Ordinária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Projetos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Conta Corrente + Aplicação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7045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383.087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1.101.775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1.484.861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245.960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978.270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1.224.230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3.382.781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/>
          </p:cNvSpPr>
          <p:nvPr/>
        </p:nvSpPr>
        <p:spPr bwMode="auto">
          <a:xfrm>
            <a:off x="3995936" y="654231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72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>
                <a:sym typeface="Arial" pitchFamily="34" charset="0"/>
              </a:rPr>
              <a:t>Orçamento Ordinário 2015</a:t>
            </a:r>
          </a:p>
          <a:p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165245"/>
              </p:ext>
            </p:extLst>
          </p:nvPr>
        </p:nvGraphicFramePr>
        <p:xfrm>
          <a:off x="1043608" y="1196752"/>
          <a:ext cx="671835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Rectangle 2"/>
          <p:cNvSpPr>
            <a:spLocks/>
          </p:cNvSpPr>
          <p:nvPr/>
        </p:nvSpPr>
        <p:spPr bwMode="auto">
          <a:xfrm>
            <a:off x="3995936" y="654231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9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Projetos 2015</a:t>
            </a:r>
            <a:endParaRPr lang="en-US" sz="1800" dirty="0">
              <a:sym typeface="Arial" pitchFamily="34" charset="0"/>
            </a:endParaRPr>
          </a:p>
          <a:p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73118"/>
              </p:ext>
            </p:extLst>
          </p:nvPr>
        </p:nvGraphicFramePr>
        <p:xfrm>
          <a:off x="395536" y="1772816"/>
          <a:ext cx="8064896" cy="3254306"/>
        </p:xfrm>
        <a:graphic>
          <a:graphicData uri="http://schemas.openxmlformats.org/drawingml/2006/table">
            <a:tbl>
              <a:tblPr/>
              <a:tblGrid>
                <a:gridCol w="5059822"/>
                <a:gridCol w="1502537"/>
                <a:gridCol w="1502537"/>
              </a:tblGrid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PROJETOS 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ORÇAMENTO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REALIZADO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Consultoria - ADIN</a:t>
                      </a:r>
                      <a:b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(Trabalho escravo)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73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Outras ações com Judiciário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Definições Diretoria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(Verba de contingência para uso definido pela Diretoria)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6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Eventos e publicações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(Realizações e Patrocinios de Eventos e Publicações de materiais ABRAINC)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Assessoria Estratégica 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(Integração de ações)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Burocracia SP e RJ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(Projetos nas Prefeituras)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Ações por Imagem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(Melhora na imagem do Setor)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66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/>
          </p:cNvSpPr>
          <p:nvPr/>
        </p:nvSpPr>
        <p:spPr bwMode="auto">
          <a:xfrm>
            <a:off x="3995936" y="654231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34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dirty="0" smtClean="0"/>
              <a:t>Cotas - Projetos 2015</a:t>
            </a:r>
            <a:endParaRPr lang="en-US" dirty="0">
              <a:sym typeface="Arial" pitchFamily="34" charset="0"/>
            </a:endParaRPr>
          </a:p>
          <a:p>
            <a:endParaRPr lang="en-US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80800" y="980728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 smtClean="0"/>
              <a:t>RESUMO – Efetuando ultima cobrança de 2014</a:t>
            </a:r>
          </a:p>
          <a:p>
            <a:endParaRPr lang="pt-BR" sz="1400" dirty="0"/>
          </a:p>
          <a:p>
            <a:r>
              <a:rPr lang="pt-BR" sz="1400" dirty="0" smtClean="0"/>
              <a:t>Saldo em 31/12/2014             -   R$ 2.635.889</a:t>
            </a:r>
          </a:p>
          <a:p>
            <a:endParaRPr lang="pt-BR" sz="1400" dirty="0"/>
          </a:p>
          <a:p>
            <a:r>
              <a:rPr lang="pt-BR" sz="1400" dirty="0" smtClean="0"/>
              <a:t>(-) Custos Previstos 2015       -   R$ 7.300.000</a:t>
            </a:r>
          </a:p>
          <a:p>
            <a:endParaRPr lang="pt-BR" sz="1400" dirty="0"/>
          </a:p>
          <a:p>
            <a:r>
              <a:rPr lang="pt-BR" sz="1400" b="1" dirty="0" smtClean="0"/>
              <a:t>(+) Valor Cotas Contribuição - R$ 4.664.111</a:t>
            </a:r>
          </a:p>
          <a:p>
            <a:endParaRPr lang="pt-BR" sz="1400" b="1" dirty="0" smtClean="0"/>
          </a:p>
          <a:p>
            <a:r>
              <a:rPr lang="pt-BR" sz="1400" b="1" dirty="0" smtClean="0"/>
              <a:t>Valor por Cota – R$ 7.774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71201"/>
              </p:ext>
            </p:extLst>
          </p:nvPr>
        </p:nvGraphicFramePr>
        <p:xfrm>
          <a:off x="4265516" y="692696"/>
          <a:ext cx="4611609" cy="5904652"/>
        </p:xfrm>
        <a:graphic>
          <a:graphicData uri="http://schemas.openxmlformats.org/drawingml/2006/table">
            <a:tbl>
              <a:tblPr/>
              <a:tblGrid>
                <a:gridCol w="1296144"/>
                <a:gridCol w="576064"/>
                <a:gridCol w="1296144"/>
                <a:gridCol w="1443257"/>
              </a:tblGrid>
              <a:tr h="227103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Cotas – Valor Ajustado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473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Associada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Cotas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t-BR" sz="12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Orçamento</a:t>
                      </a:r>
                      <a:r>
                        <a:rPr lang="pt-BR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Anual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Orçamento </a:t>
                      </a:r>
                      <a:r>
                        <a:rPr lang="pt-BR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Mensal</a:t>
                      </a:r>
                      <a:endParaRPr lang="pt-BR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9419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TOTAL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49</a:t>
                      </a:r>
                      <a:endParaRPr lang="pt-BR" sz="12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4.664.111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kern="1200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380.902 </a:t>
                      </a:r>
                      <a:endParaRPr lang="pt-BR" sz="1200" b="1" i="0" u="none" strike="noStrike" kern="1200" dirty="0">
                        <a:solidFill>
                          <a:srgbClr val="00206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Cyrela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373.129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31.094 </a:t>
                      </a:r>
                      <a:endParaRPr lang="pt-B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Gafisa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373.129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31.094 </a:t>
                      </a:r>
                      <a:endParaRPr lang="pt-B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MRV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373.129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31.094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PDG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373.129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31.094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Brookfield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279.847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23.321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Eztec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279.847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23.321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JHSF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279.847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23.321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Rossi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279.847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23.321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Direcional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186.564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15.547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Even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186.564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15.547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Odebrecht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186.564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15.547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Tecnisa 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186.564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15.547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Andrade Gutierrez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  7.774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Canopus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  7.774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Cury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  7.774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Emccamp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  7.774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Esser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  7.774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HM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  7.774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Moura </a:t>
                      </a:r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Dubeux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  7.774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Plano&amp;Plano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  7.774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Rodobens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  7.774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Trisul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  7.774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Viver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  7.774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Wtorre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  7.774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36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Yuny 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93.282</a:t>
                      </a:r>
                    </a:p>
                  </a:txBody>
                  <a:tcPr marL="6301" marR="6301" marT="63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                        7.774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/>
          </p:cNvSpPr>
          <p:nvPr/>
        </p:nvSpPr>
        <p:spPr bwMode="auto">
          <a:xfrm>
            <a:off x="3995936" y="654231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40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–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Indicadores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Mercado FIPE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35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44624"/>
            <a:ext cx="2525167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14408"/>
              </p:ext>
            </p:extLst>
          </p:nvPr>
        </p:nvGraphicFramePr>
        <p:xfrm>
          <a:off x="179512" y="836712"/>
          <a:ext cx="8712966" cy="5715042"/>
        </p:xfrm>
        <a:graphic>
          <a:graphicData uri="http://schemas.openxmlformats.org/drawingml/2006/table">
            <a:tbl>
              <a:tblPr/>
              <a:tblGrid>
                <a:gridCol w="1368151"/>
                <a:gridCol w="1728192"/>
                <a:gridCol w="1203521"/>
                <a:gridCol w="4413102"/>
              </a:tblGrid>
              <a:tr h="43204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Termo de Adesão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outubro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outubro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 (mas enviou dados agregados e incompletos)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Dados desatualizados (até março)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outubro (mas não dos outros meses)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Yuny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novembro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setembro (mas enviou dado do 1º trimestre agregado)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Moura Dubeux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agosto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Even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&amp; Plano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Indicou sua participação a partir de 2015, sem retorno.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Termo de adesão em análise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última semana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Andrade Gutierrez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Esser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Eztec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WTorre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5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720205"/>
            <a:ext cx="71073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de 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529209" y="1214304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partir de janeiro de 2015 serão entregues dois relatórios para as associadas</a:t>
            </a:r>
          </a:p>
        </p:txBody>
      </p:sp>
      <p:sp>
        <p:nvSpPr>
          <p:cNvPr id="11" name="Elipse 10"/>
          <p:cNvSpPr/>
          <p:nvPr/>
        </p:nvSpPr>
        <p:spPr>
          <a:xfrm>
            <a:off x="1103590" y="1332773"/>
            <a:ext cx="320040" cy="32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954828" y="2461286"/>
            <a:ext cx="6558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Relatório completo, onde são apresentados cerca de 30 indicadores do mercado (esse relatório já é enviado regularmente às associadas)</a:t>
            </a:r>
          </a:p>
        </p:txBody>
      </p:sp>
      <p:sp>
        <p:nvSpPr>
          <p:cNvPr id="14" name="Elipse 13"/>
          <p:cNvSpPr/>
          <p:nvPr/>
        </p:nvSpPr>
        <p:spPr>
          <a:xfrm>
            <a:off x="1529209" y="2620699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57100" y="4319660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Relatório executivo, mais sintético, onde são apresentados indicadores selecionados (apresentado abaixo)</a:t>
            </a:r>
          </a:p>
        </p:txBody>
      </p:sp>
      <p:sp>
        <p:nvSpPr>
          <p:cNvPr id="16" name="Elipse 15"/>
          <p:cNvSpPr/>
          <p:nvPr/>
        </p:nvSpPr>
        <p:spPr>
          <a:xfrm>
            <a:off x="1531481" y="4492721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1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83881" y="3785518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 dados apresentados cobrem o período de </a:t>
            </a:r>
            <a:r>
              <a:rPr lang="pt-BR" sz="2400" dirty="0" err="1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jan</a:t>
            </a: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-out/2014 e contêm informações de até 9 empresas.</a:t>
            </a:r>
          </a:p>
        </p:txBody>
      </p:sp>
      <p:sp>
        <p:nvSpPr>
          <p:cNvPr id="14" name="Elipse 13"/>
          <p:cNvSpPr/>
          <p:nvPr/>
        </p:nvSpPr>
        <p:spPr>
          <a:xfrm>
            <a:off x="1258262" y="130352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83881" y="1167413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Esse relatório segue o formato que será enviado para cada associada, com dados do setor consolidado e da empresa.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683881" y="2642457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Foi criada uma empresa fantasia com dados fictícios apenas como base de comparação.</a:t>
            </a:r>
          </a:p>
        </p:txBody>
      </p:sp>
      <p:sp>
        <p:nvSpPr>
          <p:cNvPr id="18" name="Elipse 17"/>
          <p:cNvSpPr/>
          <p:nvPr/>
        </p:nvSpPr>
        <p:spPr>
          <a:xfrm>
            <a:off x="1258262" y="275132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1258262" y="3929668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469166"/>
            <a:ext cx="5181600" cy="38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065111"/>
            <a:ext cx="71073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de 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(</a:t>
            </a:r>
            <a:r>
              <a:rPr lang="pt-BR" sz="240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Relatório Sintético)</a:t>
            </a:r>
            <a:endParaRPr lang="pt-BR" sz="24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Associada: Fantasia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28651"/>
            <a:ext cx="7397750" cy="4903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764704"/>
            <a:ext cx="8759825" cy="451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Preparação reunião Conselho Deliberativo de 5/2 -  das 12h às 13h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Questões do trabalho -</a:t>
            </a:r>
            <a:r>
              <a:rPr lang="pt-BR" sz="1700" dirty="0" smtClean="0">
                <a:latin typeface="BlissL" panose="02000506030000020004" pitchFamily="2" charset="0"/>
              </a:rPr>
              <a:t> atualizações </a:t>
            </a:r>
            <a:r>
              <a:rPr lang="pt-BR" sz="1700" b="1" dirty="0">
                <a:latin typeface="BlissL" panose="02000506030000020004" pitchFamily="2" charset="0"/>
              </a:rPr>
              <a:t>– </a:t>
            </a:r>
            <a:r>
              <a:rPr lang="pt-BR" sz="1700" b="1" dirty="0" smtClean="0">
                <a:latin typeface="BlissL" panose="02000506030000020004" pitchFamily="2" charset="0"/>
              </a:rPr>
              <a:t>13h </a:t>
            </a:r>
            <a:r>
              <a:rPr lang="pt-BR" sz="1700" b="1" dirty="0">
                <a:latin typeface="BlissL" panose="02000506030000020004" pitchFamily="2" charset="0"/>
              </a:rPr>
              <a:t>às </a:t>
            </a:r>
            <a:r>
              <a:rPr lang="pt-BR" sz="1700" b="1" dirty="0" smtClean="0">
                <a:latin typeface="BlissL" panose="02000506030000020004" pitchFamily="2" charset="0"/>
              </a:rPr>
              <a:t>13:30h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b="1" dirty="0">
                <a:latin typeface="BlissL" panose="02000506030000020004" pitchFamily="2" charset="0"/>
              </a:rPr>
              <a:t>, Modelo de Negócios – </a:t>
            </a:r>
            <a:r>
              <a:rPr lang="pt-BR" sz="1700" b="1" dirty="0" smtClean="0">
                <a:latin typeface="BlissL" panose="02000506030000020004" pitchFamily="2" charset="0"/>
              </a:rPr>
              <a:t>13:30h </a:t>
            </a:r>
            <a:r>
              <a:rPr lang="pt-BR" sz="1700" b="1" dirty="0">
                <a:latin typeface="BlissL" panose="02000506030000020004" pitchFamily="2" charset="0"/>
              </a:rPr>
              <a:t>às </a:t>
            </a:r>
            <a:r>
              <a:rPr lang="pt-BR" sz="1700" b="1" dirty="0" smtClean="0">
                <a:latin typeface="BlissL" panose="02000506030000020004" pitchFamily="2" charset="0"/>
              </a:rPr>
              <a:t>14h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Corretores Associados e seu impacto; repasse </a:t>
            </a:r>
            <a:r>
              <a:rPr lang="pt-BR" sz="1700" dirty="0" smtClean="0">
                <a:latin typeface="BlissL" panose="02000506030000020004" pitchFamily="2" charset="0"/>
              </a:rPr>
              <a:t>antecipado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Cartilha de Esclarecimentos</a:t>
            </a: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Atualizações gerais – </a:t>
            </a:r>
            <a:r>
              <a:rPr lang="pt-BR" sz="1700" b="1" dirty="0" smtClean="0">
                <a:latin typeface="BlissL" panose="02000506030000020004" pitchFamily="2" charset="0"/>
              </a:rPr>
              <a:t>14h </a:t>
            </a:r>
            <a:r>
              <a:rPr lang="pt-BR" sz="1700" b="1" dirty="0">
                <a:latin typeface="BlissL" panose="02000506030000020004" pitchFamily="2" charset="0"/>
              </a:rPr>
              <a:t>às </a:t>
            </a:r>
            <a:r>
              <a:rPr lang="pt-BR" sz="1700" b="1" dirty="0" smtClean="0">
                <a:latin typeface="BlissL" panose="02000506030000020004" pitchFamily="2" charset="0"/>
              </a:rPr>
              <a:t>16h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Sócios, contribuições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Eleições Diretoria, Calendário de reuniões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Atualizações </a:t>
            </a:r>
            <a:r>
              <a:rPr lang="pt-BR" sz="1700" dirty="0">
                <a:latin typeface="BlissL" panose="02000506030000020004" pitchFamily="2" charset="0"/>
              </a:rPr>
              <a:t>- Doações RJ, Acessibilidade, RET 4%, Registro </a:t>
            </a:r>
            <a:r>
              <a:rPr lang="pt-BR" sz="1700" dirty="0" smtClean="0">
                <a:latin typeface="BlissL" panose="02000506030000020004" pitchFamily="2" charset="0"/>
              </a:rPr>
              <a:t>Eletrônico, COFECI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Pesquisa </a:t>
            </a:r>
            <a:r>
              <a:rPr lang="pt-BR" sz="1700" dirty="0">
                <a:latin typeface="BlissL" panose="02000506030000020004" pitchFamily="2" charset="0"/>
              </a:rPr>
              <a:t>Satisfação Associados, FIPE, Cause, </a:t>
            </a:r>
            <a:r>
              <a:rPr lang="pt-BR" sz="1700" dirty="0" smtClean="0">
                <a:latin typeface="BlissL" panose="02000506030000020004" pitchFamily="2" charset="0"/>
              </a:rPr>
              <a:t>Projeto Vivenda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Vendas/Estoque 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7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1041769" y="1191399"/>
          <a:ext cx="7115175" cy="3826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333166"/>
              </p:ext>
            </p:extLst>
          </p:nvPr>
        </p:nvGraphicFramePr>
        <p:xfrm>
          <a:off x="1155947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Planilha" r:id="rId4" imgW="1504800" imgH="638255" progId="Excel.Sheet.12">
                  <p:link updateAutomatic="1"/>
                </p:oleObj>
              </mc:Choice>
              <mc:Fallback>
                <p:oleObj name="Planilha" r:id="rId4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947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7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Lançamentos/Vendas </a:t>
            </a:r>
            <a:r>
              <a:rPr lang="pt-BR" dirty="0"/>
              <a:t>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Gráfico 12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884530"/>
              </p:ext>
            </p:extLst>
          </p:nvPr>
        </p:nvGraphicFramePr>
        <p:xfrm>
          <a:off x="1155947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Planilha" r:id="rId4" imgW="1504800" imgH="638255" progId="Excel.Sheet.12">
                  <p:link updateAutomatic="1"/>
                </p:oleObj>
              </mc:Choice>
              <mc:Fallback>
                <p:oleObj name="Planilha" r:id="rId4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947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8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Distratos</a:t>
            </a:r>
            <a:r>
              <a:rPr lang="pt-BR" dirty="0"/>
              <a:t>/Vendas 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526128"/>
              </p:ext>
            </p:extLst>
          </p:nvPr>
        </p:nvGraphicFramePr>
        <p:xfrm>
          <a:off x="1155947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Planilha" r:id="rId4" imgW="1504800" imgH="638255" progId="Excel.Sheet.12">
                  <p:link updateAutomatic="1"/>
                </p:oleObj>
              </mc:Choice>
              <mc:Fallback>
                <p:oleObj name="Planilha" r:id="rId4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947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3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Distratos</a:t>
            </a:r>
            <a:r>
              <a:rPr lang="pt-BR" dirty="0" smtClean="0"/>
              <a:t>/Entregas (unidades)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599963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Planilha" r:id="rId4" imgW="1504800" imgH="638255" progId="Excel.Sheet.12">
                  <p:link updateAutomatic="1"/>
                </p:oleObj>
              </mc:Choice>
              <mc:Fallback>
                <p:oleObj name="Planilha" r:id="rId4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03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1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</a:t>
            </a:r>
            <a:r>
              <a:rPr lang="pt-BR" dirty="0" smtClean="0"/>
              <a:t>atraso*/</a:t>
            </a:r>
            <a:r>
              <a:rPr lang="pt-BR" dirty="0"/>
              <a:t>Saldo credor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714686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Planilha" r:id="rId3" imgW="1504800" imgH="638255" progId="Excel.Sheet.12">
                  <p:link updateAutomatic="1"/>
                </p:oleObj>
              </mc:Choice>
              <mc:Fallback>
                <p:oleObj name="Planilha" r:id="rId3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03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695986" y="5964071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* Considerado critério de 90 dias de atraso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8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</a:t>
            </a:r>
            <a:r>
              <a:rPr lang="pt-BR" dirty="0" smtClean="0"/>
              <a:t>atraso* </a:t>
            </a:r>
            <a:r>
              <a:rPr lang="pt-BR" dirty="0"/>
              <a:t>potencial/Saldo credor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879279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Planilha" r:id="rId3" imgW="1504800" imgH="638255" progId="Excel.Sheet.12">
                  <p:link updateAutomatic="1"/>
                </p:oleObj>
              </mc:Choice>
              <mc:Fallback>
                <p:oleObj name="Planilha" r:id="rId3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03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695986" y="5964071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* Considerado critério de 90 dias de atraso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5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</a:t>
            </a:r>
            <a:r>
              <a:rPr lang="pt-BR" dirty="0" smtClean="0"/>
              <a:t>atraso*/</a:t>
            </a:r>
            <a:r>
              <a:rPr lang="pt-BR" dirty="0"/>
              <a:t>Saldo em atraso potencial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690441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Planilha" r:id="rId3" imgW="1504800" imgH="638255" progId="Excel.Sheet.12">
                  <p:link updateAutomatic="1"/>
                </p:oleObj>
              </mc:Choice>
              <mc:Fallback>
                <p:oleObj name="Planilha" r:id="rId3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03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695986" y="5964071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* Considerado critério de 90 dias de atraso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4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ANEXO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47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VGV Lançado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89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das Vendas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34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340768"/>
            <a:ext cx="8111876" cy="481157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Proposta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Pauta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/>
            </a:r>
            <a:b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Deliberativo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59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Estoque total (R$ milhões)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7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094097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3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Unidades distratadas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14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distratado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96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Entregas (Unidades)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32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Saldo credor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73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Saldo em atraso (&gt;90 dias; 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46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atraso </a:t>
            </a:r>
            <a:r>
              <a:rPr lang="pt-BR" dirty="0" smtClean="0"/>
              <a:t>potencial (&gt;</a:t>
            </a:r>
            <a:r>
              <a:rPr lang="pt-BR" dirty="0"/>
              <a:t>90 dias; R$ milhões)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01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59429" y="2191260"/>
            <a:ext cx="63176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Eduardo Zylberstajn</a:t>
            </a:r>
            <a:endParaRPr lang="pt-BR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ezylberstajn@fipe.org.br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Bruno Oliva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boliva@fipe.org.br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Bernardo Dutra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bdutra@fipe.org.br</a:t>
            </a: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(11) 3767-1764</a:t>
            </a:r>
            <a:endParaRPr lang="pt-BR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6" name="Rectangle 2"/>
          <p:cNvSpPr>
            <a:spLocks/>
          </p:cNvSpPr>
          <p:nvPr/>
        </p:nvSpPr>
        <p:spPr bwMode="auto">
          <a:xfrm>
            <a:off x="323528" y="1700808"/>
            <a:ext cx="8111876" cy="139525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- Plano de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2015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48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9" y="155113"/>
            <a:ext cx="5831362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Business </a:t>
            </a:r>
            <a:r>
              <a:rPr lang="pt-BR" sz="24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Plan</a:t>
            </a: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- 2015 – Bandeiras ABRAINC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043608" y="1052736"/>
            <a:ext cx="6840760" cy="42506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1 - Burocracia</a:t>
            </a: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Aperfeiçoamentos em cidades a serem definidas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Ação nacional -  ação concatenada com CBIC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2 - Equilíbrio </a:t>
            </a:r>
            <a:r>
              <a:rPr lang="pt-BR" sz="1700" b="1" dirty="0">
                <a:latin typeface="BlissL" panose="02000506030000020004" pitchFamily="2" charset="0"/>
              </a:rPr>
              <a:t>nas </a:t>
            </a:r>
            <a:r>
              <a:rPr lang="pt-BR" sz="1700" b="1" dirty="0" smtClean="0">
                <a:latin typeface="BlissL" panose="02000506030000020004" pitchFamily="2" charset="0"/>
              </a:rPr>
              <a:t>relações – </a:t>
            </a:r>
            <a:r>
              <a:rPr lang="pt-BR" sz="1700" b="1" dirty="0" err="1" smtClean="0">
                <a:latin typeface="BlissL" panose="02000506030000020004" pitchFamily="2" charset="0"/>
              </a:rPr>
              <a:t>GTs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Relações de trabalho – regulamentação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/ Modelo de Vendas/ Modelo de Negócios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3 - Imagem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Judiciário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Academia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Imprensa</a:t>
            </a:r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81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Proposta de Pauta – Reunião do Conselho Deliberativo 5/2</a:t>
            </a:r>
            <a:r>
              <a:rPr lang="en-US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764704"/>
            <a:ext cx="8759825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Atualizações gerais / eleição de Diretoria– 9:30h às 10h 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Projetos, ações – das 10h às 11:30h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Questões do Trabalho – atualizações, posicionamento – 10h às 10:30h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b="1" dirty="0" smtClean="0">
                <a:latin typeface="BlissL" panose="02000506030000020004" pitchFamily="2" charset="0"/>
              </a:rPr>
              <a:t>, Modelo de Negócios – 10:30h às 11:10h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Corretores Associados e seu impacto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Repasse antecipado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Cartilha de Esclarecimentos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Outros projetos: Comunicação, Pesquisa </a:t>
            </a:r>
            <a:r>
              <a:rPr lang="pt-BR" sz="1700" b="1" smtClean="0">
                <a:latin typeface="BlissL" panose="02000506030000020004" pitchFamily="2" charset="0"/>
              </a:rPr>
              <a:t>Satisfação </a:t>
            </a:r>
            <a:r>
              <a:rPr lang="pt-BR" sz="1700" b="1" smtClean="0">
                <a:latin typeface="BlissL" panose="02000506030000020004" pitchFamily="2" charset="0"/>
              </a:rPr>
              <a:t>Associados  </a:t>
            </a:r>
            <a:r>
              <a:rPr lang="pt-BR" sz="1700" b="1" dirty="0" smtClean="0">
                <a:latin typeface="BlissL" panose="02000506030000020004" pitchFamily="2" charset="0"/>
              </a:rPr>
              <a:t>– 11:10h às 11:30h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Perspectivas, conjuntura, dados FIPE– 11:30h às 12h</a:t>
            </a:r>
          </a:p>
          <a:p>
            <a:pPr lvl="1"/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11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Produtividade, gestão, transparência, controle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Avanços com Frente Nacional de Prefeitos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Fórum de Secretários de Licenciamento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Modelos para escala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Governo Federal -  incentivos, apoio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Aperfeiçoamentos</a:t>
            </a:r>
            <a:r>
              <a:rPr lang="pt-BR" sz="1700" dirty="0" smtClean="0">
                <a:latin typeface="BlissL" panose="02000506030000020004" pitchFamily="2" charset="0"/>
              </a:rPr>
              <a:t> SP, RJ e mais uma cidade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Bandeira de gestão: prazos, atendimento, receitas, transparência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Alinhamento empresas/prefeito – agendamento de encontro com Prefeitos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Alinhamento com Fazenda (receitas, PPP), Controladoria (transparência)</a:t>
            </a: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err="1" smtClean="0">
                <a:latin typeface="BlissL" panose="02000506030000020004" pitchFamily="2" charset="0"/>
              </a:rPr>
              <a:t>Advocacy</a:t>
            </a:r>
            <a:r>
              <a:rPr lang="pt-BR" sz="1700" b="1" dirty="0" smtClean="0">
                <a:latin typeface="BlissL" panose="02000506030000020004" pitchFamily="2" charset="0"/>
              </a:rPr>
              <a:t> - Cause</a:t>
            </a:r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1 - Burocracia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7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59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Registro Eletrônico </a:t>
            </a:r>
            <a:r>
              <a:rPr lang="pt-BR" dirty="0" smtClean="0"/>
              <a:t>– implementação no estado de 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Desenho de processo CETIP/ARISP/ABECIP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Piloto e implementação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1"/>
            <a:endParaRPr lang="pt-BR" dirty="0" smtClean="0"/>
          </a:p>
          <a:p>
            <a:r>
              <a:rPr lang="pt-BR" b="1" dirty="0" smtClean="0"/>
              <a:t>Documentos bancários – padronização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CEF, BB, Itaú, Bradesco, Santander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Licenciamento Ambiental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Fluxos CETESB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Decreto 59.263 </a:t>
            </a:r>
            <a:r>
              <a:rPr lang="pt-BR" b="1" dirty="0" smtClean="0"/>
              <a:t>– </a:t>
            </a:r>
            <a:r>
              <a:rPr lang="pt-BR" dirty="0" smtClean="0"/>
              <a:t>Termo de Reabilitação para habite-se, Matrícula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Procedimentos em nível nacional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Concentração </a:t>
            </a:r>
            <a:r>
              <a:rPr lang="pt-BR" b="1" dirty="0"/>
              <a:t>na </a:t>
            </a:r>
            <a:r>
              <a:rPr lang="pt-BR" b="1" dirty="0" smtClean="0"/>
              <a:t>Matrícula, Letras Imobiliárias, Questões Tributárias</a:t>
            </a: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1 - Burocracia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7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28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397750" cy="2492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defTabSz="914145" eaLnBrk="0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2 – Equilíbrio nas Relações - Consumidor (</a:t>
            </a:r>
            <a:r>
              <a:rPr lang="pt-BR" sz="24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)</a:t>
            </a: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/>
            </a:r>
            <a:b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51520" y="836712"/>
            <a:ext cx="8759825" cy="451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Concessão de crédito 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Comitê Fin. ABRAINC/CETIP/ Itaú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Aproximação efetiva venda-financiamento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Modelo </a:t>
            </a:r>
            <a:r>
              <a:rPr lang="pt-BR" sz="1700" b="1" dirty="0">
                <a:latin typeface="BlissL" panose="02000506030000020004" pitchFamily="2" charset="0"/>
              </a:rPr>
              <a:t>de Negócios/ </a:t>
            </a:r>
            <a:r>
              <a:rPr lang="pt-BR" sz="1700" b="1" dirty="0" smtClean="0">
                <a:latin typeface="BlissL" panose="02000506030000020004" pitchFamily="2" charset="0"/>
              </a:rPr>
              <a:t>Bancos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GT Bancos </a:t>
            </a:r>
            <a:r>
              <a:rPr lang="pt-BR" sz="1700" dirty="0" smtClean="0">
                <a:latin typeface="BlissL" panose="02000506030000020004" pitchFamily="2" charset="0"/>
              </a:rPr>
              <a:t>– Novellino, M. Borges, C. </a:t>
            </a:r>
            <a:r>
              <a:rPr lang="pt-BR" sz="1700" dirty="0" err="1" smtClean="0">
                <a:latin typeface="BlissL" panose="02000506030000020004" pitchFamily="2" charset="0"/>
              </a:rPr>
              <a:t>Piani</a:t>
            </a:r>
            <a:r>
              <a:rPr lang="pt-BR" sz="1700" dirty="0" smtClean="0">
                <a:latin typeface="BlissL" panose="02000506030000020004" pitchFamily="2" charset="0"/>
              </a:rPr>
              <a:t>, R. Luna, A. Bergstein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Repasse </a:t>
            </a:r>
            <a:r>
              <a:rPr lang="pt-BR" sz="1700" b="1" dirty="0">
                <a:latin typeface="BlissL" panose="02000506030000020004" pitchFamily="2" charset="0"/>
              </a:rPr>
              <a:t>antecipado </a:t>
            </a:r>
            <a:r>
              <a:rPr lang="pt-BR" sz="1700" dirty="0">
                <a:latin typeface="BlissL" panose="02000506030000020004" pitchFamily="2" charset="0"/>
              </a:rPr>
              <a:t>– piloto em curso – </a:t>
            </a:r>
            <a:r>
              <a:rPr lang="pt-BR" sz="1700" dirty="0" smtClean="0">
                <a:latin typeface="BlissL" panose="02000506030000020004" pitchFamily="2" charset="0"/>
              </a:rPr>
              <a:t>novo modelo, com impacto relevante para o setor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Ajustes legislativos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GT </a:t>
            </a:r>
            <a:r>
              <a:rPr lang="pt-BR" sz="1700" b="1" dirty="0">
                <a:latin typeface="BlissL" panose="02000506030000020004" pitchFamily="2" charset="0"/>
              </a:rPr>
              <a:t>Legislativo – </a:t>
            </a:r>
            <a:r>
              <a:rPr lang="pt-BR" sz="1700" dirty="0">
                <a:latin typeface="BlissL" panose="02000506030000020004" pitchFamily="2" charset="0"/>
              </a:rPr>
              <a:t>R. Menin, F. Zarzur, R. Cury, C. Bernardes, </a:t>
            </a:r>
            <a:r>
              <a:rPr lang="pt-BR" sz="1700" dirty="0" smtClean="0">
                <a:latin typeface="BlissL" panose="02000506030000020004" pitchFamily="2" charset="0"/>
              </a:rPr>
              <a:t>LFM</a:t>
            </a:r>
            <a:endParaRPr lang="pt-BR" sz="1700" b="1" u="sng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Trabalho em linha com linhas definidas e apoio das </a:t>
            </a:r>
            <a:r>
              <a:rPr lang="pt-BR" sz="1700" dirty="0" smtClean="0">
                <a:latin typeface="BlissL" panose="02000506030000020004" pitchFamily="2" charset="0"/>
              </a:rPr>
              <a:t>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Jurisprudência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GT </a:t>
            </a:r>
            <a:r>
              <a:rPr lang="pt-BR" sz="1700" b="1" dirty="0">
                <a:latin typeface="BlissL" panose="02000506030000020004" pitchFamily="2" charset="0"/>
              </a:rPr>
              <a:t>Judiciário - </a:t>
            </a:r>
            <a:r>
              <a:rPr lang="pt-BR" sz="1700" dirty="0">
                <a:latin typeface="BlissL" panose="02000506030000020004" pitchFamily="2" charset="0"/>
              </a:rPr>
              <a:t>C. Carvalho, M. Fernanda, JC </a:t>
            </a:r>
            <a:r>
              <a:rPr lang="pt-BR" sz="1700" dirty="0" err="1">
                <a:latin typeface="BlissL" panose="02000506030000020004" pitchFamily="2" charset="0"/>
              </a:rPr>
              <a:t>Lazaretti</a:t>
            </a:r>
            <a:r>
              <a:rPr lang="pt-BR" sz="1700" dirty="0">
                <a:latin typeface="BlissL" panose="02000506030000020004" pitchFamily="2" charset="0"/>
              </a:rPr>
              <a:t>, D. Goulart, V. Lima, C. Bernardes, LFM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 </a:t>
            </a:r>
            <a:endParaRPr lang="pt-BR" sz="1700" b="1" u="sng" dirty="0">
              <a:latin typeface="BlissL" panose="02000506030000020004" pitchFamily="2" charset="0"/>
            </a:endParaRPr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49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endParaRPr lang="pt-BR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Criar núcleos que constituam entendimentos - credibilidade das partes</a:t>
            </a:r>
          </a:p>
          <a:p>
            <a:pPr marL="0" lvl="1"/>
            <a:r>
              <a:rPr lang="pt-BR" dirty="0" smtClean="0"/>
              <a:t>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Formar </a:t>
            </a:r>
            <a:r>
              <a:rPr lang="pt-BR" dirty="0"/>
              <a:t>jurisprudências estabilizadoras.</a:t>
            </a:r>
          </a:p>
          <a:p>
            <a:pPr marL="0" lvl="1"/>
            <a:endParaRPr lang="pt-BR" dirty="0" smtClean="0"/>
          </a:p>
          <a:p>
            <a:pPr marL="0" lvl="1"/>
            <a:r>
              <a:rPr lang="pt-BR" b="1" dirty="0" smtClean="0"/>
              <a:t>Ações a respeito</a:t>
            </a:r>
          </a:p>
          <a:p>
            <a:pPr marL="0" lvl="1"/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Werson</a:t>
            </a:r>
            <a:r>
              <a:rPr lang="pt-BR" b="1" dirty="0" smtClean="0"/>
              <a:t> </a:t>
            </a:r>
            <a:r>
              <a:rPr lang="pt-BR" b="1" dirty="0"/>
              <a:t>Rego </a:t>
            </a:r>
            <a:r>
              <a:rPr lang="pt-BR" dirty="0"/>
              <a:t>– </a:t>
            </a:r>
            <a:r>
              <a:rPr lang="pt-BR" dirty="0" smtClean="0"/>
              <a:t>a </a:t>
            </a:r>
            <a:r>
              <a:rPr lang="pt-BR" dirty="0" err="1" smtClean="0"/>
              <a:t>desjudicialização</a:t>
            </a:r>
            <a:r>
              <a:rPr lang="pt-BR" dirty="0" smtClean="0"/>
              <a:t> e seu encaminhamento – </a:t>
            </a:r>
            <a:r>
              <a:rPr lang="pt-BR" smtClean="0"/>
              <a:t>como atraí-lo?</a:t>
            </a:r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Enunciados ABRAINC </a:t>
            </a:r>
            <a:r>
              <a:rPr lang="pt-BR" dirty="0" smtClean="0"/>
              <a:t>– entendimentos, consensos, contribuições p/ Cartilha</a:t>
            </a:r>
          </a:p>
          <a:p>
            <a:pPr marL="457200" lvl="2"/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Discussão e contribuição para a Minuta Rio de Janeiro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Cartilha</a:t>
            </a:r>
            <a:r>
              <a:rPr lang="pt-BR" dirty="0" smtClean="0"/>
              <a:t> - </a:t>
            </a:r>
            <a:r>
              <a:rPr lang="pt-BR" dirty="0"/>
              <a:t>agenda </a:t>
            </a:r>
            <a:r>
              <a:rPr lang="pt-BR" dirty="0" smtClean="0"/>
              <a:t>integrada, finalização</a:t>
            </a:r>
            <a:r>
              <a:rPr lang="pt-BR" dirty="0"/>
              <a:t>, lançamento, discussão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Mesas </a:t>
            </a:r>
            <a:r>
              <a:rPr lang="pt-BR" b="1" dirty="0"/>
              <a:t>com </a:t>
            </a:r>
            <a:r>
              <a:rPr lang="pt-BR" b="1" dirty="0" smtClean="0"/>
              <a:t>Judiciário – encontro Secovi em 29/10; ajuda reformas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Encontros </a:t>
            </a:r>
            <a:r>
              <a:rPr lang="pt-BR" b="1" dirty="0"/>
              <a:t>com formadores de </a:t>
            </a:r>
            <a:r>
              <a:rPr lang="pt-BR" b="1" dirty="0" smtClean="0"/>
              <a:t>opinião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de Vendas</a:t>
            </a:r>
            <a:endParaRPr lang="pt-BR" b="1" dirty="0"/>
          </a:p>
          <a:p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397750" cy="2492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defTabSz="914145" eaLnBrk="0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2 – Equilíbrio nas Relações - </a:t>
            </a: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Consumidor</a:t>
            </a: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/>
            </a:r>
            <a:b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8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Principais pontos referentes à imagem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Especuladores imobiliários -  destroem a cidade e seus bairros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Geram trânsito em lugares anteriormente tranquilos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Movidos por ganância – ganham e não retribuem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Destruidores da natureza – avessos à preservação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O que pode ser trazido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Quem constrói as cidades – organização, formalidade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Como funciona o processo – visão geral, riscos, retornos esperados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Transparência, coragem, riscos, contribuição, respeito ao pequeno e à cidade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Adensamento vs. Espraiamento – o que é melhor para a cidade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 quem cumpre definir uso – legislação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Mercado bastante pulverizado, sem organização possível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Maior poder à demanda-  caráter educativo limitado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defTabSz="914145" eaLnBrk="0" latinLnBrk="0" hangingPunct="0">
              <a:lnSpc>
                <a:spcPct val="90000"/>
              </a:lnSpc>
              <a:buNone/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3 – Imagem do Setor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548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Diagnóstico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Iniciativas dispersas não trazem efeitos </a:t>
            </a:r>
            <a:r>
              <a:rPr lang="pt-BR" sz="1700" dirty="0" smtClean="0">
                <a:latin typeface="BlissL" panose="02000506030000020004" pitchFamily="2" charset="0"/>
              </a:rPr>
              <a:t>desejados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Necessidade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Estratégia integrada de ação e comunicação com </a:t>
            </a:r>
            <a:r>
              <a:rPr lang="pt-BR" sz="1700" dirty="0" err="1" smtClean="0">
                <a:latin typeface="BlissL" panose="02000506030000020004" pitchFamily="2" charset="0"/>
              </a:rPr>
              <a:t>stakeholders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Trabalho coordenado -  metas de curto, médio e longo prazo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Em análise - Cause - </a:t>
            </a:r>
            <a:r>
              <a:rPr lang="pt-BR" sz="1700" dirty="0">
                <a:latin typeface="BlissL" panose="02000506030000020004" pitchFamily="2" charset="0"/>
              </a:rPr>
              <a:t>Rodolfo </a:t>
            </a:r>
            <a:r>
              <a:rPr lang="pt-BR" sz="1700" dirty="0" err="1">
                <a:latin typeface="BlissL" panose="02000506030000020004" pitchFamily="2" charset="0"/>
              </a:rPr>
              <a:t>Gutilla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err="1">
                <a:latin typeface="BlissL" panose="02000506030000020004" pitchFamily="2" charset="0"/>
              </a:rPr>
              <a:t>Lenadro</a:t>
            </a:r>
            <a:r>
              <a:rPr lang="pt-BR" sz="1700" dirty="0">
                <a:latin typeface="BlissL" panose="02000506030000020004" pitchFamily="2" charset="0"/>
              </a:rPr>
              <a:t> machado, Mônica Gregori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</a:t>
            </a:r>
            <a:r>
              <a:rPr lang="pt-BR" sz="1700" dirty="0" smtClean="0">
                <a:latin typeface="BlissL" panose="02000506030000020004" pitchFamily="2" charset="0"/>
              </a:rPr>
              <a:t>ausa que conecte os interesses do setor com os anseios da sociedade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Estratégia de engajamento e mobilização – Mapa de Abordagem Integrada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7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defTabSz="914145" eaLnBrk="0" latinLnBrk="0" hangingPunct="0">
              <a:lnSpc>
                <a:spcPct val="90000"/>
              </a:lnSpc>
              <a:buNone/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3 – Imagem do Setor 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213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>
                <a:latin typeface="BlissL" panose="02000506030000020004" pitchFamily="2" charset="0"/>
              </a:rPr>
              <a:t>Seminário Temático </a:t>
            </a:r>
            <a:r>
              <a:rPr lang="pt-BR" sz="1700" b="1" dirty="0" smtClean="0">
                <a:latin typeface="BlissL" panose="02000506030000020004" pitchFamily="2" charset="0"/>
              </a:rPr>
              <a:t>ABRAINC- Arq. Mackenzie -  </a:t>
            </a:r>
            <a:r>
              <a:rPr lang="pt-BR" sz="1700" dirty="0" err="1" smtClean="0">
                <a:latin typeface="BlissL" panose="02000506030000020004" pitchFamily="2" charset="0"/>
              </a:rPr>
              <a:t>Caldana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 err="1" smtClean="0">
                <a:latin typeface="BlissL" panose="02000506030000020004" pitchFamily="2" charset="0"/>
              </a:rPr>
              <a:t>Nardelli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 Incorporação e a produção da cidade </a:t>
            </a:r>
            <a:r>
              <a:rPr lang="pt-BR" sz="1700" dirty="0" smtClean="0">
                <a:latin typeface="BlissL" panose="02000506030000020004" pitchFamily="2" charset="0"/>
              </a:rPr>
              <a:t>– 10/2, até 30 pessoas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</a:t>
            </a:r>
            <a:r>
              <a:rPr lang="pt-BR" sz="1700" dirty="0" smtClean="0">
                <a:latin typeface="BlissL" panose="02000506030000020004" pitchFamily="2" charset="0"/>
              </a:rPr>
              <a:t>remissas p/ viabilização de empreendimentos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Boas práticas e soluções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 arcabouço legal atende os requisitos de produtividade e qualidade?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Como aperfeiçoar inclusão das </a:t>
            </a:r>
            <a:r>
              <a:rPr lang="pt-BR" sz="1700" dirty="0">
                <a:latin typeface="BlissL" panose="02000506030000020004" pitchFamily="2" charset="0"/>
              </a:rPr>
              <a:t>questões urbanas na </a:t>
            </a:r>
            <a:r>
              <a:rPr lang="pt-BR" sz="1700" dirty="0" smtClean="0">
                <a:latin typeface="BlissL" panose="02000506030000020004" pitchFamily="2" charset="0"/>
              </a:rPr>
              <a:t>produção - 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Elenco de questões a serem aprofundadas e </a:t>
            </a:r>
            <a:r>
              <a:rPr lang="pt-BR" sz="1700" dirty="0" err="1" smtClean="0">
                <a:latin typeface="BlissL" panose="02000506030000020004" pitchFamily="2" charset="0"/>
              </a:rPr>
              <a:t>publicizadas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Outras </a:t>
            </a:r>
            <a:r>
              <a:rPr lang="pt-BR" sz="1700" b="1" dirty="0" smtClean="0">
                <a:latin typeface="BlissL" panose="02000506030000020004" pitchFamily="2" charset="0"/>
              </a:rPr>
              <a:t>propostas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Apresentações para alunos – incorporação na prática</a:t>
            </a:r>
            <a:endParaRPr lang="pt-BR" sz="1700" b="1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Premiação </a:t>
            </a:r>
            <a:r>
              <a:rPr lang="pt-BR" sz="1700" dirty="0">
                <a:latin typeface="BlissL" panose="02000506030000020004" pitchFamily="2" charset="0"/>
              </a:rPr>
              <a:t>– trabalho de formatura sobre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NRE – Poli – definir e apoiar temas para estudos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 </a:t>
            </a:r>
            <a:r>
              <a:rPr lang="pt-BR" sz="1700" dirty="0">
                <a:latin typeface="BlissL" panose="02000506030000020004" pitchFamily="2" charset="0"/>
              </a:rPr>
              <a:t>equilíbrio econômico dos contratos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Os projetos e a geração de viagens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995936" y="654231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defTabSz="914145" eaLnBrk="0" latinLnBrk="0" hangingPunct="0">
              <a:lnSpc>
                <a:spcPct val="90000"/>
              </a:lnSpc>
              <a:buNone/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3 – Imagem do </a:t>
            </a:r>
            <a:r>
              <a:rPr lang="pt-BR" dirty="0" smtClean="0"/>
              <a:t>Setor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03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Comitê de Comunicação/ </a:t>
            </a:r>
            <a:r>
              <a:rPr lang="pt-BR" sz="1700" b="1" dirty="0" err="1" smtClean="0">
                <a:latin typeface="BlissL" panose="02000506030000020004" pitchFamily="2" charset="0"/>
              </a:rPr>
              <a:t>Inpress</a:t>
            </a:r>
            <a:r>
              <a:rPr lang="pt-BR" sz="1700" b="1" dirty="0" smtClean="0">
                <a:latin typeface="BlissL" panose="02000506030000020004" pitchFamily="2" charset="0"/>
              </a:rPr>
              <a:t> (Assessoria de Imprensa)</a:t>
            </a: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Agenda de </a:t>
            </a:r>
            <a:r>
              <a:rPr lang="pt-BR" sz="1700" b="1" dirty="0">
                <a:latin typeface="BlissL" panose="02000506030000020004" pitchFamily="2" charset="0"/>
              </a:rPr>
              <a:t>acompanhamento </a:t>
            </a:r>
            <a:r>
              <a:rPr lang="pt-BR" sz="1700" dirty="0" smtClean="0">
                <a:latin typeface="BlissL" panose="02000506030000020004" pitchFamily="2" charset="0"/>
              </a:rPr>
              <a:t>p/ </a:t>
            </a:r>
            <a:r>
              <a:rPr lang="pt-BR" sz="1700" dirty="0">
                <a:latin typeface="BlissL" panose="02000506030000020004" pitchFamily="2" charset="0"/>
              </a:rPr>
              <a:t>temas </a:t>
            </a:r>
            <a:r>
              <a:rPr lang="pt-BR" sz="1700" dirty="0" smtClean="0">
                <a:latin typeface="BlissL" panose="02000506030000020004" pitchFamily="2" charset="0"/>
              </a:rPr>
              <a:t>relevantes/recorrentes: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Mercado/ informações FIPE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Invasões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Equilíbrio nas relações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Sustentabilidade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limpeza de áreas, reflorestamento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Agenda</a:t>
            </a:r>
            <a:r>
              <a:rPr lang="pt-BR" sz="1700" dirty="0" smtClean="0">
                <a:latin typeface="BlissL" panose="02000506030000020004" pitchFamily="2" charset="0"/>
              </a:rPr>
              <a:t> de pautas, encontros e acompanhamento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Plano integrado de mídia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Produção </a:t>
            </a:r>
            <a:r>
              <a:rPr lang="pt-BR" sz="1700" b="1" dirty="0">
                <a:latin typeface="BlissL" panose="02000506030000020004" pitchFamily="2" charset="0"/>
              </a:rPr>
              <a:t>de Cartilha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995936" y="654231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defTabSz="914145" eaLnBrk="0" latinLnBrk="0" hangingPunct="0">
              <a:lnSpc>
                <a:spcPct val="90000"/>
              </a:lnSpc>
              <a:buNone/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3 – Imagem do Setor 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18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539552" y="908720"/>
            <a:ext cx="8111876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346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980728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Entrada 22/12 – liminar concedida pelo STJ – Min. Ricardo </a:t>
            </a:r>
            <a:r>
              <a:rPr lang="pt-BR" sz="1700" b="1" dirty="0" err="1" smtClean="0">
                <a:latin typeface="BlissL" panose="02000506030000020004" pitchFamily="2" charset="0"/>
              </a:rPr>
              <a:t>Lewandowsky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Posicionamento ABRAINC -  2/1</a:t>
            </a:r>
          </a:p>
          <a:p>
            <a:endParaRPr lang="pt-BR" sz="1700" b="1" i="1" dirty="0" smtClean="0">
              <a:latin typeface="BlissL" panose="02000506030000020004" pitchFamily="2" charset="0"/>
            </a:endParaRPr>
          </a:p>
          <a:p>
            <a:r>
              <a:rPr lang="pt-BR" sz="2000" i="1" dirty="0" smtClean="0">
                <a:latin typeface="BlissL" panose="02000506030000020004" pitchFamily="2" charset="0"/>
              </a:rPr>
              <a:t>A Abrainc</a:t>
            </a:r>
            <a:r>
              <a:rPr lang="pt-BR" sz="2000" i="1" dirty="0">
                <a:latin typeface="BlissL" panose="02000506030000020004" pitchFamily="2" charset="0"/>
              </a:rPr>
              <a:t>) informa que propôs ação direta de inconstitucionalidade no Supremo Tribunal Federal (STF) contra a inclusão de suas associadas na lista do trabalho em condições análogas à de escravo  por considerar </a:t>
            </a:r>
            <a:r>
              <a:rPr lang="pt-BR" sz="2000" b="1" i="1" dirty="0">
                <a:latin typeface="BlissL" panose="02000506030000020004" pitchFamily="2" charset="0"/>
              </a:rPr>
              <a:t>inconstitucional aludidas Portarias substituírem a competência legislativa do Congresso Nacional</a:t>
            </a:r>
            <a:r>
              <a:rPr lang="pt-BR" sz="2000" i="1" dirty="0">
                <a:latin typeface="BlissL" panose="02000506030000020004" pitchFamily="2" charset="0"/>
              </a:rPr>
              <a:t>, assim como o </a:t>
            </a:r>
            <a:r>
              <a:rPr lang="pt-BR" sz="2000" b="1" i="1" dirty="0">
                <a:latin typeface="BlissL" panose="02000506030000020004" pitchFamily="2" charset="0"/>
              </a:rPr>
              <a:t>procedimento dessa inclusão desrespeitar o devido processo legal</a:t>
            </a:r>
            <a:r>
              <a:rPr lang="pt-BR" sz="2000" i="1" dirty="0">
                <a:latin typeface="BlissL" panose="02000506030000020004" pitchFamily="2" charset="0"/>
              </a:rPr>
              <a:t>.</a:t>
            </a:r>
            <a:endParaRPr lang="pt-BR" sz="2000" dirty="0">
              <a:latin typeface="BlissL" panose="02000506030000020004" pitchFamily="2" charset="0"/>
            </a:endParaRPr>
          </a:p>
          <a:p>
            <a:endParaRPr lang="pt-BR" sz="2000" i="1" dirty="0" smtClean="0">
              <a:latin typeface="BlissL" panose="02000506030000020004" pitchFamily="2" charset="0"/>
            </a:endParaRPr>
          </a:p>
          <a:p>
            <a:r>
              <a:rPr lang="pt-BR" sz="2000" i="1" dirty="0" smtClean="0">
                <a:latin typeface="BlissL" panose="02000506030000020004" pitchFamily="2" charset="0"/>
              </a:rPr>
              <a:t>A </a:t>
            </a:r>
            <a:r>
              <a:rPr lang="pt-BR" sz="2000" i="1" dirty="0">
                <a:latin typeface="BlissL" panose="02000506030000020004" pitchFamily="2" charset="0"/>
              </a:rPr>
              <a:t>associação tem trabalhado incessantemente para promover o setor imobiliário, um dos maiores empregadores do país, buscando entre outros objetivos o aprimoramento das relações de trabalho. A Abrainc se posiciona veementemente contra o trabalho em condições análogas à escravidão, e continuará envidando todos os seus esforços para sua eliminação completa em todos os setores da sociedade brasileira. </a:t>
            </a:r>
            <a:endParaRPr lang="pt-BR" sz="2000" b="1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71295"/>
            <a:ext cx="8696325" cy="4903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ADIN – Lista suja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00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980728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Posicionamento ABRAINC -  28/2</a:t>
            </a:r>
          </a:p>
          <a:p>
            <a:endParaRPr lang="pt-BR" sz="1700" b="1" i="1" dirty="0" smtClean="0">
              <a:latin typeface="BlissL" panose="02000506030000020004" pitchFamily="2" charset="0"/>
            </a:endParaRPr>
          </a:p>
          <a:p>
            <a:r>
              <a:rPr lang="pt-BR" sz="2000" i="1" dirty="0">
                <a:latin typeface="BlissL" panose="02000506030000020004" pitchFamily="2" charset="0"/>
              </a:rPr>
              <a:t>A ABRAINC – Associação Brasileira de Incorporadoras tem trabalhado incessantemente para promover o setor imobiliário, um dos maiores empregadores do país, divulgando e referendando as boas práticas, em especial no que tange às relações de trabalho. </a:t>
            </a:r>
            <a:endParaRPr lang="pt-BR" sz="2000" i="1" dirty="0" smtClean="0">
              <a:latin typeface="BlissL" panose="02000506030000020004" pitchFamily="2" charset="0"/>
            </a:endParaRPr>
          </a:p>
          <a:p>
            <a:endParaRPr lang="pt-BR" sz="2000" i="1" dirty="0">
              <a:latin typeface="BlissL" panose="02000506030000020004" pitchFamily="2" charset="0"/>
            </a:endParaRPr>
          </a:p>
          <a:p>
            <a:r>
              <a:rPr lang="pt-BR" sz="2000" i="1" dirty="0" smtClean="0">
                <a:latin typeface="BlissL" panose="02000506030000020004" pitchFamily="2" charset="0"/>
              </a:rPr>
              <a:t>A </a:t>
            </a:r>
            <a:r>
              <a:rPr lang="pt-BR" sz="2000" i="1" dirty="0">
                <a:latin typeface="BlissL" panose="02000506030000020004" pitchFamily="2" charset="0"/>
              </a:rPr>
              <a:t>associação se posiciona veementemente contra o trabalho escravo e reconhece a importância das ferramentas de controle ao trabalho nestas condições, dentre elas, o Cadastro de Empregadores. Entretanto, o procedimento de inclusão dos empregadores no Cadastro tem se mostrado arbitrário, afrontando os princípios constitucionais do devido processo legal e ampla defesa. </a:t>
            </a:r>
            <a:endParaRPr lang="pt-BR" sz="2000" i="1" dirty="0" smtClean="0">
              <a:latin typeface="BlissL" panose="02000506030000020004" pitchFamily="2" charset="0"/>
            </a:endParaRPr>
          </a:p>
          <a:p>
            <a:endParaRPr lang="pt-BR" sz="2000" i="1" dirty="0">
              <a:latin typeface="BlissL" panose="02000506030000020004" pitchFamily="2" charset="0"/>
            </a:endParaRPr>
          </a:p>
          <a:p>
            <a:r>
              <a:rPr lang="pt-BR" sz="2000" i="1" dirty="0" smtClean="0">
                <a:latin typeface="BlissL" panose="02000506030000020004" pitchFamily="2" charset="0"/>
              </a:rPr>
              <a:t>A Ação </a:t>
            </a:r>
            <a:r>
              <a:rPr lang="pt-BR" sz="2000" i="1" dirty="0">
                <a:latin typeface="BlissL" panose="02000506030000020004" pitchFamily="2" charset="0"/>
              </a:rPr>
              <a:t>Direta de Inconstitucionalidade ajuizada pela ABRAINC, em final de 2014, discute a necessidade de regulamentação adequada e procedimento que assegure aos envolvidos os direitos previstos na Constituição Federal Brasileira.</a:t>
            </a:r>
          </a:p>
          <a:p>
            <a:r>
              <a:rPr lang="pt-BR" sz="2000" b="1" dirty="0"/>
              <a:t> </a:t>
            </a:r>
            <a:endParaRPr lang="pt-BR" sz="2000" dirty="0"/>
          </a:p>
          <a:p>
            <a:r>
              <a:rPr lang="pt-BR" sz="2000" b="1" dirty="0"/>
              <a:t> </a:t>
            </a:r>
            <a:endParaRPr lang="pt-BR" sz="2000" dirty="0"/>
          </a:p>
          <a:p>
            <a:r>
              <a:rPr lang="pt-BR" sz="2000" b="1" dirty="0"/>
              <a:t> </a:t>
            </a:r>
            <a:endParaRPr lang="pt-BR" sz="2000" dirty="0"/>
          </a:p>
          <a:p>
            <a:r>
              <a:rPr lang="pt-BR" sz="2000" b="1" dirty="0"/>
              <a:t> </a:t>
            </a:r>
            <a:endParaRPr lang="pt-BR" sz="2000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71295"/>
            <a:ext cx="8696325" cy="4903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ADIN – Lista suja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67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35551</TotalTime>
  <Words>4313</Words>
  <Application>Microsoft Office PowerPoint</Application>
  <PresentationFormat>Apresentação na tela (4:3)</PresentationFormat>
  <Paragraphs>1143</Paragraphs>
  <Slides>67</Slides>
  <Notes>37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Vínculos</vt:lpstr>
      </vt:variant>
      <vt:variant>
        <vt:i4>7</vt:i4>
      </vt:variant>
      <vt:variant>
        <vt:lpstr>Títulos de slides</vt:lpstr>
      </vt:variant>
      <vt:variant>
        <vt:i4>67</vt:i4>
      </vt:variant>
    </vt:vector>
  </HeadingPairs>
  <TitlesOfParts>
    <vt:vector size="86" baseType="lpstr">
      <vt:lpstr>Arial</vt:lpstr>
      <vt:lpstr>BlissEB</vt:lpstr>
      <vt:lpstr>BlissL</vt:lpstr>
      <vt:lpstr>Calibri</vt:lpstr>
      <vt:lpstr>Calibri Light</vt:lpstr>
      <vt:lpstr>Helvetica</vt:lpstr>
      <vt:lpstr>Segoe UI</vt:lpstr>
      <vt:lpstr>Segoe UI Semilight</vt:lpstr>
      <vt:lpstr>Times New Roman</vt:lpstr>
      <vt:lpstr>Trebuchet MS</vt:lpstr>
      <vt:lpstr>Tema do Office</vt:lpstr>
      <vt:lpstr>PM_on_target</vt:lpstr>
      <vt:lpstr>C:\Projetos (local)\Abrainc\_Relatórios\201501\Indicadores_Compostos.xlsx!Venda&amp;Estoque!L16C13:L18C14</vt:lpstr>
      <vt:lpstr>C:\Projetos (local)\Abrainc\_Relatórios\201501\Indicadores_Compostos.xlsx!Lançamentos&amp;Vendas!L16C13:L18C14</vt:lpstr>
      <vt:lpstr>C:\Projetos (local)\Abrainc\_Relatórios\201501\Indicadores_Compostos.xlsx!Distrato&amp;Vendas!L16C13:L18C14</vt:lpstr>
      <vt:lpstr>C:\Projetos (local)\Abrainc\_Relatórios\201501\Indicadores_Compostos.xlsx!Distrato&amp;Entregas!L16C13:L18C14</vt:lpstr>
      <vt:lpstr>C:\Projetos (local)\Abrainc\_Relatórios\201501\Indicadores_Compostos.xlsx!SA&amp;Credor!L16C13:L18C14</vt:lpstr>
      <vt:lpstr>C:\Projetos (local)\Abrainc\_Relatórios\201501\Indicadores_Compostos.xlsx!SAP&amp;Credor!L16C13:L18C14</vt:lpstr>
      <vt:lpstr>C:\Projetos (local)\Abrainc\_Relatórios\201501\Indicadores_Compostos.xlsx!SA&amp;SAP!L16C13:L18C14</vt:lpstr>
      <vt:lpstr>Apresentação do PowerPoint</vt:lpstr>
      <vt:lpstr>Defesa da Concorrência </vt:lpstr>
      <vt:lpstr>Defesa da Concorrência </vt:lpstr>
      <vt:lpstr>Pauta </vt:lpstr>
      <vt:lpstr>Apresentação do PowerPoint</vt:lpstr>
      <vt:lpstr>Proposta de Pauta – Reunião do Conselho Deliberativo 5/2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de vendas – aproximação com o MP</vt:lpstr>
      <vt:lpstr>Distratos - Para minimizar efeitos de forma imediata </vt:lpstr>
      <vt:lpstr>Distratos – GT Judiciário - Jurisprudência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Atualizações/destaques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</vt:lpstr>
      <vt:lpstr>Introdução</vt:lpstr>
      <vt:lpstr>Apresentação do PowerPoint</vt:lpstr>
      <vt:lpstr>Vendas/Estoque (R$)</vt:lpstr>
      <vt:lpstr>Lançamentos/Vendas (R$)</vt:lpstr>
      <vt:lpstr>Distratos/Vendas (R$)</vt:lpstr>
      <vt:lpstr>Distratos/Entregas (unidades)</vt:lpstr>
      <vt:lpstr>Saldo em atraso*/Saldo credor (R$)</vt:lpstr>
      <vt:lpstr>Saldo em atraso* potencial/Saldo credor (R$)</vt:lpstr>
      <vt:lpstr>Saldo em atraso*/Saldo em atraso potencial (R$)</vt:lpstr>
      <vt:lpstr>ANEXO</vt:lpstr>
      <vt:lpstr>VGV Lançado (R$ milhões)</vt:lpstr>
      <vt:lpstr>Valor das Vendas (R$ milhões)</vt:lpstr>
      <vt:lpstr>Estoque total (R$ milhões)</vt:lpstr>
      <vt:lpstr>Unidades distratadas</vt:lpstr>
      <vt:lpstr>Valor distratado (R$ milhões)</vt:lpstr>
      <vt:lpstr>Entregas (Unidades)</vt:lpstr>
      <vt:lpstr>Saldo credor (R$ milhões)</vt:lpstr>
      <vt:lpstr>Saldo em atraso (&gt;90 dias; R$ milhões)</vt:lpstr>
      <vt:lpstr>Saldo em atraso potencial (&gt;90 dias; R$ milhões)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2 – Equilíbrio nas Relações - Consumidor (distratos) </vt:lpstr>
      <vt:lpstr>2 – Equilíbrio nas Relações - Consumidor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3815</cp:revision>
  <dcterms:created xsi:type="dcterms:W3CDTF">2009-08-13T21:08:28Z</dcterms:created>
  <dcterms:modified xsi:type="dcterms:W3CDTF">2015-02-02T17:10:55Z</dcterms:modified>
</cp:coreProperties>
</file>