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5" r:id="rId2"/>
    <p:sldId id="289" r:id="rId3"/>
    <p:sldId id="314" r:id="rId4"/>
    <p:sldId id="313" r:id="rId5"/>
    <p:sldId id="315" r:id="rId6"/>
    <p:sldId id="316" r:id="rId7"/>
    <p:sldId id="317" r:id="rId8"/>
    <p:sldId id="318" r:id="rId9"/>
  </p:sldIdLst>
  <p:sldSz cx="9144000" cy="6858000" type="screen4x3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CCFFCC"/>
    <a:srgbClr val="FFCCCC"/>
    <a:srgbClr val="CE7674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71" autoAdjust="0"/>
  </p:normalViewPr>
  <p:slideViewPr>
    <p:cSldViewPr>
      <p:cViewPr>
        <p:scale>
          <a:sx n="70" d="100"/>
          <a:sy n="7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DE87-C138-4501-92D8-C14811665CED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1F93C-547A-4549-834A-2D922987F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25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C9D69-5603-48D9-8152-AB0110B799C9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23B26-9B87-4FAA-A4CE-E45568562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2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23B26-9B87-4FAA-A4CE-E455685629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9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23B26-9B87-4FAA-A4CE-E4556856294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90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23B26-9B87-4FAA-A4CE-E455685629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9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23B26-9B87-4FAA-A4CE-E455685629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9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23B26-9B87-4FAA-A4CE-E455685629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9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23B26-9B87-4FAA-A4CE-E455685629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9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23B26-9B87-4FAA-A4CE-E455685629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90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23B26-9B87-4FAA-A4CE-E455685629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9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undo_T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4632" cy="705369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Imagem 5"/>
          <p:cNvSpPr>
            <a:spLocks noGrp="1"/>
          </p:cNvSpPr>
          <p:nvPr>
            <p:ph type="pic" sz="quarter" idx="10"/>
          </p:nvPr>
        </p:nvSpPr>
        <p:spPr>
          <a:xfrm>
            <a:off x="683196" y="764704"/>
            <a:ext cx="2808684" cy="2664941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4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1395-A17A-4DC7-812C-50A655407408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6DD2-55AD-4DFA-B07E-19CF3517D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97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1395-A17A-4DC7-812C-50A655407408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6DD2-55AD-4DFA-B07E-19CF3517D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78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1395-A17A-4DC7-812C-50A655407408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6DD2-55AD-4DFA-B07E-19CF3517D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79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 r="2747"/>
          <a:stretch>
            <a:fillRect/>
          </a:stretch>
        </p:blipFill>
        <p:spPr bwMode="auto">
          <a:xfrm>
            <a:off x="3175" y="-14288"/>
            <a:ext cx="91805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11560" y="2984971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1560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270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525963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1395-A17A-4DC7-812C-50A655407408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6DD2-55AD-4DFA-B07E-19CF3517D0D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395536" y="720080"/>
            <a:ext cx="7005464" cy="620688"/>
          </a:xfrm>
        </p:spPr>
        <p:txBody>
          <a:bodyPr>
            <a:normAutofit/>
          </a:bodyPr>
          <a:lstStyle>
            <a:lvl1pPr algn="l">
              <a:defRPr sz="4000">
                <a:solidFill>
                  <a:sysClr val="windowText" lastClr="00000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32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83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ítulo 10"/>
          <p:cNvSpPr>
            <a:spLocks noGrp="1"/>
          </p:cNvSpPr>
          <p:nvPr>
            <p:ph type="title"/>
          </p:nvPr>
        </p:nvSpPr>
        <p:spPr>
          <a:xfrm>
            <a:off x="395536" y="720080"/>
            <a:ext cx="7005464" cy="620688"/>
          </a:xfrm>
        </p:spPr>
        <p:txBody>
          <a:bodyPr>
            <a:normAutofit/>
          </a:bodyPr>
          <a:lstStyle>
            <a:lvl1pPr algn="l">
              <a:defRPr sz="4000">
                <a:solidFill>
                  <a:sysClr val="windowText" lastClr="00000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63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1395-A17A-4DC7-812C-50A655407408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6DD2-55AD-4DFA-B07E-19CF3517D0D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95536" y="720080"/>
            <a:ext cx="7005464" cy="620688"/>
          </a:xfrm>
        </p:spPr>
        <p:txBody>
          <a:bodyPr>
            <a:normAutofit/>
          </a:bodyPr>
          <a:lstStyle>
            <a:lvl1pPr algn="l">
              <a:defRPr sz="4000">
                <a:solidFill>
                  <a:sysClr val="windowText" lastClr="00000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1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1395-A17A-4DC7-812C-50A655407408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6DD2-55AD-4DFA-B07E-19CF3517D0D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10"/>
          <p:cNvSpPr>
            <a:spLocks noGrp="1"/>
          </p:cNvSpPr>
          <p:nvPr>
            <p:ph type="title"/>
          </p:nvPr>
        </p:nvSpPr>
        <p:spPr>
          <a:xfrm>
            <a:off x="1887016" y="0"/>
            <a:ext cx="7005464" cy="620688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06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1395-A17A-4DC7-812C-50A655407408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6DD2-55AD-4DFA-B07E-19CF3517D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74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14350"/>
            <a:ext cx="691197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82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1395-A17A-4DC7-812C-50A655407408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36DD2-55AD-4DFA-B07E-19CF3517D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15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1395-A17A-4DC7-812C-50A655407408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6DD2-55AD-4DFA-B07E-19CF3517D0DD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20" descr="Fundo_Ts_2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05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5"/>
          <a:stretch/>
        </p:blipFill>
        <p:spPr bwMode="auto">
          <a:xfrm>
            <a:off x="302466" y="1268760"/>
            <a:ext cx="8496944" cy="5213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1187624" y="3154660"/>
            <a:ext cx="684076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NORMA DE DESEMPENHO/ SELO AZUL E PLANO DE QUALIDADE CEF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5"/>
          <a:stretch/>
        </p:blipFill>
        <p:spPr bwMode="auto">
          <a:xfrm>
            <a:off x="302466" y="1268760"/>
            <a:ext cx="8496944" cy="5213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680" y="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NORMA DE DESEMPENHO - 15575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179512" y="1104784"/>
            <a:ext cx="4104456" cy="2900280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13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60040" y="1242195"/>
            <a:ext cx="360845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sz="1400" b="1" u="sng" dirty="0">
                <a:solidFill>
                  <a:schemeClr val="accent2">
                    <a:lumMod val="50000"/>
                  </a:schemeClr>
                </a:solidFill>
              </a:rPr>
              <a:t>Desempenho Térmico: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pt-BR" sz="1200" b="1" dirty="0" smtClean="0"/>
              <a:t>Ensaios em andamento: ok com alterações de premissas Tenda;</a:t>
            </a:r>
          </a:p>
          <a:p>
            <a:pPr lvl="1"/>
            <a:endParaRPr lang="pt-BR" sz="1200" b="1" dirty="0" smtClean="0"/>
          </a:p>
          <a:p>
            <a:pPr marL="342900" indent="-342900">
              <a:buAutoNum type="arabicPeriod"/>
            </a:pPr>
            <a:r>
              <a:rPr lang="pt-BR" sz="1400" b="1" u="sng" dirty="0">
                <a:solidFill>
                  <a:schemeClr val="accent2">
                    <a:lumMod val="50000"/>
                  </a:schemeClr>
                </a:solidFill>
              </a:rPr>
              <a:t>Desempenho Acústico: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pt-BR" sz="1200" b="1" dirty="0" smtClean="0"/>
              <a:t>Ensaios realizados: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pt-BR" sz="1200" b="1" dirty="0" smtClean="0"/>
              <a:t>Sistema de piso (ruído aéreo): ok 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pt-BR" sz="1200" b="1" dirty="0" smtClean="0"/>
              <a:t>Sistema de piso (impacto): </a:t>
            </a:r>
            <a:r>
              <a:rPr lang="pt-BR" sz="1200" b="1" dirty="0" smtClean="0">
                <a:solidFill>
                  <a:srgbClr val="FF0000"/>
                </a:solidFill>
              </a:rPr>
              <a:t>NÃO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pt-BR" sz="1200" b="1" dirty="0" smtClean="0"/>
              <a:t>Vedação paredes externas: ok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pt-BR" sz="1200" b="1" dirty="0" smtClean="0"/>
              <a:t>Vedação paredes internas: ok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pt-BR" sz="1200" b="1" dirty="0" smtClean="0"/>
              <a:t>Classificação do nível de ruído em memorial descritivo;</a:t>
            </a:r>
          </a:p>
          <a:p>
            <a:pPr marL="0" lvl="1"/>
            <a:endParaRPr lang="pt-BR" sz="14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 marL="628650" lvl="1" indent="-171450">
              <a:buFont typeface="Wingdings" pitchFamily="2" charset="2"/>
              <a:buChar char="ü"/>
            </a:pPr>
            <a:endParaRPr lang="pt-BR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endParaRPr lang="pt-BR" sz="1200" b="1" dirty="0"/>
          </a:p>
        </p:txBody>
      </p:sp>
      <p:sp>
        <p:nvSpPr>
          <p:cNvPr id="14" name="Retângulo 13"/>
          <p:cNvSpPr/>
          <p:nvPr/>
        </p:nvSpPr>
        <p:spPr>
          <a:xfrm>
            <a:off x="539552" y="84959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Parte 1: Gerais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4535488" y="1114684"/>
            <a:ext cx="4140968" cy="4906604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13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716016" y="1252095"/>
            <a:ext cx="377991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Ensaios de materiais:</a:t>
            </a:r>
            <a:endParaRPr lang="pt-BR" sz="14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pt-BR" sz="1200" b="1" dirty="0" smtClean="0"/>
              <a:t>Materiais recebidos: </a:t>
            </a:r>
            <a:r>
              <a:rPr lang="pt-BR" sz="1200" b="1" dirty="0" err="1" smtClean="0"/>
              <a:t>Jorsil</a:t>
            </a:r>
            <a:r>
              <a:rPr lang="pt-BR" sz="1200" b="1" dirty="0" smtClean="0"/>
              <a:t> (esquadria de madeira), </a:t>
            </a:r>
            <a:r>
              <a:rPr lang="pt-BR" sz="1200" b="1" dirty="0" err="1" smtClean="0"/>
              <a:t>Atlantica</a:t>
            </a:r>
            <a:r>
              <a:rPr lang="pt-BR" sz="1200" b="1" dirty="0" smtClean="0"/>
              <a:t> (esquadria de alumínio) e La Fonte (ferragens)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pt-BR" sz="1200" b="1" dirty="0" err="1"/>
              <a:t>Materais</a:t>
            </a:r>
            <a:r>
              <a:rPr lang="pt-BR" sz="1200" b="1" dirty="0"/>
              <a:t> a receber: </a:t>
            </a:r>
            <a:r>
              <a:rPr lang="pt-BR" sz="1200" b="1" dirty="0" err="1"/>
              <a:t>Vert</a:t>
            </a:r>
            <a:r>
              <a:rPr lang="pt-BR" sz="1200" b="1" dirty="0"/>
              <a:t> e </a:t>
            </a:r>
            <a:r>
              <a:rPr lang="pt-BR" sz="1200" b="1" dirty="0" smtClean="0"/>
              <a:t>Aero (esquadria de madeira), </a:t>
            </a:r>
            <a:r>
              <a:rPr lang="pt-BR" sz="1200" b="1" dirty="0" err="1" smtClean="0"/>
              <a:t>Esaf</a:t>
            </a:r>
            <a:r>
              <a:rPr lang="pt-BR" sz="1200" b="1" dirty="0" smtClean="0"/>
              <a:t> (esquadria de alumínio), </a:t>
            </a:r>
            <a:r>
              <a:rPr lang="pt-BR" sz="1200" b="1" dirty="0" err="1"/>
              <a:t>Lef</a:t>
            </a:r>
            <a:r>
              <a:rPr lang="pt-BR" sz="1200" b="1" dirty="0"/>
              <a:t> e </a:t>
            </a:r>
            <a:r>
              <a:rPr lang="pt-BR" sz="1200" b="1" dirty="0" smtClean="0"/>
              <a:t>Cecrisa (pisos) e </a:t>
            </a:r>
            <a:r>
              <a:rPr lang="pt-BR" sz="1200" b="1" dirty="0" err="1" smtClean="0"/>
              <a:t>Ibratin</a:t>
            </a:r>
            <a:r>
              <a:rPr lang="pt-BR" sz="1200" b="1" dirty="0" smtClean="0"/>
              <a:t>.</a:t>
            </a:r>
          </a:p>
          <a:p>
            <a:pPr lvl="1" algn="just"/>
            <a:endParaRPr lang="pt-BR" sz="1200" b="1" dirty="0" smtClean="0"/>
          </a:p>
          <a:p>
            <a:pPr marL="342900" indent="-342900" algn="just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Acabamento das escadas:</a:t>
            </a:r>
            <a:endParaRPr lang="pt-BR" sz="14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pt-BR" sz="1200" b="1" dirty="0" smtClean="0"/>
              <a:t>“O projeto deve recomendar cuidados específicos para as camadas de acabamento de sistemas de pisos aplicadas em escadas ou rampas (acima de 5% de inclinação) e nas áreas comuns</a:t>
            </a:r>
            <a:r>
              <a:rPr lang="pt-BR" sz="1200" b="1" dirty="0" smtClean="0"/>
              <a:t>.”</a:t>
            </a:r>
          </a:p>
          <a:p>
            <a:pPr lvl="1" algn="just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emais incorporadores: Como estão sendo feitos esses ensaios ou especificações de acabamento, já tem algum estudo sobre esse item?</a:t>
            </a:r>
            <a:endParaRPr lang="pt-BR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 algn="just">
              <a:buFont typeface="Wingdings" pitchFamily="2" charset="2"/>
              <a:buAutoNum type="arabicPeriod"/>
            </a:pPr>
            <a:endParaRPr lang="pt-BR" sz="14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lvl="1" algn="just"/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3.       </a:t>
            </a: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Áreas molhadas e molháveis:</a:t>
            </a:r>
          </a:p>
          <a:p>
            <a:pPr marL="628650" lvl="2" indent="-171450" algn="just">
              <a:buFont typeface="Wingdings" pitchFamily="2" charset="2"/>
              <a:buChar char="ü"/>
            </a:pPr>
            <a:r>
              <a:rPr lang="pt-BR" sz="1200" b="1" dirty="0" smtClean="0"/>
              <a:t>Molhadas: banhos, área de serviço e terraço (NA) ;</a:t>
            </a:r>
          </a:p>
          <a:p>
            <a:pPr marL="628650" lvl="2" indent="-171450" algn="just">
              <a:buFont typeface="Wingdings" pitchFamily="2" charset="2"/>
              <a:buChar char="ü"/>
            </a:pPr>
            <a:r>
              <a:rPr lang="pt-BR" sz="1200" b="1" dirty="0" smtClean="0"/>
              <a:t>Molháveis: cozinha </a:t>
            </a:r>
          </a:p>
          <a:p>
            <a:pPr marL="628650" lvl="2" indent="-171450" algn="just">
              <a:buFont typeface="Wingdings" pitchFamily="2" charset="2"/>
              <a:buChar char="ü"/>
            </a:pPr>
            <a:endParaRPr lang="pt-BR" sz="1200" b="1" dirty="0"/>
          </a:p>
          <a:p>
            <a:pPr marL="628650" lvl="2" indent="-171450" algn="just">
              <a:buFont typeface="Wingdings" pitchFamily="2" charset="2"/>
              <a:buChar char="v"/>
            </a:pPr>
            <a:r>
              <a:rPr lang="pt-BR" sz="1200" b="1" dirty="0" smtClean="0">
                <a:solidFill>
                  <a:srgbClr val="FF0000"/>
                </a:solidFill>
              </a:rPr>
              <a:t>Incremento de custo: R$ 650,00 por unidade</a:t>
            </a:r>
          </a:p>
          <a:p>
            <a:pPr marL="0" lvl="1" algn="just"/>
            <a:endParaRPr lang="pt-BR" sz="14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28650" lvl="1" indent="-171450">
              <a:buFont typeface="Wingdings" pitchFamily="2" charset="2"/>
              <a:buChar char="ü"/>
            </a:pPr>
            <a:endParaRPr lang="pt-BR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endParaRPr lang="pt-BR" sz="1200" b="1" dirty="0"/>
          </a:p>
        </p:txBody>
      </p:sp>
      <p:sp>
        <p:nvSpPr>
          <p:cNvPr id="22" name="Retângulo 21"/>
          <p:cNvSpPr/>
          <p:nvPr/>
        </p:nvSpPr>
        <p:spPr>
          <a:xfrm>
            <a:off x="4895528" y="84959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Parte 3: Pisos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79512" y="4630782"/>
            <a:ext cx="4104456" cy="1390506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13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60040" y="4860589"/>
            <a:ext cx="360845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BR" sz="1200" b="1" dirty="0" smtClean="0"/>
              <a:t>Norma </a:t>
            </a:r>
            <a:r>
              <a:rPr lang="pt-BR" sz="1200" b="1" dirty="0"/>
              <a:t>Específica de Parede de Concreto - 16055:2012 - Parede de concreto moldada no local para a construção de edificações — Requisitos e procedimentos. </a:t>
            </a:r>
            <a:endParaRPr lang="pt-BR" sz="1200" b="1" dirty="0" smtClean="0"/>
          </a:p>
          <a:p>
            <a:pPr marL="0" lvl="1"/>
            <a:endParaRPr lang="pt-BR" sz="14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 marL="628650" lvl="1" indent="-171450">
              <a:buFont typeface="Wingdings" pitchFamily="2" charset="2"/>
              <a:buChar char="ü"/>
            </a:pPr>
            <a:endParaRPr lang="pt-BR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endParaRPr lang="pt-BR" sz="1200" b="1" dirty="0"/>
          </a:p>
        </p:txBody>
      </p:sp>
      <p:sp>
        <p:nvSpPr>
          <p:cNvPr id="25" name="Retângulo 24"/>
          <p:cNvSpPr/>
          <p:nvPr/>
        </p:nvSpPr>
        <p:spPr>
          <a:xfrm>
            <a:off x="539552" y="432300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Parte 2: Estrutura</a:t>
            </a:r>
          </a:p>
        </p:txBody>
      </p:sp>
    </p:spTree>
    <p:extLst>
      <p:ext uri="{BB962C8B-B14F-4D97-AF65-F5344CB8AC3E}">
        <p14:creationId xmlns:p14="http://schemas.microsoft.com/office/powerpoint/2010/main" val="23787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5"/>
          <a:stretch/>
        </p:blipFill>
        <p:spPr bwMode="auto">
          <a:xfrm>
            <a:off x="302466" y="1268760"/>
            <a:ext cx="8496944" cy="5213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680" y="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NORMA DE DESEMPENHO - 15575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179512" y="1104784"/>
            <a:ext cx="3960440" cy="1153074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13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60040" y="1242195"/>
            <a:ext cx="3608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200" b="1" dirty="0"/>
              <a:t>Norma Específica de Parede de Concreto - 16055:2012 - Parede de concreto moldada no local para a construção de edificações — Requisitos e procedimentos. </a:t>
            </a:r>
          </a:p>
          <a:p>
            <a:pPr lvl="1"/>
            <a:endParaRPr lang="pt-BR" sz="1200" b="1" dirty="0"/>
          </a:p>
        </p:txBody>
      </p:sp>
      <p:sp>
        <p:nvSpPr>
          <p:cNvPr id="14" name="Retângulo 13"/>
          <p:cNvSpPr/>
          <p:nvPr/>
        </p:nvSpPr>
        <p:spPr>
          <a:xfrm>
            <a:off x="539552" y="84959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Parte 4: Vedações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79512" y="2541962"/>
            <a:ext cx="3960440" cy="1895150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13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60040" y="2679374"/>
            <a:ext cx="360845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200" b="1" dirty="0" smtClean="0"/>
              <a:t>“ Sistemas ou platibandas previstos para sustentar andaimes suspensos ou balancins leves devem suportar a ação dos esforços atuantes no topo e ao longo de qualquer trecho, pela força F (do cabo), majorada conforme ABNT NBR 8681, associada ao braço de alavanca...”.</a:t>
            </a:r>
          </a:p>
          <a:p>
            <a:endParaRPr lang="pt-BR" sz="1200" b="1" dirty="0" smtClean="0">
              <a:solidFill>
                <a:srgbClr val="FF0000"/>
              </a:solidFill>
            </a:endParaRPr>
          </a:p>
          <a:p>
            <a:pPr marL="285750" lvl="2" indent="-285750">
              <a:buFont typeface="Wingdings" pitchFamily="2" charset="2"/>
              <a:buChar char="v"/>
            </a:pPr>
            <a:r>
              <a:rPr lang="pt-BR" sz="1200" b="1" dirty="0">
                <a:solidFill>
                  <a:srgbClr val="FF0000"/>
                </a:solidFill>
              </a:rPr>
              <a:t>Incremento de custo: </a:t>
            </a:r>
            <a:r>
              <a:rPr lang="pt-BR" sz="1200" b="1" dirty="0" smtClean="0">
                <a:solidFill>
                  <a:srgbClr val="FF0000"/>
                </a:solidFill>
              </a:rPr>
              <a:t> R$ 50,00 por unidade</a:t>
            </a:r>
            <a:endParaRPr lang="pt-BR" sz="1200" b="1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4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 marL="628650" lvl="1" indent="-171450">
              <a:buFont typeface="Wingdings" pitchFamily="2" charset="2"/>
              <a:buChar char="ü"/>
            </a:pPr>
            <a:endParaRPr lang="pt-BR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endParaRPr lang="pt-BR" sz="1200" b="1" dirty="0"/>
          </a:p>
        </p:txBody>
      </p:sp>
      <p:sp>
        <p:nvSpPr>
          <p:cNvPr id="25" name="Retângulo 24"/>
          <p:cNvSpPr/>
          <p:nvPr/>
        </p:nvSpPr>
        <p:spPr>
          <a:xfrm>
            <a:off x="539552" y="227687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Parte 5: Coberturas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9512" y="4830437"/>
            <a:ext cx="3960440" cy="1652250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13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60040" y="4967849"/>
            <a:ext cx="3608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200" b="1" dirty="0" smtClean="0"/>
              <a:t>Suporte para fixação e deformação da tubulação de 0,5% do vão, sistema PEX não atende a esse critério;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200" b="1" dirty="0"/>
              <a:t>Solicitação de berço </a:t>
            </a:r>
            <a:r>
              <a:rPr lang="pt-BR" sz="1200" b="1" dirty="0" smtClean="0"/>
              <a:t>  e/ou envelopamento para </a:t>
            </a:r>
            <a:r>
              <a:rPr lang="pt-BR" sz="1200" b="1" dirty="0"/>
              <a:t>as tubulações enterradas</a:t>
            </a:r>
            <a:r>
              <a:rPr lang="pt-BR" sz="1200" b="1" dirty="0" smtClean="0"/>
              <a:t>;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200" b="1" dirty="0" smtClean="0"/>
              <a:t>Escopo do projeto de instalações alterado e acrescido de solicitações;</a:t>
            </a:r>
            <a:endParaRPr lang="pt-BR" sz="1200" b="1" dirty="0"/>
          </a:p>
          <a:p>
            <a:pPr marL="628650" lvl="1" indent="-171450">
              <a:buFont typeface="Wingdings" pitchFamily="2" charset="2"/>
              <a:buChar char="ü"/>
            </a:pPr>
            <a:endParaRPr lang="pt-BR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endParaRPr lang="pt-BR" sz="1200" b="1" dirty="0"/>
          </a:p>
        </p:txBody>
      </p:sp>
      <p:sp>
        <p:nvSpPr>
          <p:cNvPr id="19" name="Retângulo 18"/>
          <p:cNvSpPr/>
          <p:nvPr/>
        </p:nvSpPr>
        <p:spPr>
          <a:xfrm>
            <a:off x="539552" y="456534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Parte 6: </a:t>
            </a:r>
            <a:r>
              <a:rPr lang="pt-BR" sz="1400" b="1" dirty="0" err="1" smtClean="0">
                <a:solidFill>
                  <a:srgbClr val="C00000"/>
                </a:solidFill>
              </a:rPr>
              <a:t>Hidrossanitários</a:t>
            </a:r>
            <a:endParaRPr lang="pt-BR" sz="1400" b="1" dirty="0" smtClean="0">
              <a:solidFill>
                <a:srgbClr val="C00000"/>
              </a:solidFill>
            </a:endParaRPr>
          </a:p>
        </p:txBody>
      </p:sp>
      <p:sp>
        <p:nvSpPr>
          <p:cNvPr id="12" name="Fluxograma: Fita perfurada 11"/>
          <p:cNvSpPr/>
          <p:nvPr/>
        </p:nvSpPr>
        <p:spPr>
          <a:xfrm>
            <a:off x="4535488" y="2430760"/>
            <a:ext cx="4263922" cy="2442364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ot"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885993" y="3236443"/>
            <a:ext cx="3528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>
                <a:solidFill>
                  <a:srgbClr val="002060"/>
                </a:solidFill>
              </a:rPr>
              <a:t>Acréscimo de custo de 4% no valor total de construção para atendimento a Norma de Desempenho.</a:t>
            </a:r>
            <a:endParaRPr lang="pt-B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5"/>
          <a:stretch/>
        </p:blipFill>
        <p:spPr bwMode="auto">
          <a:xfrm>
            <a:off x="302466" y="1268760"/>
            <a:ext cx="8496944" cy="5213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812258"/>
            <a:ext cx="4615431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 smtClean="0">
                <a:solidFill>
                  <a:schemeClr val="accent2">
                    <a:lumMod val="50000"/>
                  </a:schemeClr>
                </a:solidFill>
              </a:rPr>
              <a:t>Anexo A</a:t>
            </a:r>
            <a:endParaRPr lang="pt-B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10454"/>
              </p:ext>
            </p:extLst>
          </p:nvPr>
        </p:nvGraphicFramePr>
        <p:xfrm>
          <a:off x="467544" y="1412776"/>
          <a:ext cx="2232248" cy="4320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3224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Desempenho acústico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86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Sistema de piso: impacto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467544" y="2132856"/>
            <a:ext cx="813690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accent2">
                    <a:lumMod val="50000"/>
                  </a:schemeClr>
                </a:solidFill>
              </a:rPr>
              <a:t>Soluções para atendimento:</a:t>
            </a:r>
          </a:p>
          <a:p>
            <a:endParaRPr lang="pt-BR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400" b="1" i="1" u="sng" dirty="0" smtClean="0">
                <a:solidFill>
                  <a:schemeClr val="accent2">
                    <a:lumMod val="50000"/>
                  </a:schemeClr>
                </a:solidFill>
              </a:rPr>
              <a:t>Testes realizados: permitido até 80 dB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400" dirty="0" smtClean="0"/>
              <a:t>Laje </a:t>
            </a:r>
            <a:r>
              <a:rPr lang="pt-BR" sz="1400" dirty="0"/>
              <a:t>de </a:t>
            </a:r>
            <a:r>
              <a:rPr lang="pt-BR" sz="1400" dirty="0" smtClean="0"/>
              <a:t>10 cm </a:t>
            </a:r>
            <a:r>
              <a:rPr lang="pt-BR" sz="1400" dirty="0"/>
              <a:t>sem </a:t>
            </a:r>
            <a:r>
              <a:rPr lang="pt-BR" sz="1400" dirty="0" err="1"/>
              <a:t>contrapiso</a:t>
            </a:r>
            <a:r>
              <a:rPr lang="pt-BR" sz="1400" dirty="0"/>
              <a:t> : </a:t>
            </a:r>
            <a:r>
              <a:rPr lang="pt-BR" sz="1400" dirty="0" err="1"/>
              <a:t>L’nTw</a:t>
            </a:r>
            <a:r>
              <a:rPr lang="pt-BR" sz="1400" dirty="0"/>
              <a:t> =</a:t>
            </a:r>
            <a:r>
              <a:rPr lang="pt-BR" sz="1400" dirty="0" smtClean="0"/>
              <a:t>86 </a:t>
            </a:r>
            <a:r>
              <a:rPr lang="pt-BR" sz="1400" dirty="0"/>
              <a:t>dB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400" dirty="0" smtClean="0"/>
              <a:t>Laje </a:t>
            </a:r>
            <a:r>
              <a:rPr lang="pt-BR" sz="1400" dirty="0"/>
              <a:t>de 10 </a:t>
            </a:r>
            <a:r>
              <a:rPr lang="pt-BR" sz="1400" dirty="0" smtClean="0"/>
              <a:t>cm com </a:t>
            </a:r>
            <a:r>
              <a:rPr lang="pt-BR" sz="1400" dirty="0" err="1"/>
              <a:t>contrapiso</a:t>
            </a:r>
            <a:r>
              <a:rPr lang="pt-BR" sz="1400" dirty="0"/>
              <a:t> de 3cm : </a:t>
            </a:r>
            <a:r>
              <a:rPr lang="pt-BR" sz="1400" dirty="0" err="1"/>
              <a:t>L’nTw</a:t>
            </a:r>
            <a:r>
              <a:rPr lang="pt-BR" sz="1400" dirty="0"/>
              <a:t> =83 dB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400" dirty="0" smtClean="0"/>
              <a:t>Laje </a:t>
            </a:r>
            <a:r>
              <a:rPr lang="pt-BR" sz="1400" dirty="0"/>
              <a:t>de 10 </a:t>
            </a:r>
            <a:r>
              <a:rPr lang="pt-BR" sz="1400" dirty="0" smtClean="0"/>
              <a:t>cm com </a:t>
            </a:r>
            <a:r>
              <a:rPr lang="pt-BR" sz="1400" dirty="0" err="1"/>
              <a:t>contrapiso</a:t>
            </a:r>
            <a:r>
              <a:rPr lang="pt-BR" sz="1400" dirty="0"/>
              <a:t> de 4cm : </a:t>
            </a:r>
            <a:r>
              <a:rPr lang="pt-BR" sz="1400" dirty="0" err="1"/>
              <a:t>L’nTw</a:t>
            </a:r>
            <a:r>
              <a:rPr lang="pt-BR" sz="1400" dirty="0"/>
              <a:t> =77 dB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400" dirty="0" smtClean="0"/>
              <a:t>Laje </a:t>
            </a:r>
            <a:r>
              <a:rPr lang="pt-BR" sz="1400" dirty="0"/>
              <a:t>de </a:t>
            </a:r>
            <a:r>
              <a:rPr lang="pt-BR" sz="1400" dirty="0" smtClean="0"/>
              <a:t>10 cm </a:t>
            </a:r>
            <a:r>
              <a:rPr lang="pt-BR" sz="1400" dirty="0"/>
              <a:t>sem </a:t>
            </a:r>
            <a:r>
              <a:rPr lang="pt-BR" sz="1400" dirty="0" err="1"/>
              <a:t>contrapiso</a:t>
            </a:r>
            <a:r>
              <a:rPr lang="pt-BR" sz="1400" dirty="0"/>
              <a:t> e com reboco de 2cm na face inferior: </a:t>
            </a:r>
            <a:r>
              <a:rPr lang="pt-BR" sz="1400" dirty="0" err="1"/>
              <a:t>L’nTw</a:t>
            </a:r>
            <a:r>
              <a:rPr lang="pt-BR" sz="1400" dirty="0"/>
              <a:t> = 79 </a:t>
            </a:r>
            <a:r>
              <a:rPr lang="pt-BR" sz="1400" dirty="0" smtClean="0"/>
              <a:t>dB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400" dirty="0" smtClean="0"/>
              <a:t>Laje de 10cm + Inserção de piso laminado: sem resultado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400" dirty="0" smtClean="0"/>
              <a:t>Laje de 10cm + inserção de cerâmica: sem resultado </a:t>
            </a:r>
            <a:endParaRPr lang="pt-BR" sz="1400" dirty="0"/>
          </a:p>
          <a:p>
            <a:r>
              <a:rPr lang="pt-BR" sz="1400" dirty="0"/>
              <a:t> </a:t>
            </a:r>
          </a:p>
          <a:p>
            <a:endParaRPr lang="pt-BR" sz="1400" dirty="0"/>
          </a:p>
          <a:p>
            <a:r>
              <a:rPr lang="pt-BR" sz="1400" b="1" i="1" u="sng" dirty="0">
                <a:solidFill>
                  <a:schemeClr val="accent2">
                    <a:lumMod val="50000"/>
                  </a:schemeClr>
                </a:solidFill>
              </a:rPr>
              <a:t>Novos testes: </a:t>
            </a:r>
            <a:endParaRPr lang="pt-BR" sz="1400" b="1" i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400" dirty="0"/>
              <a:t> 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400" dirty="0" smtClean="0"/>
              <a:t>Laje </a:t>
            </a:r>
            <a:r>
              <a:rPr lang="pt-BR" sz="1400" dirty="0"/>
              <a:t>de 10 com </a:t>
            </a:r>
            <a:r>
              <a:rPr lang="pt-BR" sz="1400" dirty="0" err="1"/>
              <a:t>contrapisos</a:t>
            </a:r>
            <a:r>
              <a:rPr lang="pt-BR" sz="1400" dirty="0"/>
              <a:t> de diferentes </a:t>
            </a:r>
            <a:r>
              <a:rPr lang="pt-BR" sz="1400" dirty="0" smtClean="0"/>
              <a:t>espessuras;</a:t>
            </a:r>
            <a:endParaRPr lang="pt-B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1400" dirty="0" smtClean="0"/>
              <a:t>Laje </a:t>
            </a:r>
            <a:r>
              <a:rPr lang="pt-BR" sz="1400" dirty="0"/>
              <a:t>de 10 com rebocos inferiores de diferentes </a:t>
            </a:r>
            <a:r>
              <a:rPr lang="pt-BR" sz="1400" dirty="0" smtClean="0"/>
              <a:t>espessuras;</a:t>
            </a:r>
            <a:endParaRPr lang="pt-B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1400" dirty="0" smtClean="0"/>
              <a:t>Laje </a:t>
            </a:r>
            <a:r>
              <a:rPr lang="pt-BR" sz="1400" dirty="0"/>
              <a:t>de 12 ou </a:t>
            </a:r>
            <a:r>
              <a:rPr lang="pt-BR" sz="1400" dirty="0" smtClean="0"/>
              <a:t>13cm;</a:t>
            </a:r>
            <a:endParaRPr lang="pt-B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1400" dirty="0" smtClean="0"/>
              <a:t>Laje </a:t>
            </a:r>
            <a:r>
              <a:rPr lang="pt-BR" sz="1400" dirty="0"/>
              <a:t>de 10 , introduzindo um elemento </a:t>
            </a:r>
            <a:r>
              <a:rPr lang="pt-BR" sz="1400" dirty="0" err="1"/>
              <a:t>flexivel</a:t>
            </a:r>
            <a:r>
              <a:rPr lang="pt-BR" sz="1400" dirty="0"/>
              <a:t> no </a:t>
            </a:r>
            <a:r>
              <a:rPr lang="pt-BR" sz="1400" dirty="0" err="1"/>
              <a:t>engastamento</a:t>
            </a:r>
            <a:r>
              <a:rPr lang="pt-BR" sz="1400" dirty="0"/>
              <a:t> da </a:t>
            </a:r>
            <a:r>
              <a:rPr lang="pt-BR" sz="1400" dirty="0" smtClean="0"/>
              <a:t>parede/laje;</a:t>
            </a:r>
            <a:endParaRPr lang="pt-B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pt-BR" sz="1400" dirty="0" smtClean="0"/>
              <a:t>Laje </a:t>
            </a:r>
            <a:r>
              <a:rPr lang="pt-BR" sz="1400" dirty="0"/>
              <a:t>de 10, com diferentes acabamentos ( manta de reciclado de borracha 2mm aderida; emulsão asfáltica, etc</a:t>
            </a:r>
            <a:r>
              <a:rPr lang="pt-BR" sz="1400" dirty="0" smtClean="0"/>
              <a:t>...);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400" dirty="0" smtClean="0"/>
              <a:t>Laje de 10 cm +inserção de agregado no concreto.</a:t>
            </a:r>
            <a:endParaRPr lang="pt-BR" sz="1400" dirty="0"/>
          </a:p>
          <a:p>
            <a:r>
              <a:rPr lang="pt-BR" sz="1400" dirty="0"/>
              <a:t> </a:t>
            </a:r>
          </a:p>
          <a:p>
            <a:pPr lvl="1"/>
            <a:endParaRPr lang="pt-BR" sz="1400" dirty="0" smtClean="0"/>
          </a:p>
          <a:p>
            <a:pPr marL="285750" indent="-285750">
              <a:buFont typeface="Wingdings" pitchFamily="2" charset="2"/>
              <a:buChar char="ü"/>
            </a:pPr>
            <a:endParaRPr lang="pt-BR" sz="1400" b="1" dirty="0" smtClean="0"/>
          </a:p>
        </p:txBody>
      </p:sp>
      <p:sp>
        <p:nvSpPr>
          <p:cNvPr id="6" name="Rosto feliz 5"/>
          <p:cNvSpPr/>
          <p:nvPr/>
        </p:nvSpPr>
        <p:spPr>
          <a:xfrm>
            <a:off x="4139952" y="2789312"/>
            <a:ext cx="216024" cy="216024"/>
          </a:xfrm>
          <a:prstGeom prst="smileyFace">
            <a:avLst>
              <a:gd name="adj" fmla="val -4653"/>
            </a:avLst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osto feliz 7"/>
          <p:cNvSpPr/>
          <p:nvPr/>
        </p:nvSpPr>
        <p:spPr>
          <a:xfrm>
            <a:off x="4722935" y="3212976"/>
            <a:ext cx="216024" cy="216024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sto feliz 8"/>
          <p:cNvSpPr/>
          <p:nvPr/>
        </p:nvSpPr>
        <p:spPr>
          <a:xfrm>
            <a:off x="4722935" y="2947985"/>
            <a:ext cx="216024" cy="216024"/>
          </a:xfrm>
          <a:prstGeom prst="smileyFace">
            <a:avLst>
              <a:gd name="adj" fmla="val -4653"/>
            </a:avLst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sto feliz 9"/>
          <p:cNvSpPr/>
          <p:nvPr/>
        </p:nvSpPr>
        <p:spPr>
          <a:xfrm>
            <a:off x="6804248" y="3429000"/>
            <a:ext cx="216024" cy="216024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sto feliz 10"/>
          <p:cNvSpPr/>
          <p:nvPr/>
        </p:nvSpPr>
        <p:spPr>
          <a:xfrm>
            <a:off x="5076056" y="3689412"/>
            <a:ext cx="216024" cy="216024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sto feliz 11"/>
          <p:cNvSpPr/>
          <p:nvPr/>
        </p:nvSpPr>
        <p:spPr>
          <a:xfrm>
            <a:off x="4659311" y="3905436"/>
            <a:ext cx="216024" cy="216024"/>
          </a:xfrm>
          <a:prstGeom prst="smileyFace">
            <a:avLst>
              <a:gd name="adj" fmla="val -4653"/>
            </a:avLst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Fita perfurada 12"/>
          <p:cNvSpPr/>
          <p:nvPr/>
        </p:nvSpPr>
        <p:spPr>
          <a:xfrm>
            <a:off x="5632383" y="3813603"/>
            <a:ext cx="2951003" cy="1481806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ot"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753639" y="4296152"/>
            <a:ext cx="2708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>
                <a:solidFill>
                  <a:srgbClr val="002060"/>
                </a:solidFill>
              </a:rPr>
              <a:t>Compartilhar ensaios com as demais incorporadoras</a:t>
            </a:r>
            <a:endParaRPr lang="pt-B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5"/>
          <a:stretch/>
        </p:blipFill>
        <p:spPr bwMode="auto">
          <a:xfrm>
            <a:off x="302466" y="1268760"/>
            <a:ext cx="8496944" cy="5213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680" y="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SELO AZUL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79512" y="1182307"/>
            <a:ext cx="4932040" cy="1067239"/>
            <a:chOff x="179512" y="1182307"/>
            <a:chExt cx="4932040" cy="1067239"/>
          </a:xfrm>
        </p:grpSpPr>
        <p:grpSp>
          <p:nvGrpSpPr>
            <p:cNvPr id="2" name="Grupo 1"/>
            <p:cNvGrpSpPr/>
            <p:nvPr/>
          </p:nvGrpSpPr>
          <p:grpSpPr>
            <a:xfrm>
              <a:off x="179512" y="1182307"/>
              <a:ext cx="4932040" cy="1067239"/>
              <a:chOff x="179512" y="1182307"/>
              <a:chExt cx="4932040" cy="1067239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179512" y="1437498"/>
                <a:ext cx="4104456" cy="81204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13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8000">
                    <a:solidFill>
                      <a:srgbClr val="C00000"/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539552" y="1182307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sz="1400" b="1" dirty="0" smtClean="0">
                    <a:solidFill>
                      <a:srgbClr val="C00000"/>
                    </a:solidFill>
                  </a:rPr>
                  <a:t>Parte 1: Qualidade urbana</a:t>
                </a:r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360040" y="1574909"/>
              <a:ext cx="36084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Qualidade do entorno: infraestrutura</a:t>
              </a:r>
              <a:endParaRPr lang="pt-BR" sz="1200" b="1" dirty="0" smtClean="0"/>
            </a:p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Qualidade do entorno: impactos</a:t>
              </a:r>
              <a:endParaRPr lang="pt-BR" sz="1200" b="1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174102" y="2771930"/>
            <a:ext cx="4537657" cy="1899980"/>
            <a:chOff x="174102" y="2308457"/>
            <a:chExt cx="4537657" cy="1899980"/>
          </a:xfrm>
        </p:grpSpPr>
        <p:grpSp>
          <p:nvGrpSpPr>
            <p:cNvPr id="3" name="Grupo 2"/>
            <p:cNvGrpSpPr/>
            <p:nvPr/>
          </p:nvGrpSpPr>
          <p:grpSpPr>
            <a:xfrm>
              <a:off x="174102" y="2308457"/>
              <a:ext cx="4537657" cy="1899980"/>
              <a:chOff x="174102" y="2308457"/>
              <a:chExt cx="4537657" cy="1899980"/>
            </a:xfrm>
          </p:grpSpPr>
          <p:sp>
            <p:nvSpPr>
              <p:cNvPr id="13" name="Retângulo de cantos arredondados 12"/>
              <p:cNvSpPr/>
              <p:nvPr/>
            </p:nvSpPr>
            <p:spPr>
              <a:xfrm>
                <a:off x="174102" y="2563648"/>
                <a:ext cx="4109865" cy="164478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13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8000">
                    <a:solidFill>
                      <a:srgbClr val="C00000"/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555395" y="2308457"/>
                <a:ext cx="4156364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sz="1400" b="1" dirty="0" smtClean="0">
                    <a:solidFill>
                      <a:srgbClr val="C00000"/>
                    </a:solidFill>
                  </a:rPr>
                  <a:t>Parte 2: Projeto e Conforto</a:t>
                </a:r>
              </a:p>
            </p:txBody>
          </p:sp>
        </p:grpSp>
        <p:sp>
          <p:nvSpPr>
            <p:cNvPr id="15" name="Retângulo 14"/>
            <p:cNvSpPr/>
            <p:nvPr/>
          </p:nvSpPr>
          <p:spPr>
            <a:xfrm>
              <a:off x="332086" y="2701059"/>
              <a:ext cx="380786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Paisagismo</a:t>
              </a:r>
              <a:endParaRPr lang="pt-BR" sz="1200" b="1" dirty="0" smtClean="0"/>
            </a:p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Local para coleta seletiva</a:t>
              </a:r>
            </a:p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Equipamentos de lazer, sociais e esportivos</a:t>
              </a:r>
            </a:p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Desempenho térmico: vedações</a:t>
              </a:r>
            </a:p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Desempenho térmico: orientação ao sol e ventos</a:t>
              </a:r>
              <a:endParaRPr lang="pt-BR" sz="1200" b="1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84002" y="5194294"/>
            <a:ext cx="4537657" cy="1131266"/>
            <a:chOff x="184002" y="4481794"/>
            <a:chExt cx="4537657" cy="1131266"/>
          </a:xfrm>
        </p:grpSpPr>
        <p:grpSp>
          <p:nvGrpSpPr>
            <p:cNvPr id="4" name="Grupo 3"/>
            <p:cNvGrpSpPr/>
            <p:nvPr/>
          </p:nvGrpSpPr>
          <p:grpSpPr>
            <a:xfrm>
              <a:off x="184002" y="4481794"/>
              <a:ext cx="4537657" cy="1131266"/>
              <a:chOff x="184002" y="4481794"/>
              <a:chExt cx="4537657" cy="1131266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184002" y="4736985"/>
                <a:ext cx="4109865" cy="8760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13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8000">
                    <a:solidFill>
                      <a:srgbClr val="C00000"/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65295" y="4481794"/>
                <a:ext cx="4156364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sz="1400" b="1" dirty="0" smtClean="0">
                    <a:solidFill>
                      <a:srgbClr val="C00000"/>
                    </a:solidFill>
                  </a:rPr>
                  <a:t>Parte 3: Eficiência Energética</a:t>
                </a:r>
              </a:p>
            </p:txBody>
          </p:sp>
        </p:grpSp>
        <p:sp>
          <p:nvSpPr>
            <p:cNvPr id="18" name="Retângulo 17"/>
            <p:cNvSpPr/>
            <p:nvPr/>
          </p:nvSpPr>
          <p:spPr>
            <a:xfrm>
              <a:off x="341986" y="4874396"/>
              <a:ext cx="38078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Dispositivos economizadores: áreas comuns</a:t>
              </a:r>
              <a:endParaRPr lang="pt-BR" sz="1200" b="1" dirty="0" smtClean="0"/>
            </a:p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Medição individualizada de gás: </a:t>
              </a:r>
              <a:r>
                <a:rPr lang="pt-BR" sz="1400" b="1" dirty="0" smtClean="0">
                  <a:solidFill>
                    <a:schemeClr val="accent2">
                      <a:lumMod val="50000"/>
                    </a:schemeClr>
                  </a:solidFill>
                </a:rPr>
                <a:t>solicitar previsão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446267" y="1179483"/>
            <a:ext cx="4537657" cy="1562153"/>
            <a:chOff x="4446267" y="1179483"/>
            <a:chExt cx="4537657" cy="1562153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4446267" y="1434674"/>
              <a:ext cx="4109865" cy="118156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13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8000">
                  <a:solidFill>
                    <a:srgbClr val="C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604251" y="1572085"/>
              <a:ext cx="380786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Qualidade de materiais e componentes</a:t>
              </a:r>
              <a:endParaRPr lang="pt-BR" sz="1200" b="1" dirty="0" smtClean="0"/>
            </a:p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Formas e escoras metálicas</a:t>
              </a:r>
            </a:p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Gestão de resíduos de construção e demolição (RCD)</a:t>
              </a:r>
            </a:p>
            <a:p>
              <a:pPr marL="342900" indent="-342900">
                <a:buAutoNum type="arabicPeriod"/>
              </a:pPr>
              <a:endParaRPr lang="pt-BR" sz="1400" b="1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827560" y="1179483"/>
              <a:ext cx="4156364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400" b="1" dirty="0" smtClean="0">
                  <a:solidFill>
                    <a:srgbClr val="C00000"/>
                  </a:solidFill>
                </a:rPr>
                <a:t>Parte 4: Conservação de Recursos Materiais</a:t>
              </a: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4446267" y="2987075"/>
            <a:ext cx="4537657" cy="1562153"/>
            <a:chOff x="4446267" y="2878413"/>
            <a:chExt cx="4537657" cy="1562153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4446267" y="3133604"/>
              <a:ext cx="4109865" cy="1306962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13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8000">
                  <a:solidFill>
                    <a:srgbClr val="C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604251" y="3271015"/>
              <a:ext cx="380786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Medição individualizada de água</a:t>
              </a:r>
              <a:endParaRPr lang="pt-BR" sz="1200" b="1" dirty="0" smtClean="0"/>
            </a:p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Dispositivo economizadores – sistema de descarga</a:t>
              </a:r>
            </a:p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Áreas permeáveis</a:t>
              </a:r>
            </a:p>
            <a:p>
              <a:pPr marL="342900" indent="-342900">
                <a:buAutoNum type="arabicPeriod"/>
              </a:pPr>
              <a:endParaRPr lang="pt-BR" sz="1400" b="1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827560" y="2878413"/>
              <a:ext cx="4156364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400" b="1" dirty="0" smtClean="0">
                  <a:solidFill>
                    <a:srgbClr val="C00000"/>
                  </a:solidFill>
                </a:rPr>
                <a:t>Parte 5: Gestão da água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446266" y="4794667"/>
            <a:ext cx="4537657" cy="1562153"/>
            <a:chOff x="4446266" y="4794667"/>
            <a:chExt cx="4537657" cy="1562153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4446266" y="5049858"/>
              <a:ext cx="4109865" cy="1306962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13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8000">
                  <a:solidFill>
                    <a:srgbClr val="C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4604250" y="5187269"/>
              <a:ext cx="380786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Educação para a gestão RCD</a:t>
              </a:r>
              <a:endParaRPr lang="pt-BR" sz="1200" b="1" dirty="0" smtClean="0"/>
            </a:p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Educação ambiental dos empregados</a:t>
              </a:r>
            </a:p>
            <a:p>
              <a:pPr marL="342900" indent="-342900">
                <a:buAutoNum type="arabicPeriod"/>
              </a:pPr>
              <a:r>
                <a:rPr lang="pt-BR" sz="1400" b="1" u="sng" dirty="0" smtClean="0">
                  <a:solidFill>
                    <a:schemeClr val="accent2">
                      <a:lumMod val="50000"/>
                    </a:schemeClr>
                  </a:solidFill>
                </a:rPr>
                <a:t>Orientação aos moradores</a:t>
              </a:r>
            </a:p>
            <a:p>
              <a:pPr marL="342900" indent="-342900">
                <a:buAutoNum type="arabicPeriod"/>
              </a:pPr>
              <a:endParaRPr lang="pt-BR" sz="1400" b="1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827559" y="4794667"/>
              <a:ext cx="4156364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400" b="1" dirty="0" smtClean="0">
                  <a:solidFill>
                    <a:srgbClr val="C00000"/>
                  </a:solidFill>
                </a:rPr>
                <a:t>Parte 6: Práticas Sociais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83" y="3964452"/>
            <a:ext cx="3111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osto feliz 38"/>
          <p:cNvSpPr/>
          <p:nvPr/>
        </p:nvSpPr>
        <p:spPr>
          <a:xfrm>
            <a:off x="1691680" y="3186840"/>
            <a:ext cx="216024" cy="216024"/>
          </a:xfrm>
          <a:prstGeom prst="smileyFace">
            <a:avLst>
              <a:gd name="adj" fmla="val -4653"/>
            </a:avLst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osto feliz 39"/>
          <p:cNvSpPr/>
          <p:nvPr/>
        </p:nvSpPr>
        <p:spPr>
          <a:xfrm>
            <a:off x="7740352" y="2259691"/>
            <a:ext cx="216024" cy="216024"/>
          </a:xfrm>
          <a:prstGeom prst="smileyFace">
            <a:avLst>
              <a:gd name="adj" fmla="val -4653"/>
            </a:avLst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osto feliz 40"/>
          <p:cNvSpPr/>
          <p:nvPr/>
        </p:nvSpPr>
        <p:spPr>
          <a:xfrm>
            <a:off x="3858583" y="6005952"/>
            <a:ext cx="216024" cy="216024"/>
          </a:xfrm>
          <a:prstGeom prst="smileyFace">
            <a:avLst>
              <a:gd name="adj" fmla="val -4653"/>
            </a:avLst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osto feliz 42"/>
          <p:cNvSpPr/>
          <p:nvPr/>
        </p:nvSpPr>
        <p:spPr>
          <a:xfrm>
            <a:off x="6501198" y="4120027"/>
            <a:ext cx="216024" cy="216024"/>
          </a:xfrm>
          <a:prstGeom prst="smileyFace">
            <a:avLst>
              <a:gd name="adj" fmla="val -4653"/>
            </a:avLst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194294"/>
            <a:ext cx="3111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3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5"/>
          <a:stretch/>
        </p:blipFill>
        <p:spPr bwMode="auto">
          <a:xfrm>
            <a:off x="302466" y="1268760"/>
            <a:ext cx="8496944" cy="5213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680" y="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SELO AZUL</a:t>
            </a:r>
          </a:p>
        </p:txBody>
      </p:sp>
      <p:sp>
        <p:nvSpPr>
          <p:cNvPr id="6" name="Retângulo 5"/>
          <p:cNvSpPr/>
          <p:nvPr/>
        </p:nvSpPr>
        <p:spPr>
          <a:xfrm>
            <a:off x="360040" y="1119363"/>
            <a:ext cx="83164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Paisagismo: 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solicitar a CEF concessão a esse item se utilizamos o paisagismo como área permeável, mas não como atenuante térmico pois atendemos a Norma de Desempenho com relação ao item térmico.</a:t>
            </a:r>
            <a:endParaRPr lang="pt-BR" sz="1200" dirty="0" smtClean="0"/>
          </a:p>
          <a:p>
            <a:pPr marL="342900" indent="-342900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Local para coleta seletiva: 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custo estimado de R$ 1.000,00 no empreendimento (irrelevante).</a:t>
            </a:r>
          </a:p>
          <a:p>
            <a:pPr marL="342900" indent="-342900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Desempenho térmico: 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orientação ao sol e ventos, esse item não </a:t>
            </a:r>
            <a:r>
              <a:rPr lang="pt-BR" sz="1400" dirty="0" err="1" smtClean="0">
                <a:solidFill>
                  <a:schemeClr val="accent2">
                    <a:lumMod val="50000"/>
                  </a:schemeClr>
                </a:solidFill>
              </a:rPr>
              <a:t>atendendemos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, acreditamos que o atendimento a Norma de Desempenho ao item térmico já nos qualifica tecnicamente.</a:t>
            </a:r>
            <a:endParaRPr lang="pt-BR" sz="1200" dirty="0"/>
          </a:p>
        </p:txBody>
      </p:sp>
      <p:sp>
        <p:nvSpPr>
          <p:cNvPr id="14" name="Retângulo 13"/>
          <p:cNvSpPr/>
          <p:nvPr/>
        </p:nvSpPr>
        <p:spPr>
          <a:xfrm>
            <a:off x="539552" y="84959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Parte 2: Projeto e Conforto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60040" y="2669248"/>
            <a:ext cx="8316416" cy="475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Dispositivos economizadores:  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previsão de custo de R$ 2.000,00 (irrelevante).</a:t>
            </a:r>
            <a:endParaRPr lang="pt-BR" sz="1200" dirty="0" smtClean="0"/>
          </a:p>
          <a:p>
            <a:pPr marL="342900" indent="-342900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Medição individualizada de gás: 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apenas previsão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39552" y="2411732"/>
            <a:ext cx="4572000" cy="2797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Parte 3: Eficiência Energética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60040" y="4368363"/>
            <a:ext cx="8316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Medição individualizada de água: 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apenas previsão</a:t>
            </a:r>
          </a:p>
          <a:p>
            <a:pPr marL="342900" indent="-342900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Áreas permeáveis: 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atendimento as exigências da legislação local e não mais 10%</a:t>
            </a:r>
            <a:endParaRPr lang="pt-BR" sz="1200" dirty="0"/>
          </a:p>
        </p:txBody>
      </p:sp>
      <p:sp>
        <p:nvSpPr>
          <p:cNvPr id="25" name="Retângulo 24"/>
          <p:cNvSpPr/>
          <p:nvPr/>
        </p:nvSpPr>
        <p:spPr>
          <a:xfrm>
            <a:off x="539552" y="412588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Parte </a:t>
            </a:r>
            <a:r>
              <a:rPr lang="pt-BR" sz="1400" b="1" dirty="0">
                <a:solidFill>
                  <a:srgbClr val="C00000"/>
                </a:solidFill>
              </a:rPr>
              <a:t>5</a:t>
            </a:r>
            <a:r>
              <a:rPr lang="pt-BR" sz="1400" b="1" dirty="0" smtClean="0">
                <a:solidFill>
                  <a:srgbClr val="C00000"/>
                </a:solidFill>
              </a:rPr>
              <a:t>: Gestão da água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60040" y="5549794"/>
            <a:ext cx="8316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Educação de resíduos: 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idem ao item 1 (parte 4).</a:t>
            </a:r>
          </a:p>
          <a:p>
            <a:pPr marL="342900" indent="-342900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Educação ambiental dos empregados: 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idem ao item 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(parte 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4).</a:t>
            </a:r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539552" y="528002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Parte 6: Práticas Sociais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60040" y="3602146"/>
            <a:ext cx="8316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Gestão de resíduos: 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atender às exigências legais – resolução CONAMA.</a:t>
            </a:r>
            <a:endParaRPr lang="pt-BR" sz="1200" dirty="0"/>
          </a:p>
        </p:txBody>
      </p:sp>
      <p:sp>
        <p:nvSpPr>
          <p:cNvPr id="40" name="Retângulo 39"/>
          <p:cNvSpPr/>
          <p:nvPr/>
        </p:nvSpPr>
        <p:spPr>
          <a:xfrm>
            <a:off x="539552" y="3353422"/>
            <a:ext cx="4572000" cy="2543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Parte 4: Conservação de Recursos Materiais</a:t>
            </a:r>
          </a:p>
        </p:txBody>
      </p:sp>
    </p:spTree>
    <p:extLst>
      <p:ext uri="{BB962C8B-B14F-4D97-AF65-F5344CB8AC3E}">
        <p14:creationId xmlns:p14="http://schemas.microsoft.com/office/powerpoint/2010/main" val="14877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5"/>
          <a:stretch/>
        </p:blipFill>
        <p:spPr bwMode="auto">
          <a:xfrm>
            <a:off x="302466" y="1268760"/>
            <a:ext cx="8496944" cy="5213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680" y="0"/>
            <a:ext cx="8959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CÓDIGO DE PRÁTICAS CEF</a:t>
            </a:r>
            <a:endParaRPr lang="pt-BR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44483" y="1556792"/>
            <a:ext cx="75963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Tipologia</a:t>
            </a: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pt-BR" sz="1400" dirty="0" smtClean="0">
                <a:solidFill>
                  <a:schemeClr val="accent2">
                    <a:lumMod val="50000"/>
                  </a:schemeClr>
                </a:solidFill>
              </a:rPr>
              <a:t> Itens de restrição de metragens, áreas e circulações desalinhadas com restrições de legislação e com toda a evolução de premissas já desenvolvidas pela CEF.</a:t>
            </a:r>
          </a:p>
          <a:p>
            <a:pPr lvl="1"/>
            <a:endParaRPr lang="pt-BR" sz="1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sz="1400" b="1" u="sng" dirty="0" smtClean="0">
                <a:solidFill>
                  <a:schemeClr val="accent2">
                    <a:lumMod val="50000"/>
                  </a:schemeClr>
                </a:solidFill>
              </a:rPr>
              <a:t>Materiais e acabamentos: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Solicitações como possibilidade de inversão da porta dos banhos ;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Vãos mínimos de janela 2,00 m2;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O nível do piso da sala deverá estar acima do nível do piso da cozinha;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O nível do piso da região do box do banheiro deve ter cota inferior ao restante do piso do banheiro;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Rejunte impermeável na área do box;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Execução de peitoris em todos os vãos de janela (inclinação e pingadeira);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As torneiras e registros serão metálicos;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Obrigatoriedade de aquecedor solar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Medição individualizada de gás e água;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Gerenciamento de resíduos.</a:t>
            </a:r>
          </a:p>
          <a:p>
            <a:pPr marL="800100" lvl="1" indent="-342900">
              <a:buFont typeface="Wingdings" pitchFamily="2" charset="2"/>
              <a:buChar char="ü"/>
            </a:pPr>
            <a:endParaRPr lang="pt-BR" sz="1200" dirty="0"/>
          </a:p>
        </p:txBody>
      </p:sp>
      <p:sp>
        <p:nvSpPr>
          <p:cNvPr id="14" name="Retângulo 13"/>
          <p:cNvSpPr/>
          <p:nvPr/>
        </p:nvSpPr>
        <p:spPr>
          <a:xfrm>
            <a:off x="539552" y="84959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Critérios do programa:</a:t>
            </a:r>
          </a:p>
        </p:txBody>
      </p:sp>
      <p:sp>
        <p:nvSpPr>
          <p:cNvPr id="7" name="Fluxograma: Fita perfurada 6"/>
          <p:cNvSpPr/>
          <p:nvPr/>
        </p:nvSpPr>
        <p:spPr>
          <a:xfrm>
            <a:off x="4550938" y="4221088"/>
            <a:ext cx="4263922" cy="2442364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ot"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901443" y="5026771"/>
            <a:ext cx="3528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>
                <a:solidFill>
                  <a:srgbClr val="002060"/>
                </a:solidFill>
              </a:rPr>
              <a:t>Propomos que cada construtora discuta tecnicamente seu projeto com a CEF</a:t>
            </a:r>
            <a:endParaRPr lang="pt-B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5"/>
          <a:stretch/>
        </p:blipFill>
        <p:spPr bwMode="auto">
          <a:xfrm>
            <a:off x="302466" y="1268760"/>
            <a:ext cx="8496944" cy="5213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680" y="0"/>
            <a:ext cx="8959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PROGRAMA DE OLHO NA QUALIDADE CAIXA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051720" y="31409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4000" b="1" dirty="0" smtClean="0">
                <a:solidFill>
                  <a:srgbClr val="C00000"/>
                </a:solidFill>
              </a:rPr>
              <a:t>OBRIGADA</a:t>
            </a:r>
          </a:p>
          <a:p>
            <a:pPr algn="ctr"/>
            <a:r>
              <a:rPr lang="pt-BR" sz="1400" b="1" dirty="0" smtClean="0">
                <a:solidFill>
                  <a:srgbClr val="C00000"/>
                </a:solidFill>
              </a:rPr>
              <a:t>ÁREA TÉCNICA TENDA</a:t>
            </a:r>
          </a:p>
        </p:txBody>
      </p:sp>
    </p:spTree>
    <p:extLst>
      <p:ext uri="{BB962C8B-B14F-4D97-AF65-F5344CB8AC3E}">
        <p14:creationId xmlns:p14="http://schemas.microsoft.com/office/powerpoint/2010/main" val="33747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53734"/>
      </a:hlink>
      <a:folHlink>
        <a:srgbClr val="632423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993</Words>
  <Application>Microsoft Office PowerPoint</Application>
  <PresentationFormat>Apresentação na tela (4:3)</PresentationFormat>
  <Paragraphs>138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Giselle Santos Kuhnen</dc:creator>
  <cp:lastModifiedBy>Lilia de Andrade Cesar Madrid</cp:lastModifiedBy>
  <cp:revision>273</cp:revision>
  <cp:lastPrinted>2013-08-14T17:33:57Z</cp:lastPrinted>
  <dcterms:created xsi:type="dcterms:W3CDTF">2011-11-17T14:20:20Z</dcterms:created>
  <dcterms:modified xsi:type="dcterms:W3CDTF">2013-08-14T19:47:35Z</dcterms:modified>
</cp:coreProperties>
</file>