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98" r:id="rId2"/>
    <p:sldMasterId id="2147483711" r:id="rId3"/>
  </p:sldMasterIdLst>
  <p:notesMasterIdLst>
    <p:notesMasterId r:id="rId55"/>
  </p:notesMasterIdLst>
  <p:handoutMasterIdLst>
    <p:handoutMasterId r:id="rId56"/>
  </p:handoutMasterIdLst>
  <p:sldIdLst>
    <p:sldId id="1695" r:id="rId4"/>
    <p:sldId id="1638" r:id="rId5"/>
    <p:sldId id="1642" r:id="rId6"/>
    <p:sldId id="1667" r:id="rId7"/>
    <p:sldId id="1760" r:id="rId8"/>
    <p:sldId id="1761" r:id="rId9"/>
    <p:sldId id="1763" r:id="rId10"/>
    <p:sldId id="1764" r:id="rId11"/>
    <p:sldId id="1755" r:id="rId12"/>
    <p:sldId id="1779" r:id="rId13"/>
    <p:sldId id="1780" r:id="rId14"/>
    <p:sldId id="1781" r:id="rId15"/>
    <p:sldId id="1791" r:id="rId16"/>
    <p:sldId id="1792" r:id="rId17"/>
    <p:sldId id="1794" r:id="rId18"/>
    <p:sldId id="1795" r:id="rId19"/>
    <p:sldId id="1796" r:id="rId20"/>
    <p:sldId id="1783" r:id="rId21"/>
    <p:sldId id="1784" r:id="rId22"/>
    <p:sldId id="1785" r:id="rId23"/>
    <p:sldId id="1786" r:id="rId24"/>
    <p:sldId id="1787" r:id="rId25"/>
    <p:sldId id="1372" r:id="rId26"/>
    <p:sldId id="1756" r:id="rId27"/>
    <p:sldId id="1765" r:id="rId28"/>
    <p:sldId id="1729" r:id="rId29"/>
    <p:sldId id="1730" r:id="rId30"/>
    <p:sldId id="1767" r:id="rId31"/>
    <p:sldId id="1768" r:id="rId32"/>
    <p:sldId id="1688" r:id="rId33"/>
    <p:sldId id="1745" r:id="rId34"/>
    <p:sldId id="1788" r:id="rId35"/>
    <p:sldId id="1789" r:id="rId36"/>
    <p:sldId id="1790" r:id="rId37"/>
    <p:sldId id="1691" r:id="rId38"/>
    <p:sldId id="1696" r:id="rId39"/>
    <p:sldId id="1697" r:id="rId40"/>
    <p:sldId id="1698" r:id="rId41"/>
    <p:sldId id="1699" r:id="rId42"/>
    <p:sldId id="1700" r:id="rId43"/>
    <p:sldId id="1701" r:id="rId44"/>
    <p:sldId id="1702" r:id="rId45"/>
    <p:sldId id="1703" r:id="rId46"/>
    <p:sldId id="1704" r:id="rId47"/>
    <p:sldId id="1705" r:id="rId48"/>
    <p:sldId id="1706" r:id="rId49"/>
    <p:sldId id="1707" r:id="rId50"/>
    <p:sldId id="1708" r:id="rId51"/>
    <p:sldId id="1709" r:id="rId52"/>
    <p:sldId id="1710" r:id="rId53"/>
    <p:sldId id="1693" r:id="rId54"/>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7" autoAdjust="0"/>
    <p:restoredTop sz="94434" autoAdjust="0"/>
  </p:normalViewPr>
  <p:slideViewPr>
    <p:cSldViewPr>
      <p:cViewPr varScale="1">
        <p:scale>
          <a:sx n="74" d="100"/>
          <a:sy n="74" d="100"/>
        </p:scale>
        <p:origin x="126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Projetos%20(local)\Abrainc\_Relat&#243;rios\201506\Indicadores%20de%20Mercado\Consolidado\Cyrela_graficos.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Projetos%20(local)\Abrainc\_Relat&#243;rios\201506\Indicadores%20de%20Mercado\Consolidado\Cyrela_graficos.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Projetos%20(local)\Abrainc\_Relat&#243;rios\201506\Indicadores%20de%20Mercado\Consolidado\Cyrela_grafico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Projetos%20(local)\Abrainc\_Relat&#243;rios\201506\Indicadores%20de%20Mercado\Cyrela\Cyrela_grafic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'Unidades Lançadas'!$O$1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'Unidades Lançadas'!$L$4:$L$17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'Unidades Lançadas'!$O$4:$O$17</c:f>
              <c:numCache>
                <c:formatCode>#,##0</c:formatCode>
                <c:ptCount val="14"/>
                <c:pt idx="0">
                  <c:v>15454</c:v>
                </c:pt>
                <c:pt idx="1">
                  <c:v>17710</c:v>
                </c:pt>
                <c:pt idx="2">
                  <c:v>21962</c:v>
                </c:pt>
                <c:pt idx="3">
                  <c:v>18476</c:v>
                </c:pt>
                <c:pt idx="4">
                  <c:v>16326</c:v>
                </c:pt>
                <c:pt idx="5">
                  <c:v>11597</c:v>
                </c:pt>
                <c:pt idx="6">
                  <c:v>12784</c:v>
                </c:pt>
                <c:pt idx="7">
                  <c:v>13955</c:v>
                </c:pt>
                <c:pt idx="8">
                  <c:v>16907</c:v>
                </c:pt>
                <c:pt idx="9">
                  <c:v>22393</c:v>
                </c:pt>
                <c:pt idx="10">
                  <c:v>21457</c:v>
                </c:pt>
                <c:pt idx="11">
                  <c:v>18334</c:v>
                </c:pt>
                <c:pt idx="12">
                  <c:v>11832</c:v>
                </c:pt>
                <c:pt idx="13">
                  <c:v>12968</c:v>
                </c:pt>
              </c:numCache>
            </c:numRef>
          </c:val>
        </c:ser>
        <c:dLbls>
          <c:showLegendKey val="0"/>
          <c:showVal val="0"/>
          <c:showCatName val="0"/>
          <c:showSerName val="0"/>
          <c:showPercent val="0"/>
          <c:showBubbleSize val="0"/>
        </c:dLbls>
        <c:gapWidth val="50"/>
        <c:axId val="249571336"/>
        <c:axId val="249566240"/>
      </c:barChart>
      <c:dateAx>
        <c:axId val="249571336"/>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49566240"/>
        <c:crosses val="autoZero"/>
        <c:auto val="1"/>
        <c:lblOffset val="100"/>
        <c:baseTimeUnit val="months"/>
      </c:dateAx>
      <c:valAx>
        <c:axId val="249566240"/>
        <c:scaling>
          <c:orientation val="minMax"/>
        </c:scaling>
        <c:delete val="0"/>
        <c:axPos val="l"/>
        <c:numFmt formatCode="#,##0" sourceLinked="1"/>
        <c:majorTickMark val="none"/>
        <c:minorTickMark val="none"/>
        <c:tickLblPos val="none"/>
        <c:crossAx val="249571336"/>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'VGV Lançado'!$N$1</c:f>
              <c:strCache>
                <c:ptCount val="1"/>
                <c:pt idx="0">
                  <c:v>Demais empresas</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'VGV Lançado'!$L$4:$L$17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'VGV Lançado'!$O$4:$O$17</c:f>
              <c:numCache>
                <c:formatCode>#,##0</c:formatCode>
                <c:ptCount val="14"/>
                <c:pt idx="0">
                  <c:v>4308.1862040799997</c:v>
                </c:pt>
                <c:pt idx="1">
                  <c:v>5468.7058358699996</c:v>
                </c:pt>
                <c:pt idx="2">
                  <c:v>6569.99464816</c:v>
                </c:pt>
                <c:pt idx="3">
                  <c:v>5258.6923171500002</c:v>
                </c:pt>
                <c:pt idx="4">
                  <c:v>4065.6237803399999</c:v>
                </c:pt>
                <c:pt idx="5">
                  <c:v>2893.48445167</c:v>
                </c:pt>
                <c:pt idx="6">
                  <c:v>3219.3991763699996</c:v>
                </c:pt>
                <c:pt idx="7">
                  <c:v>4193.4817329599991</c:v>
                </c:pt>
                <c:pt idx="8">
                  <c:v>5310.0845202399996</c:v>
                </c:pt>
                <c:pt idx="9">
                  <c:v>6091.9088832399993</c:v>
                </c:pt>
                <c:pt idx="10">
                  <c:v>5351.6563123300002</c:v>
                </c:pt>
                <c:pt idx="11">
                  <c:v>3711.1851643100003</c:v>
                </c:pt>
                <c:pt idx="12">
                  <c:v>2102.9078195000002</c:v>
                </c:pt>
                <c:pt idx="13">
                  <c:v>2473.3850817299999</c:v>
                </c:pt>
              </c:numCache>
            </c:numRef>
          </c:val>
        </c:ser>
        <c:dLbls>
          <c:showLegendKey val="0"/>
          <c:showVal val="0"/>
          <c:showCatName val="0"/>
          <c:showSerName val="0"/>
          <c:showPercent val="0"/>
          <c:showBubbleSize val="0"/>
        </c:dLbls>
        <c:gapWidth val="50"/>
        <c:axId val="249565064"/>
        <c:axId val="249567416"/>
      </c:barChart>
      <c:dateAx>
        <c:axId val="249565064"/>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49567416"/>
        <c:crosses val="autoZero"/>
        <c:auto val="1"/>
        <c:lblOffset val="100"/>
        <c:baseTimeUnit val="months"/>
      </c:dateAx>
      <c:valAx>
        <c:axId val="249567416"/>
        <c:scaling>
          <c:orientation val="minMax"/>
        </c:scaling>
        <c:delete val="0"/>
        <c:axPos val="l"/>
        <c:numFmt formatCode="#,##0" sourceLinked="1"/>
        <c:majorTickMark val="none"/>
        <c:minorTickMark val="none"/>
        <c:tickLblPos val="none"/>
        <c:crossAx val="249565064"/>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'Unidades Vendidas'!$O$1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'Unidades Vendidas'!$L$4:$L$17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'Unidades Vendidas'!$O$4:$O$17</c:f>
              <c:numCache>
                <c:formatCode>#,##0</c:formatCode>
                <c:ptCount val="14"/>
                <c:pt idx="0">
                  <c:v>28733</c:v>
                </c:pt>
                <c:pt idx="1">
                  <c:v>29239</c:v>
                </c:pt>
                <c:pt idx="2">
                  <c:v>31671</c:v>
                </c:pt>
                <c:pt idx="3">
                  <c:v>30575</c:v>
                </c:pt>
                <c:pt idx="4">
                  <c:v>30571</c:v>
                </c:pt>
                <c:pt idx="5">
                  <c:v>28468</c:v>
                </c:pt>
                <c:pt idx="6">
                  <c:v>28572</c:v>
                </c:pt>
                <c:pt idx="7">
                  <c:v>28795</c:v>
                </c:pt>
                <c:pt idx="8">
                  <c:v>27740</c:v>
                </c:pt>
                <c:pt idx="9">
                  <c:v>28990</c:v>
                </c:pt>
                <c:pt idx="10">
                  <c:v>26449</c:v>
                </c:pt>
                <c:pt idx="11">
                  <c:v>25333</c:v>
                </c:pt>
                <c:pt idx="12">
                  <c:v>25423</c:v>
                </c:pt>
                <c:pt idx="13">
                  <c:v>26707</c:v>
                </c:pt>
              </c:numCache>
            </c:numRef>
          </c:val>
        </c:ser>
        <c:dLbls>
          <c:showLegendKey val="0"/>
          <c:showVal val="0"/>
          <c:showCatName val="0"/>
          <c:showSerName val="0"/>
          <c:showPercent val="0"/>
          <c:showBubbleSize val="0"/>
        </c:dLbls>
        <c:gapWidth val="50"/>
        <c:axId val="249568200"/>
        <c:axId val="249566632"/>
      </c:barChart>
      <c:dateAx>
        <c:axId val="249568200"/>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49566632"/>
        <c:crosses val="autoZero"/>
        <c:auto val="1"/>
        <c:lblOffset val="100"/>
        <c:baseTimeUnit val="months"/>
      </c:dateAx>
      <c:valAx>
        <c:axId val="249566632"/>
        <c:scaling>
          <c:orientation val="minMax"/>
        </c:scaling>
        <c:delete val="0"/>
        <c:axPos val="l"/>
        <c:numFmt formatCode="#,##0" sourceLinked="1"/>
        <c:majorTickMark val="none"/>
        <c:minorTickMark val="none"/>
        <c:tickLblPos val="none"/>
        <c:crossAx val="249568200"/>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'Valor das Vendas'!$O$1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'Valor das Vendas'!$L$4:$L$17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'Valor das Vendas'!$O$4:$O$17</c:f>
              <c:numCache>
                <c:formatCode>#,##0</c:formatCode>
                <c:ptCount val="14"/>
                <c:pt idx="0">
                  <c:v>6208.0431939400005</c:v>
                </c:pt>
                <c:pt idx="1">
                  <c:v>6668.9017660299996</c:v>
                </c:pt>
                <c:pt idx="2">
                  <c:v>7185.9460108700005</c:v>
                </c:pt>
                <c:pt idx="3">
                  <c:v>6959.1149943800001</c:v>
                </c:pt>
                <c:pt idx="4">
                  <c:v>6533.8231975799999</c:v>
                </c:pt>
                <c:pt idx="5">
                  <c:v>6138.1238037000003</c:v>
                </c:pt>
                <c:pt idx="6">
                  <c:v>6368.8957842200007</c:v>
                </c:pt>
                <c:pt idx="7">
                  <c:v>6749.4755752099991</c:v>
                </c:pt>
                <c:pt idx="8">
                  <c:v>6765.8184244199992</c:v>
                </c:pt>
                <c:pt idx="9">
                  <c:v>7024.1629184100002</c:v>
                </c:pt>
                <c:pt idx="10">
                  <c:v>6321.3397419899993</c:v>
                </c:pt>
                <c:pt idx="11">
                  <c:v>5757.56401998</c:v>
                </c:pt>
                <c:pt idx="12">
                  <c:v>5651.2421043499999</c:v>
                </c:pt>
                <c:pt idx="13">
                  <c:v>6015.3503696299995</c:v>
                </c:pt>
              </c:numCache>
            </c:numRef>
          </c:val>
        </c:ser>
        <c:dLbls>
          <c:showLegendKey val="0"/>
          <c:showVal val="0"/>
          <c:showCatName val="0"/>
          <c:showSerName val="0"/>
          <c:showPercent val="0"/>
          <c:showBubbleSize val="0"/>
        </c:dLbls>
        <c:gapWidth val="50"/>
        <c:axId val="249568592"/>
        <c:axId val="249568984"/>
      </c:barChart>
      <c:dateAx>
        <c:axId val="24956859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49568984"/>
        <c:crosses val="autoZero"/>
        <c:auto val="1"/>
        <c:lblOffset val="100"/>
        <c:baseTimeUnit val="months"/>
      </c:dateAx>
      <c:valAx>
        <c:axId val="249568984"/>
        <c:scaling>
          <c:orientation val="minMax"/>
        </c:scaling>
        <c:delete val="0"/>
        <c:axPos val="l"/>
        <c:numFmt formatCode="#,##0" sourceLinked="1"/>
        <c:majorTickMark val="none"/>
        <c:minorTickMark val="none"/>
        <c:tickLblPos val="none"/>
        <c:crossAx val="24956859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'Estoque (Unidades)'!$O$1</c:f>
              <c:strCache>
                <c:ptCount val="1"/>
                <c:pt idx="0">
                  <c:v>Consolidado</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'Estoque (Unidades)'!$L$4:$L$17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'Estoque (Unidades)'!$O$4:$O$17</c:f>
              <c:numCache>
                <c:formatCode>#,##0</c:formatCode>
                <c:ptCount val="14"/>
                <c:pt idx="0">
                  <c:v>103260</c:v>
                </c:pt>
                <c:pt idx="1">
                  <c:v>100509</c:v>
                </c:pt>
                <c:pt idx="2">
                  <c:v>99759</c:v>
                </c:pt>
                <c:pt idx="3">
                  <c:v>101239</c:v>
                </c:pt>
                <c:pt idx="4">
                  <c:v>98009</c:v>
                </c:pt>
                <c:pt idx="5">
                  <c:v>91632</c:v>
                </c:pt>
                <c:pt idx="6">
                  <c:v>96182</c:v>
                </c:pt>
                <c:pt idx="7">
                  <c:v>93728</c:v>
                </c:pt>
                <c:pt idx="8">
                  <c:v>93433</c:v>
                </c:pt>
                <c:pt idx="9">
                  <c:v>99263</c:v>
                </c:pt>
                <c:pt idx="10">
                  <c:v>98652</c:v>
                </c:pt>
                <c:pt idx="11">
                  <c:v>94833</c:v>
                </c:pt>
                <c:pt idx="12">
                  <c:v>96064</c:v>
                </c:pt>
                <c:pt idx="13">
                  <c:v>96934</c:v>
                </c:pt>
              </c:numCache>
            </c:numRef>
          </c:val>
        </c:ser>
        <c:dLbls>
          <c:showLegendKey val="0"/>
          <c:showVal val="0"/>
          <c:showCatName val="0"/>
          <c:showSerName val="0"/>
          <c:showPercent val="0"/>
          <c:showBubbleSize val="0"/>
        </c:dLbls>
        <c:gapWidth val="50"/>
        <c:axId val="249569768"/>
        <c:axId val="250370112"/>
      </c:barChart>
      <c:dateAx>
        <c:axId val="249569768"/>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50370112"/>
        <c:crosses val="autoZero"/>
        <c:auto val="1"/>
        <c:lblOffset val="100"/>
        <c:baseTimeUnit val="months"/>
      </c:dateAx>
      <c:valAx>
        <c:axId val="250370112"/>
        <c:scaling>
          <c:orientation val="minMax"/>
        </c:scaling>
        <c:delete val="0"/>
        <c:axPos val="l"/>
        <c:numFmt formatCode="#,##0" sourceLinked="1"/>
        <c:majorTickMark val="none"/>
        <c:minorTickMark val="none"/>
        <c:tickLblPos val="none"/>
        <c:crossAx val="249569768"/>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'Venda&amp;Estoque'!$A$4:$A$17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'Venda&amp;Estoque'!$B$4:$B$17</c:f>
              <c:numCache>
                <c:formatCode>0%</c:formatCode>
                <c:ptCount val="14"/>
                <c:pt idx="0">
                  <c:v>0.25046417768634666</c:v>
                </c:pt>
                <c:pt idx="1">
                  <c:v>0.24170455484830949</c:v>
                </c:pt>
                <c:pt idx="2">
                  <c:v>0.258599995100881</c:v>
                </c:pt>
                <c:pt idx="3">
                  <c:v>0.25859517063475285</c:v>
                </c:pt>
                <c:pt idx="4">
                  <c:v>0.26003487432484157</c:v>
                </c:pt>
                <c:pt idx="5">
                  <c:v>0.25973030673503278</c:v>
                </c:pt>
                <c:pt idx="6">
                  <c:v>0.27363622433343548</c:v>
                </c:pt>
                <c:pt idx="7">
                  <c:v>0.26144710678518573</c:v>
                </c:pt>
                <c:pt idx="8">
                  <c:v>0.25073439689067656</c:v>
                </c:pt>
                <c:pt idx="9">
                  <c:v>0.25028922694386407</c:v>
                </c:pt>
                <c:pt idx="10">
                  <c:v>0.21909377070907887</c:v>
                </c:pt>
                <c:pt idx="11">
                  <c:v>0.21654727916160907</c:v>
                </c:pt>
                <c:pt idx="12">
                  <c:v>0.23834434913045516</c:v>
                </c:pt>
                <c:pt idx="13">
                  <c:v>0.24494643774304792</c:v>
                </c:pt>
              </c:numCache>
            </c:numRef>
          </c:val>
          <c:smooth val="1"/>
        </c:ser>
        <c:dLbls>
          <c:showLegendKey val="0"/>
          <c:showVal val="0"/>
          <c:showCatName val="0"/>
          <c:showSerName val="0"/>
          <c:showPercent val="0"/>
          <c:showBubbleSize val="0"/>
        </c:dLbls>
        <c:smooth val="0"/>
        <c:axId val="250365016"/>
        <c:axId val="250367760"/>
      </c:lineChart>
      <c:dateAx>
        <c:axId val="250365016"/>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endParaRPr lang="pt-BR"/>
          </a:p>
        </c:txPr>
        <c:crossAx val="250367760"/>
        <c:crosses val="autoZero"/>
        <c:auto val="1"/>
        <c:lblOffset val="100"/>
        <c:baseTimeUnit val="months"/>
      </c:dateAx>
      <c:valAx>
        <c:axId val="250367760"/>
        <c:scaling>
          <c:orientation val="minMax"/>
          <c:max val="0.35000000000000003"/>
          <c:min val="0.15000000000000002"/>
        </c:scaling>
        <c:delete val="1"/>
        <c:axPos val="l"/>
        <c:numFmt formatCode="0%" sourceLinked="1"/>
        <c:majorTickMark val="out"/>
        <c:minorTickMark val="none"/>
        <c:tickLblPos val="nextTo"/>
        <c:crossAx val="250365016"/>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tx>
            <c:strRef>
              <c:f>'Entregas (Unidades)'!$N$1</c:f>
              <c:strCache>
                <c:ptCount val="1"/>
                <c:pt idx="0">
                  <c:v>Demais empresas</c:v>
                </c:pt>
              </c:strCache>
            </c:strRef>
          </c:tx>
          <c:spPr>
            <a:solidFill>
              <a:schemeClr val="accent1">
                <a:lumMod val="75000"/>
              </a:schemeClr>
            </a:solidFill>
            <a:ln>
              <a:solidFill>
                <a:schemeClr val="accent1">
                  <a:lumMod val="50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'Entregas (Unidades)'!$L$4:$L$17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'Entregas (Unidades)'!$N$4:$N$17</c:f>
              <c:numCache>
                <c:formatCode>#,##0</c:formatCode>
                <c:ptCount val="14"/>
                <c:pt idx="0">
                  <c:v>32570</c:v>
                </c:pt>
                <c:pt idx="1">
                  <c:v>32641</c:v>
                </c:pt>
                <c:pt idx="2">
                  <c:v>25061</c:v>
                </c:pt>
                <c:pt idx="3">
                  <c:v>19722</c:v>
                </c:pt>
                <c:pt idx="4">
                  <c:v>19779</c:v>
                </c:pt>
                <c:pt idx="5">
                  <c:v>18378</c:v>
                </c:pt>
                <c:pt idx="6">
                  <c:v>25205</c:v>
                </c:pt>
                <c:pt idx="7">
                  <c:v>26091</c:v>
                </c:pt>
                <c:pt idx="8">
                  <c:v>29676</c:v>
                </c:pt>
                <c:pt idx="9">
                  <c:v>35457</c:v>
                </c:pt>
                <c:pt idx="10">
                  <c:v>33871</c:v>
                </c:pt>
                <c:pt idx="11">
                  <c:v>31065</c:v>
                </c:pt>
                <c:pt idx="12">
                  <c:v>20813</c:v>
                </c:pt>
                <c:pt idx="13">
                  <c:v>21091</c:v>
                </c:pt>
              </c:numCache>
            </c:numRef>
          </c:val>
        </c:ser>
        <c:dLbls>
          <c:showLegendKey val="0"/>
          <c:showVal val="0"/>
          <c:showCatName val="0"/>
          <c:showSerName val="0"/>
          <c:showPercent val="0"/>
          <c:showBubbleSize val="0"/>
        </c:dLbls>
        <c:gapWidth val="50"/>
        <c:axId val="250364232"/>
        <c:axId val="250367368"/>
      </c:barChart>
      <c:dateAx>
        <c:axId val="250364232"/>
        <c:scaling>
          <c:orientation val="minMax"/>
        </c:scaling>
        <c:delete val="0"/>
        <c:axPos val="b"/>
        <c:numFmt formatCode="mmm/yyyy" sourceLinked="0"/>
        <c:majorTickMark val="none"/>
        <c:minorTickMark val="none"/>
        <c:tickLblPos val="nextTo"/>
        <c:txPr>
          <a:bodyPr/>
          <a:lstStyle/>
          <a:p>
            <a:pPr>
              <a:defRPr sz="900">
                <a:latin typeface="Segoe UI" panose="020B0502040204020203" pitchFamily="34" charset="0"/>
                <a:cs typeface="Segoe UI" panose="020B0502040204020203" pitchFamily="34" charset="0"/>
              </a:defRPr>
            </a:pPr>
            <a:endParaRPr lang="pt-BR"/>
          </a:p>
        </c:txPr>
        <c:crossAx val="250367368"/>
        <c:crosses val="autoZero"/>
        <c:auto val="1"/>
        <c:lblOffset val="100"/>
        <c:baseTimeUnit val="months"/>
      </c:dateAx>
      <c:valAx>
        <c:axId val="250367368"/>
        <c:scaling>
          <c:orientation val="minMax"/>
        </c:scaling>
        <c:delete val="0"/>
        <c:axPos val="l"/>
        <c:numFmt formatCode="#,##0" sourceLinked="1"/>
        <c:majorTickMark val="none"/>
        <c:minorTickMark val="none"/>
        <c:tickLblPos val="none"/>
        <c:crossAx val="250364232"/>
        <c:crosses val="autoZero"/>
        <c:crossBetween val="between"/>
      </c:valAx>
      <c:spPr>
        <a:solidFill>
          <a:schemeClr val="bg1">
            <a:lumMod val="95000"/>
          </a:schemeClr>
        </a:solidFill>
        <a:ln>
          <a:solidFill>
            <a:schemeClr val="bg1">
              <a:lumMod val="65000"/>
            </a:schemeClr>
          </a:solidFill>
        </a:ln>
      </c:spPr>
    </c:plotArea>
    <c:plotVisOnly val="1"/>
    <c:dispBlanksAs val="gap"/>
    <c:showDLblsOverMax val="0"/>
  </c:chart>
  <c:spPr>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38100" cap="rnd">
              <a:solidFill>
                <a:schemeClr val="accent1">
                  <a:lumMod val="60000"/>
                  <a:lumOff val="40000"/>
                </a:schemeClr>
              </a:solidFill>
              <a:round/>
            </a:ln>
            <a:effectLst/>
          </c:spPr>
          <c:marker>
            <c:symbol val="none"/>
          </c:marker>
          <c:dLbls>
            <c:dLbl>
              <c:idx val="3"/>
              <c:dLblPos val="t"/>
              <c:showLegendKey val="0"/>
              <c:showVal val="1"/>
              <c:showCatName val="0"/>
              <c:showSerName val="0"/>
              <c:showPercent val="0"/>
              <c:showBubbleSize val="0"/>
              <c:extLst>
                <c:ext xmlns:c15="http://schemas.microsoft.com/office/drawing/2012/chart" uri="{CE6537A1-D6FC-4f65-9D91-7224C49458BB}"/>
              </c:extLst>
            </c:dLbl>
            <c:dLbl>
              <c:idx val="4"/>
              <c:dLblPos val="t"/>
              <c:showLegendKey val="0"/>
              <c:showVal val="1"/>
              <c:showCatName val="0"/>
              <c:showSerName val="0"/>
              <c:showPercent val="0"/>
              <c:showBubbleSize val="0"/>
              <c:extLst>
                <c:ext xmlns:c15="http://schemas.microsoft.com/office/drawing/2012/chart" uri="{CE6537A1-D6FC-4f65-9D91-7224C49458BB}"/>
              </c:extLst>
            </c:dLbl>
            <c:dLbl>
              <c:idx val="5"/>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Segoe UI" panose="020B0502040204020203" pitchFamily="34" charset="0"/>
                    <a:ea typeface="+mn-ea"/>
                    <a:cs typeface="Segoe UI" panose="020B0502040204020203" pitchFamily="34" charset="0"/>
                  </a:defRPr>
                </a:pPr>
                <a:endParaRPr lang="pt-BR"/>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'Distrato&amp;Entregas'!$A$4:$A$17</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'Distrato&amp;Entregas'!$B$4:$B$17</c:f>
              <c:numCache>
                <c:formatCode>0%</c:formatCode>
                <c:ptCount val="14"/>
                <c:pt idx="0">
                  <c:v>0.24011504448565976</c:v>
                </c:pt>
                <c:pt idx="1">
                  <c:v>0.24888347543645961</c:v>
                </c:pt>
                <c:pt idx="2">
                  <c:v>0.3708142162569335</c:v>
                </c:pt>
                <c:pt idx="3">
                  <c:v>0.42947923744054994</c:v>
                </c:pt>
                <c:pt idx="4">
                  <c:v>0.45391820690808732</c:v>
                </c:pt>
                <c:pt idx="5">
                  <c:v>0.41375021444501631</c:v>
                </c:pt>
                <c:pt idx="6">
                  <c:v>0.32687803107782654</c:v>
                </c:pt>
                <c:pt idx="7">
                  <c:v>0.29006494919046583</c:v>
                </c:pt>
                <c:pt idx="8">
                  <c:v>0.25679284239504474</c:v>
                </c:pt>
                <c:pt idx="9">
                  <c:v>0.2328896160234005</c:v>
                </c:pt>
                <c:pt idx="10">
                  <c:v>0.25938964029538658</c:v>
                </c:pt>
                <c:pt idx="11">
                  <c:v>0.26627253064167267</c:v>
                </c:pt>
                <c:pt idx="12">
                  <c:v>0.37889211436751896</c:v>
                </c:pt>
                <c:pt idx="13">
                  <c:v>0.35744745659457811</c:v>
                </c:pt>
              </c:numCache>
            </c:numRef>
          </c:val>
          <c:smooth val="1"/>
        </c:ser>
        <c:dLbls>
          <c:showLegendKey val="0"/>
          <c:showVal val="0"/>
          <c:showCatName val="0"/>
          <c:showSerName val="0"/>
          <c:showPercent val="0"/>
          <c:showBubbleSize val="0"/>
        </c:dLbls>
        <c:smooth val="0"/>
        <c:axId val="250369720"/>
        <c:axId val="250364624"/>
      </c:lineChart>
      <c:dateAx>
        <c:axId val="250369720"/>
        <c:scaling>
          <c:orientation val="minMax"/>
        </c:scaling>
        <c:delete val="0"/>
        <c:axPos val="b"/>
        <c:numFmt formatCode="mmm\-yy"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Segoe UI" panose="020B0502040204020203" pitchFamily="34" charset="0"/>
                <a:ea typeface="+mn-ea"/>
                <a:cs typeface="Segoe UI" panose="020B0502040204020203" pitchFamily="34" charset="0"/>
              </a:defRPr>
            </a:pPr>
            <a:endParaRPr lang="pt-BR"/>
          </a:p>
        </c:txPr>
        <c:crossAx val="250364624"/>
        <c:crosses val="autoZero"/>
        <c:auto val="1"/>
        <c:lblOffset val="100"/>
        <c:baseTimeUnit val="months"/>
      </c:dateAx>
      <c:valAx>
        <c:axId val="250364624"/>
        <c:scaling>
          <c:orientation val="minMax"/>
          <c:max val="0.9"/>
          <c:min val="0"/>
        </c:scaling>
        <c:delete val="1"/>
        <c:axPos val="l"/>
        <c:numFmt formatCode="0%" sourceLinked="1"/>
        <c:majorTickMark val="out"/>
        <c:minorTickMark val="none"/>
        <c:tickLblPos val="nextTo"/>
        <c:crossAx val="250369720"/>
        <c:crosses val="autoZero"/>
        <c:crossBetween val="between"/>
      </c:valAx>
      <c:spPr>
        <a:solidFill>
          <a:schemeClr val="bg1">
            <a:lumMod val="95000"/>
          </a:schemeClr>
        </a:solidFill>
        <a:ln>
          <a:solidFill>
            <a:schemeClr val="bg1">
              <a:lumMod val="65000"/>
            </a:schemeClr>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pt-BR" sz="1200" dirty="0" smtClean="0">
                <a:solidFill>
                  <a:schemeClr val="tx1"/>
                </a:solidFill>
                <a:latin typeface="Segoe UI" panose="020B0502040204020203" pitchFamily="34" charset="0"/>
                <a:cs typeface="Segoe UI" panose="020B0502040204020203" pitchFamily="34" charset="0"/>
              </a:rPr>
              <a:t>Consolidado</a:t>
            </a:r>
            <a:endParaRPr lang="pt-BR" sz="1200" dirty="0">
              <a:solidFill>
                <a:schemeClr val="tx1"/>
              </a:solidFill>
              <a:latin typeface="Segoe UI" panose="020B0502040204020203" pitchFamily="34" charset="0"/>
              <a:cs typeface="Segoe UI" panose="020B0502040204020203" pitchFamily="34"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pt-BR"/>
        </a:p>
      </c:txPr>
    </c:title>
    <c:autoTitleDeleted val="0"/>
    <c:plotArea>
      <c:layout/>
      <c:barChart>
        <c:barDir val="col"/>
        <c:grouping val="clustered"/>
        <c:varyColors val="0"/>
        <c:ser>
          <c:idx val="1"/>
          <c:order val="1"/>
          <c:tx>
            <c:strRef>
              <c:f>'SAP&amp;Credor (2)'!$F$2:$H$2</c:f>
              <c:strCache>
                <c:ptCount val="1"/>
                <c:pt idx="0">
                  <c:v>Saldo credor</c:v>
                </c:pt>
              </c:strCache>
            </c:strRef>
          </c:tx>
          <c:spPr>
            <a:solidFill>
              <a:schemeClr val="accent1">
                <a:lumMod val="20000"/>
                <a:lumOff val="80000"/>
              </a:schemeClr>
            </a:solidFill>
            <a:ln>
              <a:solidFill>
                <a:schemeClr val="accent1"/>
              </a:solidFill>
            </a:ln>
            <a:effectLst>
              <a:outerShdw blurRad="40000" dist="23000" dir="5400000" rotWithShape="0">
                <a:srgbClr val="000000">
                  <a:alpha val="35000"/>
                </a:srgbClr>
              </a:outerShdw>
            </a:effectLst>
          </c:spPr>
          <c:invertIfNegative val="0"/>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(2)'!$H$6:$H$19</c:f>
              <c:numCache>
                <c:formatCode>_(* #,##0.00_);_(* \(#,##0.00\);_(* "-"??_);_(@_)</c:formatCode>
                <c:ptCount val="14"/>
                <c:pt idx="0">
                  <c:v>32.891728398076665</c:v>
                </c:pt>
                <c:pt idx="1">
                  <c:v>32.320284650570002</c:v>
                </c:pt>
                <c:pt idx="2">
                  <c:v>31.680446651680001</c:v>
                </c:pt>
                <c:pt idx="3">
                  <c:v>31.540079351476663</c:v>
                </c:pt>
                <c:pt idx="4">
                  <c:v>31.506284425806669</c:v>
                </c:pt>
                <c:pt idx="5">
                  <c:v>31.383251607563334</c:v>
                </c:pt>
                <c:pt idx="6">
                  <c:v>30.788211444879998</c:v>
                </c:pt>
                <c:pt idx="7">
                  <c:v>30.334489625626663</c:v>
                </c:pt>
                <c:pt idx="8">
                  <c:v>29.803374990563327</c:v>
                </c:pt>
                <c:pt idx="9">
                  <c:v>29.09121632582</c:v>
                </c:pt>
                <c:pt idx="10">
                  <c:v>27.99029905320667</c:v>
                </c:pt>
                <c:pt idx="11">
                  <c:v>26.885000867393337</c:v>
                </c:pt>
                <c:pt idx="12">
                  <c:v>25.897606620353336</c:v>
                </c:pt>
                <c:pt idx="13">
                  <c:v>25.848983574790001</c:v>
                </c:pt>
              </c:numCache>
            </c:numRef>
          </c:val>
        </c:ser>
        <c:ser>
          <c:idx val="2"/>
          <c:order val="2"/>
          <c:tx>
            <c:strRef>
              <c:f>'SAP&amp;Credor (2)'!$C$2:$E$2</c:f>
              <c:strCache>
                <c:ptCount val="1"/>
                <c:pt idx="0">
                  <c:v>Saldo em atraso potencial</c:v>
                </c:pt>
              </c:strCache>
            </c:strRef>
          </c:tx>
          <c:spPr>
            <a:solidFill>
              <a:srgbClr val="93F5F7"/>
            </a:solidFill>
            <a:ln>
              <a:solidFill>
                <a:schemeClr val="accent1"/>
              </a:solidFill>
            </a:ln>
            <a:effectLst>
              <a:outerShdw blurRad="40000" dist="23000" dir="5400000" rotWithShape="0">
                <a:srgbClr val="000000">
                  <a:alpha val="35000"/>
                </a:srgbClr>
              </a:outerShdw>
            </a:effectLst>
          </c:spPr>
          <c:invertIfNegative val="0"/>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(2)'!$E$6:$E$19</c:f>
              <c:numCache>
                <c:formatCode>_(* #,##0.00_);_(* \(#,##0.00\);_(* "-"??_);_(@_)</c:formatCode>
                <c:ptCount val="14"/>
                <c:pt idx="0">
                  <c:v>2.9227755648766669</c:v>
                </c:pt>
                <c:pt idx="1">
                  <c:v>2.9198667458283341</c:v>
                </c:pt>
                <c:pt idx="2">
                  <c:v>2.8836562244216668</c:v>
                </c:pt>
                <c:pt idx="3">
                  <c:v>2.7948538599349999</c:v>
                </c:pt>
                <c:pt idx="4">
                  <c:v>2.6974873224166664</c:v>
                </c:pt>
                <c:pt idx="5">
                  <c:v>2.6001522489866664</c:v>
                </c:pt>
                <c:pt idx="6">
                  <c:v>2.5255641891966669</c:v>
                </c:pt>
                <c:pt idx="7">
                  <c:v>2.53556136057</c:v>
                </c:pt>
                <c:pt idx="8">
                  <c:v>2.5305140674400004</c:v>
                </c:pt>
                <c:pt idx="9">
                  <c:v>2.7006921143733336</c:v>
                </c:pt>
                <c:pt idx="10">
                  <c:v>2.8083277499466668</c:v>
                </c:pt>
                <c:pt idx="11">
                  <c:v>2.7571031929266669</c:v>
                </c:pt>
                <c:pt idx="12">
                  <c:v>2.5359449413999999</c:v>
                </c:pt>
                <c:pt idx="13">
                  <c:v>2.6196641970666668</c:v>
                </c:pt>
              </c:numCache>
            </c:numRef>
          </c:val>
        </c:ser>
        <c:dLbls>
          <c:showLegendKey val="0"/>
          <c:showVal val="0"/>
          <c:showCatName val="0"/>
          <c:showSerName val="0"/>
          <c:showPercent val="0"/>
          <c:showBubbleSize val="0"/>
        </c:dLbls>
        <c:gapWidth val="150"/>
        <c:axId val="250365800"/>
        <c:axId val="250368152"/>
      </c:barChart>
      <c:lineChart>
        <c:grouping val="standard"/>
        <c:varyColors val="0"/>
        <c:ser>
          <c:idx val="0"/>
          <c:order val="0"/>
          <c:tx>
            <c:strRef>
              <c:f>'SAP&amp;Credor (2)'!$I$3</c:f>
              <c:strCache>
                <c:ptCount val="1"/>
                <c:pt idx="0">
                  <c:v>taxa de inadimplência</c:v>
                </c:pt>
              </c:strCache>
            </c:strRef>
          </c:tx>
          <c:spPr>
            <a:ln w="31750" cap="rnd">
              <a:solidFill>
                <a:srgbClr val="00B0F0"/>
              </a:solidFill>
              <a:round/>
            </a:ln>
            <a:effectLst/>
          </c:spPr>
          <c:marker>
            <c:symbol val="none"/>
          </c:marker>
          <c:dLbls>
            <c:spPr>
              <a:solidFill>
                <a:schemeClr val="lt1"/>
              </a:solidFill>
              <a:ln w="15875">
                <a:solidFill>
                  <a:srgbClr val="00B0F0"/>
                </a:solidFill>
              </a:ln>
              <a:effectLst/>
            </c:spPr>
            <c:txPr>
              <a:bodyPr rot="0" spcFirstLastPara="1" vertOverflow="clip" horzOverflow="clip" vert="horz" wrap="square" lIns="0" tIns="0" rIns="0" bIns="0" anchor="ctr" anchorCtr="1">
                <a:spAutoFit/>
              </a:bodyPr>
              <a:lstStyle/>
              <a:p>
                <a:pPr>
                  <a:defRPr sz="900" b="0" i="0" u="none" strike="noStrike" kern="1200" baseline="0">
                    <a:solidFill>
                      <a:schemeClr val="dk2">
                        <a:lumMod val="75000"/>
                      </a:schemeClr>
                    </a:solidFill>
                    <a:latin typeface="+mn-lt"/>
                    <a:ea typeface="+mn-ea"/>
                    <a:cs typeface="+mn-cs"/>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ellipse">
                    <a:avLst/>
                  </a:prstGeom>
                  <a:noFill/>
                  <a:ln>
                    <a:noFill/>
                  </a:ln>
                </c15:spPr>
                <c15:showLeaderLines val="1"/>
                <c15:leaderLines>
                  <c:spPr>
                    <a:ln w="9525">
                      <a:solidFill>
                        <a:schemeClr val="tx2">
                          <a:lumMod val="35000"/>
                          <a:lumOff val="65000"/>
                        </a:schemeClr>
                      </a:solidFill>
                    </a:ln>
                    <a:effectLst/>
                  </c:spPr>
                </c15:leaderLines>
              </c:ext>
            </c:extLst>
          </c:dLbls>
          <c:cat>
            <c:numRef>
              <c:f>'SAP&amp;Credor (2)'!$B$6:$B$19</c:f>
              <c:numCache>
                <c:formatCode>mmm\-yy</c:formatCode>
                <c:ptCount val="14"/>
                <c:pt idx="0">
                  <c:v>41699</c:v>
                </c:pt>
                <c:pt idx="1">
                  <c:v>41730</c:v>
                </c:pt>
                <c:pt idx="2">
                  <c:v>41760</c:v>
                </c:pt>
                <c:pt idx="3">
                  <c:v>41791</c:v>
                </c:pt>
                <c:pt idx="4">
                  <c:v>41821</c:v>
                </c:pt>
                <c:pt idx="5">
                  <c:v>41852</c:v>
                </c:pt>
                <c:pt idx="6">
                  <c:v>41883</c:v>
                </c:pt>
                <c:pt idx="7">
                  <c:v>41913</c:v>
                </c:pt>
                <c:pt idx="8">
                  <c:v>41944</c:v>
                </c:pt>
                <c:pt idx="9">
                  <c:v>41974</c:v>
                </c:pt>
                <c:pt idx="10">
                  <c:v>42005</c:v>
                </c:pt>
                <c:pt idx="11">
                  <c:v>42036</c:v>
                </c:pt>
                <c:pt idx="12">
                  <c:v>42064</c:v>
                </c:pt>
                <c:pt idx="13">
                  <c:v>42095</c:v>
                </c:pt>
              </c:numCache>
            </c:numRef>
          </c:cat>
          <c:val>
            <c:numRef>
              <c:f>'SAP&amp;Credor (2)'!$I$6:$I$19</c:f>
              <c:numCache>
                <c:formatCode>0%</c:formatCode>
                <c:ptCount val="14"/>
                <c:pt idx="0">
                  <c:v>8.8860504060576384E-2</c:v>
                </c:pt>
                <c:pt idx="1">
                  <c:v>9.0341616028336527E-2</c:v>
                </c:pt>
                <c:pt idx="2">
                  <c:v>9.1023218710483286E-2</c:v>
                </c:pt>
                <c:pt idx="3">
                  <c:v>8.8612771984169045E-2</c:v>
                </c:pt>
                <c:pt idx="4">
                  <c:v>8.5617437015428122E-2</c:v>
                </c:pt>
                <c:pt idx="5">
                  <c:v>8.2851588532019169E-2</c:v>
                </c:pt>
                <c:pt idx="6">
                  <c:v>8.2030233997781046E-2</c:v>
                </c:pt>
                <c:pt idx="7">
                  <c:v>8.3586748676593867E-2</c:v>
                </c:pt>
                <c:pt idx="8">
                  <c:v>8.4906963330201354E-2</c:v>
                </c:pt>
                <c:pt idx="9">
                  <c:v>9.2835310979291222E-2</c:v>
                </c:pt>
                <c:pt idx="10">
                  <c:v>0.10033218096771047</c:v>
                </c:pt>
                <c:pt idx="11">
                  <c:v>0.10255172415748502</c:v>
                </c:pt>
                <c:pt idx="12">
                  <c:v>9.792198092185711E-2</c:v>
                </c:pt>
                <c:pt idx="13">
                  <c:v>0.10134495963785489</c:v>
                </c:pt>
              </c:numCache>
            </c:numRef>
          </c:val>
          <c:smooth val="1"/>
        </c:ser>
        <c:dLbls>
          <c:showLegendKey val="0"/>
          <c:showVal val="0"/>
          <c:showCatName val="0"/>
          <c:showSerName val="0"/>
          <c:showPercent val="0"/>
          <c:showBubbleSize val="0"/>
        </c:dLbls>
        <c:marker val="1"/>
        <c:smooth val="0"/>
        <c:axId val="250365408"/>
        <c:axId val="250368544"/>
      </c:lineChart>
      <c:dateAx>
        <c:axId val="250365800"/>
        <c:scaling>
          <c:orientation val="minMax"/>
        </c:scaling>
        <c:delete val="0"/>
        <c:axPos val="b"/>
        <c:numFmt formatCode="mmm\-yy"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250368152"/>
        <c:crosses val="autoZero"/>
        <c:auto val="1"/>
        <c:lblOffset val="100"/>
        <c:baseTimeUnit val="months"/>
      </c:dateAx>
      <c:valAx>
        <c:axId val="250368152"/>
        <c:scaling>
          <c:orientation val="minMax"/>
          <c:max val="35"/>
          <c:min val="0"/>
        </c:scaling>
        <c:delete val="0"/>
        <c:axPos val="l"/>
        <c:majorGridlines>
          <c:spPr>
            <a:ln w="9525" cap="flat" cmpd="sng" algn="ctr">
              <a:solidFill>
                <a:schemeClr val="bg1">
                  <a:lumMod val="6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crossAx val="250365800"/>
        <c:crosses val="autoZero"/>
        <c:crossBetween val="between"/>
      </c:valAx>
      <c:valAx>
        <c:axId val="250368544"/>
        <c:scaling>
          <c:orientation val="minMax"/>
          <c:max val="0.2"/>
        </c:scaling>
        <c:delete val="0"/>
        <c:axPos val="r"/>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pt-BR"/>
          </a:p>
        </c:txPr>
        <c:crossAx val="250365408"/>
        <c:crosses val="max"/>
        <c:crossBetween val="between"/>
      </c:valAx>
      <c:dateAx>
        <c:axId val="250365408"/>
        <c:scaling>
          <c:orientation val="minMax"/>
        </c:scaling>
        <c:delete val="1"/>
        <c:axPos val="t"/>
        <c:numFmt formatCode="mmm\-yy" sourceLinked="1"/>
        <c:majorTickMark val="out"/>
        <c:minorTickMark val="none"/>
        <c:tickLblPos val="nextTo"/>
        <c:crossAx val="250368544"/>
        <c:crosses val="max"/>
        <c:auto val="1"/>
        <c:lblOffset val="100"/>
        <c:baseTimeUnit val="months"/>
      </c:dateAx>
      <c:spPr>
        <a:solidFill>
          <a:schemeClr val="bg1">
            <a:lumMod val="95000"/>
          </a:schemeClr>
        </a:solidFill>
        <a:ln>
          <a:solidFill>
            <a:schemeClr val="bg1">
              <a:lumMod val="6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rebuchet MS" panose="020B0603020202020204" pitchFamily="34" charset="0"/>
              <a:ea typeface="+mn-ea"/>
              <a:cs typeface="+mn-cs"/>
            </a:defRPr>
          </a:pPr>
          <a:endParaRPr lang="pt-BR"/>
        </a:p>
      </c:txPr>
    </c:legend>
    <c:plotVisOnly val="1"/>
    <c:dispBlanksAs val="gap"/>
    <c:showDLblsOverMax val="0"/>
  </c:chart>
  <c:spPr>
    <a:solidFill>
      <a:schemeClr val="bg1"/>
    </a:solidFill>
    <a:ln w="9525" cap="flat" cmpd="sng" algn="ctr">
      <a:noFill/>
      <a:round/>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05/08/2015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05/08/2015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28996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Problemas das metodologias:</a:t>
            </a:r>
          </a:p>
          <a:p>
            <a:pPr>
              <a:buFontTx/>
              <a:buChar char="-"/>
            </a:pPr>
            <a:r>
              <a:rPr lang="pt-BR" dirty="0" smtClean="0"/>
              <a:t> Hedônico: necessita de</a:t>
            </a:r>
            <a:r>
              <a:rPr lang="pt-BR" baseline="0" dirty="0" smtClean="0"/>
              <a:t> uma base de dados enorme e com muitos detalhes</a:t>
            </a:r>
          </a:p>
          <a:p>
            <a:pPr>
              <a:buFontTx/>
              <a:buChar char="-"/>
            </a:pPr>
            <a:r>
              <a:rPr lang="pt-BR" dirty="0" smtClean="0"/>
              <a:t> Avaliação</a:t>
            </a:r>
            <a:r>
              <a:rPr lang="pt-BR" baseline="0" dirty="0" smtClean="0"/>
              <a:t>: idem</a:t>
            </a:r>
          </a:p>
          <a:p>
            <a:pPr>
              <a:buFontTx/>
              <a:buChar char="-"/>
            </a:pPr>
            <a:r>
              <a:rPr lang="pt-BR" baseline="0" dirty="0" smtClean="0"/>
              <a:t> </a:t>
            </a:r>
            <a:r>
              <a:rPr lang="pt-BR" baseline="0" dirty="0" err="1" smtClean="0"/>
              <a:t>Repeat</a:t>
            </a:r>
            <a:r>
              <a:rPr lang="pt-BR" baseline="0" dirty="0" smtClean="0"/>
              <a:t> </a:t>
            </a:r>
            <a:r>
              <a:rPr lang="pt-BR" baseline="0" dirty="0" err="1" smtClean="0"/>
              <a:t>sales</a:t>
            </a:r>
            <a:r>
              <a:rPr lang="pt-BR" baseline="0" dirty="0" smtClean="0"/>
              <a:t>: pode ter viés de seleção, não lida com depreciação ou com reformas e normalmente imóveis têm poucas transações</a:t>
            </a:r>
          </a:p>
          <a:p>
            <a:pPr>
              <a:buFontTx/>
              <a:buChar char="-"/>
            </a:pPr>
            <a:r>
              <a:rPr lang="pt-BR" baseline="0" dirty="0" smtClean="0"/>
              <a:t> </a:t>
            </a:r>
            <a:r>
              <a:rPr lang="pt-BR" baseline="0" dirty="0" err="1" smtClean="0"/>
              <a:t>Matching</a:t>
            </a:r>
            <a:r>
              <a:rPr lang="pt-BR" baseline="0" dirty="0" smtClean="0"/>
              <a:t>: idem</a:t>
            </a:r>
          </a:p>
          <a:p>
            <a:pPr>
              <a:buFontTx/>
              <a:buChar char="-"/>
            </a:pPr>
            <a:r>
              <a:rPr lang="pt-BR" baseline="0" dirty="0" smtClean="0"/>
              <a:t> Estratificação: podem ser necessárias muitas células</a:t>
            </a:r>
          </a:p>
          <a:p>
            <a:pPr>
              <a:buFontTx/>
              <a:buNone/>
            </a:pPr>
            <a:endParaRPr lang="pt-BR" baseline="0" dirty="0" smtClean="0"/>
          </a:p>
          <a:p>
            <a:pPr>
              <a:buFontTx/>
              <a:buNone/>
            </a:pPr>
            <a:r>
              <a:rPr lang="pt-BR" baseline="0" dirty="0" smtClean="0"/>
              <a:t>Problemas com fontes de dados:</a:t>
            </a:r>
          </a:p>
          <a:p>
            <a:pPr>
              <a:buFontTx/>
              <a:buChar char="-"/>
            </a:pPr>
            <a:r>
              <a:rPr lang="pt-BR" baseline="0" dirty="0" smtClean="0"/>
              <a:t> Anúncios: preços de oferta, não os transacionados</a:t>
            </a:r>
          </a:p>
          <a:p>
            <a:pPr>
              <a:buFontTx/>
              <a:buChar char="-"/>
            </a:pPr>
            <a:r>
              <a:rPr lang="pt-BR" baseline="0" dirty="0" smtClean="0"/>
              <a:t> Financiamentos: depende dos bancos, viés de seleção (vendas à vista ficam fora)</a:t>
            </a:r>
          </a:p>
          <a:p>
            <a:pPr>
              <a:buFontTx/>
              <a:buChar char="-"/>
            </a:pPr>
            <a:r>
              <a:rPr lang="pt-BR" baseline="0" dirty="0" smtClean="0"/>
              <a:t> Assinatura: depende das imobiliárias</a:t>
            </a:r>
          </a:p>
          <a:p>
            <a:pPr>
              <a:buFontTx/>
              <a:buChar char="-"/>
            </a:pPr>
            <a:r>
              <a:rPr lang="pt-BR" baseline="0" dirty="0" smtClean="0"/>
              <a:t> Registro: depende dos cartórios/registros</a:t>
            </a:r>
            <a:endParaRPr lang="pt-BR" dirty="0"/>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422019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36BC7C22-AC3E-4A2B-A931-8B1CC73E21F7}"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269060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6282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589367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115083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3126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904228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985350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885021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463813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60017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123770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US" dirty="0">
              <a:solidFill>
                <a:prstClr val="white"/>
              </a:solidFill>
            </a:endParaRPr>
          </a:p>
        </p:txBody>
      </p:sp>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dirty="0">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379363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3515264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914400" y="1066800"/>
            <a:ext cx="38100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00600" y="1066800"/>
            <a:ext cx="3886200" cy="4525963"/>
          </a:xfrm>
        </p:spPr>
        <p:txBody>
          <a:bodyPr>
            <a:normAutofit/>
          </a:bodyPr>
          <a:lstStyle>
            <a:lvl1pPr>
              <a:defRPr sz="16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850314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914400" y="990600"/>
            <a:ext cx="38862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914400" y="1306512"/>
            <a:ext cx="3886200" cy="4332288"/>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76801" y="990600"/>
            <a:ext cx="3810000" cy="304800"/>
          </a:xfrm>
        </p:spPr>
        <p:txBody>
          <a:bodyPr anchor="b">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876801" y="1295400"/>
            <a:ext cx="3810000" cy="4343400"/>
          </a:xfrm>
        </p:spPr>
        <p:txBody>
          <a:bodyPr>
            <a:normAutofit/>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2874884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39283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410080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8200" y="273050"/>
            <a:ext cx="2627313" cy="1162050"/>
          </a:xfrm>
        </p:spPr>
        <p:txBody>
          <a:bodyPr anchor="b">
            <a:normAutofit/>
          </a:bodyPr>
          <a:lstStyle>
            <a:lvl1pPr algn="l">
              <a:defRPr sz="1600" b="1"/>
            </a:lvl1pPr>
          </a:lstStyle>
          <a:p>
            <a:r>
              <a:rPr lang="pt-BR" smtClean="0"/>
              <a:t>Clique para editar o estilo do título mestre</a:t>
            </a:r>
            <a:endParaRPr lang="en-US" dirty="0"/>
          </a:p>
        </p:txBody>
      </p:sp>
      <p:sp>
        <p:nvSpPr>
          <p:cNvPr id="3" name="Content Placeholder 2"/>
          <p:cNvSpPr>
            <a:spLocks noGrp="1"/>
          </p:cNvSpPr>
          <p:nvPr>
            <p:ph idx="1"/>
          </p:nvPr>
        </p:nvSpPr>
        <p:spPr>
          <a:xfrm>
            <a:off x="3575050" y="273050"/>
            <a:ext cx="5340350" cy="5853113"/>
          </a:xfrm>
        </p:spPr>
        <p:txBody>
          <a:bodyPr/>
          <a:lstStyle>
            <a:lvl1pPr>
              <a:defRPr sz="1600"/>
            </a:lvl1pPr>
            <a:lvl2pPr>
              <a:defRPr sz="1200"/>
            </a:lvl2pPr>
            <a:lvl3pPr>
              <a:defRPr sz="1200"/>
            </a:lvl3pPr>
            <a:lvl4pPr>
              <a:defRPr sz="1200"/>
            </a:lvl4pPr>
            <a:lvl5pPr>
              <a:defRPr sz="12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8200" y="1435100"/>
            <a:ext cx="2627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15210404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86000" y="4568825"/>
            <a:ext cx="5486400" cy="566738"/>
          </a:xfrm>
        </p:spPr>
        <p:txBody>
          <a:bodyPr anchor="b">
            <a:normAutofit/>
          </a:bodyPr>
          <a:lstStyle>
            <a:lvl1pPr algn="l">
              <a:defRPr sz="1600" b="1"/>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2286000" y="3810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2286000" y="5135563"/>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789991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7805213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Tree>
    <p:extLst>
      <p:ext uri="{BB962C8B-B14F-4D97-AF65-F5344CB8AC3E}">
        <p14:creationId xmlns:p14="http://schemas.microsoft.com/office/powerpoint/2010/main" val="219026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 Diretoria┃25</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Junho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5334000" cy="4602163"/>
          </a:xfrm>
        </p:spPr>
        <p:txBody>
          <a:bodyPr/>
          <a:lstStyle>
            <a:lvl1pPr>
              <a:defRPr sz="2400"/>
            </a:lvl1pPr>
            <a:lvl2pPr>
              <a:defRPr sz="2000"/>
            </a:lvl2pPr>
            <a:lvl3pPr>
              <a:defRPr sz="2000"/>
            </a:lvl3pPr>
            <a:lvl4pPr>
              <a:defRPr sz="1600"/>
            </a:lvl4pPr>
            <a:lvl5pPr>
              <a:defRPr sz="16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0" y="1523999"/>
            <a:ext cx="2855915" cy="4602165"/>
          </a:xfrm>
        </p:spPr>
        <p:txBody>
          <a:bodyPr/>
          <a:lstStyle>
            <a:lvl1pPr marL="0" indent="0">
              <a:lnSpc>
                <a:spcPts val="16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13" name="Footer Placeholder 12"/>
          <p:cNvSpPr>
            <a:spLocks noGrp="1"/>
          </p:cNvSpPr>
          <p:nvPr>
            <p:ph type="ftr" sz="quarter" idx="15"/>
          </p:nvPr>
        </p:nvSpPr>
        <p:spPr/>
        <p:txBody>
          <a:bodyPr/>
          <a:lstStyle/>
          <a:p>
            <a:endParaRPr lang="en-US" dirty="0">
              <a:solidFill>
                <a:prstClr val="white"/>
              </a:solidFill>
            </a:endParaRPr>
          </a:p>
        </p:txBody>
      </p:sp>
      <p:sp>
        <p:nvSpPr>
          <p:cNvPr id="14" name="Title 13"/>
          <p:cNvSpPr>
            <a:spLocks noGrp="1"/>
          </p:cNvSpPr>
          <p:nvPr>
            <p:ph type="title"/>
          </p:nvPr>
        </p:nvSpPr>
        <p:spPr/>
        <p:txBody>
          <a:bodyPr/>
          <a:lstStyle/>
          <a:p>
            <a:r>
              <a:rPr lang="pt-BR" smtClean="0"/>
              <a:t>Clique para editar o estilo do título mestre</a:t>
            </a:r>
            <a:endParaRPr lang="en-US"/>
          </a:p>
        </p:txBody>
      </p:sp>
      <p:sp>
        <p:nvSpPr>
          <p:cNvPr id="8" name="Text Placeholder 10"/>
          <p:cNvSpPr>
            <a:spLocks noGrp="1"/>
          </p:cNvSpPr>
          <p:nvPr>
            <p:ph type="body" sz="quarter" idx="13"/>
          </p:nvPr>
        </p:nvSpPr>
        <p:spPr>
          <a:xfrm>
            <a:off x="483000" y="914400"/>
            <a:ext cx="8251200" cy="457200"/>
          </a:xfrm>
        </p:spPr>
        <p:txBody>
          <a:bodyPr>
            <a:normAutofit/>
          </a:bodyPr>
          <a:lstStyle>
            <a:lvl1pPr>
              <a:buFontTx/>
              <a:buNone/>
              <a:defRPr sz="2400"/>
            </a:lvl1pPr>
          </a:lstStyle>
          <a:p>
            <a:pPr lvl="0"/>
            <a:r>
              <a:rPr lang="pt-BR" smtClean="0"/>
              <a:t>Clique para editar os estilos do texto mestre</a:t>
            </a:r>
          </a:p>
        </p:txBody>
      </p:sp>
    </p:spTree>
    <p:extLst>
      <p:ext uri="{BB962C8B-B14F-4D97-AF65-F5344CB8AC3E}">
        <p14:creationId xmlns:p14="http://schemas.microsoft.com/office/powerpoint/2010/main" val="138456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05/08/2015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05/08/2015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1" name="Retângulo 10"/>
          <p:cNvSpPr/>
          <p:nvPr userDrawn="1"/>
        </p:nvSpPr>
        <p:spPr>
          <a:xfrm>
            <a:off x="0" y="0"/>
            <a:ext cx="765544"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2" name="Title 1"/>
          <p:cNvSpPr>
            <a:spLocks noGrp="1"/>
          </p:cNvSpPr>
          <p:nvPr>
            <p:ph type="ctrTitle"/>
          </p:nvPr>
        </p:nvSpPr>
        <p:spPr>
          <a:xfrm>
            <a:off x="3810000" y="3276600"/>
            <a:ext cx="5181600" cy="1470025"/>
          </a:xfrm>
        </p:spPr>
        <p:txBody>
          <a:bodyPr>
            <a:normAutofit/>
          </a:bodyPr>
          <a:lstStyle>
            <a:lvl1pPr algn="r">
              <a:defRPr sz="2800"/>
            </a:lvl1pPr>
          </a:lstStyle>
          <a:p>
            <a:r>
              <a:rPr lang="pt-BR" smtClean="0"/>
              <a:t>Clique para editar o estilo do título mestre</a:t>
            </a:r>
            <a:endParaRPr lang="en-US" dirty="0"/>
          </a:p>
        </p:txBody>
      </p:sp>
      <p:sp>
        <p:nvSpPr>
          <p:cNvPr id="3" name="Subtitle 2"/>
          <p:cNvSpPr>
            <a:spLocks noGrp="1"/>
          </p:cNvSpPr>
          <p:nvPr>
            <p:ph type="subTitle" idx="1"/>
          </p:nvPr>
        </p:nvSpPr>
        <p:spPr>
          <a:xfrm>
            <a:off x="3810000" y="4191000"/>
            <a:ext cx="5181600" cy="1752600"/>
          </a:xfrm>
        </p:spPr>
        <p:txBody>
          <a:bodyP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9" name="Lua 8"/>
          <p:cNvSpPr>
            <a:spLocks/>
          </p:cNvSpPr>
          <p:nvPr userDrawn="1"/>
        </p:nvSpPr>
        <p:spPr>
          <a:xfrm>
            <a:off x="0" y="0"/>
            <a:ext cx="2243470" cy="6858000"/>
          </a:xfrm>
          <a:prstGeom prst="mo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4" name="Retângulo 13"/>
          <p:cNvSpPr/>
          <p:nvPr userDrawn="1"/>
        </p:nvSpPr>
        <p:spPr>
          <a:xfrm>
            <a:off x="416726" y="0"/>
            <a:ext cx="1018669" cy="9569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6" name="Retângulo 15"/>
          <p:cNvSpPr/>
          <p:nvPr userDrawn="1"/>
        </p:nvSpPr>
        <p:spPr>
          <a:xfrm>
            <a:off x="0" y="5890437"/>
            <a:ext cx="1488558" cy="9675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2" name="Retângulo 11"/>
          <p:cNvSpPr/>
          <p:nvPr userDrawn="1"/>
        </p:nvSpPr>
        <p:spPr>
          <a:xfrm>
            <a:off x="1143285" y="0"/>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userDrawn="1"/>
        </p:nvSpPr>
        <p:spPr>
          <a:xfrm>
            <a:off x="1306317" y="1"/>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8" name="Retângulo 17"/>
          <p:cNvSpPr/>
          <p:nvPr userDrawn="1"/>
        </p:nvSpPr>
        <p:spPr>
          <a:xfrm rot="10800000">
            <a:off x="1168095" y="6592186"/>
            <a:ext cx="823738" cy="2658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9" name="Retângulo 18"/>
          <p:cNvSpPr/>
          <p:nvPr userDrawn="1"/>
        </p:nvSpPr>
        <p:spPr>
          <a:xfrm rot="10800000">
            <a:off x="1299228" y="6709144"/>
            <a:ext cx="823738" cy="14885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321472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pt-BR" smtClean="0"/>
              <a:t>Clique para editar o estilo do título mestre</a:t>
            </a:r>
            <a:endParaRPr lang="en-US"/>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p>
            <a:pPr fontAlgn="auto">
              <a:spcBef>
                <a:spcPts val="0"/>
              </a:spcBef>
              <a:spcAft>
                <a:spcPts val="0"/>
              </a:spcAft>
            </a:pPr>
            <a:fld id="{EA9EFE93-F287-4331-B820-9EE2079A43EA}" type="slidenum">
              <a:rPr lang="en-US" smtClean="0">
                <a:solidFill>
                  <a:prstClr val="black"/>
                </a:solidFill>
                <a:latin typeface="Trebuchet MS"/>
                <a:cs typeface="+mn-cs"/>
              </a:rPr>
              <a:pPr fontAlgn="auto">
                <a:spcBef>
                  <a:spcPts val="0"/>
                </a:spcBef>
                <a:spcAft>
                  <a:spcPts val="0"/>
                </a:spcAft>
              </a:pPr>
              <a:t>‹nº›</a:t>
            </a:fld>
            <a:endParaRPr lang="en-US">
              <a:solidFill>
                <a:prstClr val="black"/>
              </a:solidFill>
              <a:latin typeface="Trebuchet MS"/>
              <a:cs typeface="+mn-cs"/>
            </a:endParaRPr>
          </a:p>
        </p:txBody>
      </p:sp>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0"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757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Rounded Rectangle 11"/>
          <p:cNvSpPr/>
          <p:nvPr userDrawn="1"/>
        </p:nvSpPr>
        <p:spPr>
          <a:xfrm>
            <a:off x="990600" y="2743200"/>
            <a:ext cx="7010400" cy="7620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1"/>
          <p:cNvSpPr>
            <a:spLocks noGrp="1"/>
          </p:cNvSpPr>
          <p:nvPr>
            <p:ph type="title"/>
          </p:nvPr>
        </p:nvSpPr>
        <p:spPr>
          <a:xfrm>
            <a:off x="983400" y="2773987"/>
            <a:ext cx="7772400" cy="1362075"/>
          </a:xfrm>
        </p:spPr>
        <p:txBody>
          <a:bodyPr anchor="t"/>
          <a:lstStyle>
            <a:lvl1pPr algn="l">
              <a:defRPr sz="4000" b="1" cap="all">
                <a:latin typeface="Segoe UI" panose="020B0502040204020203" pitchFamily="34" charset="0"/>
                <a:cs typeface="Segoe UI" panose="020B0502040204020203" pitchFamily="34" charset="0"/>
              </a:defRPr>
            </a:lvl1pPr>
          </a:lstStyle>
          <a:p>
            <a:r>
              <a:rPr lang="pt-BR" dirty="0" smtClean="0"/>
              <a:t>Clique para editar o estilo do título mestre</a:t>
            </a:r>
            <a:endParaRPr lang="en-US" dirty="0"/>
          </a:p>
        </p:txBody>
      </p:sp>
      <p:sp>
        <p:nvSpPr>
          <p:cNvPr id="3" name="Text Placeholder 2"/>
          <p:cNvSpPr>
            <a:spLocks noGrp="1"/>
          </p:cNvSpPr>
          <p:nvPr>
            <p:ph type="body" idx="1"/>
          </p:nvPr>
        </p:nvSpPr>
        <p:spPr>
          <a:xfrm>
            <a:off x="990600" y="1295400"/>
            <a:ext cx="7772400" cy="1500187"/>
          </a:xfrm>
        </p:spPr>
        <p:txBody>
          <a:bodyPr anchor="b"/>
          <a:lstStyle>
            <a:lvl1pPr marL="0" indent="0">
              <a:buNone/>
              <a:defRPr sz="2000">
                <a:solidFill>
                  <a:schemeClr val="tx1">
                    <a:tint val="75000"/>
                  </a:schemeClr>
                </a:solidFill>
                <a:latin typeface="Segoe UI" panose="020B0502040204020203" pitchFamily="34" charset="0"/>
                <a:cs typeface="Segoe UI"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fontAlgn="auto">
              <a:spcBef>
                <a:spcPts val="0"/>
              </a:spcBef>
              <a:spcAft>
                <a:spcPts val="0"/>
              </a:spcAft>
            </a:pPr>
            <a:endParaRPr lang="en-US">
              <a:solidFill>
                <a:prstClr val="black"/>
              </a:solidFill>
              <a:latin typeface="Trebuchet MS"/>
              <a:cs typeface="+mn-cs"/>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a:xfrm>
            <a:off x="8156944" y="6362700"/>
            <a:ext cx="838200" cy="365125"/>
          </a:xfrm>
          <a:prstGeom prst="rect">
            <a:avLst/>
          </a:prstGeom>
        </p:spPr>
        <p:txBody>
          <a:bodyPr/>
          <a:lstStyle>
            <a:lvl1pPr algn="r">
              <a:defRPr>
                <a:solidFill>
                  <a:schemeClr val="bg1"/>
                </a:solidFill>
              </a:defRPr>
            </a:lvl1pPr>
          </a:lstStyle>
          <a:p>
            <a:pPr fontAlgn="auto">
              <a:spcBef>
                <a:spcPts val="0"/>
              </a:spcBef>
              <a:spcAft>
                <a:spcPts val="0"/>
              </a:spcAft>
            </a:pPr>
            <a:fld id="{EA9EFE93-F287-4331-B820-9EE2079A43EA}" type="slidenum">
              <a:rPr lang="en-US" smtClean="0">
                <a:solidFill>
                  <a:prstClr val="white"/>
                </a:solidFill>
                <a:latin typeface="Trebuchet MS"/>
                <a:cs typeface="+mn-cs"/>
              </a:rPr>
              <a:pPr fontAlgn="auto">
                <a:spcBef>
                  <a:spcPts val="0"/>
                </a:spcBef>
                <a:spcAft>
                  <a:spcPts val="0"/>
                </a:spcAft>
              </a:pPr>
              <a:t>‹nº›</a:t>
            </a:fld>
            <a:endParaRPr lang="en-US">
              <a:solidFill>
                <a:prstClr val="white"/>
              </a:solidFill>
              <a:latin typeface="Trebuchet MS"/>
              <a:cs typeface="+mn-cs"/>
            </a:endParaRPr>
          </a:p>
        </p:txBody>
      </p:sp>
      <p:sp>
        <p:nvSpPr>
          <p:cNvPr id="9" name="Rectangle 8"/>
          <p:cNvSpPr/>
          <p:nvPr userDrawn="1"/>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4" name="TextBox 9"/>
          <p:cNvSpPr txBox="1"/>
          <p:nvPr userDrawn="1"/>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Trebuchet MS"/>
                <a:cs typeface="+mn-cs"/>
              </a:rPr>
              <a:t>Indicadores de Mercado</a:t>
            </a:r>
            <a:endParaRPr lang="en-US" dirty="0">
              <a:solidFill>
                <a:prstClr val="white"/>
              </a:solidFill>
              <a:latin typeface="Trebuchet MS"/>
              <a:cs typeface="+mn-cs"/>
            </a:endParaRPr>
          </a:p>
        </p:txBody>
      </p:sp>
    </p:spTree>
    <p:extLst>
      <p:ext uri="{BB962C8B-B14F-4D97-AF65-F5344CB8AC3E}">
        <p14:creationId xmlns:p14="http://schemas.microsoft.com/office/powerpoint/2010/main" val="2907351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042782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248400"/>
            <a:ext cx="9144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2" name="Title Placeholder 1"/>
          <p:cNvSpPr>
            <a:spLocks noGrp="1"/>
          </p:cNvSpPr>
          <p:nvPr>
            <p:ph type="title"/>
          </p:nvPr>
        </p:nvSpPr>
        <p:spPr>
          <a:xfrm>
            <a:off x="914400" y="274638"/>
            <a:ext cx="7772400" cy="639762"/>
          </a:xfrm>
          <a:prstGeom prst="rect">
            <a:avLst/>
          </a:prstGeom>
        </p:spPr>
        <p:txBody>
          <a:bodyPr vert="horz" lIns="91440" tIns="45720" rIns="91440" bIns="45720" rtlCol="0" anchor="ctr">
            <a:normAutofit/>
          </a:bodyPr>
          <a:lstStyle/>
          <a:p>
            <a:r>
              <a:rPr lang="pt-BR" smtClean="0"/>
              <a:t>Clique para editar o estilo do título mestre</a:t>
            </a:r>
            <a:endParaRPr lang="en-US" dirty="0"/>
          </a:p>
        </p:txBody>
      </p:sp>
      <p:sp>
        <p:nvSpPr>
          <p:cNvPr id="3" name="Text Placeholder 2"/>
          <p:cNvSpPr>
            <a:spLocks noGrp="1"/>
          </p:cNvSpPr>
          <p:nvPr>
            <p:ph type="body" idx="1"/>
          </p:nvPr>
        </p:nvSpPr>
        <p:spPr>
          <a:xfrm>
            <a:off x="914400" y="1066800"/>
            <a:ext cx="7772400" cy="50593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Footer Placeholder 4"/>
          <p:cNvSpPr>
            <a:spLocks noGrp="1"/>
          </p:cNvSpPr>
          <p:nvPr>
            <p:ph type="ftr" sz="quarter" idx="3"/>
          </p:nvPr>
        </p:nvSpPr>
        <p:spPr>
          <a:xfrm>
            <a:off x="4419600" y="6356350"/>
            <a:ext cx="1600200" cy="365125"/>
          </a:xfrm>
          <a:prstGeom prst="rect">
            <a:avLst/>
          </a:prstGeom>
        </p:spPr>
        <p:txBody>
          <a:bodyPr vert="horz" lIns="91440" tIns="45720" rIns="91440" bIns="45720" rtlCol="0" anchor="ctr"/>
          <a:lstStyle>
            <a:lvl1pPr algn="ctr">
              <a:defRPr sz="1200">
                <a:solidFill>
                  <a:schemeClr val="bg1"/>
                </a:solidFill>
              </a:defRPr>
            </a:lvl1pPr>
          </a:lstStyle>
          <a:p>
            <a:pPr fontAlgn="auto">
              <a:spcBef>
                <a:spcPts val="0"/>
              </a:spcBef>
              <a:spcAft>
                <a:spcPts val="0"/>
              </a:spcAft>
            </a:pPr>
            <a:endParaRPr lang="en-US" dirty="0">
              <a:solidFill>
                <a:prstClr val="white"/>
              </a:solidFill>
              <a:latin typeface="Trebuchet MS"/>
              <a:cs typeface="+mn-cs"/>
            </a:endParaRPr>
          </a:p>
        </p:txBody>
      </p:sp>
      <p:sp>
        <p:nvSpPr>
          <p:cNvPr id="10" name="Rectangle 9"/>
          <p:cNvSpPr/>
          <p:nvPr/>
        </p:nvSpPr>
        <p:spPr>
          <a:xfrm>
            <a:off x="0" y="0"/>
            <a:ext cx="685800" cy="6248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a:solidFill>
                <a:prstClr val="white"/>
              </a:solidFill>
            </a:endParaRPr>
          </a:p>
        </p:txBody>
      </p:sp>
      <p:sp>
        <p:nvSpPr>
          <p:cNvPr id="12" name="TextBox 11"/>
          <p:cNvSpPr txBox="1"/>
          <p:nvPr/>
        </p:nvSpPr>
        <p:spPr>
          <a:xfrm rot="16200000">
            <a:off x="-2331667" y="2570467"/>
            <a:ext cx="5301734" cy="369332"/>
          </a:xfrm>
          <a:prstGeom prst="rect">
            <a:avLst/>
          </a:prstGeom>
          <a:noFill/>
        </p:spPr>
        <p:txBody>
          <a:bodyPr wrap="square" rtlCol="0">
            <a:spAutoFit/>
          </a:bodyPr>
          <a:lstStyle/>
          <a:p>
            <a:pPr algn="r" fontAlgn="auto">
              <a:spcBef>
                <a:spcPts val="0"/>
              </a:spcBef>
              <a:spcAft>
                <a:spcPts val="0"/>
              </a:spcAft>
            </a:pPr>
            <a:r>
              <a:rPr lang="pt-BR" dirty="0" smtClean="0">
                <a:solidFill>
                  <a:prstClr val="white"/>
                </a:solidFill>
                <a:latin typeface="Segoe UI" panose="020B0502040204020203" pitchFamily="34" charset="0"/>
                <a:cs typeface="Segoe UI" panose="020B0502040204020203" pitchFamily="34" charset="0"/>
              </a:rPr>
              <a:t>Indicadores de Mercado</a:t>
            </a:r>
            <a:endParaRPr lang="en-US" dirty="0">
              <a:solidFill>
                <a:prstClr val="whit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021878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914400" rtl="0" eaLnBrk="1" latinLnBrk="0" hangingPunct="1">
        <a:spcBef>
          <a:spcPct val="20000"/>
        </a:spcBef>
        <a:buFontTx/>
        <a:buNone/>
        <a:defRPr sz="1600" kern="1200">
          <a:solidFill>
            <a:schemeClr val="tx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spcBef>
          <a:spcPct val="20000"/>
        </a:spcBef>
        <a:buFontTx/>
        <a:buNone/>
        <a:defRPr sz="12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s>
</file>

<file path=ppt/slides/_rels/slide1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file:///C:\Projetos%20(local)\Abrainc\_Relat&#243;rios\201506\Indicadores%20de%20Mercado\Consolidado\Cyrela_graficos.xlsx!Plan1!L1C1:L13C4"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oleObject" Target="file:///C:\Projetos%20(local)\Abrainc\_Relat&#243;rios\201506\por_regiao\indicadores.xlsx!Consolidado!L1C1:L13C6" TargetMode="External"/><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Reunião </a:t>
            </a:r>
            <a:r>
              <a:rPr lang="en-US" smtClean="0">
                <a:solidFill>
                  <a:schemeClr val="bg1"/>
                </a:solidFill>
                <a:latin typeface="Tahoma" panose="020B0604030504040204" pitchFamily="34" charset="0"/>
                <a:ea typeface="Tahoma" panose="020B0604030504040204" pitchFamily="34" charset="0"/>
                <a:cs typeface="Tahoma" panose="020B0604030504040204" pitchFamily="34" charset="0"/>
              </a:rPr>
              <a:t>Diretoria┃</a:t>
            </a:r>
            <a:r>
              <a:rPr lang="pt-BR"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4 de Agosto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O modelo de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negócio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179512" y="1938690"/>
            <a:ext cx="3816424" cy="3722558"/>
          </a:xfrm>
          <a:prstGeom prst="rect">
            <a:avLst/>
          </a:prstGeom>
        </p:spPr>
        <p:txBody>
          <a:bodyPr wrap="square">
            <a:spAutoFit/>
          </a:bodyPr>
          <a:lstStyle/>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Aquisição de Terrenos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Segurança </a:t>
            </a:r>
            <a:r>
              <a:rPr lang="pt-BR" sz="1300" dirty="0" smtClean="0">
                <a:latin typeface="Tahoma" panose="020B0604030504040204" pitchFamily="34" charset="0"/>
                <a:ea typeface="Tahoma" panose="020B0604030504040204" pitchFamily="34" charset="0"/>
                <a:cs typeface="Tahoma" panose="020B0604030504040204" pitchFamily="34" charset="0"/>
              </a:rPr>
              <a:t>jurídica na aquisição de terrenos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Posturas municipais claras e definitivas</a:t>
            </a: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Aprovação de </a:t>
            </a:r>
            <a:r>
              <a:rPr lang="pt-BR" sz="1300" b="1" dirty="0" smtClean="0">
                <a:latin typeface="Tahoma" panose="020B0604030504040204" pitchFamily="34" charset="0"/>
                <a:ea typeface="Tahoma" panose="020B0604030504040204" pitchFamily="34" charset="0"/>
                <a:cs typeface="Tahoma" panose="020B0604030504040204" pitchFamily="34" charset="0"/>
              </a:rPr>
              <a:t>Projetos - prazos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Processos </a:t>
            </a:r>
            <a:r>
              <a:rPr lang="pt-BR" sz="1300" dirty="0">
                <a:latin typeface="Tahoma" panose="020B0604030504040204" pitchFamily="34" charset="0"/>
                <a:ea typeface="Tahoma" panose="020B0604030504040204" pitchFamily="34" charset="0"/>
                <a:cs typeface="Tahoma" panose="020B0604030504040204" pitchFamily="34" charset="0"/>
              </a:rPr>
              <a:t>declaratórios </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Códigos de Obras declaratórios e pró-padronização, referenciados nas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Cód. Florestal –regras específicas p/ áreas urbanas</a:t>
            </a: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Balcão </a:t>
            </a:r>
            <a:r>
              <a:rPr lang="pt-BR" sz="1300" dirty="0" smtClean="0">
                <a:latin typeface="Tahoma" panose="020B0604030504040204" pitchFamily="34" charset="0"/>
                <a:ea typeface="Tahoma" panose="020B0604030504040204" pitchFamily="34" charset="0"/>
                <a:cs typeface="Tahoma" panose="020B0604030504040204" pitchFamily="34" charset="0"/>
              </a:rPr>
              <a:t>único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Parâmetros para contrapartidas</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Direito de Protocolo com regramento</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4355977" y="3311896"/>
            <a:ext cx="4644007" cy="2925416"/>
          </a:xfrm>
          <a:prstGeom prst="rect">
            <a:avLst/>
          </a:prstGeom>
        </p:spPr>
        <p:txBody>
          <a:bodyPr wrap="square">
            <a:spAutoFit/>
          </a:bodyPr>
          <a:lstStyle/>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Obra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Responsabilidades das </a:t>
            </a:r>
            <a:r>
              <a:rPr lang="pt-BR" sz="1300" dirty="0" err="1" smtClean="0">
                <a:latin typeface="Tahoma" panose="020B0604030504040204" pitchFamily="34" charset="0"/>
                <a:ea typeface="Tahoma" panose="020B0604030504040204" pitchFamily="34" charset="0"/>
                <a:cs typeface="Tahoma" panose="020B0604030504040204" pitchFamily="34" charset="0"/>
              </a:rPr>
              <a:t>NTs</a:t>
            </a:r>
            <a:r>
              <a:rPr lang="pt-BR" sz="1300" dirty="0" smtClean="0">
                <a:latin typeface="Tahoma" panose="020B0604030504040204" pitchFamily="34" charset="0"/>
                <a:ea typeface="Tahoma" panose="020B0604030504040204" pitchFamily="34" charset="0"/>
                <a:cs typeface="Tahoma" panose="020B0604030504040204" pitchFamily="34" charset="0"/>
              </a:rPr>
              <a:t> à cadeia produtiva</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Modulação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Terceirização, trabalho </a:t>
            </a:r>
            <a:r>
              <a:rPr lang="pt-BR" sz="1300" dirty="0">
                <a:latin typeface="Tahoma" panose="020B0604030504040204" pitchFamily="34" charset="0"/>
                <a:ea typeface="Tahoma" panose="020B0604030504040204" pitchFamily="34" charset="0"/>
                <a:cs typeface="Tahoma" panose="020B0604030504040204" pitchFamily="34" charset="0"/>
              </a:rPr>
              <a:t>análogo </a:t>
            </a:r>
            <a:r>
              <a:rPr lang="pt-BR" sz="1300" dirty="0" smtClean="0">
                <a:latin typeface="Tahoma" panose="020B0604030504040204" pitchFamily="34" charset="0"/>
                <a:ea typeface="Tahoma" panose="020B0604030504040204" pitchFamily="34" charset="0"/>
                <a:cs typeface="Tahoma" panose="020B0604030504040204" pitchFamily="34" charset="0"/>
              </a:rPr>
              <a:t>à escravidão: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Tributação: ISS, bi- </a:t>
            </a:r>
            <a:r>
              <a:rPr lang="pt-BR" sz="1300" dirty="0">
                <a:latin typeface="Tahoma" panose="020B0604030504040204" pitchFamily="34" charset="0"/>
                <a:ea typeface="Tahoma" panose="020B0604030504040204" pitchFamily="34" charset="0"/>
                <a:cs typeface="Tahoma" panose="020B0604030504040204" pitchFamily="34" charset="0"/>
              </a:rPr>
              <a:t>tributação </a:t>
            </a:r>
            <a:r>
              <a:rPr lang="pt-BR" sz="1300" dirty="0" smtClean="0">
                <a:latin typeface="Tahoma" panose="020B0604030504040204" pitchFamily="34" charset="0"/>
                <a:ea typeface="Tahoma" panose="020B0604030504040204" pitchFamily="34" charset="0"/>
                <a:cs typeface="Tahoma" panose="020B0604030504040204" pitchFamily="34" charset="0"/>
              </a:rPr>
              <a:t>obras, ICMS</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Definição legal: tolerância, atrasos</a:t>
            </a:r>
            <a:endParaRPr lang="pt-BR" sz="1300" dirty="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Entrega</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Habite-se com processo declaratório de Resp. </a:t>
            </a:r>
            <a:r>
              <a:rPr lang="pt-BR" sz="1300" dirty="0" smtClean="0">
                <a:latin typeface="Tahoma" panose="020B0604030504040204" pitchFamily="34" charset="0"/>
                <a:ea typeface="Tahoma" panose="020B0604030504040204" pitchFamily="34" charset="0"/>
                <a:cs typeface="Tahoma" panose="020B0604030504040204" pitchFamily="34" charset="0"/>
              </a:rPr>
              <a:t>Técnico</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Garantias </a:t>
            </a:r>
            <a:r>
              <a:rPr lang="pt-BR" sz="1300" dirty="0">
                <a:latin typeface="Tahoma" panose="020B0604030504040204" pitchFamily="34" charset="0"/>
                <a:ea typeface="Tahoma" panose="020B0604030504040204" pitchFamily="34" charset="0"/>
                <a:cs typeface="Tahoma" panose="020B0604030504040204" pitchFamily="34" charset="0"/>
              </a:rPr>
              <a:t>segundo Norma de </a:t>
            </a:r>
            <a:r>
              <a:rPr lang="pt-BR" sz="1300" dirty="0" smtClean="0">
                <a:latin typeface="Tahoma" panose="020B0604030504040204" pitchFamily="34" charset="0"/>
                <a:ea typeface="Tahoma" panose="020B0604030504040204" pitchFamily="34" charset="0"/>
                <a:cs typeface="Tahoma" panose="020B0604030504040204" pitchFamily="34" charset="0"/>
              </a:rPr>
              <a:t>Desempenho</a:t>
            </a: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13"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3965766" y="1213091"/>
            <a:ext cx="288032" cy="5645137"/>
          </a:xfrm>
          <a:prstGeom prst="rect">
            <a:avLst/>
          </a:prstGeom>
        </p:spPr>
      </p:pic>
      <p:sp>
        <p:nvSpPr>
          <p:cNvPr id="9" name="Retângulo 8"/>
          <p:cNvSpPr/>
          <p:nvPr/>
        </p:nvSpPr>
        <p:spPr>
          <a:xfrm>
            <a:off x="4355976" y="1957567"/>
            <a:ext cx="4104454" cy="1183401"/>
          </a:xfrm>
          <a:prstGeom prst="rect">
            <a:avLst/>
          </a:prstGeom>
          <a:solidFill>
            <a:srgbClr val="FFFF00"/>
          </a:solidFill>
          <a:ln w="28575">
            <a:solidFill>
              <a:schemeClr val="tx1"/>
            </a:solidFill>
          </a:ln>
        </p:spPr>
        <p:txBody>
          <a:bodyPr wrap="square">
            <a:spAutoFit/>
          </a:bodyPr>
          <a:lstStyle/>
          <a:p>
            <a:pPr>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Modelo de vendas/negócios</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Corretagem</a:t>
            </a: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Compromisso de Compra e Venda- </a:t>
            </a:r>
            <a:r>
              <a:rPr lang="pt-BR" sz="1300" dirty="0" err="1" smtClean="0">
                <a:latin typeface="Tahoma" panose="020B0604030504040204" pitchFamily="34" charset="0"/>
                <a:ea typeface="Tahoma" panose="020B0604030504040204" pitchFamily="34" charset="0"/>
                <a:cs typeface="Tahoma" panose="020B0604030504040204" pitchFamily="34" charset="0"/>
              </a:rPr>
              <a:t>distratos</a:t>
            </a: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Repasses/ registros – registro eletrônico</a:t>
            </a:r>
            <a:endParaRPr lang="pt-BR" sz="13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07504" y="692696"/>
            <a:ext cx="8784976" cy="880241"/>
          </a:xfrm>
          <a:prstGeom prst="rect">
            <a:avLst/>
          </a:prstGeom>
        </p:spPr>
        <p:txBody>
          <a:bodyPr wrap="square">
            <a:spAutoFit/>
          </a:bodyPr>
          <a:lstStyle/>
          <a:p>
            <a:pPr marL="285750" lvl="1"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 Incorporação Imobiliária hoje é impactada por relevantes pontos de conflitos e insegurança, com prejuízo para os compradores, empresas e sociedade como um todo.</a:t>
            </a:r>
          </a:p>
          <a:p>
            <a:pPr marL="285750" lvl="1"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Na sua urgente revisão, destaca-se o Modelo de Negócios.</a:t>
            </a:r>
          </a:p>
        </p:txBody>
      </p:sp>
    </p:spTree>
    <p:extLst>
      <p:ext uri="{BB962C8B-B14F-4D97-AF65-F5344CB8AC3E}">
        <p14:creationId xmlns:p14="http://schemas.microsoft.com/office/powerpoint/2010/main" val="350338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Processo geral</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467544" y="836712"/>
            <a:ext cx="8136904" cy="5826210"/>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Pontos Gerais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agenda interna de </a:t>
            </a:r>
            <a:r>
              <a:rPr lang="pt-BR" sz="1400" dirty="0" smtClean="0">
                <a:latin typeface="Tahoma" panose="020B0604030504040204" pitchFamily="34" charset="0"/>
                <a:ea typeface="Tahoma" panose="020B0604030504040204" pitchFamily="34" charset="0"/>
                <a:cs typeface="Tahoma" panose="020B0604030504040204" pitchFamily="34" charset="0"/>
              </a:rPr>
              <a:t>discussões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inicial com 8 a 12 </a:t>
            </a:r>
            <a:r>
              <a:rPr lang="pt-BR" sz="1400" dirty="0" smtClean="0">
                <a:latin typeface="Tahoma" panose="020B0604030504040204" pitchFamily="34" charset="0"/>
                <a:ea typeface="Tahoma" panose="020B0604030504040204" pitchFamily="34" charset="0"/>
                <a:cs typeface="Tahoma" panose="020B0604030504040204" pitchFamily="34" charset="0"/>
              </a:rPr>
              <a:t>pessoas – 29/7. Grupo participante: Leo, Novellino, Nick, Ronaldo, Joseph, Maria Fernanda, Paulo Aridan, Renato, Jairo, França, Luiz Fernando, Fábio</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motivacional com principais executivos das empresas – Conselho Deliberativo</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Foco em Marco Regulatório em face de alternati</a:t>
            </a:r>
            <a:r>
              <a:rPr lang="pt-BR" sz="1400" b="1" dirty="0" smtClean="0">
                <a:latin typeface="Tahoma" panose="020B0604030504040204" pitchFamily="34" charset="0"/>
                <a:ea typeface="Tahoma" panose="020B0604030504040204" pitchFamily="34" charset="0"/>
                <a:cs typeface="Tahoma" panose="020B0604030504040204" pitchFamily="34" charset="0"/>
              </a:rPr>
              <a:t>vas (</a:t>
            </a:r>
            <a:r>
              <a:rPr lang="pt-BR" sz="1400" dirty="0" smtClean="0">
                <a:latin typeface="Tahoma" panose="020B0604030504040204" pitchFamily="34" charset="0"/>
                <a:ea typeface="Tahoma" panose="020B0604030504040204" pitchFamily="34" charset="0"/>
                <a:cs typeface="Tahoma" panose="020B0604030504040204" pitchFamily="34" charset="0"/>
              </a:rPr>
              <a:t>Agência reguladora</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Caixa vs. Agência no crédito, fiscalização Min. Cidades; auto-regulamentação)</a:t>
            </a:r>
          </a:p>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Por tema</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Análise </a:t>
            </a:r>
            <a:r>
              <a:rPr lang="pt-BR" sz="1400" dirty="0">
                <a:latin typeface="Tahoma" panose="020B0604030504040204" pitchFamily="34" charset="0"/>
                <a:ea typeface="Tahoma" panose="020B0604030504040204" pitchFamily="34" charset="0"/>
                <a:cs typeface="Tahoma" panose="020B0604030504040204" pitchFamily="34" charset="0"/>
              </a:rPr>
              <a:t>das forças envolvidas e participações </a:t>
            </a:r>
            <a:r>
              <a:rPr lang="pt-BR" sz="1400" dirty="0" smtClean="0">
                <a:latin typeface="Tahoma" panose="020B0604030504040204" pitchFamily="34" charset="0"/>
                <a:ea typeface="Tahoma" panose="020B0604030504040204" pitchFamily="34" charset="0"/>
                <a:cs typeface="Tahoma" panose="020B0604030504040204" pitchFamily="34" charset="0"/>
              </a:rPr>
              <a:t>necessárias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Definição </a:t>
            </a:r>
            <a:r>
              <a:rPr lang="pt-BR" sz="1400" dirty="0">
                <a:latin typeface="Tahoma" panose="020B0604030504040204" pitchFamily="34" charset="0"/>
                <a:ea typeface="Tahoma" panose="020B0604030504040204" pitchFamily="34" charset="0"/>
                <a:cs typeface="Tahoma" panose="020B0604030504040204" pitchFamily="34" charset="0"/>
              </a:rPr>
              <a:t>de participação de entidades – </a:t>
            </a:r>
            <a:r>
              <a:rPr lang="pt-BR" sz="1400" dirty="0" err="1">
                <a:latin typeface="Tahoma" panose="020B0604030504040204" pitchFamily="34" charset="0"/>
                <a:ea typeface="Tahoma" panose="020B0604030504040204" pitchFamily="34" charset="0"/>
                <a:cs typeface="Tahoma" panose="020B0604030504040204" pitchFamily="34" charset="0"/>
              </a:rPr>
              <a:t>ex</a:t>
            </a:r>
            <a:r>
              <a:rPr lang="pt-BR" sz="1400" dirty="0">
                <a:latin typeface="Tahoma" panose="020B0604030504040204" pitchFamily="34" charset="0"/>
                <a:ea typeface="Tahoma" panose="020B0604030504040204" pitchFamily="34" charset="0"/>
                <a:cs typeface="Tahoma" panose="020B0604030504040204" pitchFamily="34" charset="0"/>
              </a:rPr>
              <a:t>: Mesa sobre </a:t>
            </a:r>
            <a:r>
              <a:rPr lang="pt-BR" sz="1400" dirty="0" err="1" smtClean="0">
                <a:latin typeface="Tahoma" panose="020B0604030504040204" pitchFamily="34" charset="0"/>
                <a:ea typeface="Tahoma" panose="020B0604030504040204" pitchFamily="34" charset="0"/>
                <a:cs typeface="Tahoma" panose="020B0604030504040204" pitchFamily="34" charset="0"/>
              </a:rPr>
              <a:t>Funding</a:t>
            </a:r>
            <a:endParaRPr lang="pt-BR" sz="13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Considerações </a:t>
            </a:r>
            <a:r>
              <a:rPr lang="pt-BR" sz="1400" dirty="0">
                <a:latin typeface="Tahoma" panose="020B0604030504040204" pitchFamily="34" charset="0"/>
                <a:ea typeface="Tahoma" panose="020B0604030504040204" pitchFamily="34" charset="0"/>
                <a:cs typeface="Tahoma" panose="020B0604030504040204" pitchFamily="34" charset="0"/>
              </a:rPr>
              <a:t>gerais sobre resultados a serem esperados</a:t>
            </a:r>
          </a:p>
          <a:p>
            <a:pPr marL="0"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545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1052736"/>
            <a:ext cx="8381446" cy="5980099"/>
          </a:xfrm>
          <a:prstGeom prst="rect">
            <a:avLst/>
          </a:prstGeom>
        </p:spPr>
        <p:txBody>
          <a:bodyPr wrap="square">
            <a:spAutoFit/>
          </a:bodyPr>
          <a:lstStyle/>
          <a:p>
            <a:pPr marL="0" lvl="1">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O modelo de negócios – vendas, distrato, financiamentos</a:t>
            </a:r>
          </a:p>
          <a:p>
            <a:pPr marL="457200" lvl="2">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Curto Prazo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Mesa Ministério da Fazenda (18/8), Senador </a:t>
            </a:r>
            <a:r>
              <a:rPr lang="pt-BR" sz="1400" dirty="0">
                <a:latin typeface="Tahoma" panose="020B0604030504040204" pitchFamily="34" charset="0"/>
                <a:ea typeface="Tahoma" panose="020B0604030504040204" pitchFamily="34" charset="0"/>
                <a:cs typeface="Tahoma" panose="020B0604030504040204" pitchFamily="34" charset="0"/>
              </a:rPr>
              <a:t>R</a:t>
            </a:r>
            <a:r>
              <a:rPr lang="pt-BR" sz="1400" dirty="0" smtClean="0">
                <a:latin typeface="Tahoma" panose="020B0604030504040204" pitchFamily="34" charset="0"/>
                <a:ea typeface="Tahoma" panose="020B0604030504040204" pitchFamily="34" charset="0"/>
                <a:cs typeface="Tahoma" panose="020B0604030504040204" pitchFamily="34" charset="0"/>
              </a:rPr>
              <a:t>omero Jucá</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firmes </a:t>
            </a:r>
            <a:r>
              <a:rPr lang="pt-BR" sz="1400" dirty="0" smtClean="0">
                <a:latin typeface="Tahoma" panose="020B0604030504040204" pitchFamily="34" charset="0"/>
                <a:ea typeface="Tahoma" panose="020B0604030504040204" pitchFamily="34" charset="0"/>
                <a:cs typeface="Tahoma" panose="020B0604030504040204" pitchFamily="34" charset="0"/>
              </a:rPr>
              <a:t>- o que queremos vs. modelo que se tem</a:t>
            </a:r>
          </a:p>
          <a:p>
            <a:pPr marL="638175" lvl="2" indent="-180975">
              <a:lnSpc>
                <a:spcPct val="110000"/>
              </a:lnSpc>
              <a:spcBef>
                <a:spcPts val="600"/>
              </a:spcBef>
              <a:buClr>
                <a:schemeClr val="tx1"/>
              </a:buClr>
              <a:buFont typeface="Tahoma" panose="020B0604030504040204" pitchFamily="34" charset="0"/>
              <a:buChar char="›"/>
            </a:pP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 PL – Celso </a:t>
            </a:r>
            <a:r>
              <a:rPr lang="pt-BR" sz="1400" dirty="0" err="1" smtClean="0">
                <a:latin typeface="Tahoma" panose="020B0604030504040204" pitchFamily="34" charset="0"/>
                <a:ea typeface="Tahoma" panose="020B0604030504040204" pitchFamily="34" charset="0"/>
                <a:cs typeface="Tahoma" panose="020B0604030504040204" pitchFamily="34" charset="0"/>
              </a:rPr>
              <a:t>Russomanno</a:t>
            </a:r>
            <a:r>
              <a:rPr lang="pt-BR" sz="1400" dirty="0" smtClean="0">
                <a:latin typeface="Tahoma" panose="020B0604030504040204" pitchFamily="34" charset="0"/>
                <a:ea typeface="Tahoma" panose="020B0604030504040204" pitchFamily="34" charset="0"/>
                <a:cs typeface="Tahoma" panose="020B0604030504040204" pitchFamily="34" charset="0"/>
              </a:rPr>
              <a:t>, INADEC - JK</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Médio Prazo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Pesquisa </a:t>
            </a:r>
            <a:r>
              <a:rPr lang="pt-BR" sz="1400" dirty="0">
                <a:latin typeface="Tahoma" panose="020B0604030504040204" pitchFamily="34" charset="0"/>
                <a:ea typeface="Tahoma" panose="020B0604030504040204" pitchFamily="34" charset="0"/>
                <a:cs typeface="Tahoma" panose="020B0604030504040204" pitchFamily="34" charset="0"/>
              </a:rPr>
              <a:t>sobre modelos de negócios no </a:t>
            </a:r>
            <a:r>
              <a:rPr lang="pt-BR" sz="1400" dirty="0" smtClean="0">
                <a:latin typeface="Tahoma" panose="020B0604030504040204" pitchFamily="34" charset="0"/>
                <a:ea typeface="Tahoma" panose="020B0604030504040204" pitchFamily="34" charset="0"/>
                <a:cs typeface="Tahoma" panose="020B0604030504040204" pitchFamily="34" charset="0"/>
              </a:rPr>
              <a:t>mundo e proposta de modelo </a:t>
            </a:r>
            <a:r>
              <a:rPr lang="pt-BR" sz="1400" dirty="0">
                <a:latin typeface="Tahoma" panose="020B0604030504040204" pitchFamily="34" charset="0"/>
                <a:ea typeface="Tahoma" panose="020B0604030504040204" pitchFamily="34" charset="0"/>
                <a:cs typeface="Tahoma" panose="020B0604030504040204" pitchFamily="34" charset="0"/>
              </a:rPr>
              <a:t>mais </a:t>
            </a:r>
            <a:r>
              <a:rPr lang="pt-BR" sz="1400" dirty="0" smtClean="0">
                <a:latin typeface="Tahoma" panose="020B0604030504040204" pitchFamily="34" charset="0"/>
                <a:ea typeface="Tahoma" panose="020B0604030504040204" pitchFamily="34" charset="0"/>
                <a:cs typeface="Tahoma" panose="020B0604030504040204" pitchFamily="34" charset="0"/>
              </a:rPr>
              <a:t>adequado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FIABCI – painel sobre EUA, Espanha, Portugal</a:t>
            </a:r>
          </a:p>
          <a:p>
            <a:pPr marL="457200" lvl="2">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 com Comitê de Incorporação, Financeiro e Jurídico</a:t>
            </a:r>
          </a:p>
          <a:p>
            <a:pPr marL="457200" lvl="2">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a:latin typeface="Tahoma" panose="020B0604030504040204" pitchFamily="34" charset="0"/>
                <a:ea typeface="Tahoma" panose="020B0604030504040204" pitchFamily="34" charset="0"/>
                <a:cs typeface="Tahoma" panose="020B0604030504040204" pitchFamily="34" charset="0"/>
              </a:rPr>
              <a:t>Guia O Ciclo da Incorporação – </a:t>
            </a:r>
            <a:r>
              <a:rPr lang="pt-BR" sz="1400">
                <a:latin typeface="Tahoma" panose="020B0604030504040204" pitchFamily="34" charset="0"/>
                <a:ea typeface="Tahoma" panose="020B0604030504040204" pitchFamily="34" charset="0"/>
                <a:cs typeface="Tahoma" panose="020B0604030504040204" pitchFamily="34" charset="0"/>
              </a:rPr>
              <a:t>uso, propagação</a:t>
            </a:r>
          </a:p>
          <a:p>
            <a:pPr marL="457200" lvl="2">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a:t>
            </a: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23528" y="1412776"/>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smtClean="0">
                <a:solidFill>
                  <a:schemeClr val="tx1"/>
                </a:solidFill>
              </a:rPr>
              <a:t>1</a:t>
            </a:r>
            <a:endParaRPr lang="pt-BR" sz="1100" b="1" dirty="0">
              <a:solidFill>
                <a:schemeClr val="tx1"/>
              </a:solidFill>
            </a:endParaRPr>
          </a:p>
        </p:txBody>
      </p:sp>
      <p:sp>
        <p:nvSpPr>
          <p:cNvPr id="15" name="Rectangle 1"/>
          <p:cNvSpPr/>
          <p:nvPr/>
        </p:nvSpPr>
        <p:spPr>
          <a:xfrm>
            <a:off x="107504" y="692696"/>
            <a:ext cx="8856984" cy="30694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Priorização dos temas, Comitês e Mesas</a:t>
            </a:r>
          </a:p>
        </p:txBody>
      </p:sp>
    </p:spTree>
    <p:extLst>
      <p:ext uri="{BB962C8B-B14F-4D97-AF65-F5344CB8AC3E}">
        <p14:creationId xmlns:p14="http://schemas.microsoft.com/office/powerpoint/2010/main" val="239725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Modelo de Negócios – do que se precisa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2079426"/>
            <a:ext cx="8784976" cy="3077766"/>
          </a:xfrm>
          <a:prstGeom prst="rect">
            <a:avLst/>
          </a:prstGeom>
          <a:solidFill>
            <a:srgbClr val="FFFF00"/>
          </a:solidFill>
          <a:ln w="19050">
            <a:solidFill>
              <a:schemeClr val="tx1"/>
            </a:solidFill>
          </a:ln>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 compra de um imóvel é um compromisso do </a:t>
            </a:r>
            <a:r>
              <a:rPr lang="pt-BR" sz="1400" b="1" dirty="0">
                <a:latin typeface="Tahoma" panose="020B0604030504040204" pitchFamily="34" charset="0"/>
                <a:ea typeface="Tahoma" panose="020B0604030504040204" pitchFamily="34" charset="0"/>
                <a:cs typeface="Tahoma" panose="020B0604030504040204" pitchFamily="34" charset="0"/>
              </a:rPr>
              <a:t>comprador e </a:t>
            </a:r>
            <a:r>
              <a:rPr lang="pt-BR" sz="1400" b="1" dirty="0" smtClean="0">
                <a:latin typeface="Tahoma" panose="020B0604030504040204" pitchFamily="34" charset="0"/>
                <a:ea typeface="Tahoma" panose="020B0604030504040204" pitchFamily="34" charset="0"/>
                <a:cs typeface="Tahoma" panose="020B0604030504040204" pitchFamily="34" charset="0"/>
              </a:rPr>
              <a:t>do vendedor</a:t>
            </a:r>
            <a:r>
              <a:rPr lang="pt-BR" sz="1400" b="1" dirty="0">
                <a:latin typeface="Tahoma" panose="020B0604030504040204" pitchFamily="34" charset="0"/>
                <a:ea typeface="Tahoma" panose="020B0604030504040204" pitchFamily="34" charset="0"/>
                <a:cs typeface="Tahoma" panose="020B0604030504040204" pitchFamily="34" charset="0"/>
              </a:rPr>
              <a:t>, sendo firme e </a:t>
            </a:r>
            <a:r>
              <a:rPr lang="pt-BR" sz="1400" b="1" dirty="0" smtClean="0">
                <a:latin typeface="Tahoma" panose="020B0604030504040204" pitchFamily="34" charset="0"/>
                <a:ea typeface="Tahoma" panose="020B0604030504040204" pitchFamily="34" charset="0"/>
                <a:cs typeface="Tahoma" panose="020B0604030504040204" pitchFamily="34" charset="0"/>
              </a:rPr>
              <a:t>definitivo.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Se </a:t>
            </a:r>
            <a:r>
              <a:rPr lang="pt-BR" sz="1400" b="1" dirty="0">
                <a:latin typeface="Tahoma" panose="020B0604030504040204" pitchFamily="34" charset="0"/>
                <a:ea typeface="Tahoma" panose="020B0604030504040204" pitchFamily="34" charset="0"/>
                <a:cs typeface="Tahoma" panose="020B0604030504040204" pitchFamily="34" charset="0"/>
              </a:rPr>
              <a:t>o comprador necessitar de crédito, este deverá ser concedido no momento da venda</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 </a:t>
            </a:r>
            <a:r>
              <a:rPr lang="pt-BR" sz="1400" b="1" dirty="0">
                <a:latin typeface="Tahoma" panose="020B0604030504040204" pitchFamily="34" charset="0"/>
                <a:ea typeface="Tahoma" panose="020B0604030504040204" pitchFamily="34" charset="0"/>
                <a:cs typeface="Tahoma" panose="020B0604030504040204" pitchFamily="34" charset="0"/>
              </a:rPr>
              <a:t>venda poderá ocorrer em qualquer momento após o Registro de </a:t>
            </a:r>
            <a:r>
              <a:rPr lang="pt-BR" sz="1400" b="1" dirty="0" smtClean="0">
                <a:latin typeface="Tahoma" panose="020B0604030504040204" pitchFamily="34" charset="0"/>
                <a:ea typeface="Tahoma" panose="020B0604030504040204" pitchFamily="34" charset="0"/>
                <a:cs typeface="Tahoma" panose="020B0604030504040204" pitchFamily="34" charset="0"/>
              </a:rPr>
              <a:t>Incorporação</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23528" y="758589"/>
            <a:ext cx="8784976" cy="329321"/>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O modelo a ser definido deve incluir os seguintes pontos:</a:t>
            </a:r>
            <a:endParaRPr lang="pt-BR" sz="13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583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Modelo de Negócios – do que se precisa</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980728"/>
            <a:ext cx="8784976" cy="4790542"/>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 </a:t>
            </a:r>
            <a:r>
              <a:rPr lang="pt-BR" sz="1400" b="1" dirty="0" smtClean="0">
                <a:latin typeface="Tahoma" panose="020B0604030504040204" pitchFamily="34" charset="0"/>
                <a:ea typeface="Tahoma" panose="020B0604030504040204" pitchFamily="34" charset="0"/>
                <a:cs typeface="Tahoma" panose="020B0604030504040204" pitchFamily="34" charset="0"/>
              </a:rPr>
              <a:t>Modelo Associativo</a:t>
            </a:r>
            <a:r>
              <a:rPr lang="pt-BR" sz="1400" dirty="0" smtClean="0">
                <a:latin typeface="Tahoma" panose="020B0604030504040204" pitchFamily="34" charset="0"/>
                <a:ea typeface="Tahoma" panose="020B0604030504040204" pitchFamily="34" charset="0"/>
                <a:cs typeface="Tahoma" panose="020B0604030504040204" pitchFamily="34" charset="0"/>
              </a:rPr>
              <a:t>, desenvolvido por Caixa e BB, representa avanço nesta direção.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No entanto, ele traz dificuldades de enquadramento e precificação que inibem sua extensão para o restante do mercado.</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 partir dele, buscou-se um novo desenho que supere estas limitações.</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 isso, hoje já se tem um </a:t>
            </a:r>
            <a:r>
              <a:rPr lang="pt-BR" sz="1400" b="1" dirty="0" smtClean="0">
                <a:latin typeface="Tahoma" panose="020B0604030504040204" pitchFamily="34" charset="0"/>
                <a:ea typeface="Tahoma" panose="020B0604030504040204" pitchFamily="34" charset="0"/>
                <a:cs typeface="Tahoma" panose="020B0604030504040204" pitchFamily="34" charset="0"/>
              </a:rPr>
              <a:t>Modelo de Repasse com a Venda</a:t>
            </a:r>
            <a:r>
              <a:rPr lang="pt-BR" sz="1400" dirty="0" smtClean="0">
                <a:latin typeface="Tahoma" panose="020B0604030504040204" pitchFamily="34" charset="0"/>
                <a:ea typeface="Tahoma" panose="020B0604030504040204" pitchFamily="34" charset="0"/>
                <a:cs typeface="Tahoma" panose="020B0604030504040204" pitchFamily="34" charset="0"/>
              </a:rPr>
              <a:t> com estes atributos, fruto de discussão entre Banco e empresas. </a:t>
            </a: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Este modelo desenvolvido já pode ser aplicado para parte do mercado. Importante analisá-lo e, sempre que possível, incluir produtos ou condições que permitam sua generalização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468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O Modelo de Repasse com a Venda - Piloto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382592"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Distrato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tângulo 7"/>
          <p:cNvSpPr>
            <a:spLocks noChangeArrowheads="1"/>
          </p:cNvSpPr>
          <p:nvPr/>
        </p:nvSpPr>
        <p:spPr bwMode="auto">
          <a:xfrm>
            <a:off x="304210" y="2114512"/>
            <a:ext cx="3821087" cy="2539443"/>
          </a:xfrm>
          <a:prstGeom prst="rect">
            <a:avLst/>
          </a:prstGeom>
          <a:noFill/>
          <a:ln w="9525">
            <a:noFill/>
            <a:miter lim="800000"/>
            <a:headEnd/>
            <a:tailEnd/>
          </a:ln>
        </p:spPr>
        <p:txBody>
          <a:bodyPr wrap="square" lIns="64291" tIns="32146" rIns="64291" bIns="32146">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Premissas Empresa</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Repasse na Planta – após venda</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Entrada máxima de 5% a 8%</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Garantir a correção do INCC até a liberação do recurso</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Mitigar o risco jurídico da PCV¹ – migrar para AF</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Operação sem </a:t>
            </a:r>
            <a:r>
              <a:rPr lang="pt-BR" sz="1400" dirty="0" smtClean="0">
                <a:latin typeface="Tahoma" panose="020B0604030504040204" pitchFamily="34" charset="0"/>
                <a:ea typeface="Tahoma" panose="020B0604030504040204" pitchFamily="34" charset="0"/>
                <a:cs typeface="Tahoma" panose="020B0604030504040204" pitchFamily="34" charset="0"/>
              </a:rPr>
              <a:t>Pró-Soluto</a:t>
            </a: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a:spLocks noChangeArrowheads="1"/>
          </p:cNvSpPr>
          <p:nvPr/>
        </p:nvSpPr>
        <p:spPr bwMode="auto">
          <a:xfrm>
            <a:off x="323528" y="4365104"/>
            <a:ext cx="8136904" cy="1554558"/>
          </a:xfrm>
          <a:prstGeom prst="rect">
            <a:avLst/>
          </a:prstGeom>
          <a:noFill/>
          <a:ln w="9525">
            <a:noFill/>
            <a:miter lim="800000"/>
            <a:headEnd/>
            <a:tailEnd/>
          </a:ln>
        </p:spPr>
        <p:txBody>
          <a:bodyPr wrap="square" lIns="64291" tIns="32146" rIns="64291" bIns="32146">
            <a:spAutoFit/>
          </a:bodyPr>
          <a:lstStyle/>
          <a:p>
            <a:endParaRPr lang="pt-BR" sz="1400" dirty="0">
              <a:latin typeface="Tahoma" panose="020B0604030504040204" pitchFamily="34" charset="0"/>
              <a:ea typeface="Tahoma" panose="020B0604030504040204" pitchFamily="34" charset="0"/>
              <a:cs typeface="Tahoma" panose="020B0604030504040204" pitchFamily="34" charset="0"/>
            </a:endParaRPr>
          </a:p>
          <a:p>
            <a:pPr marL="345500" indent="-34550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Contrato de Alienação Fiduciária em 2 partes</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Terreno – liberado p/ a empresa, amortização pelo cliente durante a obra (TP)</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Construção – 75% - liberado nas chaves, correção INCC, pagamento pelo cliente pós-chaves</a:t>
            </a:r>
          </a:p>
        </p:txBody>
      </p:sp>
      <p:sp>
        <p:nvSpPr>
          <p:cNvPr id="2" name="Retângulo 1"/>
          <p:cNvSpPr/>
          <p:nvPr/>
        </p:nvSpPr>
        <p:spPr>
          <a:xfrm>
            <a:off x="935596" y="1103663"/>
            <a:ext cx="6912768" cy="957185"/>
          </a:xfrm>
          <a:prstGeom prst="rect">
            <a:avLst/>
          </a:prstGeom>
          <a:ln w="19050">
            <a:solidFill>
              <a:schemeClr val="tx1"/>
            </a:solidFill>
          </a:ln>
        </p:spPr>
        <p:txBody>
          <a:bodyPr wrap="square">
            <a:spAutoFit/>
          </a:bodyPr>
          <a:lstStyle/>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Vendas mais especializadas e mais </a:t>
            </a:r>
            <a:r>
              <a:rPr lang="pt-BR" sz="1400" dirty="0" smtClean="0">
                <a:latin typeface="Tahoma" panose="020B0604030504040204" pitchFamily="34" charset="0"/>
                <a:ea typeface="Tahoma" panose="020B0604030504040204" pitchFamily="34" charset="0"/>
                <a:cs typeface="Tahoma" panose="020B0604030504040204" pitchFamily="34" charset="0"/>
              </a:rPr>
              <a:t>firmes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Vendas firmes implicam em maior compromisso. </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 isso, caem os </a:t>
            </a: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mas também pode cair o número de vendas</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499992" y="2132856"/>
            <a:ext cx="4104456" cy="1723549"/>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Premissas Banco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Condições </a:t>
            </a:r>
            <a:r>
              <a:rPr lang="pt-BR" sz="1400" dirty="0">
                <a:latin typeface="Tahoma" panose="020B0604030504040204" pitchFamily="34" charset="0"/>
                <a:ea typeface="Tahoma" panose="020B0604030504040204" pitchFamily="34" charset="0"/>
                <a:cs typeface="Tahoma" panose="020B0604030504040204" pitchFamily="34" charset="0"/>
              </a:rPr>
              <a:t>padrões de análise de crédito, LTV, taxas</a:t>
            </a: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Processo com menor impacto em desenvolvimento de sistemas</a:t>
            </a: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Coobrigação em fase de obra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3" name="Retângulo 12"/>
          <p:cNvSpPr/>
          <p:nvPr/>
        </p:nvSpPr>
        <p:spPr>
          <a:xfrm>
            <a:off x="4227423" y="2490755"/>
            <a:ext cx="67345" cy="1620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ctangle 1"/>
          <p:cNvSpPr/>
          <p:nvPr/>
        </p:nvSpPr>
        <p:spPr>
          <a:xfrm>
            <a:off x="323528" y="692696"/>
            <a:ext cx="8784976" cy="329321"/>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No curto prazo podemos analisar encaminhamento do seguinte modelo:</a:t>
            </a:r>
            <a:endParaRPr lang="pt-BR" sz="13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6899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3" grpId="0"/>
      <p:bldP spid="13"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custDataLst>
              <p:tags r:id="rId1"/>
            </p:custDataLst>
          </p:nvPr>
        </p:nvSpPr>
        <p:spPr>
          <a:xfrm>
            <a:off x="2747986" y="3330472"/>
            <a:ext cx="3922215" cy="461665"/>
          </a:xfrm>
          <a:prstGeom prst="rect">
            <a:avLst/>
          </a:prstGeom>
          <a:solidFill>
            <a:sysClr val="window" lastClr="FFFFFF">
              <a:lumMod val="85000"/>
              <a:alpha val="55000"/>
            </a:sysClr>
          </a:solidFill>
          <a:ln>
            <a:noFill/>
            <a:prstDash val="dashDot"/>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Prazo de Execução de Obra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24 meses</a:t>
            </a:r>
          </a:p>
        </p:txBody>
      </p:sp>
      <p:cxnSp>
        <p:nvCxnSpPr>
          <p:cNvPr id="9" name="Conector reto 8"/>
          <p:cNvCxnSpPr/>
          <p:nvPr>
            <p:custDataLst>
              <p:tags r:id="rId2"/>
            </p:custDataLst>
          </p:nvPr>
        </p:nvCxnSpPr>
        <p:spPr>
          <a:xfrm flipV="1">
            <a:off x="1626135" y="2887311"/>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0" name="CaixaDeTexto 9"/>
          <p:cNvSpPr txBox="1"/>
          <p:nvPr>
            <p:custDataLst>
              <p:tags r:id="rId3"/>
            </p:custDataLst>
          </p:nvPr>
        </p:nvSpPr>
        <p:spPr>
          <a:xfrm>
            <a:off x="1187624" y="2564904"/>
            <a:ext cx="1034172" cy="461665"/>
          </a:xfrm>
          <a:prstGeom prst="rect">
            <a:avLst/>
          </a:prstGeom>
          <a:solidFill>
            <a:schemeClr val="bg1"/>
          </a:solidFill>
          <a:ln cap="flat">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Lançamento/ Vendas</a:t>
            </a:r>
          </a:p>
        </p:txBody>
      </p:sp>
      <p:sp>
        <p:nvSpPr>
          <p:cNvPr id="11" name="CaixaDeTexto 10"/>
          <p:cNvSpPr txBox="1"/>
          <p:nvPr>
            <p:custDataLst>
              <p:tags r:id="rId4"/>
            </p:custDataLst>
          </p:nvPr>
        </p:nvSpPr>
        <p:spPr>
          <a:xfrm>
            <a:off x="268764" y="3348686"/>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-12</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2" name="Conector reto 11"/>
          <p:cNvCxnSpPr/>
          <p:nvPr>
            <p:custDataLst>
              <p:tags r:id="rId5"/>
            </p:custDataLst>
          </p:nvPr>
        </p:nvCxnSpPr>
        <p:spPr>
          <a:xfrm flipV="1">
            <a:off x="523841" y="2890849"/>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4" name="CaixaDeTexto 13"/>
          <p:cNvSpPr txBox="1"/>
          <p:nvPr>
            <p:custDataLst>
              <p:tags r:id="rId6"/>
            </p:custDataLst>
          </p:nvPr>
        </p:nvSpPr>
        <p:spPr>
          <a:xfrm>
            <a:off x="1335602" y="3362857"/>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5" name="Conector reto 14"/>
          <p:cNvCxnSpPr/>
          <p:nvPr>
            <p:custDataLst>
              <p:tags r:id="rId7"/>
            </p:custDataLst>
          </p:nvPr>
        </p:nvCxnSpPr>
        <p:spPr>
          <a:xfrm flipV="1">
            <a:off x="2747986" y="2887311"/>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6" name="CaixaDeTexto 15"/>
          <p:cNvSpPr txBox="1"/>
          <p:nvPr>
            <p:custDataLst>
              <p:tags r:id="rId8"/>
            </p:custDataLst>
          </p:nvPr>
        </p:nvSpPr>
        <p:spPr>
          <a:xfrm>
            <a:off x="2267744" y="2647945"/>
            <a:ext cx="1180002" cy="276999"/>
          </a:xfrm>
          <a:prstGeom prst="rect">
            <a:avLst/>
          </a:prstGeom>
          <a:solidFill>
            <a:schemeClr val="bg1"/>
          </a:solidFill>
          <a:ln cap="flat">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Inicio de Obra</a:t>
            </a:r>
          </a:p>
        </p:txBody>
      </p:sp>
      <p:cxnSp>
        <p:nvCxnSpPr>
          <p:cNvPr id="17" name="Conector reto 16"/>
          <p:cNvCxnSpPr/>
          <p:nvPr>
            <p:custDataLst>
              <p:tags r:id="rId9"/>
            </p:custDataLst>
          </p:nvPr>
        </p:nvCxnSpPr>
        <p:spPr>
          <a:xfrm flipV="1">
            <a:off x="6663612" y="2910477"/>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22" name="CaixaDeTexto 21"/>
          <p:cNvSpPr txBox="1"/>
          <p:nvPr>
            <p:custDataLst>
              <p:tags r:id="rId10"/>
            </p:custDataLst>
          </p:nvPr>
        </p:nvSpPr>
        <p:spPr>
          <a:xfrm>
            <a:off x="7641434" y="1196752"/>
            <a:ext cx="1107030" cy="646331"/>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chemeClr val="bg1"/>
                </a:solidFill>
                <a:effectLst/>
                <a:uLnTx/>
                <a:uFillTx/>
                <a:latin typeface="Tahoma" panose="020B0604030504040204" pitchFamily="34" charset="0"/>
                <a:ea typeface="Tahoma" panose="020B0604030504040204" pitchFamily="34" charset="0"/>
                <a:cs typeface="Tahoma" panose="020B0604030504040204" pitchFamily="34" charset="0"/>
              </a:rPr>
              <a:t>Desligamento clientes (Repasse)</a:t>
            </a:r>
          </a:p>
        </p:txBody>
      </p:sp>
      <p:sp>
        <p:nvSpPr>
          <p:cNvPr id="23" name="CaixaDeTexto 22"/>
          <p:cNvSpPr txBox="1"/>
          <p:nvPr>
            <p:custDataLst>
              <p:tags r:id="rId11"/>
            </p:custDataLst>
          </p:nvPr>
        </p:nvSpPr>
        <p:spPr>
          <a:xfrm>
            <a:off x="6685406" y="3330472"/>
            <a:ext cx="1656216" cy="468000"/>
          </a:xfrm>
          <a:prstGeom prst="rect">
            <a:avLst/>
          </a:prstGeom>
          <a:solidFill>
            <a:sysClr val="window" lastClr="FFFFFF">
              <a:lumMod val="85000"/>
              <a:alpha val="55000"/>
            </a:sysClr>
          </a:solidFill>
          <a:ln>
            <a:noFill/>
            <a:prstDash val="dashDot"/>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1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Prazo para Repasse 6 meses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100" b="0"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endParaRPr>
          </a:p>
        </p:txBody>
      </p:sp>
      <p:sp>
        <p:nvSpPr>
          <p:cNvPr id="24" name="CaixaDeTexto 23"/>
          <p:cNvSpPr txBox="1"/>
          <p:nvPr>
            <p:custDataLst>
              <p:tags r:id="rId12"/>
            </p:custDataLst>
          </p:nvPr>
        </p:nvSpPr>
        <p:spPr>
          <a:xfrm>
            <a:off x="6380481" y="3428734"/>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5" name="CaixaDeTexto 24"/>
          <p:cNvSpPr txBox="1"/>
          <p:nvPr>
            <p:custDataLst>
              <p:tags r:id="rId13"/>
            </p:custDataLst>
          </p:nvPr>
        </p:nvSpPr>
        <p:spPr>
          <a:xfrm>
            <a:off x="8081314" y="3439000"/>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35</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6" name="CaixaDeTexto 25"/>
          <p:cNvSpPr txBox="1"/>
          <p:nvPr>
            <p:custDataLst>
              <p:tags r:id="rId14"/>
            </p:custDataLst>
          </p:nvPr>
        </p:nvSpPr>
        <p:spPr>
          <a:xfrm>
            <a:off x="2455557" y="3364955"/>
            <a:ext cx="558174" cy="461665"/>
          </a:xfrm>
          <a:prstGeom prst="rect">
            <a:avLst/>
          </a:prstGeom>
          <a:noFill/>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6</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o explicativo em seta para baixo 26"/>
          <p:cNvSpPr/>
          <p:nvPr>
            <p:custDataLst>
              <p:tags r:id="rId15"/>
            </p:custDataLst>
          </p:nvPr>
        </p:nvSpPr>
        <p:spPr>
          <a:xfrm>
            <a:off x="7668344" y="1982390"/>
            <a:ext cx="1008112" cy="1224136"/>
          </a:xfrm>
          <a:prstGeom prst="downArrowCallout">
            <a:avLst>
              <a:gd name="adj1" fmla="val 0"/>
              <a:gd name="adj2" fmla="val 9377"/>
              <a:gd name="adj3" fmla="val 17564"/>
              <a:gd name="adj4" fmla="val 35734"/>
            </a:avLst>
          </a:prstGeom>
          <a:noFill/>
          <a:ln w="25400" cap="flat" cmpd="sng" algn="ctr">
            <a:solidFill>
              <a:srgbClr val="002E6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Entrega de chaves</a:t>
            </a:r>
          </a:p>
        </p:txBody>
      </p:sp>
      <p:cxnSp>
        <p:nvCxnSpPr>
          <p:cNvPr id="29" name="Conector de seta reta 28"/>
          <p:cNvCxnSpPr/>
          <p:nvPr>
            <p:custDataLst>
              <p:tags r:id="rId16"/>
            </p:custDataLst>
          </p:nvPr>
        </p:nvCxnSpPr>
        <p:spPr>
          <a:xfrm>
            <a:off x="513208" y="3246559"/>
            <a:ext cx="7834468" cy="0"/>
          </a:xfrm>
          <a:prstGeom prst="straightConnector1">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CaixaDeTexto 32"/>
          <p:cNvSpPr txBox="1"/>
          <p:nvPr>
            <p:custDataLst>
              <p:tags r:id="rId17"/>
            </p:custDataLst>
          </p:nvPr>
        </p:nvSpPr>
        <p:spPr>
          <a:xfrm>
            <a:off x="5940152" y="1839105"/>
            <a:ext cx="1440160"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chemeClr val="bg1"/>
                </a:solidFill>
                <a:effectLst/>
                <a:uLnTx/>
                <a:uFillTx/>
                <a:latin typeface="Tahoma" panose="020B0604030504040204" pitchFamily="34" charset="0"/>
                <a:ea typeface="Tahoma" panose="020B0604030504040204" pitchFamily="34" charset="0"/>
                <a:cs typeface="Tahoma" panose="020B0604030504040204" pitchFamily="34" charset="0"/>
              </a:rPr>
              <a:t>Desligamento clientes (Repasse)</a:t>
            </a:r>
          </a:p>
        </p:txBody>
      </p:sp>
      <p:sp>
        <p:nvSpPr>
          <p:cNvPr id="35" name="CaixaDeTexto 34"/>
          <p:cNvSpPr txBox="1"/>
          <p:nvPr>
            <p:custDataLst>
              <p:tags r:id="rId18"/>
            </p:custDataLst>
          </p:nvPr>
        </p:nvSpPr>
        <p:spPr>
          <a:xfrm>
            <a:off x="5683966" y="4146392"/>
            <a:ext cx="1912370"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CaixaDeTexto 36"/>
          <p:cNvSpPr txBox="1"/>
          <p:nvPr>
            <p:custDataLst>
              <p:tags r:id="rId19"/>
            </p:custDataLst>
          </p:nvPr>
        </p:nvSpPr>
        <p:spPr>
          <a:xfrm>
            <a:off x="5648729" y="4604538"/>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Ampliação ciclo de caixa</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8" name="CaixaDeTexto 37"/>
          <p:cNvSpPr txBox="1"/>
          <p:nvPr>
            <p:custDataLst>
              <p:tags r:id="rId20"/>
            </p:custDataLst>
          </p:nvPr>
        </p:nvSpPr>
        <p:spPr>
          <a:xfrm>
            <a:off x="5677294" y="5135934"/>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Ineficiência  nos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2" name="CaixaDeTexto 41"/>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3" name="CaixaDeTexto 42"/>
          <p:cNvSpPr txBox="1"/>
          <p:nvPr/>
        </p:nvSpPr>
        <p:spPr>
          <a:xfrm>
            <a:off x="2411760" y="260648"/>
            <a:ext cx="6732240"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Fluxo Atual - Padrão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4" name="CaixaDeTexto 43"/>
          <p:cNvSpPr txBox="1"/>
          <p:nvPr>
            <p:custDataLst>
              <p:tags r:id="rId21"/>
            </p:custDataLst>
          </p:nvPr>
        </p:nvSpPr>
        <p:spPr>
          <a:xfrm>
            <a:off x="52821" y="2564904"/>
            <a:ext cx="1062795" cy="461665"/>
          </a:xfrm>
          <a:prstGeom prst="rect">
            <a:avLst/>
          </a:prstGeom>
          <a:solidFill>
            <a:schemeClr val="bg1"/>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itchFamily="34" charset="0"/>
                <a:ea typeface="Tahoma" panose="020B0604030504040204" pitchFamily="34" charset="0"/>
                <a:cs typeface="Tahoma" panose="020B0604030504040204" pitchFamily="34" charset="0"/>
              </a:rPr>
              <a:t>Aquisição do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itchFamily="34" charset="0"/>
                <a:ea typeface="Tahoma" panose="020B0604030504040204" pitchFamily="34" charset="0"/>
                <a:cs typeface="Tahoma" panose="020B0604030504040204" pitchFamily="34" charset="0"/>
              </a:rPr>
              <a:t>terreno</a:t>
            </a:r>
          </a:p>
        </p:txBody>
      </p:sp>
      <p:sp>
        <p:nvSpPr>
          <p:cNvPr id="45" name="CaixaDeTexto 44"/>
          <p:cNvSpPr txBox="1"/>
          <p:nvPr>
            <p:custDataLst>
              <p:tags r:id="rId22"/>
            </p:custDataLst>
          </p:nvPr>
        </p:nvSpPr>
        <p:spPr>
          <a:xfrm>
            <a:off x="5940152" y="2492896"/>
            <a:ext cx="1440160" cy="461665"/>
          </a:xfrm>
          <a:prstGeom prst="rect">
            <a:avLst/>
          </a:prstGeom>
          <a:solidFill>
            <a:sysClr val="window" lastClr="FFFFFF"/>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Conclusão da Obra</a:t>
            </a:r>
          </a:p>
        </p:txBody>
      </p:sp>
      <p:sp>
        <p:nvSpPr>
          <p:cNvPr id="46" name="CaixaDeTexto 45"/>
          <p:cNvSpPr txBox="1"/>
          <p:nvPr>
            <p:custDataLst>
              <p:tags r:id="rId23"/>
            </p:custDataLst>
          </p:nvPr>
        </p:nvSpPr>
        <p:spPr>
          <a:xfrm>
            <a:off x="1663826" y="4104884"/>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para compradores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7" name="CaixaDeTexto 46"/>
          <p:cNvSpPr txBox="1"/>
          <p:nvPr>
            <p:custDataLst>
              <p:tags r:id="rId24"/>
            </p:custDataLst>
          </p:nvPr>
        </p:nvSpPr>
        <p:spPr>
          <a:xfrm>
            <a:off x="1685092" y="4644945"/>
            <a:ext cx="1920136"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para bancos –vendas e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8" name="CaixaDeTexto 47"/>
          <p:cNvSpPr txBox="1"/>
          <p:nvPr>
            <p:custDataLst>
              <p:tags r:id="rId25"/>
            </p:custDataLst>
          </p:nvPr>
        </p:nvSpPr>
        <p:spPr>
          <a:xfrm>
            <a:off x="1694495" y="5230941"/>
            <a:ext cx="1941401" cy="646331"/>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Ineficiência – aprovação de crédito - incorporadoras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9" name="CaixaDeTexto 48"/>
          <p:cNvSpPr txBox="1"/>
          <p:nvPr>
            <p:custDataLst>
              <p:tags r:id="rId26"/>
            </p:custDataLst>
          </p:nvPr>
        </p:nvSpPr>
        <p:spPr>
          <a:xfrm>
            <a:off x="166460" y="4383370"/>
            <a:ext cx="1249310"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Insegurança nas aprovações</a:t>
            </a:r>
            <a:endParaRPr lang="pt-BR" sz="1200" dirty="0">
              <a:ea typeface="Tahoma" panose="020B0604030504040204" pitchFamily="34" charset="0"/>
              <a:cs typeface="Tahoma" panose="020B0604030504040204" pitchFamily="34" charset="0"/>
            </a:endParaRPr>
          </a:p>
        </p:txBody>
      </p:sp>
      <p:sp>
        <p:nvSpPr>
          <p:cNvPr id="50" name="CaixaDeTexto 49"/>
          <p:cNvSpPr txBox="1"/>
          <p:nvPr>
            <p:custDataLst>
              <p:tags r:id="rId27"/>
            </p:custDataLst>
          </p:nvPr>
        </p:nvSpPr>
        <p:spPr>
          <a:xfrm>
            <a:off x="191634" y="5013176"/>
            <a:ext cx="1212014" cy="276999"/>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Prazos </a:t>
            </a:r>
            <a:endParaRPr lang="pt-BR" sz="1200" dirty="0">
              <a:ea typeface="Tahoma" panose="020B0604030504040204" pitchFamily="34" charset="0"/>
              <a:cs typeface="Tahoma" panose="020B0604030504040204" pitchFamily="34" charset="0"/>
            </a:endParaRPr>
          </a:p>
        </p:txBody>
      </p:sp>
      <p:sp>
        <p:nvSpPr>
          <p:cNvPr id="51" name="CaixaDeTexto 50"/>
          <p:cNvSpPr txBox="1"/>
          <p:nvPr>
            <p:custDataLst>
              <p:tags r:id="rId28"/>
            </p:custDataLst>
          </p:nvPr>
        </p:nvSpPr>
        <p:spPr>
          <a:xfrm>
            <a:off x="5868144" y="1267019"/>
            <a:ext cx="1549803"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Demora nos repasses </a:t>
            </a:r>
            <a:endParaRPr lang="pt-BR" sz="12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2296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custDataLst>
              <p:tags r:id="rId1"/>
            </p:custDataLst>
          </p:nvPr>
        </p:nvSpPr>
        <p:spPr>
          <a:xfrm>
            <a:off x="1892902" y="3139474"/>
            <a:ext cx="5042717" cy="461665"/>
          </a:xfrm>
          <a:prstGeom prst="rect">
            <a:avLst/>
          </a:prstGeom>
          <a:solidFill>
            <a:sysClr val="window" lastClr="FFFFFF">
              <a:lumMod val="85000"/>
              <a:alpha val="55000"/>
            </a:sysClr>
          </a:solidFill>
          <a:ln>
            <a:solidFill>
              <a:schemeClr val="bg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Prazo de Execução de Obra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1" i="0" u="none" strike="noStrike" kern="0" cap="none" spc="0" normalizeH="0" baseline="0" noProof="0" dirty="0" smtClean="0">
                <a:ln>
                  <a:noFill/>
                </a:ln>
                <a:solidFill>
                  <a:srgbClr val="0070C0"/>
                </a:solidFill>
                <a:effectLst/>
                <a:uLnTx/>
                <a:uFillTx/>
                <a:latin typeface="Tahoma" pitchFamily="34" charset="0"/>
                <a:ea typeface="Tahoma" panose="020B0604030504040204" pitchFamily="34" charset="0"/>
                <a:cs typeface="Tahoma" panose="020B0604030504040204" pitchFamily="34" charset="0"/>
              </a:rPr>
              <a:t> 24 meses</a:t>
            </a:r>
          </a:p>
        </p:txBody>
      </p:sp>
      <p:cxnSp>
        <p:nvCxnSpPr>
          <p:cNvPr id="9" name="Conector reto 8"/>
          <p:cNvCxnSpPr/>
          <p:nvPr>
            <p:custDataLst>
              <p:tags r:id="rId2"/>
            </p:custDataLst>
          </p:nvPr>
        </p:nvCxnSpPr>
        <p:spPr>
          <a:xfrm flipV="1">
            <a:off x="1903534" y="2714527"/>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0" name="CaixaDeTexto 9"/>
          <p:cNvSpPr txBox="1"/>
          <p:nvPr>
            <p:custDataLst>
              <p:tags r:id="rId3"/>
            </p:custDataLst>
          </p:nvPr>
        </p:nvSpPr>
        <p:spPr>
          <a:xfrm>
            <a:off x="971600" y="1772816"/>
            <a:ext cx="1775026" cy="461665"/>
          </a:xfrm>
          <a:prstGeom prst="rect">
            <a:avLst/>
          </a:prstGeom>
          <a:solidFill>
            <a:schemeClr val="accent1"/>
          </a:solidFill>
          <a:ln>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Lançamento / Vendas + Repasses Banco</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custDataLst>
              <p:tags r:id="rId4"/>
            </p:custDataLst>
          </p:nvPr>
        </p:nvSpPr>
        <p:spPr>
          <a:xfrm>
            <a:off x="546163" y="3175902"/>
            <a:ext cx="558174" cy="461665"/>
          </a:xfrm>
          <a:prstGeom prst="rect">
            <a:avLst/>
          </a:prstGeom>
          <a:noFill/>
          <a:ln>
            <a:solidFill>
              <a:schemeClr val="bg1"/>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-12</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2" name="Conector reto 11"/>
          <p:cNvCxnSpPr/>
          <p:nvPr>
            <p:custDataLst>
              <p:tags r:id="rId5"/>
            </p:custDataLst>
          </p:nvPr>
        </p:nvCxnSpPr>
        <p:spPr>
          <a:xfrm flipV="1">
            <a:off x="801240" y="2718065"/>
            <a:ext cx="1" cy="359249"/>
          </a:xfrm>
          <a:prstGeom prst="line">
            <a:avLst/>
          </a:prstGeom>
          <a:noFill/>
          <a:ln w="9525" cap="flat" cmpd="sng" algn="ctr">
            <a:solidFill>
              <a:schemeClr val="accent1"/>
            </a:solidFill>
            <a:prstDash val="solid"/>
            <a:headEnd type="diamond" w="med" len="med"/>
            <a:tailEnd type="diamond" w="med" len="med"/>
          </a:ln>
          <a:effectLst/>
        </p:spPr>
      </p:cxnSp>
      <p:sp>
        <p:nvSpPr>
          <p:cNvPr id="13" name="CaixaDeTexto 12"/>
          <p:cNvSpPr txBox="1"/>
          <p:nvPr>
            <p:custDataLst>
              <p:tags r:id="rId6"/>
            </p:custDataLst>
          </p:nvPr>
        </p:nvSpPr>
        <p:spPr>
          <a:xfrm>
            <a:off x="179512" y="2420888"/>
            <a:ext cx="1269088" cy="461665"/>
          </a:xfrm>
          <a:prstGeom prst="rect">
            <a:avLst/>
          </a:prstGeom>
          <a:solidFill>
            <a:sysClr val="window" lastClr="FFFFFF"/>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Aquisição do </a:t>
            </a:r>
          </a:p>
          <a:p>
            <a:r>
              <a:rPr lang="pt-BR" sz="1200" dirty="0">
                <a:ea typeface="Tahoma" panose="020B0604030504040204" pitchFamily="34" charset="0"/>
                <a:cs typeface="Tahoma" panose="020B0604030504040204" pitchFamily="34" charset="0"/>
              </a:rPr>
              <a:t>terreno</a:t>
            </a:r>
          </a:p>
        </p:txBody>
      </p:sp>
      <p:sp>
        <p:nvSpPr>
          <p:cNvPr id="14" name="CaixaDeTexto 13"/>
          <p:cNvSpPr txBox="1"/>
          <p:nvPr>
            <p:custDataLst>
              <p:tags r:id="rId7"/>
            </p:custDataLst>
          </p:nvPr>
        </p:nvSpPr>
        <p:spPr>
          <a:xfrm>
            <a:off x="1613001" y="3190073"/>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0</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6" name="Conector reto 15"/>
          <p:cNvCxnSpPr/>
          <p:nvPr>
            <p:custDataLst>
              <p:tags r:id="rId8"/>
            </p:custDataLst>
          </p:nvPr>
        </p:nvCxnSpPr>
        <p:spPr>
          <a:xfrm flipV="1">
            <a:off x="6945501" y="2616587"/>
            <a:ext cx="0" cy="450774"/>
          </a:xfrm>
          <a:prstGeom prst="line">
            <a:avLst/>
          </a:prstGeom>
          <a:noFill/>
          <a:ln w="9525" cap="flat" cmpd="sng" algn="ctr">
            <a:solidFill>
              <a:schemeClr val="accent1"/>
            </a:solidFill>
            <a:prstDash val="solid"/>
            <a:headEnd type="diamond" w="med" len="med"/>
            <a:tailEnd type="diamond" w="med" len="med"/>
          </a:ln>
          <a:effectLst/>
        </p:spPr>
      </p:cxnSp>
      <p:sp>
        <p:nvSpPr>
          <p:cNvPr id="17" name="CaixaDeTexto 16"/>
          <p:cNvSpPr txBox="1"/>
          <p:nvPr>
            <p:custDataLst>
              <p:tags r:id="rId9"/>
            </p:custDataLst>
          </p:nvPr>
        </p:nvSpPr>
        <p:spPr>
          <a:xfrm>
            <a:off x="6444208" y="2420888"/>
            <a:ext cx="1152128" cy="461665"/>
          </a:xfrm>
          <a:prstGeom prst="rect">
            <a:avLst/>
          </a:prstGeom>
          <a:solidFill>
            <a:schemeClr val="bg1"/>
          </a:solidFill>
          <a:ln w="19050">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kumimoji="0" sz="900" b="0" i="0" u="none" strike="noStrike" kern="0" cap="none" spc="0" normalizeH="0" baseline="0">
                <a:ln>
                  <a:noFill/>
                </a:ln>
                <a:solidFill>
                  <a:srgbClr val="002E6E"/>
                </a:solidFill>
                <a:effectLst/>
                <a:uLnTx/>
                <a:uFillTx/>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Conclusão da Obra</a:t>
            </a:r>
          </a:p>
        </p:txBody>
      </p:sp>
      <p:sp>
        <p:nvSpPr>
          <p:cNvPr id="20" name="CaixaDeTexto 19"/>
          <p:cNvSpPr txBox="1"/>
          <p:nvPr>
            <p:custDataLst>
              <p:tags r:id="rId10"/>
            </p:custDataLst>
          </p:nvPr>
        </p:nvSpPr>
        <p:spPr>
          <a:xfrm>
            <a:off x="6685406" y="3183359"/>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24</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custDataLst>
              <p:tags r:id="rId11"/>
            </p:custDataLst>
          </p:nvPr>
        </p:nvSpPr>
        <p:spPr>
          <a:xfrm>
            <a:off x="7878162" y="3181538"/>
            <a:ext cx="558174" cy="461665"/>
          </a:xfrm>
          <a:prstGeom prst="rect">
            <a:avLst/>
          </a:prstGeom>
          <a:noFill/>
          <a:ln>
            <a:solidFill>
              <a:schemeClr val="bg1"/>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a:t>
            </a:r>
            <a:r>
              <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35</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2" name="CaixaDeTexto 21"/>
          <p:cNvSpPr txBox="1"/>
          <p:nvPr>
            <p:custDataLst>
              <p:tags r:id="rId12"/>
            </p:custDataLst>
          </p:nvPr>
        </p:nvSpPr>
        <p:spPr>
          <a:xfrm>
            <a:off x="2722323" y="3202804"/>
            <a:ext cx="558174" cy="461665"/>
          </a:xfrm>
          <a:prstGeom prst="rect">
            <a:avLst/>
          </a:prstGeom>
          <a:noFill/>
          <a:ln>
            <a:solidFill>
              <a:srgbClr val="EBEBEB"/>
            </a:solidFill>
            <a:prstDash val="solid"/>
          </a:ln>
        </p:spPr>
        <p:txBody>
          <a:bodyPr wrap="square" rtlCol="0">
            <a:spAutoFit/>
          </a:bodyPr>
          <a:lstStyle/>
          <a:p>
            <a:pPr algn="ctr"/>
            <a:r>
              <a:rPr lang="pt-BR" sz="1200" b="0" dirty="0" smtClean="0">
                <a:solidFill>
                  <a:srgbClr val="FF0000"/>
                </a:solidFill>
                <a:latin typeface="Tahoma" panose="020B0604030504040204" pitchFamily="34" charset="0"/>
                <a:ea typeface="Tahoma" panose="020B0604030504040204" pitchFamily="34" charset="0"/>
                <a:cs typeface="Tahoma" panose="020B0604030504040204" pitchFamily="34" charset="0"/>
              </a:rPr>
              <a:t>Timing 6</a:t>
            </a:r>
            <a:endParaRPr lang="pt-BR" sz="1200" b="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Conector reto 22"/>
          <p:cNvCxnSpPr/>
          <p:nvPr>
            <p:custDataLst>
              <p:tags r:id="rId13"/>
            </p:custDataLst>
          </p:nvPr>
        </p:nvCxnSpPr>
        <p:spPr>
          <a:xfrm flipV="1">
            <a:off x="1895953" y="3090620"/>
            <a:ext cx="1114695" cy="0"/>
          </a:xfrm>
          <a:prstGeom prst="line">
            <a:avLst/>
          </a:prstGeom>
          <a:noFill/>
          <a:ln w="19050" cap="flat" cmpd="sng" algn="ctr">
            <a:solidFill>
              <a:schemeClr val="tx1"/>
            </a:solidFill>
            <a:prstDash val="solid"/>
            <a:headEnd type="oval" w="med" len="med"/>
            <a:tailEnd type="oval" w="med" len="med"/>
          </a:ln>
          <a:effectLst/>
        </p:spPr>
      </p:cxnSp>
      <p:cxnSp>
        <p:nvCxnSpPr>
          <p:cNvPr id="24" name="Conector reto 23"/>
          <p:cNvCxnSpPr/>
          <p:nvPr>
            <p:custDataLst>
              <p:tags r:id="rId14"/>
            </p:custDataLst>
          </p:nvPr>
        </p:nvCxnSpPr>
        <p:spPr>
          <a:xfrm>
            <a:off x="3010648" y="3090620"/>
            <a:ext cx="1493925" cy="0"/>
          </a:xfrm>
          <a:prstGeom prst="line">
            <a:avLst/>
          </a:prstGeom>
          <a:noFill/>
          <a:ln w="19050" cap="flat" cmpd="sng" algn="ctr">
            <a:solidFill>
              <a:schemeClr val="tx1"/>
            </a:solidFill>
            <a:prstDash val="solid"/>
            <a:headEnd type="oval" w="med" len="med"/>
            <a:tailEnd type="oval" w="med" len="med"/>
          </a:ln>
          <a:effectLst/>
        </p:spPr>
      </p:cxnSp>
      <p:cxnSp>
        <p:nvCxnSpPr>
          <p:cNvPr id="25" name="Conector reto 24"/>
          <p:cNvCxnSpPr/>
          <p:nvPr>
            <p:custDataLst>
              <p:tags r:id="rId15"/>
            </p:custDataLst>
          </p:nvPr>
        </p:nvCxnSpPr>
        <p:spPr>
          <a:xfrm flipV="1">
            <a:off x="4504573" y="3090620"/>
            <a:ext cx="1123408" cy="0"/>
          </a:xfrm>
          <a:prstGeom prst="line">
            <a:avLst/>
          </a:prstGeom>
          <a:noFill/>
          <a:ln w="19050" cap="flat" cmpd="sng" algn="ctr">
            <a:solidFill>
              <a:schemeClr val="tx1"/>
            </a:solidFill>
            <a:prstDash val="solid"/>
            <a:headEnd type="oval" w="med" len="med"/>
            <a:tailEnd type="oval" w="med" len="med"/>
          </a:ln>
          <a:effectLst/>
        </p:spPr>
      </p:cxnSp>
      <p:cxnSp>
        <p:nvCxnSpPr>
          <p:cNvPr id="26" name="Conector reto 25"/>
          <p:cNvCxnSpPr/>
          <p:nvPr>
            <p:custDataLst>
              <p:tags r:id="rId16"/>
            </p:custDataLst>
          </p:nvPr>
        </p:nvCxnSpPr>
        <p:spPr>
          <a:xfrm>
            <a:off x="5627981" y="3090620"/>
            <a:ext cx="1307638" cy="0"/>
          </a:xfrm>
          <a:prstGeom prst="line">
            <a:avLst/>
          </a:prstGeom>
          <a:noFill/>
          <a:ln w="19050" cap="flat" cmpd="sng" algn="ctr">
            <a:solidFill>
              <a:schemeClr val="tx1"/>
            </a:solidFill>
            <a:prstDash val="solid"/>
            <a:headEnd type="oval" w="med" len="med"/>
            <a:tailEnd type="oval" w="med" len="med"/>
          </a:ln>
          <a:effectLst/>
        </p:spPr>
      </p:cxnSp>
      <p:cxnSp>
        <p:nvCxnSpPr>
          <p:cNvPr id="27" name="Conector reto 26"/>
          <p:cNvCxnSpPr/>
          <p:nvPr>
            <p:custDataLst>
              <p:tags r:id="rId17"/>
            </p:custDataLst>
          </p:nvPr>
        </p:nvCxnSpPr>
        <p:spPr>
          <a:xfrm flipV="1">
            <a:off x="6935619" y="3090620"/>
            <a:ext cx="1669478" cy="0"/>
          </a:xfrm>
          <a:prstGeom prst="line">
            <a:avLst/>
          </a:prstGeom>
          <a:noFill/>
          <a:ln w="19050" cap="flat" cmpd="sng" algn="ctr">
            <a:solidFill>
              <a:schemeClr val="tx1"/>
            </a:solidFill>
            <a:prstDash val="solid"/>
            <a:headEnd type="oval" w="med" len="med"/>
            <a:tailEnd type="oval" w="med" len="med"/>
          </a:ln>
          <a:effectLst/>
        </p:spPr>
      </p:cxnSp>
      <p:cxnSp>
        <p:nvCxnSpPr>
          <p:cNvPr id="28" name="Conector reto 27"/>
          <p:cNvCxnSpPr/>
          <p:nvPr>
            <p:custDataLst>
              <p:tags r:id="rId18"/>
            </p:custDataLst>
          </p:nvPr>
        </p:nvCxnSpPr>
        <p:spPr>
          <a:xfrm>
            <a:off x="802522" y="3090620"/>
            <a:ext cx="1093431" cy="0"/>
          </a:xfrm>
          <a:prstGeom prst="line">
            <a:avLst/>
          </a:prstGeom>
          <a:noFill/>
          <a:ln w="19050" cap="flat" cmpd="sng" algn="ctr">
            <a:solidFill>
              <a:schemeClr val="tx1"/>
            </a:solidFill>
            <a:prstDash val="solid"/>
            <a:headEnd type="oval" w="med" len="med"/>
            <a:tailEnd type="oval" w="med" len="med"/>
          </a:ln>
          <a:effectLst/>
        </p:spPr>
      </p:cxnSp>
      <p:sp>
        <p:nvSpPr>
          <p:cNvPr id="29" name="Texto explicativo em seta para baixo 28"/>
          <p:cNvSpPr/>
          <p:nvPr>
            <p:custDataLst>
              <p:tags r:id="rId19"/>
            </p:custDataLst>
          </p:nvPr>
        </p:nvSpPr>
        <p:spPr>
          <a:xfrm>
            <a:off x="6372200" y="1268760"/>
            <a:ext cx="1126954" cy="1080120"/>
          </a:xfrm>
          <a:prstGeom prst="downArrowCallout">
            <a:avLst>
              <a:gd name="adj1" fmla="val 0"/>
              <a:gd name="adj2" fmla="val 6350"/>
              <a:gd name="adj3" fmla="val 21887"/>
              <a:gd name="adj4" fmla="val 58747"/>
            </a:avLst>
          </a:prstGeom>
          <a:noFill/>
          <a:ln w="25400" cap="flat" cmpd="sng" algn="ctr">
            <a:solidFill>
              <a:schemeClr val="accent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pt-BR" sz="1200" b="0" i="0" u="none" strike="noStrike" kern="0" cap="none" spc="0" normalizeH="0" baseline="0" noProof="0" dirty="0" smtClean="0">
                <a:ln>
                  <a:noFill/>
                </a:ln>
                <a:solidFill>
                  <a:srgbClr val="002E6E"/>
                </a:solidFill>
                <a:effectLst/>
                <a:uLnTx/>
                <a:uFillTx/>
                <a:latin typeface="Tahoma" panose="020B0604030504040204" pitchFamily="34" charset="0"/>
                <a:ea typeface="Tahoma" panose="020B0604030504040204" pitchFamily="34" charset="0"/>
                <a:cs typeface="Tahoma" panose="020B0604030504040204" pitchFamily="34" charset="0"/>
              </a:rPr>
              <a:t>Entrega de chaves</a:t>
            </a:r>
          </a:p>
        </p:txBody>
      </p:sp>
      <p:sp>
        <p:nvSpPr>
          <p:cNvPr id="30" name="Multiplicar 29"/>
          <p:cNvSpPr/>
          <p:nvPr>
            <p:custDataLst>
              <p:tags r:id="rId20"/>
            </p:custDataLst>
          </p:nvPr>
        </p:nvSpPr>
        <p:spPr>
          <a:xfrm>
            <a:off x="8002168" y="2905954"/>
            <a:ext cx="367178" cy="369332"/>
          </a:xfrm>
          <a:prstGeom prst="mathMultiply">
            <a:avLst>
              <a:gd name="adj1" fmla="val 14626"/>
            </a:avLst>
          </a:prstGeom>
          <a:solidFill>
            <a:srgbClr val="C0000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a:latin typeface="Tahoma" panose="020B0604030504040204" pitchFamily="34" charset="0"/>
              <a:ea typeface="Tahoma" panose="020B0604030504040204" pitchFamily="34" charset="0"/>
              <a:cs typeface="Tahoma" panose="020B0604030504040204" pitchFamily="34" charset="0"/>
            </a:endParaRPr>
          </a:p>
        </p:txBody>
      </p:sp>
      <p:sp>
        <p:nvSpPr>
          <p:cNvPr id="32" name="CaixaDeTexto 31"/>
          <p:cNvSpPr txBox="1"/>
          <p:nvPr>
            <p:custDataLst>
              <p:tags r:id="rId21"/>
            </p:custDataLst>
          </p:nvPr>
        </p:nvSpPr>
        <p:spPr>
          <a:xfrm>
            <a:off x="1475656" y="2420888"/>
            <a:ext cx="864096" cy="461665"/>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a:ea typeface="Tahoma" panose="020B0604030504040204" pitchFamily="34" charset="0"/>
                <a:cs typeface="Tahoma" panose="020B0604030504040204" pitchFamily="34" charset="0"/>
              </a:rPr>
              <a:t>Inicio de Obra</a:t>
            </a:r>
          </a:p>
        </p:txBody>
      </p:sp>
      <p:sp>
        <p:nvSpPr>
          <p:cNvPr id="33" name="CaixaDeTexto 32"/>
          <p:cNvSpPr txBox="1"/>
          <p:nvPr>
            <p:custDataLst>
              <p:tags r:id="rId22"/>
            </p:custDataLst>
          </p:nvPr>
        </p:nvSpPr>
        <p:spPr>
          <a:xfrm>
            <a:off x="1892902" y="3717032"/>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Segurança para compradores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4" name="CaixaDeTexto 33"/>
          <p:cNvSpPr txBox="1"/>
          <p:nvPr>
            <p:custDataLst>
              <p:tags r:id="rId23"/>
            </p:custDataLst>
          </p:nvPr>
        </p:nvSpPr>
        <p:spPr>
          <a:xfrm>
            <a:off x="1914168" y="4263479"/>
            <a:ext cx="1920136"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Segurança para bancos -repasses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CaixaDeTexto 34"/>
          <p:cNvSpPr txBox="1"/>
          <p:nvPr>
            <p:custDataLst>
              <p:tags r:id="rId24"/>
            </p:custDataLst>
          </p:nvPr>
        </p:nvSpPr>
        <p:spPr>
          <a:xfrm>
            <a:off x="5971998" y="3789040"/>
            <a:ext cx="1912370" cy="288032"/>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b="0" kern="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6" name="CaixaDeTexto 35"/>
          <p:cNvSpPr txBox="1"/>
          <p:nvPr>
            <p:custDataLst>
              <p:tags r:id="rId25"/>
            </p:custDataLst>
          </p:nvPr>
        </p:nvSpPr>
        <p:spPr>
          <a:xfrm>
            <a:off x="1920756" y="4839543"/>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a:solidFill>
                  <a:schemeClr val="bg1"/>
                </a:solidFill>
                <a:latin typeface="Tahoma" panose="020B0604030504040204" pitchFamily="34" charset="0"/>
                <a:ea typeface="Tahoma" panose="020B0604030504040204" pitchFamily="34" charset="0"/>
                <a:cs typeface="Tahoma" panose="020B0604030504040204" pitchFamily="34" charset="0"/>
              </a:rPr>
              <a:t>A</a:t>
            </a: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provação de crédito - bancos</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CaixaDeTexto 36"/>
          <p:cNvSpPr txBox="1"/>
          <p:nvPr>
            <p:custDataLst>
              <p:tags r:id="rId26"/>
            </p:custDataLst>
          </p:nvPr>
        </p:nvSpPr>
        <p:spPr>
          <a:xfrm>
            <a:off x="5940152" y="4232121"/>
            <a:ext cx="1941401" cy="276999"/>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Otimização ciclo de caixa</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8" name="CaixaDeTexto 37"/>
          <p:cNvSpPr txBox="1"/>
          <p:nvPr>
            <p:custDataLst>
              <p:tags r:id="rId27"/>
            </p:custDataLst>
          </p:nvPr>
        </p:nvSpPr>
        <p:spPr>
          <a:xfrm>
            <a:off x="5965326" y="4623519"/>
            <a:ext cx="1941401" cy="461665"/>
          </a:xfrm>
          <a:prstGeom prst="rect">
            <a:avLst/>
          </a:prstGeom>
          <a:solidFill>
            <a:schemeClr val="accent1"/>
          </a:solidFill>
          <a:ln w="12700">
            <a:solidFill>
              <a:schemeClr val="accent1"/>
            </a:solidFill>
            <a:prstDash val="solid"/>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200" kern="0" dirty="0" smtClean="0">
                <a:solidFill>
                  <a:schemeClr val="bg1"/>
                </a:solidFill>
                <a:latin typeface="Tahoma" panose="020B0604030504040204" pitchFamily="34" charset="0"/>
                <a:ea typeface="Tahoma" panose="020B0604030504040204" pitchFamily="34" charset="0"/>
                <a:cs typeface="Tahoma" panose="020B0604030504040204" pitchFamily="34" charset="0"/>
              </a:rPr>
              <a:t>Otimização máquina -crédito</a:t>
            </a:r>
            <a:endParaRPr lang="pt-BR" sz="1200" b="0"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9" name="CaixaDeTexto 38"/>
          <p:cNvSpPr txBox="1"/>
          <p:nvPr>
            <p:custDataLst>
              <p:tags r:id="rId28"/>
            </p:custDataLst>
          </p:nvPr>
        </p:nvSpPr>
        <p:spPr>
          <a:xfrm>
            <a:off x="395536" y="3857888"/>
            <a:ext cx="1105294" cy="646331"/>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Insegurança nas aprovações</a:t>
            </a:r>
            <a:endParaRPr lang="pt-BR" sz="1200" dirty="0">
              <a:ea typeface="Tahoma" panose="020B0604030504040204" pitchFamily="34" charset="0"/>
              <a:cs typeface="Tahoma" panose="020B0604030504040204" pitchFamily="34" charset="0"/>
            </a:endParaRPr>
          </a:p>
        </p:txBody>
      </p:sp>
      <p:sp>
        <p:nvSpPr>
          <p:cNvPr id="40" name="CaixaDeTexto 39"/>
          <p:cNvSpPr txBox="1"/>
          <p:nvPr>
            <p:custDataLst>
              <p:tags r:id="rId29"/>
            </p:custDataLst>
          </p:nvPr>
        </p:nvSpPr>
        <p:spPr>
          <a:xfrm>
            <a:off x="420710" y="4767535"/>
            <a:ext cx="1054946" cy="276999"/>
          </a:xfrm>
          <a:prstGeom prst="rect">
            <a:avLst/>
          </a:prstGeom>
          <a:solidFill>
            <a:schemeClr val="bg1"/>
          </a:solidFill>
          <a:ln>
            <a:solidFill>
              <a:schemeClr val="accent1"/>
            </a:solidFill>
            <a:prstDash val="solid"/>
          </a:ln>
        </p:spPr>
        <p:txBody>
          <a:bodyPr wrap="square" rtlCol="0">
            <a:spAutoFit/>
          </a:bodyPr>
          <a:lstStyle>
            <a:defPPr>
              <a:defRPr lang="pt-BR"/>
            </a:defPPr>
            <a:lvl1pPr marL="0" marR="0" lvl="0" indent="0" algn="ctr" defTabSz="914400" eaLnBrk="1" fontAlgn="auto" latinLnBrk="0" hangingPunct="1">
              <a:lnSpc>
                <a:spcPct val="100000"/>
              </a:lnSpc>
              <a:spcBef>
                <a:spcPts val="0"/>
              </a:spcBef>
              <a:spcAft>
                <a:spcPts val="0"/>
              </a:spcAft>
              <a:buClrTx/>
              <a:buSzTx/>
              <a:buFontTx/>
              <a:buNone/>
              <a:tabLst/>
              <a:defRPr sz="900" b="0" kern="0">
                <a:solidFill>
                  <a:srgbClr val="002E6E"/>
                </a:solidFill>
                <a:latin typeface="Tahoma" pitchFamily="34" charset="0"/>
                <a:ea typeface="ＭＳ Ｐゴシック" pitchFamily="-112" charset="-128"/>
                <a:cs typeface="+mn-cs"/>
              </a:defRPr>
            </a:lvl1pPr>
          </a:lstStyle>
          <a:p>
            <a:r>
              <a:rPr lang="pt-BR" sz="1200" dirty="0" smtClean="0">
                <a:ea typeface="Tahoma" panose="020B0604030504040204" pitchFamily="34" charset="0"/>
                <a:cs typeface="Tahoma" panose="020B0604030504040204" pitchFamily="34" charset="0"/>
              </a:rPr>
              <a:t>Prazos</a:t>
            </a:r>
            <a:r>
              <a:rPr lang="pt-BR" dirty="0" smtClean="0">
                <a:ea typeface="Tahoma" panose="020B0604030504040204" pitchFamily="34" charset="0"/>
                <a:cs typeface="Tahoma" panose="020B0604030504040204" pitchFamily="34" charset="0"/>
              </a:rPr>
              <a:t> </a:t>
            </a:r>
            <a:endParaRPr lang="pt-BR" dirty="0">
              <a:ea typeface="Tahoma" panose="020B0604030504040204" pitchFamily="34" charset="0"/>
              <a:cs typeface="Tahoma" panose="020B0604030504040204" pitchFamily="34" charset="0"/>
            </a:endParaRPr>
          </a:p>
        </p:txBody>
      </p:sp>
      <p:sp>
        <p:nvSpPr>
          <p:cNvPr id="41" name="CaixaDeTexto 40"/>
          <p:cNvSpPr txBox="1"/>
          <p:nvPr/>
        </p:nvSpPr>
        <p:spPr>
          <a:xfrm>
            <a:off x="2411760" y="260648"/>
            <a:ext cx="6732240"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Proposto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2" name="CaixaDeTexto 41"/>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Negócios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352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1052736"/>
            <a:ext cx="8381446" cy="488441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a:t>
            </a: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Relações de trabalho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Subjetividade </a:t>
            </a:r>
            <a:r>
              <a:rPr lang="pt-BR" sz="1400" b="1" dirty="0">
                <a:latin typeface="Tahoma" panose="020B0604030504040204" pitchFamily="34" charset="0"/>
                <a:ea typeface="Tahoma" panose="020B0604030504040204" pitchFamily="34" charset="0"/>
                <a:cs typeface="Tahoma" panose="020B0604030504040204" pitchFamily="34" charset="0"/>
              </a:rPr>
              <a:t>e arbitrariedade no trabalho análogo</a:t>
            </a: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Lei definindo Trabalho Análogo à Escravidão</a:t>
            </a:r>
          </a:p>
          <a:p>
            <a:pPr marL="1257300" lvl="3" indent="-342900">
              <a:lnSpc>
                <a:spcPct val="110000"/>
              </a:lnSpc>
              <a:spcBef>
                <a:spcPts val="600"/>
              </a:spcBef>
              <a:buClr>
                <a:schemeClr val="tx1"/>
              </a:buClr>
              <a:buFont typeface="+mj-lt"/>
              <a:buAutoNum type="arabicPeriod"/>
            </a:pPr>
            <a:r>
              <a:rPr lang="pt-BR" sz="1400" dirty="0" smtClean="0">
                <a:latin typeface="Tahoma" panose="020B0604030504040204" pitchFamily="34" charset="0"/>
                <a:ea typeface="Tahoma" panose="020B0604030504040204" pitchFamily="34" charset="0"/>
                <a:cs typeface="Tahoma" panose="020B0604030504040204" pitchFamily="34" charset="0"/>
              </a:rPr>
              <a:t>Portaria disciplinando processo de inclusão na Lista</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Jairo: ênfase em 2</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Boas </a:t>
            </a:r>
            <a:r>
              <a:rPr lang="pt-BR" sz="1400" b="1" dirty="0">
                <a:latin typeface="Tahoma" panose="020B0604030504040204" pitchFamily="34" charset="0"/>
                <a:ea typeface="Tahoma" panose="020B0604030504040204" pitchFamily="34" charset="0"/>
                <a:cs typeface="Tahoma" panose="020B0604030504040204" pitchFamily="34" charset="0"/>
              </a:rPr>
              <a:t>práticas OIT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sobre condições do trabalho</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Certificação </a:t>
            </a:r>
            <a:r>
              <a:rPr lang="pt-BR" sz="1400" b="1" dirty="0">
                <a:latin typeface="Tahoma" panose="020B0604030504040204" pitchFamily="34" charset="0"/>
                <a:ea typeface="Tahoma" panose="020B0604030504040204" pitchFamily="34" charset="0"/>
                <a:cs typeface="Tahoma" panose="020B0604030504040204" pitchFamily="34" charset="0"/>
              </a:rPr>
              <a:t>ABNT - </a:t>
            </a:r>
            <a:r>
              <a:rPr lang="pt-BR" sz="1400" dirty="0">
                <a:latin typeface="Tahoma" panose="020B0604030504040204" pitchFamily="34" charset="0"/>
                <a:ea typeface="Tahoma" panose="020B0604030504040204" pitchFamily="34" charset="0"/>
                <a:cs typeface="Tahoma" panose="020B0604030504040204" pitchFamily="34" charset="0"/>
              </a:rPr>
              <a:t>esforço por participação e controle, risco de não se obter o reconhecimento esperado. Atualização sobre eventual trabalho da ABNT sobre trabalho análogo em moldes internacionais, para neste caso buscarmos nossa participação</a:t>
            </a:r>
          </a:p>
          <a:p>
            <a:pPr marL="638175" lvl="2"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a:latin typeface="Tahoma" panose="020B0604030504040204" pitchFamily="34" charset="0"/>
                <a:ea typeface="Tahoma" panose="020B0604030504040204" pitchFamily="34" charset="0"/>
                <a:cs typeface="Tahoma" panose="020B0604030504040204" pitchFamily="34" charset="0"/>
              </a:rPr>
              <a:t>Grupo Destacado com Conselho </a:t>
            </a:r>
            <a:r>
              <a:rPr lang="pt-BR" sz="1400" b="1" smtClean="0">
                <a:latin typeface="Tahoma" panose="020B0604030504040204" pitchFamily="34" charset="0"/>
                <a:ea typeface="Tahoma" panose="020B0604030504040204" pitchFamily="34" charset="0"/>
                <a:cs typeface="Tahoma" panose="020B0604030504040204" pitchFamily="34" charset="0"/>
              </a:rPr>
              <a:t>Jurídico, Comitê </a:t>
            </a:r>
            <a:r>
              <a:rPr lang="pt-BR" sz="1400" b="1" dirty="0" smtClean="0">
                <a:latin typeface="Tahoma" panose="020B0604030504040204" pitchFamily="34" charset="0"/>
                <a:ea typeface="Tahoma" panose="020B0604030504040204" pitchFamily="34" charset="0"/>
                <a:cs typeface="Tahoma" panose="020B0604030504040204" pitchFamily="34" charset="0"/>
              </a:rPr>
              <a:t>de Comunicação, FSB</a:t>
            </a:r>
          </a:p>
          <a:p>
            <a:pPr marL="457200" lvl="2">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23528" y="1412776"/>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2</a:t>
            </a:r>
          </a:p>
        </p:txBody>
      </p:sp>
      <p:sp>
        <p:nvSpPr>
          <p:cNvPr id="15" name="Rectangle 1"/>
          <p:cNvSpPr/>
          <p:nvPr/>
        </p:nvSpPr>
        <p:spPr>
          <a:xfrm>
            <a:off x="107504" y="692696"/>
            <a:ext cx="8856984" cy="306944"/>
          </a:xfrm>
          <a:prstGeom prst="rect">
            <a:avLst/>
          </a:prstGeom>
        </p:spPr>
        <p:txBody>
          <a:bodyPr wrap="square">
            <a:spAutoFit/>
          </a:bodyPr>
          <a:lstStyle/>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Priorização dos temas, Comitês e Mesas</a:t>
            </a:r>
          </a:p>
        </p:txBody>
      </p:sp>
    </p:spTree>
    <p:extLst>
      <p:ext uri="{BB962C8B-B14F-4D97-AF65-F5344CB8AC3E}">
        <p14:creationId xmlns:p14="http://schemas.microsoft.com/office/powerpoint/2010/main" val="43256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Temas para priorização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tângulo 1"/>
          <p:cNvSpPr/>
          <p:nvPr/>
        </p:nvSpPr>
        <p:spPr>
          <a:xfrm>
            <a:off x="251520" y="692696"/>
            <a:ext cx="8381446" cy="5666167"/>
          </a:xfrm>
          <a:prstGeom prst="rect">
            <a:avLst/>
          </a:prstGeom>
        </p:spPr>
        <p:txBody>
          <a:bodyPr wrap="square">
            <a:spAutoFit/>
          </a:bodyPr>
          <a:lstStyle/>
          <a:p>
            <a:pPr marL="1552575" lvl="4"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Cipoal </a:t>
            </a:r>
            <a:r>
              <a:rPr lang="pt-BR" sz="1400" b="1" dirty="0">
                <a:latin typeface="Tahoma" panose="020B0604030504040204" pitchFamily="34" charset="0"/>
                <a:ea typeface="Tahoma" panose="020B0604030504040204" pitchFamily="34" charset="0"/>
                <a:cs typeface="Tahoma" panose="020B0604030504040204" pitchFamily="34" charset="0"/>
              </a:rPr>
              <a:t>legal – simplificação</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Levantamento Biblioteca do Congresso – JK</a:t>
            </a:r>
          </a:p>
          <a:p>
            <a:pPr marL="638175" lvl="2"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Municípios piloto – radiografia </a:t>
            </a:r>
            <a:r>
              <a:rPr lang="pt-BR" sz="1400" dirty="0" smtClean="0">
                <a:latin typeface="Tahoma" panose="020B0604030504040204" pitchFamily="34" charset="0"/>
                <a:ea typeface="Tahoma" panose="020B0604030504040204" pitchFamily="34" charset="0"/>
                <a:cs typeface="Tahoma" panose="020B0604030504040204" pitchFamily="34" charset="0"/>
              </a:rPr>
              <a:t>legal - ajuda </a:t>
            </a:r>
            <a:r>
              <a:rPr lang="pt-BR" sz="1400" dirty="0">
                <a:latin typeface="Tahoma" panose="020B0604030504040204" pitchFamily="34" charset="0"/>
                <a:ea typeface="Tahoma" panose="020B0604030504040204" pitchFamily="34" charset="0"/>
                <a:cs typeface="Tahoma" panose="020B0604030504040204" pitchFamily="34" charset="0"/>
              </a:rPr>
              <a:t>de escritórios de arquitetura – </a:t>
            </a:r>
            <a:r>
              <a:rPr lang="pt-BR" sz="1400" dirty="0" err="1">
                <a:latin typeface="Tahoma" panose="020B0604030504040204" pitchFamily="34" charset="0"/>
                <a:ea typeface="Tahoma" panose="020B0604030504040204" pitchFamily="34" charset="0"/>
                <a:cs typeface="Tahoma" panose="020B0604030504040204" pitchFamily="34" charset="0"/>
              </a:rPr>
              <a:t>ex</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MCAA</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Foco </a:t>
            </a:r>
            <a:r>
              <a:rPr lang="pt-BR" sz="1400" dirty="0">
                <a:latin typeface="Tahoma" panose="020B0604030504040204" pitchFamily="34" charset="0"/>
                <a:ea typeface="Tahoma" panose="020B0604030504040204" pitchFamily="34" charset="0"/>
                <a:cs typeface="Tahoma" panose="020B0604030504040204" pitchFamily="34" charset="0"/>
              </a:rPr>
              <a:t>em </a:t>
            </a:r>
            <a:r>
              <a:rPr lang="pt-BR" sz="1400" dirty="0" smtClean="0">
                <a:latin typeface="Tahoma" panose="020B0604030504040204" pitchFamily="34" charset="0"/>
                <a:ea typeface="Tahoma" panose="020B0604030504040204" pitchFamily="34" charset="0"/>
                <a:cs typeface="Tahoma" panose="020B0604030504040204" pitchFamily="34" charset="0"/>
              </a:rPr>
              <a:t>SP e RJ,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smtClean="0">
                <a:latin typeface="Tahoma" panose="020B0604030504040204" pitchFamily="34" charset="0"/>
                <a:ea typeface="Tahoma" panose="020B0604030504040204" pitchFamily="34" charset="0"/>
                <a:cs typeface="Tahoma" panose="020B0604030504040204" pitchFamily="34" charset="0"/>
              </a:rPr>
              <a:t>Secovi </a:t>
            </a:r>
            <a:r>
              <a:rPr lang="pt-BR" sz="1400" dirty="0">
                <a:latin typeface="Tahoma" panose="020B0604030504040204" pitchFamily="34" charset="0"/>
                <a:ea typeface="Tahoma" panose="020B0604030504040204" pitchFamily="34" charset="0"/>
                <a:cs typeface="Tahoma" panose="020B0604030504040204" pitchFamily="34" charset="0"/>
              </a:rPr>
              <a:t>e ADEMI. Exemplo a ser considerado: Guarulhos. </a:t>
            </a:r>
            <a:r>
              <a:rPr lang="pt-BR" sz="1400" dirty="0" smtClean="0">
                <a:latin typeface="Tahoma" panose="020B0604030504040204" pitchFamily="34" charset="0"/>
                <a:ea typeface="Tahoma" panose="020B0604030504040204" pitchFamily="34" charset="0"/>
                <a:cs typeface="Tahoma" panose="020B0604030504040204" pitchFamily="34" charset="0"/>
              </a:rPr>
              <a:t>4 </a:t>
            </a:r>
            <a:r>
              <a:rPr lang="pt-BR" sz="1400" dirty="0">
                <a:latin typeface="Tahoma" panose="020B0604030504040204" pitchFamily="34" charset="0"/>
                <a:ea typeface="Tahoma" panose="020B0604030504040204" pitchFamily="34" charset="0"/>
                <a:cs typeface="Tahoma" panose="020B0604030504040204" pitchFamily="34" charset="0"/>
              </a:rPr>
              <a:t>pontos:</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Simplificação legal</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Processos declaratórios</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Informatização</a:t>
            </a:r>
          </a:p>
          <a:p>
            <a:pPr marL="10953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Balcão Único</a:t>
            </a:r>
          </a:p>
          <a:p>
            <a:pPr marL="638175" lvl="2"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 com Comitê de Incorporação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914400" lvl="3">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0" lvl="1">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       Modelo tributário</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Permuta, Receitas Financeiras, ISS, outros pontos</a:t>
            </a: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Despesas </a:t>
            </a:r>
            <a:r>
              <a:rPr lang="pt-BR" sz="1400" dirty="0" err="1" smtClean="0">
                <a:latin typeface="Tahoma" panose="020B0604030504040204" pitchFamily="34" charset="0"/>
                <a:ea typeface="Tahoma" panose="020B0604030504040204" pitchFamily="34" charset="0"/>
                <a:cs typeface="Tahoma" panose="020B0604030504040204" pitchFamily="34" charset="0"/>
              </a:rPr>
              <a:t>compatilhadas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Discussões em curso com Mesa Contábil - Tributária, a partir de IFRS</a:t>
            </a:r>
          </a:p>
          <a:p>
            <a:pPr marL="457200" lvl="2">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457200" lvl="2">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Grupo destacado</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com Mesa Contábil-Tributária</a:t>
            </a:r>
            <a:endParaRPr lang="pt-BR" sz="13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251520" y="108876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3</a:t>
            </a:r>
          </a:p>
        </p:txBody>
      </p:sp>
      <p:sp>
        <p:nvSpPr>
          <p:cNvPr id="12" name="Retângulo 11"/>
          <p:cNvSpPr/>
          <p:nvPr/>
        </p:nvSpPr>
        <p:spPr>
          <a:xfrm>
            <a:off x="215528" y="4509120"/>
            <a:ext cx="216000" cy="180000"/>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1"/>
                </a:solidFill>
              </a:rPr>
              <a:t>4</a:t>
            </a:r>
          </a:p>
        </p:txBody>
      </p:sp>
    </p:spTree>
    <p:extLst>
      <p:ext uri="{BB962C8B-B14F-4D97-AF65-F5344CB8AC3E}">
        <p14:creationId xmlns:p14="http://schemas.microsoft.com/office/powerpoint/2010/main" val="148223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84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5742078" cy="692497"/>
          </a:xfrm>
          <a:prstGeom prst="rect">
            <a:avLst/>
          </a:prstGeom>
          <a:noFill/>
        </p:spPr>
        <p:txBody>
          <a:bodyPr wrap="square" rtlCol="0">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179512" y="2158259"/>
            <a:ext cx="8568952" cy="1092607"/>
          </a:xfrm>
          <a:prstGeom prst="rect">
            <a:avLst/>
          </a:prstGeom>
          <a:noFill/>
        </p:spPr>
        <p:txBody>
          <a:bodyPr wrap="square" rtlCol="0">
            <a:spAutoFit/>
          </a:bodyPr>
          <a:lstStyle/>
          <a:p>
            <a:pPr>
              <a:spcBef>
                <a:spcPts val="600"/>
              </a:spcBef>
            </a:pPr>
            <a:r>
              <a:rPr lang="pt-BR" sz="1300" dirty="0" smtClean="0">
                <a:latin typeface="Tahoma" panose="020B0604030504040204" pitchFamily="34" charset="0"/>
                <a:ea typeface="Tahoma" panose="020B0604030504040204" pitchFamily="34" charset="0"/>
                <a:cs typeface="Tahoma" panose="020B0604030504040204" pitchFamily="34" charset="0"/>
              </a:rPr>
              <a:t>As </a:t>
            </a:r>
            <a:r>
              <a:rPr lang="pt-BR" sz="13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169277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492716"/>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Compreender </a:t>
            </a:r>
            <a:r>
              <a:rPr lang="pt-BR" sz="13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300" dirty="0" smtClean="0">
                <a:latin typeface="Tahoma" panose="020B0604030504040204" pitchFamily="34" charset="0"/>
                <a:ea typeface="Tahoma" panose="020B0604030504040204" pitchFamily="34" charset="0"/>
                <a:cs typeface="Tahoma" panose="020B0604030504040204" pitchFamily="34" charset="0"/>
              </a:rPr>
              <a:t>reúne, </a:t>
            </a:r>
            <a:r>
              <a:rPr lang="pt-BR" sz="13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300" dirty="0" smtClean="0">
                <a:latin typeface="Tahoma" panose="020B0604030504040204" pitchFamily="34" charset="0"/>
                <a:ea typeface="Tahoma" panose="020B0604030504040204" pitchFamily="34" charset="0"/>
                <a:cs typeface="Tahoma" panose="020B0604030504040204" pitchFamily="34" charset="0"/>
              </a:rPr>
              <a:t>.</a:t>
            </a: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2811892" cy="2092881"/>
          </a:xfrm>
          <a:prstGeom prst="rect">
            <a:avLst/>
          </a:prstGeom>
        </p:spPr>
        <p:txBody>
          <a:bodyPr wrap="square">
            <a:spAutoFit/>
          </a:bodyPr>
          <a:lstStyle/>
          <a:p>
            <a:r>
              <a:rPr lang="pt-BR" sz="1300" dirty="0" smtClean="0">
                <a:latin typeface="Tahoma" panose="020B0604030504040204" pitchFamily="34" charset="0"/>
                <a:ea typeface="Tahoma" panose="020B0604030504040204" pitchFamily="34" charset="0"/>
                <a:cs typeface="Tahoma" panose="020B0604030504040204" pitchFamily="34" charset="0"/>
              </a:rPr>
              <a:t>Protestar </a:t>
            </a:r>
            <a:r>
              <a:rPr lang="pt-BR" sz="13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14:30h</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1099901161"/>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323528" y="1052736"/>
            <a:ext cx="3926532" cy="4785092"/>
          </a:xfrm>
          <a:prstGeom prst="rect">
            <a:avLst/>
          </a:prstGeom>
        </p:spPr>
        <p:txBody>
          <a:bodyPr wrap="square">
            <a:spAutoFit/>
          </a:bodyPr>
          <a:lstStyle/>
          <a:p>
            <a:pPr>
              <a:lnSpc>
                <a:spcPct val="110000"/>
              </a:lnSpc>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br>
              <a:rPr lang="pt-BR" sz="1400" b="1" dirty="0" smtClean="0">
                <a:latin typeface="Tahoma" panose="020B0604030504040204" pitchFamily="34" charset="0"/>
                <a:ea typeface="Tahoma" panose="020B0604030504040204" pitchFamily="34" charset="0"/>
                <a:cs typeface="Tahoma" panose="020B0604030504040204" pitchFamily="34" charset="0"/>
              </a:rPr>
            </a:b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66700" indent="-88900">
              <a:lnSpc>
                <a:spcPct val="110000"/>
              </a:lnSpc>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a:t>
            </a:r>
            <a:r>
              <a:rPr lang="pt-BR" sz="1400" dirty="0" smtClean="0">
                <a:latin typeface="Tahoma" panose="020B0604030504040204" pitchFamily="34" charset="0"/>
                <a:ea typeface="Tahoma" panose="020B0604030504040204" pitchFamily="34" charset="0"/>
                <a:cs typeface="Tahoma" panose="020B0604030504040204" pitchFamily="34" charset="0"/>
              </a:rPr>
              <a:t>decisões </a:t>
            </a:r>
            <a:r>
              <a:rPr lang="pt-BR" sz="1400" dirty="0">
                <a:latin typeface="Tahoma" panose="020B0604030504040204" pitchFamily="34" charset="0"/>
                <a:ea typeface="Tahoma" panose="020B0604030504040204" pitchFamily="34" charset="0"/>
                <a:cs typeface="Tahoma" panose="020B0604030504040204" pitchFamily="34" charset="0"/>
              </a:rPr>
              <a:t>coletivas sobrepujam </a:t>
            </a:r>
            <a:r>
              <a:rPr lang="pt-BR" sz="1400" dirty="0" smtClean="0">
                <a:latin typeface="Tahoma" panose="020B0604030504040204" pitchFamily="34" charset="0"/>
                <a:ea typeface="Tahoma" panose="020B0604030504040204" pitchFamily="34" charset="0"/>
                <a:cs typeface="Tahoma" panose="020B0604030504040204" pitchFamily="34" charset="0"/>
              </a:rPr>
              <a:t>individuais - valores </a:t>
            </a:r>
            <a:r>
              <a:rPr lang="pt-BR" sz="1400" dirty="0">
                <a:latin typeface="Tahoma" panose="020B0604030504040204" pitchFamily="34" charset="0"/>
                <a:ea typeface="Tahoma" panose="020B0604030504040204" pitchFamily="34" charset="0"/>
                <a:cs typeface="Tahoma" panose="020B0604030504040204" pitchFamily="34" charset="0"/>
              </a:rPr>
              <a:t>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77800">
              <a:lnSpc>
                <a:spcPct val="110000"/>
              </a:lnSpc>
              <a:spcBef>
                <a:spcPts val="12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Reunião de empresas em 16/06 para acompanhamento do tema</a:t>
            </a:r>
            <a:r>
              <a:rPr lang="pt-BR" sz="1400" b="1" dirty="0" smtClean="0">
                <a:latin typeface="Tahoma" panose="020B0604030504040204" pitchFamily="34" charset="0"/>
                <a:ea typeface="Tahoma" panose="020B0604030504040204" pitchFamily="34" charset="0"/>
                <a:cs typeface="Tahoma" panose="020B0604030504040204" pitchFamily="34" charset="0"/>
              </a:rPr>
              <a:t>:</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Balanço das empresas- tendência pela corretagem não-apartada</a:t>
            </a:r>
          </a:p>
          <a:p>
            <a:pPr marL="266700" indent="-88900">
              <a:lnSpc>
                <a:spcPct val="110000"/>
              </a:lnSpc>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e negociações a cargo de cada empresa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39953" y="116632"/>
            <a:ext cx="388765" cy="7619413"/>
          </a:xfrm>
          <a:prstGeom prst="rect">
            <a:avLst/>
          </a:prstGeom>
        </p:spPr>
      </p:pic>
      <p:sp>
        <p:nvSpPr>
          <p:cNvPr id="9" name="Retângulo 7"/>
          <p:cNvSpPr>
            <a:spLocks noChangeArrowheads="1"/>
          </p:cNvSpPr>
          <p:nvPr/>
        </p:nvSpPr>
        <p:spPr bwMode="auto">
          <a:xfrm>
            <a:off x="4528718" y="1181215"/>
            <a:ext cx="4291754" cy="4840073"/>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Lei </a:t>
            </a:r>
            <a:r>
              <a:rPr lang="pt-BR" sz="1400" b="1" dirty="0">
                <a:latin typeface="Tahoma" panose="020B0604030504040204" pitchFamily="34" charset="0"/>
                <a:ea typeface="Tahoma" panose="020B0604030504040204" pitchFamily="34" charset="0"/>
                <a:cs typeface="Tahoma" panose="020B0604030504040204" pitchFamily="34" charset="0"/>
              </a:rPr>
              <a:t>dos Corretores </a:t>
            </a:r>
            <a:r>
              <a:rPr lang="pt-BR" sz="1400" b="1" dirty="0" smtClean="0">
                <a:latin typeface="Tahoma" panose="020B0604030504040204" pitchFamily="34" charset="0"/>
                <a:ea typeface="Tahoma" panose="020B0604030504040204" pitchFamily="34" charset="0"/>
                <a:cs typeface="Tahoma" panose="020B0604030504040204" pitchFamily="34" charset="0"/>
              </a:rPr>
              <a:t>Associados </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Registros</a:t>
            </a:r>
            <a:r>
              <a:rPr lang="pt-BR" sz="1400" dirty="0">
                <a:latin typeface="Tahoma" panose="020B0604030504040204" pitchFamily="34" charset="0"/>
                <a:ea typeface="Tahoma" panose="020B0604030504040204" pitchFamily="34" charset="0"/>
                <a:cs typeface="Tahoma" panose="020B0604030504040204" pitchFamily="34" charset="0"/>
              </a:rPr>
              <a:t>, cobranças CRECI/Sindicato,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MEI </a:t>
            </a:r>
            <a:r>
              <a:rPr lang="pt-BR" sz="1400" dirty="0">
                <a:latin typeface="Tahoma" panose="020B0604030504040204" pitchFamily="34" charset="0"/>
                <a:ea typeface="Tahoma" panose="020B0604030504040204" pitchFamily="34" charset="0"/>
                <a:cs typeface="Tahoma" panose="020B0604030504040204" pitchFamily="34" charset="0"/>
              </a:rPr>
              <a:t>– Receita Federal</a:t>
            </a: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Discussão de parâmetros – </a:t>
            </a:r>
            <a:r>
              <a:rPr lang="pt-BR" sz="1400" b="1" dirty="0" err="1" smtClean="0">
                <a:latin typeface="Tahoma" panose="020B0604030504040204" pitchFamily="34" charset="0"/>
                <a:ea typeface="Tahoma" panose="020B0604030504040204" pitchFamily="34" charset="0"/>
                <a:cs typeface="Tahoma" panose="020B0604030504040204" pitchFamily="34" charset="0"/>
              </a:rPr>
              <a:t>imob</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Manual de Boas Práticas na contratação de corretores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Reunião operacional dia 11/8, 9h</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marL="542925" lvl="1" indent="-85725">
              <a:lnSpc>
                <a:spcPct val="110000"/>
              </a:lnSpc>
              <a:spcBef>
                <a:spcPts val="600"/>
              </a:spcBef>
              <a:buClr>
                <a:schemeClr val="tx1"/>
              </a:buClr>
              <a:buFont typeface="Tahoma" panose="020B0604030504040204" pitchFamily="34" charset="0"/>
              <a:buChar char="›"/>
            </a:pPr>
            <a:r>
              <a:rPr lang="pt-BR" sz="1400" b="1" dirty="0" err="1">
                <a:latin typeface="Tahoma" panose="020B0604030504040204" pitchFamily="34" charset="0"/>
                <a:ea typeface="Tahoma" panose="020B0604030504040204" pitchFamily="34" charset="0"/>
                <a:cs typeface="Tahoma" panose="020B0604030504040204" pitchFamily="34" charset="0"/>
              </a:rPr>
              <a:t>Amicus</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Curiae</a:t>
            </a:r>
            <a:r>
              <a:rPr lang="pt-BR" sz="1400" b="1" dirty="0">
                <a:latin typeface="Tahoma" panose="020B0604030504040204" pitchFamily="34" charset="0"/>
                <a:ea typeface="Tahoma" panose="020B0604030504040204" pitchFamily="34" charset="0"/>
                <a:cs typeface="Tahoma" panose="020B0604030504040204" pitchFamily="34" charset="0"/>
              </a:rPr>
              <a:t> - STJ</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Encontro com ANAMAGES/TJ SP</a:t>
            </a:r>
          </a:p>
          <a:p>
            <a:pPr marL="542925" lvl="1" indent="-8572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MP – iniciativa MRV</a:t>
            </a:r>
          </a:p>
          <a:p>
            <a:pPr marL="542925" lvl="1" indent="-8572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Pareceres - </a:t>
            </a:r>
            <a:r>
              <a:rPr lang="pt-BR" sz="1400" dirty="0" err="1" smtClean="0">
                <a:latin typeface="Tahoma" panose="020B0604030504040204" pitchFamily="34" charset="0"/>
                <a:ea typeface="Tahoma" panose="020B0604030504040204" pitchFamily="34" charset="0"/>
                <a:cs typeface="Tahoma" panose="020B0604030504040204" pitchFamily="34" charset="0"/>
              </a:rPr>
              <a:t>Cyrela</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380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Evento Secovi 13/7 – questões trabalhistas e fiscais</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764704"/>
            <a:ext cx="8784976" cy="5570756"/>
          </a:xfrm>
          <a:prstGeom prst="rect">
            <a:avLst/>
          </a:prstGeom>
        </p:spPr>
        <p:txBody>
          <a:bodyPr wrap="square">
            <a:spAutoFit/>
          </a:bodyPr>
          <a:lstStyle/>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Corretor – empreendedor individual – PF</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Liberdade e autonomia profissional, por conta e risco próprios - sem mínimo, reembolsos</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Contrato corretor-imobiliária único, sem exclusividade, desde que sem configuração de concorrência </a:t>
            </a:r>
            <a:r>
              <a:rPr lang="pt-BR" sz="1400" dirty="0" smtClean="0">
                <a:latin typeface="Tahoma" panose="020B0604030504040204" pitchFamily="34" charset="0"/>
                <a:ea typeface="Tahoma" panose="020B0604030504040204" pitchFamily="34" charset="0"/>
                <a:cs typeface="Tahoma" panose="020B0604030504040204" pitchFamily="34" charset="0"/>
              </a:rPr>
              <a:t>desleal</a:t>
            </a:r>
          </a:p>
          <a:p>
            <a:pPr marL="177800" algn="just">
              <a:lnSpc>
                <a:spcPct val="110000"/>
              </a:lnSpc>
              <a:spcBef>
                <a:spcPts val="12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Registros </a:t>
            </a:r>
            <a:r>
              <a:rPr lang="pt-BR" sz="1400" b="1" dirty="0">
                <a:latin typeface="Tahoma" panose="020B0604030504040204" pitchFamily="34" charset="0"/>
                <a:ea typeface="Tahoma" panose="020B0604030504040204" pitchFamily="34" charset="0"/>
                <a:cs typeface="Tahoma" panose="020B0604030504040204" pitchFamily="34" charset="0"/>
              </a:rPr>
              <a:t>e formalidades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Registro no Sindicato Estadual  - Lopes: 40 registros - CRECI definitivo e contribuição sindical em dia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NIRE – Empresário Individual- Receita Federal</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Empresário Individual: NF Corretor PFA </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Enquadramento Simples Nacional ; alíquota entre 6% (até R$180 mil/ano) e 8,21% (até R$ 360 mil/ano</a:t>
            </a:r>
          </a:p>
          <a:p>
            <a:pPr marL="177800" algn="just">
              <a:lnSpc>
                <a:spcPct val="110000"/>
              </a:lnSpc>
              <a:spcBef>
                <a:spcPts val="12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177800" algn="just">
              <a:lnSpc>
                <a:spcPct val="110000"/>
              </a:lnSpc>
              <a:spcBef>
                <a:spcPts val="12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Modelos Apresentados pela Lopes</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Corretagem Acessória (Apartada)</a:t>
            </a:r>
          </a:p>
          <a:p>
            <a:pPr marL="266700" indent="-88900" algn="just">
              <a:spcBef>
                <a:spcPts val="12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Corretagem como insumo do preço – 20% de INSS para o tomador PJ sobre corretor EI (pago por conta e ordem)</a:t>
            </a:r>
          </a:p>
          <a:p>
            <a:pPr marL="266700" indent="-88900" algn="just">
              <a:spcBef>
                <a:spcPts val="12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Modelo Híbrido – NF imobiliária e corretor para incorporador</a:t>
            </a:r>
          </a:p>
        </p:txBody>
      </p:sp>
      <p:pic>
        <p:nvPicPr>
          <p:cNvPr id="5"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254433" y="-1996851"/>
            <a:ext cx="436335" cy="8551731"/>
          </a:xfrm>
          <a:prstGeom prst="rect">
            <a:avLst/>
          </a:prstGeom>
        </p:spPr>
      </p:pic>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flipH="1">
            <a:off x="4381226" y="235398"/>
            <a:ext cx="436335" cy="8551731"/>
          </a:xfrm>
          <a:prstGeom prst="rect">
            <a:avLst/>
          </a:prstGeom>
        </p:spPr>
      </p:pic>
    </p:spTree>
    <p:extLst>
      <p:ext uri="{BB962C8B-B14F-4D97-AF65-F5344CB8AC3E}">
        <p14:creationId xmlns:p14="http://schemas.microsoft.com/office/powerpoint/2010/main" val="16839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15h</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3942075377"/>
      </p:ext>
    </p:extLst>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9"/>
            <a:ext cx="1835696"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1835696" y="260648"/>
            <a:ext cx="7308304" cy="288032"/>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6" name="Rectangle 1"/>
          <p:cNvSpPr/>
          <p:nvPr/>
        </p:nvSpPr>
        <p:spPr>
          <a:xfrm>
            <a:off x="23754" y="980728"/>
            <a:ext cx="4536504" cy="5053691"/>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   Agência de Comunicação</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Início FSB – </a:t>
            </a:r>
            <a:r>
              <a:rPr lang="pt-BR" sz="1400" dirty="0" smtClean="0">
                <a:latin typeface="Tahoma" panose="020B0604030504040204" pitchFamily="34" charset="0"/>
                <a:ea typeface="Tahoma" panose="020B0604030504040204" pitchFamily="34" charset="0"/>
                <a:cs typeface="Tahoma" panose="020B0604030504040204" pitchFamily="34" charset="0"/>
              </a:rPr>
              <a:t>13/7/2015</a:t>
            </a:r>
          </a:p>
          <a:p>
            <a:pPr marL="209550">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Índice </a:t>
            </a:r>
            <a:r>
              <a:rPr lang="pt-BR" sz="1400" b="1" dirty="0">
                <a:latin typeface="Tahoma" panose="020B0604030504040204" pitchFamily="34" charset="0"/>
                <a:ea typeface="Tahoma" panose="020B0604030504040204" pitchFamily="34" charset="0"/>
                <a:cs typeface="Tahoma" panose="020B0604030504040204" pitchFamily="34" charset="0"/>
              </a:rPr>
              <a:t>FIPE – abertura dia </a:t>
            </a:r>
            <a:r>
              <a:rPr lang="pt-BR" sz="1400" b="1" dirty="0" smtClean="0">
                <a:latin typeface="Tahoma" panose="020B0604030504040204" pitchFamily="34" charset="0"/>
                <a:ea typeface="Tahoma" panose="020B0604030504040204" pitchFamily="34" charset="0"/>
                <a:cs typeface="Tahoma" panose="020B0604030504040204" pitchFamily="34" charset="0"/>
              </a:rPr>
              <a:t>19/8</a:t>
            </a:r>
          </a:p>
          <a:p>
            <a:pPr marL="20955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Evento com a imprensa</a:t>
            </a: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Disponibilização mensal de informações</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   Governança</a:t>
            </a:r>
            <a:endParaRPr lang="pt-BR" sz="1400" b="1" dirty="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Trabalho </a:t>
            </a:r>
            <a:r>
              <a:rPr lang="pt-BR" sz="1400" dirty="0" err="1" smtClean="0">
                <a:latin typeface="Tahoma" panose="020B0604030504040204" pitchFamily="34" charset="0"/>
                <a:ea typeface="Tahoma" panose="020B0604030504040204" pitchFamily="34" charset="0"/>
                <a:cs typeface="Tahoma" panose="020B0604030504040204" pitchFamily="34" charset="0"/>
              </a:rPr>
              <a:t>Better</a:t>
            </a:r>
            <a:r>
              <a:rPr lang="pt-BR" sz="1400" dirty="0" smtClean="0">
                <a:latin typeface="Tahoma" panose="020B0604030504040204" pitchFamily="34" charset="0"/>
                <a:ea typeface="Tahoma" panose="020B0604030504040204" pitchFamily="34" charset="0"/>
                <a:cs typeface="Tahoma" panose="020B0604030504040204" pitchFamily="34" charset="0"/>
              </a:rPr>
              <a:t> sendo finalizado</a:t>
            </a: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Apresentação no início de setembro</a:t>
            </a: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Definições após entrega do trabalho</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Novo Associado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Helbor</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11518"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3" cstate="print">
            <a:extLst>
              <a:ext uri="{28A0092B-C50C-407E-A947-70E740481C1C}">
                <a14:useLocalDpi xmlns:a14="http://schemas.microsoft.com/office/drawing/2010/main" val="0"/>
              </a:ext>
            </a:extLst>
          </a:blip>
          <a:stretch/>
        </p:blipFill>
        <p:spPr>
          <a:xfrm rot="10800000" flipH="1">
            <a:off x="4139953" y="836712"/>
            <a:ext cx="288032" cy="5645137"/>
          </a:xfrm>
          <a:prstGeom prst="rect">
            <a:avLst/>
          </a:prstGeom>
        </p:spPr>
      </p:pic>
      <p:sp>
        <p:nvSpPr>
          <p:cNvPr id="13" name="Rectangle 1"/>
          <p:cNvSpPr/>
          <p:nvPr/>
        </p:nvSpPr>
        <p:spPr>
          <a:xfrm>
            <a:off x="4560258" y="1132435"/>
            <a:ext cx="3751043" cy="3647152"/>
          </a:xfrm>
          <a:prstGeom prst="rect">
            <a:avLst/>
          </a:prstGeom>
        </p:spPr>
        <p:txBody>
          <a:bodyPr wrap="square">
            <a:spAutoFit/>
          </a:bodyPr>
          <a:lstStyle/>
          <a:p>
            <a:pPr>
              <a:lnSpc>
                <a:spcPct val="110000"/>
              </a:lnSpc>
              <a:spcBef>
                <a:spcPts val="600"/>
              </a:spcBef>
            </a:pPr>
            <a:r>
              <a:rPr lang="pt-BR" sz="1300" b="1" dirty="0" smtClean="0">
                <a:latin typeface="Tahoma" panose="020B0604030504040204" pitchFamily="34" charset="0"/>
                <a:ea typeface="Tahoma" panose="020B0604030504040204" pitchFamily="34" charset="0"/>
                <a:cs typeface="Tahoma" panose="020B0604030504040204" pitchFamily="34" charset="0"/>
              </a:rPr>
              <a:t>Marcelo Dadian</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Marketing</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Comuincação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Prefeitura </a:t>
            </a:r>
            <a:r>
              <a:rPr lang="pt-BR" sz="1400" dirty="0">
                <a:latin typeface="Tahoma" panose="020B0604030504040204" pitchFamily="34" charset="0"/>
                <a:ea typeface="Tahoma" panose="020B0604030504040204" pitchFamily="34" charset="0"/>
                <a:cs typeface="Tahoma" panose="020B0604030504040204" pitchFamily="34" charset="0"/>
              </a:rPr>
              <a:t>de São Paulo</a:t>
            </a:r>
          </a:p>
          <a:p>
            <a:pPr>
              <a:lnSpc>
                <a:spcPct val="110000"/>
              </a:lnSpc>
              <a:spcBef>
                <a:spcPts val="600"/>
              </a:spcBef>
              <a:buClr>
                <a:schemeClr val="tx1"/>
              </a:buCl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300" b="1" dirty="0" smtClean="0">
                <a:latin typeface="Tahoma" panose="020B0604030504040204" pitchFamily="34" charset="0"/>
                <a:ea typeface="Tahoma" panose="020B0604030504040204" pitchFamily="34" charset="0"/>
                <a:cs typeface="Tahoma" panose="020B0604030504040204" pitchFamily="34" charset="0"/>
              </a:rPr>
              <a:t>Luiz Fernando</a:t>
            </a:r>
          </a:p>
          <a:p>
            <a:pPr>
              <a:lnSpc>
                <a:spcPct val="110000"/>
              </a:lnSpc>
              <a:spcBef>
                <a:spcPts val="600"/>
              </a:spcBef>
              <a:buClr>
                <a:schemeClr val="tx1"/>
              </a:buClr>
            </a:pPr>
            <a:endParaRPr lang="pt-BR" sz="13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Marketing/ </a:t>
            </a:r>
            <a:r>
              <a:rPr lang="pt-BR" sz="1400" dirty="0" err="1" smtClean="0">
                <a:latin typeface="Tahoma" panose="020B0604030504040204" pitchFamily="34" charset="0"/>
                <a:ea typeface="Tahoma" panose="020B0604030504040204" pitchFamily="34" charset="0"/>
                <a:cs typeface="Tahoma" panose="020B0604030504040204" pitchFamily="34" charset="0"/>
              </a:rPr>
              <a:t>Comuincação</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Prefeitura RJ/ ADEMI/ reuniões RJ</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accent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410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617238" y="260649"/>
            <a:ext cx="6526762" cy="288032"/>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Grupo Contábil Tributário 1/7, 15/7, 19/8</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IFRS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
          <p:cNvSpPr/>
          <p:nvPr/>
        </p:nvSpPr>
        <p:spPr>
          <a:xfrm>
            <a:off x="4932040" y="980728"/>
            <a:ext cx="3888432" cy="3933384"/>
          </a:xfrm>
          <a:prstGeom prst="rect">
            <a:avLst/>
          </a:prstGeom>
        </p:spPr>
        <p:txBody>
          <a:bodyPr wrap="square">
            <a:spAutoFit/>
          </a:bodyPr>
          <a:lstStyle/>
          <a:p>
            <a:r>
              <a:rPr lang="pt-BR" sz="1400" b="1" dirty="0">
                <a:latin typeface="Tahoma" panose="020B0604030504040204" pitchFamily="34" charset="0"/>
                <a:ea typeface="Tahoma" panose="020B0604030504040204" pitchFamily="34" charset="0"/>
                <a:cs typeface="Tahoma" panose="020B0604030504040204" pitchFamily="34" charset="0"/>
              </a:rPr>
              <a:t>Questões </a:t>
            </a:r>
            <a:r>
              <a:rPr lang="pt-BR" sz="1400" b="1" dirty="0" smtClean="0">
                <a:latin typeface="Tahoma" panose="020B0604030504040204" pitchFamily="34" charset="0"/>
                <a:ea typeface="Tahoma" panose="020B0604030504040204" pitchFamily="34" charset="0"/>
                <a:cs typeface="Tahoma" panose="020B0604030504040204" pitchFamily="34" charset="0"/>
              </a:rPr>
              <a:t>tributárias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Permuta</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Receitas Financeiras</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Outras</a:t>
            </a: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Modelo de Compartilhamento de Despesas  </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Levy Salomão – reunião 19/8</a:t>
            </a:r>
          </a:p>
          <a:p>
            <a:pPr marL="285750" lvl="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a:p>
            <a:pPr lvl="0"/>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14"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479403" y="692695"/>
            <a:ext cx="308621" cy="6048672"/>
          </a:xfrm>
          <a:prstGeom prst="rect">
            <a:avLst/>
          </a:prstGeom>
        </p:spPr>
      </p:pic>
      <p:sp>
        <p:nvSpPr>
          <p:cNvPr id="8" name="Rectangle 1"/>
          <p:cNvSpPr/>
          <p:nvPr/>
        </p:nvSpPr>
        <p:spPr>
          <a:xfrm>
            <a:off x="251520" y="908720"/>
            <a:ext cx="3384376" cy="5416868"/>
          </a:xfrm>
          <a:prstGeom prst="rect">
            <a:avLst/>
          </a:prstGeom>
        </p:spPr>
        <p:txBody>
          <a:bodyPr wrap="square">
            <a:spAutoFit/>
          </a:bodyPr>
          <a:lstStyle/>
          <a:p>
            <a:pPr lvl="0" algn="just">
              <a:lnSpc>
                <a:spcPct val="110000"/>
              </a:lnSpc>
              <a:spcBef>
                <a:spcPts val="400"/>
              </a:spcBef>
              <a:buClr>
                <a:schemeClr val="accent1"/>
              </a:buClr>
            </a:pPr>
            <a:r>
              <a:rPr lang="pt-BR" sz="1400" b="1" dirty="0" smtClean="0">
                <a:latin typeface="Tahoma" panose="020B0604030504040204" pitchFamily="34" charset="0"/>
                <a:ea typeface="Tahoma" panose="020B0604030504040204" pitchFamily="34" charset="0"/>
                <a:cs typeface="Tahoma" panose="020B0604030504040204" pitchFamily="34" charset="0"/>
              </a:rPr>
              <a:t>Abertura </a:t>
            </a:r>
            <a:r>
              <a:rPr lang="pt-BR" sz="1400" b="1" dirty="0">
                <a:latin typeface="Tahoma" panose="020B0604030504040204" pitchFamily="34" charset="0"/>
                <a:ea typeface="Tahoma" panose="020B0604030504040204" pitchFamily="34" charset="0"/>
                <a:cs typeface="Tahoma" panose="020B0604030504040204" pitchFamily="34" charset="0"/>
              </a:rPr>
              <a:t>de discussão por tipos de </a:t>
            </a:r>
            <a:r>
              <a:rPr lang="pt-BR" sz="1400" b="1" dirty="0" smtClean="0">
                <a:latin typeface="Tahoma" panose="020B0604030504040204" pitchFamily="34" charset="0"/>
                <a:ea typeface="Tahoma" panose="020B0604030504040204" pitchFamily="34" charset="0"/>
                <a:cs typeface="Tahoma" panose="020B0604030504040204" pitchFamily="34" charset="0"/>
              </a:rPr>
              <a:t>contratos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PCV - financiamento bancário</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Crédito associativo</a:t>
            </a: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PCV - incorporadora</a:t>
            </a:r>
            <a:r>
              <a:rPr lang="pt-BR" sz="1400" dirty="0">
                <a:latin typeface="Tahoma" panose="020B0604030504040204" pitchFamily="34" charset="0"/>
                <a:ea typeface="Tahoma" panose="020B0604030504040204" pitchFamily="34" charset="0"/>
                <a:cs typeface="Tahoma" panose="020B0604030504040204" pitchFamily="34" charset="0"/>
              </a:rPr>
              <a:t>,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3"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PMCMV </a:t>
            </a:r>
            <a:r>
              <a:rPr lang="pt-BR" sz="1400" dirty="0">
                <a:latin typeface="Tahoma" panose="020B0604030504040204" pitchFamily="34" charset="0"/>
                <a:ea typeface="Tahoma" panose="020B0604030504040204" pitchFamily="34" charset="0"/>
                <a:cs typeface="Tahoma" panose="020B0604030504040204" pitchFamily="34" charset="0"/>
              </a:rPr>
              <a:t>– Faixa </a:t>
            </a:r>
            <a:r>
              <a:rPr lang="pt-BR" sz="1400" dirty="0" smtClean="0">
                <a:latin typeface="Tahoma" panose="020B0604030504040204" pitchFamily="34" charset="0"/>
                <a:ea typeface="Tahoma" panose="020B0604030504040204" pitchFamily="34" charset="0"/>
                <a:cs typeface="Tahoma" panose="020B0604030504040204" pitchFamily="34" charset="0"/>
              </a:rPr>
              <a:t>1</a:t>
            </a:r>
          </a:p>
          <a:p>
            <a:pPr marL="0" lvl="2">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2" indent="-285750">
              <a:lnSpc>
                <a:spcPct val="110000"/>
              </a:lnSpc>
              <a:spcBef>
                <a:spcPts val="600"/>
              </a:spcBef>
              <a:buClr>
                <a:schemeClr val="tx1"/>
              </a:buClr>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POC desde que este </a:t>
            </a:r>
            <a:r>
              <a:rPr lang="pt-BR" sz="1400" b="1" dirty="0">
                <a:latin typeface="Tahoma" panose="020B0604030504040204" pitchFamily="34" charset="0"/>
                <a:ea typeface="Tahoma" panose="020B0604030504040204" pitchFamily="34" charset="0"/>
                <a:cs typeface="Tahoma" panose="020B0604030504040204" pitchFamily="34" charset="0"/>
              </a:rPr>
              <a:t>reconhecimento não gere risco de ressalvas </a:t>
            </a:r>
            <a:r>
              <a:rPr lang="pt-BR" sz="1400" dirty="0">
                <a:latin typeface="Tahoma" panose="020B0604030504040204" pitchFamily="34" charset="0"/>
                <a:ea typeface="Tahoma" panose="020B0604030504040204" pitchFamily="34" charset="0"/>
                <a:cs typeface="Tahoma" panose="020B0604030504040204" pitchFamily="34" charset="0"/>
              </a:rPr>
              <a:t>(ou parágrafos de ênfase</a:t>
            </a:r>
            <a:r>
              <a:rPr lang="pt-BR" sz="1400" dirty="0" smtClean="0">
                <a:latin typeface="Tahoma" panose="020B0604030504040204" pitchFamily="34" charset="0"/>
                <a:ea typeface="Tahoma" panose="020B0604030504040204" pitchFamily="34" charset="0"/>
                <a:cs typeface="Tahoma" panose="020B0604030504040204" pitchFamily="34" charset="0"/>
              </a:rPr>
              <a:t>)</a:t>
            </a:r>
          </a:p>
          <a:p>
            <a:pPr marL="285750" lvl="2" indent="-285750">
              <a:lnSpc>
                <a:spcPct val="110000"/>
              </a:lnSpc>
              <a:spcBef>
                <a:spcPts val="600"/>
              </a:spcBef>
              <a:buClr>
                <a:schemeClr val="tx1"/>
              </a:buClr>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gn="just">
              <a:lnSpc>
                <a:spcPct val="110000"/>
              </a:lnSpc>
              <a:spcBef>
                <a:spcPts val="400"/>
              </a:spcBef>
              <a:buClr>
                <a:schemeClr val="accent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lvl="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Assessoria para análise dos contratos e defesa </a:t>
            </a:r>
            <a:r>
              <a:rPr lang="pt-BR" sz="1400" b="1" dirty="0" smtClean="0">
                <a:latin typeface="Tahoma" panose="020B0604030504040204" pitchFamily="34" charset="0"/>
                <a:ea typeface="Tahoma" panose="020B0604030504040204" pitchFamily="34" charset="0"/>
                <a:cs typeface="Tahoma" panose="020B0604030504040204" pitchFamily="34" charset="0"/>
              </a:rPr>
              <a:t>adequada - </a:t>
            </a:r>
            <a:r>
              <a:rPr lang="pt-BR" sz="1400" dirty="0" smtClean="0">
                <a:latin typeface="Tahoma" panose="020B0604030504040204" pitchFamily="34" charset="0"/>
                <a:ea typeface="Tahoma" panose="020B0604030504040204" pitchFamily="34" charset="0"/>
                <a:cs typeface="Tahoma" panose="020B0604030504040204" pitchFamily="34" charset="0"/>
              </a:rPr>
              <a:t>Dr</a:t>
            </a:r>
            <a:r>
              <a:rPr lang="pt-BR" sz="1400" dirty="0">
                <a:latin typeface="Tahoma" panose="020B0604030504040204" pitchFamily="34" charset="0"/>
                <a:ea typeface="Tahoma" panose="020B0604030504040204" pitchFamily="34" charset="0"/>
                <a:cs typeface="Tahoma" panose="020B0604030504040204" pitchFamily="34" charset="0"/>
              </a:rPr>
              <a:t>. Eliseu </a:t>
            </a:r>
            <a:r>
              <a:rPr lang="pt-BR" sz="1400" dirty="0" smtClean="0">
                <a:latin typeface="Tahoma" panose="020B0604030504040204" pitchFamily="34" charset="0"/>
                <a:ea typeface="Tahoma" panose="020B0604030504040204" pitchFamily="34" charset="0"/>
                <a:cs typeface="Tahoma" panose="020B0604030504040204" pitchFamily="34" charset="0"/>
              </a:rPr>
              <a:t>Martins</a:t>
            </a:r>
            <a:endParaRPr lang="pt-BR" sz="1400" dirty="0">
              <a:latin typeface="Tahoma" panose="020B0604030504040204" pitchFamily="34" charset="0"/>
              <a:ea typeface="Tahoma" panose="020B0604030504040204" pitchFamily="34" charset="0"/>
              <a:cs typeface="Tahoma" panose="020B0604030504040204" pitchFamily="34" charset="0"/>
            </a:endParaRPr>
          </a:p>
          <a:p>
            <a:pPr marL="638175" lvl="1" indent="-180975" algn="just">
              <a:lnSpc>
                <a:spcPct val="110000"/>
              </a:lnSpc>
              <a:spcBef>
                <a:spcPts val="400"/>
              </a:spcBef>
              <a:buClr>
                <a:schemeClr val="accent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0" indent="-180975" algn="just">
              <a:lnSpc>
                <a:spcPct val="110000"/>
              </a:lnSpc>
              <a:spcBef>
                <a:spcPts val="400"/>
              </a:spcBef>
              <a:buClr>
                <a:schemeClr val="accent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0"/>
            <a:endParaRPr lang="pt-BR" sz="1400" dirty="0" smtClean="0">
              <a:latin typeface="Tahoma" panose="020B0604030504040204" pitchFamily="34" charset="0"/>
              <a:ea typeface="Tahoma" panose="020B0604030504040204" pitchFamily="34" charset="0"/>
              <a:cs typeface="Tahoma" panose="020B0604030504040204" pitchFamily="34" charset="0"/>
            </a:endParaRPr>
          </a:p>
          <a:p>
            <a:pPr lvl="0"/>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019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Jurídica e Urbanismo</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683568" y="1196752"/>
            <a:ext cx="7344816" cy="4867486"/>
          </a:xfrm>
          <a:prstGeom prst="rect">
            <a:avLst/>
          </a:prstGeom>
        </p:spPr>
        <p:txBody>
          <a:bodyPr wrap="square">
            <a:spAutoFit/>
          </a:bodyPr>
          <a:lstStyle/>
          <a:p>
            <a:pPr marL="209550">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Viver</a:t>
            </a: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Não entrega de obra por ação do MPE em obra com todas as licenças</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Indenização para compradores</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Guia O Ciclo da Incorporação Imobiliária</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Evento Arq. Futuro </a:t>
            </a:r>
            <a:r>
              <a:rPr lang="pt-BR" sz="1400" dirty="0">
                <a:latin typeface="Tahoma" panose="020B0604030504040204" pitchFamily="34" charset="0"/>
                <a:ea typeface="Tahoma" panose="020B0604030504040204" pitchFamily="34" charset="0"/>
                <a:cs typeface="Tahoma" panose="020B0604030504040204" pitchFamily="34" charset="0"/>
              </a:rPr>
              <a:t>-  a contribuição das incorporações para a cidade. </a:t>
            </a: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Urbanistas </a:t>
            </a:r>
            <a:r>
              <a:rPr lang="pt-BR" sz="1400" dirty="0">
                <a:latin typeface="Tahoma" panose="020B0604030504040204" pitchFamily="34" charset="0"/>
                <a:ea typeface="Tahoma" panose="020B0604030504040204" pitchFamily="34" charset="0"/>
                <a:cs typeface="Tahoma" panose="020B0604030504040204" pitchFamily="34" charset="0"/>
              </a:rPr>
              <a:t>e casos e NY, Paris e Japão</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Exemplos de projetos que, na visão da Arq. Futuro, contribuem para as cidades (Parque Augusta e outros)</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Custeio com participação diferenciada das empresas diretamente citadas no evento, em linha com editoria da Arq. Futuro</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686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Encontros SECOVI/ ADEMI</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467544" y="980728"/>
            <a:ext cx="3888432" cy="5264518"/>
          </a:xfrm>
          <a:prstGeom prst="rect">
            <a:avLst/>
          </a:prstGeom>
        </p:spPr>
        <p:txBody>
          <a:bodyPr wrap="square">
            <a:spAutoFit/>
          </a:bodyPr>
          <a:lstStyle/>
          <a:p>
            <a:pPr>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SECOVI – SP</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Complementariedade – temas gerais com assuntos de São Paulo </a:t>
            </a: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Participação </a:t>
            </a:r>
            <a:r>
              <a:rPr lang="pt-BR" sz="1400" dirty="0">
                <a:latin typeface="Tahoma" panose="020B0604030504040204" pitchFamily="34" charset="0"/>
                <a:ea typeface="Tahoma" panose="020B0604030504040204" pitchFamily="34" charset="0"/>
                <a:cs typeface="Tahoma" panose="020B0604030504040204" pitchFamily="34" charset="0"/>
              </a:rPr>
              <a:t>em reuniões e Comitês</a:t>
            </a:r>
          </a:p>
          <a:p>
            <a:pPr marL="638175" lvl="1" indent="-180975">
              <a:lnSpc>
                <a:spcPct val="110000"/>
              </a:lnSpc>
              <a:spcBef>
                <a:spcPts val="6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VPs</a:t>
            </a:r>
            <a:r>
              <a:rPr lang="pt-BR" sz="1400" dirty="0">
                <a:latin typeface="Tahoma" panose="020B0604030504040204" pitchFamily="34" charset="0"/>
                <a:ea typeface="Tahoma" panose="020B0604030504040204" pitchFamily="34" charset="0"/>
                <a:cs typeface="Tahoma" panose="020B0604030504040204" pitchFamily="34" charset="0"/>
              </a:rPr>
              <a:t> de Legislação Urbana e Incorporação do Secovi</a:t>
            </a:r>
          </a:p>
          <a:p>
            <a:pPr marL="6381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Cons. Deliberativo, Comitê de Incorporação ABRAINC</a:t>
            </a:r>
          </a:p>
          <a:p>
            <a:pPr>
              <a:lnSpc>
                <a:spcPct val="110000"/>
              </a:lnSpc>
              <a:spcBef>
                <a:spcPts val="600"/>
              </a:spcBef>
            </a:pP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Encontro Secovi – 6/8 - </a:t>
            </a:r>
            <a:r>
              <a:rPr lang="pt-BR" sz="1400" dirty="0" smtClean="0">
                <a:latin typeface="Tahoma" panose="020B0604030504040204" pitchFamily="34" charset="0"/>
                <a:ea typeface="Tahoma" panose="020B0604030504040204" pitchFamily="34" charset="0"/>
                <a:cs typeface="Tahoma" panose="020B0604030504040204" pitchFamily="34" charset="0"/>
              </a:rPr>
              <a:t>Meyer, Nick, Ronaldo, RV, JK</a:t>
            </a:r>
          </a:p>
          <a:p>
            <a:pPr marL="18097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Alinhamento e participação em ações municipais, estaduais e federais</a:t>
            </a: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Reuniões semestrais com Secovi/</a:t>
            </a:r>
            <a:r>
              <a:rPr lang="pt-BR" sz="1400" dirty="0" err="1" smtClean="0">
                <a:latin typeface="Tahoma" panose="020B0604030504040204" pitchFamily="34" charset="0"/>
                <a:ea typeface="Tahoma" panose="020B0604030504040204" pitchFamily="34" charset="0"/>
                <a:cs typeface="Tahoma" panose="020B0604030504040204" pitchFamily="34" charset="0"/>
              </a:rPr>
              <a:t>Sinduscon</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Indicadores FIPE-ABRAINC</a:t>
            </a: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Candidatos a prefeito 2016</a:t>
            </a: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
        <p:nvSpPr>
          <p:cNvPr id="6" name="Retângulo 5"/>
          <p:cNvSpPr/>
          <p:nvPr/>
        </p:nvSpPr>
        <p:spPr>
          <a:xfrm>
            <a:off x="4499992" y="1052736"/>
            <a:ext cx="4499992" cy="3679982"/>
          </a:xfrm>
          <a:prstGeom prst="rect">
            <a:avLst/>
          </a:prstGeom>
        </p:spPr>
        <p:txBody>
          <a:bodyPr wrap="square">
            <a:spAutoFit/>
          </a:bodyPr>
          <a:lstStyle/>
          <a:p>
            <a:pPr marL="952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ADEMI – RJ</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Reuniões ABRAINC – RJ – presença da </a:t>
            </a:r>
            <a:r>
              <a:rPr lang="pt-BR" sz="1400" dirty="0" smtClean="0">
                <a:latin typeface="Tahoma" panose="020B0604030504040204" pitchFamily="34" charset="0"/>
                <a:ea typeface="Tahoma" panose="020B0604030504040204" pitchFamily="34" charset="0"/>
                <a:cs typeface="Tahoma" panose="020B0604030504040204" pitchFamily="34" charset="0"/>
              </a:rPr>
              <a:t>ADEMI-RJ</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Discussões complementares aos temas da cidade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Contribuições às discussões locais – Cartórios, ITBI</a:t>
            </a:r>
          </a:p>
          <a:p>
            <a:pPr marL="2762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Reuniões Jurídicas com ADEMI – RJ – </a:t>
            </a:r>
            <a:r>
              <a:rPr lang="pt-BR" sz="1400" dirty="0" smtClean="0">
                <a:latin typeface="Tahoma" panose="020B0604030504040204" pitchFamily="34" charset="0"/>
                <a:ea typeface="Tahoma" panose="020B0604030504040204" pitchFamily="34" charset="0"/>
                <a:cs typeface="Tahoma" panose="020B0604030504040204" pitchFamily="34" charset="0"/>
              </a:rPr>
              <a:t>alinhamento com Judiciário</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62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952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SINDUSCON – SP</a:t>
            </a:r>
          </a:p>
          <a:p>
            <a:pPr marL="2762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Comitê Técnico – definições</a:t>
            </a:r>
          </a:p>
          <a:p>
            <a:pPr marL="2762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Comunicação – imagem - alinhament</a:t>
            </a:r>
            <a:r>
              <a:rPr lang="pt-BR" sz="1300" dirty="0" smtClean="0">
                <a:latin typeface="Tahoma" panose="020B0604030504040204" pitchFamily="34" charset="0"/>
                <a:ea typeface="Tahoma" panose="020B0604030504040204" pitchFamily="34" charset="0"/>
                <a:cs typeface="Tahoma" panose="020B0604030504040204" pitchFamily="34" charset="0"/>
              </a:rPr>
              <a:t>o</a:t>
            </a:r>
            <a:endParaRPr lang="pt-BR" sz="1300" dirty="0">
              <a:latin typeface="Tahoma" panose="020B0604030504040204" pitchFamily="34" charset="0"/>
              <a:ea typeface="Tahoma" panose="020B0604030504040204" pitchFamily="34" charset="0"/>
              <a:cs typeface="Tahoma" panose="020B0604030504040204" pitchFamily="34" charset="0"/>
            </a:endParaRPr>
          </a:p>
          <a:p>
            <a:pPr marL="171450" indent="-180975">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0800000" flipH="1">
            <a:off x="4139953" y="376141"/>
            <a:ext cx="288032" cy="5645146"/>
          </a:xfrm>
          <a:prstGeom prst="rect">
            <a:avLst/>
          </a:prstGeom>
        </p:spPr>
      </p:pic>
    </p:spTree>
    <p:extLst>
      <p:ext uri="{BB962C8B-B14F-4D97-AF65-F5344CB8AC3E}">
        <p14:creationId xmlns:p14="http://schemas.microsoft.com/office/powerpoint/2010/main" val="15100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Pauta</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Reunião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Conselho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Deliberativo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15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16h</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925826947"/>
      </p:ext>
    </p:extLst>
  </p:cSld>
  <p:clrMapOvr>
    <a:masterClrMapping/>
  </p:clrMapOvr>
  <p:transition spd="slow">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Conselho Deliberativo – 7/8/2015</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74944"/>
            <a:ext cx="166224" cy="166224"/>
          </a:xfrm>
          <a:prstGeom prst="rect">
            <a:avLst/>
          </a:prstGeom>
        </p:spPr>
      </p:pic>
      <p:sp>
        <p:nvSpPr>
          <p:cNvPr id="2" name="Retângulo 1"/>
          <p:cNvSpPr/>
          <p:nvPr/>
        </p:nvSpPr>
        <p:spPr>
          <a:xfrm>
            <a:off x="755576" y="1556792"/>
            <a:ext cx="7776864" cy="3874907"/>
          </a:xfrm>
          <a:prstGeom prst="rect">
            <a:avLst/>
          </a:prstGeom>
        </p:spPr>
        <p:txBody>
          <a:bodyPr wrap="square">
            <a:spAutoFit/>
          </a:bodyPr>
          <a:lstStyle/>
          <a:p>
            <a:pPr marL="180975" indent="-180975">
              <a:lnSpc>
                <a:spcPct val="110000"/>
              </a:lnSpc>
              <a:spcBef>
                <a:spcPts val="6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9:30h às </a:t>
            </a:r>
            <a:r>
              <a:rPr lang="pt-BR" sz="1400" b="1" dirty="0" smtClean="0">
                <a:latin typeface="Tahoma" panose="020B0604030504040204" pitchFamily="34" charset="0"/>
                <a:ea typeface="Tahoma" panose="020B0604030504040204" pitchFamily="34" charset="0"/>
                <a:cs typeface="Tahoma" panose="020B0604030504040204" pitchFamily="34" charset="0"/>
              </a:rPr>
              <a:t>10h </a:t>
            </a:r>
            <a:r>
              <a:rPr lang="pt-BR" sz="1400" dirty="0">
                <a:latin typeface="Tahoma" panose="020B0604030504040204" pitchFamily="34" charset="0"/>
                <a:ea typeface="Tahoma" panose="020B0604030504040204" pitchFamily="34" charset="0"/>
                <a:cs typeface="Tahoma" panose="020B0604030504040204" pitchFamily="34" charset="0"/>
              </a:rPr>
              <a:t>– Atualizações Gerais, </a:t>
            </a:r>
            <a:r>
              <a:rPr lang="pt-BR" sz="1400" dirty="0" smtClean="0">
                <a:latin typeface="Tahoma" panose="020B0604030504040204" pitchFamily="34" charset="0"/>
                <a:ea typeface="Tahoma" panose="020B0604030504040204" pitchFamily="34" charset="0"/>
                <a:cs typeface="Tahoma" panose="020B0604030504040204" pitchFamily="34" charset="0"/>
              </a:rPr>
              <a:t>incluindo Cause, questões tributárias, insegurança </a:t>
            </a:r>
            <a:r>
              <a:rPr lang="pt-BR" sz="1400" dirty="0">
                <a:latin typeface="Tahoma" panose="020B0604030504040204" pitchFamily="34" charset="0"/>
                <a:ea typeface="Tahoma" panose="020B0604030504040204" pitchFamily="34" charset="0"/>
                <a:cs typeface="Tahoma" panose="020B0604030504040204" pitchFamily="34" charset="0"/>
              </a:rPr>
              <a:t>j</a:t>
            </a:r>
            <a:r>
              <a:rPr lang="pt-BR" sz="1400" dirty="0" smtClean="0">
                <a:latin typeface="Tahoma" panose="020B0604030504040204" pitchFamily="34" charset="0"/>
                <a:ea typeface="Tahoma" panose="020B0604030504040204" pitchFamily="34" charset="0"/>
                <a:cs typeface="Tahoma" panose="020B0604030504040204" pitchFamily="34" charset="0"/>
              </a:rPr>
              <a:t>urídica e outras atualizações</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10:10h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Avaliação estratégica - Rubens Menin</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10:10h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10:40h </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i="1" dirty="0" err="1" smtClean="0">
                <a:latin typeface="Tahoma" panose="020B0604030504040204" pitchFamily="34" charset="0"/>
                <a:ea typeface="Tahoma" panose="020B0604030504040204" pitchFamily="34" charset="0"/>
                <a:cs typeface="Tahoma" panose="020B0604030504040204" pitchFamily="34" charset="0"/>
              </a:rPr>
              <a:t>Funding</a:t>
            </a:r>
            <a:r>
              <a:rPr lang="pt-BR" sz="1400" i="1" dirty="0" smtClean="0">
                <a:latin typeface="Tahoma" panose="020B0604030504040204" pitchFamily="34" charset="0"/>
                <a:ea typeface="Tahoma" panose="020B0604030504040204" pitchFamily="34" charset="0"/>
                <a:cs typeface="Tahoma" panose="020B0604030504040204" pitchFamily="34" charset="0"/>
              </a:rPr>
              <a:t>,</a:t>
            </a:r>
            <a:r>
              <a:rPr lang="pt-BR" sz="1400" dirty="0" smtClean="0">
                <a:latin typeface="Tahoma" panose="020B0604030504040204" pitchFamily="34" charset="0"/>
                <a:ea typeface="Tahoma" panose="020B0604030504040204" pitchFamily="34" charset="0"/>
                <a:cs typeface="Tahoma" panose="020B0604030504040204" pitchFamily="34" charset="0"/>
              </a:rPr>
              <a:t> FGTS</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10:40h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11:10h </a:t>
            </a:r>
            <a:r>
              <a:rPr lang="pt-BR" sz="1400" dirty="0">
                <a:latin typeface="Tahoma" panose="020B0604030504040204" pitchFamily="34" charset="0"/>
                <a:ea typeface="Tahoma" panose="020B0604030504040204" pitchFamily="34" charset="0"/>
                <a:cs typeface="Tahoma" panose="020B0604030504040204" pitchFamily="34" charset="0"/>
              </a:rPr>
              <a:t>– Marco Regulatório/ Modelo de Negócios</a:t>
            </a:r>
          </a:p>
          <a:p>
            <a:pPr marL="180975" indent="-180975">
              <a:lnSpc>
                <a:spcPct val="110000"/>
              </a:lnSpc>
              <a:spcBef>
                <a:spcPts val="600"/>
              </a:spcBef>
              <a:buClr>
                <a:schemeClr val="tx1"/>
              </a:buClr>
              <a:buFont typeface="Tahoma" panose="020B0604030504040204" pitchFamily="34" charset="0"/>
              <a:buChar char="›"/>
            </a:pPr>
            <a:endParaRPr lang="pt-BR" sz="1400" i="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11:10h às 11:30h </a:t>
            </a:r>
            <a:r>
              <a:rPr lang="pt-BR" sz="1400" i="1" dirty="0" smtClean="0">
                <a:latin typeface="Tahoma" panose="020B0604030504040204" pitchFamily="34" charset="0"/>
                <a:ea typeface="Tahoma" panose="020B0604030504040204" pitchFamily="34" charset="0"/>
                <a:cs typeface="Tahoma" panose="020B0604030504040204" pitchFamily="34" charset="0"/>
              </a:rPr>
              <a:t>- </a:t>
            </a:r>
            <a:r>
              <a:rPr lang="pt-BR" sz="1400" dirty="0">
                <a:latin typeface="Tahoma" panose="020B0604030504040204" pitchFamily="34" charset="0"/>
                <a:ea typeface="Tahoma" panose="020B0604030504040204" pitchFamily="34" charset="0"/>
                <a:cs typeface="Tahoma" panose="020B0604030504040204" pitchFamily="34" charset="0"/>
              </a:rPr>
              <a:t>Corretagem</a:t>
            </a: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11:30h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12:30h </a:t>
            </a:r>
            <a:r>
              <a:rPr lang="pt-BR" sz="1400" dirty="0">
                <a:latin typeface="Tahoma" panose="020B0604030504040204" pitchFamily="34" charset="0"/>
                <a:ea typeface="Tahoma" panose="020B0604030504040204" pitchFamily="34" charset="0"/>
                <a:cs typeface="Tahoma" panose="020B0604030504040204" pitchFamily="34" charset="0"/>
              </a:rPr>
              <a:t>– Conversa com José Olympio Pereira – CSFB</a:t>
            </a:r>
          </a:p>
          <a:p>
            <a:pPr>
              <a:spcAft>
                <a:spcPts val="0"/>
              </a:spcAft>
            </a:pPr>
            <a:r>
              <a:rPr lang="pt-BR" sz="1100"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pt-BR"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66184686"/>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2734082"/>
          </a:xfrm>
          <a:prstGeom prst="rect">
            <a:avLst/>
          </a:prstGeom>
        </p:spPr>
        <p:txBody>
          <a:bodyPr wrap="square">
            <a:spAutoFit/>
          </a:bodyPr>
          <a:lstStyle/>
          <a:p>
            <a:pPr>
              <a:spcBef>
                <a:spcPts val="1000"/>
              </a:spcBef>
            </a:pPr>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300" b="1" dirty="0">
              <a:latin typeface="Tahoma" panose="020B0604030504040204" pitchFamily="34" charset="0"/>
              <a:ea typeface="Tahoma" panose="020B0604030504040204" pitchFamily="34" charset="0"/>
              <a:cs typeface="Tahoma" panose="020B0604030504040204" pitchFamily="34" charset="0"/>
            </a:endParaRP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Preços </a:t>
            </a:r>
            <a:r>
              <a:rPr lang="pt-BR" sz="13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Perspectivas </a:t>
            </a:r>
            <a:r>
              <a:rPr lang="pt-BR" sz="13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Ofertas </a:t>
            </a:r>
            <a:r>
              <a:rPr lang="pt-BR" sz="13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Assuntos </a:t>
            </a:r>
            <a:r>
              <a:rPr lang="pt-BR" sz="13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spcBef>
                <a:spcPts val="1000"/>
              </a:spcBef>
              <a:buClr>
                <a:schemeClr val="accent1"/>
              </a:buClr>
              <a:buFont typeface="+mj-lt"/>
              <a:buAutoNum type="alphaLcPeriod"/>
            </a:pPr>
            <a:r>
              <a:rPr lang="pt-BR" sz="1300" dirty="0" smtClean="0">
                <a:latin typeface="Tahoma" panose="020B0604030504040204" pitchFamily="34" charset="0"/>
                <a:ea typeface="Tahoma" panose="020B0604030504040204" pitchFamily="34" charset="0"/>
                <a:cs typeface="Tahoma" panose="020B0604030504040204" pitchFamily="34" charset="0"/>
              </a:rPr>
              <a:t>Informações </a:t>
            </a:r>
            <a:r>
              <a:rPr lang="pt-BR" sz="13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492443"/>
          </a:xfrm>
          <a:prstGeom prst="rect">
            <a:avLst/>
          </a:prstGeom>
        </p:spPr>
        <p:txBody>
          <a:bodyPr wrap="square">
            <a:spAutoFit/>
          </a:bodyPr>
          <a:lstStyle/>
          <a:p>
            <a:r>
              <a:rPr lang="pt-BR" sz="13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Anexo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445044586"/>
      </p:ext>
    </p:extLst>
  </p:cSld>
  <p:clrMapOvr>
    <a:masterClrMapping/>
  </p:clrMapOvr>
  <p:transition spd="slow">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Geração de Valor</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1"/>
          <p:cNvSpPr/>
          <p:nvPr/>
        </p:nvSpPr>
        <p:spPr>
          <a:xfrm>
            <a:off x="179512" y="764704"/>
            <a:ext cx="8784976" cy="5529206"/>
          </a:xfrm>
          <a:prstGeom prst="rect">
            <a:avLst/>
          </a:prstGeom>
        </p:spPr>
        <p:txBody>
          <a:bodyPr wrap="square">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Participação e geração de </a:t>
            </a:r>
            <a:r>
              <a:rPr lang="pt-BR" sz="1400" b="1" dirty="0">
                <a:latin typeface="Tahoma" panose="020B0604030504040204" pitchFamily="34" charset="0"/>
                <a:ea typeface="Tahoma" panose="020B0604030504040204" pitchFamily="34" charset="0"/>
                <a:cs typeface="Tahoma" panose="020B0604030504040204" pitchFamily="34" charset="0"/>
              </a:rPr>
              <a:t>valor para os Associados</a:t>
            </a:r>
          </a:p>
          <a:p>
            <a:endParaRPr lang="pt-BR" sz="1700" dirty="0" smtClean="0">
              <a:latin typeface="BlissL" panose="02000506030000020004" pitchFamily="2" charset="0"/>
            </a:endParaRPr>
          </a:p>
          <a:p>
            <a:pPr marL="285750" indent="-285750">
              <a:buFont typeface="Arial" panose="020B060402020202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Gerar </a:t>
            </a:r>
            <a:r>
              <a:rPr lang="pt-BR" sz="1400" b="1" dirty="0">
                <a:latin typeface="Tahoma" panose="020B0604030504040204" pitchFamily="34" charset="0"/>
                <a:ea typeface="Tahoma" panose="020B0604030504040204" pitchFamily="34" charset="0"/>
                <a:cs typeface="Tahoma" panose="020B0604030504040204" pitchFamily="34" charset="0"/>
              </a:rPr>
              <a:t>valor efetivo, com plataforma de ganhos com sinergias e serviços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Promover iniciativas que efetivamente gerem valor para os Associados</a:t>
            </a:r>
          </a:p>
          <a:p>
            <a:pPr marL="1657350" lvl="3" indent="-285750">
              <a:buFont typeface="Arial" panose="020B060402020202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Funding</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Distratos</a:t>
            </a:r>
            <a:r>
              <a:rPr lang="pt-BR" sz="1400" dirty="0">
                <a:latin typeface="Tahoma" panose="020B0604030504040204" pitchFamily="34" charset="0"/>
                <a:ea typeface="Tahoma" panose="020B0604030504040204" pitchFamily="34" charset="0"/>
                <a:cs typeface="Tahoma" panose="020B0604030504040204" pitchFamily="34" charset="0"/>
              </a:rPr>
              <a:t>, Cause (imagem do setor), Registros, Burocracia</a:t>
            </a:r>
          </a:p>
          <a:p>
            <a:pPr marL="1657350" lvl="3"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FIPE, Seguros e outro produtos compartilhados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Promover a educação do setor e da sociedade (canais internos e externos)</a:t>
            </a:r>
          </a:p>
          <a:p>
            <a:pPr marL="742950" lvl="1" indent="-285750">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Apuração </a:t>
            </a:r>
            <a:r>
              <a:rPr lang="pt-BR" sz="1400" dirty="0">
                <a:latin typeface="Tahoma" panose="020B0604030504040204" pitchFamily="34" charset="0"/>
                <a:ea typeface="Tahoma" panose="020B0604030504040204" pitchFamily="34" charset="0"/>
                <a:cs typeface="Tahoma" panose="020B0604030504040204" pitchFamily="34" charset="0"/>
              </a:rPr>
              <a:t>e disseminação de melhores práticas – SGA, Modelo de Vendas</a:t>
            </a:r>
          </a:p>
          <a:p>
            <a:pPr lvl="3"/>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Estimular a participação e a troca, dentro das princípios da defesa da concorrência</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Fóruns de participação com qualidade e canais claros de decisões</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Comunicação interna</a:t>
            </a:r>
          </a:p>
          <a:p>
            <a:endParaRPr lang="pt-BR" sz="1700" dirty="0">
              <a:latin typeface="BlissL" panose="02000506030000020004" pitchFamily="2" charset="0"/>
            </a:endParaRPr>
          </a:p>
          <a:p>
            <a:r>
              <a:rPr lang="pt-BR" sz="1400" b="1" dirty="0">
                <a:latin typeface="Tahoma" panose="020B0604030504040204" pitchFamily="34" charset="0"/>
                <a:ea typeface="Tahoma" panose="020B0604030504040204" pitchFamily="34" charset="0"/>
                <a:cs typeface="Tahoma" panose="020B0604030504040204" pitchFamily="34" charset="0"/>
              </a:rPr>
              <a:t>Força, representatividade e influência </a:t>
            </a:r>
            <a:r>
              <a:rPr lang="pt-BR" sz="1700" dirty="0">
                <a:latin typeface="BlissL" panose="02000506030000020004" pitchFamily="2" charset="0"/>
              </a:rPr>
              <a:t>- </a:t>
            </a:r>
            <a:r>
              <a:rPr lang="pt-BR" sz="1400" dirty="0">
                <a:latin typeface="Tahoma" panose="020B0604030504040204" pitchFamily="34" charset="0"/>
                <a:ea typeface="Tahoma" panose="020B0604030504040204" pitchFamily="34" charset="0"/>
                <a:cs typeface="Tahoma" panose="020B0604030504040204" pitchFamily="34" charset="0"/>
              </a:rPr>
              <a:t>uma associação forte, que tenha voz e represente os Associados</a:t>
            </a:r>
          </a:p>
          <a:p>
            <a:pPr marL="742950" lvl="1" indent="-285750">
              <a:buFont typeface="Arial" panose="020B0604020202020204" pitchFamily="34" charset="0"/>
              <a:buChar char="•"/>
            </a:pPr>
            <a:endParaRPr lang="pt-BR" sz="1700" b="1" dirty="0">
              <a:latin typeface="BlissL" panose="02000506030000020004" pitchFamily="2" charset="0"/>
            </a:endParaRPr>
          </a:p>
          <a:p>
            <a:pPr marL="28575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Governança e representatividade </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Respeito a princípios e código de conduta</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Defesa de causas boas para o setor e para a sociedade</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Mecanismos claros de decisão e comunicação externa coordenada</a:t>
            </a:r>
          </a:p>
          <a:p>
            <a:pPr marL="742950" lvl="1" indent="-285750">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Canais com Governo e demais stakeholders </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Canais adequados, alinhados com princípios da Associação</a:t>
            </a:r>
          </a:p>
          <a:p>
            <a:pPr marL="742950" lvl="1" indent="-285750">
              <a:buFont typeface="Arial" panose="020B060402020202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Planejamento e preparação</a:t>
            </a:r>
          </a:p>
          <a:p>
            <a:pPr marL="0"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8020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183569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Projetos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ela 3"/>
          <p:cNvGraphicFramePr>
            <a:graphicFrameLocks noGrp="1"/>
          </p:cNvGraphicFramePr>
          <p:nvPr>
            <p:extLst/>
          </p:nvPr>
        </p:nvGraphicFramePr>
        <p:xfrm>
          <a:off x="323528" y="980728"/>
          <a:ext cx="8545017" cy="4391687"/>
        </p:xfrm>
        <a:graphic>
          <a:graphicData uri="http://schemas.openxmlformats.org/drawingml/2006/table">
            <a:tbl>
              <a:tblPr/>
              <a:tblGrid>
                <a:gridCol w="2880320"/>
                <a:gridCol w="1392188"/>
                <a:gridCol w="1809080"/>
                <a:gridCol w="2463429"/>
              </a:tblGrid>
              <a:tr h="320649">
                <a:tc>
                  <a:txBody>
                    <a:bodyPr/>
                    <a:lstStyle/>
                    <a:p>
                      <a:pPr algn="l" rtl="0" fontAlgn="ctr"/>
                      <a:r>
                        <a:rPr lang="pt-BR" sz="1400" b="1" i="0" u="none" strike="noStrike" dirty="0" smtClean="0">
                          <a:solidFill>
                            <a:schemeClr val="bg1"/>
                          </a:solidFill>
                          <a:effectLst/>
                          <a:latin typeface="Calibri"/>
                        </a:rPr>
                        <a:t>Projetos 2015</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rtl="0" fontAlgn="ctr"/>
                      <a:r>
                        <a:rPr lang="pt-BR" sz="1400" b="1" i="0" u="none" strike="noStrike" dirty="0" smtClean="0">
                          <a:solidFill>
                            <a:schemeClr val="bg1"/>
                          </a:solidFill>
                          <a:effectLst/>
                          <a:latin typeface="Calibri"/>
                        </a:rPr>
                        <a:t>Orçamento</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rtl="0" fontAlgn="ctr"/>
                      <a:r>
                        <a:rPr lang="pt-BR" sz="1400" b="1" i="0" u="none" strike="noStrike" dirty="0" smtClean="0">
                          <a:solidFill>
                            <a:schemeClr val="bg1"/>
                          </a:solidFill>
                          <a:effectLst/>
                          <a:latin typeface="Calibri"/>
                        </a:rPr>
                        <a:t>Comprometido</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l" rtl="0" fontAlgn="ctr"/>
                      <a:r>
                        <a:rPr lang="pt-BR" sz="1400" b="1" i="0" u="none" strike="noStrike" dirty="0" err="1" smtClean="0">
                          <a:solidFill>
                            <a:schemeClr val="bg1"/>
                          </a:solidFill>
                          <a:effectLst/>
                          <a:latin typeface="Calibri"/>
                        </a:rPr>
                        <a:t>Obs</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r>
              <a:tr h="459597">
                <a:tc>
                  <a:txBody>
                    <a:bodyPr/>
                    <a:lstStyle/>
                    <a:p>
                      <a:pPr algn="l" rtl="0" fontAlgn="ctr"/>
                      <a:r>
                        <a:rPr lang="pt-BR" sz="1400" b="1" i="0" u="none" strike="noStrike" dirty="0">
                          <a:solidFill>
                            <a:srgbClr val="000000"/>
                          </a:solidFill>
                          <a:effectLst/>
                          <a:latin typeface="Calibri"/>
                        </a:rPr>
                        <a:t>Consultoria - ADIN</a:t>
                      </a:r>
                      <a:br>
                        <a:rPr lang="pt-BR" sz="1400" b="1" i="0" u="none" strike="noStrike" dirty="0">
                          <a:solidFill>
                            <a:srgbClr val="000000"/>
                          </a:solidFill>
                          <a:effectLst/>
                          <a:latin typeface="Calibri"/>
                        </a:rPr>
                      </a:br>
                      <a:r>
                        <a:rPr lang="pt-BR" sz="1400" b="0" i="0" u="none" strike="noStrike" dirty="0" smtClean="0">
                          <a:solidFill>
                            <a:srgbClr val="000000"/>
                          </a:solidFill>
                          <a:effectLst/>
                          <a:latin typeface="Calibri"/>
                        </a:rPr>
                        <a:t>(Trabalho escravo)</a:t>
                      </a:r>
                      <a:endParaRPr lang="pt-BR" sz="1400" b="0"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3.000.000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2.000.000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366638">
                <a:tc>
                  <a:txBody>
                    <a:bodyPr/>
                    <a:lstStyle/>
                    <a:p>
                      <a:pPr algn="l" rtl="0" fontAlgn="ctr"/>
                      <a:r>
                        <a:rPr lang="pt-BR" sz="1400" b="1" i="0" u="none" strike="noStrike" dirty="0">
                          <a:solidFill>
                            <a:srgbClr val="000000"/>
                          </a:solidFill>
                          <a:effectLst/>
                          <a:latin typeface="Calibri"/>
                        </a:rPr>
                        <a:t>Outras ações com Judiciário</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Calibri"/>
                        </a:rPr>
                        <a:t>400.000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r>
                        <a:rPr lang="pt-BR" sz="1400" b="1" i="0" u="none" strike="noStrike" dirty="0" smtClean="0">
                          <a:solidFill>
                            <a:srgbClr val="000000"/>
                          </a:solidFill>
                          <a:effectLst/>
                          <a:latin typeface="Calibri"/>
                        </a:rPr>
                        <a:t>CBIC/ Parecer</a:t>
                      </a:r>
                      <a:r>
                        <a:rPr lang="pt-BR" sz="1400" b="1" i="0" u="none" strike="noStrike" baseline="0" dirty="0" smtClean="0">
                          <a:solidFill>
                            <a:srgbClr val="000000"/>
                          </a:solidFill>
                          <a:effectLst/>
                          <a:latin typeface="Calibri"/>
                        </a:rPr>
                        <a:t> Eros Grau</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Definições Diretoria</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(Verba de contingência para </a:t>
                      </a:r>
                      <a:r>
                        <a:rPr lang="pt-BR" sz="1400" b="0" i="0" u="none" strike="noStrike" kern="1200" dirty="0" smtClean="0">
                          <a:solidFill>
                            <a:srgbClr val="000000"/>
                          </a:solidFill>
                          <a:effectLst/>
                          <a:latin typeface="Calibri"/>
                          <a:ea typeface="+mn-ea"/>
                          <a:cs typeface="+mn-cs"/>
                        </a:rPr>
                        <a:t>uso</a:t>
                      </a:r>
                      <a:br>
                        <a:rPr lang="pt-BR" sz="1400" b="0" i="0" u="none" strike="noStrike" kern="1200" dirty="0" smtClean="0">
                          <a:solidFill>
                            <a:srgbClr val="000000"/>
                          </a:solidFill>
                          <a:effectLst/>
                          <a:latin typeface="Calibri"/>
                          <a:ea typeface="+mn-ea"/>
                          <a:cs typeface="+mn-cs"/>
                        </a:rPr>
                      </a:br>
                      <a:r>
                        <a:rPr lang="pt-BR" sz="1400" b="0" i="0" u="none" strike="noStrike" kern="1200" dirty="0" smtClean="0">
                          <a:solidFill>
                            <a:srgbClr val="000000"/>
                          </a:solidFill>
                          <a:effectLst/>
                          <a:latin typeface="Calibri"/>
                          <a:ea typeface="+mn-ea"/>
                          <a:cs typeface="+mn-cs"/>
                        </a:rPr>
                        <a:t>definido </a:t>
                      </a:r>
                      <a:r>
                        <a:rPr lang="pt-BR" sz="1400" b="0" i="0" u="none" strike="noStrike" kern="1200" dirty="0">
                          <a:solidFill>
                            <a:srgbClr val="000000"/>
                          </a:solidFill>
                          <a:effectLst/>
                          <a:latin typeface="Calibri"/>
                          <a:ea typeface="+mn-ea"/>
                          <a:cs typeface="+mn-cs"/>
                        </a:rPr>
                        <a:t>pela Diretoria)</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1.500.000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1.230.000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Jairo </a:t>
                      </a:r>
                      <a:r>
                        <a:rPr lang="pt-BR" sz="1400" b="1" i="0" u="none" strike="noStrike" dirty="0" err="1" smtClean="0">
                          <a:solidFill>
                            <a:srgbClr val="000000"/>
                          </a:solidFill>
                          <a:effectLst/>
                          <a:latin typeface="Calibri"/>
                        </a:rPr>
                        <a:t>Klepacz</a:t>
                      </a:r>
                      <a:r>
                        <a:rPr lang="pt-BR" sz="1400" b="1" i="0" u="none" strike="noStrike" baseline="0" dirty="0" smtClean="0">
                          <a:solidFill>
                            <a:srgbClr val="000000"/>
                          </a:solidFill>
                          <a:effectLst/>
                          <a:latin typeface="Calibri"/>
                        </a:rPr>
                        <a:t> e Luiz França</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626335">
                <a:tc>
                  <a:txBody>
                    <a:bodyPr/>
                    <a:lstStyle/>
                    <a:p>
                      <a:pPr marL="0" algn="l" defTabSz="914400" rtl="0" eaLnBrk="1" fontAlgn="ctr" latinLnBrk="0" hangingPunct="1"/>
                      <a:r>
                        <a:rPr lang="pt-BR" sz="1400" b="1" i="0" u="none" strike="noStrike" dirty="0">
                          <a:solidFill>
                            <a:srgbClr val="000000"/>
                          </a:solidFill>
                          <a:effectLst/>
                          <a:latin typeface="Calibri"/>
                        </a:rPr>
                        <a:t>Eventos e publicações</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(Realizações e </a:t>
                      </a:r>
                      <a:r>
                        <a:rPr lang="pt-BR" sz="1400" b="0" i="0" u="none" strike="noStrike" kern="1200" dirty="0" smtClean="0">
                          <a:solidFill>
                            <a:srgbClr val="000000"/>
                          </a:solidFill>
                          <a:effectLst/>
                          <a:latin typeface="Calibri"/>
                          <a:ea typeface="+mn-ea"/>
                          <a:cs typeface="+mn-cs"/>
                        </a:rPr>
                        <a:t>Patrocínios </a:t>
                      </a:r>
                      <a:r>
                        <a:rPr lang="pt-BR" sz="1400" b="0" i="0" u="none" strike="noStrike" kern="1200" dirty="0">
                          <a:solidFill>
                            <a:srgbClr val="000000"/>
                          </a:solidFill>
                          <a:effectLst/>
                          <a:latin typeface="Calibri"/>
                          <a:ea typeface="+mn-ea"/>
                          <a:cs typeface="+mn-cs"/>
                        </a:rPr>
                        <a:t>de Eventos e Publicações de materiais ABRAINC)</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800.000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26.444 </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Assessoria Estratégica </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(Integração de ações)</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216.000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Consultoria /Governança/ LCA/Gustavo</a:t>
                      </a:r>
                      <a:r>
                        <a:rPr lang="pt-BR" sz="1400" b="1" i="0" u="none" strike="noStrike" baseline="0" dirty="0" smtClean="0">
                          <a:solidFill>
                            <a:srgbClr val="000000"/>
                          </a:solidFill>
                          <a:effectLst/>
                          <a:latin typeface="Calibri"/>
                        </a:rPr>
                        <a:t> Loyola </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Burocracia SP e RJ</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(Projetos nas Prefeituras)</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Calibri"/>
                        </a:rPr>
                        <a:t>25.000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r>
                        <a:rPr lang="pt-BR" sz="1400" b="1" i="0" u="none" strike="noStrike" dirty="0" smtClean="0">
                          <a:solidFill>
                            <a:srgbClr val="000000"/>
                          </a:solidFill>
                          <a:effectLst/>
                          <a:latin typeface="Calibri"/>
                        </a:rPr>
                        <a:t>Eletropaulo</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388327">
                <a:tc>
                  <a:txBody>
                    <a:bodyPr/>
                    <a:lstStyle/>
                    <a:p>
                      <a:pPr marL="0" algn="l" defTabSz="914400" rtl="0" eaLnBrk="1" fontAlgn="ctr" latinLnBrk="0" hangingPunct="1"/>
                      <a:r>
                        <a:rPr lang="pt-BR" sz="1400" b="1" i="0" u="none" strike="noStrike" dirty="0">
                          <a:solidFill>
                            <a:srgbClr val="000000"/>
                          </a:solidFill>
                          <a:effectLst/>
                          <a:latin typeface="Calibri"/>
                        </a:rPr>
                        <a:t>Ações por Imagem</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(Melhora na imagem do Setor)</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250.000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Cause</a:t>
                      </a:r>
                      <a:r>
                        <a:rPr lang="pt-BR" sz="1400" b="1" i="0" u="none" strike="noStrike" baseline="0" dirty="0" smtClean="0">
                          <a:solidFill>
                            <a:srgbClr val="000000"/>
                          </a:solidFill>
                          <a:effectLst/>
                          <a:latin typeface="Calibri"/>
                        </a:rPr>
                        <a:t> + Pesquisa</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230631">
                <a:tc>
                  <a:txBody>
                    <a:bodyPr/>
                    <a:lstStyle/>
                    <a:p>
                      <a:pPr algn="l" rtl="0" fontAlgn="ctr"/>
                      <a:r>
                        <a:rPr lang="pt-BR" sz="1400" b="1" i="0" u="none" strike="noStrike" dirty="0">
                          <a:solidFill>
                            <a:srgbClr val="000000"/>
                          </a:solidFill>
                          <a:effectLst/>
                          <a:latin typeface="Calibri"/>
                        </a:rPr>
                        <a:t>Total</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7.300.000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b"/>
                      <a:r>
                        <a:rPr lang="pt-BR" sz="1400" b="1" i="0" u="none" strike="noStrike" dirty="0" smtClean="0">
                          <a:solidFill>
                            <a:srgbClr val="000000"/>
                          </a:solidFill>
                          <a:effectLst/>
                          <a:latin typeface="Calibri" panose="020F0502020204030204" pitchFamily="34" charset="0"/>
                        </a:rPr>
                        <a:t>4.147.444</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849786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Cash </a:t>
            </a:r>
            <a:r>
              <a:rPr lang="pt-BR" sz="1400" b="1" dirty="0" err="1">
                <a:solidFill>
                  <a:schemeClr val="bg1"/>
                </a:solidFill>
                <a:latin typeface="Tahoma" panose="020B0604030504040204" pitchFamily="34" charset="0"/>
                <a:ea typeface="Tahoma" panose="020B0604030504040204" pitchFamily="34" charset="0"/>
                <a:cs typeface="Tahoma" panose="020B0604030504040204" pitchFamily="34" charset="0"/>
              </a:rPr>
              <a:t>Flow</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Abrainc 2015</a:t>
            </a:r>
          </a:p>
        </p:txBody>
      </p:sp>
      <p:sp>
        <p:nvSpPr>
          <p:cNvPr id="3" name="CaixaDeTexto 2"/>
          <p:cNvSpPr txBox="1"/>
          <p:nvPr/>
        </p:nvSpPr>
        <p:spPr>
          <a:xfrm>
            <a:off x="0" y="1340768"/>
            <a:ext cx="9144000" cy="307777"/>
          </a:xfrm>
          <a:prstGeom prst="rect">
            <a:avLst/>
          </a:prstGeom>
          <a:solidFill>
            <a:srgbClr val="EBEBEB"/>
          </a:solidFill>
        </p:spPr>
        <p:txBody>
          <a:bodyPr wrap="square" rtlCol="0">
            <a:spAutoFit/>
          </a:bodyPr>
          <a:lstStyle/>
          <a:p>
            <a:pPr algn="ctr"/>
            <a:r>
              <a:rPr lang="pt-BR" sz="1400" b="1" dirty="0">
                <a:latin typeface="Tahoma" panose="020B0604030504040204" pitchFamily="34" charset="0"/>
                <a:ea typeface="Tahoma" panose="020B0604030504040204" pitchFamily="34" charset="0"/>
                <a:cs typeface="Tahoma" panose="020B0604030504040204" pitchFamily="34" charset="0"/>
              </a:rPr>
              <a:t>Orçamento Ordinário 2015- Janeiro a </a:t>
            </a:r>
            <a:r>
              <a:rPr lang="pt-BR" sz="1400" b="1" dirty="0" smtClean="0">
                <a:latin typeface="Tahoma" panose="020B0604030504040204" pitchFamily="34" charset="0"/>
                <a:ea typeface="Tahoma" panose="020B0604030504040204" pitchFamily="34" charset="0"/>
                <a:cs typeface="Tahoma" panose="020B0604030504040204" pitchFamily="34" charset="0"/>
              </a:rPr>
              <a:t>Maio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de cantos arredondados 7"/>
          <p:cNvSpPr/>
          <p:nvPr/>
        </p:nvSpPr>
        <p:spPr>
          <a:xfrm>
            <a:off x="3059832" y="2632176"/>
            <a:ext cx="864096" cy="2376264"/>
          </a:xfrm>
          <a:prstGeom prst="roundRect">
            <a:avLst>
              <a:gd name="adj" fmla="val 9948"/>
            </a:avLst>
          </a:prstGeom>
          <a:gradFill flip="none" rotWithShape="1">
            <a:gsLst>
              <a:gs pos="100000">
                <a:schemeClr val="accent1"/>
              </a:gs>
              <a:gs pos="0">
                <a:srgbClr val="4784C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de cantos arredondados 8"/>
          <p:cNvSpPr/>
          <p:nvPr/>
        </p:nvSpPr>
        <p:spPr>
          <a:xfrm>
            <a:off x="5220072" y="3501008"/>
            <a:ext cx="864096" cy="1507432"/>
          </a:xfrm>
          <a:prstGeom prst="roundRect">
            <a:avLst>
              <a:gd name="adj" fmla="val 9948"/>
            </a:avLst>
          </a:prstGeom>
          <a:gradFill flip="none" rotWithShape="1">
            <a:gsLst>
              <a:gs pos="100000">
                <a:schemeClr val="accent2"/>
              </a:gs>
              <a:gs pos="0">
                <a:srgbClr val="B1D5E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3" name="Grupo 12"/>
          <p:cNvGrpSpPr/>
          <p:nvPr/>
        </p:nvGrpSpPr>
        <p:grpSpPr>
          <a:xfrm>
            <a:off x="-1" y="4623403"/>
            <a:ext cx="9144003" cy="419813"/>
            <a:chOff x="-1" y="4484123"/>
            <a:chExt cx="9144003" cy="419813"/>
          </a:xfrm>
        </p:grpSpPr>
        <p:sp>
          <p:nvSpPr>
            <p:cNvPr id="12" name="Retângulo 11"/>
            <p:cNvSpPr/>
            <p:nvPr/>
          </p:nvSpPr>
          <p:spPr>
            <a:xfrm>
              <a:off x="2802467" y="4720383"/>
              <a:ext cx="3539066" cy="17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62094" y="122028"/>
              <a:ext cx="419813" cy="9144003"/>
            </a:xfrm>
            <a:prstGeom prst="rect">
              <a:avLst/>
            </a:prstGeom>
          </p:spPr>
        </p:pic>
      </p:grpSp>
      <p:sp>
        <p:nvSpPr>
          <p:cNvPr id="16" name="CaixaDeTexto 15"/>
          <p:cNvSpPr txBox="1"/>
          <p:nvPr/>
        </p:nvSpPr>
        <p:spPr>
          <a:xfrm>
            <a:off x="2654952" y="2276872"/>
            <a:ext cx="1673856"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R$ 4.738.531,62</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4815195" y="2996952"/>
            <a:ext cx="1673856" cy="307777"/>
          </a:xfrm>
          <a:prstGeom prst="rect">
            <a:avLst/>
          </a:prstGeom>
          <a:noFill/>
        </p:spPr>
        <p:txBody>
          <a:bodyPr wrap="none" rtlCol="0">
            <a:spAutoFit/>
          </a:bodyPr>
          <a:lstStyle/>
          <a:p>
            <a:pPr algn="ctr"/>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R$ 2.195.343,51</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0" name="Retângulo de cantos arredondados 19"/>
          <p:cNvSpPr/>
          <p:nvPr/>
        </p:nvSpPr>
        <p:spPr>
          <a:xfrm>
            <a:off x="5387334" y="3356992"/>
            <a:ext cx="529572" cy="262632"/>
          </a:xfrm>
          <a:prstGeom prst="roundRect">
            <a:avLst>
              <a:gd name="adj" fmla="val 9948"/>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pt-BR" sz="1100" b="1" dirty="0" smtClean="0">
                <a:latin typeface="Tahoma" panose="020B0604030504040204" pitchFamily="34" charset="0"/>
                <a:ea typeface="Tahoma" panose="020B0604030504040204" pitchFamily="34" charset="0"/>
                <a:cs typeface="Tahoma" panose="020B0604030504040204" pitchFamily="34" charset="0"/>
              </a:rPr>
              <a:t>46%</a:t>
            </a:r>
            <a:endParaRPr lang="pt-BR" sz="1100" b="1" dirty="0">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nvSpPr>
        <p:spPr>
          <a:xfrm>
            <a:off x="3006811" y="4952572"/>
            <a:ext cx="970137"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ORÇADO</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2" name="CaixaDeTexto 21"/>
          <p:cNvSpPr txBox="1"/>
          <p:nvPr/>
        </p:nvSpPr>
        <p:spPr>
          <a:xfrm>
            <a:off x="5028391" y="4952572"/>
            <a:ext cx="1247457"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REALIZADO</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141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131840" y="5229200"/>
            <a:ext cx="2808312" cy="1008112"/>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Cash </a:t>
            </a:r>
            <a:r>
              <a:rPr lang="pt-BR" sz="1400" b="1" dirty="0" err="1">
                <a:solidFill>
                  <a:schemeClr val="bg1"/>
                </a:solidFill>
                <a:latin typeface="Tahoma" panose="020B0604030504040204" pitchFamily="34" charset="0"/>
                <a:ea typeface="Tahoma" panose="020B0604030504040204" pitchFamily="34" charset="0"/>
                <a:cs typeface="Tahoma" panose="020B0604030504040204" pitchFamily="34" charset="0"/>
              </a:rPr>
              <a:t>Flow</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Abrainc 2015</a:t>
            </a:r>
          </a:p>
        </p:txBody>
      </p:sp>
      <p:graphicFrame>
        <p:nvGraphicFramePr>
          <p:cNvPr id="4" name="Tabela 3"/>
          <p:cNvGraphicFramePr>
            <a:graphicFrameLocks noGrp="1"/>
          </p:cNvGraphicFramePr>
          <p:nvPr>
            <p:extLst/>
          </p:nvPr>
        </p:nvGraphicFramePr>
        <p:xfrm>
          <a:off x="598984" y="764704"/>
          <a:ext cx="7992890" cy="1146885"/>
        </p:xfrm>
        <a:graphic>
          <a:graphicData uri="http://schemas.openxmlformats.org/drawingml/2006/table">
            <a:tbl>
              <a:tblPr/>
              <a:tblGrid>
                <a:gridCol w="2304256"/>
                <a:gridCol w="1692188"/>
                <a:gridCol w="1692188"/>
                <a:gridCol w="1152129"/>
                <a:gridCol w="1152129"/>
              </a:tblGrid>
              <a:tr h="320649">
                <a:tc gridSpan="5">
                  <a:txBody>
                    <a:bodyPr/>
                    <a:lstStyle/>
                    <a:p>
                      <a:pPr algn="ctr" rtl="0" fontAlgn="ctr"/>
                      <a:r>
                        <a:rPr lang="pt-BR" sz="1400" b="1" i="0" u="none" strike="noStrike" dirty="0" smtClean="0">
                          <a:solidFill>
                            <a:schemeClr val="bg1"/>
                          </a:solidFill>
                          <a:effectLst/>
                          <a:latin typeface="+mn-lt"/>
                        </a:rPr>
                        <a:t>CASH FLOW ABRAINC 2015</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ctr"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ctr"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l"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endParaRPr lang="pt-BR"/>
                    </a:p>
                  </a:txBody>
                  <a:tcPr/>
                </a:tc>
              </a:tr>
              <a:tr h="413118">
                <a:tc rowSpan="2">
                  <a:txBody>
                    <a:bodyPr/>
                    <a:lstStyle/>
                    <a:p>
                      <a:pPr algn="ctr" rtl="0" fontAlgn="ctr"/>
                      <a:r>
                        <a:rPr lang="pt-BR" sz="1200" b="1" i="0" u="none" strike="noStrike" dirty="0" smtClean="0">
                          <a:solidFill>
                            <a:srgbClr val="000000"/>
                          </a:solidFill>
                          <a:effectLst/>
                          <a:latin typeface="+mn-lt"/>
                        </a:rPr>
                        <a:t>Posição em 01/2015</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100" b="0" i="0" u="none" strike="noStrike" dirty="0" smtClean="0">
                          <a:solidFill>
                            <a:srgbClr val="000000"/>
                          </a:solidFill>
                          <a:effectLst/>
                          <a:latin typeface="+mn-lt"/>
                        </a:rPr>
                        <a:t>SALDO CONTA CORRENTE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1" i="0" u="none" strike="noStrike" dirty="0" smtClean="0">
                          <a:solidFill>
                            <a:srgbClr val="000000"/>
                          </a:solidFill>
                          <a:effectLst/>
                          <a:latin typeface="+mn-lt"/>
                        </a:rPr>
                        <a:t>1.180.210 </a:t>
                      </a:r>
                      <a:endParaRPr lang="pt-BR" sz="12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pt-BR" sz="1200" b="1" i="0" u="none" strike="noStrike" dirty="0" smtClean="0">
                          <a:solidFill>
                            <a:srgbClr val="000000"/>
                          </a:solidFill>
                          <a:effectLst/>
                          <a:latin typeface="Calibri"/>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rowSpan="2">
                  <a:txBody>
                    <a:bodyPr/>
                    <a:lstStyle/>
                    <a:p>
                      <a:pPr algn="ctr" rtl="0" fontAlgn="ctr"/>
                      <a:r>
                        <a:rPr lang="pt-BR" sz="1200" b="1" i="0" u="none" strike="noStrike" dirty="0" smtClean="0">
                          <a:solidFill>
                            <a:srgbClr val="000000"/>
                          </a:solidFill>
                          <a:effectLst/>
                          <a:latin typeface="+mn-lt"/>
                        </a:rPr>
                        <a:t>3.362.781</a:t>
                      </a:r>
                      <a:endParaRPr lang="pt-BR" sz="12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413118">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100" b="0" i="0" u="none" strike="noStrike" dirty="0" smtClean="0">
                          <a:solidFill>
                            <a:srgbClr val="000000"/>
                          </a:solidFill>
                          <a:effectLst/>
                          <a:latin typeface="+mn-lt"/>
                        </a:rPr>
                        <a:t>SALDO APLICAÇÃO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1" i="0" u="none" strike="noStrike" dirty="0" smtClean="0">
                          <a:solidFill>
                            <a:srgbClr val="000000"/>
                          </a:solidFill>
                          <a:effectLst/>
                          <a:latin typeface="+mn-lt"/>
                        </a:rPr>
                        <a:t> 2.182.571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vMerge="1">
                  <a:txBody>
                    <a:bodyPr/>
                    <a:lstStyle/>
                    <a:p>
                      <a:endParaRPr lang="pt-BR"/>
                    </a:p>
                  </a:txBody>
                  <a:tcPr/>
                </a:tc>
              </a:tr>
            </a:tbl>
          </a:graphicData>
        </a:graphic>
      </p:graphicFrame>
      <p:graphicFrame>
        <p:nvGraphicFramePr>
          <p:cNvPr id="5" name="Tabela 4"/>
          <p:cNvGraphicFramePr>
            <a:graphicFrameLocks noGrp="1"/>
          </p:cNvGraphicFramePr>
          <p:nvPr>
            <p:extLst/>
          </p:nvPr>
        </p:nvGraphicFramePr>
        <p:xfrm>
          <a:off x="598984" y="2132856"/>
          <a:ext cx="8005462" cy="1700760"/>
        </p:xfrm>
        <a:graphic>
          <a:graphicData uri="http://schemas.openxmlformats.org/drawingml/2006/table">
            <a:tbl>
              <a:tblPr/>
              <a:tblGrid>
                <a:gridCol w="2316832"/>
                <a:gridCol w="948105"/>
                <a:gridCol w="948105"/>
                <a:gridCol w="948105"/>
                <a:gridCol w="948105"/>
                <a:gridCol w="948105"/>
                <a:gridCol w="948105"/>
              </a:tblGrid>
              <a:tr h="620640">
                <a:tc rowSpan="3">
                  <a:txBody>
                    <a:bodyPr/>
                    <a:lstStyle/>
                    <a:p>
                      <a:pPr algn="ctr" rtl="0" fontAlgn="ctr"/>
                      <a:r>
                        <a:rPr lang="pt-BR" sz="1200" b="1" i="0" u="none" strike="noStrike" dirty="0" smtClean="0">
                          <a:solidFill>
                            <a:srgbClr val="000000"/>
                          </a:solidFill>
                          <a:effectLst/>
                          <a:latin typeface="+mn-lt"/>
                        </a:rPr>
                        <a:t>Janeiro a Junho</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gridSpan="3">
                  <a:txBody>
                    <a:bodyPr/>
                    <a:lstStyle/>
                    <a:p>
                      <a:pPr algn="ctr" rtl="0" fontAlgn="ctr"/>
                      <a:r>
                        <a:rPr lang="pt-BR" sz="1400" b="1" i="0" u="none" strike="noStrike" dirty="0" smtClean="0">
                          <a:solidFill>
                            <a:srgbClr val="000000"/>
                          </a:solidFill>
                          <a:effectLst/>
                          <a:latin typeface="+mn-lt"/>
                        </a:rPr>
                        <a:t>RECEITA</a:t>
                      </a:r>
                      <a:endParaRPr lang="pt-BR" sz="1200" b="1" i="0" u="none" strike="noStrike" dirty="0" smtClean="0">
                        <a:solidFill>
                          <a:srgbClr val="000000"/>
                        </a:solidFill>
                        <a:effectLst/>
                        <a:latin typeface="+mn-lt"/>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hMerge="1">
                  <a:txBody>
                    <a:bodyPr/>
                    <a:lstStyle/>
                    <a:p>
                      <a:endParaRPr lang="pt-BR"/>
                    </a:p>
                  </a:txBody>
                  <a:tcPr/>
                </a:tc>
                <a:tc hMerge="1">
                  <a:txBody>
                    <a:bodyPr/>
                    <a:lstStyle/>
                    <a:p>
                      <a:endParaRPr lang="pt-BR"/>
                    </a:p>
                  </a:txBody>
                  <a:tcPr/>
                </a:tc>
                <a:tc gridSpan="3">
                  <a:txBody>
                    <a:bodyPr/>
                    <a:lstStyle/>
                    <a:p>
                      <a:pPr algn="ctr" rtl="0" fontAlgn="ctr"/>
                      <a:r>
                        <a:rPr lang="pt-BR" sz="1400" b="1" i="0" u="none" strike="noStrike" dirty="0" smtClean="0">
                          <a:solidFill>
                            <a:srgbClr val="000000"/>
                          </a:solidFill>
                          <a:effectLst/>
                          <a:latin typeface="+mn-lt"/>
                        </a:rPr>
                        <a:t>DESPESAS</a:t>
                      </a:r>
                      <a:endParaRPr lang="pt-BR" sz="12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hMerge="1">
                  <a:txBody>
                    <a:bodyPr/>
                    <a:lstStyle/>
                    <a:p>
                      <a:endParaRPr lang="pt-BR"/>
                    </a:p>
                  </a:txBody>
                  <a:tcPr/>
                </a:tc>
                <a:tc hMerge="1">
                  <a:txBody>
                    <a:bodyPr/>
                    <a:lstStyle/>
                    <a:p>
                      <a:endParaRPr lang="pt-BR"/>
                    </a:p>
                  </a:txBody>
                  <a:tcPr/>
                </a:tc>
              </a:tr>
              <a:tr h="459480">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Ordinária</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Projetos</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200" b="0" i="0" u="none" strike="noStrike" dirty="0" smtClean="0">
                          <a:solidFill>
                            <a:srgbClr val="000000"/>
                          </a:solidFill>
                          <a:effectLst/>
                          <a:latin typeface="+mn-lt"/>
                        </a:rPr>
                        <a:t>Ordinária</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200" b="0" i="0" u="none" strike="noStrike" dirty="0" smtClean="0">
                          <a:solidFill>
                            <a:srgbClr val="000000"/>
                          </a:solidFill>
                          <a:effectLst/>
                          <a:latin typeface="+mn-lt"/>
                        </a:rPr>
                        <a:t>Projetos</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200" b="0" i="0" u="none" strike="noStrike" dirty="0" smtClean="0">
                          <a:solidFill>
                            <a:srgbClr val="000000"/>
                          </a:solidFill>
                          <a:effectLst/>
                          <a:latin typeface="+mn-lt"/>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620640">
                <a:tc vMerge="1">
                  <a:txBody>
                    <a:bodyPr/>
                    <a:lstStyle/>
                    <a:p>
                      <a:endParaRPr lang="pt-BR"/>
                    </a:p>
                  </a:txBody>
                  <a:tcPr/>
                </a:tc>
                <a:tc>
                  <a:txBody>
                    <a:bodyPr/>
                    <a:lstStyle/>
                    <a:p>
                      <a:pPr algn="ctr" rtl="0" fontAlgn="ctr"/>
                      <a:r>
                        <a:rPr lang="pt-BR" sz="1400" b="1" i="0" u="none" strike="noStrike" dirty="0" smtClean="0">
                          <a:solidFill>
                            <a:srgbClr val="000000"/>
                          </a:solidFill>
                          <a:effectLst/>
                          <a:latin typeface="+mn-lt"/>
                        </a:rPr>
                        <a:t>1.230.943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1.959.090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3.190.033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2.195.344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mn-lt"/>
                        </a:rPr>
                        <a:t> 1.534.797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mn-lt"/>
                        </a:rPr>
                        <a:t> 3.730.141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6" name="Tabela 5"/>
          <p:cNvGraphicFramePr>
            <a:graphicFrameLocks noGrp="1"/>
          </p:cNvGraphicFramePr>
          <p:nvPr>
            <p:extLst/>
          </p:nvPr>
        </p:nvGraphicFramePr>
        <p:xfrm>
          <a:off x="598984" y="4005064"/>
          <a:ext cx="8005464" cy="997015"/>
        </p:xfrm>
        <a:graphic>
          <a:graphicData uri="http://schemas.openxmlformats.org/drawingml/2006/table">
            <a:tbl>
              <a:tblPr/>
              <a:tblGrid>
                <a:gridCol w="8005464"/>
              </a:tblGrid>
              <a:tr h="576064">
                <a:tc>
                  <a:txBody>
                    <a:bodyPr/>
                    <a:lstStyle/>
                    <a:p>
                      <a:pPr algn="ctr" rtl="0" fontAlgn="ctr"/>
                      <a:r>
                        <a:rPr lang="pt-BR" sz="1400" b="1" i="0" u="none" strike="noStrike" dirty="0" smtClean="0">
                          <a:solidFill>
                            <a:srgbClr val="000000"/>
                          </a:solidFill>
                          <a:effectLst/>
                          <a:latin typeface="+mn-lt"/>
                        </a:rPr>
                        <a:t>SALDO EM CONTA</a:t>
                      </a:r>
                    </a:p>
                    <a:p>
                      <a:pPr algn="ctr" rtl="0" fontAlgn="ctr"/>
                      <a:r>
                        <a:rPr lang="pt-BR" sz="1050" b="0" i="0" u="none" strike="noStrike" dirty="0" smtClean="0">
                          <a:solidFill>
                            <a:srgbClr val="000000"/>
                          </a:solidFill>
                          <a:effectLst/>
                          <a:latin typeface="+mn-lt"/>
                        </a:rPr>
                        <a:t>(Conta Corrente + Aplicação)</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20951">
                <a:tc>
                  <a:txBody>
                    <a:bodyPr/>
                    <a:lstStyle/>
                    <a:p>
                      <a:pPr algn="ctr" rtl="0" fontAlgn="ctr"/>
                      <a:r>
                        <a:rPr lang="pt-BR" sz="1800" b="1" i="0" u="none" strike="noStrike" dirty="0" smtClean="0">
                          <a:solidFill>
                            <a:srgbClr val="000000"/>
                          </a:solidFill>
                          <a:effectLst/>
                          <a:latin typeface="+mn-lt"/>
                        </a:rPr>
                        <a:t>2.944.091</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bl>
          </a:graphicData>
        </a:graphic>
      </p:graphicFrame>
      <p:sp>
        <p:nvSpPr>
          <p:cNvPr id="3" name="Retângulo 2"/>
          <p:cNvSpPr/>
          <p:nvPr/>
        </p:nvSpPr>
        <p:spPr>
          <a:xfrm>
            <a:off x="3131840" y="5229200"/>
            <a:ext cx="2736304" cy="1192634"/>
          </a:xfrm>
          <a:prstGeom prst="rect">
            <a:avLst/>
          </a:prstGeom>
        </p:spPr>
        <p:txBody>
          <a:bodyPr wrap="square">
            <a:spAutoFit/>
          </a:bodyPr>
          <a:lstStyle/>
          <a:p>
            <a:pPr>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Inadimplência:</a:t>
            </a:r>
          </a:p>
          <a:p>
            <a:pPr marL="449263" indent="-177800">
              <a:lnSpc>
                <a:spcPct val="110000"/>
              </a:lnSpc>
              <a:spcBef>
                <a:spcPts val="0"/>
              </a:spcBef>
              <a:buClr>
                <a:schemeClr val="tx1"/>
              </a:buClr>
              <a:buFont typeface="Tahoma" panose="020B0604030504040204" pitchFamily="34" charset="0"/>
              <a:buChar char="›"/>
            </a:pPr>
            <a:r>
              <a:rPr lang="pt-BR" sz="1300" dirty="0" err="1">
                <a:latin typeface="Tahoma" panose="020B0604030504040204" pitchFamily="34" charset="0"/>
                <a:ea typeface="Tahoma" panose="020B0604030504040204" pitchFamily="34" charset="0"/>
                <a:cs typeface="Tahoma" panose="020B0604030504040204" pitchFamily="34" charset="0"/>
              </a:rPr>
              <a:t>WTorre</a:t>
            </a:r>
            <a:r>
              <a:rPr lang="pt-BR" sz="1300" dirty="0">
                <a:latin typeface="Tahoma" panose="020B0604030504040204" pitchFamily="34" charset="0"/>
                <a:ea typeface="Tahoma" panose="020B0604030504040204" pitchFamily="34" charset="0"/>
                <a:cs typeface="Tahoma" panose="020B0604030504040204" pitchFamily="34" charset="0"/>
              </a:rPr>
              <a:t> R$ 96.478</a:t>
            </a:r>
          </a:p>
          <a:p>
            <a:pPr marL="449263" indent="-177800">
              <a:lnSpc>
                <a:spcPct val="110000"/>
              </a:lnSpc>
              <a:spcBef>
                <a:spcPts val="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Viver R$ 51.069</a:t>
            </a:r>
          </a:p>
          <a:p>
            <a:pPr marL="449263" indent="-177800">
              <a:lnSpc>
                <a:spcPct val="110000"/>
              </a:lnSpc>
              <a:spcBef>
                <a:spcPts val="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Moura </a:t>
            </a:r>
            <a:r>
              <a:rPr lang="pt-BR" sz="1300" dirty="0" err="1">
                <a:latin typeface="Tahoma" panose="020B0604030504040204" pitchFamily="34" charset="0"/>
                <a:ea typeface="Tahoma" panose="020B0604030504040204" pitchFamily="34" charset="0"/>
                <a:cs typeface="Tahoma" panose="020B0604030504040204" pitchFamily="34" charset="0"/>
              </a:rPr>
              <a:t>Dubeux</a:t>
            </a:r>
            <a:r>
              <a:rPr lang="pt-BR" sz="1300" dirty="0">
                <a:latin typeface="Tahoma" panose="020B0604030504040204" pitchFamily="34" charset="0"/>
                <a:ea typeface="Tahoma" panose="020B0604030504040204" pitchFamily="34" charset="0"/>
                <a:cs typeface="Tahoma" panose="020B0604030504040204" pitchFamily="34" charset="0"/>
              </a:rPr>
              <a:t> R$ 27.829</a:t>
            </a:r>
            <a:br>
              <a:rPr lang="pt-BR" sz="1300" dirty="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5418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33475"/>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Indicadores</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Mercado FIPE</a:t>
            </a:r>
          </a:p>
        </p:txBody>
      </p:sp>
    </p:spTree>
    <p:extLst>
      <p:ext uri="{BB962C8B-B14F-4D97-AF65-F5344CB8AC3E}">
        <p14:creationId xmlns:p14="http://schemas.microsoft.com/office/powerpoint/2010/main" val="1462657154"/>
      </p:ext>
    </p:extLst>
  </p:cSld>
  <p:clrMapOvr>
    <a:masterClrMapping/>
  </p:clrMapOvr>
  <p:transition spd="slow">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Status - FIPE</a:t>
            </a:r>
          </a:p>
        </p:txBody>
      </p:sp>
      <p:graphicFrame>
        <p:nvGraphicFramePr>
          <p:cNvPr id="4" name="Tabela 3"/>
          <p:cNvGraphicFramePr>
            <a:graphicFrameLocks noGrp="1"/>
          </p:cNvGraphicFramePr>
          <p:nvPr>
            <p:extLst>
              <p:ext uri="{D42A27DB-BD31-4B8C-83A1-F6EECF244321}">
                <p14:modId xmlns:p14="http://schemas.microsoft.com/office/powerpoint/2010/main" val="3170063730"/>
              </p:ext>
            </p:extLst>
          </p:nvPr>
        </p:nvGraphicFramePr>
        <p:xfrm>
          <a:off x="323529" y="764710"/>
          <a:ext cx="8424935" cy="5256577"/>
        </p:xfrm>
        <a:graphic>
          <a:graphicData uri="http://schemas.openxmlformats.org/drawingml/2006/table">
            <a:tbl>
              <a:tblPr>
                <a:tableStyleId>{5C22544A-7EE6-4342-B048-85BDC9FD1C3A}</a:tableStyleId>
              </a:tblPr>
              <a:tblGrid>
                <a:gridCol w="1584175"/>
                <a:gridCol w="1584176"/>
                <a:gridCol w="5256584"/>
              </a:tblGrid>
              <a:tr h="414530">
                <a:tc>
                  <a:txBody>
                    <a:bodyPr/>
                    <a:lstStyle/>
                    <a:p>
                      <a:pPr algn="ctr" fontAlgn="ctr"/>
                      <a:r>
                        <a:rPr lang="pt-BR" sz="1200" b="1" u="none" strike="noStrike" dirty="0">
                          <a:solidFill>
                            <a:schemeClr val="bg1"/>
                          </a:solidFill>
                          <a:effectLst/>
                        </a:rPr>
                        <a:t>Empresa</a:t>
                      </a:r>
                      <a:endParaRPr lang="pt-BR" sz="1200" b="1" i="0" u="none" strike="noStrike" dirty="0">
                        <a:solidFill>
                          <a:schemeClr val="bg1"/>
                        </a:solidFill>
                        <a:effectLst/>
                        <a:latin typeface="Calibri" panose="020F0502020204030204" pitchFamily="34" charset="0"/>
                      </a:endParaRPr>
                    </a:p>
                  </a:txBody>
                  <a:tcPr marL="7289" marR="7289" marT="7289" marB="0" anchor="ctr">
                    <a:solidFill>
                      <a:schemeClr val="accent1"/>
                    </a:solidFill>
                  </a:tcPr>
                </a:tc>
                <a:tc>
                  <a:txBody>
                    <a:bodyPr/>
                    <a:lstStyle/>
                    <a:p>
                      <a:pPr algn="ctr" fontAlgn="ctr"/>
                      <a:r>
                        <a:rPr lang="pt-BR" sz="1200" b="1" u="none" strike="noStrike" dirty="0">
                          <a:solidFill>
                            <a:schemeClr val="bg1"/>
                          </a:solidFill>
                          <a:effectLst/>
                        </a:rPr>
                        <a:t>Status Dados</a:t>
                      </a:r>
                      <a:endParaRPr lang="pt-BR" sz="1200" b="1" i="0" u="none" strike="noStrike" dirty="0">
                        <a:solidFill>
                          <a:schemeClr val="bg1"/>
                        </a:solidFill>
                        <a:effectLst/>
                        <a:latin typeface="Calibri" panose="020F0502020204030204" pitchFamily="34" charset="0"/>
                      </a:endParaRPr>
                    </a:p>
                  </a:txBody>
                  <a:tcPr marL="7289" marR="7289" marT="7289" marB="0" anchor="ctr">
                    <a:solidFill>
                      <a:schemeClr val="accent1"/>
                    </a:solidFill>
                  </a:tcPr>
                </a:tc>
                <a:tc>
                  <a:txBody>
                    <a:bodyPr/>
                    <a:lstStyle/>
                    <a:p>
                      <a:pPr algn="ctr" fontAlgn="ctr"/>
                      <a:r>
                        <a:rPr lang="pt-BR" sz="1200" b="1" u="none" strike="noStrike" dirty="0">
                          <a:solidFill>
                            <a:schemeClr val="bg1"/>
                          </a:solidFill>
                          <a:effectLst/>
                        </a:rPr>
                        <a:t>Comentário sobre contato</a:t>
                      </a:r>
                      <a:endParaRPr lang="pt-BR" sz="1200" b="1" i="0" u="none" strike="noStrike" dirty="0">
                        <a:solidFill>
                          <a:schemeClr val="bg1"/>
                        </a:solidFill>
                        <a:effectLst/>
                        <a:latin typeface="Calibri" panose="020F0502020204030204" pitchFamily="34" charset="0"/>
                      </a:endParaRPr>
                    </a:p>
                  </a:txBody>
                  <a:tcPr marL="7289" marR="7289" marT="7289" marB="0" anchor="ctr">
                    <a:solidFill>
                      <a:schemeClr val="accent1"/>
                    </a:solidFill>
                  </a:tcPr>
                </a:tc>
              </a:tr>
              <a:tr h="176227">
                <a:tc>
                  <a:txBody>
                    <a:bodyPr/>
                    <a:lstStyle/>
                    <a:p>
                      <a:pPr algn="ctr" rtl="0" fontAlgn="ctr"/>
                      <a:r>
                        <a:rPr lang="pt-BR" sz="1050" b="1" u="none" strike="noStrike" dirty="0">
                          <a:effectLst/>
                        </a:rPr>
                        <a:t>Brookfield</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dirty="0">
                          <a:effectLst/>
                        </a:rPr>
                        <a:t>Cury</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Cyrela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OK</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Direcional</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maio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Esser</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OK</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Gafisa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maio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Moura Dubeux</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OK</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MRV</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dirty="0">
                          <a:effectLst/>
                        </a:rPr>
                        <a:t>Rodobens</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Rossi</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maio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Tecnisa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Enviou até abril de 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Tenda</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a:effectLst/>
                        </a:rPr>
                        <a:t>PDG</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abril de 2015 (mas enviou dados agregados e incompletos)</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176227">
                <a:tc>
                  <a:txBody>
                    <a:bodyPr/>
                    <a:lstStyle/>
                    <a:p>
                      <a:pPr algn="ctr" rtl="0" fontAlgn="ctr"/>
                      <a:r>
                        <a:rPr lang="pt-BR" sz="1050" b="1" u="none" strike="noStrike" dirty="0" err="1">
                          <a:effectLst/>
                        </a:rPr>
                        <a:t>Yuny</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a:effectLst/>
                        </a:rPr>
                        <a:t>OK</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c>
                  <a:txBody>
                    <a:bodyPr/>
                    <a:lstStyle/>
                    <a:p>
                      <a:pPr algn="ctr" rtl="0" fontAlgn="ctr"/>
                      <a:r>
                        <a:rPr lang="pt-BR" sz="1050" u="none" strike="noStrike" dirty="0">
                          <a:effectLst/>
                        </a:rPr>
                        <a:t>Enviou até maio de 2015 (mas há </a:t>
                      </a:r>
                      <a:r>
                        <a:rPr lang="pt-BR" sz="1050" u="none" strike="noStrike" dirty="0" smtClean="0">
                          <a:effectLst/>
                        </a:rPr>
                        <a:t>inconsistências </a:t>
                      </a:r>
                      <a:r>
                        <a:rPr lang="pt-BR" sz="1050" u="none" strike="noStrike" dirty="0">
                          <a:effectLst/>
                        </a:rPr>
                        <a:t>nos dados)</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1">
                        <a:lumMod val="20000"/>
                        <a:lumOff val="80000"/>
                      </a:schemeClr>
                    </a:solidFill>
                  </a:tcPr>
                </a:tc>
              </a:tr>
              <a:tr h="352454">
                <a:tc>
                  <a:txBody>
                    <a:bodyPr/>
                    <a:lstStyle/>
                    <a:p>
                      <a:pPr algn="ctr" rtl="0" fontAlgn="ctr"/>
                      <a:r>
                        <a:rPr lang="pt-BR" sz="1050" b="1" u="none" strike="noStrike" dirty="0">
                          <a:effectLst/>
                        </a:rPr>
                        <a:t>HM</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dados até março de 2014, dados de janeiro de 2015 a abril de 2015 e dados agregados de abril de 2014 a dezembro de 2014</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effectLst/>
                        </a:rPr>
                        <a:t>Emccamp</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Enviou até dezembro (mas enviou dado do 1º trimestre agregado)</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a:effectLst/>
                        </a:rPr>
                        <a:t>Even</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Enviados Parcialmente</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Enviou abril/2015</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260145">
                <a:tc>
                  <a:txBody>
                    <a:bodyPr/>
                    <a:lstStyle/>
                    <a:p>
                      <a:pPr algn="ctr" rtl="0" fontAlgn="ctr"/>
                      <a:r>
                        <a:rPr lang="pt-BR" sz="1050" b="1" u="none" strike="noStrike">
                          <a:effectLst/>
                        </a:rPr>
                        <a:t>Eztec</a:t>
                      </a:r>
                      <a:endParaRPr lang="pt-BR" sz="1050" b="1"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Enviados Parcialmente</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apenas dados agregados para 2014</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fontAlgn="b"/>
                      <a:r>
                        <a:rPr lang="pt-BR" sz="1000" b="1" u="none" strike="noStrike">
                          <a:effectLst/>
                        </a:rPr>
                        <a:t>Patrimar</a:t>
                      </a:r>
                      <a:endParaRPr lang="pt-BR" sz="1000" b="1"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dados de fevereiro de 2015 até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effectLst/>
                        </a:rPr>
                        <a:t>Trisul</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a:effectLst/>
                        </a:rPr>
                        <a:t>Enviados Parcialmente</a:t>
                      </a:r>
                      <a:endParaRPr lang="pt-BR" sz="1050" b="0" i="0" u="none" strike="noStrike">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Enviou dados de janeiro 2015 a abril de 2015</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effectLst/>
                        </a:rPr>
                        <a:t>Viver</a:t>
                      </a:r>
                      <a:endParaRPr lang="pt-BR" sz="1050" b="1"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Enviados Parcialmente</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c>
                  <a:txBody>
                    <a:bodyPr/>
                    <a:lstStyle/>
                    <a:p>
                      <a:pPr algn="ctr" rtl="0" fontAlgn="ctr"/>
                      <a:r>
                        <a:rPr lang="pt-BR" sz="1050" u="none" strike="noStrike" dirty="0">
                          <a:effectLst/>
                        </a:rPr>
                        <a:t>Mandou dados de setembro e outubro de 2014 (mas não dos outros meses)</a:t>
                      </a:r>
                      <a:endParaRPr lang="pt-BR" sz="1050" b="0" i="0" u="none" strike="noStrike" dirty="0">
                        <a:solidFill>
                          <a:srgbClr val="000000"/>
                        </a:solidFill>
                        <a:effectLst/>
                        <a:latin typeface="Calibri" panose="020F0502020204030204" pitchFamily="34" charset="0"/>
                      </a:endParaRPr>
                    </a:p>
                  </a:txBody>
                  <a:tcPr marL="7289" marR="7289" marT="7289" marB="0" anchor="ctr">
                    <a:solidFill>
                      <a:schemeClr val="accent2">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Plano &amp; Plano</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Não enviou</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Tivemos contato (mas enviou apenas informações de RH)</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JHSF</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Não enviou</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Indicou sua participação a partir de 2015.</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Odebrecht</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Não enviou</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Enviou apenas dados de RH</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rtl="0" fontAlgn="ctr"/>
                      <a:r>
                        <a:rPr lang="pt-BR" sz="1050" b="1" u="none" strike="noStrike" dirty="0">
                          <a:solidFill>
                            <a:schemeClr val="accent6">
                              <a:lumMod val="50000"/>
                            </a:schemeClr>
                          </a:solidFill>
                          <a:effectLst/>
                        </a:rPr>
                        <a:t>Andrade Gutierrez</a:t>
                      </a:r>
                      <a:endParaRPr lang="pt-BR" sz="105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Não enviou</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Nenhuma resposta</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r h="176227">
                <a:tc>
                  <a:txBody>
                    <a:bodyPr/>
                    <a:lstStyle/>
                    <a:p>
                      <a:pPr algn="ctr" fontAlgn="b"/>
                      <a:r>
                        <a:rPr lang="pt-BR" sz="1000" b="1" u="none" strike="noStrike" dirty="0" err="1">
                          <a:solidFill>
                            <a:schemeClr val="accent6">
                              <a:lumMod val="50000"/>
                            </a:schemeClr>
                          </a:solidFill>
                          <a:effectLst/>
                        </a:rPr>
                        <a:t>Canopus</a:t>
                      </a:r>
                      <a:endParaRPr lang="pt-BR" sz="1000" b="1"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a:solidFill>
                            <a:schemeClr val="accent6">
                              <a:lumMod val="50000"/>
                            </a:schemeClr>
                          </a:solidFill>
                          <a:effectLst/>
                        </a:rPr>
                        <a:t>Não enviou</a:t>
                      </a:r>
                      <a:endParaRPr lang="pt-BR" sz="1050" b="0" i="0" u="none" strike="noStrike">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c>
                  <a:txBody>
                    <a:bodyPr/>
                    <a:lstStyle/>
                    <a:p>
                      <a:pPr algn="ctr" rtl="0" fontAlgn="ctr"/>
                      <a:r>
                        <a:rPr lang="pt-BR" sz="1050" u="none" strike="noStrike" dirty="0">
                          <a:solidFill>
                            <a:schemeClr val="accent6">
                              <a:lumMod val="50000"/>
                            </a:schemeClr>
                          </a:solidFill>
                          <a:effectLst/>
                        </a:rPr>
                        <a:t>Nenhuma resposta</a:t>
                      </a:r>
                      <a:endParaRPr lang="pt-BR" sz="1050" b="0" i="0" u="none" strike="noStrike" dirty="0">
                        <a:solidFill>
                          <a:schemeClr val="accent6">
                            <a:lumMod val="50000"/>
                          </a:schemeClr>
                        </a:solidFill>
                        <a:effectLst/>
                        <a:latin typeface="Calibri" panose="020F0502020204030204" pitchFamily="34" charset="0"/>
                      </a:endParaRPr>
                    </a:p>
                  </a:txBody>
                  <a:tcPr marL="7289" marR="7289" marT="7289" marB="0"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31602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10" name="Subtitle 2"/>
          <p:cNvSpPr txBox="1">
            <a:spLocks/>
          </p:cNvSpPr>
          <p:nvPr/>
        </p:nvSpPr>
        <p:spPr>
          <a:xfrm>
            <a:off x="0" y="6469166"/>
            <a:ext cx="5181600" cy="388834"/>
          </a:xfrm>
          <a:prstGeom prst="rect">
            <a:avLst/>
          </a:prstGeom>
        </p:spPr>
        <p:txBody>
          <a:bodyPr vert="horz" lIns="91440" tIns="45720" rIns="91440" bIns="45720" rtlCol="0">
            <a:normAutofit/>
          </a:bodyPr>
          <a:lstStyle/>
          <a:p>
            <a:pPr fontAlgn="auto">
              <a:spcBef>
                <a:spcPct val="20000"/>
              </a:spcBef>
              <a:spcAft>
                <a:spcPts val="0"/>
              </a:spcAft>
              <a:defRPr/>
            </a:pPr>
            <a:endParaRPr lang="en-US" sz="1600" dirty="0">
              <a:solidFill>
                <a:prstClr val="white"/>
              </a:solidFill>
              <a:latin typeface="Trebuchet MS"/>
              <a:cs typeface="+mn-cs"/>
            </a:endParaRPr>
          </a:p>
        </p:txBody>
      </p:sp>
      <p:pic>
        <p:nvPicPr>
          <p:cNvPr id="9" name="Imagem 8"/>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8" name="CaixaDeTexto 7"/>
          <p:cNvSpPr txBox="1"/>
          <p:nvPr/>
        </p:nvSpPr>
        <p:spPr>
          <a:xfrm>
            <a:off x="1873956" y="2065111"/>
            <a:ext cx="7107377" cy="4093428"/>
          </a:xfrm>
          <a:prstGeom prst="rect">
            <a:avLst/>
          </a:prstGeom>
          <a:noFill/>
        </p:spPr>
        <p:txBody>
          <a:bodyPr wrap="square" rtlCol="0">
            <a:spAutoFit/>
          </a:bodyPr>
          <a:lstStyle/>
          <a:p>
            <a:pPr algn="ctr" fontAlgn="auto">
              <a:spcBef>
                <a:spcPts val="0"/>
              </a:spcBef>
              <a:spcAft>
                <a:spcPts val="0"/>
              </a:spcAft>
            </a:pPr>
            <a:endParaRPr lang="pt-BR" sz="3200" dirty="0" smtClean="0">
              <a:solidFill>
                <a:srgbClr val="0F6FC6">
                  <a:lumMod val="75000"/>
                </a:srgbClr>
              </a:solidFill>
              <a:latin typeface="Trebuchet MS"/>
              <a:cs typeface="+mn-cs"/>
            </a:endParaRPr>
          </a:p>
          <a:p>
            <a:pPr algn="ctr" fontAlgn="auto">
              <a:spcBef>
                <a:spcPts val="0"/>
              </a:spcBef>
              <a:spcAft>
                <a:spcPts val="0"/>
              </a:spcAft>
            </a:pPr>
            <a:endParaRPr lang="pt-BR" sz="3400" b="1" dirty="0" smtClean="0">
              <a:solidFill>
                <a:srgbClr val="0F6FC6">
                  <a:lumMod val="50000"/>
                </a:srgbClr>
              </a:solidFill>
              <a:latin typeface="Trebuchet MS"/>
              <a:cs typeface="+mn-cs"/>
            </a:endParaRPr>
          </a:p>
          <a:p>
            <a:pPr algn="ctr" fontAlgn="auto">
              <a:spcBef>
                <a:spcPts val="0"/>
              </a:spcBef>
              <a:spcAft>
                <a:spcPts val="0"/>
              </a:spcAft>
            </a:pPr>
            <a:r>
              <a:rPr lang="pt-BR" sz="3400" b="1" dirty="0" smtClean="0">
                <a:solidFill>
                  <a:srgbClr val="0F6FC6">
                    <a:lumMod val="50000"/>
                  </a:srgbClr>
                </a:solidFill>
                <a:latin typeface="Segoe UI" panose="020B0502040204020203" pitchFamily="34" charset="0"/>
                <a:cs typeface="Segoe UI" panose="020B0502040204020203" pitchFamily="34" charset="0"/>
              </a:rPr>
              <a:t>Indicadores </a:t>
            </a:r>
            <a:r>
              <a:rPr lang="pt-BR" sz="3400" b="1" dirty="0">
                <a:solidFill>
                  <a:srgbClr val="0F6FC6">
                    <a:lumMod val="50000"/>
                  </a:srgbClr>
                </a:solidFill>
                <a:latin typeface="Segoe UI" panose="020B0502040204020203" pitchFamily="34" charset="0"/>
                <a:cs typeface="Segoe UI" panose="020B0502040204020203" pitchFamily="34" charset="0"/>
              </a:rPr>
              <a:t>de Mercado</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r>
              <a:rPr lang="pt-BR" sz="2000" dirty="0" smtClean="0">
                <a:solidFill>
                  <a:srgbClr val="0F6FC6">
                    <a:lumMod val="75000"/>
                  </a:srgbClr>
                </a:solidFill>
                <a:latin typeface="Segoe UI" panose="020B0502040204020203" pitchFamily="34" charset="0"/>
                <a:cs typeface="Segoe UI" panose="020B0502040204020203" pitchFamily="34" charset="0"/>
              </a:rPr>
              <a:t>17/06/2015</a:t>
            </a:r>
          </a:p>
          <a:p>
            <a:pPr algn="ctr" fontAlgn="auto">
              <a:spcBef>
                <a:spcPts val="0"/>
              </a:spcBef>
              <a:spcAft>
                <a:spcPts val="0"/>
              </a:spcAft>
            </a:pPr>
            <a:endParaRPr lang="pt-BR" sz="2000" dirty="0" smtClean="0">
              <a:solidFill>
                <a:srgbClr val="0F6FC6">
                  <a:lumMod val="75000"/>
                </a:srgbClr>
              </a:solidFill>
              <a:latin typeface="Trebuchet MS"/>
              <a:cs typeface="+mn-cs"/>
            </a:endParaRPr>
          </a:p>
          <a:p>
            <a:pPr algn="ctr" fontAlgn="auto">
              <a:spcBef>
                <a:spcPts val="0"/>
              </a:spcBef>
              <a:spcAft>
                <a:spcPts val="0"/>
              </a:spcAft>
            </a:pPr>
            <a:endParaRPr lang="pt-BR" sz="2000" dirty="0">
              <a:solidFill>
                <a:srgbClr val="0F6FC6">
                  <a:lumMod val="75000"/>
                </a:srgbClr>
              </a:solidFill>
              <a:latin typeface="Trebuchet MS"/>
              <a:cs typeface="+mn-cs"/>
            </a:endParaRPr>
          </a:p>
          <a:p>
            <a:pPr algn="ctr" fontAlgn="auto">
              <a:spcBef>
                <a:spcPts val="0"/>
              </a:spcBef>
              <a:spcAft>
                <a:spcPts val="0"/>
              </a:spcAft>
            </a:pPr>
            <a:endParaRPr lang="pt-BR" sz="2000" dirty="0" smtClean="0">
              <a:solidFill>
                <a:srgbClr val="0F6FC6">
                  <a:lumMod val="75000"/>
                </a:srgbClr>
              </a:solidFill>
              <a:latin typeface="Trebuchet MS"/>
              <a:cs typeface="+mn-cs"/>
            </a:endParaRPr>
          </a:p>
        </p:txBody>
      </p:sp>
    </p:spTree>
    <p:extLst>
      <p:ext uri="{BB962C8B-B14F-4D97-AF65-F5344CB8AC3E}">
        <p14:creationId xmlns:p14="http://schemas.microsoft.com/office/powerpoint/2010/main" val="1931659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err="1" smtClean="0"/>
              <a:t>Síntese</a:t>
            </a:r>
            <a:r>
              <a:rPr lang="en-US" dirty="0" smtClean="0"/>
              <a:t> dos </a:t>
            </a:r>
            <a:r>
              <a:rPr lang="en-US" dirty="0" err="1" smtClean="0"/>
              <a:t>resultados</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38</a:t>
            </a:fld>
            <a:endParaRPr lang="en-US" dirty="0">
              <a:solidFill>
                <a:prstClr val="white"/>
              </a:solidFill>
            </a:endParaRPr>
          </a:p>
        </p:txBody>
      </p:sp>
      <p:sp>
        <p:nvSpPr>
          <p:cNvPr id="8" name="Elipse 7"/>
          <p:cNvSpPr/>
          <p:nvPr/>
        </p:nvSpPr>
        <p:spPr>
          <a:xfrm>
            <a:off x="900165" y="417956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9" name="Retângulo 8"/>
          <p:cNvSpPr/>
          <p:nvPr/>
        </p:nvSpPr>
        <p:spPr>
          <a:xfrm>
            <a:off x="1038368" y="4063996"/>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Estoques (oferta): mercado reduziu em </a:t>
            </a:r>
            <a:r>
              <a:rPr lang="pt-BR" dirty="0">
                <a:solidFill>
                  <a:prstClr val="black"/>
                </a:solidFill>
                <a:latin typeface="Segoe UI Semilight" panose="020B0402040204020203" pitchFamily="34" charset="0"/>
                <a:cs typeface="Segoe UI Semilight" panose="020B0402040204020203" pitchFamily="34" charset="0"/>
              </a:rPr>
              <a:t>4</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0" name="Elipse 9"/>
          <p:cNvSpPr/>
          <p:nvPr/>
        </p:nvSpPr>
        <p:spPr>
          <a:xfrm>
            <a:off x="900165" y="4576188"/>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1" name="Retângulo 10"/>
          <p:cNvSpPr/>
          <p:nvPr/>
        </p:nvSpPr>
        <p:spPr>
          <a:xfrm>
            <a:off x="1038368" y="4460623"/>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Vendas (VGV): mercado reduziu em 10%</a:t>
            </a:r>
          </a:p>
        </p:txBody>
      </p:sp>
      <p:sp>
        <p:nvSpPr>
          <p:cNvPr id="12" name="Elipse 11"/>
          <p:cNvSpPr/>
          <p:nvPr/>
        </p:nvSpPr>
        <p:spPr>
          <a:xfrm>
            <a:off x="900165" y="4971721"/>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3" name="Retângulo 12"/>
          <p:cNvSpPr/>
          <p:nvPr/>
        </p:nvSpPr>
        <p:spPr>
          <a:xfrm>
            <a:off x="1038368" y="4856156"/>
            <a:ext cx="7956776" cy="369332"/>
          </a:xfrm>
          <a:prstGeom prst="rect">
            <a:avLst/>
          </a:prstGeom>
        </p:spPr>
        <p:txBody>
          <a:bodyPr wrap="square">
            <a:spAutoFit/>
          </a:bodyPr>
          <a:lstStyle/>
          <a:p>
            <a:pPr fontAlgn="auto">
              <a:spcBef>
                <a:spcPts val="0"/>
              </a:spcBef>
              <a:spcAft>
                <a:spcPts val="0"/>
              </a:spcAft>
            </a:pPr>
            <a:r>
              <a:rPr lang="pt-BR" dirty="0" err="1" smtClean="0">
                <a:solidFill>
                  <a:prstClr val="black"/>
                </a:solidFill>
                <a:latin typeface="Segoe UI Semilight" panose="020B0402040204020203" pitchFamily="34" charset="0"/>
                <a:cs typeface="Segoe UI Semilight" panose="020B0402040204020203" pitchFamily="34" charset="0"/>
              </a:rPr>
              <a:t>Distratos</a:t>
            </a:r>
            <a:r>
              <a:rPr lang="pt-BR" dirty="0" smtClean="0">
                <a:solidFill>
                  <a:prstClr val="black"/>
                </a:solidFill>
                <a:latin typeface="Segoe UI Semilight" panose="020B0402040204020203" pitchFamily="34" charset="0"/>
                <a:cs typeface="Segoe UI Semilight" panose="020B0402040204020203" pitchFamily="34" charset="0"/>
              </a:rPr>
              <a:t>/Entregas: mercado aumentou em 11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4" name="Elipse 13"/>
          <p:cNvSpPr/>
          <p:nvPr/>
        </p:nvSpPr>
        <p:spPr>
          <a:xfrm>
            <a:off x="900165" y="5359954"/>
            <a:ext cx="138203" cy="1382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5" name="Retângulo 14"/>
          <p:cNvSpPr/>
          <p:nvPr/>
        </p:nvSpPr>
        <p:spPr>
          <a:xfrm>
            <a:off x="1038368" y="5244389"/>
            <a:ext cx="7831312" cy="369332"/>
          </a:xfrm>
          <a:prstGeom prst="rect">
            <a:avLst/>
          </a:prstGeom>
        </p:spPr>
        <p:txBody>
          <a:bodyPr wrap="square">
            <a:spAutoFit/>
          </a:bodyPr>
          <a:lstStyle/>
          <a:p>
            <a:pPr fontAlgn="auto">
              <a:spcBef>
                <a:spcPts val="0"/>
              </a:spcBef>
              <a:spcAft>
                <a:spcPts val="0"/>
              </a:spcAft>
            </a:pPr>
            <a:r>
              <a:rPr lang="pt-BR" dirty="0" smtClean="0">
                <a:solidFill>
                  <a:prstClr val="black"/>
                </a:solidFill>
                <a:latin typeface="Segoe UI Semilight" panose="020B0402040204020203" pitchFamily="34" charset="0"/>
                <a:cs typeface="Segoe UI Semilight" panose="020B0402040204020203" pitchFamily="34" charset="0"/>
              </a:rPr>
              <a:t>Inadimplência: mercado aumentou em 1 </a:t>
            </a:r>
            <a:r>
              <a:rPr lang="pt-BR" dirty="0" err="1" smtClean="0">
                <a:solidFill>
                  <a:prstClr val="black"/>
                </a:solidFill>
                <a:latin typeface="Segoe UI Semilight" panose="020B0402040204020203" pitchFamily="34" charset="0"/>
                <a:cs typeface="Segoe UI Semilight" panose="020B0402040204020203" pitchFamily="34" charset="0"/>
              </a:rPr>
              <a:t>p.p</a:t>
            </a:r>
            <a:r>
              <a:rPr lang="pt-BR" dirty="0" smtClean="0">
                <a:solidFill>
                  <a:prstClr val="black"/>
                </a:solidFill>
                <a:latin typeface="Segoe UI Semilight" panose="020B0402040204020203" pitchFamily="34" charset="0"/>
                <a:cs typeface="Segoe UI Semilight" panose="020B0402040204020203" pitchFamily="34" charset="0"/>
              </a:rPr>
              <a:t>.</a:t>
            </a:r>
          </a:p>
        </p:txBody>
      </p:sp>
      <p:sp>
        <p:nvSpPr>
          <p:cNvPr id="16" name="CaixaDeTexto 15"/>
          <p:cNvSpPr txBox="1"/>
          <p:nvPr/>
        </p:nvSpPr>
        <p:spPr>
          <a:xfrm>
            <a:off x="713475" y="5812626"/>
            <a:ext cx="7772400" cy="253916"/>
          </a:xfrm>
          <a:prstGeom prst="rect">
            <a:avLst/>
          </a:prstGeom>
          <a:noFill/>
        </p:spPr>
        <p:txBody>
          <a:bodyPr wrap="square" rtlCol="0">
            <a:spAutoFit/>
          </a:bodyPr>
          <a:lstStyle/>
          <a:p>
            <a:pPr algn="ctr" fontAlgn="auto">
              <a:spcBef>
                <a:spcPts val="0"/>
              </a:spcBef>
              <a:spcAft>
                <a:spcPts val="0"/>
              </a:spcAft>
            </a:pPr>
            <a:r>
              <a:rPr lang="pt-BR" sz="1050" dirty="0" smtClean="0">
                <a:solidFill>
                  <a:prstClr val="black">
                    <a:lumMod val="50000"/>
                    <a:lumOff val="50000"/>
                  </a:prstClr>
                </a:solidFill>
                <a:latin typeface="Segoe UI" panose="020B0502040204020203" pitchFamily="34" charset="0"/>
                <a:cs typeface="Segoe UI" panose="020B0502040204020203" pitchFamily="34" charset="0"/>
              </a:rPr>
              <a:t>[Comparações feitas entre abril/2015 e abril/2014]</a:t>
            </a:r>
          </a:p>
        </p:txBody>
      </p:sp>
      <p:sp>
        <p:nvSpPr>
          <p:cNvPr id="17" name="CaixaDeTexto 16"/>
          <p:cNvSpPr txBox="1"/>
          <p:nvPr/>
        </p:nvSpPr>
        <p:spPr>
          <a:xfrm>
            <a:off x="713475" y="3692970"/>
            <a:ext cx="7772400" cy="338554"/>
          </a:xfrm>
          <a:prstGeom prst="rect">
            <a:avLst/>
          </a:prstGeom>
          <a:noFill/>
        </p:spPr>
        <p:txBody>
          <a:bodyPr wrap="square" rtlCol="0">
            <a:spAutoFit/>
          </a:bodyPr>
          <a:lstStyle/>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do fim do período em análise</a:t>
            </a:r>
          </a:p>
          <a:p>
            <a:pPr fontAlgn="auto">
              <a:spcBef>
                <a:spcPts val="0"/>
              </a:spcBef>
              <a:spcAft>
                <a:spcPts val="0"/>
              </a:spcAft>
            </a:pPr>
            <a:r>
              <a:rPr lang="pt-BR" sz="800" dirty="0" smtClean="0">
                <a:solidFill>
                  <a:prstClr val="black"/>
                </a:solidFill>
                <a:latin typeface="Segoe UI" panose="020B0502040204020203" pitchFamily="34" charset="0"/>
                <a:cs typeface="Segoe UI" panose="020B0502040204020203" pitchFamily="34" charset="0"/>
              </a:rPr>
              <a:t>** Valores médios do período em análise.</a:t>
            </a:r>
          </a:p>
        </p:txBody>
      </p:sp>
      <p:graphicFrame>
        <p:nvGraphicFramePr>
          <p:cNvPr id="3" name="Objeto 2"/>
          <p:cNvGraphicFramePr>
            <a:graphicFrameLocks noChangeAspect="1"/>
          </p:cNvGraphicFramePr>
          <p:nvPr>
            <p:extLst>
              <p:ext uri="{D42A27DB-BD31-4B8C-83A1-F6EECF244321}">
                <p14:modId xmlns:p14="http://schemas.microsoft.com/office/powerpoint/2010/main" val="917960259"/>
              </p:ext>
            </p:extLst>
          </p:nvPr>
        </p:nvGraphicFramePr>
        <p:xfrm>
          <a:off x="799200" y="921344"/>
          <a:ext cx="7686675" cy="2752725"/>
        </p:xfrm>
        <a:graphic>
          <a:graphicData uri="http://schemas.openxmlformats.org/presentationml/2006/ole">
            <mc:AlternateContent xmlns:mc="http://schemas.openxmlformats.org/markup-compatibility/2006">
              <mc:Choice xmlns:v="urn:schemas-microsoft-com:vml" Requires="v">
                <p:oleObj spid="_x0000_s3226" name="Planilha" r:id="rId4" imgW="7686720" imgH="2752565" progId="Excel.Sheet.12">
                  <p:link updateAutomatic="1"/>
                </p:oleObj>
              </mc:Choice>
              <mc:Fallback>
                <p:oleObj name="Planilha" r:id="rId4" imgW="7686720" imgH="2752565" progId="Excel.Sheet.12">
                  <p:link updateAutomatic="1"/>
                  <p:pic>
                    <p:nvPicPr>
                      <p:cNvPr id="0" name=""/>
                      <p:cNvPicPr/>
                      <p:nvPr/>
                    </p:nvPicPr>
                    <p:blipFill>
                      <a:blip r:embed="rId5"/>
                      <a:stretch>
                        <a:fillRect/>
                      </a:stretch>
                    </p:blipFill>
                    <p:spPr>
                      <a:xfrm>
                        <a:off x="799200" y="921344"/>
                        <a:ext cx="7686675" cy="2752725"/>
                      </a:xfrm>
                      <a:prstGeom prst="rect">
                        <a:avLst/>
                      </a:prstGeom>
                    </p:spPr>
                  </p:pic>
                </p:oleObj>
              </mc:Fallback>
            </mc:AlternateContent>
          </a:graphicData>
        </a:graphic>
      </p:graphicFrame>
    </p:spTree>
    <p:extLst>
      <p:ext uri="{BB962C8B-B14F-4D97-AF65-F5344CB8AC3E}">
        <p14:creationId xmlns:p14="http://schemas.microsoft.com/office/powerpoint/2010/main" val="38137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1" y="274638"/>
            <a:ext cx="7772400" cy="639762"/>
          </a:xfrm>
        </p:spPr>
        <p:txBody>
          <a:bodyPr>
            <a:normAutofit/>
          </a:bodyPr>
          <a:lstStyle/>
          <a:p>
            <a:r>
              <a:rPr lang="en-US" dirty="0" smtClean="0"/>
              <a:t>Introdução</a:t>
            </a:r>
            <a:endParaRPr lang="en-US" dirty="0"/>
          </a:p>
        </p:txBody>
      </p:sp>
      <p:sp>
        <p:nvSpPr>
          <p:cNvPr id="5" name="Espaço Reservado para Número de Slide 3"/>
          <p:cNvSpPr>
            <a:spLocks noGrp="1"/>
          </p:cNvSpPr>
          <p:nvPr>
            <p:ph type="sldNum" sz="quarter" idx="12"/>
          </p:nvPr>
        </p:nvSpPr>
        <p:spPr>
          <a:xfrm>
            <a:off x="8156944" y="6362700"/>
            <a:ext cx="838200" cy="365125"/>
          </a:xfrm>
        </p:spPr>
        <p:txBody>
          <a:bodyPr/>
          <a:lstStyle/>
          <a:p>
            <a:fld id="{EA9EFE93-F287-4331-B820-9EE2079A43EA}" type="slidenum">
              <a:rPr lang="en-US" smtClean="0">
                <a:solidFill>
                  <a:prstClr val="white"/>
                </a:solidFill>
              </a:rPr>
              <a:pPr/>
              <a:t>39</a:t>
            </a:fld>
            <a:endParaRPr lang="en-US" dirty="0">
              <a:solidFill>
                <a:prstClr val="white"/>
              </a:solidFill>
            </a:endParaRPr>
          </a:p>
        </p:txBody>
      </p:sp>
      <p:sp>
        <p:nvSpPr>
          <p:cNvPr id="10" name="Retângulo 9"/>
          <p:cNvSpPr/>
          <p:nvPr/>
        </p:nvSpPr>
        <p:spPr>
          <a:xfrm>
            <a:off x="1505116" y="2305811"/>
            <a:ext cx="6820696"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Os dados apresentados cobrem o período de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jan</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/2014 a </a:t>
            </a:r>
            <a:r>
              <a:rPr lang="pt-BR" sz="2000" b="1" dirty="0" err="1" smtClean="0">
                <a:solidFill>
                  <a:srgbClr val="0F6FC6">
                    <a:lumMod val="50000"/>
                  </a:srgbClr>
                </a:solidFill>
                <a:latin typeface="Segoe UI Semilight" panose="020B0402040204020203" pitchFamily="34" charset="0"/>
                <a:cs typeface="Segoe UI Semilight" panose="020B0402040204020203" pitchFamily="34" charset="0"/>
              </a:rPr>
              <a:t>abr</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/2015</a:t>
            </a:r>
            <a:r>
              <a:rPr lang="pt-BR" sz="2000" dirty="0" smtClean="0">
                <a:solidFill>
                  <a:srgbClr val="0F6FC6">
                    <a:lumMod val="50000"/>
                  </a:srgbClr>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com dados das </a:t>
            </a:r>
            <a:r>
              <a:rPr lang="pt-BR" sz="2000" b="1" dirty="0" smtClean="0">
                <a:solidFill>
                  <a:srgbClr val="0F6FC6">
                    <a:lumMod val="50000"/>
                  </a:srgbClr>
                </a:solidFill>
                <a:latin typeface="Segoe UI Semilight" panose="020B0402040204020203" pitchFamily="34" charset="0"/>
                <a:cs typeface="Segoe UI Semilight" panose="020B0402040204020203" pitchFamily="34" charset="0"/>
              </a:rPr>
              <a:t>14 empresas</a:t>
            </a:r>
            <a:r>
              <a:rPr lang="pt-BR" sz="2000" dirty="0" smtClean="0">
                <a:solidFill>
                  <a:prstClr val="black"/>
                </a:solidFill>
                <a:latin typeface="Segoe UI Semilight" panose="020B0402040204020203" pitchFamily="34" charset="0"/>
                <a:cs typeface="Segoe UI Semilight" panose="020B0402040204020203" pitchFamily="34" charset="0"/>
              </a:rPr>
              <a:t>, listadas abaixo:</a:t>
            </a:r>
          </a:p>
        </p:txBody>
      </p:sp>
      <p:sp>
        <p:nvSpPr>
          <p:cNvPr id="14" name="Elipse 13"/>
          <p:cNvSpPr>
            <a:spLocks noChangeAspect="1"/>
          </p:cNvSpPr>
          <p:nvPr/>
        </p:nvSpPr>
        <p:spPr>
          <a:xfrm>
            <a:off x="1361699" y="1230594"/>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12" name="Retângulo 11"/>
          <p:cNvSpPr/>
          <p:nvPr/>
        </p:nvSpPr>
        <p:spPr>
          <a:xfrm>
            <a:off x="1510063" y="1105818"/>
            <a:ext cx="6825061" cy="707886"/>
          </a:xfrm>
          <a:prstGeom prst="rect">
            <a:avLst/>
          </a:prstGeom>
        </p:spPr>
        <p:txBody>
          <a:bodyPr wrap="square">
            <a:spAutoFit/>
          </a:bodyPr>
          <a:lstStyle/>
          <a:p>
            <a:pPr algn="just" fontAlgn="auto">
              <a:spcBef>
                <a:spcPts val="0"/>
              </a:spcBef>
              <a:spcAft>
                <a:spcPts val="0"/>
              </a:spcAft>
            </a:pPr>
            <a:r>
              <a:rPr lang="pt-BR" sz="2000" dirty="0" smtClean="0">
                <a:solidFill>
                  <a:prstClr val="black"/>
                </a:solidFill>
                <a:latin typeface="Segoe UI Semilight" panose="020B0402040204020203" pitchFamily="34" charset="0"/>
                <a:cs typeface="Segoe UI Semilight" panose="020B0402040204020203" pitchFamily="34" charset="0"/>
              </a:rPr>
              <a:t>Este é um relatório sintético onde são apresentados indicadores selecionados</a:t>
            </a:r>
          </a:p>
        </p:txBody>
      </p:sp>
      <p:sp>
        <p:nvSpPr>
          <p:cNvPr id="15" name="Retângulo 14"/>
          <p:cNvSpPr/>
          <p:nvPr/>
        </p:nvSpPr>
        <p:spPr>
          <a:xfrm>
            <a:off x="1428751" y="4808764"/>
            <a:ext cx="6973425" cy="707886"/>
          </a:xfrm>
          <a:prstGeom prst="rect">
            <a:avLst/>
          </a:prstGeom>
          <a:solidFill>
            <a:schemeClr val="accent1">
              <a:lumMod val="20000"/>
              <a:lumOff val="80000"/>
            </a:schemeClr>
          </a:solidFill>
          <a:ln>
            <a:solidFill>
              <a:schemeClr val="tx1"/>
            </a:solidFill>
          </a:ln>
        </p:spPr>
        <p:txBody>
          <a:bodyPr wrap="square">
            <a:spAutoFit/>
          </a:bodyPr>
          <a:lstStyle/>
          <a:p>
            <a:pPr algn="ctr" fontAlgn="auto">
              <a:spcBef>
                <a:spcPts val="0"/>
              </a:spcBef>
              <a:spcAft>
                <a:spcPts val="0"/>
              </a:spcAft>
            </a:pP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Cury, </a:t>
            </a:r>
            <a:r>
              <a:rPr lang="pt-BR" sz="2000" dirty="0" err="1" smtClean="0">
                <a:solidFill>
                  <a:prstClr val="black"/>
                </a:solidFill>
                <a:latin typeface="Segoe UI Semilight" panose="020B0402040204020203" pitchFamily="34" charset="0"/>
                <a:cs typeface="Segoe UI Semilight" panose="020B0402040204020203" pitchFamily="34" charset="0"/>
              </a:rPr>
              <a:t>Cyrela</a:t>
            </a:r>
            <a:r>
              <a:rPr lang="pt-BR" sz="2000" dirty="0" smtClean="0">
                <a:solidFill>
                  <a:prstClr val="black"/>
                </a:solidFill>
                <a:latin typeface="Segoe UI Semilight" panose="020B0402040204020203" pitchFamily="34" charset="0"/>
                <a:cs typeface="Segoe UI Semilight" panose="020B0402040204020203" pitchFamily="34" charset="0"/>
              </a:rPr>
              <a:t>, Direcional, </a:t>
            </a:r>
            <a:r>
              <a:rPr lang="pt-BR" sz="2000" dirty="0" err="1" smtClean="0">
                <a:solidFill>
                  <a:prstClr val="black"/>
                </a:solidFill>
                <a:latin typeface="Segoe UI Semilight" panose="020B0402040204020203" pitchFamily="34" charset="0"/>
                <a:cs typeface="Segoe UI Semilight" panose="020B0402040204020203" pitchFamily="34" charset="0"/>
              </a:rPr>
              <a:t>Esser</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Gafisa, HM, Moura </a:t>
            </a:r>
            <a:r>
              <a:rPr lang="pt-BR" sz="2000" dirty="0" err="1" smtClean="0">
                <a:solidFill>
                  <a:prstClr val="black"/>
                </a:solidFill>
                <a:latin typeface="Segoe UI Semilight" panose="020B0402040204020203" pitchFamily="34" charset="0"/>
                <a:cs typeface="Segoe UI Semilight" panose="020B0402040204020203" pitchFamily="34" charset="0"/>
              </a:rPr>
              <a:t>Dubeux</a:t>
            </a:r>
            <a:r>
              <a:rPr lang="pt-BR" sz="2000" dirty="0" smtClean="0">
                <a:solidFill>
                  <a:prstClr val="black"/>
                </a:solidFill>
                <a:latin typeface="Segoe UI Semilight" panose="020B0402040204020203" pitchFamily="34" charset="0"/>
                <a:cs typeface="Segoe UI Semilight" panose="020B0402040204020203" pitchFamily="34" charset="0"/>
              </a:rPr>
              <a:t>, MRV, PDG</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err="1" smtClean="0">
                <a:solidFill>
                  <a:prstClr val="black"/>
                </a:solidFill>
                <a:latin typeface="Segoe UI Semilight" panose="020B0402040204020203" pitchFamily="34" charset="0"/>
                <a:cs typeface="Segoe UI Semilight" panose="020B0402040204020203" pitchFamily="34" charset="0"/>
              </a:rPr>
              <a:t>Rodobens</a:t>
            </a:r>
            <a:r>
              <a:rPr lang="pt-BR" sz="2000" dirty="0">
                <a:solidFill>
                  <a:prstClr val="black"/>
                </a:solidFill>
                <a:latin typeface="Segoe UI Semilight" panose="020B0402040204020203" pitchFamily="34" charset="0"/>
                <a:cs typeface="Segoe UI Semilight" panose="020B0402040204020203" pitchFamily="34" charset="0"/>
              </a:rPr>
              <a:t>, </a:t>
            </a:r>
            <a:r>
              <a:rPr lang="pt-BR" sz="2000" dirty="0" smtClean="0">
                <a:solidFill>
                  <a:prstClr val="black"/>
                </a:solidFill>
                <a:latin typeface="Segoe UI Semilight" panose="020B0402040204020203" pitchFamily="34" charset="0"/>
                <a:cs typeface="Segoe UI Semilight" panose="020B0402040204020203" pitchFamily="34" charset="0"/>
              </a:rPr>
              <a:t>Rossi, Tecnisa e Tenda</a:t>
            </a:r>
          </a:p>
        </p:txBody>
      </p:sp>
      <p:sp>
        <p:nvSpPr>
          <p:cNvPr id="16" name="Elipse 15"/>
          <p:cNvSpPr>
            <a:spLocks noChangeAspect="1"/>
          </p:cNvSpPr>
          <p:nvPr/>
        </p:nvSpPr>
        <p:spPr>
          <a:xfrm>
            <a:off x="1361699" y="2427304"/>
            <a:ext cx="144000" cy="144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Tree>
    <p:extLst>
      <p:ext uri="{BB962C8B-B14F-4D97-AF65-F5344CB8AC3E}">
        <p14:creationId xmlns:p14="http://schemas.microsoft.com/office/powerpoint/2010/main" val="1711917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Diretoria 25/6</a:t>
            </a:r>
            <a:endParaRPr lang="pt-BR" dirty="0">
              <a:latin typeface="Tahoma" panose="020B0604030504040204" pitchFamily="34" charset="0"/>
              <a:ea typeface="Tahoma" panose="020B0604030504040204" pitchFamily="34" charset="0"/>
              <a:cs typeface="Tahoma" panose="020B0604030504040204" pitchFamily="34" charset="0"/>
            </a:endParaRPr>
          </a:p>
        </p:txBody>
      </p:sp>
      <p:sp>
        <p:nvSpPr>
          <p:cNvPr id="43" name="CaixaDeTexto 42"/>
          <p:cNvSpPr txBox="1"/>
          <p:nvPr/>
        </p:nvSpPr>
        <p:spPr>
          <a:xfrm>
            <a:off x="576887" y="4329333"/>
            <a:ext cx="1694441"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14:40h </a:t>
            </a:r>
            <a:r>
              <a:rPr lang="pt-BR" sz="12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15h</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sp>
        <p:nvSpPr>
          <p:cNvPr id="46" name="CaixaDeTexto 45"/>
          <p:cNvSpPr txBox="1"/>
          <p:nvPr/>
        </p:nvSpPr>
        <p:spPr>
          <a:xfrm>
            <a:off x="611560" y="2627387"/>
            <a:ext cx="1751357"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12:00 às 12:30</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4" name="CaixaDeTexto 63"/>
          <p:cNvSpPr txBox="1"/>
          <p:nvPr/>
        </p:nvSpPr>
        <p:spPr>
          <a:xfrm>
            <a:off x="2411760" y="2976811"/>
            <a:ext cx="6059335" cy="276999"/>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Cause</a:t>
            </a:r>
            <a:r>
              <a:rPr lang="pt-BR" sz="1200" dirty="0" smtClean="0">
                <a:latin typeface="Tahoma" panose="020B0604030504040204" pitchFamily="34" charset="0"/>
                <a:ea typeface="Tahoma" panose="020B0604030504040204" pitchFamily="34" charset="0"/>
                <a:cs typeface="Tahoma" panose="020B0604030504040204" pitchFamily="34" charset="0"/>
              </a:rPr>
              <a:t> </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65" name="CaixaDeTexto 64"/>
          <p:cNvSpPr txBox="1"/>
          <p:nvPr/>
        </p:nvSpPr>
        <p:spPr>
          <a:xfrm>
            <a:off x="2411760" y="2627387"/>
            <a:ext cx="6458078" cy="276999"/>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Atualizações da Diretoria sobre Executivos</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6" name="CaixaDeTexto 65"/>
          <p:cNvSpPr txBox="1"/>
          <p:nvPr/>
        </p:nvSpPr>
        <p:spPr>
          <a:xfrm>
            <a:off x="2362917" y="4347779"/>
            <a:ext cx="6458078" cy="281967"/>
          </a:xfrm>
          <a:prstGeom prst="rect">
            <a:avLst/>
          </a:prstGeom>
          <a:solidFill>
            <a:srgbClr val="E1E1E1"/>
          </a:solidFill>
        </p:spPr>
        <p:txBody>
          <a:bodyPr wrap="square" rtlCol="0">
            <a:spAutoFit/>
          </a:bodyPr>
          <a:lstStyle/>
          <a:p>
            <a:r>
              <a:rPr lang="pt-BR" sz="1200" b="1" dirty="0">
                <a:latin typeface="Tahoma" panose="020B0604030504040204" pitchFamily="34" charset="0"/>
                <a:ea typeface="Tahoma" panose="020B0604030504040204" pitchFamily="34" charset="0"/>
                <a:cs typeface="Tahoma" panose="020B0604030504040204" pitchFamily="34" charset="0"/>
              </a:rPr>
              <a:t>O</a:t>
            </a:r>
            <a:r>
              <a:rPr lang="pt-BR" sz="1200" b="1" dirty="0" smtClean="0">
                <a:latin typeface="Tahoma" panose="020B0604030504040204" pitchFamily="34" charset="0"/>
                <a:ea typeface="Tahoma" panose="020B0604030504040204" pitchFamily="34" charset="0"/>
                <a:cs typeface="Tahoma" panose="020B0604030504040204" pitchFamily="34" charset="0"/>
              </a:rPr>
              <a:t>utros assunto: insegurança jurídica, atualizações IFRS, FIPE, entidades</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7" name="CaixaDeTexto 66"/>
          <p:cNvSpPr txBox="1"/>
          <p:nvPr/>
        </p:nvSpPr>
        <p:spPr>
          <a:xfrm>
            <a:off x="2411760" y="3311406"/>
            <a:ext cx="6068135" cy="276999"/>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FGTS – apoio ABRAINC</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
        <p:nvSpPr>
          <p:cNvPr id="68" name="CaixaDeTexto 67"/>
          <p:cNvSpPr txBox="1"/>
          <p:nvPr/>
        </p:nvSpPr>
        <p:spPr>
          <a:xfrm>
            <a:off x="2411760" y="3645024"/>
            <a:ext cx="6480720" cy="276999"/>
          </a:xfrm>
          <a:prstGeom prst="rect">
            <a:avLst/>
          </a:prstGeom>
          <a:solidFill>
            <a:srgbClr val="E1E1E1"/>
          </a:solidFill>
        </p:spPr>
        <p:txBody>
          <a:bodyPr wrap="square" rtlCol="0">
            <a:spAutoFit/>
          </a:bodyPr>
          <a:lstStyle/>
          <a:p>
            <a:r>
              <a:rPr lang="pt-BR" sz="1200" b="1" i="1" dirty="0" err="1" smtClean="0">
                <a:latin typeface="Tahoma" panose="020B0604030504040204" pitchFamily="34" charset="0"/>
                <a:ea typeface="Tahoma" panose="020B0604030504040204" pitchFamily="34" charset="0"/>
                <a:cs typeface="Tahoma" panose="020B0604030504040204" pitchFamily="34" charset="0"/>
              </a:rPr>
              <a:t>Funding</a:t>
            </a:r>
            <a:r>
              <a:rPr lang="pt-BR" sz="1200" b="1" i="1" dirty="0" smtClean="0">
                <a:latin typeface="Tahoma" panose="020B0604030504040204" pitchFamily="34" charset="0"/>
                <a:ea typeface="Tahoma" panose="020B0604030504040204" pitchFamily="34" charset="0"/>
                <a:cs typeface="Tahoma" panose="020B0604030504040204" pitchFamily="34" charset="0"/>
              </a:rPr>
              <a:t>, </a:t>
            </a:r>
            <a:r>
              <a:rPr lang="pt-BR" sz="1200" b="1" dirty="0" smtClean="0">
                <a:latin typeface="Tahoma" panose="020B0604030504040204" pitchFamily="34" charset="0"/>
                <a:ea typeface="Tahoma" panose="020B0604030504040204" pitchFamily="34" charset="0"/>
                <a:cs typeface="Tahoma" panose="020B0604030504040204" pitchFamily="34" charset="0"/>
              </a:rPr>
              <a:t>Crédito Bancos</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30" name="CaixaDeTexto 29"/>
          <p:cNvSpPr txBox="1"/>
          <p:nvPr/>
        </p:nvSpPr>
        <p:spPr>
          <a:xfrm>
            <a:off x="2389118" y="3978642"/>
            <a:ext cx="6480720" cy="276999"/>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Marco Regulatório/ Modelo de Negócios/ Modelo de Vendas</a:t>
            </a: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611560" y="3645024"/>
            <a:ext cx="1670449"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13:30 às 14h</a:t>
            </a:r>
          </a:p>
        </p:txBody>
      </p:sp>
      <p:pic>
        <p:nvPicPr>
          <p:cNvPr id="15" name="Imagem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933056"/>
            <a:ext cx="166224" cy="166224"/>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74944"/>
            <a:ext cx="166224" cy="166224"/>
          </a:xfrm>
          <a:prstGeom prst="rect">
            <a:avLst/>
          </a:prstGeom>
        </p:spPr>
      </p:pic>
      <p:sp>
        <p:nvSpPr>
          <p:cNvPr id="17" name="CaixaDeTexto 16"/>
          <p:cNvSpPr txBox="1"/>
          <p:nvPr/>
        </p:nvSpPr>
        <p:spPr>
          <a:xfrm>
            <a:off x="611560" y="2976811"/>
            <a:ext cx="1670449"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12:30h às 13h</a:t>
            </a:r>
          </a:p>
        </p:txBody>
      </p:sp>
      <p:sp>
        <p:nvSpPr>
          <p:cNvPr id="18" name="CaixaDeTexto 17"/>
          <p:cNvSpPr txBox="1"/>
          <p:nvPr/>
        </p:nvSpPr>
        <p:spPr>
          <a:xfrm>
            <a:off x="600880" y="3318652"/>
            <a:ext cx="1670449"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13h às 13:30h</a:t>
            </a:r>
          </a:p>
        </p:txBody>
      </p:sp>
      <p:sp>
        <p:nvSpPr>
          <p:cNvPr id="19" name="CaixaDeTexto 18"/>
          <p:cNvSpPr txBox="1"/>
          <p:nvPr/>
        </p:nvSpPr>
        <p:spPr>
          <a:xfrm>
            <a:off x="600879" y="3992016"/>
            <a:ext cx="1670449"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14 às 14:40h</a:t>
            </a:r>
          </a:p>
        </p:txBody>
      </p:sp>
      <p:sp>
        <p:nvSpPr>
          <p:cNvPr id="20" name="CaixaDeTexto 19"/>
          <p:cNvSpPr txBox="1"/>
          <p:nvPr/>
        </p:nvSpPr>
        <p:spPr>
          <a:xfrm>
            <a:off x="611560" y="4695305"/>
            <a:ext cx="1670449" cy="276999"/>
          </a:xfrm>
          <a:prstGeom prst="rect">
            <a:avLst/>
          </a:prstGeom>
          <a:solidFill>
            <a:schemeClr val="accent2"/>
          </a:solidFill>
        </p:spPr>
        <p:txBody>
          <a:bodyPr wrap="square" lIns="36000" rIns="36000" rtlCol="0">
            <a:spAutoFit/>
          </a:bodyPr>
          <a:lstStyle/>
          <a:p>
            <a:r>
              <a:rPr lang="pt-BR"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15h às 16h</a:t>
            </a:r>
          </a:p>
        </p:txBody>
      </p:sp>
      <p:sp>
        <p:nvSpPr>
          <p:cNvPr id="21" name="CaixaDeTexto 20"/>
          <p:cNvSpPr txBox="1"/>
          <p:nvPr/>
        </p:nvSpPr>
        <p:spPr>
          <a:xfrm>
            <a:off x="2362917" y="4692820"/>
            <a:ext cx="6458078" cy="281967"/>
          </a:xfrm>
          <a:prstGeom prst="rect">
            <a:avLst/>
          </a:prstGeom>
          <a:solidFill>
            <a:srgbClr val="E1E1E1"/>
          </a:solidFill>
        </p:spPr>
        <p:txBody>
          <a:bodyPr wrap="square" rtlCol="0">
            <a:spAutoFit/>
          </a:bodyPr>
          <a:lstStyle/>
          <a:p>
            <a:r>
              <a:rPr lang="pt-BR" sz="1200" b="1" dirty="0" smtClean="0">
                <a:latin typeface="Tahoma" panose="020B0604030504040204" pitchFamily="34" charset="0"/>
                <a:ea typeface="Tahoma" panose="020B0604030504040204" pitchFamily="34" charset="0"/>
                <a:cs typeface="Tahoma" panose="020B0604030504040204" pitchFamily="34" charset="0"/>
              </a:rPr>
              <a:t>Pauta Conselho Deliberativo</a:t>
            </a:r>
            <a:endParaRPr lang="pt-BR" sz="12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41910676"/>
      </p:ext>
    </p:extLst>
  </p:cSld>
  <p:clrMapOvr>
    <a:masterClrMapping/>
  </p:clrMapOvr>
  <p:transition spd="slow">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399" y="278423"/>
            <a:ext cx="7772400" cy="639762"/>
          </a:xfrm>
        </p:spPr>
        <p:txBody>
          <a:bodyPr>
            <a:normAutofit fontScale="90000"/>
          </a:bodyPr>
          <a:lstStyle/>
          <a:p>
            <a:r>
              <a:rPr lang="pt-BR" sz="3100" dirty="0" smtClean="0"/>
              <a:t/>
            </a:r>
            <a:br>
              <a:rPr lang="pt-BR" sz="3100" dirty="0" smtClean="0"/>
            </a:br>
            <a:r>
              <a:rPr lang="pt-BR" sz="2700" dirty="0" smtClean="0"/>
              <a:t>Unidades Lançadas </a:t>
            </a:r>
            <a:br>
              <a:rPr lang="pt-BR" sz="2700" dirty="0" smtClean="0"/>
            </a:br>
            <a:r>
              <a:rPr lang="pt-BR" sz="1800" b="0" dirty="0" smtClean="0"/>
              <a:t>[acumulado em 3 meses]</a:t>
            </a:r>
            <a:r>
              <a:rPr lang="pt-BR" sz="3600" dirty="0">
                <a:solidFill>
                  <a:srgbClr val="FF0000"/>
                </a:solidFill>
              </a:rPr>
              <a:t/>
            </a:r>
            <a:br>
              <a:rPr lang="pt-BR" sz="3600" dirty="0">
                <a:solidFill>
                  <a:srgbClr val="FF0000"/>
                </a:solidFill>
              </a:rPr>
            </a:br>
            <a:endParaRPr lang="pt-BR" dirty="0"/>
          </a:p>
        </p:txBody>
      </p:sp>
      <p:sp>
        <p:nvSpPr>
          <p:cNvPr id="4" name="Espaço Reservado para Número de Slide 3"/>
          <p:cNvSpPr>
            <a:spLocks noGrp="1"/>
          </p:cNvSpPr>
          <p:nvPr>
            <p:ph type="sldNum" sz="quarter" idx="12"/>
          </p:nvPr>
        </p:nvSpPr>
        <p:spPr>
          <a:xfrm>
            <a:off x="8686798" y="6362700"/>
            <a:ext cx="308345" cy="495300"/>
          </a:xfrm>
        </p:spPr>
        <p:txBody>
          <a:bodyPr/>
          <a:lstStyle/>
          <a:p>
            <a:fld id="{EA9EFE93-F287-4331-B820-9EE2079A43EA}" type="slidenum">
              <a:rPr lang="en-US" smtClean="0">
                <a:solidFill>
                  <a:prstClr val="white"/>
                </a:solidFill>
              </a:rPr>
              <a:pPr/>
              <a:t>40</a:t>
            </a:fld>
            <a:endParaRPr lang="en-US" dirty="0">
              <a:solidFill>
                <a:prstClr val="white"/>
              </a:solidFill>
            </a:endParaRPr>
          </a:p>
        </p:txBody>
      </p:sp>
      <p:graphicFrame>
        <p:nvGraphicFramePr>
          <p:cNvPr id="11" name="Gráfico 10"/>
          <p:cNvGraphicFramePr>
            <a:graphicFrameLocks/>
          </p:cNvGraphicFramePr>
          <p:nvPr>
            <p:extLst/>
          </p:nvPr>
        </p:nvGraphicFramePr>
        <p:xfrm>
          <a:off x="994411" y="1268730"/>
          <a:ext cx="7909560" cy="4297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7048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42901"/>
            <a:ext cx="7772400" cy="639762"/>
          </a:xfrm>
        </p:spPr>
        <p:txBody>
          <a:bodyPr>
            <a:normAutofit fontScale="90000"/>
          </a:bodyPr>
          <a:lstStyle/>
          <a:p>
            <a:r>
              <a:rPr lang="pt-BR" sz="2700" dirty="0" smtClean="0"/>
              <a:t>VGV Lançado (R$ milhões</a:t>
            </a:r>
            <a:r>
              <a:rPr lang="pt-BR" sz="2700" dirty="0"/>
              <a:t>) </a:t>
            </a:r>
            <a:r>
              <a:rPr lang="pt-BR" dirty="0" smtClean="0"/>
              <a:t/>
            </a:r>
            <a:br>
              <a:rPr lang="pt-BR" dirty="0" smtClean="0"/>
            </a:br>
            <a:r>
              <a:rPr lang="pt-BR" sz="1800" b="0" dirty="0"/>
              <a:t>[</a:t>
            </a:r>
            <a:r>
              <a:rPr lang="pt-BR" sz="1800" b="0" dirty="0" smtClean="0"/>
              <a:t>acumulado </a:t>
            </a:r>
            <a:r>
              <a:rPr lang="pt-BR" sz="1800" b="0" dirty="0"/>
              <a:t>em 3 </a:t>
            </a:r>
            <a:r>
              <a:rPr lang="pt-BR" sz="1800" b="0" dirty="0" smtClean="0"/>
              <a:t>meses]</a:t>
            </a:r>
            <a:endParaRPr lang="pt-BR" b="0" dirty="0"/>
          </a:p>
        </p:txBody>
      </p:sp>
      <p:sp>
        <p:nvSpPr>
          <p:cNvPr id="4" name="Espaço Reservado para Número de Slide 3"/>
          <p:cNvSpPr>
            <a:spLocks noGrp="1"/>
          </p:cNvSpPr>
          <p:nvPr>
            <p:ph type="sldNum" sz="quarter" idx="12"/>
          </p:nvPr>
        </p:nvSpPr>
        <p:spPr>
          <a:xfrm>
            <a:off x="8663354" y="6362700"/>
            <a:ext cx="331790" cy="495300"/>
          </a:xfrm>
        </p:spPr>
        <p:txBody>
          <a:bodyPr/>
          <a:lstStyle/>
          <a:p>
            <a:fld id="{EA9EFE93-F287-4331-B820-9EE2079A43EA}" type="slidenum">
              <a:rPr lang="en-US" smtClean="0">
                <a:solidFill>
                  <a:prstClr val="white"/>
                </a:solidFill>
              </a:rPr>
              <a:pPr/>
              <a:t>41</a:t>
            </a:fld>
            <a:endParaRPr lang="en-US" dirty="0">
              <a:solidFill>
                <a:prstClr val="white"/>
              </a:solidFill>
            </a:endParaRPr>
          </a:p>
        </p:txBody>
      </p:sp>
      <p:graphicFrame>
        <p:nvGraphicFramePr>
          <p:cNvPr id="11" name="Gráfico 10"/>
          <p:cNvGraphicFramePr>
            <a:graphicFrameLocks/>
          </p:cNvGraphicFramePr>
          <p:nvPr>
            <p:extLst/>
          </p:nvPr>
        </p:nvGraphicFramePr>
        <p:xfrm>
          <a:off x="982981" y="1291590"/>
          <a:ext cx="7852410" cy="42862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26591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331764"/>
            <a:ext cx="7772400" cy="639762"/>
          </a:xfrm>
        </p:spPr>
        <p:txBody>
          <a:bodyPr>
            <a:normAutofit fontScale="90000"/>
          </a:bodyPr>
          <a:lstStyle/>
          <a:p>
            <a:r>
              <a:rPr lang="pt-BR" sz="2700" dirty="0" smtClean="0"/>
              <a:t>Unidades Vendidas </a:t>
            </a:r>
            <a:r>
              <a:rPr lang="pt-BR" dirty="0" smtClean="0"/>
              <a:t/>
            </a:r>
            <a:br>
              <a:rPr lang="pt-BR" dirty="0" smtClean="0"/>
            </a:br>
            <a:r>
              <a:rPr lang="pt-BR" sz="18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331790" cy="354623"/>
          </a:xfrm>
        </p:spPr>
        <p:txBody>
          <a:bodyPr/>
          <a:lstStyle/>
          <a:p>
            <a:fld id="{EA9EFE93-F287-4331-B820-9EE2079A43EA}" type="slidenum">
              <a:rPr lang="en-US" smtClean="0">
                <a:solidFill>
                  <a:prstClr val="white"/>
                </a:solidFill>
              </a:rPr>
              <a:pPr/>
              <a:t>42</a:t>
            </a:fld>
            <a:endParaRPr lang="en-US" dirty="0">
              <a:solidFill>
                <a:prstClr val="white"/>
              </a:solidFill>
            </a:endParaRPr>
          </a:p>
        </p:txBody>
      </p:sp>
      <p:graphicFrame>
        <p:nvGraphicFramePr>
          <p:cNvPr id="10" name="Gráfico 9"/>
          <p:cNvGraphicFramePr>
            <a:graphicFrameLocks/>
          </p:cNvGraphicFramePr>
          <p:nvPr>
            <p:extLst/>
          </p:nvPr>
        </p:nvGraphicFramePr>
        <p:xfrm>
          <a:off x="994411" y="1303020"/>
          <a:ext cx="7909560" cy="4286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1327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3" y="342901"/>
            <a:ext cx="7772400" cy="639762"/>
          </a:xfrm>
        </p:spPr>
        <p:txBody>
          <a:bodyPr>
            <a:normAutofit fontScale="90000"/>
          </a:bodyPr>
          <a:lstStyle/>
          <a:p>
            <a:r>
              <a:rPr lang="pt-BR" sz="2700" dirty="0" smtClean="0"/>
              <a:t>Valor das Vendas (R$ milhões) </a:t>
            </a:r>
            <a:r>
              <a:rPr lang="pt-BR" dirty="0" smtClean="0"/>
              <a:t/>
            </a:r>
            <a:br>
              <a:rPr lang="pt-BR" dirty="0" smtClean="0"/>
            </a:br>
            <a:r>
              <a:rPr lang="pt-BR" sz="1800" b="0" dirty="0" smtClean="0"/>
              <a:t>[acumulado em 3 meses]</a:t>
            </a:r>
            <a:endParaRPr lang="pt-BR" sz="2700" b="0" dirty="0"/>
          </a:p>
        </p:txBody>
      </p:sp>
      <p:sp>
        <p:nvSpPr>
          <p:cNvPr id="4" name="Espaço Reservado para Número de Slide 3"/>
          <p:cNvSpPr>
            <a:spLocks noGrp="1"/>
          </p:cNvSpPr>
          <p:nvPr>
            <p:ph type="sldNum" sz="quarter" idx="12"/>
          </p:nvPr>
        </p:nvSpPr>
        <p:spPr>
          <a:xfrm>
            <a:off x="8663352" y="6362700"/>
            <a:ext cx="331791" cy="372208"/>
          </a:xfrm>
        </p:spPr>
        <p:txBody>
          <a:bodyPr/>
          <a:lstStyle/>
          <a:p>
            <a:fld id="{EA9EFE93-F287-4331-B820-9EE2079A43EA}" type="slidenum">
              <a:rPr lang="en-US" smtClean="0">
                <a:solidFill>
                  <a:prstClr val="white"/>
                </a:solidFill>
              </a:rPr>
              <a:pPr/>
              <a:t>43</a:t>
            </a:fld>
            <a:endParaRPr lang="en-US" dirty="0">
              <a:solidFill>
                <a:prstClr val="white"/>
              </a:solidFill>
            </a:endParaRPr>
          </a:p>
        </p:txBody>
      </p:sp>
      <p:graphicFrame>
        <p:nvGraphicFramePr>
          <p:cNvPr id="11" name="Gráfico 10"/>
          <p:cNvGraphicFramePr>
            <a:graphicFrameLocks/>
          </p:cNvGraphicFramePr>
          <p:nvPr>
            <p:extLst/>
          </p:nvPr>
        </p:nvGraphicFramePr>
        <p:xfrm>
          <a:off x="982981" y="1268730"/>
          <a:ext cx="789813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65573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Total de unidades ofertadas </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44</a:t>
            </a:fld>
            <a:endParaRPr lang="en-US" dirty="0">
              <a:solidFill>
                <a:prstClr val="white"/>
              </a:solidFill>
            </a:endParaRPr>
          </a:p>
        </p:txBody>
      </p:sp>
      <p:graphicFrame>
        <p:nvGraphicFramePr>
          <p:cNvPr id="10" name="Gráfico 9"/>
          <p:cNvGraphicFramePr>
            <a:graphicFrameLocks/>
          </p:cNvGraphicFramePr>
          <p:nvPr>
            <p:extLst/>
          </p:nvPr>
        </p:nvGraphicFramePr>
        <p:xfrm>
          <a:off x="982981" y="1280160"/>
          <a:ext cx="7898130" cy="4309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9081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45</a:t>
            </a:fld>
            <a:endParaRPr lang="en-US" dirty="0">
              <a:solidFill>
                <a:prstClr val="white"/>
              </a:solidFill>
            </a:endParaRPr>
          </a:p>
        </p:txBody>
      </p:sp>
      <p:sp>
        <p:nvSpPr>
          <p:cNvPr id="7" name="Título 1"/>
          <p:cNvSpPr txBox="1">
            <a:spLocks/>
          </p:cNvSpPr>
          <p:nvPr/>
        </p:nvSpPr>
        <p:spPr>
          <a:xfrm>
            <a:off x="868344" y="463881"/>
            <a:ext cx="8006861" cy="639762"/>
          </a:xfrm>
          <a:prstGeom prst="rect">
            <a:avLst/>
          </a:prstGeom>
        </p:spPr>
        <p:txBody>
          <a:bodyPr vert="horz" lIns="91440" tIns="45720" rIns="91440" bIns="45720" rtlCol="0" anchor="ctr">
            <a:normAutofit fontScale="90000" lnSpcReduction="20000"/>
          </a:bodyPr>
          <a:lstStyle>
            <a:lvl1pPr algn="l" defTabSz="914400" rtl="0" eaLnBrk="1" latinLnBrk="0" hangingPunct="1">
              <a:spcBef>
                <a:spcPct val="0"/>
              </a:spcBef>
              <a:buNone/>
              <a:defRPr sz="2400" b="1" kern="1200">
                <a:solidFill>
                  <a:schemeClr val="tx1"/>
                </a:solidFill>
                <a:latin typeface="Segoe UI" panose="020B0502040204020203" pitchFamily="34" charset="0"/>
                <a:ea typeface="+mj-ea"/>
                <a:cs typeface="Segoe UI" panose="020B0502040204020203" pitchFamily="34" charset="0"/>
              </a:defRPr>
            </a:lvl1pPr>
          </a:lstStyle>
          <a:p>
            <a:pPr fontAlgn="auto">
              <a:spcAft>
                <a:spcPts val="0"/>
              </a:spcAft>
            </a:pPr>
            <a:r>
              <a:rPr lang="pt-BR" sz="2700" dirty="0">
                <a:solidFill>
                  <a:prstClr val="black"/>
                </a:solidFill>
              </a:rPr>
              <a:t>Vendas/Oferta (unidades)</a:t>
            </a:r>
            <a:r>
              <a:rPr lang="pt-BR" dirty="0" smtClean="0">
                <a:solidFill>
                  <a:prstClr val="black"/>
                </a:solidFill>
              </a:rPr>
              <a:t/>
            </a:r>
            <a:br>
              <a:rPr lang="pt-BR" dirty="0" smtClean="0">
                <a:solidFill>
                  <a:prstClr val="black"/>
                </a:solidFill>
              </a:rPr>
            </a:br>
            <a:r>
              <a:rPr lang="pt-BR" sz="1800" b="0" dirty="0" smtClean="0">
                <a:solidFill>
                  <a:prstClr val="black"/>
                </a:solidFill>
              </a:rPr>
              <a:t>[Vendas de 3 meses/(Estoque inicial + lançamentos de 3 meses)]</a:t>
            </a:r>
            <a:endParaRPr lang="pt-BR" sz="1800" b="0" dirty="0">
              <a:solidFill>
                <a:prstClr val="black"/>
              </a:solidFill>
            </a:endParaRPr>
          </a:p>
        </p:txBody>
      </p:sp>
      <p:graphicFrame>
        <p:nvGraphicFramePr>
          <p:cNvPr id="13" name="Gráfico 12"/>
          <p:cNvGraphicFramePr>
            <a:graphicFrameLocks/>
          </p:cNvGraphicFramePr>
          <p:nvPr>
            <p:extLst/>
          </p:nvPr>
        </p:nvGraphicFramePr>
        <p:xfrm>
          <a:off x="868345" y="1257300"/>
          <a:ext cx="8006860" cy="43548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64079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0954" y="267581"/>
            <a:ext cx="7772400" cy="795972"/>
          </a:xfrm>
        </p:spPr>
        <p:txBody>
          <a:bodyPr>
            <a:normAutofit/>
          </a:bodyPr>
          <a:lstStyle/>
          <a:p>
            <a:r>
              <a:rPr lang="pt-BR" dirty="0" smtClean="0"/>
              <a:t>Unidades Entregues </a:t>
            </a:r>
            <a:br>
              <a:rPr lang="pt-BR" dirty="0" smtClean="0"/>
            </a:br>
            <a:r>
              <a:rPr lang="pt-BR" sz="1600" b="0" dirty="0" smtClean="0"/>
              <a:t>[acumulado em 3 meses]</a:t>
            </a:r>
            <a:endParaRPr lang="pt-BR" b="0" dirty="0"/>
          </a:p>
        </p:txBody>
      </p:sp>
      <p:sp>
        <p:nvSpPr>
          <p:cNvPr id="4" name="Espaço Reservado para Número de Slide 3"/>
          <p:cNvSpPr>
            <a:spLocks noGrp="1"/>
          </p:cNvSpPr>
          <p:nvPr>
            <p:ph type="sldNum" sz="quarter" idx="12"/>
          </p:nvPr>
        </p:nvSpPr>
        <p:spPr>
          <a:xfrm>
            <a:off x="8663354" y="6362700"/>
            <a:ext cx="480646" cy="495300"/>
          </a:xfrm>
        </p:spPr>
        <p:txBody>
          <a:bodyPr/>
          <a:lstStyle/>
          <a:p>
            <a:fld id="{EA9EFE93-F287-4331-B820-9EE2079A43EA}" type="slidenum">
              <a:rPr lang="en-US" smtClean="0">
                <a:solidFill>
                  <a:prstClr val="white"/>
                </a:solidFill>
              </a:rPr>
              <a:pPr/>
              <a:t>46</a:t>
            </a:fld>
            <a:endParaRPr lang="en-US" dirty="0">
              <a:solidFill>
                <a:prstClr val="white"/>
              </a:solidFill>
            </a:endParaRPr>
          </a:p>
        </p:txBody>
      </p:sp>
      <p:graphicFrame>
        <p:nvGraphicFramePr>
          <p:cNvPr id="10" name="Gráfico 9"/>
          <p:cNvGraphicFramePr>
            <a:graphicFrameLocks/>
          </p:cNvGraphicFramePr>
          <p:nvPr>
            <p:extLst/>
          </p:nvPr>
        </p:nvGraphicFramePr>
        <p:xfrm>
          <a:off x="994411" y="1303020"/>
          <a:ext cx="7875270" cy="4251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81912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400" y="475605"/>
            <a:ext cx="7772400" cy="639762"/>
          </a:xfrm>
        </p:spPr>
        <p:txBody>
          <a:bodyPr>
            <a:normAutofit fontScale="90000"/>
          </a:bodyPr>
          <a:lstStyle/>
          <a:p>
            <a:r>
              <a:rPr lang="pt-BR" sz="2700" dirty="0" err="1" smtClean="0"/>
              <a:t>Distratos</a:t>
            </a:r>
            <a:r>
              <a:rPr lang="pt-BR" sz="2700" dirty="0" smtClean="0"/>
              <a:t>/Entregas (unidades)</a:t>
            </a:r>
            <a:r>
              <a:rPr lang="pt-BR" sz="1800" b="0" dirty="0" smtClean="0"/>
              <a:t/>
            </a:r>
            <a:br>
              <a:rPr lang="pt-BR" sz="1800" b="0" dirty="0" smtClean="0"/>
            </a:br>
            <a:r>
              <a:rPr lang="pt-BR" sz="1800" b="0" dirty="0" smtClean="0"/>
              <a:t>[Média móvel de 3 meses]</a:t>
            </a:r>
            <a:endParaRPr lang="pt-BR" b="0" dirty="0"/>
          </a:p>
        </p:txBody>
      </p:sp>
      <p:sp>
        <p:nvSpPr>
          <p:cNvPr id="4" name="Espaço Reservado para Número de Slide 3"/>
          <p:cNvSpPr>
            <a:spLocks noGrp="1"/>
          </p:cNvSpPr>
          <p:nvPr>
            <p:ph type="sldNum" sz="quarter" idx="12"/>
          </p:nvPr>
        </p:nvSpPr>
        <p:spPr/>
        <p:txBody>
          <a:bodyPr/>
          <a:lstStyle/>
          <a:p>
            <a:pPr algn="r"/>
            <a:fld id="{EA9EFE93-F287-4331-B820-9EE2079A43EA}" type="slidenum">
              <a:rPr lang="en-US" smtClean="0">
                <a:solidFill>
                  <a:prstClr val="white"/>
                </a:solidFill>
              </a:rPr>
              <a:pPr algn="r"/>
              <a:t>47</a:t>
            </a:fld>
            <a:endParaRPr lang="en-US" dirty="0">
              <a:solidFill>
                <a:prstClr val="white"/>
              </a:solidFill>
            </a:endParaRPr>
          </a:p>
        </p:txBody>
      </p:sp>
      <p:graphicFrame>
        <p:nvGraphicFramePr>
          <p:cNvPr id="18" name="Gráfico 17"/>
          <p:cNvGraphicFramePr>
            <a:graphicFrameLocks/>
          </p:cNvGraphicFramePr>
          <p:nvPr>
            <p:extLst/>
          </p:nvPr>
        </p:nvGraphicFramePr>
        <p:xfrm>
          <a:off x="914401" y="1314450"/>
          <a:ext cx="7966710" cy="4400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8992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Taxa de Inadimplência (90 dias) </a:t>
            </a:r>
            <a:br>
              <a:rPr lang="pt-BR" sz="2700" dirty="0" smtClean="0"/>
            </a:br>
            <a:r>
              <a:rPr lang="pt-BR" sz="1800" b="0" dirty="0"/>
              <a:t>[</a:t>
            </a:r>
            <a:r>
              <a:rPr lang="pt-BR" sz="1800" b="0" dirty="0" smtClean="0"/>
              <a:t>Saldo </a:t>
            </a:r>
            <a:r>
              <a:rPr lang="pt-BR" sz="1800" b="0" dirty="0"/>
              <a:t>em atraso </a:t>
            </a:r>
            <a:r>
              <a:rPr lang="pt-BR" sz="1800" b="0" dirty="0" smtClean="0"/>
              <a:t>potencial - (bilhões de R$)/</a:t>
            </a:r>
            <a:r>
              <a:rPr lang="pt-BR" sz="1800" b="0" dirty="0"/>
              <a:t>Saldo </a:t>
            </a:r>
            <a:r>
              <a:rPr lang="pt-BR" sz="1800" b="0" dirty="0" smtClean="0"/>
              <a:t>credor (bilhões de R$)]*</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48</a:t>
            </a:fld>
            <a:endParaRPr lang="en-US" dirty="0">
              <a:solidFill>
                <a:prstClr val="white"/>
              </a:solidFill>
            </a:endParaRPr>
          </a:p>
        </p:txBody>
      </p:sp>
      <p:sp>
        <p:nvSpPr>
          <p:cNvPr id="11" name="CaixaDeTexto 10"/>
          <p:cNvSpPr txBox="1"/>
          <p:nvPr/>
        </p:nvSpPr>
        <p:spPr>
          <a:xfrm>
            <a:off x="900165" y="5910093"/>
            <a:ext cx="7772400" cy="369332"/>
          </a:xfrm>
          <a:prstGeom prst="rect">
            <a:avLst/>
          </a:prstGeom>
          <a:noFill/>
        </p:spPr>
        <p:txBody>
          <a:bodyPr wrap="square" rtlCol="0">
            <a:spAutoFit/>
          </a:bodyPr>
          <a:lstStyle/>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 Média móvel de 3 meses</a:t>
            </a:r>
          </a:p>
          <a:p>
            <a:pPr fontAlgn="auto">
              <a:spcBef>
                <a:spcPts val="0"/>
              </a:spcBef>
              <a:spcAft>
                <a:spcPts val="0"/>
              </a:spcAft>
            </a:pPr>
            <a:r>
              <a:rPr lang="pt-BR" sz="900" dirty="0" smtClean="0">
                <a:solidFill>
                  <a:prstClr val="black"/>
                </a:solidFill>
                <a:latin typeface="Segoe UI" panose="020B0502040204020203" pitchFamily="34" charset="0"/>
                <a:cs typeface="Segoe UI" panose="020B0502040204020203" pitchFamily="34" charset="0"/>
              </a:rPr>
              <a:t>Obs.: Quatro empresas foram retiradas da consolidação desse indicador por não apresentarem dados consistentes para todo o período da análise.</a:t>
            </a:r>
          </a:p>
        </p:txBody>
      </p:sp>
      <p:graphicFrame>
        <p:nvGraphicFramePr>
          <p:cNvPr id="7" name="Gráfico 6"/>
          <p:cNvGraphicFramePr>
            <a:graphicFrameLocks/>
          </p:cNvGraphicFramePr>
          <p:nvPr>
            <p:extLst/>
          </p:nvPr>
        </p:nvGraphicFramePr>
        <p:xfrm>
          <a:off x="709684" y="1391669"/>
          <a:ext cx="8186666" cy="3843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8332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0165" y="497571"/>
            <a:ext cx="7772400" cy="631208"/>
          </a:xfrm>
        </p:spPr>
        <p:txBody>
          <a:bodyPr>
            <a:normAutofit fontScale="90000"/>
          </a:bodyPr>
          <a:lstStyle/>
          <a:p>
            <a:r>
              <a:rPr lang="pt-BR" sz="3200" dirty="0" smtClean="0"/>
              <a:t/>
            </a:r>
            <a:br>
              <a:rPr lang="pt-BR" sz="3200" dirty="0" smtClean="0"/>
            </a:br>
            <a:r>
              <a:rPr lang="pt-BR" sz="2700" dirty="0" smtClean="0"/>
              <a:t>Indicadores Regionais </a:t>
            </a:r>
            <a:br>
              <a:rPr lang="pt-BR" sz="2700" dirty="0" smtClean="0"/>
            </a:br>
            <a:r>
              <a:rPr lang="pt-BR" sz="1800" b="0" dirty="0" smtClean="0"/>
              <a:t>[Valores acumulados de </a:t>
            </a:r>
            <a:r>
              <a:rPr lang="pt-BR" sz="1800" b="0" dirty="0" err="1" smtClean="0"/>
              <a:t>fev</a:t>
            </a:r>
            <a:r>
              <a:rPr lang="pt-BR" sz="1800" b="0" dirty="0" smtClean="0"/>
              <a:t>/2015 a </a:t>
            </a:r>
            <a:r>
              <a:rPr lang="pt-BR" sz="1800" b="0" dirty="0" err="1" smtClean="0"/>
              <a:t>abr</a:t>
            </a:r>
            <a:r>
              <a:rPr lang="pt-BR" sz="1800" b="0" dirty="0" smtClean="0"/>
              <a:t>/2015]</a:t>
            </a:r>
            <a:r>
              <a:rPr lang="pt-BR" sz="1800" dirty="0">
                <a:solidFill>
                  <a:srgbClr val="FF0000"/>
                </a:solidFill>
              </a:rPr>
              <a:t/>
            </a:r>
            <a:br>
              <a:rPr lang="pt-BR" sz="1800" dirty="0">
                <a:solidFill>
                  <a:srgbClr val="FF0000"/>
                </a:solidFill>
              </a:rPr>
            </a:br>
            <a:r>
              <a:rPr lang="pt-BR" sz="1800" dirty="0" smtClean="0">
                <a:solidFill>
                  <a:srgbClr val="FF0000"/>
                </a:solidFill>
              </a:rPr>
              <a:t/>
            </a:r>
            <a:br>
              <a:rPr lang="pt-BR" sz="1800" dirty="0" smtClean="0">
                <a:solidFill>
                  <a:srgbClr val="FF0000"/>
                </a:solidFill>
              </a:rPr>
            </a:br>
            <a:endParaRPr lang="pt-BR" sz="1800" dirty="0">
              <a:solidFill>
                <a:srgbClr val="FF0000"/>
              </a:solidFill>
            </a:endParaRPr>
          </a:p>
        </p:txBody>
      </p:sp>
      <p:sp>
        <p:nvSpPr>
          <p:cNvPr id="4" name="Espaço Reservado para Número de Slide 3"/>
          <p:cNvSpPr>
            <a:spLocks noGrp="1"/>
          </p:cNvSpPr>
          <p:nvPr>
            <p:ph type="sldNum" sz="quarter" idx="12"/>
          </p:nvPr>
        </p:nvSpPr>
        <p:spPr/>
        <p:txBody>
          <a:bodyPr/>
          <a:lstStyle/>
          <a:p>
            <a:fld id="{EA9EFE93-F287-4331-B820-9EE2079A43EA}" type="slidenum">
              <a:rPr lang="en-US" smtClean="0">
                <a:solidFill>
                  <a:prstClr val="white"/>
                </a:solidFill>
              </a:rPr>
              <a:pPr/>
              <a:t>49</a:t>
            </a:fld>
            <a:endParaRPr lang="en-US" dirty="0">
              <a:solidFill>
                <a:prstClr val="white"/>
              </a:solidFill>
            </a:endParaRPr>
          </a:p>
        </p:txBody>
      </p:sp>
      <p:graphicFrame>
        <p:nvGraphicFramePr>
          <p:cNvPr id="8" name="Tabela 7"/>
          <p:cNvGraphicFramePr>
            <a:graphicFrameLocks noGrp="1"/>
          </p:cNvGraphicFramePr>
          <p:nvPr/>
        </p:nvGraphicFramePr>
        <p:xfrm>
          <a:off x="900164" y="5390833"/>
          <a:ext cx="7466596" cy="762000"/>
        </p:xfrm>
        <a:graphic>
          <a:graphicData uri="http://schemas.openxmlformats.org/drawingml/2006/table">
            <a:tbl>
              <a:tblPr>
                <a:tableStyleId>{5C22544A-7EE6-4342-B048-85BDC9FD1C3A}</a:tableStyleId>
              </a:tblPr>
              <a:tblGrid>
                <a:gridCol w="7466596"/>
              </a:tblGrid>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Exclusive São Paulo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As informações para o Brasil consideram empreendimentos nos quais não há informação da localização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Valores do fim do período</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r h="190500">
                <a:tc>
                  <a:txBody>
                    <a:bodyPr/>
                    <a:lstStyle/>
                    <a:p>
                      <a:pPr algn="l" fontAlgn="b"/>
                      <a:r>
                        <a:rPr lang="pt-BR" sz="900" u="none" strike="noStrike" dirty="0">
                          <a:effectLst/>
                          <a:latin typeface="Segoe UI" panose="020B0502040204020203" pitchFamily="34" charset="0"/>
                          <a:cs typeface="Segoe UI" panose="020B0502040204020203" pitchFamily="34" charset="0"/>
                        </a:rPr>
                        <a:t>**** Média do período </a:t>
                      </a:r>
                      <a:endParaRPr lang="pt-BR" sz="900" b="1" i="0" u="none" strike="noStrike" dirty="0">
                        <a:solidFill>
                          <a:srgbClr val="000000"/>
                        </a:solidFill>
                        <a:effectLst/>
                        <a:latin typeface="Segoe UI" panose="020B0502040204020203" pitchFamily="34" charset="0"/>
                        <a:cs typeface="Segoe UI" panose="020B0502040204020203" pitchFamily="34" charset="0"/>
                      </a:endParaRPr>
                    </a:p>
                  </a:txBody>
                  <a:tcPr marL="9525" marR="9525" marT="9525" marB="0" anchor="b">
                    <a:noFill/>
                  </a:tcPr>
                </a:tc>
              </a:tr>
            </a:tbl>
          </a:graphicData>
        </a:graphic>
      </p:graphicFrame>
      <p:graphicFrame>
        <p:nvGraphicFramePr>
          <p:cNvPr id="3" name="Objeto 2"/>
          <p:cNvGraphicFramePr>
            <a:graphicFrameLocks noChangeAspect="1"/>
          </p:cNvGraphicFramePr>
          <p:nvPr>
            <p:extLst>
              <p:ext uri="{D42A27DB-BD31-4B8C-83A1-F6EECF244321}">
                <p14:modId xmlns:p14="http://schemas.microsoft.com/office/powerpoint/2010/main" val="2376100367"/>
              </p:ext>
            </p:extLst>
          </p:nvPr>
        </p:nvGraphicFramePr>
        <p:xfrm>
          <a:off x="900165" y="1378268"/>
          <a:ext cx="7953893" cy="3273742"/>
        </p:xfrm>
        <a:graphic>
          <a:graphicData uri="http://schemas.openxmlformats.org/presentationml/2006/ole">
            <mc:AlternateContent xmlns:mc="http://schemas.openxmlformats.org/markup-compatibility/2006">
              <mc:Choice xmlns:v="urn:schemas-microsoft-com:vml" Requires="v">
                <p:oleObj spid="_x0000_s4250" name="Planilha" r:id="rId3" imgW="6410160" imgH="2638385" progId="Excel.Sheet.12">
                  <p:link updateAutomatic="1"/>
                </p:oleObj>
              </mc:Choice>
              <mc:Fallback>
                <p:oleObj name="Planilha" r:id="rId3" imgW="6410160" imgH="2638385" progId="Excel.Sheet.12">
                  <p:link updateAutomatic="1"/>
                  <p:pic>
                    <p:nvPicPr>
                      <p:cNvPr id="0" name=""/>
                      <p:cNvPicPr/>
                      <p:nvPr/>
                    </p:nvPicPr>
                    <p:blipFill>
                      <a:blip r:embed="rId4"/>
                      <a:stretch>
                        <a:fillRect/>
                      </a:stretch>
                    </p:blipFill>
                    <p:spPr>
                      <a:xfrm>
                        <a:off x="900165" y="1378268"/>
                        <a:ext cx="7953893" cy="3273742"/>
                      </a:xfrm>
                      <a:prstGeom prst="rect">
                        <a:avLst/>
                      </a:prstGeom>
                    </p:spPr>
                  </p:pic>
                </p:oleObj>
              </mc:Fallback>
            </mc:AlternateContent>
          </a:graphicData>
        </a:graphic>
      </p:graphicFrame>
    </p:spTree>
    <p:extLst>
      <p:ext uri="{BB962C8B-B14F-4D97-AF65-F5344CB8AC3E}">
        <p14:creationId xmlns:p14="http://schemas.microsoft.com/office/powerpoint/2010/main" val="547680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pt-BR" sz="3200" dirty="0">
                <a:solidFill>
                  <a:schemeClr val="bg1"/>
                </a:solidFill>
                <a:latin typeface="Tahoma" panose="020B0604030504040204" pitchFamily="34" charset="0"/>
                <a:ea typeface="Tahoma" panose="020B0604030504040204" pitchFamily="34" charset="0"/>
                <a:cs typeface="Tahoma" panose="020B0604030504040204" pitchFamily="34" charset="0"/>
              </a:rPr>
              <a:t>Discussão sobre </a:t>
            </a:r>
            <a:r>
              <a:rPr lang="pt-BR" sz="3200" dirty="0" err="1">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grpSp>
        <p:nvGrpSpPr>
          <p:cNvPr id="15" name="Grupo 14"/>
          <p:cNvGrpSpPr/>
          <p:nvPr/>
        </p:nvGrpSpPr>
        <p:grpSpPr>
          <a:xfrm>
            <a:off x="3681413" y="4606969"/>
            <a:ext cx="1781175" cy="307777"/>
            <a:chOff x="3743324" y="4606969"/>
            <a:chExt cx="1781175" cy="307777"/>
          </a:xfrm>
        </p:grpSpPr>
        <p:sp>
          <p:nvSpPr>
            <p:cNvPr id="16" name="CaixaDeTexto 15"/>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16:50 às 17:40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CaixaDeTexto 16"/>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8" name="Imagem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251217243"/>
      </p:ext>
    </p:extLst>
  </p:cSld>
  <p:clrMapOvr>
    <a:masterClrMapping/>
  </p:clrMapOvr>
  <p:transition spd="slow">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auto">
              <a:spcBef>
                <a:spcPts val="0"/>
              </a:spcBef>
              <a:spcAft>
                <a:spcPts val="0"/>
              </a:spcAft>
            </a:pPr>
            <a:endParaRPr lang="pt-BR">
              <a:solidFill>
                <a:prstClr val="black"/>
              </a:solidFill>
              <a:latin typeface="Trebuchet MS"/>
              <a:cs typeface="+mn-cs"/>
            </a:endParaRP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2298247" y="318655"/>
            <a:ext cx="1409700" cy="1219200"/>
          </a:xfrm>
          <a:prstGeom prst="rect">
            <a:avLst/>
          </a:prstGeom>
        </p:spPr>
      </p:pic>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0528" y="548089"/>
            <a:ext cx="3327262" cy="760332"/>
          </a:xfrm>
          <a:prstGeom prst="rect">
            <a:avLst/>
          </a:prstGeom>
        </p:spPr>
      </p:pic>
      <p:sp>
        <p:nvSpPr>
          <p:cNvPr id="9" name="CaixaDeTexto 8"/>
          <p:cNvSpPr txBox="1"/>
          <p:nvPr/>
        </p:nvSpPr>
        <p:spPr>
          <a:xfrm>
            <a:off x="1959429" y="2191260"/>
            <a:ext cx="6317672" cy="3139321"/>
          </a:xfrm>
          <a:prstGeom prst="rect">
            <a:avLst/>
          </a:prstGeom>
          <a:noFill/>
        </p:spPr>
        <p:txBody>
          <a:bodyPr wrap="square" rtlCol="0">
            <a:spAutoFit/>
          </a:bodyPr>
          <a:lstStyle/>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Eduardo Zylberstajn</a:t>
            </a:r>
            <a:endParaRPr lang="pt-BR" b="1"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ezylberstajn@fipe.org.br</a:t>
            </a:r>
          </a:p>
          <a:p>
            <a:pPr algn="ctr" fontAlgn="auto">
              <a:spcBef>
                <a:spcPts val="0"/>
              </a:spcBef>
              <a:spcAft>
                <a:spcPts val="0"/>
              </a:spcAft>
            </a:pP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Bruno Oliva</a:t>
            </a:r>
          </a:p>
          <a:p>
            <a:pPr algn="ctr" fontAlgn="auto">
              <a:spcBef>
                <a:spcPts val="0"/>
              </a:spcBef>
              <a:spcAft>
                <a:spcPts val="0"/>
              </a:spcAft>
            </a:pPr>
            <a:r>
              <a:rPr lang="pt-BR" dirty="0" smtClean="0">
                <a:solidFill>
                  <a:prstClr val="black"/>
                </a:solidFill>
                <a:latin typeface="Segoe UI" panose="020B0502040204020203" pitchFamily="34" charset="0"/>
                <a:cs typeface="Segoe UI" panose="020B0502040204020203" pitchFamily="34" charset="0"/>
              </a:rPr>
              <a:t>boliva@fipe.org.br</a:t>
            </a: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Alison Oliveira</a:t>
            </a:r>
          </a:p>
          <a:p>
            <a:pPr algn="ctr" fontAlgn="auto">
              <a:spcBef>
                <a:spcPts val="0"/>
              </a:spcBef>
              <a:spcAft>
                <a:spcPts val="0"/>
              </a:spcAft>
            </a:pPr>
            <a:r>
              <a:rPr lang="pt-BR" dirty="0">
                <a:solidFill>
                  <a:prstClr val="black"/>
                </a:solidFill>
                <a:latin typeface="Segoe UI" panose="020B0502040204020203" pitchFamily="34" charset="0"/>
                <a:cs typeface="Segoe UI" panose="020B0502040204020203" pitchFamily="34" charset="0"/>
              </a:rPr>
              <a:t>a</a:t>
            </a:r>
            <a:r>
              <a:rPr lang="pt-BR" dirty="0" smtClean="0">
                <a:solidFill>
                  <a:prstClr val="black"/>
                </a:solidFill>
                <a:latin typeface="Segoe UI" panose="020B0502040204020203" pitchFamily="34" charset="0"/>
                <a:cs typeface="Segoe UI" panose="020B0502040204020203" pitchFamily="34" charset="0"/>
              </a:rPr>
              <a:t>lison.oliveira@fipe.org.br</a:t>
            </a:r>
            <a:endParaRPr lang="pt-BR" dirty="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endParaRPr lang="pt-BR" dirty="0" smtClean="0">
              <a:solidFill>
                <a:prstClr val="black"/>
              </a:solidFill>
              <a:latin typeface="Segoe UI" panose="020B0502040204020203" pitchFamily="34" charset="0"/>
              <a:cs typeface="Segoe UI" panose="020B0502040204020203" pitchFamily="34" charset="0"/>
            </a:endParaRPr>
          </a:p>
          <a:p>
            <a:pPr algn="ctr" fontAlgn="auto">
              <a:spcBef>
                <a:spcPts val="0"/>
              </a:spcBef>
              <a:spcAft>
                <a:spcPts val="0"/>
              </a:spcAft>
            </a:pPr>
            <a:r>
              <a:rPr lang="pt-BR" b="1" dirty="0" smtClean="0">
                <a:solidFill>
                  <a:prstClr val="black"/>
                </a:solidFill>
                <a:latin typeface="Segoe UI" panose="020B0502040204020203" pitchFamily="34" charset="0"/>
                <a:cs typeface="Segoe UI" panose="020B0502040204020203" pitchFamily="34" charset="0"/>
              </a:rPr>
              <a:t>(11) 3767-1764</a:t>
            </a:r>
          </a:p>
        </p:txBody>
      </p:sp>
    </p:spTree>
    <p:extLst>
      <p:ext uri="{BB962C8B-B14F-4D97-AF65-F5344CB8AC3E}">
        <p14:creationId xmlns:p14="http://schemas.microsoft.com/office/powerpoint/2010/main" val="2695380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33411"/>
            <a:ext cx="9144000" cy="461665"/>
          </a:xfrm>
          <a:prstGeom prst="rect">
            <a:avLst/>
          </a:prstGeom>
          <a:noFill/>
        </p:spPr>
        <p:txBody>
          <a:bodyPr wrap="square" rtlCol="0">
            <a:spAutoFit/>
          </a:bodyPr>
          <a:lstStyle/>
          <a:p>
            <a:pPr algn="ctr"/>
            <a:r>
              <a:rPr lang="pt-BR" sz="2400" dirty="0" smtClean="0">
                <a:solidFill>
                  <a:schemeClr val="bg1"/>
                </a:solidFill>
                <a:latin typeface="Tahoma" panose="020B0604030504040204" pitchFamily="34" charset="0"/>
                <a:ea typeface="Tahoma" panose="020B0604030504040204" pitchFamily="34" charset="0"/>
                <a:cs typeface="Tahoma" panose="020B0604030504040204" pitchFamily="34" charset="0"/>
              </a:rPr>
              <a:t>Obrigado</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69812372"/>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Ministério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da Fazenda e outros</a:t>
            </a: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539552" y="819289"/>
            <a:ext cx="7920880" cy="1169551"/>
          </a:xfrm>
          <a:prstGeom prst="rect">
            <a:avLst/>
          </a:prstGeom>
          <a:noFill/>
        </p:spPr>
        <p:txBody>
          <a:bodyPr wrap="square" rtlCol="0">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Propor soluções conjuntas entre governo e setor produtivo para aprimorar as fontes do financiamento imobiliário, bem como propostas de desburocratização, simplificação tributária, redução do risco regulatório e da assimetria de informações do mercado de imóveis.</a:t>
            </a:r>
          </a:p>
          <a:p>
            <a:endParaRPr lang="pt-BR" sz="1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12"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33417" y="-2805301"/>
            <a:ext cx="419813" cy="9144000"/>
          </a:xfrm>
          <a:prstGeom prst="rect">
            <a:avLst/>
          </a:prstGeom>
        </p:spPr>
      </p:pic>
      <p:pic>
        <p:nvPicPr>
          <p:cNvPr id="13" name="Imagem 12"/>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62365" y="-632827"/>
            <a:ext cx="419813" cy="9144000"/>
          </a:xfrm>
          <a:prstGeom prst="rect">
            <a:avLst/>
          </a:prstGeom>
        </p:spPr>
      </p:pic>
      <p:sp>
        <p:nvSpPr>
          <p:cNvPr id="16" name="Rectangle 1"/>
          <p:cNvSpPr/>
          <p:nvPr/>
        </p:nvSpPr>
        <p:spPr>
          <a:xfrm>
            <a:off x="611560" y="3933056"/>
            <a:ext cx="7433734" cy="2576346"/>
          </a:xfrm>
          <a:prstGeom prst="rect">
            <a:avLst/>
          </a:prstGeom>
        </p:spPr>
        <p:txBody>
          <a:bodyPr wrap="square">
            <a:spAutoFit/>
          </a:bodyPr>
          <a:lstStyle/>
          <a:p>
            <a:pPr>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Reuniões</a:t>
            </a:r>
            <a:endParaRPr lang="pt-BR" sz="12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err="1">
                <a:latin typeface="Tahoma" panose="020B0604030504040204" pitchFamily="34" charset="0"/>
                <a:ea typeface="Tahoma" panose="020B0604030504040204" pitchFamily="34" charset="0"/>
                <a:cs typeface="Tahoma" panose="020B0604030504040204" pitchFamily="34" charset="0"/>
              </a:rPr>
              <a:t>Funding</a:t>
            </a:r>
            <a:r>
              <a:rPr lang="pt-BR" sz="1400" dirty="0">
                <a:latin typeface="Tahoma" panose="020B0604030504040204" pitchFamily="34" charset="0"/>
                <a:ea typeface="Tahoma" panose="020B0604030504040204" pitchFamily="34" charset="0"/>
                <a:cs typeface="Tahoma" panose="020B0604030504040204" pitchFamily="34" charset="0"/>
              </a:rPr>
              <a:t> – curto e longo prazo</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Desburocratização, modelo de venda, melhoria do Ambiente de negócio</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Registro Eletrônico</a:t>
            </a:r>
          </a:p>
          <a:p>
            <a:pPr marL="93663">
              <a:lnSpc>
                <a:spcPct val="110000"/>
              </a:lnSpc>
              <a:spcBef>
                <a:spcPts val="400"/>
              </a:spcBef>
              <a:buClr>
                <a:schemeClr val="tx1"/>
              </a:buClr>
            </a:pPr>
            <a:r>
              <a:rPr lang="pt-BR" sz="1400" dirty="0" smtClean="0">
                <a:latin typeface="Tahoma" panose="020B0604030504040204" pitchFamily="34" charset="0"/>
                <a:ea typeface="Tahoma" panose="020B0604030504040204" pitchFamily="34" charset="0"/>
                <a:cs typeface="Tahoma" panose="020B0604030504040204" pitchFamily="34" charset="0"/>
              </a:rPr>
              <a:t>Próximas:</a:t>
            </a:r>
          </a:p>
          <a:p>
            <a:pPr marL="93663">
              <a:lnSpc>
                <a:spcPct val="110000"/>
              </a:lnSpc>
              <a:spcBef>
                <a:spcPts val="400"/>
              </a:spcBef>
              <a:buClr>
                <a:schemeClr val="tx1"/>
              </a:buClr>
            </a:pPr>
            <a:r>
              <a:rPr lang="pt-BR" sz="1400" dirty="0" smtClean="0">
                <a:latin typeface="Tahoma" panose="020B0604030504040204" pitchFamily="34" charset="0"/>
                <a:ea typeface="Tahoma" panose="020B0604030504040204" pitchFamily="34" charset="0"/>
                <a:cs typeface="Tahoma" panose="020B0604030504040204" pitchFamily="34" charset="0"/>
              </a:rPr>
              <a:t>18/8 – </a:t>
            </a:r>
            <a:r>
              <a:rPr lang="pt-BR" sz="1400" dirty="0" err="1" smtClean="0">
                <a:latin typeface="Tahoma" panose="020B0604030504040204" pitchFamily="34" charset="0"/>
                <a:ea typeface="Tahoma" panose="020B0604030504040204" pitchFamily="34" charset="0"/>
                <a:cs typeface="Tahoma" panose="020B0604030504040204" pitchFamily="34" charset="0"/>
              </a:rPr>
              <a:t>Funding</a:t>
            </a:r>
            <a:r>
              <a:rPr lang="pt-BR" sz="1400" dirty="0" smtClean="0">
                <a:latin typeface="Tahoma" panose="020B0604030504040204" pitchFamily="34" charset="0"/>
                <a:ea typeface="Tahoma" panose="020B0604030504040204" pitchFamily="34" charset="0"/>
                <a:cs typeface="Tahoma" panose="020B0604030504040204" pitchFamily="34" charset="0"/>
              </a:rPr>
              <a:t> e Modelo de Negócios</a:t>
            </a:r>
          </a:p>
          <a:p>
            <a:pPr marL="93663">
              <a:lnSpc>
                <a:spcPct val="110000"/>
              </a:lnSpc>
              <a:spcBef>
                <a:spcPts val="400"/>
              </a:spcBef>
              <a:buClr>
                <a:schemeClr val="tx1"/>
              </a:buClr>
            </a:pPr>
            <a:r>
              <a:rPr lang="pt-BR" sz="1400" dirty="0" smtClean="0">
                <a:latin typeface="Tahoma" panose="020B0604030504040204" pitchFamily="34" charset="0"/>
                <a:ea typeface="Tahoma" panose="020B0604030504040204" pitchFamily="34" charset="0"/>
                <a:cs typeface="Tahoma" panose="020B0604030504040204" pitchFamily="34" charset="0"/>
              </a:rPr>
              <a:t>25/8 – Registro Eletrônico</a:t>
            </a:r>
          </a:p>
          <a:p>
            <a:pPr>
              <a:lnSpc>
                <a:spcPct val="110000"/>
              </a:lnSpc>
              <a:spcBef>
                <a:spcPts val="4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400"/>
              </a:spcBef>
              <a:buClr>
                <a:schemeClr val="tx1"/>
              </a:buClr>
            </a:pPr>
            <a:endParaRPr lang="pt-BR" sz="1050"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
          <p:cNvSpPr/>
          <p:nvPr/>
        </p:nvSpPr>
        <p:spPr>
          <a:xfrm>
            <a:off x="611560" y="1945787"/>
            <a:ext cx="7433734" cy="1770741"/>
          </a:xfrm>
          <a:prstGeom prst="rect">
            <a:avLst/>
          </a:prstGeom>
        </p:spPr>
        <p:txBody>
          <a:bodyPr wrap="square">
            <a:spAutoFit/>
          </a:bodyPr>
          <a:lstStyle/>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Avaliações sobre alteração do PMCMV com inclusão da faixa 1,5</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Avaliar novas fontes de financiamento para o Mercado Imobiliário</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Propor novo marco regulatório da construção civil</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Avaliar a conversão do RET de regime provisório para permanente</a:t>
            </a:r>
          </a:p>
          <a:p>
            <a:pPr marL="271463"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Reavaliar </a:t>
            </a:r>
            <a:r>
              <a:rPr lang="pt-BR" sz="1400" dirty="0">
                <a:latin typeface="Tahoma" panose="020B0604030504040204" pitchFamily="34" charset="0"/>
                <a:ea typeface="Tahoma" panose="020B0604030504040204" pitchFamily="34" charset="0"/>
                <a:cs typeface="Tahoma" panose="020B0604030504040204" pitchFamily="34" charset="0"/>
              </a:rPr>
              <a:t>o modelo de venda de imóveis na planta</a:t>
            </a: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Criar métrica e sistemática de apuração de indicadores do mercado </a:t>
            </a:r>
            <a:r>
              <a:rPr lang="pt-BR" sz="1400" dirty="0" smtClean="0">
                <a:latin typeface="Tahoma" panose="020B0604030504040204" pitchFamily="34" charset="0"/>
                <a:ea typeface="Tahoma" panose="020B0604030504040204" pitchFamily="34" charset="0"/>
                <a:cs typeface="Tahoma" panose="020B0604030504040204" pitchFamily="34" charset="0"/>
              </a:rPr>
              <a:t>imobiliário</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4917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Reuniões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18/6 e 21/7</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456307" y="836712"/>
            <a:ext cx="8687693" cy="5155257"/>
          </a:xfrm>
          <a:prstGeom prst="rect">
            <a:avLst/>
          </a:prstGeom>
          <a:noFill/>
        </p:spPr>
        <p:txBody>
          <a:bodyPr wrap="square" rtlCol="0">
            <a:spAutoFit/>
          </a:bodyPr>
          <a:lstStyle/>
          <a:p>
            <a:r>
              <a:rPr lang="pt-BR" sz="1400" b="1" dirty="0" smtClean="0">
                <a:latin typeface="Tahoma" panose="020B0604030504040204" pitchFamily="34" charset="0"/>
                <a:ea typeface="Tahoma" panose="020B0604030504040204" pitchFamily="34" charset="0"/>
                <a:cs typeface="Tahoma" panose="020B0604030504040204" pitchFamily="34" charset="0"/>
              </a:rPr>
              <a:t>ABRAINC, ABECIP, Secovi, CEF, BB, Santander, BTG, </a:t>
            </a:r>
            <a:r>
              <a:rPr lang="pt-BR" sz="1400" b="1" dirty="0" err="1" smtClean="0">
                <a:latin typeface="Tahoma" panose="020B0604030504040204" pitchFamily="34" charset="0"/>
                <a:ea typeface="Tahoma" panose="020B0604030504040204" pitchFamily="34" charset="0"/>
                <a:cs typeface="Tahoma" panose="020B0604030504040204" pitchFamily="34" charset="0"/>
              </a:rPr>
              <a:t>Cobansa</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Cibrasec</a:t>
            </a:r>
            <a:r>
              <a:rPr lang="pt-BR" sz="1400" b="1" dirty="0" smtClean="0">
                <a:latin typeface="Tahoma" panose="020B0604030504040204" pitchFamily="34" charset="0"/>
                <a:ea typeface="Tahoma" panose="020B0604030504040204" pitchFamily="34" charset="0"/>
                <a:cs typeface="Tahoma" panose="020B0604030504040204" pitchFamily="34" charset="0"/>
              </a:rPr>
              <a:t> – 18/6</a:t>
            </a:r>
            <a:r>
              <a:rPr lang="pt-BR" sz="1400" dirty="0" smtClean="0">
                <a:latin typeface="Tahoma" panose="020B0604030504040204" pitchFamily="34" charset="0"/>
                <a:ea typeface="Tahoma" panose="020B0604030504040204" pitchFamily="34" charset="0"/>
                <a:cs typeface="Tahoma" panose="020B0604030504040204" pitchFamily="34" charset="0"/>
              </a:rPr>
              <a:t>:</a:t>
            </a: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Planilha </a:t>
            </a:r>
            <a:r>
              <a:rPr lang="pt-BR" sz="1400" b="1" dirty="0">
                <a:latin typeface="Tahoma" panose="020B0604030504040204" pitchFamily="34" charset="0"/>
                <a:ea typeface="Tahoma" panose="020B0604030504040204" pitchFamily="34" charset="0"/>
                <a:cs typeface="Tahoma" panose="020B0604030504040204" pitchFamily="34" charset="0"/>
              </a:rPr>
              <a:t>modelo financiamento </a:t>
            </a:r>
            <a:r>
              <a:rPr lang="pt-BR" sz="1400" b="1" dirty="0" smtClean="0">
                <a:latin typeface="Tahoma" panose="020B0604030504040204" pitchFamily="34" charset="0"/>
                <a:ea typeface="Tahoma" panose="020B0604030504040204" pitchFamily="34" charset="0"/>
                <a:cs typeface="Tahoma" panose="020B0604030504040204" pitchFamily="34" charset="0"/>
              </a:rPr>
              <a:t>IPCA </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precificação do descasamento de prazos </a:t>
            </a:r>
            <a:endParaRPr lang="pt-BR" sz="1400"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err="1" smtClean="0">
                <a:latin typeface="Tahoma" panose="020B0604030504040204" pitchFamily="34" charset="0"/>
                <a:ea typeface="Tahoma" panose="020B0604030504040204" pitchFamily="34" charset="0"/>
                <a:cs typeface="Tahoma" panose="020B0604030504040204" pitchFamily="34" charset="0"/>
              </a:rPr>
              <a:t>LIGs</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a:latin typeface="Tahoma" panose="020B0604030504040204" pitchFamily="34" charset="0"/>
                <a:ea typeface="Tahoma" panose="020B0604030504040204" pitchFamily="34" charset="0"/>
                <a:cs typeface="Tahoma" panose="020B0604030504040204" pitchFamily="34" charset="0"/>
              </a:rPr>
              <a:t>IPCA </a:t>
            </a:r>
            <a:r>
              <a:rPr lang="pt-BR" sz="1400" dirty="0">
                <a:latin typeface="Tahoma" panose="020B0604030504040204" pitchFamily="34" charset="0"/>
                <a:ea typeface="Tahoma" panose="020B0604030504040204" pitchFamily="34" charset="0"/>
                <a:cs typeface="Tahoma" panose="020B0604030504040204" pitchFamily="34" charset="0"/>
              </a:rPr>
              <a:t>- possíveis investidores e mudanças </a:t>
            </a:r>
            <a:r>
              <a:rPr lang="pt-BR" sz="1400" dirty="0" smtClean="0">
                <a:latin typeface="Tahoma" panose="020B0604030504040204" pitchFamily="34" charset="0"/>
                <a:ea typeface="Tahoma" panose="020B0604030504040204" pitchFamily="34" charset="0"/>
                <a:cs typeface="Tahoma" panose="020B0604030504040204" pitchFamily="34" charset="0"/>
              </a:rPr>
              <a:t>necessárias</a:t>
            </a:r>
          </a:p>
          <a:p>
            <a:pPr marL="728663" lvl="1"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Fundos </a:t>
            </a:r>
            <a:r>
              <a:rPr lang="pt-BR" sz="1400" dirty="0" smtClean="0">
                <a:latin typeface="Tahoma" panose="020B0604030504040204" pitchFamily="34" charset="0"/>
                <a:ea typeface="Tahoma" panose="020B0604030504040204" pitchFamily="34" charset="0"/>
                <a:cs typeface="Tahoma" panose="020B0604030504040204" pitchFamily="34" charset="0"/>
              </a:rPr>
              <a:t>de pensão </a:t>
            </a:r>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185863" lvl="2"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a:t>
            </a:r>
            <a:r>
              <a:rPr lang="pt-BR" sz="1400" dirty="0" smtClean="0">
                <a:latin typeface="Tahoma" panose="020B0604030504040204" pitchFamily="34" charset="0"/>
                <a:ea typeface="Tahoma" panose="020B0604030504040204" pitchFamily="34" charset="0"/>
                <a:cs typeface="Tahoma" panose="020B0604030504040204" pitchFamily="34" charset="0"/>
              </a:rPr>
              <a:t>lterar </a:t>
            </a:r>
            <a:r>
              <a:rPr lang="pt-BR" sz="1400" dirty="0" smtClean="0">
                <a:latin typeface="Tahoma" panose="020B0604030504040204" pitchFamily="34" charset="0"/>
                <a:ea typeface="Tahoma" panose="020B0604030504040204" pitchFamily="34" charset="0"/>
                <a:cs typeface="Tahoma" panose="020B0604030504040204" pitchFamily="34" charset="0"/>
              </a:rPr>
              <a:t>limites máximos para estes papéis</a:t>
            </a:r>
          </a:p>
          <a:p>
            <a:pPr marL="1185863" lvl="2"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185863" lvl="2"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Isenção </a:t>
            </a:r>
            <a:r>
              <a:rPr lang="pt-BR" sz="1400" dirty="0" smtClean="0">
                <a:latin typeface="Tahoma" panose="020B0604030504040204" pitchFamily="34" charset="0"/>
                <a:ea typeface="Tahoma" panose="020B0604030504040204" pitchFamily="34" charset="0"/>
                <a:cs typeface="Tahoma" panose="020B0604030504040204" pitchFamily="34" charset="0"/>
              </a:rPr>
              <a:t>de tributação na distribuição aos participantes do Fundo</a:t>
            </a:r>
          </a:p>
          <a:p>
            <a:pPr marL="728663" lvl="1"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Outros </a:t>
            </a:r>
            <a:r>
              <a:rPr lang="pt-BR" sz="1400" dirty="0" smtClean="0">
                <a:latin typeface="Tahoma" panose="020B0604030504040204" pitchFamily="34" charset="0"/>
                <a:ea typeface="Tahoma" panose="020B0604030504040204" pitchFamily="34" charset="0"/>
                <a:cs typeface="Tahoma" panose="020B0604030504040204" pitchFamily="34" charset="0"/>
              </a:rPr>
              <a:t>aperfeiçoamentos regulatórios para fluidez dos títulos</a:t>
            </a:r>
          </a:p>
          <a:p>
            <a:pPr marL="728663" lvl="1"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Fundo </a:t>
            </a:r>
            <a:r>
              <a:rPr lang="pt-BR" sz="1400" b="1" dirty="0">
                <a:latin typeface="Tahoma" panose="020B0604030504040204" pitchFamily="34" charset="0"/>
                <a:ea typeface="Tahoma" panose="020B0604030504040204" pitchFamily="34" charset="0"/>
                <a:cs typeface="Tahoma" panose="020B0604030504040204" pitchFamily="34" charset="0"/>
              </a:rPr>
              <a:t>de liquidez e seus participantes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equity</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holders</a:t>
            </a:r>
            <a:r>
              <a:rPr lang="pt-BR" sz="1400" dirty="0" smtClean="0">
                <a:latin typeface="Tahoma" panose="020B0604030504040204" pitchFamily="34" charset="0"/>
                <a:ea typeface="Tahoma" panose="020B0604030504040204" pitchFamily="34" charset="0"/>
                <a:cs typeface="Tahoma" panose="020B0604030504040204" pitchFamily="34" charset="0"/>
              </a:rPr>
              <a:t> - GL</a:t>
            </a:r>
            <a:endParaRPr lang="pt-BR" sz="1400" dirty="0">
              <a:latin typeface="Tahoma" panose="020B0604030504040204" pitchFamily="34" charset="0"/>
              <a:ea typeface="Tahoma" panose="020B0604030504040204" pitchFamily="34" charset="0"/>
              <a:cs typeface="Tahoma" panose="020B0604030504040204" pitchFamily="34" charset="0"/>
            </a:endParaRPr>
          </a:p>
          <a:p>
            <a:pPr lvl="1"/>
            <a:endParaRPr lang="pt-BR" sz="2000" dirty="0">
              <a:latin typeface="BlissL" panose="02000506030000020004" pitchFamily="2" charset="0"/>
            </a:endParaRPr>
          </a:p>
        </p:txBody>
      </p:sp>
    </p:spTree>
    <p:extLst>
      <p:ext uri="{BB962C8B-B14F-4D97-AF65-F5344CB8AC3E}">
        <p14:creationId xmlns:p14="http://schemas.microsoft.com/office/powerpoint/2010/main" val="268458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PMCMV –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FGTS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 o PL 1358/2015</a:t>
            </a: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Mesas de Trabalho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251520" y="836712"/>
            <a:ext cx="8687693" cy="5503045"/>
          </a:xfrm>
          <a:prstGeom prst="rect">
            <a:avLst/>
          </a:prstGeom>
          <a:noFill/>
        </p:spPr>
        <p:txBody>
          <a:bodyPr wrap="square" rtlCol="0">
            <a:spAutoFit/>
          </a:bodyPr>
          <a:lstStyle/>
          <a:p>
            <a:pPr algn="just"/>
            <a:r>
              <a:rPr lang="pt-BR" sz="1400" b="1" dirty="0" smtClean="0">
                <a:latin typeface="Tahoma" panose="020B0604030504040204" pitchFamily="34" charset="0"/>
                <a:ea typeface="Tahoma" panose="020B0604030504040204" pitchFamily="34" charset="0"/>
                <a:cs typeface="Tahoma" panose="020B0604030504040204" pitchFamily="34" charset="0"/>
              </a:rPr>
              <a:t>FGTS – PL 1358</a:t>
            </a:r>
          </a:p>
          <a:p>
            <a:pPr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  Pontos levantados</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Ameaça à solvência</a:t>
            </a:r>
            <a:r>
              <a:rPr lang="pt-BR" sz="1400" dirty="0">
                <a:latin typeface="Tahoma" panose="020B0604030504040204" pitchFamily="34" charset="0"/>
                <a:ea typeface="Tahoma" panose="020B0604030504040204" pitchFamily="34" charset="0"/>
                <a:cs typeface="Tahoma" panose="020B0604030504040204" pitchFamily="34" charset="0"/>
              </a:rPr>
              <a:t> do </a:t>
            </a:r>
            <a:r>
              <a:rPr lang="pt-BR" sz="1400" dirty="0" smtClean="0">
                <a:latin typeface="Tahoma" panose="020B0604030504040204" pitchFamily="34" charset="0"/>
                <a:ea typeface="Tahoma" panose="020B0604030504040204" pitchFamily="34" charset="0"/>
                <a:cs typeface="Tahoma" panose="020B0604030504040204" pitchFamily="34" charset="0"/>
              </a:rPr>
              <a:t>FGTS</a:t>
            </a:r>
          </a:p>
          <a:p>
            <a:pPr marL="285750" indent="-285750" algn="just">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Descontinuidade </a:t>
            </a:r>
            <a:r>
              <a:rPr lang="pt-BR" sz="1400" dirty="0">
                <a:latin typeface="Tahoma" panose="020B0604030504040204" pitchFamily="34" charset="0"/>
                <a:ea typeface="Tahoma" panose="020B0604030504040204" pitchFamily="34" charset="0"/>
                <a:cs typeface="Tahoma" panose="020B0604030504040204" pitchFamily="34" charset="0"/>
              </a:rPr>
              <a:t>do Faixa 2 do </a:t>
            </a:r>
            <a:r>
              <a:rPr lang="pt-BR" sz="1400" dirty="0" smtClean="0">
                <a:latin typeface="Tahoma" panose="020B0604030504040204" pitchFamily="34" charset="0"/>
                <a:ea typeface="Tahoma" panose="020B0604030504040204" pitchFamily="34" charset="0"/>
                <a:cs typeface="Tahoma" panose="020B0604030504040204" pitchFamily="34" charset="0"/>
              </a:rPr>
              <a:t>MCMV</a:t>
            </a:r>
          </a:p>
          <a:p>
            <a:pPr marL="285750" indent="-285750" algn="just">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Benefício </a:t>
            </a:r>
            <a:r>
              <a:rPr lang="pt-BR" sz="1400" dirty="0">
                <a:latin typeface="Tahoma" panose="020B0604030504040204" pitchFamily="34" charset="0"/>
                <a:ea typeface="Tahoma" panose="020B0604030504040204" pitchFamily="34" charset="0"/>
                <a:cs typeface="Tahoma" panose="020B0604030504040204" pitchFamily="34" charset="0"/>
              </a:rPr>
              <a:t>de  quotistas de maior poder aquisitivo em prejuízo dos de menor </a:t>
            </a:r>
            <a:r>
              <a:rPr lang="pt-BR" sz="1400" dirty="0" smtClean="0">
                <a:latin typeface="Tahoma" panose="020B0604030504040204" pitchFamily="34" charset="0"/>
                <a:ea typeface="Tahoma" panose="020B0604030504040204" pitchFamily="34" charset="0"/>
                <a:cs typeface="Tahoma" panose="020B0604030504040204" pitchFamily="34" charset="0"/>
              </a:rPr>
              <a:t>renda</a:t>
            </a:r>
          </a:p>
          <a:p>
            <a:pPr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Alternativas</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Distribuição dos lucros (</a:t>
            </a:r>
            <a:r>
              <a:rPr lang="pt-BR" sz="1400" dirty="0" err="1" smtClean="0">
                <a:latin typeface="Tahoma" panose="020B0604030504040204" pitchFamily="34" charset="0"/>
                <a:ea typeface="Tahoma" panose="020B0604030504040204" pitchFamily="34" charset="0"/>
                <a:cs typeface="Tahoma" panose="020B0604030504040204" pitchFamily="34" charset="0"/>
              </a:rPr>
              <a:t>Marun</a:t>
            </a:r>
            <a:r>
              <a:rPr lang="pt-BR" sz="1400" dirty="0" smtClean="0">
                <a:latin typeface="Tahoma" panose="020B0604030504040204" pitchFamily="34" charset="0"/>
                <a:ea typeface="Tahoma" panose="020B0604030504040204" pitchFamily="34" charset="0"/>
                <a:cs typeface="Tahoma" panose="020B0604030504040204" pitchFamily="34" charset="0"/>
              </a:rPr>
              <a:t>- PMDB-MS)</a:t>
            </a:r>
          </a:p>
          <a:p>
            <a:pPr marL="285750" indent="-285750" algn="just">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Alteração no cálculo da TR</a:t>
            </a:r>
          </a:p>
          <a:p>
            <a:pPr marL="285750" indent="-285750" algn="just">
              <a:buFont typeface="Arial" panose="020B060402020202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PPP – SP</a:t>
            </a:r>
          </a:p>
          <a:p>
            <a:pPr marL="285750" indent="-285750" algn="just">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Modelo Cohab SP- conversas com FIPE, advogados, FGV (Marcos Cintra)</a:t>
            </a:r>
          </a:p>
          <a:p>
            <a:pPr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lgn="just"/>
            <a:r>
              <a:rPr lang="pt-BR" sz="1400" b="1" dirty="0" smtClean="0">
                <a:latin typeface="Tahoma" panose="020B0604030504040204" pitchFamily="34" charset="0"/>
                <a:ea typeface="Tahoma" panose="020B0604030504040204" pitchFamily="34" charset="0"/>
                <a:cs typeface="Tahoma" panose="020B0604030504040204" pitchFamily="34" charset="0"/>
              </a:rPr>
              <a:t>PMCMV – Faixa 1 – Pagamentos</a:t>
            </a:r>
            <a:endParaRPr lang="pt-BR"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10000"/>
              </a:lnSpc>
              <a:buClr>
                <a:schemeClr val="tx1"/>
              </a:buClr>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10000"/>
              </a:lnSpc>
              <a:buClr>
                <a:schemeClr val="tx1"/>
              </a:buClr>
              <a:buFont typeface="Arial" panose="020B060402020202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Entregue ao Governo Parecer </a:t>
            </a:r>
            <a:r>
              <a:rPr lang="pt-BR" sz="1400" dirty="0">
                <a:latin typeface="Tahoma" panose="020B0604030504040204" pitchFamily="34" charset="0"/>
                <a:ea typeface="Tahoma" panose="020B0604030504040204" pitchFamily="34" charset="0"/>
                <a:cs typeface="Tahoma" panose="020B0604030504040204" pitchFamily="34" charset="0"/>
              </a:rPr>
              <a:t>FGTS- FAR – Faixa 1 </a:t>
            </a:r>
            <a:r>
              <a:rPr lang="pt-BR" sz="1400" dirty="0" smtClean="0">
                <a:latin typeface="Tahoma" panose="020B0604030504040204" pitchFamily="34" charset="0"/>
                <a:ea typeface="Tahoma" panose="020B0604030504040204" pitchFamily="34" charset="0"/>
                <a:cs typeface="Tahoma" panose="020B0604030504040204" pitchFamily="34" charset="0"/>
              </a:rPr>
              <a:t>PMCMV - Dr</a:t>
            </a:r>
            <a:r>
              <a:rPr lang="pt-BR" sz="1400" dirty="0">
                <a:latin typeface="Tahoma" panose="020B0604030504040204" pitchFamily="34" charset="0"/>
                <a:ea typeface="Tahoma" panose="020B0604030504040204" pitchFamily="34" charset="0"/>
                <a:cs typeface="Tahoma" panose="020B0604030504040204" pitchFamily="34" charset="0"/>
              </a:rPr>
              <a:t>. Eros Grau – R$ 230 </a:t>
            </a:r>
            <a:r>
              <a:rPr lang="pt-BR" sz="1400" dirty="0" smtClean="0">
                <a:latin typeface="Tahoma" panose="020B0604030504040204" pitchFamily="34" charset="0"/>
                <a:ea typeface="Tahoma" panose="020B0604030504040204" pitchFamily="34" charset="0"/>
                <a:cs typeface="Tahoma" panose="020B0604030504040204" pitchFamily="34" charset="0"/>
              </a:rPr>
              <a:t>mil</a:t>
            </a:r>
          </a:p>
          <a:p>
            <a:pPr marL="209550">
              <a:lnSpc>
                <a:spcPct val="110000"/>
              </a:lnSpc>
              <a:spcBef>
                <a:spcPts val="6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algn="just"/>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839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Negócios/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Distratos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Marco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Regulatório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13:30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14h</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312206891"/>
      </p:ext>
    </p:extLst>
  </p:cSld>
  <p:clrMapOvr>
    <a:masterClrMapping/>
  </p:clrMapOvr>
  <p:transition spd="slow">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k5loEBfZkaHl4HofaKdP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gwW5mdDlkeHN0JajUqyg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WreZBTqskaYJnAP56KTo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8A1tw9JUUygOHs3ZxWI.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ZNgdxgYuk.IC0g.H0UUW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9vqTd0dxUiVYEUMYbD4d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HCRmTpvtmEq4jXhD82sK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WYSUhShsEGrkj73lR4CD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sgwW5mdDlkeHN0JajUqy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e4DZQwiU0CH_.EbAhYg9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PO0Khokyr0eABJf9V17rd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MM3HheJjUiQJFCgM7zem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WtD7fQydkmx3jruJz6Vq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1KNZD5pCq029li2QL9yHN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bbpmIpJ4q0qIUBw5R0Dq7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v4RNvbx30uaDmLn7mMW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o3fHgechESWu47YeT0o2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bEZDM9ljUy1lp3PMPTwF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FST6mkL0kWPn4nS0Jzc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_OTrnsWEeA6GOJzmRvd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pqPt6MVmEGbr9IK9BOSR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L74rY9BmUqkPN47uuclX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IDzDGSJF0efPosT.dsz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NmGR.teM02hfV3_kG9KQ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b0mBP1iYl0mQk94ZI6KmZ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JUtrKmmf_UKZhh_lxvECX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wAQZgw.U02y5g8GPjywg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q7nfqzBOEmCZN8Q2HdpX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f0m7YZ6UixogXCkPlN4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sSR7LpVAeUqMxZGUtibbu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ImTJ18LZE2uyugWSPizX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GVMtSZyKUeaYeJ18a6UU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kzUvJNz8AUGJO55RyCBX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zZ_IQrfEisSolCep_yi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kgiHuPJ4EC12zfwplfuw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k3lg25W50eHFDdUeXLgh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04Jb8rQ4E6hwF0qkfrZP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HAsTVZMW0S1qoj_oShX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9DYfT8Cv0y9CLmTO46f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rdJ9_kQpU2LasIq05dJTA"/>
</p:tagLst>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M_on_target">
  <a:themeElements>
    <a:clrScheme name="Personalizada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1CADE4"/>
      </a:accent5>
      <a:accent6>
        <a:srgbClr val="62A39F"/>
      </a:accent6>
      <a:hlink>
        <a:srgbClr val="6EAC1C"/>
      </a:hlink>
      <a:folHlink>
        <a:srgbClr val="B26B0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M_on_target">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43094</TotalTime>
  <Words>3615</Words>
  <Application>Microsoft Office PowerPoint</Application>
  <PresentationFormat>Apresentação na tela (4:3)</PresentationFormat>
  <Paragraphs>742</Paragraphs>
  <Slides>51</Slides>
  <Notes>4</Notes>
  <HiddenSlides>0</HiddenSlides>
  <MMClips>0</MMClips>
  <ScaleCrop>false</ScaleCrop>
  <HeadingPairs>
    <vt:vector size="8" baseType="variant">
      <vt:variant>
        <vt:lpstr>Fontes usadas</vt:lpstr>
      </vt:variant>
      <vt:variant>
        <vt:i4>10</vt:i4>
      </vt:variant>
      <vt:variant>
        <vt:lpstr>Tema</vt:lpstr>
      </vt:variant>
      <vt:variant>
        <vt:i4>3</vt:i4>
      </vt:variant>
      <vt:variant>
        <vt:lpstr>Vínculos</vt:lpstr>
      </vt:variant>
      <vt:variant>
        <vt:i4>2</vt:i4>
      </vt:variant>
      <vt:variant>
        <vt:lpstr>Títulos de slides</vt:lpstr>
      </vt:variant>
      <vt:variant>
        <vt:i4>51</vt:i4>
      </vt:variant>
    </vt:vector>
  </HeadingPairs>
  <TitlesOfParts>
    <vt:vector size="66" baseType="lpstr">
      <vt:lpstr>Arial</vt:lpstr>
      <vt:lpstr>BlissL</vt:lpstr>
      <vt:lpstr>Calibri</vt:lpstr>
      <vt:lpstr>Calibri Light</vt:lpstr>
      <vt:lpstr>Helvetica</vt:lpstr>
      <vt:lpstr>Segoe UI</vt:lpstr>
      <vt:lpstr>Segoe UI Semilight</vt:lpstr>
      <vt:lpstr>Tahoma</vt:lpstr>
      <vt:lpstr>Times New Roman</vt:lpstr>
      <vt:lpstr>Trebuchet MS</vt:lpstr>
      <vt:lpstr>Sessões</vt:lpstr>
      <vt:lpstr>PM_on_target</vt:lpstr>
      <vt:lpstr>1_PM_on_target</vt:lpstr>
      <vt:lpstr>C:\Projetos (local)\Abrainc\_Relatórios\201506\Indicadores de Mercado\Consolidado\Cyrela_graficos.xlsx!Plan1!L1C1:L13C4</vt:lpstr>
      <vt:lpstr>C:\Projetos (local)\Abrainc\_Relatórios\201506\por_regiao\indicadores.xlsx!Consolidado!L1C1:L13C6</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Síntese dos resultados</vt:lpstr>
      <vt:lpstr>Introdução</vt:lpstr>
      <vt:lpstr> Unidades Lançadas  [acumulado em 3 meses] </vt:lpstr>
      <vt:lpstr>VGV Lançado (R$ milhões)  [acumulado em 3 meses]</vt:lpstr>
      <vt:lpstr>Unidades Vendidas  [acumulado em 3 meses]</vt:lpstr>
      <vt:lpstr>Valor das Vendas (R$ milhões)  [acumulado em 3 meses]</vt:lpstr>
      <vt:lpstr>Total de unidades ofertadas </vt:lpstr>
      <vt:lpstr>Apresentação do PowerPoint</vt:lpstr>
      <vt:lpstr>Unidades Entregues  [acumulado em 3 meses]</vt:lpstr>
      <vt:lpstr>Distratos/Entregas (unidades) [Média móvel de 3 meses]</vt:lpstr>
      <vt:lpstr> Taxa de Inadimplência (90 dias)  [Saldo em atraso potencial - (bilhões de R$)/Saldo credor (bilhões de R$)]*  </vt:lpstr>
      <vt:lpstr> Indicadores Regionais  [Valores acumulados de fev/2015 a abr/2015]  </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3734</cp:revision>
  <cp:lastPrinted>2014-08-22T11:18:02Z</cp:lastPrinted>
  <dcterms:created xsi:type="dcterms:W3CDTF">2009-08-13T21:08:28Z</dcterms:created>
  <dcterms:modified xsi:type="dcterms:W3CDTF">2015-08-05T14:50:36Z</dcterms:modified>
</cp:coreProperties>
</file>