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81" r:id="rId2"/>
    <p:sldId id="720" r:id="rId3"/>
    <p:sldId id="983" r:id="rId4"/>
    <p:sldId id="909" r:id="rId5"/>
    <p:sldId id="925" r:id="rId6"/>
    <p:sldId id="970" r:id="rId7"/>
    <p:sldId id="981" r:id="rId8"/>
    <p:sldId id="949" r:id="rId9"/>
    <p:sldId id="964" r:id="rId10"/>
    <p:sldId id="951" r:id="rId11"/>
    <p:sldId id="974" r:id="rId12"/>
    <p:sldId id="984" r:id="rId13"/>
    <p:sldId id="965" r:id="rId14"/>
    <p:sldId id="968" r:id="rId15"/>
    <p:sldId id="973" r:id="rId16"/>
    <p:sldId id="972" r:id="rId17"/>
    <p:sldId id="947" r:id="rId18"/>
    <p:sldId id="952" r:id="rId19"/>
    <p:sldId id="977" r:id="rId20"/>
    <p:sldId id="978" r:id="rId21"/>
    <p:sldId id="976" r:id="rId22"/>
    <p:sldId id="979" r:id="rId23"/>
    <p:sldId id="980" r:id="rId24"/>
    <p:sldId id="986" r:id="rId25"/>
    <p:sldId id="987" r:id="rId26"/>
    <p:sldId id="953" r:id="rId27"/>
    <p:sldId id="954" r:id="rId28"/>
    <p:sldId id="955" r:id="rId29"/>
    <p:sldId id="961" r:id="rId30"/>
    <p:sldId id="956" r:id="rId31"/>
    <p:sldId id="957" r:id="rId32"/>
    <p:sldId id="959" r:id="rId33"/>
    <p:sldId id="960" r:id="rId34"/>
    <p:sldId id="962" r:id="rId35"/>
    <p:sldId id="982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F8F8F8"/>
    <a:srgbClr val="EAEAEA"/>
    <a:srgbClr val="CCECFF"/>
    <a:srgbClr val="FFCCFF"/>
    <a:srgbClr val="B2B2B2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>
        <p:scale>
          <a:sx n="75" d="100"/>
          <a:sy n="75" d="100"/>
        </p:scale>
        <p:origin x="-14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04/02/2013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guroscbic.com.b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das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Empresas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01/02/2013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Orçamento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preliminar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estimativo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7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75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Custeio atual</a:t>
            </a:r>
          </a:p>
          <a:p>
            <a:pPr marL="342900" indent="-342900">
              <a:buFont typeface="+mj-lt"/>
              <a:buAutoNum type="arabicPeriod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Representante (PJ) + despesas/ bonificação estimadas* 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R$ 2.250/mês por cota</a:t>
            </a:r>
          </a:p>
          <a:p>
            <a:endParaRPr lang="pt-BR" dirty="0" smtClean="0"/>
          </a:p>
          <a:p>
            <a:r>
              <a:rPr lang="pt-BR" b="1" dirty="0" smtClean="0"/>
              <a:t>Incrementos previstos</a:t>
            </a:r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Contabilidade/Assessoria Jurídica/ Formalização/ Site/ Secretária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R$ 400/mês por cota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Outros custeios a serem incorporados de acordo com definições da Diretoria</a:t>
            </a:r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Analista CLT - </a:t>
            </a:r>
            <a:r>
              <a:rPr lang="pt-BR" b="1" dirty="0" smtClean="0"/>
              <a:t>R$ 420/mês por cota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Comunicação - </a:t>
            </a:r>
            <a:r>
              <a:rPr lang="pt-BR" b="1" dirty="0" smtClean="0"/>
              <a:t>R$ 420/mês por cota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Adaptação de Estrutura/ CLT  - </a:t>
            </a:r>
            <a:r>
              <a:rPr lang="pt-BR" b="1" dirty="0" smtClean="0"/>
              <a:t>R$ 1.400/mês por cota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Estudos /Pareceres 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*</a:t>
            </a:r>
            <a:r>
              <a:rPr lang="pt-BR" sz="1400" dirty="0" smtClean="0"/>
              <a:t>Conforme definido em 10/2/2012, Comissão de Acompanhamento (Novellino, Adib, </a:t>
            </a:r>
            <a:r>
              <a:rPr lang="pt-BR" sz="1400" dirty="0" err="1" smtClean="0"/>
              <a:t>M.</a:t>
            </a:r>
            <a:r>
              <a:rPr lang="pt-BR" sz="1400" dirty="0" smtClean="0"/>
              <a:t>Borba e Milton) define metas e atribuição da bonificação relativa a 2012. Esta definição é ratificada pelo CE (Diretoria). O pagamento se dará com de acordo com os critérios vigentes em 2012.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preliminares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para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priorização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5496" y="476672"/>
          <a:ext cx="8964488" cy="628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832648"/>
                <a:gridCol w="1547664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Comitê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Temas propostos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Coordenação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8101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Jurídico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dirty="0" smtClean="0"/>
                        <a:t>Terceirização - parecer, estudo FGV; </a:t>
                      </a:r>
                      <a:r>
                        <a:rPr lang="pt-BR" sz="1200" i="1" dirty="0" err="1" smtClean="0"/>
                        <a:t>turn-over</a:t>
                      </a:r>
                      <a:r>
                        <a:rPr lang="pt-BR" sz="1200" dirty="0" smtClean="0"/>
                        <a:t>, </a:t>
                      </a:r>
                      <a:r>
                        <a:rPr lang="pt-BR" sz="1200" dirty="0" err="1" smtClean="0"/>
                        <a:t>precarização</a:t>
                      </a:r>
                      <a:endParaRPr lang="pt-BR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dirty="0" smtClean="0"/>
                        <a:t> Corretagem apartada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dirty="0" smtClean="0"/>
                        <a:t> Insegurança jurídica – ajustes regulatórios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dirty="0" smtClean="0"/>
                        <a:t> Registros/cartórios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24096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Financeiro/</a:t>
                      </a:r>
                    </a:p>
                    <a:p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Contábil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dirty="0" smtClean="0"/>
                        <a:t> Desoneração na Folha de Pagamento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dirty="0" smtClean="0"/>
                        <a:t> Desembolsos vs. registros</a:t>
                      </a:r>
                      <a:r>
                        <a:rPr lang="pt-BR" sz="1200" baseline="0" dirty="0" smtClean="0"/>
                        <a:t> - contabilização</a:t>
                      </a:r>
                      <a:endParaRPr lang="pt-BR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dirty="0" smtClean="0"/>
                        <a:t> Tabela </a:t>
                      </a:r>
                      <a:r>
                        <a:rPr lang="pt-BR" sz="1200" dirty="0" err="1" smtClean="0"/>
                        <a:t>Price</a:t>
                      </a:r>
                      <a:endParaRPr lang="pt-BR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dirty="0" smtClean="0"/>
                        <a:t> Capacidade de compra - Faixas 2 ,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3 e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SBPE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dirty="0" smtClean="0"/>
                        <a:t> O</a:t>
                      </a:r>
                      <a:r>
                        <a:rPr lang="pt-BR" sz="1200" baseline="0" dirty="0" smtClean="0"/>
                        <a:t> processo de repasses – melhorias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baseline="0" dirty="0" smtClean="0"/>
                        <a:t> Legislação tributária – acompanhamento/propostas</a:t>
                      </a:r>
                      <a:endParaRPr lang="pt-BR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dirty="0" smtClean="0"/>
                        <a:t> IFRS – definições finais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i="1" smtClean="0"/>
                        <a:t> Funding</a:t>
                      </a:r>
                      <a:r>
                        <a:rPr lang="pt-BR" sz="1200" dirty="0" smtClean="0"/>
                        <a:t> de longo prazo para as operações e para os compradores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dirty="0" smtClean="0"/>
                        <a:t> Outros pontos: fianças imóvel na planta,</a:t>
                      </a:r>
                      <a:r>
                        <a:rPr lang="pt-BR" sz="1200" baseline="0" dirty="0" smtClean="0"/>
                        <a:t> cadastro positivo</a:t>
                      </a:r>
                      <a:endParaRPr lang="pt-B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8101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Técnico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Normas de Desempenho – preparação/adequação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Padronização nas tipologias (Cód. de Obras): racionalidade, escala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Infraestrutura/ Faixa 1 – PMCMV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Sustentabilidade nas construções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19688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Comunic.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Reputação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Coordenação com Secovi/entidades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Insegurança jurídica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Equilíbrio nas relações com compradores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Carro vs. elevador; dinamismo das cidades vs. privilégios pontuais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87071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Incorporação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Corretagem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Mão de obra – formação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Casa Paulista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dirty="0" smtClean="0"/>
                        <a:t>Geração de impostos/m2 construído (na cadeia)</a:t>
                      </a:r>
                      <a:endParaRPr lang="pt-B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Modelo de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incorporação/ e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quilíbrio nas relações com compradores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Grandes empreendimentos e sua inserção nas cidades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Sustentabilidade nos projetos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630634" y="1052736"/>
            <a:ext cx="7397750" cy="249238"/>
          </a:xfrm>
        </p:spPr>
        <p:txBody>
          <a:bodyPr lIns="0" tIns="0" rIns="0" bIns="0" anchor="t"/>
          <a:lstStyle/>
          <a:p>
            <a:pPr defTabSz="914145" eaLnBrk="1">
              <a:lnSpc>
                <a:spcPct val="90000"/>
              </a:lnSpc>
              <a:defRPr/>
            </a:pPr>
            <a:r>
              <a:rPr lang="pt-BR" sz="24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Parte II- Assuntos Diversos</a:t>
            </a:r>
            <a:endParaRPr lang="en-US" sz="24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endParaRPr lang="pt-BR" b="1" dirty="0" smtClean="0"/>
          </a:p>
        </p:txBody>
      </p:sp>
      <p:sp>
        <p:nvSpPr>
          <p:cNvPr id="4" name="Retângulo 7"/>
          <p:cNvSpPr>
            <a:spLocks noChangeArrowheads="1"/>
          </p:cNvSpPr>
          <p:nvPr/>
        </p:nvSpPr>
        <p:spPr bwMode="auto">
          <a:xfrm>
            <a:off x="179388" y="1988840"/>
            <a:ext cx="8624887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dirty="0" smtClean="0"/>
              <a:t> Desoneração da Folha</a:t>
            </a:r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Terceirização/ Trabalho – proposta de estudo FGV</a:t>
            </a:r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Corretagem Apartada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Trabalho Setorial CBIC/</a:t>
            </a:r>
            <a:r>
              <a:rPr lang="pt-BR" dirty="0" err="1" smtClean="0"/>
              <a:t>Booz</a:t>
            </a:r>
            <a:r>
              <a:rPr lang="pt-BR" dirty="0" smtClean="0"/>
              <a:t>/MBC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Cartórios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Bancos/CEF</a:t>
            </a:r>
          </a:p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Outros assuntos – Casa Paulista; atualizações diversas</a:t>
            </a:r>
          </a:p>
          <a:p>
            <a:pPr lvl="0">
              <a:buFont typeface="Arial" pitchFamily="34" charset="0"/>
              <a:buChar char="•"/>
            </a:pPr>
            <a:endParaRPr lang="pt-BR" b="1" dirty="0" smtClean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Min.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Mantega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9/11/2012 e 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632414"/>
            <a:ext cx="8784976" cy="585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Desoneração da Folha; R$ 100 mil para RET 1%; RET 6% para 4%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PIS/COFINS</a:t>
            </a:r>
            <a:r>
              <a:rPr lang="pt-BR" dirty="0" smtClean="0"/>
              <a:t> - intenção de não se promoverem aumentos ao setor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Permuta</a:t>
            </a:r>
            <a:r>
              <a:rPr lang="pt-BR" dirty="0" smtClean="0"/>
              <a:t> - entendimento recente da Receita por dupla compra e venda; revisão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Novas tecnologias/produtividade</a:t>
            </a:r>
            <a:r>
              <a:rPr lang="pt-BR" dirty="0" smtClean="0"/>
              <a:t>: desincentivos fiscais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Cartórios – regulamentação da Res. 4088; outras ações com CNJ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Patrocínios (</a:t>
            </a:r>
            <a:r>
              <a:rPr lang="pt-BR" dirty="0" smtClean="0"/>
              <a:t>ex: aprovações </a:t>
            </a:r>
            <a:r>
              <a:rPr lang="pt-BR" i="1" dirty="0" smtClean="0"/>
              <a:t>on-line</a:t>
            </a:r>
            <a:r>
              <a:rPr lang="pt-BR" dirty="0" smtClean="0"/>
              <a:t> em SP- apoio com Prefeitura, Estado -</a:t>
            </a:r>
            <a:r>
              <a:rPr lang="pt-BR" dirty="0" err="1" smtClean="0"/>
              <a:t>Cetesb</a:t>
            </a:r>
            <a:r>
              <a:rPr lang="pt-B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Acompanhamento - GT com Fazenda, Planejamento, Caixa e outros órgãos; </a:t>
            </a:r>
            <a:r>
              <a:rPr lang="pt-BR" sz="1600" b="1" dirty="0" smtClean="0"/>
              <a:t>Estudo setorial amplo e estruturante para o setor</a:t>
            </a: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MP 601, de 28/12/2012</a:t>
            </a:r>
            <a:r>
              <a:rPr lang="pt-BR" dirty="0" smtClean="0"/>
              <a:t> - RET 4% e desoneração da Folha (Grupos CNAE 2.0):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412-Construção Edifícios; 432- Instalações; 433- Acabamento; 439- Outros serviços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Prazo - </a:t>
            </a:r>
            <a:r>
              <a:rPr lang="pt-BR" dirty="0" smtClean="0"/>
              <a:t>abr/2013 até dez/2014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Emendas -  de 4 a 8 de fevereiro -  envio de propostas</a:t>
            </a:r>
          </a:p>
          <a:p>
            <a:endParaRPr lang="pt-BR" b="1" dirty="0" smtClean="0"/>
          </a:p>
          <a:p>
            <a:r>
              <a:rPr lang="pt-BR" b="1" dirty="0" smtClean="0"/>
              <a:t>Envio de contribuições à CBIC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Levantamento de prioridades – questionário a ser enviado</a:t>
            </a: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Formalização das dúvidas perante Receita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Preparação de respostas às principais perguntas</a:t>
            </a:r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9</a:t>
            </a:r>
            <a:endParaRPr lang="en-US" sz="1000" dirty="0"/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179512" y="191911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Propostas/ ações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3503290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Desoneração da Folha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discutidos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28/1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1 - Abatimento dos recolhimentos de subempreiteiros vinculados ao CEI da obra . Proposta</a:t>
            </a:r>
            <a:r>
              <a:rPr lang="pt-BR" dirty="0" smtClean="0"/>
              <a:t>: </a:t>
            </a:r>
            <a:r>
              <a:rPr lang="pt-BR" dirty="0" err="1" smtClean="0"/>
              <a:t>não-cumulatividade</a:t>
            </a:r>
            <a:r>
              <a:rPr lang="pt-BR" dirty="0" smtClean="0"/>
              <a:t> nos recolhimentos, com abatimento dos recolhimentos do Subempreiteiro no valor a ser recolhido pela Construtora. Efetividade, incentivos e não deflação em INCC, CUB (sobre custos diretos)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b="1" dirty="0" smtClean="0"/>
              <a:t>2 - Enquadramento: 2 ou mais </a:t>
            </a:r>
            <a:r>
              <a:rPr lang="pt-BR" b="1" dirty="0" err="1" smtClean="0"/>
              <a:t>CNAEs</a:t>
            </a:r>
            <a:r>
              <a:rPr lang="pt-BR" b="1" dirty="0" smtClean="0"/>
              <a:t> (construção e incorporação) – </a:t>
            </a:r>
            <a:r>
              <a:rPr lang="pt-BR" dirty="0" smtClean="0"/>
              <a:t>proporcionalidade dos recolhimentos de acordo com receitas por atividade, independentemente de atividade primária ou secundária no CNPJ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b="1" dirty="0" smtClean="0"/>
              <a:t>3 - Exigência de CND (recolhimento posterior ao término da obra) – </a:t>
            </a:r>
            <a:r>
              <a:rPr lang="pt-BR" dirty="0" smtClean="0"/>
              <a:t>esclarecimento pelo Governo  e disseminação até a ponta; adaptação nos normativos para abatimento de mão de obra no ISS nos diversos municípios </a:t>
            </a:r>
            <a:endParaRPr lang="en-US" dirty="0" smtClean="0"/>
          </a:p>
          <a:p>
            <a:r>
              <a:rPr lang="pt-BR" b="1" dirty="0" smtClean="0"/>
              <a:t> </a:t>
            </a:r>
            <a:endParaRPr lang="en-US" dirty="0" smtClean="0"/>
          </a:p>
          <a:p>
            <a:r>
              <a:rPr lang="pt-BR" b="1" dirty="0" smtClean="0"/>
              <a:t>4 - Vigência das novas regras </a:t>
            </a:r>
            <a:r>
              <a:rPr lang="pt-BR" dirty="0" smtClean="0"/>
              <a:t>– 1º de abril; sanção MP posterior a isto</a:t>
            </a:r>
          </a:p>
          <a:p>
            <a:endParaRPr lang="pt-BR" b="1" dirty="0" smtClean="0"/>
          </a:p>
          <a:p>
            <a:r>
              <a:rPr lang="pt-BR" b="1" dirty="0" smtClean="0"/>
              <a:t>Proposta de transição – redução de encargos de 20% p/ 10% até jan14 ou 15</a:t>
            </a:r>
          </a:p>
          <a:p>
            <a:r>
              <a:rPr lang="pt-BR" b="1" dirty="0" smtClean="0"/>
              <a:t> </a:t>
            </a:r>
            <a:endParaRPr lang="en-US" dirty="0" smtClean="0"/>
          </a:p>
          <a:p>
            <a:r>
              <a:rPr lang="pt-BR" b="1" dirty="0" smtClean="0"/>
              <a:t>Dúvidas superadas - desonerações em outros setores/outras definições: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Forma - Compulsória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Unidades em estoque, unidades </a:t>
            </a:r>
            <a:r>
              <a:rPr lang="pt-BR" dirty="0" err="1" smtClean="0"/>
              <a:t>distratadas</a:t>
            </a:r>
            <a:r>
              <a:rPr lang="pt-BR" dirty="0" smtClean="0"/>
              <a:t>: não inclusão de incorporação e  definições adequadas de enquadramento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Dupla tributação: RET/ Lucro Real descontados da receita bruta 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10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Assunto a ser discutido no Comitê Jurídico -  reunião 7/2, 10h</a:t>
            </a:r>
          </a:p>
          <a:p>
            <a:endParaRPr lang="pt-BR" b="1" dirty="0" smtClean="0"/>
          </a:p>
          <a:p>
            <a:r>
              <a:rPr lang="pt-BR" b="1" dirty="0" smtClean="0"/>
              <a:t>PL </a:t>
            </a:r>
            <a:r>
              <a:rPr lang="pt-BR" b="1" dirty="0"/>
              <a:t>4330/04 </a:t>
            </a:r>
            <a:r>
              <a:rPr lang="pt-BR" dirty="0"/>
              <a:t>– S. Mabel/ Arthur Maia – </a:t>
            </a:r>
            <a:r>
              <a:rPr lang="pt-BR" dirty="0" smtClean="0"/>
              <a:t>relator</a:t>
            </a: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Sem distinção entre atividade-meio e atividade-fim (conceito indeterminado)</a:t>
            </a:r>
          </a:p>
          <a:p>
            <a:pPr>
              <a:buFont typeface="Arial" charset="0"/>
              <a:buChar char="•"/>
            </a:pPr>
            <a:r>
              <a:rPr lang="pt-BR" dirty="0"/>
              <a:t> Responsabilidade subsidiária com fiscalização pelo contratante – senão, </a:t>
            </a:r>
            <a:r>
              <a:rPr lang="pt-BR" dirty="0" smtClean="0"/>
              <a:t>solidária</a:t>
            </a:r>
            <a:endParaRPr lang="pt-BR" dirty="0"/>
          </a:p>
          <a:p>
            <a:pPr>
              <a:buFont typeface="Arial" charset="0"/>
              <a:buChar char="•"/>
            </a:pPr>
            <a:endParaRPr lang="pt-BR" dirty="0"/>
          </a:p>
          <a:p>
            <a:endParaRPr lang="pt-BR" dirty="0" smtClean="0"/>
          </a:p>
          <a:p>
            <a:pPr>
              <a:buFont typeface="Arial" charset="0"/>
              <a:buChar char="•"/>
            </a:pPr>
            <a:endParaRPr lang="pt-BR" dirty="0" smtClean="0"/>
          </a:p>
          <a:p>
            <a:r>
              <a:rPr lang="pt-BR" b="1" dirty="0" smtClean="0"/>
              <a:t>Parecer Dr.  Almir </a:t>
            </a:r>
            <a:r>
              <a:rPr lang="pt-BR" b="1" dirty="0" err="1" smtClean="0"/>
              <a:t>Pazzianotto</a:t>
            </a:r>
            <a:r>
              <a:rPr lang="pt-BR" b="1" dirty="0" smtClean="0"/>
              <a:t> – </a:t>
            </a:r>
            <a:r>
              <a:rPr lang="pt-BR" dirty="0" smtClean="0"/>
              <a:t>Cury, </a:t>
            </a:r>
            <a:r>
              <a:rPr lang="pt-BR" dirty="0" err="1" smtClean="0"/>
              <a:t>Cyrela</a:t>
            </a:r>
            <a:r>
              <a:rPr lang="pt-BR" dirty="0" smtClean="0"/>
              <a:t>, Emccamp, Gafisa, </a:t>
            </a:r>
            <a:r>
              <a:rPr lang="pt-BR" dirty="0" err="1" smtClean="0"/>
              <a:t>Homex</a:t>
            </a:r>
            <a:r>
              <a:rPr lang="pt-BR" dirty="0" smtClean="0"/>
              <a:t>, MRV, Odebrecht, PDG, Rodobens e Rossi. Uso das empresas/setor</a:t>
            </a:r>
            <a:endParaRPr lang="pt-BR" b="1" dirty="0" smtClean="0"/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r>
              <a:rPr lang="pt-BR" b="1" dirty="0" smtClean="0"/>
              <a:t>Diários Associados – </a:t>
            </a:r>
            <a:r>
              <a:rPr lang="pt-BR" dirty="0" smtClean="0"/>
              <a:t>Workshop 7/12 “</a:t>
            </a:r>
            <a:r>
              <a:rPr lang="pt-BR" i="1" dirty="0" smtClean="0"/>
              <a:t>Relações trabalhistas -Brasil século XXI”</a:t>
            </a:r>
          </a:p>
          <a:p>
            <a:pPr>
              <a:buFontTx/>
              <a:buChar char="-"/>
            </a:pPr>
            <a:r>
              <a:rPr lang="pt-BR" dirty="0" smtClean="0"/>
              <a:t>MRV, </a:t>
            </a:r>
            <a:r>
              <a:rPr lang="pt-BR" dirty="0" err="1" smtClean="0"/>
              <a:t>Brookfield</a:t>
            </a:r>
            <a:r>
              <a:rPr lang="pt-BR" dirty="0" smtClean="0"/>
              <a:t>, Rodobens, Tenda</a:t>
            </a:r>
          </a:p>
          <a:p>
            <a:pPr>
              <a:buFontTx/>
              <a:buChar char="-"/>
            </a:pPr>
            <a:endParaRPr lang="pt-BR" i="1" dirty="0" smtClean="0"/>
          </a:p>
          <a:p>
            <a:pPr lvl="0"/>
            <a:r>
              <a:rPr lang="pt-BR" b="1" dirty="0" smtClean="0"/>
              <a:t>MPT – 15ª Região </a:t>
            </a:r>
            <a:r>
              <a:rPr lang="pt-BR" dirty="0" smtClean="0"/>
              <a:t>– proposta de TAC 10/12 -PDG, MRV, Direcional, </a:t>
            </a:r>
            <a:r>
              <a:rPr lang="pt-BR" dirty="0" err="1" smtClean="0"/>
              <a:t>Brookfield</a:t>
            </a:r>
            <a:r>
              <a:rPr lang="pt-BR" dirty="0" smtClean="0"/>
              <a:t> , Rossi, Gafisa, </a:t>
            </a:r>
            <a:r>
              <a:rPr lang="pt-BR" dirty="0" err="1" smtClean="0"/>
              <a:t>Cyrela</a:t>
            </a:r>
            <a:r>
              <a:rPr lang="pt-BR" dirty="0" smtClean="0"/>
              <a:t> e Odebrecht – acompanhamento empresas/</a:t>
            </a:r>
            <a:r>
              <a:rPr lang="pt-BR" dirty="0" err="1" smtClean="0"/>
              <a:t>Sinduscon</a:t>
            </a:r>
            <a:r>
              <a:rPr lang="pt-BR" dirty="0" smtClean="0"/>
              <a:t> SP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PL </a:t>
            </a:r>
            <a:r>
              <a:rPr lang="en-US" b="1" dirty="0" smtClean="0"/>
              <a:t>1.034/13-SP</a:t>
            </a:r>
            <a:r>
              <a:rPr lang="en-US" dirty="0" smtClean="0"/>
              <a:t>- </a:t>
            </a:r>
            <a:r>
              <a:rPr lang="pt-BR" dirty="0" smtClean="0"/>
              <a:t>sancionado em 28/1- restrições por 10 anos (cadastro ICMS)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MRV – </a:t>
            </a:r>
            <a:r>
              <a:rPr lang="pt-BR" dirty="0" smtClean="0"/>
              <a:t>atualizações (Rubens Menin)</a:t>
            </a:r>
            <a:endParaRPr lang="pt-BR" b="1" i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11</a:t>
            </a:r>
            <a:endParaRPr lang="en-US" sz="1000" dirty="0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220486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Eventos e ações recentes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69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CPRT - CBIC 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Participação e acompanhamento </a:t>
            </a:r>
            <a:r>
              <a:rPr lang="pt-BR" b="1" dirty="0" smtClean="0"/>
              <a:t>-</a:t>
            </a:r>
            <a:r>
              <a:rPr lang="pt-BR" dirty="0" smtClean="0"/>
              <a:t> com Maria Fernanda (MRV), Ana Medina (Gafisa), Wilson (</a:t>
            </a:r>
            <a:r>
              <a:rPr lang="pt-BR" dirty="0" err="1" smtClean="0"/>
              <a:t>Brookfield</a:t>
            </a:r>
            <a:r>
              <a:rPr lang="pt-BR" dirty="0" smtClean="0"/>
              <a:t>), Marisa (</a:t>
            </a:r>
            <a:r>
              <a:rPr lang="pt-BR" dirty="0" err="1" smtClean="0"/>
              <a:t>Cyrela</a:t>
            </a:r>
            <a:r>
              <a:rPr lang="pt-BR" dirty="0" smtClean="0"/>
              <a:t>) – reunião 5/2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Evento Diários Associados: entrega de material - Min. Brizola e Presid. do TST 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Ações referentes ao PL 4330, conforme definições anteriores da CPRT: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 Articular nova audiência com o Dep. Artur Maia com empresas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Encaminhamento à CNI de pontos de divergência do PL 4330 (Prof. Pastore)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dirty="0" smtClean="0"/>
              <a:t>Revogação NT 88 – comunicação CBIC</a:t>
            </a:r>
            <a:endParaRPr lang="en-US" dirty="0" smtClean="0"/>
          </a:p>
          <a:p>
            <a:pPr lvl="0"/>
            <a:endParaRPr lang="pt-BR" dirty="0" smtClean="0"/>
          </a:p>
          <a:p>
            <a:r>
              <a:rPr lang="pt-BR" b="1" dirty="0" smtClean="0"/>
              <a:t>FIESP</a:t>
            </a:r>
            <a:r>
              <a:rPr lang="pt-BR" dirty="0" smtClean="0"/>
              <a:t> – 4/12 (com Ana Medina) – novos eventos </a:t>
            </a:r>
            <a:r>
              <a:rPr lang="pt-BR" dirty="0" err="1" smtClean="0"/>
              <a:t>multisetoriais</a:t>
            </a:r>
            <a:r>
              <a:rPr lang="pt-BR" dirty="0" smtClean="0"/>
              <a:t>; </a:t>
            </a:r>
            <a:r>
              <a:rPr lang="pt-BR" dirty="0" err="1" smtClean="0"/>
              <a:t>midia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Discussão com centrais sindicais via CBIC - </a:t>
            </a:r>
            <a:r>
              <a:rPr lang="pt-BR" dirty="0" smtClean="0"/>
              <a:t>obtenção de dados sobre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Terceirização vs. </a:t>
            </a:r>
            <a:r>
              <a:rPr lang="pt-BR" dirty="0" err="1" smtClean="0"/>
              <a:t>Precarização</a:t>
            </a:r>
            <a:r>
              <a:rPr lang="pt-B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i="1" dirty="0" smtClean="0"/>
              <a:t> </a:t>
            </a:r>
            <a:r>
              <a:rPr lang="pt-BR" i="1" dirty="0" err="1" smtClean="0"/>
              <a:t>Turn</a:t>
            </a:r>
            <a:r>
              <a:rPr lang="pt-BR" i="1" dirty="0" smtClean="0"/>
              <a:t> Over </a:t>
            </a:r>
            <a:r>
              <a:rPr lang="pt-BR" dirty="0" smtClean="0"/>
              <a:t>no setor  dados</a:t>
            </a:r>
          </a:p>
          <a:p>
            <a:pPr>
              <a:buFont typeface="Arial" pitchFamily="34" charset="0"/>
              <a:buChar char="•"/>
            </a:pPr>
            <a:endParaRPr lang="pt-BR" sz="1700" dirty="0" smtClean="0"/>
          </a:p>
          <a:p>
            <a:r>
              <a:rPr lang="pt-BR" b="1" dirty="0" smtClean="0"/>
              <a:t>Proposta de estudo econômico </a:t>
            </a:r>
            <a:r>
              <a:rPr lang="pt-BR" dirty="0" smtClean="0"/>
              <a:t>(FGV) mostrando riscos/custos de eventuais restrições - </a:t>
            </a:r>
            <a:r>
              <a:rPr lang="pt-BR" dirty="0" err="1" smtClean="0"/>
              <a:t>Brookfield</a:t>
            </a:r>
            <a:endParaRPr lang="pt-BR" dirty="0" smtClean="0"/>
          </a:p>
          <a:p>
            <a:endParaRPr lang="en-US" sz="1700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12</a:t>
            </a:r>
            <a:endParaRPr lang="en-US" sz="1000" dirty="0"/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179512" y="620688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Propostas/ ações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FGV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Brookfield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45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600" b="1" dirty="0" smtClean="0"/>
              <a:t>Proposta FGV para a </a:t>
            </a:r>
            <a:r>
              <a:rPr lang="pt-BR" sz="1600" b="1" dirty="0" err="1" smtClean="0"/>
              <a:t>Brookfield</a:t>
            </a:r>
            <a:r>
              <a:rPr lang="pt-BR" sz="1600" b="1" dirty="0" smtClean="0"/>
              <a:t> – Importância Socioeconômica da Terceirização na Construção Civil</a:t>
            </a:r>
            <a:r>
              <a:rPr lang="pt-BR" sz="1600" dirty="0" smtClean="0"/>
              <a:t> – Minuta para ajuste de escopo - 14/12/2012</a:t>
            </a:r>
          </a:p>
          <a:p>
            <a:pPr lvl="0"/>
            <a:endParaRPr lang="pt-BR" sz="1600" dirty="0" smtClean="0"/>
          </a:p>
          <a:p>
            <a:pPr lvl="0"/>
            <a:r>
              <a:rPr lang="pt-BR" dirty="0" smtClean="0"/>
              <a:t>1ª Etapa -  Terceirização no setor (analítico, não </a:t>
            </a:r>
            <a:r>
              <a:rPr lang="pt-BR" dirty="0" err="1" smtClean="0"/>
              <a:t>quantificável</a:t>
            </a:r>
            <a:r>
              <a:rPr lang="pt-BR" dirty="0" smtClean="0"/>
              <a:t>)</a:t>
            </a:r>
          </a:p>
          <a:p>
            <a:r>
              <a:rPr lang="pt-BR" dirty="0" smtClean="0"/>
              <a:t>2ª Etapa – Impacto econômico da cadeia construção civil (numérico, </a:t>
            </a:r>
            <a:r>
              <a:rPr lang="pt-BR" dirty="0" err="1" smtClean="0"/>
              <a:t>quantificável</a:t>
            </a:r>
            <a:r>
              <a:rPr lang="pt-BR" dirty="0" smtClean="0"/>
              <a:t>)</a:t>
            </a:r>
          </a:p>
          <a:p>
            <a:r>
              <a:rPr lang="pt-BR" dirty="0" smtClean="0"/>
              <a:t>3ª Etapa – Importância social/</a:t>
            </a:r>
            <a:r>
              <a:rPr lang="pt-BR" dirty="0" err="1" smtClean="0"/>
              <a:t>externalidades</a:t>
            </a:r>
            <a:r>
              <a:rPr lang="pt-BR" dirty="0" smtClean="0"/>
              <a:t> do setor (analítico, não </a:t>
            </a:r>
            <a:r>
              <a:rPr lang="pt-BR" dirty="0" err="1" smtClean="0"/>
              <a:t>quantificável</a:t>
            </a:r>
            <a:r>
              <a:rPr lang="pt-BR" dirty="0" smtClean="0"/>
              <a:t>).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b="1" dirty="0" smtClean="0"/>
              <a:t>Comentários enviados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Foco no imobiliário (em vez de construção civil como um todo)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Possibilidade de inclusão de:</a:t>
            </a:r>
          </a:p>
          <a:p>
            <a:pPr lvl="1">
              <a:buFont typeface="Arial" pitchFamily="34" charset="0"/>
              <a:buChar char="•"/>
            </a:pPr>
            <a:r>
              <a:rPr lang="pt-BR" i="1" dirty="0" smtClean="0"/>
              <a:t> </a:t>
            </a:r>
            <a:r>
              <a:rPr lang="pt-BR" i="1" dirty="0" err="1" smtClean="0"/>
              <a:t>Turn-over</a:t>
            </a:r>
            <a:r>
              <a:rPr lang="pt-BR" i="1" dirty="0" smtClean="0"/>
              <a:t> </a:t>
            </a:r>
            <a:r>
              <a:rPr lang="pt-BR" dirty="0" smtClean="0"/>
              <a:t>/especialização: efeito negativo se proibição. Indicativos numéricos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Precarização</a:t>
            </a:r>
            <a:r>
              <a:rPr lang="pt-BR" dirty="0" smtClean="0"/>
              <a:t> do trabalho -  CUT: RAIS 2009 (Terceirização: + acidentes, &lt; tempo de trabalho, &gt; jornadas, &lt; salários)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Impacto econômico: arrecadação de impostos e empregos em toda a cadeia para cada m2 produzido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Ligação : Terceirização (ou de sua proibição- Etapa 1) e importância  do Setor (Etapas 2 e 3)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Trabalho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Setorial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CBIC/MBC/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Booz&amp;Co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498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Estudo estruturante: </a:t>
            </a:r>
            <a:r>
              <a:rPr lang="pt-BR" sz="1600" dirty="0" smtClean="0"/>
              <a:t>setor/novo patamar de atuação; </a:t>
            </a:r>
            <a:r>
              <a:rPr lang="pt-BR" sz="1600" b="1" dirty="0" smtClean="0"/>
              <a:t>Engajamento CBIC</a:t>
            </a:r>
            <a:r>
              <a:rPr lang="pt-BR" sz="1600" dirty="0" smtClean="0"/>
              <a:t>; participação empresas mediante sensibilização do Governo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Conversas CBIC/ </a:t>
            </a:r>
            <a:r>
              <a:rPr lang="pt-BR" sz="1600" b="1" dirty="0" err="1" smtClean="0"/>
              <a:t>Booz</a:t>
            </a:r>
            <a:r>
              <a:rPr lang="pt-BR" sz="1600" b="1" dirty="0" smtClean="0"/>
              <a:t>/ MBC</a:t>
            </a:r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</a:t>
            </a:r>
            <a:r>
              <a:rPr lang="pt-BR" sz="1600" dirty="0" smtClean="0"/>
              <a:t>Construção Residencial e Estradas, com tópicos amplos – viável?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Custos indicado: R$1.227.000</a:t>
            </a:r>
            <a:endParaRPr lang="pt-BR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</a:t>
            </a:r>
            <a:r>
              <a:rPr lang="pt-BR" sz="1600" dirty="0" smtClean="0"/>
              <a:t>Reunião com JG: </a:t>
            </a:r>
            <a:r>
              <a:rPr lang="pt-BR" sz="1600" b="1" dirty="0" smtClean="0"/>
              <a:t>5 de fevereiro</a:t>
            </a:r>
            <a:r>
              <a:rPr lang="pt-BR" sz="1600" dirty="0" smtClean="0"/>
              <a:t>, em São Paulo</a:t>
            </a:r>
          </a:p>
          <a:p>
            <a:endParaRPr lang="pt-BR" sz="1600" dirty="0" smtClean="0"/>
          </a:p>
          <a:p>
            <a:r>
              <a:rPr lang="pt-BR" sz="1600" b="1" dirty="0" smtClean="0"/>
              <a:t>Questões trazidas pelas empresas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Insegurança jurídica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Mão de obra(formação, terceirização)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Registros/cartórios</a:t>
            </a:r>
          </a:p>
          <a:p>
            <a:pPr>
              <a:buFont typeface="Arial" pitchFamily="34" charset="0"/>
              <a:buChar char="•"/>
            </a:pPr>
            <a:r>
              <a:rPr lang="pt-BR" sz="1600" i="1" dirty="0" err="1" smtClean="0"/>
              <a:t>Funding</a:t>
            </a:r>
            <a:r>
              <a:rPr lang="pt-BR" sz="1600" dirty="0" smtClean="0"/>
              <a:t> de longo prazo para as operações e para os compradores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Equilíbrio nas relações com compradores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r>
              <a:rPr lang="pt-BR" sz="1600" dirty="0" smtClean="0"/>
              <a:t>Reunião CBIC 31/1</a:t>
            </a:r>
          </a:p>
          <a:p>
            <a:r>
              <a:rPr lang="pt-BR" sz="1600" b="1" dirty="0" smtClean="0"/>
              <a:t>Reunião 5/2: </a:t>
            </a:r>
            <a:r>
              <a:rPr lang="pt-BR" sz="1600" dirty="0" smtClean="0"/>
              <a:t>apresentação preliminar para discussão</a:t>
            </a:r>
          </a:p>
          <a:p>
            <a:r>
              <a:rPr lang="pt-BR" sz="1600" b="1" dirty="0" smtClean="0"/>
              <a:t>Foco</a:t>
            </a:r>
            <a:r>
              <a:rPr lang="pt-BR" sz="1600" dirty="0" smtClean="0"/>
              <a:t>: ambiente de negócios</a:t>
            </a:r>
          </a:p>
          <a:p>
            <a:r>
              <a:rPr lang="pt-BR" sz="1600" b="1" dirty="0" smtClean="0"/>
              <a:t>Proposta</a:t>
            </a:r>
            <a:r>
              <a:rPr lang="pt-BR" sz="1600" dirty="0" smtClean="0"/>
              <a:t>: inclusão de visão de modelo de negócios</a:t>
            </a:r>
          </a:p>
          <a:p>
            <a:endParaRPr lang="pt-BR" sz="16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Assunto a ser discutido no Comitê Jurídico -  reunião 7/2, 10h</a:t>
            </a:r>
          </a:p>
          <a:p>
            <a:endParaRPr lang="pt-BR" b="1" dirty="0" smtClean="0"/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Convenção de Condomínio </a:t>
            </a:r>
            <a:r>
              <a:rPr lang="pt-BR" dirty="0" smtClean="0"/>
              <a:t>– assinaturas; </a:t>
            </a:r>
            <a:r>
              <a:rPr lang="pt-BR" b="1" dirty="0" smtClean="0"/>
              <a:t>CND</a:t>
            </a:r>
            <a:r>
              <a:rPr lang="pt-BR" dirty="0" smtClean="0"/>
              <a:t> – renovação, precedência para Habite-se; </a:t>
            </a:r>
            <a:r>
              <a:rPr lang="pt-BR" b="1" dirty="0" smtClean="0"/>
              <a:t>Averbação/individualização</a:t>
            </a:r>
            <a:r>
              <a:rPr lang="pt-BR" dirty="0" smtClean="0"/>
              <a:t> - prazos, custos</a:t>
            </a:r>
          </a:p>
          <a:p>
            <a:pPr algn="ctr"/>
            <a:endParaRPr lang="pt-BR" dirty="0" smtClean="0"/>
          </a:p>
          <a:p>
            <a:pPr algn="ctr"/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b="1" dirty="0" err="1" smtClean="0"/>
              <a:t>Check-list</a:t>
            </a:r>
            <a:r>
              <a:rPr lang="pt-BR" b="1" dirty="0" smtClean="0"/>
              <a:t> único para Registro de Incorporações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Tb aperfeiçoamento na Lei 4.591 - convalidação automática da incorporação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i="1" dirty="0" smtClean="0"/>
              <a:t> </a:t>
            </a:r>
            <a:r>
              <a:rPr lang="pt-BR" b="1" i="1" dirty="0" err="1" smtClean="0"/>
              <a:t>Check-list</a:t>
            </a:r>
            <a:r>
              <a:rPr lang="pt-BR" b="1" dirty="0" smtClean="0"/>
              <a:t> único para Registros de Contratos PF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Controle das Leis e</a:t>
            </a:r>
            <a:r>
              <a:rPr lang="pt-BR" b="1" i="1" dirty="0" smtClean="0"/>
              <a:t> </a:t>
            </a:r>
            <a:r>
              <a:rPr lang="pt-BR" b="1" i="1" dirty="0" err="1" smtClean="0"/>
              <a:t>Check-lists</a:t>
            </a:r>
            <a:r>
              <a:rPr lang="pt-BR" b="1" i="1" dirty="0" smtClean="0"/>
              <a:t> </a:t>
            </a:r>
            <a:r>
              <a:rPr lang="pt-BR" b="1" dirty="0" smtClean="0"/>
              <a:t>propostos</a:t>
            </a:r>
            <a:r>
              <a:rPr lang="pt-BR" dirty="0" smtClean="0"/>
              <a:t>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Suscitação de Dúvidas</a:t>
            </a:r>
            <a:r>
              <a:rPr lang="pt-BR" dirty="0" smtClean="0"/>
              <a:t>: estabelecimento de procedimento expedito, flexível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Ouvidoria</a:t>
            </a:r>
            <a:r>
              <a:rPr lang="pt-BR" dirty="0" smtClean="0"/>
              <a:t>; entidades setoriais (ex: IRIB, ARISP ) -  periodicidade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Normas e Procedimentos nos estados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Regulamentação Res. 4088/12 CMN - </a:t>
            </a:r>
            <a:r>
              <a:rPr lang="pt-BR" dirty="0" smtClean="0"/>
              <a:t>integrar informações de Cartórios e Sistema Público de Garantias de Crédito, viabilizando as operações com base neste Sistema.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Alterações nos desembolsos Caixa</a:t>
            </a:r>
            <a:r>
              <a:rPr lang="pt-BR" dirty="0" smtClean="0"/>
              <a:t>: agenda efetiva para melhorias</a:t>
            </a:r>
            <a:endParaRPr lang="en-US" dirty="0" smtClean="0"/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1127026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PMCMV - Faixa 1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251520" y="2207146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Faixas 2 e 3 (27/11) e demais projetos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  - ABRAINC</a:t>
            </a:r>
          </a:p>
          <a:p>
            <a:pPr lvl="0"/>
            <a:r>
              <a:rPr lang="pt-BR" dirty="0" smtClean="0"/>
              <a:t> 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ABRAINC e  as entidades do setor: SECOVI, CBIC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Atualizações: Nome, Estatuto, sede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Comitês: funcionamento, indicações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Conselho Deliberativo: Presidência e Vice Presidência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Outras atualizações: orçamentos, aprovações, formas de rateio</a:t>
            </a:r>
            <a:endParaRPr lang="en-US" dirty="0" smtClean="0"/>
          </a:p>
          <a:p>
            <a:endParaRPr lang="pt-BR" b="1" dirty="0" smtClean="0"/>
          </a:p>
          <a:p>
            <a:r>
              <a:rPr lang="pt-BR" b="1" dirty="0" smtClean="0"/>
              <a:t>II - Assuntos Diversos</a:t>
            </a:r>
          </a:p>
          <a:p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Desoneração da Folha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Terceirização/ Trabalho – proposta de estudo FGV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Corretagem Apartada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Trabalho Setorial CBIC/</a:t>
            </a:r>
            <a:r>
              <a:rPr lang="pt-BR" dirty="0" err="1" smtClean="0"/>
              <a:t>Booz</a:t>
            </a:r>
            <a:r>
              <a:rPr lang="pt-BR" dirty="0" smtClean="0"/>
              <a:t>/MBC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Cartórios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Bancos/CEF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Outros assuntos – Casa Paulista; atualizações diversas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 – Rio de Janeiro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16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tângulo 7"/>
          <p:cNvSpPr>
            <a:spLocks noChangeArrowheads="1"/>
          </p:cNvSpPr>
          <p:nvPr/>
        </p:nvSpPr>
        <p:spPr bwMode="auto">
          <a:xfrm>
            <a:off x="179388" y="764704"/>
            <a:ext cx="8964612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err="1" smtClean="0"/>
              <a:t>Brookfield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/RJZ, Cury, Direcional, Emccamp, Gafisa, MRV, PDG, Rossi, Tenda</a:t>
            </a:r>
          </a:p>
          <a:p>
            <a:endParaRPr lang="pt-BR" b="1" dirty="0" smtClean="0"/>
          </a:p>
          <a:p>
            <a:r>
              <a:rPr lang="pt-BR" b="1" dirty="0" smtClean="0"/>
              <a:t>Principais problemas </a:t>
            </a:r>
            <a:r>
              <a:rPr lang="pt-BR" dirty="0" smtClean="0"/>
              <a:t>(exceção: 3º Ofício do RJ)</a:t>
            </a:r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Prazos para registro ou averbação superior a 30 dias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Apresentação de exigências em etapas;  prazo entre reapresentação &gt;  30 dias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Custas/emolumentos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Questão é crítica nas negociações pela frente. Diferenças de procedimentos impedem um julgamento mais simplista a respeito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Custas e emolumentos fazem parte da questão e deverão ser discutidos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Para isso, deveremos estar preparados para ouvir a proposta dos Cartórios, analisá-la e nos posicionar a respeito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Definição de </a:t>
            </a:r>
            <a:r>
              <a:rPr lang="pt-BR" i="1" dirty="0" err="1" smtClean="0"/>
              <a:t>Check-lists</a:t>
            </a:r>
            <a:r>
              <a:rPr lang="pt-BR" dirty="0" smtClean="0"/>
              <a:t>  - PF e Memorial de Incorporação - ok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Estudos sobre Tabela e custos pagos a Cartórios - ok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Acompanhamento de ações ADEMI via ABRAINC</a:t>
            </a:r>
            <a:endParaRPr lang="en-US" b="1" dirty="0" smtClean="0"/>
          </a:p>
          <a:p>
            <a:r>
              <a:rPr lang="pt-BR" dirty="0" smtClean="0"/>
              <a:t> </a:t>
            </a:r>
            <a:endParaRPr lang="en-US" dirty="0" smtClean="0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4293096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Propostas/ ações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Corretagem Apartada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836712"/>
            <a:ext cx="8964612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Assunto a ser discutido no Comitê Jurídico -  reunião 7/2, 10h</a:t>
            </a:r>
          </a:p>
          <a:p>
            <a:endParaRPr lang="pt-BR" b="1" dirty="0" smtClean="0"/>
          </a:p>
          <a:p>
            <a:r>
              <a:rPr lang="pt-BR" b="1" dirty="0" smtClean="0"/>
              <a:t>Parecer Dr. Nelson Nery – viés </a:t>
            </a:r>
            <a:r>
              <a:rPr lang="pt-BR" b="1" dirty="0" err="1" smtClean="0"/>
              <a:t>consumerista</a:t>
            </a:r>
            <a:r>
              <a:rPr lang="pt-BR" b="1" dirty="0" smtClean="0"/>
              <a:t>, em complemento a Pareceres existentes – </a:t>
            </a:r>
            <a:r>
              <a:rPr lang="pt-BR" b="1" dirty="0" err="1" smtClean="0"/>
              <a:t>cívil</a:t>
            </a:r>
            <a:r>
              <a:rPr lang="pt-BR" b="1" dirty="0" smtClean="0"/>
              <a:t>, tributário - </a:t>
            </a:r>
            <a:r>
              <a:rPr lang="pt-BR" dirty="0" smtClean="0"/>
              <a:t>1ª versão enviada ao Secovi em 9/10</a:t>
            </a:r>
          </a:p>
          <a:p>
            <a:pPr lvl="1"/>
            <a:endParaRPr lang="pt-BR" b="1" dirty="0" smtClean="0"/>
          </a:p>
          <a:p>
            <a:r>
              <a:rPr lang="pt-BR" b="1" dirty="0" smtClean="0"/>
              <a:t>Encontro Magistratura – </a:t>
            </a:r>
            <a:r>
              <a:rPr lang="pt-BR" dirty="0" smtClean="0"/>
              <a:t>agendamento SECOVI</a:t>
            </a:r>
          </a:p>
          <a:p>
            <a:endParaRPr lang="pt-BR" b="1" dirty="0" smtClean="0"/>
          </a:p>
          <a:p>
            <a:r>
              <a:rPr lang="pt-BR" b="1" dirty="0" smtClean="0"/>
              <a:t>A</a:t>
            </a:r>
            <a:r>
              <a:rPr lang="pt-BR" b="1" smtClean="0"/>
              <a:t>CP </a:t>
            </a:r>
            <a:r>
              <a:rPr lang="pt-BR" b="1" dirty="0" smtClean="0"/>
              <a:t>para cada imobiliária – </a:t>
            </a:r>
            <a:r>
              <a:rPr lang="pt-BR" dirty="0" smtClean="0"/>
              <a:t>extensão do TAC </a:t>
            </a:r>
            <a:r>
              <a:rPr lang="pt-BR" dirty="0" err="1" smtClean="0"/>
              <a:t>Abyara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Aperfeiçoamentos propostos </a:t>
            </a:r>
            <a:r>
              <a:rPr lang="pt-BR" dirty="0" smtClean="0"/>
              <a:t>– ENIC/CII;  Imobiliárias – Articulação: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via Corretores Associados – não aceita pelo INSS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via Simples/Corretores como Microempreendedores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Lei Nº 6378 DE 02/01/2013 (Estadual - Rio de Janeiro)</a:t>
            </a:r>
          </a:p>
          <a:p>
            <a:r>
              <a:rPr lang="pt-BR" dirty="0" smtClean="0"/>
              <a:t>São seus direitos na compra de imóvel pelo programa Minha Casa, Minha Vida: </a:t>
            </a:r>
            <a:endParaRPr lang="en-US" dirty="0" smtClean="0"/>
          </a:p>
          <a:p>
            <a:r>
              <a:rPr lang="pt-BR" dirty="0" smtClean="0"/>
              <a:t>I - não pagar a taxa de corretagem (procure saber se a taxa está embutida nos custos de aquisição)</a:t>
            </a:r>
          </a:p>
          <a:p>
            <a:endParaRPr lang="pt-BR" dirty="0" smtClean="0"/>
          </a:p>
          <a:p>
            <a:r>
              <a:rPr lang="pt-BR" b="1" dirty="0" smtClean="0"/>
              <a:t>Fiscalização COFECI </a:t>
            </a:r>
            <a:r>
              <a:rPr lang="pt-BR" dirty="0" smtClean="0"/>
              <a:t>– relato Ricardo Yazbek</a:t>
            </a:r>
          </a:p>
          <a:p>
            <a:endParaRPr lang="pt-BR" dirty="0" smtClean="0"/>
          </a:p>
          <a:p>
            <a:r>
              <a:rPr lang="pt-BR" b="1" dirty="0" smtClean="0"/>
              <a:t>Discussões – CII –</a:t>
            </a:r>
            <a:r>
              <a:rPr lang="pt-BR" dirty="0" smtClean="0"/>
              <a:t> 1/fev</a:t>
            </a:r>
            <a:r>
              <a:rPr lang="pt-BR" b="1" dirty="0" smtClean="0"/>
              <a:t>; Comitê Jurídico </a:t>
            </a:r>
            <a:r>
              <a:rPr lang="pt-BR" dirty="0" smtClean="0"/>
              <a:t>– 7/fev, 10h</a:t>
            </a:r>
            <a:endParaRPr lang="pt-BR" b="1" dirty="0" smtClean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741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18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Caixa, Banco do Brasil e Itaú</a:t>
            </a:r>
            <a:r>
              <a:rPr lang="pt-BR" sz="1800" b="1" dirty="0" smtClean="0"/>
              <a:t/>
            </a:r>
            <a:br>
              <a:rPr lang="pt-BR" sz="1800" b="1" dirty="0" smtClean="0"/>
            </a:br>
            <a:r>
              <a:rPr lang="pt-BR" sz="1800" b="1" dirty="0" smtClean="0"/>
              <a:t/>
            </a:r>
            <a:br>
              <a:rPr lang="pt-BR" sz="1800" b="1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08720"/>
            <a:ext cx="8624887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Acessibilidade – Faixas 2 e 3 –</a:t>
            </a:r>
            <a:r>
              <a:rPr lang="pt-BR" i="1" dirty="0" smtClean="0"/>
              <a:t>3% das unidades adaptadas a PCD para projetos aprovados a partir de agosto/11 - </a:t>
            </a:r>
            <a:r>
              <a:rPr lang="pt-BR" i="1" dirty="0" err="1" smtClean="0"/>
              <a:t>sção</a:t>
            </a:r>
            <a:r>
              <a:rPr lang="pt-BR" i="1" dirty="0" smtClean="0"/>
              <a:t> com CBIC – emenda em MP p/ sanção</a:t>
            </a:r>
          </a:p>
          <a:p>
            <a:endParaRPr lang="pt-BR" b="1" dirty="0" smtClean="0"/>
          </a:p>
          <a:p>
            <a:r>
              <a:rPr lang="pt-BR" b="1" dirty="0" smtClean="0"/>
              <a:t>Desembolsos no Associativo só com Registro PF </a:t>
            </a:r>
            <a:r>
              <a:rPr lang="pt-BR" dirty="0" smtClean="0"/>
              <a:t>(correções </a:t>
            </a:r>
            <a:r>
              <a:rPr lang="pt-BR" dirty="0" err="1" smtClean="0"/>
              <a:t>automat</a:t>
            </a:r>
            <a:r>
              <a:rPr lang="pt-BR" dirty="0" smtClean="0"/>
              <a:t>.) - 25/2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Determinantes: constituição de garantias (BACEN)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Impactos financeiros nos </a:t>
            </a:r>
            <a:r>
              <a:rPr lang="pt-BR" dirty="0" err="1" smtClean="0"/>
              <a:t>covenants</a:t>
            </a:r>
            <a:r>
              <a:rPr lang="pt-BR" dirty="0" smtClean="0"/>
              <a:t> (endividamento)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Impactos contábeis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Impacto nos controles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Conversas com Urbano, Teotônio, Vídeo, reunião 4/2; correspondência para JH</a:t>
            </a:r>
          </a:p>
          <a:p>
            <a:endParaRPr lang="pt-BR" b="1" dirty="0" smtClean="0"/>
          </a:p>
          <a:p>
            <a:r>
              <a:rPr lang="pt-BR" b="1" dirty="0" smtClean="0"/>
              <a:t>Atratividade do Faixa 2/3</a:t>
            </a:r>
          </a:p>
          <a:p>
            <a:endParaRPr lang="pt-BR" i="1" dirty="0" smtClean="0"/>
          </a:p>
          <a:p>
            <a:endParaRPr lang="pt-BR" i="1" dirty="0" smtClean="0"/>
          </a:p>
          <a:p>
            <a:endParaRPr lang="pt-BR" b="1" dirty="0" smtClean="0"/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179512" y="620688"/>
            <a:ext cx="8964488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 b="1" dirty="0" smtClean="0"/>
              <a:t>Caixa </a:t>
            </a:r>
            <a:endParaRPr lang="pt-BR" b="1" dirty="0">
              <a:latin typeface="Verdana" pitchFamily="34" charset="0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35496" y="4077072"/>
            <a:ext cx="8964488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 b="1" dirty="0" smtClean="0"/>
              <a:t>Banco do Brasil</a:t>
            </a:r>
            <a:endParaRPr lang="pt-BR" b="1" dirty="0">
              <a:latin typeface="Verdana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7504" y="4437112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b="1" dirty="0" smtClean="0"/>
              <a:t>Crédito PF/ Desligamentos/ Produtos/ interlocução </a:t>
            </a:r>
            <a:endParaRPr lang="pt-BR" dirty="0" smtClean="0"/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35496" y="5303490"/>
            <a:ext cx="8964488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 b="1" dirty="0" smtClean="0"/>
              <a:t>Bancos privados/ Outros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107504" y="5662989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ABECIP – </a:t>
            </a:r>
            <a:r>
              <a:rPr lang="pt-BR" dirty="0" smtClean="0"/>
              <a:t>aumento do limite SFH para R$ 750 mil; agenda CII</a:t>
            </a:r>
          </a:p>
          <a:p>
            <a:r>
              <a:rPr lang="pt-BR" b="1" dirty="0" smtClean="0"/>
              <a:t>Modelo Caixa- </a:t>
            </a:r>
            <a:r>
              <a:rPr lang="pt-BR" dirty="0" smtClean="0"/>
              <a:t>Associativo, Desligamentos, Apoio à Produção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19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Casa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Paulista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pitchFamily="34" charset="0"/>
              </a:rPr>
              <a:t>  </a:t>
            </a:r>
            <a:endParaRPr lang="en-US" b="1">
              <a:sym typeface="Arial" pitchFamily="34" charset="0"/>
            </a:endParaRPr>
          </a:p>
        </p:txBody>
      </p:sp>
      <p:sp>
        <p:nvSpPr>
          <p:cNvPr id="4103" name="Rectangle 4"/>
          <p:cNvSpPr>
            <a:spLocks/>
          </p:cNvSpPr>
          <p:nvPr/>
        </p:nvSpPr>
        <p:spPr bwMode="auto">
          <a:xfrm>
            <a:off x="250825" y="764704"/>
            <a:ext cx="8626475" cy="578619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b="1" dirty="0" smtClean="0"/>
              <a:t>Reunião com Reinaldo </a:t>
            </a:r>
            <a:r>
              <a:rPr lang="pt-BR" b="1" dirty="0" err="1" smtClean="0"/>
              <a:t>Iapequino</a:t>
            </a:r>
            <a:r>
              <a:rPr lang="pt-BR" b="1" dirty="0" smtClean="0"/>
              <a:t> - Subsecretário Casa Paulista – 23/1 - </a:t>
            </a:r>
            <a:r>
              <a:rPr lang="pt-BR" dirty="0" smtClean="0"/>
              <a:t>levantamento de gargalos e propostas para novos encontros</a:t>
            </a:r>
          </a:p>
          <a:p>
            <a:endParaRPr lang="pt-BR" dirty="0" smtClean="0"/>
          </a:p>
          <a:p>
            <a:r>
              <a:rPr lang="pt-BR" b="1" dirty="0" smtClean="0"/>
              <a:t>CETESB - </a:t>
            </a:r>
            <a:r>
              <a:rPr lang="pt-BR" dirty="0" smtClean="0"/>
              <a:t>canais, fluxos operacionais, ações/prazos fora do </a:t>
            </a:r>
            <a:r>
              <a:rPr lang="pt-BR" dirty="0" err="1" smtClean="0"/>
              <a:t>Graprohab</a:t>
            </a:r>
            <a:r>
              <a:rPr lang="pt-BR" dirty="0" smtClean="0"/>
              <a:t>, </a:t>
            </a:r>
            <a:r>
              <a:rPr lang="pt-BR" dirty="0" err="1" smtClean="0"/>
              <a:t>APPs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GRAPROHAB - </a:t>
            </a:r>
            <a:r>
              <a:rPr lang="pt-BR" dirty="0" smtClean="0"/>
              <a:t>diretrizes das concessionárias, dispensas, solicitações, definições Loteamento/Condomínio, Conflitos nos manuais, Emissão de Certificados  </a:t>
            </a:r>
            <a:endParaRPr lang="en-US" sz="2000" dirty="0" smtClean="0"/>
          </a:p>
          <a:p>
            <a:endParaRPr lang="pt-BR" b="1" dirty="0" smtClean="0"/>
          </a:p>
          <a:p>
            <a:r>
              <a:rPr lang="pt-BR" b="1" smtClean="0"/>
              <a:t>DAEE </a:t>
            </a:r>
            <a:r>
              <a:rPr lang="pt-BR" b="1" smtClean="0"/>
              <a:t> - </a:t>
            </a:r>
            <a:r>
              <a:rPr lang="pt-BR" dirty="0" smtClean="0"/>
              <a:t>procedimentos e prazos definidos </a:t>
            </a:r>
            <a:endParaRPr lang="en-US" sz="2000" dirty="0" smtClean="0"/>
          </a:p>
          <a:p>
            <a:endParaRPr lang="pt-BR" b="1" dirty="0" smtClean="0"/>
          </a:p>
          <a:p>
            <a:r>
              <a:rPr lang="pt-BR" b="1" dirty="0" smtClean="0"/>
              <a:t>SABESP</a:t>
            </a:r>
            <a:r>
              <a:rPr lang="pt-BR" dirty="0" smtClean="0"/>
              <a:t> – mecanismos para viabilizar extensões de água/esgoto no HIS; mecanismos de parceria – construção e ressarcimento pela concessionária</a:t>
            </a:r>
            <a:endParaRPr lang="en-US" sz="2000" dirty="0" smtClean="0"/>
          </a:p>
          <a:p>
            <a:r>
              <a:rPr lang="pt-BR" dirty="0" smtClean="0"/>
              <a:t> </a:t>
            </a:r>
            <a:endParaRPr lang="en-US" sz="2000" dirty="0" smtClean="0"/>
          </a:p>
          <a:p>
            <a:r>
              <a:rPr lang="pt-BR" b="1" dirty="0" smtClean="0"/>
              <a:t>Gerais - </a:t>
            </a:r>
            <a:r>
              <a:rPr lang="pt-BR" dirty="0" smtClean="0"/>
              <a:t>grupo de gerenciamento de operações </a:t>
            </a:r>
            <a:endParaRPr lang="en-US" sz="2000" dirty="0" smtClean="0"/>
          </a:p>
          <a:p>
            <a:r>
              <a:rPr lang="pt-BR" dirty="0" smtClean="0"/>
              <a:t> </a:t>
            </a:r>
            <a:endParaRPr lang="en-US" sz="2000" dirty="0" smtClean="0"/>
          </a:p>
          <a:p>
            <a:r>
              <a:rPr lang="pt-BR" b="1" dirty="0" smtClean="0"/>
              <a:t>Código Sanitário Estadual/ Códigos Municipais - </a:t>
            </a:r>
            <a:r>
              <a:rPr lang="pt-BR" dirty="0" smtClean="0"/>
              <a:t>debate por atualização; padronização via Adesão nos municípios no Casa Paulista  </a:t>
            </a:r>
            <a:endParaRPr lang="en-US" sz="2000" dirty="0" smtClean="0"/>
          </a:p>
          <a:p>
            <a:endParaRPr lang="pt-BR" b="1" dirty="0" smtClean="0"/>
          </a:p>
          <a:p>
            <a:r>
              <a:rPr lang="pt-BR" b="1" dirty="0" smtClean="0"/>
              <a:t>Entrega -  </a:t>
            </a:r>
            <a:r>
              <a:rPr lang="pt-BR" dirty="0" smtClean="0"/>
              <a:t>ação integrada das empresas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20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acompanhamentos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agenda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pitchFamily="34" charset="0"/>
              </a:rPr>
              <a:t>  </a:t>
            </a:r>
            <a:endParaRPr lang="en-US" b="1">
              <a:sym typeface="Arial" pitchFamily="34" charset="0"/>
            </a:endParaRPr>
          </a:p>
        </p:txBody>
      </p:sp>
      <p:sp>
        <p:nvSpPr>
          <p:cNvPr id="4103" name="Rectangle 4"/>
          <p:cNvSpPr>
            <a:spLocks/>
          </p:cNvSpPr>
          <p:nvPr/>
        </p:nvSpPr>
        <p:spPr bwMode="auto">
          <a:xfrm>
            <a:off x="250825" y="764704"/>
            <a:ext cx="8626475" cy="581697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b="1" dirty="0" smtClean="0"/>
              <a:t>Reunião Ministro das Cidades Aguinaldo Ribeiro  29/11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Acessibilidade; Desoneração Fiscal;  Registros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pt-BR" dirty="0" smtClean="0"/>
              <a:t>Produtividade: especificações/ Códigos de Obras e as diferentes tipologias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Aprovações, segurança jurídica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Questões da Faixa 1 – RET, preços, Infra, </a:t>
            </a:r>
            <a:r>
              <a:rPr lang="pt-BR" dirty="0" err="1" smtClean="0"/>
              <a:t>Equip</a:t>
            </a:r>
            <a:r>
              <a:rPr lang="pt-BR" dirty="0" smtClean="0"/>
              <a:t>. Urbanos,Trabalho Social</a:t>
            </a:r>
            <a:endParaRPr lang="pt-BR" b="1" dirty="0" smtClean="0"/>
          </a:p>
          <a:p>
            <a:r>
              <a:rPr lang="pt-BR" b="1" dirty="0" smtClean="0"/>
              <a:t>Reunião Ministro das Cidades Aguinaldo Ribeiro- Rubens Menin 22/1 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Atividade 2012 (decréscimo); TP</a:t>
            </a:r>
            <a:endParaRPr lang="en-US" dirty="0" smtClean="0"/>
          </a:p>
          <a:p>
            <a:endParaRPr lang="pt-BR" dirty="0" smtClean="0"/>
          </a:p>
          <a:p>
            <a:r>
              <a:rPr lang="pt-BR" b="1" dirty="0" smtClean="0"/>
              <a:t>Reuniões </a:t>
            </a:r>
            <a:r>
              <a:rPr lang="pt-BR" b="1" dirty="0" err="1" smtClean="0"/>
              <a:t>Assobrav</a:t>
            </a:r>
            <a:r>
              <a:rPr lang="pt-BR" b="1" dirty="0" smtClean="0"/>
              <a:t>, FENABRAVE </a:t>
            </a:r>
            <a:r>
              <a:rPr lang="pt-BR" dirty="0" smtClean="0"/>
              <a:t>(com Rodobens), </a:t>
            </a:r>
            <a:r>
              <a:rPr lang="pt-BR" b="1" dirty="0" smtClean="0"/>
              <a:t>ANFAVEA (Tecnisa)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Similaridades - </a:t>
            </a:r>
            <a:r>
              <a:rPr lang="pt-BR" dirty="0" err="1" smtClean="0"/>
              <a:t>Sindipeças</a:t>
            </a:r>
            <a:r>
              <a:rPr lang="pt-BR" dirty="0" smtClean="0"/>
              <a:t>/ </a:t>
            </a:r>
            <a:r>
              <a:rPr lang="pt-BR" dirty="0" err="1" smtClean="0"/>
              <a:t>Anfap</a:t>
            </a:r>
            <a:r>
              <a:rPr lang="pt-BR" dirty="0" smtClean="0"/>
              <a:t> (7 associados); FABUS (ônibus) na ANFAVEA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Envio de informações – Estatuto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Indústria automobilística: poder arrecadador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Especialistas em tributação/geração de impostos. Estudos: KPMG, </a:t>
            </a:r>
            <a:r>
              <a:rPr lang="pt-BR" dirty="0" err="1" smtClean="0"/>
              <a:t>PwC</a:t>
            </a:r>
            <a:endParaRPr lang="pt-BR" dirty="0" smtClean="0"/>
          </a:p>
          <a:p>
            <a:endParaRPr lang="en-US" b="1" dirty="0" smtClean="0">
              <a:cs typeface="Arial" pitchFamily="34" charset="0"/>
              <a:sym typeface="Arial" pitchFamily="34" charset="0"/>
            </a:endParaRPr>
          </a:p>
          <a:p>
            <a:r>
              <a:rPr lang="en-US" b="1" dirty="0" smtClean="0">
                <a:cs typeface="Arial" pitchFamily="34" charset="0"/>
                <a:sym typeface="Arial" pitchFamily="34" charset="0"/>
              </a:rPr>
              <a:t>PLs </a:t>
            </a:r>
            <a:r>
              <a:rPr lang="en-US" b="1" dirty="0" err="1" smtClean="0">
                <a:cs typeface="Arial" pitchFamily="34" charset="0"/>
                <a:sym typeface="Arial" pitchFamily="34" charset="0"/>
              </a:rPr>
              <a:t>destacados</a:t>
            </a:r>
            <a:r>
              <a:rPr lang="en-US" b="1" dirty="0" smtClean="0">
                <a:cs typeface="Arial" pitchFamily="34" charset="0"/>
                <a:sym typeface="Arial" pitchFamily="34" charset="0"/>
              </a:rPr>
              <a:t> - </a:t>
            </a:r>
            <a:r>
              <a:rPr lang="en-US" b="1" dirty="0" err="1" smtClean="0">
                <a:cs typeface="Arial" pitchFamily="34" charset="0"/>
                <a:sym typeface="Arial" pitchFamily="34" charset="0"/>
              </a:rPr>
              <a:t>acompanhamento</a:t>
            </a:r>
            <a:r>
              <a:rPr lang="en-US" b="1" dirty="0" smtClean="0">
                <a:cs typeface="Arial" pitchFamily="34" charset="0"/>
                <a:sym typeface="Arial" pitchFamily="34" charset="0"/>
              </a:rPr>
              <a:t> </a:t>
            </a:r>
          </a:p>
          <a:p>
            <a:r>
              <a:rPr lang="en-US" b="1" dirty="0" smtClean="0">
                <a:cs typeface="Arial" pitchFamily="34" charset="0"/>
                <a:sym typeface="Arial" pitchFamily="34" charset="0"/>
              </a:rPr>
              <a:t>PL 178 – </a:t>
            </a:r>
            <a:r>
              <a:rPr lang="en-US" b="1" dirty="0" err="1" smtClean="0">
                <a:cs typeface="Arial" pitchFamily="34" charset="0"/>
                <a:sym typeface="Arial" pitchFamily="34" charset="0"/>
              </a:rPr>
              <a:t>Dep</a:t>
            </a:r>
            <a:r>
              <a:rPr lang="en-US" b="1" dirty="0" smtClean="0">
                <a:cs typeface="Arial" pitchFamily="34" charset="0"/>
                <a:sym typeface="Arial" pitchFamily="34" charset="0"/>
              </a:rPr>
              <a:t> Eli Correa Fo.</a:t>
            </a:r>
            <a:r>
              <a:rPr lang="pt-BR" b="1" dirty="0" smtClean="0">
                <a:cs typeface="Arial" pitchFamily="34" charset="0"/>
                <a:sym typeface="Arial" pitchFamily="34" charset="0"/>
              </a:rPr>
              <a:t> - aprovado no CDU p/ CDC. </a:t>
            </a:r>
            <a:r>
              <a:rPr lang="pt-BR" dirty="0" smtClean="0">
                <a:sym typeface="Arial" pitchFamily="34" charset="0"/>
              </a:rPr>
              <a:t>R</a:t>
            </a:r>
            <a:r>
              <a:rPr lang="pt-BR" dirty="0" smtClean="0"/>
              <a:t>elator: Ricardo </a:t>
            </a:r>
            <a:r>
              <a:rPr lang="pt-BR" dirty="0" err="1" smtClean="0"/>
              <a:t>Izar</a:t>
            </a:r>
            <a:r>
              <a:rPr lang="pt-BR" dirty="0" smtClean="0"/>
              <a:t> Fo.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Art. 48-A. Prazo máximo de 90 dias de atraso para a entrega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§ 1º Se o incorporador não cumprir o prazo, multa de 1% do valor total já pago por mês de atraso</a:t>
            </a:r>
          </a:p>
          <a:p>
            <a:r>
              <a:rPr lang="pt-BR" b="1" dirty="0" smtClean="0"/>
              <a:t> PL 414/2011 -  São Paulo </a:t>
            </a:r>
            <a:r>
              <a:rPr lang="pt-BR" dirty="0" smtClean="0"/>
              <a:t>– impacto vizinhança – acompanhamento Secovi (Eduardo Della Manna)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21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Convênio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Seguros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CBIC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agendamento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com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Financeiro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pitchFamily="34" charset="0"/>
              </a:rPr>
              <a:t>  </a:t>
            </a:r>
            <a:endParaRPr lang="en-US" b="1">
              <a:sym typeface="Arial" pitchFamily="34" charset="0"/>
            </a:endParaRPr>
          </a:p>
        </p:txBody>
      </p:sp>
      <p:sp>
        <p:nvSpPr>
          <p:cNvPr id="4103" name="Rectangle 4"/>
          <p:cNvSpPr>
            <a:spLocks/>
          </p:cNvSpPr>
          <p:nvPr/>
        </p:nvSpPr>
        <p:spPr bwMode="auto">
          <a:xfrm>
            <a:off x="250825" y="764704"/>
            <a:ext cx="8626475" cy="470898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b="1" dirty="0" smtClean="0"/>
              <a:t>CBIC- </a:t>
            </a:r>
            <a:r>
              <a:rPr lang="pt-BR" dirty="0" smtClean="0"/>
              <a:t>Seguradora </a:t>
            </a:r>
            <a:r>
              <a:rPr lang="pt-BR" dirty="0" err="1" smtClean="0"/>
              <a:t>Essor</a:t>
            </a:r>
            <a:r>
              <a:rPr lang="pt-BR" dirty="0" smtClean="0"/>
              <a:t> - </a:t>
            </a:r>
            <a:r>
              <a:rPr lang="en-US" dirty="0" smtClean="0"/>
              <a:t> </a:t>
            </a:r>
            <a:r>
              <a:rPr lang="en-US" u="sng" dirty="0" smtClean="0">
                <a:hlinkClick r:id="rId2"/>
              </a:rPr>
              <a:t>www.seguroscbic.com.br</a:t>
            </a:r>
            <a:r>
              <a:rPr lang="en-US" dirty="0" smtClean="0"/>
              <a:t> </a:t>
            </a:r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b="1" dirty="0" smtClean="0"/>
              <a:t>Seguro Garantia de Entrega de Obra</a:t>
            </a:r>
          </a:p>
          <a:p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Garante a entrega da obra no prazo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Mantém o acompanhamento permanente da construção segurada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Possibilita a contratação de Seguro de Qualidade Pós Entrega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Taxas: 0,20% do custo da obra, ao ano ( PMCMV) a 0,60% do custo da obra </a:t>
            </a:r>
            <a:r>
              <a:rPr lang="pt-BR" dirty="0" err="1" smtClean="0"/>
              <a:t>a.a.</a:t>
            </a:r>
            <a:r>
              <a:rPr lang="pt-BR" dirty="0" smtClean="0"/>
              <a:t> (demais empreendimentos).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pt-BR" b="1" dirty="0" smtClean="0"/>
              <a:t>Seguro Decenal - </a:t>
            </a:r>
            <a:r>
              <a:rPr lang="pt-BR" dirty="0" smtClean="0"/>
              <a:t>reparação de danos estruturais por 10 anos após conclusão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Acompanhamento permanente da construção segurada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Taxas: mediante análise do risco – de 0,60% a 0,90% do custo da obra ( não é anual)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Anexo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2012 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Bonificação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Representante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48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Reunião das empresas 10/2 - Comissão Consultiva para minhas metas, remuneração e acompanhamento :Marcelo Borba, Rafael Novellino, José Adib e Milton Goldfarb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Compatibilização com  histórico de carreira e posições de responsabilidade profissional similares no mercado/ retenção/ foco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Neste momento, ainda não incluídos mecanismos de retenção de longo prazo (</a:t>
            </a:r>
            <a:r>
              <a:rPr lang="pt-BR" sz="1600" dirty="0" err="1" smtClean="0"/>
              <a:t>carry</a:t>
            </a:r>
            <a:r>
              <a:rPr lang="pt-BR" sz="1600" dirty="0" smtClean="0"/>
              <a:t>/plano de opções)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r>
              <a:rPr lang="pt-BR" sz="1600" b="1" dirty="0" smtClean="0"/>
              <a:t>Bonificação definida: 10 salários</a:t>
            </a:r>
          </a:p>
          <a:p>
            <a:pPr lvl="1">
              <a:buFont typeface="Arial" pitchFamily="34" charset="0"/>
              <a:buChar char="•"/>
            </a:pPr>
            <a:r>
              <a:rPr lang="pt-BR" sz="1600" b="1" dirty="0" smtClean="0"/>
              <a:t>40% ou 4 salários </a:t>
            </a:r>
            <a:r>
              <a:rPr lang="pt-BR" sz="1600" dirty="0" smtClean="0"/>
              <a:t>- análise subjetiva das empresas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b="1" dirty="0" smtClean="0"/>
              <a:t>40% ou 4 salários </a:t>
            </a:r>
            <a:r>
              <a:rPr lang="pt-BR" sz="1600" dirty="0" smtClean="0"/>
              <a:t>– mensuração via verificação de </a:t>
            </a:r>
            <a:r>
              <a:rPr lang="pt-BR" sz="1600" b="1" dirty="0" smtClean="0"/>
              <a:t>3 metas objetivas do elenco de 5 tarefas abaixo listadas</a:t>
            </a:r>
            <a:endParaRPr lang="en-US" sz="1600" b="1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b="1" dirty="0" smtClean="0"/>
              <a:t>20% ou 2 salários </a:t>
            </a:r>
            <a:r>
              <a:rPr lang="pt-BR" sz="1600" dirty="0" smtClean="0"/>
              <a:t>– premiação adicional se atingidas </a:t>
            </a:r>
            <a:r>
              <a:rPr lang="pt-BR" sz="1600" b="1" dirty="0" smtClean="0"/>
              <a:t>3</a:t>
            </a:r>
            <a:r>
              <a:rPr lang="pt-BR" sz="1600" dirty="0" smtClean="0"/>
              <a:t> destas metas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Dada a continuidade dos trabalhos em andamento, sem ponderação nem </a:t>
            </a:r>
            <a:r>
              <a:rPr lang="pt-BR" sz="1600" dirty="0" err="1" smtClean="0"/>
              <a:t>pro-rata</a:t>
            </a:r>
            <a:r>
              <a:rPr lang="pt-BR" sz="1600" dirty="0" smtClean="0"/>
              <a:t> neste critérios, pela sua importância no balanceamento da remuneração atual e pelos avanços durante o ano</a:t>
            </a:r>
          </a:p>
          <a:p>
            <a:pPr lvl="0"/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A análise do cumprimento das metas objetivas levará em conta o avanço na construção das soluções, levando em consideração seu estabelecimento na metade do ano e os outros avanços obtidos até este momento (ex: processo de desligamentos)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- 2012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57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b="1" dirty="0" smtClean="0"/>
              <a:t>Distribuição das medições durante o mês; ao final de cada trimestre, antecipação para o dia 29 de pagamentos do dia 30 ou 31</a:t>
            </a:r>
            <a:r>
              <a:rPr lang="pt-BR" sz="1600" dirty="0" smtClean="0"/>
              <a:t>- medida aprovada e efetivada em 9/2012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 Solução para contratos não inseridos nos sistemas da Caixa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Implementado e normatizado sistema de controle na Rede, indicando os contratos não inseridos, sua localização e o tempo decorrido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Força tarefa em novembro, com mapeamento e medidas para regularização – redução expressiva dos volumes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A partir de março, nova rotina de fechamento automático do Contrato, com varredura simplificando fechamento e identificando não inserção. Com isso, cessam condições para manutenção de contratos com mais de 30 dias sem confirmação</a:t>
            </a:r>
            <a:r>
              <a:rPr lang="pt-BR" sz="1600" b="1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Perseguir unificação de comandos para desembolsos de parcelas PF e PJ</a:t>
            </a:r>
            <a:endParaRPr lang="en-US" sz="1600" dirty="0" smtClean="0"/>
          </a:p>
          <a:p>
            <a:pPr lvl="1"/>
            <a:r>
              <a:rPr lang="pt-BR" sz="1600" dirty="0" smtClean="0"/>
              <a:t>TP 285 já automatizado: liberações PJ já se dão sem dependência das empresas. Liberações PF – confirmado fim do Comando 182 e unificação via TP 180 até 31/1</a:t>
            </a:r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Remessa de documentos para a </a:t>
            </a:r>
            <a:r>
              <a:rPr lang="pt-BR" sz="1600" b="1" dirty="0" err="1" smtClean="0"/>
              <a:t>Ciopi</a:t>
            </a:r>
            <a:r>
              <a:rPr lang="pt-BR" sz="1600" b="1" dirty="0" smtClean="0"/>
              <a:t> por meio eletrônico</a:t>
            </a:r>
            <a:r>
              <a:rPr lang="pt-BR" sz="1600" dirty="0" smtClean="0"/>
              <a:t>. 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Implementação com novo sistema de processamento de crédito imobiliário Caixa + IBM. Piloto com Grandes Empresas</a:t>
            </a:r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Solução para minimizar perdas nas descontinuidades dos sistemas</a:t>
            </a:r>
            <a:r>
              <a:rPr lang="pt-BR" sz="1600" dirty="0" smtClean="0"/>
              <a:t> – 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Escalados Gerentes de Clientes de cada SUAT para o apoio no caso de qualquer contingência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Definição de nomes de responsáveis pela Contingência obtida por ocasião das semanas de greve (setembro/outubro). 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Contingência preventiva para evitar descontinuidades nos próprios sistemas, com estabilidade nos sistemas de Desligamentos/ Crédito Imobiliário desde abril.</a:t>
            </a:r>
            <a:endParaRPr lang="en-US" sz="1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gerais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obtidos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- 2012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474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600" b="1" dirty="0" smtClean="0"/>
              <a:t>Organização das empresas em reuniões com Ministro das Cidades e do Planejamento. </a:t>
            </a:r>
          </a:p>
          <a:p>
            <a:pPr lvl="0"/>
            <a:endParaRPr lang="pt-BR" sz="1600" b="1" smtClean="0"/>
          </a:p>
          <a:p>
            <a:pPr lvl="0"/>
            <a:r>
              <a:rPr lang="pt-BR" sz="1600" b="1" smtClean="0"/>
              <a:t>Concatenação </a:t>
            </a:r>
            <a:r>
              <a:rPr lang="pt-BR" sz="1600" b="1" dirty="0" smtClean="0"/>
              <a:t>com CBIC: unificação de demandas, sensibilização do Gov. e Ministro da Fazenda, com melhorias tributárias para redução do ciclo e liberação de capital:</a:t>
            </a:r>
          </a:p>
          <a:p>
            <a:pPr lvl="0"/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RET 6% para 4%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RET 1% para até R$ 100 mil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Realinhamentos na Faixa 1 – PMCMV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Continuidade nas Faixas 2 e 3 PMCMV ; realinhamentos – limites dos municípios, equalização de juros e faixas de renda, realimentando o Programa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Entendimento sobre Permuta e adiamento de eventuais novas definições desfavoráveis em relação a PIS/COFINS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Desoneração da Folha (a ser detalhado/aperfeiçoado)</a:t>
            </a:r>
          </a:p>
          <a:p>
            <a:pPr lvl="1">
              <a:buFont typeface="Arial" pitchFamily="34" charset="0"/>
              <a:buChar char="•"/>
            </a:pPr>
            <a:endParaRPr lang="en-US" sz="1600" b="1" dirty="0" smtClean="0"/>
          </a:p>
          <a:p>
            <a:pPr lvl="0"/>
            <a:r>
              <a:rPr lang="pt-BR" sz="1600" b="1" dirty="0" smtClean="0"/>
              <a:t>Incremento no entendimento das questões do Trabalho/ Terceirização:</a:t>
            </a:r>
          </a:p>
          <a:p>
            <a:pPr lvl="0"/>
            <a:endParaRPr lang="pt-BR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Evento Diários Associados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Trocas e discussão das empresas em relação a MPT 15ª Região;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Parecer sobre Terceirização na Construção Civil com Ministro Almir Pazzianoto.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2012 -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97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Continuidade no equilíbrio no trabalho com entidades – CBIC, SECOVI, CII</a:t>
            </a:r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</a:t>
            </a:r>
            <a:r>
              <a:rPr lang="pt-BR" sz="1600" dirty="0" smtClean="0"/>
              <a:t>Acompanhamento com entidades, aperfeiçoamentos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Presença e representação nas reuniões da CBIC, incluindo Conselho de Administração da CBIC e Câmara da Indústria Imobiliária, e do SECOVI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Coordenação de ações:  (ex: reunião Min. da Fazenda, Cartórios, Concessionárias, etc.)</a:t>
            </a:r>
          </a:p>
          <a:p>
            <a:r>
              <a:rPr lang="pt-BR" sz="1600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Casa Paulista </a:t>
            </a:r>
            <a:endParaRPr lang="en-US" sz="1600" dirty="0" smtClean="0"/>
          </a:p>
          <a:p>
            <a:pPr lvl="0"/>
            <a:r>
              <a:rPr lang="pt-BR" sz="1600" dirty="0" smtClean="0"/>
              <a:t>Abertura de canais com SHSP; discussão/alterações em especificações do Programa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Corretagem Apartada – </a:t>
            </a:r>
            <a:r>
              <a:rPr lang="pt-BR" sz="1600" dirty="0" smtClean="0"/>
              <a:t>definições, posicionamento, Parecer Dr. Nelson Nery 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Cartórios – </a:t>
            </a:r>
            <a:r>
              <a:rPr lang="pt-BR" sz="1600" dirty="0" smtClean="0"/>
              <a:t>agenda/ acompanhamento 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Aproximação Caixa/CETIP – construção de aperfeiçoamento/alternativa via banco de dados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Resolução 4088 de 24/05/2012 do CMN – alternativa em construção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Reuniões com ARISP e ANOEG – indicação de situação mais problemática (Suzano)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Min. Planejamento, Min. das Cidades, Caixa e BB (Faixa 1, 2 e 3) – propostas sobre </a:t>
            </a:r>
            <a:r>
              <a:rPr lang="pt-BR" sz="1600" dirty="0" err="1" smtClean="0"/>
              <a:t>c</a:t>
            </a:r>
            <a:r>
              <a:rPr lang="pt-BR" sz="1600" i="1" dirty="0" err="1" smtClean="0"/>
              <a:t>heck-lists</a:t>
            </a:r>
            <a:r>
              <a:rPr lang="pt-BR" sz="1600" dirty="0" smtClean="0"/>
              <a:t> unificados, ouvidoria, normas e procedimentos estaduais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Discussão de medidas específicas na Faixa 1: Convenção de Condomínio – unipessoal ou incorporadora; CND - provimento junto aos Cartórios para que não se exija renovação de CND; Min. Planejamento: alternativas para ocupação do empreendimento antes da  abertura das matrículas individualizadas na Averbação da Construção</a:t>
            </a:r>
            <a:endParaRPr lang="en-US" sz="1600" dirty="0" smtClean="0"/>
          </a:p>
          <a:p>
            <a:r>
              <a:rPr lang="pt-BR" sz="1600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Doação RJ – </a:t>
            </a:r>
            <a:r>
              <a:rPr lang="pt-BR" sz="1600" dirty="0" smtClean="0"/>
              <a:t>fechamento/ encaminhamentos SEOBRAS – RJ. Reuniões com </a:t>
            </a:r>
            <a:r>
              <a:rPr lang="pt-BR" sz="1600" dirty="0" err="1" smtClean="0"/>
              <a:t>Gov.</a:t>
            </a:r>
            <a:r>
              <a:rPr lang="pt-BR" sz="1600" dirty="0" smtClean="0"/>
              <a:t>Sérgio Cabral e assessores, com canal aberto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4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630634" y="1124744"/>
            <a:ext cx="7397750" cy="537270"/>
          </a:xfrm>
        </p:spPr>
        <p:txBody>
          <a:bodyPr lIns="0" tIns="0" rIns="0" bIns="0" anchor="t"/>
          <a:lstStyle/>
          <a:p>
            <a:pPr lvl="0"/>
            <a:r>
              <a:rPr lang="pt-BR" sz="24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Parte I – ABRAINC</a:t>
            </a:r>
            <a:endParaRPr lang="en-US" sz="24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endParaRPr lang="pt-BR" b="1" dirty="0" smtClean="0"/>
          </a:p>
        </p:txBody>
      </p:sp>
      <p:sp>
        <p:nvSpPr>
          <p:cNvPr id="6" name="Retângulo 7"/>
          <p:cNvSpPr>
            <a:spLocks noChangeArrowheads="1"/>
          </p:cNvSpPr>
          <p:nvPr/>
        </p:nvSpPr>
        <p:spPr bwMode="auto">
          <a:xfrm>
            <a:off x="179388" y="1988840"/>
            <a:ext cx="8624887" cy="25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dirty="0" smtClean="0"/>
              <a:t> ABRAINC e  as entidades do setor: SECOVI, CBIC</a:t>
            </a:r>
          </a:p>
          <a:p>
            <a:pPr lvl="0"/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Atualizações: Nome, Estatuto, sede</a:t>
            </a:r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Comitês: funcionamento, indicações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Conselho Deliberativo: Presidência e Vice Presidência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Outras atualizações – orçamentos, aprovações, formas de rateio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obtidos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2012 -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Caixa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23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Reuniões bimensais com </a:t>
            </a:r>
            <a:r>
              <a:rPr lang="pt-BR" sz="1600" b="1" dirty="0" err="1" smtClean="0"/>
              <a:t>VPs</a:t>
            </a:r>
            <a:r>
              <a:rPr lang="pt-BR" sz="1600" b="1" dirty="0" smtClean="0"/>
              <a:t> e Ministérios – reuniões quinzenais com SGE </a:t>
            </a:r>
            <a:endParaRPr lang="en-US" sz="1600" b="1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Contratações</a:t>
            </a:r>
          </a:p>
          <a:p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Cláusula Mandato nos Contratos PF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Simplificação INSS – extrato Receita Federal em vez de guias 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Cláusula de Fiança</a:t>
            </a:r>
            <a:r>
              <a:rPr lang="pt-BR" sz="1600" b="1" dirty="0" smtClean="0"/>
              <a:t> – </a:t>
            </a:r>
            <a:r>
              <a:rPr lang="pt-BR" sz="1600" dirty="0" smtClean="0"/>
              <a:t>em contratos a partir de 9/7/2012, cobrança do inadimplente, com acionamento da fiança somente na liberação da penúltima parcela</a:t>
            </a:r>
            <a:endParaRPr lang="en-US" sz="1600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Medições/ </a:t>
            </a:r>
            <a:r>
              <a:rPr lang="pt-BR" sz="1600" b="1" dirty="0" err="1" smtClean="0"/>
              <a:t>Gidurs</a:t>
            </a:r>
            <a:endParaRPr lang="pt-BR" sz="1600" b="1" dirty="0" smtClean="0"/>
          </a:p>
          <a:p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Desembolsos: parcelas liberadas com a PLS das empresas, com posterior medição mensal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Projetos Complementares - documentação técnica passa a ser exigível apenas na etapa do cronograma cujos serviços correspondentes serão executados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Maior </a:t>
            </a:r>
            <a:r>
              <a:rPr lang="pt-BR" sz="1600" dirty="0" err="1" smtClean="0"/>
              <a:t>homogenização</a:t>
            </a:r>
            <a:r>
              <a:rPr lang="pt-BR" sz="1600" dirty="0" smtClean="0"/>
              <a:t> </a:t>
            </a:r>
            <a:r>
              <a:rPr lang="pt-BR" sz="1600" dirty="0" err="1" smtClean="0"/>
              <a:t>Gidurs</a:t>
            </a:r>
            <a:r>
              <a:rPr lang="pt-BR" sz="1600" dirty="0" smtClean="0"/>
              <a:t> – especificações e exigências documentais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Avanços/racionalização dos controles de Paredes de Concreto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5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obtidos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2012 -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Caixa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548680"/>
            <a:ext cx="8624887" cy="597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 Desligamentos</a:t>
            </a:r>
          </a:p>
          <a:p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Extensão da centralização;</a:t>
            </a:r>
            <a:r>
              <a:rPr lang="pt-BR" sz="1600" b="1" dirty="0" smtClean="0"/>
              <a:t> </a:t>
            </a:r>
            <a:r>
              <a:rPr lang="pt-BR" sz="1600" dirty="0" smtClean="0"/>
              <a:t>simplificações no </a:t>
            </a:r>
            <a:r>
              <a:rPr lang="pt-BR" sz="1600" i="1" dirty="0" err="1" smtClean="0"/>
              <a:t>check-list</a:t>
            </a:r>
            <a:r>
              <a:rPr lang="pt-BR" sz="1600" dirty="0" smtClean="0"/>
              <a:t>; relatórios SGE/CIOPI 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Processo físico deixa de ser remetido às agências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Solução dos descasamentos processos habitacional e comercial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Ampliação da consideração da renda formal e dos processos tratados pelos </a:t>
            </a:r>
            <a:r>
              <a:rPr lang="pt-BR" sz="1600" dirty="0" err="1" smtClean="0"/>
              <a:t>CCAs</a:t>
            </a:r>
            <a:r>
              <a:rPr lang="pt-BR" sz="1600" dirty="0" smtClean="0"/>
              <a:t>, com DECORE eletrônico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Mudança no processamento: empresa Caixa/ IBM, com início de operação (piloto) até 26/2. Com isso, soluções para envio eletrônico, impressão/edição, </a:t>
            </a:r>
            <a:r>
              <a:rPr lang="pt-BR" sz="1600" dirty="0" err="1" smtClean="0"/>
              <a:t>originação</a:t>
            </a:r>
            <a:r>
              <a:rPr lang="pt-BR" sz="1600" dirty="0" smtClean="0"/>
              <a:t> de créditos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pt-BR" sz="1600" b="1" dirty="0" smtClean="0"/>
              <a:t>SRGE e seu papel </a:t>
            </a:r>
          </a:p>
          <a:p>
            <a:endParaRPr lang="pt-BR" sz="1600" b="1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 Estrutura</a:t>
            </a:r>
            <a:r>
              <a:rPr lang="pt-BR" sz="1600" dirty="0" smtClean="0"/>
              <a:t> – Transformação em SGE, com visão nacional. Expansão até o final de março: 17 para 54 pessoas: 1 Gerente Regional, 10 Gerentes PJ, 16 assistentes. Expansão das atribuições do Jurídico (inclusive </a:t>
            </a:r>
            <a:r>
              <a:rPr lang="pt-BR" sz="1600" dirty="0" err="1" smtClean="0"/>
              <a:t>SPEs</a:t>
            </a:r>
            <a:r>
              <a:rPr lang="pt-BR" sz="1600" dirty="0" smtClean="0"/>
              <a:t>) e Engenharia 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 Centralização do tratamento financeiro às empresas – </a:t>
            </a:r>
            <a:r>
              <a:rPr lang="pt-BR" sz="1600" dirty="0" smtClean="0"/>
              <a:t>Piloto com contas PJ Rodobens e Rossi. Abertura de contas e transferências em curso - expansão para outras empresas a partir de fevereiro</a:t>
            </a:r>
            <a:endParaRPr lang="en-US" sz="1600" dirty="0" smtClean="0"/>
          </a:p>
          <a:p>
            <a:pPr lvl="0"/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6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4"/>
            <a:ext cx="8649592" cy="255439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Faixa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 2012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Caixa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Min.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Cidades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Planejamento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BB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23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CNPJ único</a:t>
            </a:r>
            <a:r>
              <a:rPr lang="pt-BR" sz="1600" dirty="0" smtClean="0"/>
              <a:t> (CEI único) – esclarecimento em Normativa na próxima revisão</a:t>
            </a:r>
            <a:endParaRPr lang="en-US" sz="1600" dirty="0" smtClean="0"/>
          </a:p>
          <a:p>
            <a:r>
              <a:rPr lang="pt-BR" sz="1600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Infraestrutura </a:t>
            </a:r>
            <a:r>
              <a:rPr lang="pt-BR" sz="1600" b="1" dirty="0" err="1" smtClean="0"/>
              <a:t>não-incidente</a:t>
            </a:r>
            <a:r>
              <a:rPr lang="pt-BR" sz="1600" dirty="0" smtClean="0"/>
              <a:t> 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Desenho e aprovação de modelo de uso de contrapartidas (Estado de São Paulo)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Energia: definições e esclarecimentos (cartilha e canal PMCMV) com ANEEL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Custeio da Rede até entrada pelas Concessionárias na Faixa 1, com reflexo nas exigências para contratações Caixa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CEDAE: definição sobre fluxo, consultas, disponibilidade, cobranças. 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Prorrogação de CPAC – linha para municípios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Ajustes BDI e Leis Sociais – </a:t>
            </a:r>
            <a:r>
              <a:rPr lang="pt-BR" sz="1600" dirty="0" smtClean="0"/>
              <a:t>incidência do RET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Material Posto em Obra</a:t>
            </a:r>
            <a:r>
              <a:rPr lang="pt-BR" sz="1600" dirty="0" smtClean="0"/>
              <a:t> – percentual máximo de 80% por material (normatização)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Trabalho Social</a:t>
            </a:r>
            <a:r>
              <a:rPr lang="pt-BR" sz="1600" dirty="0" smtClean="0"/>
              <a:t> 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Divisão entre Trabalho Social e Gestão Condominial não necessita de alteração em lei.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Gestão de Condomínio – com orientações, regras de convivência e acompanhamento por mínimo de 1 ano - por entes que não sejam o Poder Público local. </a:t>
            </a:r>
            <a:endParaRPr lang="en-US" sz="1600" dirty="0" smtClean="0"/>
          </a:p>
          <a:p>
            <a:r>
              <a:rPr lang="pt-BR" sz="1600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Caixa/SGE</a:t>
            </a:r>
            <a:r>
              <a:rPr lang="pt-BR" sz="1600" dirty="0" smtClean="0"/>
              <a:t> – acompanhamento/suporte em municípios para viabilização de projetos, padronização de especificações, integração com Concessionárias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7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2012 - - Banco do Brasil/ Funding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51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u="sng" dirty="0" smtClean="0"/>
              <a:t>BB - Reuniões periódicas e acompanhamento visando fortalecimento de alternativa:</a:t>
            </a:r>
            <a:endParaRPr lang="en-US" sz="1600" b="1" u="sng" dirty="0" smtClean="0"/>
          </a:p>
          <a:p>
            <a:pPr lvl="0"/>
            <a:endParaRPr lang="pt-BR" sz="1600" b="1" dirty="0" smtClean="0"/>
          </a:p>
          <a:p>
            <a:pPr lvl="0"/>
            <a:r>
              <a:rPr lang="pt-BR" sz="1600" b="1" dirty="0" smtClean="0"/>
              <a:t>Política de crédito PF</a:t>
            </a:r>
            <a:r>
              <a:rPr lang="pt-BR" sz="1600" dirty="0" smtClean="0"/>
              <a:t> – flexibilização</a:t>
            </a:r>
            <a:endParaRPr lang="en-US" sz="1600" dirty="0" smtClean="0"/>
          </a:p>
          <a:p>
            <a:pPr lvl="0"/>
            <a:endParaRPr lang="pt-BR" sz="1600" b="1" dirty="0" smtClean="0"/>
          </a:p>
          <a:p>
            <a:pPr lvl="0"/>
            <a:r>
              <a:rPr lang="pt-BR" sz="1600" b="1" dirty="0" smtClean="0"/>
              <a:t>Portal - </a:t>
            </a:r>
            <a:r>
              <a:rPr lang="pt-BR" sz="1600" dirty="0" smtClean="0"/>
              <a:t>fluxo com documentos digitalizados, em PDF, abertura de conta automatizada no FGTS e SBPE. Aperfeiçoamentos em curso, com previsão de entrega em janeiro. Ajustes em curso causaram instabilidades relatadas pelas empresas. Início de liberações com Protocolo.</a:t>
            </a:r>
            <a:endParaRPr lang="en-US" sz="1600" dirty="0" smtClean="0"/>
          </a:p>
          <a:p>
            <a:pPr lvl="0"/>
            <a:endParaRPr lang="pt-BR" sz="1600" b="1" dirty="0" smtClean="0"/>
          </a:p>
          <a:p>
            <a:pPr lvl="0"/>
            <a:r>
              <a:rPr lang="pt-BR" sz="1600" b="1" dirty="0" smtClean="0"/>
              <a:t>Novas linhas de crédito</a:t>
            </a:r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Linha BNDES/infra </a:t>
            </a:r>
            <a:r>
              <a:rPr lang="pt-BR" sz="1600" dirty="0" err="1" smtClean="0"/>
              <a:t>não-incidente</a:t>
            </a:r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Antecipação de 3 medições (linha KG); 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Antecipação de terreno – PMCMV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Linha para compra de terreno</a:t>
            </a:r>
            <a:endParaRPr lang="en-US" sz="1600" dirty="0" smtClean="0"/>
          </a:p>
          <a:p>
            <a:pPr lvl="0"/>
            <a:endParaRPr lang="pt-BR" b="1" dirty="0" smtClean="0"/>
          </a:p>
          <a:p>
            <a:pPr lvl="0"/>
            <a:r>
              <a:rPr lang="pt-BR" sz="1600" b="1" dirty="0" smtClean="0"/>
              <a:t>Parâmetros de contratação/desembolso limitadores </a:t>
            </a:r>
            <a:r>
              <a:rPr lang="pt-BR" sz="1600" dirty="0" smtClean="0"/>
              <a:t>– implementação dez/12: financiamento na planta: VMD em vez do atual uso de 100% dos recursos para amortização; coeficiente de garantia; reembolso de valor já executado ; antecipação terreno</a:t>
            </a:r>
          </a:p>
          <a:p>
            <a:pPr lvl="0"/>
            <a:endParaRPr lang="pt-BR" sz="1600" dirty="0" smtClean="0"/>
          </a:p>
          <a:p>
            <a:r>
              <a:rPr lang="pt-BR" sz="1600" b="1" u="sng" dirty="0" err="1" smtClean="0"/>
              <a:t>Funding</a:t>
            </a:r>
            <a:r>
              <a:rPr lang="pt-BR" sz="1600" b="1" u="sng" dirty="0" smtClean="0"/>
              <a:t> para o Crédito Imobiliário </a:t>
            </a:r>
            <a:endParaRPr lang="en-US" sz="1600" u="sng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Ações p/ continuidade de </a:t>
            </a:r>
            <a:r>
              <a:rPr lang="pt-BR" sz="1600" i="1" dirty="0" err="1" smtClean="0"/>
              <a:t>Funding</a:t>
            </a:r>
            <a:r>
              <a:rPr lang="pt-BR" sz="1600" i="1" dirty="0" smtClean="0"/>
              <a:t> </a:t>
            </a:r>
            <a:r>
              <a:rPr lang="pt-BR" sz="1600" dirty="0" smtClean="0"/>
              <a:t>na Faixa 2 e 3; 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Canal com ABECIP – reunião com Octávio de </a:t>
            </a:r>
            <a:r>
              <a:rPr lang="pt-BR" sz="1600" dirty="0" err="1" smtClean="0"/>
              <a:t>Lazaris</a:t>
            </a: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Início de agenda com Bancos privados: reunião das empresas com Itaú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8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preliminar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para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detalhamento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linhas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2013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474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ABRAINC</a:t>
            </a:r>
            <a:r>
              <a:rPr lang="pt-BR" sz="1600" dirty="0" smtClean="0"/>
              <a:t> – constituição, posicionamento, funcionamento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Projeto Setorial</a:t>
            </a:r>
            <a:r>
              <a:rPr lang="pt-BR" sz="1600" dirty="0" smtClean="0"/>
              <a:t> – juntamente com CBIC e MBC – Jorge Gerdau</a:t>
            </a:r>
            <a:endParaRPr lang="en-US" sz="1600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Redução do ciclo e melhoria dos processos de incorporação</a:t>
            </a:r>
          </a:p>
          <a:p>
            <a:endParaRPr lang="pt-BR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Caixa, Banco do Brasil e demais bancos: </a:t>
            </a:r>
            <a:r>
              <a:rPr lang="pt-BR" sz="1600" dirty="0" smtClean="0"/>
              <a:t>melhoria das condições de financiamento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b="1" dirty="0" smtClean="0"/>
              <a:t>Novo Modelo Processamento Crédito Imobiliário Caixa - </a:t>
            </a:r>
            <a:r>
              <a:rPr lang="pt-BR" sz="1600" dirty="0" smtClean="0"/>
              <a:t>acompanhamento</a:t>
            </a:r>
            <a:r>
              <a:rPr lang="pt-BR" sz="1600" b="1" dirty="0" smtClean="0"/>
              <a:t>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pt-BR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Melhoria dos processos – </a:t>
            </a:r>
            <a:r>
              <a:rPr lang="pt-BR" sz="1600" dirty="0" smtClean="0"/>
              <a:t>estado de São Paulo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b="1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Cartórios </a:t>
            </a:r>
            <a:r>
              <a:rPr lang="en-US" sz="1600" dirty="0" smtClean="0"/>
              <a:t>–</a:t>
            </a:r>
            <a:r>
              <a:rPr lang="pt-BR" sz="1600" dirty="0" smtClean="0"/>
              <a:t> avanços nas propostas enviadas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b="1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 Bureau Positivo –</a:t>
            </a:r>
            <a:r>
              <a:rPr lang="pt-BR" sz="1600" dirty="0" smtClean="0"/>
              <a:t> conversas com Serasa</a:t>
            </a:r>
            <a:endParaRPr lang="en-US" sz="1600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Continuidade no equilíbrio no trabalho com entidades – CBIC, SECOVI, CII - </a:t>
            </a:r>
            <a:r>
              <a:rPr lang="pt-BR" sz="1600" dirty="0" smtClean="0"/>
              <a:t>acompanhamento com entidades, aperfeiçoamentos</a:t>
            </a:r>
            <a:endParaRPr lang="pt-BR" sz="1600" b="1" dirty="0" smtClean="0"/>
          </a:p>
          <a:p>
            <a:endParaRPr lang="pt-BR" sz="1600" b="1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9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Anexo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Linha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do Tempo 1o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semestre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2013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7950" y="1290638"/>
            <a:ext cx="2879874" cy="630237"/>
          </a:xfrm>
          <a:prstGeom prst="homePlate">
            <a:avLst>
              <a:gd name="adj" fmla="val 101008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400" b="1" dirty="0" smtClean="0"/>
              <a:t>Até 1/fevereiro </a:t>
            </a:r>
            <a:endParaRPr lang="pt-BR" sz="1400" b="1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699792" y="1268760"/>
            <a:ext cx="3278436" cy="630237"/>
          </a:xfrm>
          <a:prstGeom prst="chevron">
            <a:avLst>
              <a:gd name="adj" fmla="val 112909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200" dirty="0"/>
              <a:t>    </a:t>
            </a:r>
            <a:r>
              <a:rPr lang="pt-BR" sz="1400" b="1" dirty="0" smtClean="0"/>
              <a:t>1/fev até 5/abr</a:t>
            </a:r>
            <a:endParaRPr lang="pt-BR" sz="1400" b="1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80112" y="1268760"/>
            <a:ext cx="2952328" cy="630237"/>
          </a:xfrm>
          <a:prstGeom prst="chevron">
            <a:avLst>
              <a:gd name="adj" fmla="val 103841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200" dirty="0"/>
              <a:t>            </a:t>
            </a:r>
            <a:r>
              <a:rPr lang="pt-BR" sz="1400" b="1" dirty="0" smtClean="0"/>
              <a:t>5/abr até 7/jun</a:t>
            </a:r>
            <a:endParaRPr lang="pt-BR" sz="1400" b="1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79388" y="2132856"/>
            <a:ext cx="2448396" cy="332398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endParaRPr lang="pt-BR" sz="1400" b="0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pt-BR" sz="1400" b="0" dirty="0"/>
              <a:t> </a:t>
            </a:r>
            <a:r>
              <a:rPr lang="pt-BR" sz="1400" b="0" dirty="0" smtClean="0"/>
              <a:t>Nome, estatuto, CNPJ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pt-BR" sz="1400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pt-BR" sz="1400" dirty="0" smtClean="0"/>
              <a:t> Discussões sobre inserção CBIC/Secovi</a:t>
            </a:r>
            <a:endParaRPr lang="pt-BR" sz="1400" b="0" dirty="0" smtClean="0"/>
          </a:p>
          <a:p>
            <a:pPr>
              <a:spcBef>
                <a:spcPct val="0"/>
              </a:spcBef>
              <a:buFontTx/>
              <a:buChar char="•"/>
            </a:pPr>
            <a:endParaRPr lang="pt-BR" sz="1400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pt-BR" sz="1400" dirty="0" smtClean="0"/>
              <a:t> Proposta Comitês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pt-BR" sz="1400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pt-BR" sz="1400" dirty="0" smtClean="0"/>
              <a:t> Proposta inicial – Estrutura/ orçamento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pt-BR" sz="1400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pt-BR" sz="1400" dirty="0" smtClean="0"/>
              <a:t> Propostas de assessorias</a:t>
            </a:r>
          </a:p>
          <a:p>
            <a:pPr>
              <a:spcBef>
                <a:spcPct val="0"/>
              </a:spcBef>
            </a:pPr>
            <a:endParaRPr lang="pt-BR" sz="1400" b="1" dirty="0" smtClean="0"/>
          </a:p>
          <a:p>
            <a:pPr>
              <a:spcBef>
                <a:spcPct val="0"/>
              </a:spcBef>
            </a:pPr>
            <a:r>
              <a:rPr lang="pt-BR" sz="1400" b="1" dirty="0" smtClean="0"/>
              <a:t>Encaminhamento – reunião 1/fev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131840" y="2132856"/>
            <a:ext cx="2376735" cy="3108543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endParaRPr lang="pt-BR" sz="1400" b="0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pt-BR" sz="1400" b="0" dirty="0"/>
              <a:t> </a:t>
            </a:r>
            <a:r>
              <a:rPr lang="pt-BR" sz="1400" b="0" dirty="0" smtClean="0"/>
              <a:t>Definição inserção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pt-BR" sz="1400" dirty="0" smtClean="0"/>
          </a:p>
          <a:p>
            <a:pPr>
              <a:buFontTx/>
              <a:buChar char="•"/>
            </a:pPr>
            <a:r>
              <a:rPr lang="pt-BR" sz="1400" dirty="0" smtClean="0"/>
              <a:t> Definições sobre estrutura inicial</a:t>
            </a:r>
          </a:p>
          <a:p>
            <a:pPr>
              <a:buFontTx/>
              <a:buChar char="•"/>
            </a:pPr>
            <a:endParaRPr lang="pt-BR" sz="1400" dirty="0" smtClean="0"/>
          </a:p>
          <a:p>
            <a:pPr>
              <a:buFontTx/>
              <a:buChar char="•"/>
            </a:pPr>
            <a:r>
              <a:rPr lang="pt-BR" sz="1400" dirty="0" smtClean="0"/>
              <a:t> Discussões sobre comunicação/ site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pt-BR" sz="1400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pt-BR" sz="1400" dirty="0" smtClean="0"/>
              <a:t>  Recomendações de Comitês: estudos, ações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pt-BR" sz="1400" dirty="0" smtClean="0"/>
          </a:p>
          <a:p>
            <a:pPr>
              <a:spcBef>
                <a:spcPct val="0"/>
              </a:spcBef>
            </a:pPr>
            <a:r>
              <a:rPr lang="pt-BR" sz="1400" b="1" dirty="0" smtClean="0"/>
              <a:t>Encaminhamento – reunião 5/abr  </a:t>
            </a:r>
            <a:endParaRPr lang="pt-BR" sz="1400" b="1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940152" y="2132856"/>
            <a:ext cx="2448743" cy="2585323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endParaRPr lang="pt-BR" sz="1400" b="0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pt-BR" sz="1400" b="0" dirty="0"/>
              <a:t> </a:t>
            </a:r>
            <a:r>
              <a:rPr lang="pt-BR" sz="1400" b="0" dirty="0" smtClean="0"/>
              <a:t>Definiçõe</a:t>
            </a:r>
            <a:r>
              <a:rPr lang="pt-BR" sz="1400" dirty="0" smtClean="0"/>
              <a:t>s e i</a:t>
            </a:r>
            <a:r>
              <a:rPr lang="pt-BR" sz="1400" b="0" dirty="0" smtClean="0"/>
              <a:t>nício de implementação: comunicação, estrutura, endereço, site</a:t>
            </a:r>
          </a:p>
          <a:p>
            <a:pPr>
              <a:spcBef>
                <a:spcPct val="0"/>
              </a:spcBef>
            </a:pPr>
            <a:endParaRPr lang="pt-BR" sz="1400" b="0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pt-BR" sz="1400" dirty="0" smtClean="0"/>
              <a:t> Estudos, ações</a:t>
            </a:r>
            <a:endParaRPr lang="pt-BR" sz="1400" dirty="0"/>
          </a:p>
          <a:p>
            <a:pPr>
              <a:spcBef>
                <a:spcPct val="0"/>
              </a:spcBef>
            </a:pPr>
            <a:endParaRPr lang="pt-BR" sz="1400" dirty="0"/>
          </a:p>
          <a:p>
            <a:r>
              <a:rPr lang="pt-BR" sz="1400" b="1" dirty="0" smtClean="0"/>
              <a:t>Encaminhamento – reunião 7/jun  </a:t>
            </a:r>
            <a:endParaRPr lang="pt-BR" sz="1200" dirty="0" smtClean="0"/>
          </a:p>
          <a:p>
            <a:pPr>
              <a:spcBef>
                <a:spcPct val="0"/>
              </a:spcBef>
              <a:buFontTx/>
              <a:buChar char="•"/>
            </a:pPr>
            <a:endParaRPr lang="pt-BR" sz="1200" dirty="0" smtClean="0">
              <a:solidFill>
                <a:schemeClr val="bg1"/>
              </a:solidFill>
              <a:latin typeface="Verdana" pitchFamily="34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endParaRPr lang="pt-BR" sz="10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6632"/>
            <a:ext cx="8721600" cy="281831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Nome, logo,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princípios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764705"/>
            <a:ext cx="8624887" cy="33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ABRAINC – </a:t>
            </a:r>
            <a:r>
              <a:rPr lang="pt-BR" dirty="0" smtClean="0"/>
              <a:t>Associação Brasileira de Incorporadoras Imobiliárias</a:t>
            </a:r>
          </a:p>
          <a:p>
            <a:endParaRPr lang="pt-BR" dirty="0" smtClean="0"/>
          </a:p>
          <a:p>
            <a:r>
              <a:rPr lang="pt-BR" b="1" dirty="0" smtClean="0"/>
              <a:t>Missão - </a:t>
            </a:r>
            <a:r>
              <a:rPr lang="pt-BR" dirty="0" smtClean="0"/>
              <a:t>representar as empresas de incorporação imobiliária no âmbito nacional, fortalecendo o setor e contribuindo para o desenvolvimento sustentável do país e de suas cidades</a:t>
            </a:r>
          </a:p>
          <a:p>
            <a:pPr lvl="0"/>
            <a:endParaRPr lang="pt-BR" b="1" dirty="0" smtClean="0"/>
          </a:p>
          <a:p>
            <a:r>
              <a:rPr lang="pt-BR" b="1" dirty="0" smtClean="0"/>
              <a:t>Princípios e Valores - </a:t>
            </a:r>
            <a:r>
              <a:rPr lang="pt-BR" dirty="0" smtClean="0"/>
              <a:t>Responsabilidade Socioambiental, Ética, Integridade, Conformidade técnica, fiscal e urbanística, Competitividade</a:t>
            </a:r>
          </a:p>
          <a:p>
            <a:endParaRPr lang="pt-BR" b="1" dirty="0" smtClean="0"/>
          </a:p>
          <a:p>
            <a:r>
              <a:rPr lang="pt-BR" b="1" dirty="0" smtClean="0"/>
              <a:t>Reuniões bimensais 2013</a:t>
            </a:r>
            <a:r>
              <a:rPr lang="pt-BR" dirty="0" smtClean="0"/>
              <a:t> - 1/fev; 5/abr; 7/jun; 2/ago; 4/out*; 6/dez</a:t>
            </a:r>
          </a:p>
          <a:p>
            <a:endParaRPr lang="pt-BR" b="1" dirty="0" smtClean="0"/>
          </a:p>
          <a:p>
            <a:r>
              <a:rPr lang="pt-BR" b="1" dirty="0" smtClean="0"/>
              <a:t>*</a:t>
            </a:r>
            <a:r>
              <a:rPr lang="pt-BR" sz="1400" dirty="0" smtClean="0"/>
              <a:t>coincide com ENIC – proposta – realocação para </a:t>
            </a:r>
            <a:r>
              <a:rPr lang="pt-BR" sz="1400" b="1" dirty="0" smtClean="0"/>
              <a:t>11/out</a:t>
            </a:r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pic>
        <p:nvPicPr>
          <p:cNvPr id="46081" name="523d1cf1-6642-4e3a-9bab-a47b69022ee4" descr="E1BB9BC2-3358-4BFF-9977-1311CB9C1564@TREELA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84249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ABRAINC e as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Entidades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Secovi, CBIC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Formalização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Reflexo de existência informal por 4 anos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Presença nacional – questões advindas da dimensão das empresas e geografia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O que se busca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Fortalecimento do setor – colaboração/integração - SECOVI, CII, CBIC e demais entidades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Viabilização de ações: governança, transparência, estudos, propostas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Assertividade e agilidade no encaminhamento das questões comuns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Questões/ propostas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Ampliar o crédito e o financiamento aos empreendimentos e aos compradores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Continuidade e aperfeiçoamentos no PMCMV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Produtividade e inovação tecnológica: redução de custos e aumento de qualidade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Busca por formalização no trabalho, produtividade e aperfeiçoamentos legais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Simplificação da legislação e burocracia nas diversas fases dos empreendimentos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Planejamento urbano sustentável: qualidade urbanística e mobilidade urbana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Integração com entidades do setor, como SECOVI, </a:t>
            </a:r>
            <a:r>
              <a:rPr lang="pt-BR" dirty="0" err="1" smtClean="0"/>
              <a:t>Sinduscons</a:t>
            </a:r>
            <a:r>
              <a:rPr lang="pt-BR" dirty="0" smtClean="0"/>
              <a:t> e CBIC, com trocas e sem duplicidade de estudos e diagnósticos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Estatuto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486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pt-BR" dirty="0" smtClean="0"/>
              <a:t> Alteração do nome de Conselho Executivo para Diretoria</a:t>
            </a:r>
          </a:p>
          <a:p>
            <a:pPr marL="0" lvl="1">
              <a:buFont typeface="Arial" pitchFamily="34" charset="0"/>
              <a:buChar char="•"/>
            </a:pPr>
            <a:r>
              <a:rPr lang="pt-BR" dirty="0" smtClean="0"/>
              <a:t> Representação institucional/ condução das reuniões: Presidente e VP Cons. Deliberativo</a:t>
            </a:r>
            <a:endParaRPr lang="en-US" sz="2000" dirty="0" smtClean="0"/>
          </a:p>
          <a:p>
            <a:pPr marL="0" lvl="1">
              <a:buFont typeface="Arial" pitchFamily="34" charset="0"/>
              <a:buChar char="•"/>
            </a:pPr>
            <a:r>
              <a:rPr lang="pt-BR" dirty="0" smtClean="0"/>
              <a:t> Prestação de informações pelos Associados, com uso de forma consolidada e sigilo em relação às informações individuais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Proibição de contribuições para campanhas políticas a partidos ou candidatos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Padronização - maioria simples dos presentes; reuniões: 1/3 dos Associados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Assembleia Geral (obrigatória por Lei) define membros do Conselho Deliberativo, no máximo 30, com mandato de 2 anos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Impedimento de se dar aval/fiança em nome da ABRAINC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Assembleia Geral - compra/venda de imóvel; casos não previstos</a:t>
            </a:r>
          </a:p>
          <a:p>
            <a:endParaRPr lang="pt-BR" dirty="0" smtClean="0"/>
          </a:p>
          <a:p>
            <a:r>
              <a:rPr lang="pt-BR" b="1" dirty="0" smtClean="0"/>
              <a:t>Ata de Constituição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Definição do endereço da entidade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Assinaturas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Representantes legais – os 5 membros da Diretoria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Desenho estrutural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4</a:t>
            </a:r>
            <a:endParaRPr lang="en-US" sz="1000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467544" y="1671191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Conselho Deliberativo</a:t>
            </a:r>
            <a:endParaRPr lang="pt-BR" sz="1400" b="1" dirty="0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95536" y="2996952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Conselho Executivo (ou Diretoria)</a:t>
            </a:r>
            <a:endParaRPr lang="pt-BR" sz="1400" b="1" dirty="0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95536" y="4057327"/>
            <a:ext cx="8350250" cy="2923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300" b="1" dirty="0" smtClean="0"/>
              <a:t>Comitês</a:t>
            </a:r>
            <a:endParaRPr lang="pt-BR" sz="1300" b="1" dirty="0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827584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Jurídico</a:t>
            </a:r>
            <a:endParaRPr lang="pt-BR" sz="1400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339752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err="1" smtClean="0"/>
              <a:t>Fin</a:t>
            </a:r>
            <a:r>
              <a:rPr lang="pt-BR" sz="1400" b="1" dirty="0" smtClean="0"/>
              <a:t>/Contábi</a:t>
            </a:r>
            <a:r>
              <a:rPr lang="pt-BR" sz="1400" dirty="0" smtClean="0"/>
              <a:t>l</a:t>
            </a:r>
            <a:endParaRPr lang="pt-BR" sz="1400" b="0" dirty="0"/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6876256" y="5118283"/>
            <a:ext cx="1368152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Incorporação</a:t>
            </a:r>
            <a:endParaRPr lang="pt-BR" sz="1400" b="1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5364088" y="5118283"/>
            <a:ext cx="1368152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Comunicação</a:t>
            </a:r>
            <a:endParaRPr lang="pt-BR" sz="1400" b="1" dirty="0"/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3851920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Técnico</a:t>
            </a:r>
            <a:endParaRPr lang="pt-BR" sz="1400" b="1" dirty="0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76256" y="2431921"/>
            <a:ext cx="129614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VP</a:t>
            </a:r>
            <a:endParaRPr lang="pt-BR" sz="1200" b="0" dirty="0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876256" y="2143889"/>
            <a:ext cx="129614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Presidente</a:t>
            </a:r>
            <a:endParaRPr lang="pt-BR" sz="1200" b="0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411760" y="2103239"/>
            <a:ext cx="410445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Responsável pelos assuntos estratégicos  - representantes indicados por 19 empresas</a:t>
            </a:r>
            <a:endParaRPr lang="pt-BR" sz="1200" b="0" dirty="0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9672" y="3399383"/>
            <a:ext cx="547260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Órgão de gestão: 5 membros  (Leonardo Diniz, Marcelo Borges, Meyer Nigri,Nicholas Reade, Rafael Novellino) 1 suplente (Ronaldo Cury)</a:t>
            </a:r>
            <a:endParaRPr lang="pt-BR" sz="1200" b="0" dirty="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948264" y="5642084"/>
            <a:ext cx="129614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400" dirty="0" smtClean="0"/>
              <a:t>1 Coord. </a:t>
            </a:r>
          </a:p>
          <a:p>
            <a:pPr algn="ctr">
              <a:spcBef>
                <a:spcPts val="0"/>
              </a:spcBef>
            </a:pPr>
            <a:r>
              <a:rPr lang="pt-BR" sz="1400" dirty="0" smtClean="0"/>
              <a:t>2 </a:t>
            </a:r>
            <a:r>
              <a:rPr lang="pt-BR" sz="1400" dirty="0" err="1" smtClean="0"/>
              <a:t>Subcoord</a:t>
            </a:r>
            <a:endParaRPr lang="pt-BR" sz="1400" b="0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436096" y="5622920"/>
            <a:ext cx="129614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400" dirty="0" smtClean="0"/>
              <a:t>1 Coord. </a:t>
            </a:r>
          </a:p>
          <a:p>
            <a:pPr algn="ctr">
              <a:spcBef>
                <a:spcPts val="0"/>
              </a:spcBef>
            </a:pPr>
            <a:r>
              <a:rPr lang="pt-BR" sz="1400" dirty="0" smtClean="0"/>
              <a:t>2 </a:t>
            </a:r>
            <a:r>
              <a:rPr lang="pt-BR" sz="1400" dirty="0" err="1" smtClean="0"/>
              <a:t>Subcoord</a:t>
            </a:r>
            <a:endParaRPr lang="pt-BR" sz="1400" b="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851920" y="5622920"/>
            <a:ext cx="129614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400" dirty="0" smtClean="0"/>
              <a:t>1 Coord. </a:t>
            </a:r>
          </a:p>
          <a:p>
            <a:pPr algn="ctr">
              <a:spcBef>
                <a:spcPts val="0"/>
              </a:spcBef>
            </a:pPr>
            <a:r>
              <a:rPr lang="pt-BR" sz="1400" dirty="0" smtClean="0"/>
              <a:t>2 </a:t>
            </a:r>
            <a:r>
              <a:rPr lang="pt-BR" sz="1400" dirty="0" err="1" smtClean="0"/>
              <a:t>Subcoord</a:t>
            </a:r>
            <a:endParaRPr lang="pt-BR" sz="1400" b="0" dirty="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2339752" y="5642084"/>
            <a:ext cx="129614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400" dirty="0" smtClean="0"/>
              <a:t>1 Coord. </a:t>
            </a:r>
          </a:p>
          <a:p>
            <a:pPr algn="ctr">
              <a:spcBef>
                <a:spcPts val="0"/>
              </a:spcBef>
            </a:pPr>
            <a:r>
              <a:rPr lang="pt-BR" sz="1400" dirty="0" smtClean="0"/>
              <a:t>2 </a:t>
            </a:r>
            <a:r>
              <a:rPr lang="pt-BR" sz="1400" dirty="0" err="1" smtClean="0"/>
              <a:t>Subcoord</a:t>
            </a:r>
            <a:endParaRPr lang="pt-BR" sz="1400" b="0" dirty="0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27584" y="5622920"/>
            <a:ext cx="129614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400" dirty="0" smtClean="0"/>
              <a:t>1 Coord. </a:t>
            </a:r>
          </a:p>
          <a:p>
            <a:pPr algn="ctr">
              <a:spcBef>
                <a:spcPts val="0"/>
              </a:spcBef>
            </a:pPr>
            <a:r>
              <a:rPr lang="pt-BR" sz="1400" dirty="0" smtClean="0"/>
              <a:t>2 </a:t>
            </a:r>
            <a:r>
              <a:rPr lang="pt-BR" sz="1400" dirty="0" err="1" smtClean="0"/>
              <a:t>Subcoord</a:t>
            </a:r>
            <a:endParaRPr lang="pt-BR" sz="1400" b="0" dirty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619672" y="4479503"/>
            <a:ext cx="547260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Participação de todas as empresas</a:t>
            </a:r>
            <a:endParaRPr lang="pt-BR" sz="1200" b="0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67544" y="1268760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Assembleia Geral</a:t>
            </a:r>
            <a:endParaRPr lang="pt-BR" sz="1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Conselho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Deliberativo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476672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dirty="0" smtClean="0"/>
              <a:t>Todas as empresas participantes – Mandato: 2 anos. Indicações de representantes</a:t>
            </a:r>
          </a:p>
          <a:p>
            <a:pPr lvl="0"/>
            <a:endParaRPr lang="pt-BR" dirty="0" smtClean="0"/>
          </a:p>
          <a:p>
            <a:r>
              <a:rPr lang="pt-BR" sz="1400" u="sng" dirty="0" err="1" smtClean="0"/>
              <a:t>Brookfield</a:t>
            </a:r>
            <a:r>
              <a:rPr lang="pt-BR" sz="1400" u="sng" dirty="0" smtClean="0"/>
              <a:t> </a:t>
            </a:r>
            <a:r>
              <a:rPr lang="pt-BR" sz="1400" dirty="0" smtClean="0"/>
              <a:t>- Nicholas </a:t>
            </a:r>
            <a:r>
              <a:rPr lang="pt-BR" sz="1400" dirty="0" err="1" smtClean="0"/>
              <a:t>Ready</a:t>
            </a:r>
            <a:r>
              <a:rPr lang="pt-BR" sz="1400" dirty="0" smtClean="0"/>
              <a:t>, Marcelo Borba, Luiz Fernando Moura, Alessandro Vedrossi</a:t>
            </a:r>
            <a:endParaRPr lang="en-US" sz="1400" dirty="0" smtClean="0"/>
          </a:p>
          <a:p>
            <a:r>
              <a:rPr lang="pt-BR" sz="1400" u="sng" dirty="0" smtClean="0"/>
              <a:t>Cury</a:t>
            </a:r>
            <a:r>
              <a:rPr lang="pt-BR" sz="1400" dirty="0" smtClean="0"/>
              <a:t> - Fábio  Cury, Marcos Alex Sandro Messias Aranda  e Ronaldo Cury De Capua </a:t>
            </a:r>
            <a:endParaRPr lang="en-US" sz="1400" dirty="0" smtClean="0"/>
          </a:p>
          <a:p>
            <a:r>
              <a:rPr lang="pt-BR" sz="1400" u="sng" dirty="0" err="1" smtClean="0"/>
              <a:t>Cyrela</a:t>
            </a:r>
            <a:r>
              <a:rPr lang="pt-BR" sz="1400" dirty="0" smtClean="0"/>
              <a:t>- Rafael Novellino, Jayme Flechtman, Cláudio Carvalho, Aron Zylberman</a:t>
            </a:r>
            <a:endParaRPr lang="en-US" sz="1400" dirty="0" smtClean="0"/>
          </a:p>
          <a:p>
            <a:r>
              <a:rPr lang="pt-BR" sz="1400" u="sng" dirty="0" smtClean="0"/>
              <a:t>Direcional</a:t>
            </a:r>
            <a:r>
              <a:rPr lang="pt-BR" sz="1400" dirty="0" smtClean="0"/>
              <a:t> - Ricardo Valadares Gontijo, Ricardo Ribeiro Valadares Gontijo, Laura Ribeiro Henriques</a:t>
            </a:r>
            <a:endParaRPr lang="en-US" sz="1400" dirty="0" smtClean="0"/>
          </a:p>
          <a:p>
            <a:r>
              <a:rPr lang="pt-BR" sz="1400" u="sng" dirty="0" smtClean="0"/>
              <a:t>Emccamp </a:t>
            </a:r>
            <a:r>
              <a:rPr lang="pt-BR" sz="1400" dirty="0" smtClean="0"/>
              <a:t>– Regis Pinheiro Campos, André Campos, Regis Guimarães Campos</a:t>
            </a:r>
            <a:endParaRPr lang="en-US" sz="1400" dirty="0" smtClean="0"/>
          </a:p>
          <a:p>
            <a:r>
              <a:rPr lang="pt-BR" sz="1400" u="sng" dirty="0" err="1" smtClean="0"/>
              <a:t>Even</a:t>
            </a:r>
            <a:r>
              <a:rPr lang="pt-BR" sz="1400" u="sng" dirty="0" smtClean="0"/>
              <a:t> </a:t>
            </a:r>
            <a:r>
              <a:rPr lang="pt-BR" sz="1400" dirty="0" smtClean="0"/>
              <a:t>– Carlos Eduardo </a:t>
            </a:r>
            <a:r>
              <a:rPr lang="pt-BR" sz="1400" dirty="0" err="1" smtClean="0"/>
              <a:t>Terepins</a:t>
            </a:r>
            <a:r>
              <a:rPr lang="pt-BR" sz="1400" dirty="0" smtClean="0"/>
              <a:t>, Paulo Otávio Gonçalves de Moura, </a:t>
            </a:r>
            <a:r>
              <a:rPr lang="pt-BR" sz="1400" dirty="0" err="1" smtClean="0"/>
              <a:t>Dany</a:t>
            </a:r>
            <a:r>
              <a:rPr lang="pt-BR" sz="1400" dirty="0" smtClean="0"/>
              <a:t> </a:t>
            </a:r>
            <a:r>
              <a:rPr lang="pt-BR" sz="1400" dirty="0" err="1" smtClean="0"/>
              <a:t>Muszkat</a:t>
            </a:r>
            <a:endParaRPr lang="en-US" sz="1400" dirty="0" smtClean="0"/>
          </a:p>
          <a:p>
            <a:r>
              <a:rPr lang="pt-BR" sz="1400" u="sng" dirty="0" err="1" smtClean="0"/>
              <a:t>Eztec</a:t>
            </a:r>
            <a:r>
              <a:rPr lang="pt-BR" sz="1400" u="sng" dirty="0" smtClean="0"/>
              <a:t> </a:t>
            </a:r>
            <a:r>
              <a:rPr lang="pt-BR" sz="1400" dirty="0" smtClean="0"/>
              <a:t>- Flavio E. Zarzur; Silvio E. Zarzur; Marcelo E. Zarzur</a:t>
            </a:r>
            <a:endParaRPr lang="en-US" sz="1400" dirty="0" smtClean="0"/>
          </a:p>
          <a:p>
            <a:r>
              <a:rPr lang="pt-BR" sz="1400" u="sng" dirty="0" smtClean="0"/>
              <a:t>Gafisa </a:t>
            </a:r>
            <a:r>
              <a:rPr lang="pt-BR" sz="1400" dirty="0" smtClean="0"/>
              <a:t>- Alceu Duilio Calciolari,  Rodrigo </a:t>
            </a:r>
            <a:r>
              <a:rPr lang="pt-BR" sz="1400" dirty="0" err="1" smtClean="0"/>
              <a:t>Osmo</a:t>
            </a:r>
            <a:r>
              <a:rPr lang="pt-BR" sz="1400" dirty="0" smtClean="0"/>
              <a:t>,  Daniela Ferrari</a:t>
            </a:r>
            <a:endParaRPr lang="en-US" sz="1400" dirty="0" smtClean="0"/>
          </a:p>
          <a:p>
            <a:r>
              <a:rPr lang="pt-BR" sz="1400" u="sng" dirty="0" smtClean="0"/>
              <a:t>HM</a:t>
            </a:r>
            <a:r>
              <a:rPr lang="pt-BR" sz="1400" dirty="0" smtClean="0"/>
              <a:t>: Henrique Bianco, Mauro Bastazin, Sylvia Bianco</a:t>
            </a:r>
            <a:r>
              <a:rPr lang="pt-BR" sz="1400" u="sng" dirty="0" smtClean="0"/>
              <a:t> </a:t>
            </a:r>
            <a:endParaRPr lang="en-US" sz="1400" dirty="0" smtClean="0"/>
          </a:p>
          <a:p>
            <a:r>
              <a:rPr lang="pt-BR" sz="1400" u="sng" dirty="0" err="1" smtClean="0"/>
              <a:t>Homex</a:t>
            </a:r>
            <a:r>
              <a:rPr lang="pt-BR" sz="1400" dirty="0" smtClean="0"/>
              <a:t> -  Mário Cavalcante, Eurico Machado, Lindomar </a:t>
            </a:r>
            <a:r>
              <a:rPr lang="pt-BR" sz="1400" dirty="0" err="1" smtClean="0"/>
              <a:t>Ervate</a:t>
            </a:r>
            <a:endParaRPr lang="en-US" sz="1400" dirty="0" smtClean="0"/>
          </a:p>
          <a:p>
            <a:r>
              <a:rPr lang="pt-BR" sz="1400" u="sng" dirty="0" smtClean="0"/>
              <a:t>JHSF</a:t>
            </a:r>
            <a:r>
              <a:rPr lang="pt-BR" sz="1400" dirty="0" smtClean="0"/>
              <a:t> - José </a:t>
            </a:r>
            <a:r>
              <a:rPr lang="pt-BR" sz="1400" dirty="0" err="1" smtClean="0"/>
              <a:t>Auriemo</a:t>
            </a:r>
            <a:r>
              <a:rPr lang="pt-BR" sz="1400" dirty="0" smtClean="0"/>
              <a:t> Neto, Humberto Polati</a:t>
            </a:r>
            <a:endParaRPr lang="en-US" sz="1400" dirty="0" smtClean="0"/>
          </a:p>
          <a:p>
            <a:r>
              <a:rPr lang="pt-BR" sz="1400" u="sng" dirty="0" smtClean="0"/>
              <a:t>MRV</a:t>
            </a:r>
            <a:r>
              <a:rPr lang="pt-BR" sz="1400" dirty="0" smtClean="0"/>
              <a:t>- Rubens Menin, Maria Fernanda Menin, José Adib, Leonardo Correa</a:t>
            </a:r>
            <a:endParaRPr lang="en-US" sz="1400" dirty="0" smtClean="0"/>
          </a:p>
          <a:p>
            <a:r>
              <a:rPr lang="pt-BR" sz="1400" u="sng" dirty="0" smtClean="0"/>
              <a:t>OR</a:t>
            </a:r>
            <a:r>
              <a:rPr lang="pt-BR" sz="1400" dirty="0" smtClean="0"/>
              <a:t>: Paul Elie </a:t>
            </a:r>
            <a:r>
              <a:rPr lang="pt-BR" sz="1400" dirty="0" err="1" smtClean="0"/>
              <a:t>Altit</a:t>
            </a:r>
            <a:r>
              <a:rPr lang="pt-BR" sz="1400" dirty="0" smtClean="0"/>
              <a:t>, Paulo Ricardo </a:t>
            </a:r>
            <a:r>
              <a:rPr lang="pt-BR" sz="1400" dirty="0" err="1" smtClean="0"/>
              <a:t>Baqueiro</a:t>
            </a:r>
            <a:r>
              <a:rPr lang="pt-BR" sz="1400" dirty="0" smtClean="0"/>
              <a:t> de Melo, Daniel Bezerra Villar, Enio Ribeiro de Andrade</a:t>
            </a:r>
            <a:endParaRPr lang="en-US" sz="1400" dirty="0" smtClean="0"/>
          </a:p>
          <a:p>
            <a:r>
              <a:rPr lang="pt-BR" sz="1400" u="sng" dirty="0" smtClean="0"/>
              <a:t>PDG</a:t>
            </a:r>
            <a:r>
              <a:rPr lang="pt-BR" sz="1400" dirty="0" smtClean="0"/>
              <a:t>  - Carlos </a:t>
            </a:r>
            <a:r>
              <a:rPr lang="pt-BR" sz="1400" dirty="0" err="1" smtClean="0"/>
              <a:t>Piani</a:t>
            </a:r>
            <a:r>
              <a:rPr lang="pt-BR" sz="1400" dirty="0" smtClean="0"/>
              <a:t>, Marco </a:t>
            </a:r>
            <a:r>
              <a:rPr lang="pt-BR" sz="1400" dirty="0" err="1" smtClean="0"/>
              <a:t>Kheirallah</a:t>
            </a:r>
            <a:r>
              <a:rPr lang="pt-BR" sz="1400" dirty="0" smtClean="0"/>
              <a:t>, Saulo Lara, Antonio Guedes</a:t>
            </a:r>
            <a:endParaRPr lang="en-US" sz="1400" dirty="0" smtClean="0"/>
          </a:p>
          <a:p>
            <a:r>
              <a:rPr lang="pt-BR" sz="1400" u="sng" dirty="0" smtClean="0"/>
              <a:t>Rodobens</a:t>
            </a:r>
            <a:r>
              <a:rPr lang="pt-BR" sz="1400" dirty="0" smtClean="0"/>
              <a:t>: Marcelo Borges, Flávio Vidigal, Carlos Bianconi</a:t>
            </a:r>
            <a:endParaRPr lang="en-US" sz="1400" dirty="0" smtClean="0"/>
          </a:p>
          <a:p>
            <a:r>
              <a:rPr lang="pt-BR" sz="1400" u="sng" dirty="0" smtClean="0"/>
              <a:t>Rossi </a:t>
            </a:r>
            <a:r>
              <a:rPr lang="pt-BR" sz="1400" dirty="0" smtClean="0"/>
              <a:t>- Leonardo Diniz, Rodrigo Martins, João Rossi</a:t>
            </a:r>
            <a:endParaRPr lang="en-US" sz="1400" dirty="0" smtClean="0"/>
          </a:p>
          <a:p>
            <a:r>
              <a:rPr lang="en-US" sz="1400" u="sng" dirty="0" smtClean="0"/>
              <a:t>Tecnisa</a:t>
            </a:r>
            <a:r>
              <a:rPr lang="en-US" sz="1400" dirty="0" smtClean="0"/>
              <a:t> - Meyer Joseph Nigri, Joseph Meyer Nigri</a:t>
            </a:r>
          </a:p>
          <a:p>
            <a:r>
              <a:rPr lang="pt-BR" sz="1400" u="sng" dirty="0" smtClean="0"/>
              <a:t>Trisul</a:t>
            </a:r>
            <a:r>
              <a:rPr lang="pt-BR" sz="1400" dirty="0" smtClean="0"/>
              <a:t> – Jorge Cury, Fernando Salomão, William Rahhal</a:t>
            </a:r>
            <a:r>
              <a:rPr lang="pt-BR" sz="1400" b="1" dirty="0" smtClean="0"/>
              <a:t> </a:t>
            </a:r>
            <a:endParaRPr lang="en-US" sz="1400" dirty="0" smtClean="0"/>
          </a:p>
          <a:p>
            <a:r>
              <a:rPr lang="pt-BR" sz="1400" u="sng" dirty="0" smtClean="0"/>
              <a:t>Viver</a:t>
            </a:r>
            <a:r>
              <a:rPr lang="pt-BR" sz="1400" b="1" dirty="0" smtClean="0"/>
              <a:t> – </a:t>
            </a:r>
            <a:r>
              <a:rPr lang="pt-BR" sz="1400" dirty="0" smtClean="0"/>
              <a:t>Bruno </a:t>
            </a:r>
            <a:r>
              <a:rPr lang="pt-BR" sz="1400" dirty="0" err="1" smtClean="0"/>
              <a:t>Lascowsky</a:t>
            </a:r>
            <a:r>
              <a:rPr lang="pt-BR" sz="1400" dirty="0" smtClean="0"/>
              <a:t>, Eduardo Machado, Eduardo </a:t>
            </a:r>
            <a:r>
              <a:rPr lang="pt-BR" sz="1400" dirty="0" err="1" smtClean="0"/>
              <a:t>Canonico</a:t>
            </a:r>
            <a:endParaRPr lang="en-US" sz="1400" dirty="0" smtClean="0"/>
          </a:p>
          <a:p>
            <a:pPr lvl="0"/>
            <a:endParaRPr lang="pt-BR" dirty="0" smtClean="0"/>
          </a:p>
          <a:p>
            <a:r>
              <a:rPr lang="pt-BR" dirty="0" smtClean="0"/>
              <a:t>Presidente e Vice-Presidente do Conselho Deliberativo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Representação institucional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Reuniões do Conselho Deliberativo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Orçamento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rateios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548680"/>
            <a:ext cx="8624887" cy="502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Cotas/rateio -  43 cotas</a:t>
            </a:r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PL &lt; R$ 1 bi: Cury, Emccamp, HM, </a:t>
            </a:r>
            <a:r>
              <a:rPr lang="pt-BR" dirty="0" err="1" smtClean="0"/>
              <a:t>Homex</a:t>
            </a:r>
            <a:r>
              <a:rPr lang="pt-BR" dirty="0" smtClean="0"/>
              <a:t>, Rodobens, Trisul, Viver – 1 quota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PL  R$ 1,01 bi até R$ 2 bi: Direcional, </a:t>
            </a:r>
            <a:r>
              <a:rPr lang="pt-BR" dirty="0" err="1" smtClean="0"/>
              <a:t>Even</a:t>
            </a:r>
            <a:r>
              <a:rPr lang="pt-BR" dirty="0" smtClean="0"/>
              <a:t>, EZTEC, JHSF, Tecnisa – 2 quotas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PL  R$ 2,01 bi até 3 bi: Gafisa, Rossi – 3 quotas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PL acima de R$ 3 bi: </a:t>
            </a:r>
            <a:r>
              <a:rPr lang="pt-BR" dirty="0" err="1" smtClean="0"/>
              <a:t>Brookfield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, MRV, Odebrecht, PDG -  4 quotas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Orçamento preliminar</a:t>
            </a:r>
          </a:p>
          <a:p>
            <a:pPr lvl="0"/>
            <a:endParaRPr lang="pt-BR" sz="1600" b="1" dirty="0" smtClean="0"/>
          </a:p>
          <a:p>
            <a:pPr marL="0" lvl="1">
              <a:buFont typeface="Arial" pitchFamily="34" charset="0"/>
              <a:buChar char="•"/>
            </a:pPr>
            <a:r>
              <a:rPr lang="pt-BR" sz="1600" b="1" dirty="0" smtClean="0"/>
              <a:t> </a:t>
            </a:r>
            <a:r>
              <a:rPr lang="pt-BR" dirty="0" smtClean="0"/>
              <a:t>Início de rateio por cotas em março, se possível</a:t>
            </a:r>
          </a:p>
          <a:p>
            <a:pPr marL="457200" lvl="2">
              <a:buFont typeface="Arial" pitchFamily="34" charset="0"/>
              <a:buChar char="•"/>
            </a:pPr>
            <a:r>
              <a:rPr lang="pt-BR" dirty="0" smtClean="0"/>
              <a:t> Formalização completa</a:t>
            </a:r>
          </a:p>
          <a:p>
            <a:pPr marL="457200" lvl="2">
              <a:buFont typeface="Arial" pitchFamily="34" charset="0"/>
              <a:buChar char="•"/>
            </a:pPr>
            <a:r>
              <a:rPr lang="pt-BR" dirty="0" smtClean="0"/>
              <a:t> Abertura de conta</a:t>
            </a:r>
          </a:p>
          <a:p>
            <a:pPr marL="457200" lvl="2">
              <a:buFont typeface="Arial" pitchFamily="34" charset="0"/>
              <a:buChar char="•"/>
            </a:pPr>
            <a:r>
              <a:rPr lang="pt-BR" dirty="0" smtClean="0"/>
              <a:t> Evitar conflito com exercício 2012 (ex: bonificação)</a:t>
            </a:r>
          </a:p>
          <a:p>
            <a:pPr marL="457200" lvl="2">
              <a:buFont typeface="Arial" pitchFamily="34" charset="0"/>
              <a:buChar char="•"/>
            </a:pPr>
            <a:endParaRPr lang="pt-BR" dirty="0" smtClean="0"/>
          </a:p>
          <a:p>
            <a:pPr marL="0" lvl="1">
              <a:buFont typeface="Arial" pitchFamily="34" charset="0"/>
              <a:buChar char="•"/>
            </a:pPr>
            <a:r>
              <a:rPr lang="pt-BR" dirty="0" smtClean="0"/>
              <a:t> Contribuições trimestrais; 1ª contribuição com 6 meses</a:t>
            </a:r>
          </a:p>
          <a:p>
            <a:pPr marL="0" lvl="1"/>
            <a:endParaRPr lang="pt-BR" dirty="0" smtClean="0"/>
          </a:p>
          <a:p>
            <a:pPr marL="0" lvl="1">
              <a:buFont typeface="Arial" pitchFamily="34" charset="0"/>
              <a:buChar char="•"/>
            </a:pPr>
            <a:r>
              <a:rPr lang="pt-BR" dirty="0" smtClean="0"/>
              <a:t> Escritório de Contabilidade (Cons. Executivo, 22/1): Delta Brasil -R$ 1.000/mês)</a:t>
            </a:r>
          </a:p>
          <a:p>
            <a:pPr marL="0" lvl="1"/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23583</TotalTime>
  <Words>3495</Words>
  <Application>Microsoft Office PowerPoint</Application>
  <PresentationFormat>Apresentação na tela (4:3)</PresentationFormat>
  <Paragraphs>731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Design padrão</vt:lpstr>
      <vt:lpstr>Slide 1</vt:lpstr>
      <vt:lpstr>Pauta</vt:lpstr>
      <vt:lpstr>Parte I – ABRAINC</vt:lpstr>
      <vt:lpstr>Nome, logo, princípios, reuniões</vt:lpstr>
      <vt:lpstr>ABRAINC e as Entidades – Secovi, CBIC</vt:lpstr>
      <vt:lpstr>Estatuto – aperfeiçoamentos</vt:lpstr>
      <vt:lpstr>Desenho estrutural</vt:lpstr>
      <vt:lpstr>Conselho Deliberativo </vt:lpstr>
      <vt:lpstr>Orçamento/ rateios </vt:lpstr>
      <vt:lpstr>Orçamento preliminar estimativo ABRAINC</vt:lpstr>
      <vt:lpstr>Comitês – pontos preliminares para priorização</vt:lpstr>
      <vt:lpstr>Parte II- Assuntos Diversos</vt:lpstr>
      <vt:lpstr>Reunião Min. Mantega – 9/11/2012 e a Desoneração da Folha</vt:lpstr>
      <vt:lpstr>Desoneração da Folha – pontos discutidos – 28/1</vt:lpstr>
      <vt:lpstr>Terceirização </vt:lpstr>
      <vt:lpstr>Terceirização   </vt:lpstr>
      <vt:lpstr>Estudo FGV – Terceirização -  Brookfield</vt:lpstr>
      <vt:lpstr>Trabalho Setorial – CBIC/MBC/ Booz&amp;Co</vt:lpstr>
      <vt:lpstr>Cartórios – Atualizações</vt:lpstr>
      <vt:lpstr>Cartórios – Atualizações – Rio de Janeiro</vt:lpstr>
      <vt:lpstr>Corretagem Apartada</vt:lpstr>
      <vt:lpstr>Caixa, Banco do Brasil e Itaú  </vt:lpstr>
      <vt:lpstr>Outras atualizações – Casa Paulista </vt:lpstr>
      <vt:lpstr>Outras atualizações – acompanhamentos - agenda </vt:lpstr>
      <vt:lpstr>Convênio Seguros CBIC -  agendamento com Comitê Financeiro </vt:lpstr>
      <vt:lpstr>Anexo: Metas 2012 e Bonificação Representante</vt:lpstr>
      <vt:lpstr>Metas propostas - 2012</vt:lpstr>
      <vt:lpstr>Principais avanços gerais obtidos - 2012</vt:lpstr>
      <vt:lpstr>Principais avanços 2012 -  outros pontos</vt:lpstr>
      <vt:lpstr>Principais avanços obtidos 2012 -  Caixa</vt:lpstr>
      <vt:lpstr>Principais avanços obtidos 2012 -  Caixa</vt:lpstr>
      <vt:lpstr>Principais avanços -  Faixa 1 2012 – Caixa, Min. Cidades, Planejamento, BB</vt:lpstr>
      <vt:lpstr>Principais avanços 2012 - - Banco do Brasil/ Funding</vt:lpstr>
      <vt:lpstr>Proposta preliminar para detalhamento - linhas de atuação em 2013</vt:lpstr>
      <vt:lpstr>Anexo: Linha do Tempo 1o semestre 2013</vt:lpstr>
    </vt:vector>
  </TitlesOfParts>
  <Company>BorghierhLowe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2419</cp:revision>
  <dcterms:created xsi:type="dcterms:W3CDTF">2009-08-13T21:08:28Z</dcterms:created>
  <dcterms:modified xsi:type="dcterms:W3CDTF">2013-02-04T15:57:17Z</dcterms:modified>
</cp:coreProperties>
</file>