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6"/>
  </p:notesMasterIdLst>
  <p:sldIdLst>
    <p:sldId id="270" r:id="rId3"/>
    <p:sldId id="282" r:id="rId4"/>
    <p:sldId id="283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3250" autoAdjust="0"/>
  </p:normalViewPr>
  <p:slideViewPr>
    <p:cSldViewPr>
      <p:cViewPr>
        <p:scale>
          <a:sx n="80" d="100"/>
          <a:sy n="80" d="100"/>
        </p:scale>
        <p:origin x="-108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B063F-162F-4BF6-81DA-D1B940BC1D0C}" type="datetimeFigureOut">
              <a:rPr lang="pt-BR" smtClean="0"/>
              <a:t>01/02/2013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1E5F1-39CD-4684-AF1F-217AC03D43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36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1E5F1-39CD-4684-AF1F-217AC03D43A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086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1E5F1-39CD-4684-AF1F-217AC03D43A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08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>
          <a:xfrm>
            <a:off x="8388424" y="0"/>
            <a:ext cx="755576" cy="6858000"/>
            <a:chOff x="8388424" y="0"/>
            <a:chExt cx="755576" cy="6858000"/>
          </a:xfrm>
        </p:grpSpPr>
        <p:sp>
          <p:nvSpPr>
            <p:cNvPr id="8" name="Retângulo 7"/>
            <p:cNvSpPr/>
            <p:nvPr/>
          </p:nvSpPr>
          <p:spPr>
            <a:xfrm>
              <a:off x="8388424" y="0"/>
              <a:ext cx="755576" cy="6858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8388424" y="5733256"/>
              <a:ext cx="755576" cy="534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0" name="Imagem 9" descr="Descrição: logo_assinatura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267755"/>
            <a:ext cx="1872208" cy="528387"/>
          </a:xfrm>
          <a:prstGeom prst="rect">
            <a:avLst/>
          </a:prstGeom>
          <a:noFill/>
          <a:ln>
            <a:noFill/>
          </a:ln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876256" y="5811098"/>
            <a:ext cx="2133600" cy="365125"/>
          </a:xfrm>
        </p:spPr>
        <p:txBody>
          <a:bodyPr/>
          <a:lstStyle/>
          <a:p>
            <a:fld id="{CE6997CD-EC8B-4C10-B10E-9E05EBCC5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477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As simulações são baseadas em informações preliminares e estão sujeitas a alterações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97CD-EC8B-4C10-B10E-9E05EBCC5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61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As simulações são baseadas em informações preliminares e estão sujeitas a alterações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97CD-EC8B-4C10-B10E-9E05EBCC5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110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As simulações são baseadas em informações preliminares e estão sujeitas a alterações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97CD-EC8B-4C10-B10E-9E05EBCC5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466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As simulações são baseadas em informações preliminares e estão sujeitas a alterações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2834-012C-400C-9661-CECFD0306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086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As simulações são baseadas em informações preliminares e estão sujeitas a alterações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2834-012C-400C-9661-CECFD0306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418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As simulações são baseadas em informações preliminares e estão sujeitas a alterações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2834-012C-400C-9661-CECFD0306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820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As simulações são baseadas em informações preliminares e estão sujeitas a alterações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2834-012C-400C-9661-CECFD0306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120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As simulações são baseadas em informações preliminares e estão sujeitas a alterações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2834-012C-400C-9661-CECFD0306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662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As simulações são baseadas em informações preliminares e estão sujeitas a alterações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2834-012C-400C-9661-CECFD0306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944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As simulações são baseadas em informações preliminares e estão sujeitas a alterações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2834-012C-400C-9661-CECFD0306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500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As simulações são baseadas em informações preliminares e estão sujeitas a alterações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97CD-EC8B-4C10-B10E-9E05EBCC5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323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As simulações são baseadas em informações preliminares e estão sujeitas a alterações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2834-012C-400C-9661-CECFD0306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638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As simulações são baseadas em informações preliminares e estão sujeitas a alterações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2834-012C-400C-9661-CECFD0306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9350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As simulações são baseadas em informações preliminares e estão sujeitas a alterações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2834-012C-400C-9661-CECFD0306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2075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As simulações são baseadas em informações preliminares e estão sujeitas a alterações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2834-012C-400C-9661-CECFD0306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6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As simulações são baseadas em informações preliminares e estão sujeitas a alterações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97CD-EC8B-4C10-B10E-9E05EBCC5F08}" type="slidenum">
              <a:rPr lang="pt-BR" smtClean="0"/>
              <a:pPr/>
              <a:t>‹nº›</a:t>
            </a:fld>
            <a:r>
              <a:rPr lang="pt-BR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68017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As simulações são baseadas em informações preliminares e estão sujeitas a alterações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97CD-EC8B-4C10-B10E-9E05EBCC5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16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As simulações são baseadas em informações preliminares e estão sujeitas a alterações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97CD-EC8B-4C10-B10E-9E05EBCC5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35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As simulações são baseadas em informações preliminares e estão sujeitas a alterações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97CD-EC8B-4C10-B10E-9E05EBCC5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11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As simulações são baseadas em informações preliminares e estão sujeitas a alterações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97CD-EC8B-4C10-B10E-9E05EBCC5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68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As simulações são baseadas em informações preliminares e estão sujeitas a alterações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97CD-EC8B-4C10-B10E-9E05EBCC5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67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As simulações são baseadas em informações preliminares e estão sujeitas a alterações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97CD-EC8B-4C10-B10E-9E05EBCC5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59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As simulações são baseadas em informações preliminares e estão sujeitas a alterações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997CD-EC8B-4C10-B10E-9E05EBCC5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67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6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As simulações são baseadas em informações preliminares e estão sujeitas a alterações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32834-012C-400C-9661-CECFD0306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3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23" y="3501008"/>
            <a:ext cx="4525445" cy="300056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20999999"/>
            </a:camera>
            <a:lightRig rig="threePt" dir="t"/>
          </a:scene3d>
          <a:sp3d>
            <a:bevelT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 txBox="1">
            <a:spLocks/>
          </p:cNvSpPr>
          <p:nvPr/>
        </p:nvSpPr>
        <p:spPr>
          <a:xfrm>
            <a:off x="880957" y="1742951"/>
            <a:ext cx="6674346" cy="1470025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Impactos da mudança no MCMV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846624" y="5829062"/>
            <a:ext cx="2133600" cy="365125"/>
          </a:xfrm>
        </p:spPr>
        <p:txBody>
          <a:bodyPr/>
          <a:lstStyle/>
          <a:p>
            <a:fld id="{CE6997CD-EC8B-4C10-B10E-9E05EBCC5F08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23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72" y="4149080"/>
            <a:ext cx="5150664" cy="272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924836" y="6453336"/>
            <a:ext cx="7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Renda (R$)</a:t>
            </a:r>
            <a:endParaRPr lang="pt-BR" sz="1050" dirty="0"/>
          </a:p>
        </p:txBody>
      </p:sp>
      <p:sp>
        <p:nvSpPr>
          <p:cNvPr id="23" name="CaixaDeTexto 22"/>
          <p:cNvSpPr txBox="1"/>
          <p:nvPr/>
        </p:nvSpPr>
        <p:spPr>
          <a:xfrm rot="16200000">
            <a:off x="-33195" y="5153876"/>
            <a:ext cx="1088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Financiamento (R$)</a:t>
            </a:r>
            <a:endParaRPr lang="pt-BR" sz="1100" dirty="0"/>
          </a:p>
        </p:txBody>
      </p:sp>
      <p:sp>
        <p:nvSpPr>
          <p:cNvPr id="2" name="Título 1"/>
          <p:cNvSpPr txBox="1">
            <a:spLocks/>
          </p:cNvSpPr>
          <p:nvPr/>
        </p:nvSpPr>
        <p:spPr>
          <a:xfrm>
            <a:off x="371337" y="149943"/>
            <a:ext cx="7571184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Impactos </a:t>
            </a: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MCMV</a:t>
            </a:r>
          </a:p>
        </p:txBody>
      </p:sp>
      <p:cxnSp>
        <p:nvCxnSpPr>
          <p:cNvPr id="3" name="Conector reto 2"/>
          <p:cNvCxnSpPr/>
          <p:nvPr/>
        </p:nvCxnSpPr>
        <p:spPr>
          <a:xfrm>
            <a:off x="7786" y="750849"/>
            <a:ext cx="8380638" cy="0"/>
          </a:xfrm>
          <a:prstGeom prst="line">
            <a:avLst/>
          </a:prstGeom>
          <a:ln w="12700" cmpd="dbl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179512" y="923302"/>
            <a:ext cx="7068300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pt-B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análise dos impactos das alterações do programa Minha Casa Minha Vida foram consideradas as seguintes premissas: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846624" y="5829062"/>
            <a:ext cx="2133600" cy="365125"/>
          </a:xfrm>
        </p:spPr>
        <p:txBody>
          <a:bodyPr/>
          <a:lstStyle/>
          <a:p>
            <a:fld id="{CE6997CD-EC8B-4C10-B10E-9E05EBCC5F08}" type="slidenum">
              <a:rPr lang="pt-BR" smtClean="0"/>
              <a:pPr/>
              <a:t>2</a:t>
            </a:fld>
            <a:endParaRPr lang="pt-BR" dirty="0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297" y="1601504"/>
            <a:ext cx="4190112" cy="2743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451258" y="1988840"/>
            <a:ext cx="36030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pt-B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Aquisição </a:t>
            </a:r>
            <a:r>
              <a:rPr lang="pt-B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Imóvel novo em SP;</a:t>
            </a:r>
          </a:p>
          <a:p>
            <a:pPr marL="742950" lvl="1" indent="-285750" algn="just">
              <a:buFont typeface="Wingdings" pitchFamily="2" charset="2"/>
              <a:buChar char="Ø"/>
            </a:pPr>
            <a:endParaRPr lang="pt-B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pt-B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Cotista do FGTS - Mais de 3 anos de contribuição;</a:t>
            </a:r>
          </a:p>
          <a:p>
            <a:pPr marL="742950" lvl="1" indent="-285750" algn="just">
              <a:buFont typeface="Wingdings" pitchFamily="2" charset="2"/>
              <a:buChar char="Ø"/>
            </a:pPr>
            <a:endParaRPr lang="pt-B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pt-B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Financiamento de 360 meses;</a:t>
            </a:r>
          </a:p>
          <a:p>
            <a:pPr marL="742950" lvl="1" indent="-285750" algn="just">
              <a:buFont typeface="Wingdings" pitchFamily="2" charset="2"/>
              <a:buChar char="Ø"/>
            </a:pPr>
            <a:endParaRPr lang="pt-B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pt-B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 valores contemplam Subsídio</a:t>
            </a:r>
            <a:r>
              <a:rPr lang="pt-B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lvl="1" algn="just"/>
            <a:endParaRPr lang="pt-B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pt-B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r>
              <a:rPr lang="pt-B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 de Financiamento do Valor do Imóvel</a:t>
            </a:r>
            <a:r>
              <a:rPr lang="pt-B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pt-B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393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71337" y="149943"/>
            <a:ext cx="7571184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Impactos </a:t>
            </a: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MCMV</a:t>
            </a:r>
          </a:p>
        </p:txBody>
      </p:sp>
      <p:cxnSp>
        <p:nvCxnSpPr>
          <p:cNvPr id="3" name="Conector reto 2"/>
          <p:cNvCxnSpPr/>
          <p:nvPr/>
        </p:nvCxnSpPr>
        <p:spPr>
          <a:xfrm>
            <a:off x="7786" y="750849"/>
            <a:ext cx="8380638" cy="0"/>
          </a:xfrm>
          <a:prstGeom prst="line">
            <a:avLst/>
          </a:prstGeom>
          <a:ln w="12700" cmpd="dbl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179512" y="923302"/>
            <a:ext cx="7068300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pt-B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Mesm</a:t>
            </a:r>
            <a:r>
              <a:rPr lang="pt-B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com as novas regras do MCMV, a capacidade de financiamento do comprador se deteriorou frente  ao preço atual dos imóveis</a:t>
            </a:r>
            <a:endParaRPr lang="pt-B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846624" y="5829062"/>
            <a:ext cx="2133600" cy="365125"/>
          </a:xfrm>
        </p:spPr>
        <p:txBody>
          <a:bodyPr/>
          <a:lstStyle/>
          <a:p>
            <a:fld id="{CE6997CD-EC8B-4C10-B10E-9E05EBCC5F08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62501" y="4320140"/>
            <a:ext cx="810098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</a:t>
            </a:r>
            <a:r>
              <a:rPr lang="pt-B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2009 </a:t>
            </a:r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 comprador com uma renda mensal de R$2.325 adquiria </a:t>
            </a:r>
            <a:r>
              <a:rPr lang="pt-B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 imóvel no valor de R$105 mil</a:t>
            </a:r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 o valor </a:t>
            </a:r>
            <a:r>
              <a:rPr lang="pt-B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entrada </a:t>
            </a:r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era de aproximadamente </a:t>
            </a:r>
            <a:r>
              <a:rPr lang="pt-B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R$11 mil. </a:t>
            </a:r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(5 </a:t>
            </a:r>
            <a:r>
              <a:rPr lang="pt-B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o seu </a:t>
            </a:r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salário);</a:t>
            </a:r>
          </a:p>
          <a:p>
            <a:pPr marL="285750" indent="-285750">
              <a:buFont typeface="Wingdings" pitchFamily="2" charset="2"/>
              <a:buChar char="Ø"/>
            </a:pPr>
            <a:endParaRPr lang="pt-B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</a:t>
            </a:r>
            <a:r>
              <a:rPr lang="pt-B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Dez/2012 </a:t>
            </a:r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esse mesmo comprador com uma renda corrigida de R$ 2.897 adquiri o mesmo imóvel com o valor corrigido de R$144 mil com valor de entrada de R$25 mil (9 x o seu salário).</a:t>
            </a:r>
          </a:p>
          <a:p>
            <a:endParaRPr lang="pt-B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61" y="1939824"/>
            <a:ext cx="7917367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20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1028</TotalTime>
  <Words>173</Words>
  <Application>Microsoft Office PowerPoint</Application>
  <PresentationFormat>Apresentação na tela (4:3)</PresentationFormat>
  <Paragraphs>24</Paragraphs>
  <Slides>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3</vt:i4>
      </vt:variant>
    </vt:vector>
  </HeadingPairs>
  <TitlesOfParts>
    <vt:vector size="5" baseType="lpstr">
      <vt:lpstr>Tema do Office</vt:lpstr>
      <vt:lpstr>Personalizar design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Caio Castro</dc:creator>
  <cp:lastModifiedBy>Victor Salvador Duarte</cp:lastModifiedBy>
  <cp:revision>87</cp:revision>
  <dcterms:created xsi:type="dcterms:W3CDTF">2012-01-11T12:32:44Z</dcterms:created>
  <dcterms:modified xsi:type="dcterms:W3CDTF">2013-02-01T23:15:16Z</dcterms:modified>
</cp:coreProperties>
</file>