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81" r:id="rId2"/>
    <p:sldId id="720" r:id="rId3"/>
    <p:sldId id="1004" r:id="rId4"/>
    <p:sldId id="1010" r:id="rId5"/>
    <p:sldId id="1019" r:id="rId6"/>
    <p:sldId id="1012" r:id="rId7"/>
    <p:sldId id="1013" r:id="rId8"/>
    <p:sldId id="1020" r:id="rId9"/>
    <p:sldId id="1014" r:id="rId10"/>
    <p:sldId id="1015" r:id="rId11"/>
    <p:sldId id="1016" r:id="rId12"/>
    <p:sldId id="1005" r:id="rId13"/>
    <p:sldId id="1006" r:id="rId14"/>
    <p:sldId id="991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F8F8F8"/>
    <a:srgbClr val="EAEAEA"/>
    <a:srgbClr val="CCECFF"/>
    <a:srgbClr val="FFCCFF"/>
    <a:srgbClr val="B2B2B2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>
        <p:scale>
          <a:sx n="66" d="100"/>
          <a:sy n="66" d="100"/>
        </p:scale>
        <p:origin x="-174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18/02/2013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osiasdesouza.blogosfera.uol.com.br/2013/02/07/construtora-cobra-cor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15/02/2013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Incorporação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8</a:t>
            </a:r>
            <a:endParaRPr lang="en-US" sz="1000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95536" y="764704"/>
          <a:ext cx="7656190" cy="5472608"/>
        </p:xfrm>
        <a:graphic>
          <a:graphicData uri="http://schemas.openxmlformats.org/presentationml/2006/ole">
            <p:oleObj spid="_x0000_s34820" name="Planilha" r:id="rId3" imgW="7296232" imgH="5029133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RH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9</a:t>
            </a:r>
            <a:endParaRPr lang="en-US" sz="1000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683568" y="1104900"/>
          <a:ext cx="7632848" cy="5204420"/>
        </p:xfrm>
        <a:graphic>
          <a:graphicData uri="http://schemas.openxmlformats.org/presentationml/2006/ole">
            <p:oleObj spid="_x0000_s35843" name="Planilha" r:id="rId3" imgW="6038847" imgH="4648256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Trabalho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Setorial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MBC/ CBIC/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Booz&amp;Co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. – 5/2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33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2 trabalhos: Rodovias/Logística e Construção residencial/ incorporação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Foco mais amplo em Incorporação (terrenos até impacto social na ocupação)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Casos para ilustrar gargalos - participação das empresas (~ 4 casos) – 18/2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pt-BR" dirty="0" smtClean="0"/>
              <a:t>Distribuição entre modalidades: um projeto PMCMV Faixa 1, um PMCMV Faixa 2/3, um SBPE </a:t>
            </a:r>
            <a:r>
              <a:rPr lang="pt-BR" dirty="0" err="1" smtClean="0"/>
              <a:t>eum</a:t>
            </a:r>
            <a:r>
              <a:rPr lang="pt-BR" dirty="0" smtClean="0"/>
              <a:t> com </a:t>
            </a:r>
            <a:r>
              <a:rPr lang="pt-BR" i="1" dirty="0" err="1" smtClean="0"/>
              <a:t>funding</a:t>
            </a:r>
            <a:r>
              <a:rPr lang="pt-BR" dirty="0" smtClean="0"/>
              <a:t> de mercado (renda mais alta, securitização)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Relevância, impacto positivo no entorno, impacto negativo no seu atraso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Acompanhamento – diretoria, com possibilidade de designação de representante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10</a:t>
            </a:r>
            <a:endParaRPr lang="en-US" sz="1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1520" y="4221088"/>
          <a:ext cx="8424936" cy="2016224"/>
        </p:xfrm>
        <a:graphic>
          <a:graphicData uri="http://schemas.openxmlformats.org/presentationml/2006/ole">
            <p:oleObj spid="_x0000_s8194" name="Planilha" r:id="rId3" imgW="9382065" imgH="1390698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com Jorge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Hereda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20/2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548680"/>
            <a:ext cx="8784976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 smtClean="0"/>
              <a:t>Apresentação ABRAINC – </a:t>
            </a:r>
            <a:r>
              <a:rPr lang="pt-BR" dirty="0" smtClean="0"/>
              <a:t>Pres. e VP CD + Diretoria ou 1 representante/empresa 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Lançamentos e Vendas empresas – 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Números 2012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Participação PMCMV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Desembolsos Associativo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Volumes bloqueados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Impacto nas empresas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Atratividade Faixas 2 e 3 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FGTS – destino, definições – Voto 034</a:t>
            </a:r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Envio de parte cabível – Atratividade/Faixas 2/3 a Secovi /CBIC – conversa com GH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11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FGV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Brookfield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smtClean="0"/>
              <a:t>12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45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600" b="1" dirty="0" smtClean="0"/>
              <a:t>Proposta FGV para a </a:t>
            </a:r>
            <a:r>
              <a:rPr lang="pt-BR" sz="1600" b="1" dirty="0" err="1" smtClean="0"/>
              <a:t>Brookfield</a:t>
            </a:r>
            <a:r>
              <a:rPr lang="pt-BR" sz="1600" b="1" dirty="0" smtClean="0"/>
              <a:t> – Importância Socioeconômica da Terceirização na Construção Civil</a:t>
            </a:r>
            <a:r>
              <a:rPr lang="pt-BR" sz="1600" dirty="0" smtClean="0"/>
              <a:t> – Minuta para ajuste de escopo - 14/12/2012</a:t>
            </a:r>
          </a:p>
          <a:p>
            <a:pPr lvl="0"/>
            <a:endParaRPr lang="pt-BR" sz="1600" dirty="0" smtClean="0"/>
          </a:p>
          <a:p>
            <a:pPr lvl="0"/>
            <a:r>
              <a:rPr lang="pt-BR" dirty="0" smtClean="0"/>
              <a:t>1ª Etapa -  Terceirização no setor (analítico, não </a:t>
            </a:r>
            <a:r>
              <a:rPr lang="pt-BR" dirty="0" err="1" smtClean="0"/>
              <a:t>quantificável</a:t>
            </a:r>
            <a:r>
              <a:rPr lang="pt-BR" dirty="0" smtClean="0"/>
              <a:t>)</a:t>
            </a:r>
          </a:p>
          <a:p>
            <a:r>
              <a:rPr lang="pt-BR" dirty="0" smtClean="0"/>
              <a:t>2ª Etapa – Impacto econômico da cadeia construção civil (numérico, </a:t>
            </a:r>
            <a:r>
              <a:rPr lang="pt-BR" dirty="0" err="1" smtClean="0"/>
              <a:t>quantificável</a:t>
            </a:r>
            <a:r>
              <a:rPr lang="pt-BR" dirty="0" smtClean="0"/>
              <a:t>)</a:t>
            </a:r>
          </a:p>
          <a:p>
            <a:r>
              <a:rPr lang="pt-BR" dirty="0" smtClean="0"/>
              <a:t>3ª Etapa – Importância social/</a:t>
            </a:r>
            <a:r>
              <a:rPr lang="pt-BR" dirty="0" err="1" smtClean="0"/>
              <a:t>externalidades</a:t>
            </a:r>
            <a:r>
              <a:rPr lang="pt-BR" dirty="0" smtClean="0"/>
              <a:t> do setor (analítico, não </a:t>
            </a:r>
            <a:r>
              <a:rPr lang="pt-BR" dirty="0" err="1" smtClean="0"/>
              <a:t>quantificável</a:t>
            </a:r>
            <a:r>
              <a:rPr lang="pt-BR" dirty="0" smtClean="0"/>
              <a:t>).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b="1" dirty="0" smtClean="0"/>
              <a:t>Comentários enviados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Foco no imobiliário (em vez de construção civil como um todo)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Possibilidade de inclusão de:</a:t>
            </a:r>
          </a:p>
          <a:p>
            <a:pPr lvl="1">
              <a:buFont typeface="Arial" pitchFamily="34" charset="0"/>
              <a:buChar char="•"/>
            </a:pPr>
            <a:r>
              <a:rPr lang="pt-BR" i="1" dirty="0" smtClean="0"/>
              <a:t> </a:t>
            </a:r>
            <a:r>
              <a:rPr lang="pt-BR" i="1" dirty="0" err="1" smtClean="0"/>
              <a:t>Turn-over</a:t>
            </a:r>
            <a:r>
              <a:rPr lang="pt-BR" i="1" dirty="0" smtClean="0"/>
              <a:t> </a:t>
            </a:r>
            <a:r>
              <a:rPr lang="pt-BR" dirty="0" smtClean="0"/>
              <a:t>/especialização: efeito negativo se proibição. Indicativos numéricos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Precarização</a:t>
            </a:r>
            <a:r>
              <a:rPr lang="pt-BR" dirty="0" smtClean="0"/>
              <a:t> do trabalho -  CUT: RAIS 2009 (Terceirização: + acidentes, &lt; tempo de trabalho, &gt; jornadas, &lt; salários)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Impacto econômico: arrecadação de impostos e empregos em toda a cadeia para cada m2 produzido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Ligação : Terceirização (ou de sua proibição- Etapa 1) e importância  do Setor (Etapas 2 e 3)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36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b="1" dirty="0" smtClean="0"/>
              <a:t>Ata de Constituição/ Estatuto</a:t>
            </a:r>
            <a:endParaRPr lang="en-US" b="1" dirty="0" smtClean="0"/>
          </a:p>
          <a:p>
            <a:pPr lvl="0"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Comitês</a:t>
            </a:r>
          </a:p>
          <a:p>
            <a:pPr lvl="0"/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Comunicação/outros</a:t>
            </a:r>
          </a:p>
          <a:p>
            <a:pPr lvl="0">
              <a:buFont typeface="Arial" pitchFamily="34" charset="0"/>
              <a:buChar char="•"/>
            </a:pPr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CBIC/MBC</a:t>
            </a:r>
          </a:p>
          <a:p>
            <a:pPr lvl="0">
              <a:buFont typeface="Arial" pitchFamily="34" charset="0"/>
              <a:buChar char="•"/>
            </a:pPr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Reunião com Jorge </a:t>
            </a:r>
            <a:r>
              <a:rPr lang="pt-BR" b="1" dirty="0" err="1" smtClean="0"/>
              <a:t>Hereda</a:t>
            </a:r>
            <a:r>
              <a:rPr lang="pt-BR" b="1" dirty="0" smtClean="0"/>
              <a:t> – 20/2</a:t>
            </a:r>
          </a:p>
          <a:p>
            <a:pPr lvl="0">
              <a:buFont typeface="Arial" pitchFamily="34" charset="0"/>
              <a:buChar char="•"/>
            </a:pPr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Assuntos Diversos</a:t>
            </a:r>
          </a:p>
          <a:p>
            <a:pPr lvl="0"/>
            <a:endParaRPr lang="pt-BR" b="1" dirty="0" smtClean="0"/>
          </a:p>
          <a:p>
            <a:pPr lvl="0"/>
            <a:endParaRPr lang="en-US" sz="2000" dirty="0" smtClean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Ata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Constituição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Estatuto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Ata de Constituição da ABRAINC</a:t>
            </a:r>
          </a:p>
          <a:p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Completas assinaturas de </a:t>
            </a:r>
            <a:r>
              <a:rPr lang="pt-BR" dirty="0" err="1" smtClean="0"/>
              <a:t>Brookfield</a:t>
            </a:r>
            <a:r>
              <a:rPr lang="pt-BR" dirty="0" smtClean="0"/>
              <a:t>, Cury, </a:t>
            </a:r>
            <a:r>
              <a:rPr lang="pt-BR" dirty="0" err="1" smtClean="0"/>
              <a:t>Cyrela</a:t>
            </a:r>
            <a:r>
              <a:rPr lang="pt-BR" dirty="0" smtClean="0"/>
              <a:t>, Direcional, HM, </a:t>
            </a:r>
            <a:r>
              <a:rPr lang="pt-BR" dirty="0" err="1" smtClean="0"/>
              <a:t>Homex</a:t>
            </a:r>
            <a:r>
              <a:rPr lang="pt-BR" dirty="0" smtClean="0"/>
              <a:t>, MRV, OR, Rodobens, Tecnisa</a:t>
            </a:r>
          </a:p>
          <a:p>
            <a:pPr lvl="0"/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Faltam: </a:t>
            </a:r>
            <a:r>
              <a:rPr lang="pt-BR" dirty="0" err="1" smtClean="0"/>
              <a:t>Even</a:t>
            </a:r>
            <a:r>
              <a:rPr lang="pt-BR" dirty="0" smtClean="0"/>
              <a:t> (1 assinatura); </a:t>
            </a:r>
            <a:r>
              <a:rPr lang="pt-BR" dirty="0" err="1" smtClean="0"/>
              <a:t>Eztec</a:t>
            </a:r>
            <a:r>
              <a:rPr lang="pt-BR" dirty="0" smtClean="0"/>
              <a:t> (2); Gafisa(2); JHSF(2); PDG (1); Rossi(1);  Trisul (1); Viver (1).</a:t>
            </a:r>
            <a:endParaRPr lang="en-US" dirty="0" smtClean="0"/>
          </a:p>
          <a:p>
            <a:r>
              <a:rPr lang="pt-BR" b="1" dirty="0" smtClean="0"/>
              <a:t> </a:t>
            </a:r>
            <a:endParaRPr lang="en-US" dirty="0" smtClean="0"/>
          </a:p>
          <a:p>
            <a:r>
              <a:rPr lang="pt-BR" b="1" dirty="0" smtClean="0"/>
              <a:t>Estatuto</a:t>
            </a:r>
          </a:p>
          <a:p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Reeleição por no máximo 2 mandatos para Presidente e Vice do Conselho Deliberativo – 6 anos, no máximo</a:t>
            </a:r>
          </a:p>
          <a:p>
            <a:pPr lvl="0"/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Objetivos: oxigenar lideranças e não personalizar Associação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Comitês</a:t>
            </a:r>
          </a:p>
          <a:p>
            <a:pPr lvl="0"/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Coordenadores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Indicações pelas empresas – subcoordenadores – 15/2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Definições/ acompanhamento Diretoria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Engajamento/funcionamento – agendamento de reuniões</a:t>
            </a: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Jurídico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899592" y="1340768"/>
          <a:ext cx="7038975" cy="4648200"/>
        </p:xfrm>
        <a:graphic>
          <a:graphicData uri="http://schemas.openxmlformats.org/presentationml/2006/ole">
            <p:oleObj spid="_x0000_s30723" name="Planilha" r:id="rId3" imgW="7038978" imgH="4648256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Jurídico – 7/2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Condições análogas ao trabalho escravo </a:t>
            </a:r>
            <a:r>
              <a:rPr lang="pt-BR" dirty="0" smtClean="0"/>
              <a:t>– ação e comunicação 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Aperfeiçoamentos legais</a:t>
            </a:r>
            <a:r>
              <a:rPr lang="pt-BR" dirty="0" smtClean="0"/>
              <a:t>: aperfeiçoamento na </a:t>
            </a:r>
            <a:r>
              <a:rPr lang="pt-BR" dirty="0" err="1" smtClean="0"/>
              <a:t>Port.Interminist.</a:t>
            </a:r>
            <a:r>
              <a:rPr lang="pt-BR" dirty="0" smtClean="0"/>
              <a:t> 02, de 2011</a:t>
            </a:r>
            <a:r>
              <a:rPr lang="pt-BR" b="1" dirty="0" smtClean="0"/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Esclarecimentos ao poder público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Comunicação:</a:t>
            </a:r>
            <a:r>
              <a:rPr lang="pt-BR" dirty="0" smtClean="0"/>
              <a:t>  contribuição social do setor e a efetiva preocupação das empresas contra a precariedade.  CBIC/CPRT: Manual de Boas Práticas</a:t>
            </a:r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Estudos </a:t>
            </a:r>
            <a:r>
              <a:rPr lang="pt-BR" dirty="0" smtClean="0"/>
              <a:t>: </a:t>
            </a:r>
            <a:r>
              <a:rPr lang="pt-BR" dirty="0" err="1" smtClean="0"/>
              <a:t>Brookfield</a:t>
            </a:r>
            <a:r>
              <a:rPr lang="pt-BR" dirty="0" smtClean="0"/>
              <a:t>/ FGV. Dados: terceirização vs. </a:t>
            </a:r>
            <a:r>
              <a:rPr lang="pt-BR" dirty="0" err="1" smtClean="0"/>
              <a:t>precarização</a:t>
            </a:r>
            <a:r>
              <a:rPr lang="pt-BR" dirty="0" smtClean="0"/>
              <a:t> (análise e discussão de números CUT),</a:t>
            </a:r>
            <a:r>
              <a:rPr lang="pt-BR" i="1" dirty="0" smtClean="0"/>
              <a:t> </a:t>
            </a:r>
            <a:r>
              <a:rPr lang="pt-BR" i="1" dirty="0" err="1" smtClean="0"/>
              <a:t>turnover</a:t>
            </a:r>
            <a:r>
              <a:rPr lang="pt-BR" dirty="0" smtClean="0"/>
              <a:t> e especialização no trabalho</a:t>
            </a:r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pPr lvl="0"/>
            <a:r>
              <a:rPr lang="pt-BR" b="1" u="sng" dirty="0" smtClean="0"/>
              <a:t>MPT – 15ª Região </a:t>
            </a:r>
            <a:r>
              <a:rPr lang="pt-BR" dirty="0" smtClean="0"/>
              <a:t>– proposta de TAC 10/12 -PDG, MRV, Direcional, </a:t>
            </a:r>
            <a:r>
              <a:rPr lang="pt-BR" dirty="0" err="1" smtClean="0"/>
              <a:t>Brookfield</a:t>
            </a:r>
            <a:r>
              <a:rPr lang="pt-BR" dirty="0" smtClean="0"/>
              <a:t> , Rossi, Gafisa, </a:t>
            </a:r>
            <a:r>
              <a:rPr lang="pt-BR" dirty="0" err="1" smtClean="0"/>
              <a:t>Cyrela</a:t>
            </a:r>
            <a:r>
              <a:rPr lang="pt-BR" dirty="0" smtClean="0"/>
              <a:t> e Odebrecht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Novas iniciativas do MPT por </a:t>
            </a:r>
            <a:r>
              <a:rPr lang="pt-BR" dirty="0" err="1" smtClean="0"/>
              <a:t>TACs</a:t>
            </a:r>
            <a:r>
              <a:rPr lang="pt-BR" dirty="0" smtClean="0"/>
              <a:t> com relação a NR18 e NR 35. 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Conversa com </a:t>
            </a:r>
            <a:r>
              <a:rPr lang="pt-BR" dirty="0" err="1" smtClean="0"/>
              <a:t>Sinduscon</a:t>
            </a:r>
            <a:r>
              <a:rPr lang="pt-BR" dirty="0" smtClean="0"/>
              <a:t>/Haruo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u="sng" dirty="0" smtClean="0"/>
              <a:t>Corretagem Apartada</a:t>
            </a:r>
            <a:r>
              <a:rPr lang="pt-BR" u="sng" dirty="0" smtClean="0"/>
              <a:t> </a:t>
            </a:r>
            <a:r>
              <a:rPr lang="pt-BR" dirty="0" smtClean="0"/>
              <a:t> 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Lei 6378/2013 -RJ</a:t>
            </a:r>
            <a:r>
              <a:rPr lang="pt-BR" dirty="0" smtClean="0"/>
              <a:t>. Medida Judicial Preventiva, coletiva, sobre o assunto.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Blog sobre o assunto enviado ontem: </a:t>
            </a:r>
            <a:r>
              <a:rPr lang="pt-BR" u="sng" dirty="0" smtClean="0">
                <a:hlinkClick r:id="rId2"/>
              </a:rPr>
              <a:t>http://josiasdesouza.blogosfera.uol.com.br/2013/02/07/construtora-cobra-corr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Atualização das discussões </a:t>
            </a:r>
            <a:r>
              <a:rPr lang="pt-BR" dirty="0" smtClean="0"/>
              <a:t>– custos efetivos; passivos, e a discussão junto com Comitê de Incorporação</a:t>
            </a:r>
            <a:r>
              <a:rPr lang="pt-BR" b="1" dirty="0" smtClean="0"/>
              <a:t> </a:t>
            </a:r>
            <a:r>
              <a:rPr lang="pt-BR" dirty="0" smtClean="0"/>
              <a:t>desta questão em relação ao</a:t>
            </a:r>
            <a:r>
              <a:rPr lang="pt-BR" b="1" dirty="0" smtClean="0"/>
              <a:t> </a:t>
            </a:r>
            <a:r>
              <a:rPr lang="pt-BR" dirty="0" smtClean="0"/>
              <a:t>modelo de negócios ao setor</a:t>
            </a: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Financeiro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4</a:t>
            </a:r>
            <a:endParaRPr lang="en-US" sz="1000" dirty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67544" y="764704"/>
          <a:ext cx="8010525" cy="5981700"/>
        </p:xfrm>
        <a:graphic>
          <a:graphicData uri="http://schemas.openxmlformats.org/presentationml/2006/ole">
            <p:oleObj spid="_x0000_s31748" name="Planilha" r:id="rId3" imgW="8010495" imgH="5981728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Comunicação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5</a:t>
            </a:r>
            <a:endParaRPr lang="en-US" sz="1000" dirty="0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755576" y="1104900"/>
          <a:ext cx="7488832" cy="4988396"/>
        </p:xfrm>
        <a:graphic>
          <a:graphicData uri="http://schemas.openxmlformats.org/presentationml/2006/ole">
            <p:oleObj spid="_x0000_s32773" name="Planilha" r:id="rId3" imgW="6058013" imgH="4648256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Comunicação/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674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ABRAINC </a:t>
            </a:r>
            <a:r>
              <a:rPr lang="pt-BR" dirty="0" smtClean="0"/>
              <a:t>– formação, propósitos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Condições análogas ao trabalho escravo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Contribuição social do setor e a efetiva preocupação das empresas contra a precariedade.  </a:t>
            </a:r>
            <a:endParaRPr lang="pt-BR" b="1" dirty="0" smtClean="0"/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Produção de dados/ ABRAINC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Dados de Companhias Abertas: lançamentos, vendas, endividamento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Outros indicadores – entrada PMCMV 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Renda R$ 2000 em 2009 - IPCA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Imóvel de R$ 100 mil - INCC 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Terceirização vs. </a:t>
            </a:r>
            <a:r>
              <a:rPr lang="pt-BR" dirty="0" err="1" smtClean="0"/>
              <a:t>Precarização</a:t>
            </a:r>
            <a:r>
              <a:rPr lang="pt-BR" dirty="0" smtClean="0"/>
              <a:t>; </a:t>
            </a:r>
            <a:r>
              <a:rPr lang="pt-BR" i="1" dirty="0" err="1" smtClean="0"/>
              <a:t>turn-over</a:t>
            </a:r>
            <a:r>
              <a:rPr lang="pt-BR" i="1" dirty="0" smtClean="0"/>
              <a:t>, </a:t>
            </a:r>
            <a:r>
              <a:rPr lang="pt-BR" dirty="0" smtClean="0"/>
              <a:t>especialização – FGV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Assessorias de Imprensa – </a:t>
            </a:r>
            <a:r>
              <a:rPr lang="pt-BR" dirty="0" smtClean="0"/>
              <a:t>definição de escopo com LFM (Coordenador)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Trabalho com </a:t>
            </a:r>
            <a:r>
              <a:rPr lang="pt-BR" i="1" dirty="0" err="1" smtClean="0"/>
              <a:t>stakeholders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Garantia de atendimento por sócios/principais das assessorias </a:t>
            </a:r>
            <a:endParaRPr lang="en-US" sz="2000" dirty="0" smtClean="0"/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Máquina da Notícia (indicação MRV)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CDN – João </a:t>
            </a:r>
            <a:r>
              <a:rPr lang="pt-BR" dirty="0" err="1" smtClean="0"/>
              <a:t>Rodarte</a:t>
            </a:r>
            <a:r>
              <a:rPr lang="pt-BR" dirty="0" smtClean="0"/>
              <a:t>, Flávio Pestana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Allcom</a:t>
            </a:r>
            <a:r>
              <a:rPr lang="pt-BR" dirty="0" smtClean="0"/>
              <a:t> – Maria Viana, Alberto Morelli, J. Márcio Mendonça, José Rubens Pontes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Sergio </a:t>
            </a:r>
            <a:r>
              <a:rPr lang="pt-BR" dirty="0" err="1" smtClean="0"/>
              <a:t>Malbergier</a:t>
            </a:r>
            <a:endParaRPr lang="pt-BR" dirty="0" smtClean="0"/>
          </a:p>
          <a:p>
            <a:pPr lvl="0"/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6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Técnico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7</a:t>
            </a:r>
            <a:endParaRPr lang="en-US" sz="1000" dirty="0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683568" y="1104900"/>
          <a:ext cx="7992887" cy="5204420"/>
        </p:xfrm>
        <a:graphic>
          <a:graphicData uri="http://schemas.openxmlformats.org/presentationml/2006/ole">
            <p:oleObj spid="_x0000_s33797" name="Planilha" r:id="rId3" imgW="6038847" imgH="4648256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24187</TotalTime>
  <Words>467</Words>
  <Application>Microsoft Office PowerPoint</Application>
  <PresentationFormat>Apresentação na tela (4:3)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Design padrão</vt:lpstr>
      <vt:lpstr>Planilha</vt:lpstr>
      <vt:lpstr>Planilha do Microsoft Office Excel</vt:lpstr>
      <vt:lpstr>Slide 1</vt:lpstr>
      <vt:lpstr>Pauta</vt:lpstr>
      <vt:lpstr>Ata de Constituição/ Estatuto </vt:lpstr>
      <vt:lpstr>Comitê Jurídico </vt:lpstr>
      <vt:lpstr>Comitê Jurídico – 7/2 </vt:lpstr>
      <vt:lpstr>Comitê Financeiro </vt:lpstr>
      <vt:lpstr>Comitê Comunicação </vt:lpstr>
      <vt:lpstr>Comunicação/ outros </vt:lpstr>
      <vt:lpstr>Comitê Técnico </vt:lpstr>
      <vt:lpstr>Comitê Incorporação </vt:lpstr>
      <vt:lpstr>Comitê RH </vt:lpstr>
      <vt:lpstr>Trabalho Setorial – MBC/ CBIC/ Booz&amp;Co. – 5/2</vt:lpstr>
      <vt:lpstr>Reunião com Jorge Hereda – 20/2</vt:lpstr>
      <vt:lpstr>Estudo FGV – Terceirização -  Brookfield</vt:lpstr>
    </vt:vector>
  </TitlesOfParts>
  <Company>BorghierhLowe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2487</cp:revision>
  <dcterms:created xsi:type="dcterms:W3CDTF">2009-08-13T21:08:28Z</dcterms:created>
  <dcterms:modified xsi:type="dcterms:W3CDTF">2013-02-18T12:11:23Z</dcterms:modified>
</cp:coreProperties>
</file>