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81" r:id="rId2"/>
    <p:sldId id="720" r:id="rId3"/>
    <p:sldId id="1004" r:id="rId4"/>
    <p:sldId id="1045" r:id="rId5"/>
    <p:sldId id="1058" r:id="rId6"/>
    <p:sldId id="1059" r:id="rId7"/>
    <p:sldId id="1038" r:id="rId8"/>
    <p:sldId id="1040" r:id="rId9"/>
    <p:sldId id="1041" r:id="rId10"/>
    <p:sldId id="1042" r:id="rId11"/>
    <p:sldId id="1043" r:id="rId12"/>
    <p:sldId id="1044" r:id="rId13"/>
    <p:sldId id="1060" r:id="rId14"/>
    <p:sldId id="1049" r:id="rId15"/>
    <p:sldId id="1051" r:id="rId16"/>
    <p:sldId id="1052" r:id="rId17"/>
    <p:sldId id="1053" r:id="rId18"/>
    <p:sldId id="1054" r:id="rId19"/>
    <p:sldId id="1055" r:id="rId20"/>
    <p:sldId id="991" r:id="rId21"/>
    <p:sldId id="1056" r:id="rId22"/>
    <p:sldId id="1047" r:id="rId23"/>
    <p:sldId id="1048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F22CE9-509E-4600-B3D9-6AFB06A3789F}" type="datetimeFigureOut">
              <a:rPr lang="pt-BR"/>
              <a:pPr>
                <a:defRPr/>
              </a:pPr>
              <a:t>17/04/2013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CA69665-E125-42CE-8FE6-B6561778C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4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</a:p>
          <a:p>
            <a:pPr algn="ctr" defTabSz="914145" hangingPunct="0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17/04/2013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2"/>
                </a:solidFill>
              </a:rPr>
              <a:t>Jurídico </a:t>
            </a:r>
            <a:r>
              <a:rPr lang="pt-BR" u="sng" dirty="0" smtClean="0">
                <a:solidFill>
                  <a:schemeClr val="accent2"/>
                </a:solidFill>
              </a:rPr>
              <a:t>– Coord. M. Fernanda Menin – </a:t>
            </a:r>
            <a:r>
              <a:rPr lang="pt-BR" u="sng" dirty="0" err="1" smtClean="0">
                <a:solidFill>
                  <a:schemeClr val="accent2"/>
                </a:solidFill>
              </a:rPr>
              <a:t>Dir</a:t>
            </a:r>
            <a:r>
              <a:rPr lang="pt-BR" u="sng" dirty="0" smtClean="0">
                <a:solidFill>
                  <a:schemeClr val="accent2"/>
                </a:solidFill>
              </a:rPr>
              <a:t>: Nicholas Reade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Reuniões mensais – </a:t>
            </a:r>
            <a:r>
              <a:rPr lang="en-US" dirty="0" smtClean="0"/>
              <a:t>11/abr;9/mai;13/jun;11 /</a:t>
            </a:r>
            <a:r>
              <a:rPr lang="en-US" dirty="0" err="1" smtClean="0"/>
              <a:t>jul</a:t>
            </a:r>
            <a:r>
              <a:rPr lang="en-US" dirty="0" smtClean="0"/>
              <a:t>;8/ago;12/set;</a:t>
            </a:r>
            <a:r>
              <a:rPr lang="pt-BR" dirty="0" smtClean="0"/>
              <a:t>10/out;7/</a:t>
            </a:r>
            <a:r>
              <a:rPr lang="pt-BR" dirty="0" err="1" smtClean="0"/>
              <a:t>nov</a:t>
            </a:r>
            <a:r>
              <a:rPr lang="pt-BR" dirty="0" smtClean="0"/>
              <a:t>;12 /dez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Modelo de registros – Cartórios 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Modelo de vendas – Corretagem apartada </a:t>
            </a:r>
            <a:r>
              <a:rPr lang="pt-BR" dirty="0" smtClean="0"/>
              <a:t>(detalhes na sequência)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Relações de Trabalho - Terceirização, NR18, MPT, Trabalho análogo à escravidão </a:t>
            </a:r>
            <a:r>
              <a:rPr lang="pt-BR" dirty="0" smtClean="0"/>
              <a:t>(detalhes na sequência)</a:t>
            </a:r>
            <a:endParaRPr lang="pt-BR" b="1" dirty="0" smtClean="0"/>
          </a:p>
          <a:p>
            <a:r>
              <a:rPr lang="pt-BR" b="1" dirty="0" smtClean="0"/>
              <a:t>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Insegurança Jurídica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Desoneração da Folha</a:t>
            </a:r>
          </a:p>
          <a:p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Atraso de obras/ PL 178 &amp; outros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Normas de Desempenho</a:t>
            </a:r>
          </a:p>
          <a:p>
            <a:endParaRPr lang="en-US" dirty="0" smtClean="0"/>
          </a:p>
          <a:p>
            <a:r>
              <a:rPr lang="pt-BR" b="1" dirty="0" smtClean="0"/>
              <a:t> </a:t>
            </a:r>
            <a:r>
              <a:rPr lang="pt-BR" dirty="0" smtClean="0"/>
              <a:t> </a:t>
            </a:r>
            <a:endParaRPr lang="en-US" sz="2000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8544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2"/>
                </a:solidFill>
              </a:rPr>
              <a:t>RH -  </a:t>
            </a:r>
            <a:r>
              <a:rPr lang="pt-BR" u="sng" dirty="0" smtClean="0">
                <a:solidFill>
                  <a:schemeClr val="accent2"/>
                </a:solidFill>
              </a:rPr>
              <a:t>Coord. Marcelo Zappia -  </a:t>
            </a:r>
            <a:r>
              <a:rPr lang="pt-BR" u="sng" dirty="0" err="1" smtClean="0">
                <a:solidFill>
                  <a:schemeClr val="accent2"/>
                </a:solidFill>
              </a:rPr>
              <a:t>Dir</a:t>
            </a:r>
            <a:r>
              <a:rPr lang="pt-BR" u="sng" dirty="0" smtClean="0">
                <a:solidFill>
                  <a:schemeClr val="accent2"/>
                </a:solidFill>
              </a:rPr>
              <a:t>: Meyer Nigri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Reunião preparatória 12/4;  nova reunião preparatória 26/4, 9h, OR </a:t>
            </a:r>
          </a:p>
          <a:p>
            <a:endParaRPr lang="pt-BR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Produtividade/ formação de </a:t>
            </a:r>
            <a:r>
              <a:rPr lang="pt-BR" b="1" dirty="0" err="1" smtClean="0"/>
              <a:t>mão-de-obra</a:t>
            </a:r>
            <a:r>
              <a:rPr lang="pt-BR" b="1" dirty="0" smtClean="0"/>
              <a:t>  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Relações do Trabalho – Terceirização, NR18, MPT, Trabalho análogo à escravidão 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Formalização</a:t>
            </a:r>
            <a:endParaRPr lang="pt-BR" b="1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60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2"/>
                </a:solidFill>
              </a:rPr>
              <a:t>Técnico </a:t>
            </a:r>
            <a:r>
              <a:rPr lang="pt-BR" u="sng" dirty="0" smtClean="0">
                <a:solidFill>
                  <a:schemeClr val="accent2"/>
                </a:solidFill>
              </a:rPr>
              <a:t>– Coord. Daniela Ferrari – </a:t>
            </a:r>
            <a:r>
              <a:rPr lang="pt-BR" u="sng" dirty="0" err="1" smtClean="0">
                <a:solidFill>
                  <a:schemeClr val="accent2"/>
                </a:solidFill>
              </a:rPr>
              <a:t>Dir</a:t>
            </a:r>
            <a:r>
              <a:rPr lang="pt-BR" u="sng" dirty="0" smtClean="0">
                <a:solidFill>
                  <a:schemeClr val="accent2"/>
                </a:solidFill>
              </a:rPr>
              <a:t>: Ronaldo Cury</a:t>
            </a:r>
          </a:p>
          <a:p>
            <a:endParaRPr lang="pt-BR" u="sng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Produtividade/ formação de </a:t>
            </a:r>
            <a:r>
              <a:rPr lang="pt-BR" b="1" dirty="0" err="1" smtClean="0"/>
              <a:t>mão-de-obra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PMCMV – Faixa 1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Normas de Desempenho – preparação/adequação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Padronização nas tipologias (Cód. de Obras): racionalidade, escala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Sustentabilidade nas construções  </a:t>
            </a:r>
          </a:p>
          <a:p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Padronização/ questões tributárias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Revisão SINAPI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Revisão INCC </a:t>
            </a:r>
            <a:r>
              <a:rPr lang="pt-BR" b="1" dirty="0" smtClean="0"/>
              <a:t>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4242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2"/>
                </a:solidFill>
              </a:rPr>
              <a:t>Incorporação – Coord. Ricardo Ribeiro – </a:t>
            </a:r>
            <a:r>
              <a:rPr lang="pt-BR" b="1" u="sng" dirty="0" err="1" smtClean="0">
                <a:solidFill>
                  <a:schemeClr val="accent2"/>
                </a:solidFill>
              </a:rPr>
              <a:t>Dir</a:t>
            </a:r>
            <a:r>
              <a:rPr lang="pt-BR" b="1" u="sng" dirty="0" smtClean="0">
                <a:solidFill>
                  <a:schemeClr val="accent2"/>
                </a:solidFill>
              </a:rPr>
              <a:t>: Leonardo Diniz </a:t>
            </a:r>
          </a:p>
          <a:p>
            <a:r>
              <a:rPr lang="pt-BR" b="1" dirty="0" smtClean="0"/>
              <a:t>Reuniões</a:t>
            </a:r>
            <a:r>
              <a:rPr lang="pt-BR" dirty="0" smtClean="0"/>
              <a:t> – 1as 5as-feiras de cada mês, 13 às 15h – 2/5; 6/6; 4/7; 7/8; 5/9; 3/10 (a confirmar); 7/11; 5/12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Complexidade na legislação  - licenciamentos, aprovações </a:t>
            </a:r>
          </a:p>
          <a:p>
            <a:pPr lvl="0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Modelo de Negócios – Equilíbrio no relacionamento com Compradores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Insegurança Jurídica (MP)</a:t>
            </a:r>
          </a:p>
          <a:p>
            <a:pPr lvl="0">
              <a:buFont typeface="Arial" pitchFamily="34" charset="0"/>
              <a:buChar char="•"/>
            </a:pPr>
            <a:endParaRPr lang="en-US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 smtClean="0"/>
              <a:t>de vendas – Corretagem apartada</a:t>
            </a:r>
          </a:p>
          <a:p>
            <a:pPr lvl="0"/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/>
              <a:t>Plano Diretor São </a:t>
            </a:r>
            <a:r>
              <a:rPr lang="pt-BR" b="1" dirty="0" smtClean="0"/>
              <a:t>Paulo</a:t>
            </a:r>
            <a:endParaRPr lang="pt-BR" b="1" dirty="0" smtClean="0"/>
          </a:p>
          <a:p>
            <a:pPr lvl="0">
              <a:buFont typeface="Arial" pitchFamily="34" charset="0"/>
              <a:buChar char="•"/>
            </a:pPr>
            <a:endParaRPr lang="pt-BR" dirty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Ajustes </a:t>
            </a:r>
            <a:r>
              <a:rPr lang="pt-BR" dirty="0" smtClean="0"/>
              <a:t>PMCMV 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Casa Paulista/ PPP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Estudos </a:t>
            </a:r>
            <a:r>
              <a:rPr lang="pt-BR" dirty="0" smtClean="0"/>
              <a:t>(detalhamento em seguida)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Trabalho Setorial </a:t>
            </a:r>
            <a:r>
              <a:rPr lang="pt-BR" dirty="0" err="1" smtClean="0"/>
              <a:t>Booz</a:t>
            </a:r>
            <a:r>
              <a:rPr lang="pt-BR" dirty="0" smtClean="0"/>
              <a:t>/CBIC/ MBC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SBPE - reflexos na produção, PIB, emprego, geração de impostos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Plano Diretor – São Paulo – Criação de terrenos HIS</a:t>
            </a:r>
            <a:endParaRPr lang="en-US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9033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Estudos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43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Min. Aguinaldo Ribeiro – 9/4 – 17h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Reuniões com Ministros: </a:t>
            </a:r>
            <a:r>
              <a:rPr lang="pt-BR" dirty="0" smtClean="0"/>
              <a:t>queda </a:t>
            </a:r>
            <a:r>
              <a:rPr lang="pt-BR" dirty="0"/>
              <a:t>nos lançamentos, </a:t>
            </a:r>
            <a:r>
              <a:rPr lang="pt-BR" dirty="0" err="1"/>
              <a:t>delay</a:t>
            </a:r>
            <a:r>
              <a:rPr lang="pt-BR" dirty="0"/>
              <a:t>, </a:t>
            </a:r>
            <a:r>
              <a:rPr lang="pt-BR" dirty="0" smtClean="0"/>
              <a:t>efeitos. </a:t>
            </a:r>
            <a:r>
              <a:rPr lang="pt-BR" b="1" dirty="0" smtClean="0"/>
              <a:t>Alternativas</a:t>
            </a:r>
            <a:r>
              <a:rPr lang="pt-BR" b="1" dirty="0"/>
              <a:t>:</a:t>
            </a:r>
            <a:r>
              <a:rPr lang="pt-BR" dirty="0"/>
              <a:t> TP, juros, prazo, limites nos municípios, SBPE/limites </a:t>
            </a:r>
            <a:r>
              <a:rPr lang="pt-BR" dirty="0" smtClean="0"/>
              <a:t>FGTS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Revisão de enquadramentos – limites  das cidades para ampliação do mercado PMCMV</a:t>
            </a:r>
          </a:p>
          <a:p>
            <a:endParaRPr lang="pt-BR" baseline="30000" dirty="0"/>
          </a:p>
          <a:p>
            <a:pPr>
              <a:buFont typeface="Arial" pitchFamily="34" charset="0"/>
              <a:buChar char="•"/>
            </a:pPr>
            <a:endParaRPr lang="pt-BR" baseline="30000" dirty="0" smtClean="0"/>
          </a:p>
          <a:p>
            <a:pPr>
              <a:buFont typeface="Arial" pitchFamily="34" charset="0"/>
              <a:buChar char="•"/>
            </a:pPr>
            <a:endParaRPr lang="pt-BR" baseline="30000" dirty="0"/>
          </a:p>
          <a:p>
            <a:pPr>
              <a:buFont typeface="Arial" pitchFamily="34" charset="0"/>
              <a:buChar char="•"/>
            </a:pPr>
            <a:endParaRPr lang="pt-BR" baseline="30000" dirty="0" smtClean="0"/>
          </a:p>
          <a:p>
            <a:pPr>
              <a:buFont typeface="Arial" pitchFamily="34" charset="0"/>
              <a:buChar char="•"/>
            </a:pPr>
            <a:endParaRPr lang="pt-BR" baseline="30000" dirty="0"/>
          </a:p>
          <a:p>
            <a:pPr>
              <a:buFont typeface="Arial" pitchFamily="34" charset="0"/>
              <a:buChar char="•"/>
            </a:pPr>
            <a:endParaRPr lang="pt-BR" baseline="30000" dirty="0" smtClean="0"/>
          </a:p>
          <a:p>
            <a:pPr>
              <a:buFont typeface="Arial" pitchFamily="34" charset="0"/>
              <a:buChar char="•"/>
            </a:pPr>
            <a:endParaRPr lang="pt-BR" baseline="30000" dirty="0"/>
          </a:p>
          <a:p>
            <a:pPr>
              <a:buFont typeface="Arial" pitchFamily="34" charset="0"/>
              <a:buChar char="•"/>
            </a:pPr>
            <a:endParaRPr lang="pt-BR" baseline="30000" dirty="0" smtClean="0"/>
          </a:p>
          <a:p>
            <a:pPr>
              <a:buFont typeface="Arial" pitchFamily="34" charset="0"/>
              <a:buChar char="•"/>
            </a:pPr>
            <a:endParaRPr lang="pt-BR" baseline="30000" dirty="0"/>
          </a:p>
          <a:p>
            <a:pPr>
              <a:buFont typeface="Arial" pitchFamily="34" charset="0"/>
              <a:buChar char="•"/>
            </a:pPr>
            <a:endParaRPr lang="pt-BR" baseline="30000" dirty="0" smtClean="0"/>
          </a:p>
          <a:p>
            <a:pPr>
              <a:buFont typeface="Arial" pitchFamily="34" charset="0"/>
              <a:buChar char="•"/>
            </a:pPr>
            <a:endParaRPr lang="pt-BR" baseline="30000" dirty="0"/>
          </a:p>
          <a:p>
            <a:pPr>
              <a:buFont typeface="Arial" pitchFamily="34" charset="0"/>
              <a:buChar char="•"/>
            </a:pPr>
            <a:endParaRPr lang="pt-BR" baseline="30000" dirty="0" smtClean="0"/>
          </a:p>
          <a:p>
            <a:pPr>
              <a:buFont typeface="Arial" pitchFamily="34" charset="0"/>
              <a:buChar char="•"/>
            </a:pPr>
            <a:endParaRPr lang="pt-BR" baseline="30000" dirty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Alternativa</a:t>
            </a:r>
            <a:r>
              <a:rPr lang="pt-BR" dirty="0"/>
              <a:t>: possível extensão da Faixa </a:t>
            </a:r>
            <a:r>
              <a:rPr lang="pt-BR" dirty="0" smtClean="0"/>
              <a:t>2 - maior </a:t>
            </a:r>
            <a:r>
              <a:rPr lang="pt-BR" dirty="0"/>
              <a:t>flexibilidade nos </a:t>
            </a:r>
            <a:r>
              <a:rPr lang="pt-BR" dirty="0" smtClean="0"/>
              <a:t>subsídios. MRV</a:t>
            </a:r>
            <a:r>
              <a:rPr lang="pt-BR" dirty="0"/>
              <a:t>: limites no aumento dos subsídios; importante agenda de redução dos custos de </a:t>
            </a:r>
            <a:r>
              <a:rPr lang="pt-BR" dirty="0" smtClean="0"/>
              <a:t>produção</a:t>
            </a:r>
          </a:p>
          <a:p>
            <a:pPr lvl="0">
              <a:buFont typeface="Arial" pitchFamily="34" charset="0"/>
              <a:buChar char="•"/>
            </a:pPr>
            <a:endParaRPr lang="pt-BR" b="1" dirty="0"/>
          </a:p>
          <a:p>
            <a:r>
              <a:rPr lang="pt-BR" b="1" dirty="0"/>
              <a:t>Estudo sobre impacto econômico do setor - empregos, impostos – </a:t>
            </a:r>
            <a:r>
              <a:rPr lang="pt-BR" b="1" dirty="0" smtClean="0"/>
              <a:t>d</a:t>
            </a:r>
            <a:r>
              <a:rPr lang="pt-BR" dirty="0" smtClean="0"/>
              <a:t>iscussões </a:t>
            </a:r>
            <a:r>
              <a:rPr lang="pt-BR" dirty="0"/>
              <a:t>iniciais </a:t>
            </a:r>
            <a:r>
              <a:rPr lang="pt-BR" dirty="0" smtClean="0"/>
              <a:t>com </a:t>
            </a:r>
            <a:r>
              <a:rPr lang="pt-BR" dirty="0" err="1"/>
              <a:t>Ernst&amp;Young</a:t>
            </a:r>
            <a:r>
              <a:rPr lang="pt-BR" dirty="0"/>
              <a:t>. Objetivo: elaboração de estudo com devida abrangência (JB, RV, com Leonardo Correa (MRV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Lançamento 16/4 – urgência no encaminhamento – impostos na cadeia</a:t>
            </a:r>
            <a:endParaRPr lang="pt-BR" dirty="0"/>
          </a:p>
          <a:p>
            <a:pPr lvl="0"/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11</a:t>
            </a:r>
            <a:endParaRPr lang="en-US" sz="1000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1410"/>
              </p:ext>
            </p:extLst>
          </p:nvPr>
        </p:nvGraphicFramePr>
        <p:xfrm>
          <a:off x="1228725" y="1844824"/>
          <a:ext cx="66865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Planilha" r:id="rId3" imgW="6686435" imgH="2009655" progId="Excel.Sheet.12">
                  <p:embed/>
                </p:oleObj>
              </mc:Choice>
              <mc:Fallback>
                <p:oleObj name="Planilha" r:id="rId3" imgW="6686435" imgH="200965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844824"/>
                        <a:ext cx="66865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50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14"/>
          <p:cNvSpPr txBox="1"/>
          <p:nvPr/>
        </p:nvSpPr>
        <p:spPr>
          <a:xfrm>
            <a:off x="4248032" y="2089265"/>
            <a:ext cx="612000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20</a:t>
            </a:r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33599"/>
            <a:ext cx="4782971" cy="272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432016" y="334397"/>
            <a:ext cx="8244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x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Vendas – Empresas Abertas</a:t>
            </a:r>
          </a:p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Queda no nível de atividade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008" y="5013176"/>
            <a:ext cx="47880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2012*: PDG, Rossi,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 e Viver – números referentes a 4T12 (igual a 3T12). </a:t>
            </a:r>
          </a:p>
          <a:p>
            <a:r>
              <a:rPr lang="pt-BR" sz="1100" dirty="0" smtClean="0"/>
              <a:t>Fonte: Relatórios das Companhias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, Viver.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134076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x Vendas – tendência clara de queda</a:t>
            </a:r>
          </a:p>
          <a:p>
            <a:pPr algn="ctr"/>
            <a:r>
              <a:rPr lang="pt-BR" sz="1200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(em R$ bilhões - % cia)</a:t>
            </a:r>
            <a:endParaRPr lang="pt-BR" sz="1200" dirty="0"/>
          </a:p>
        </p:txBody>
      </p:sp>
      <p:sp>
        <p:nvSpPr>
          <p:cNvPr id="11" name="CaixaDeTexto 14"/>
          <p:cNvSpPr txBox="1"/>
          <p:nvPr/>
        </p:nvSpPr>
        <p:spPr>
          <a:xfrm>
            <a:off x="3419937" y="1873241"/>
            <a:ext cx="612000" cy="259615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-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34</a:t>
            </a:r>
            <a:r>
              <a:rPr lang="en-US" sz="1600" b="1" i="0" u="none" strike="noStrike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%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Conector angulado 41"/>
          <p:cNvCxnSpPr/>
          <p:nvPr/>
        </p:nvCxnSpPr>
        <p:spPr>
          <a:xfrm rot="10800000" flipH="1" flipV="1">
            <a:off x="3311960" y="2168951"/>
            <a:ext cx="900000" cy="828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 rot="10800000" flipH="1" flipV="1">
            <a:off x="3672000" y="2420943"/>
            <a:ext cx="900000" cy="504000"/>
          </a:xfrm>
          <a:prstGeom prst="bentConnector3">
            <a:avLst>
              <a:gd name="adj1" fmla="val 100000"/>
            </a:avLst>
          </a:prstGeom>
          <a:noFill/>
          <a:ln w="34925" cap="flat" cmpd="sng" algn="ctr">
            <a:solidFill>
              <a:schemeClr val="tx2">
                <a:lumMod val="75000"/>
              </a:schemeClr>
            </a:solidFill>
            <a:prstDash val="solid"/>
            <a:tailEnd type="arrow" w="lg" len="med"/>
          </a:ln>
          <a:effectLst>
            <a:outerShdw blurRad="76200" dist="38100" dir="10800000" algn="r" rotWithShape="0">
              <a:sysClr val="windowText" lastClr="000000">
                <a:lumMod val="65000"/>
                <a:lumOff val="35000"/>
                <a:alpha val="40000"/>
              </a:sys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pPr lvl="1" algn="ctr"/>
            <a:r>
              <a:rPr lang="pt-BR" sz="1050" b="1" dirty="0" smtClean="0">
                <a:solidFill>
                  <a:schemeClr val="tx1"/>
                </a:solidFill>
              </a:rPr>
              <a:t>12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008" y="5940569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O Índice de Confiança da Construção (ICST), indicador mensal da </a:t>
            </a:r>
            <a:r>
              <a:rPr lang="pt-BR" sz="1600" b="1" dirty="0" smtClean="0"/>
              <a:t>FGV, </a:t>
            </a:r>
            <a:r>
              <a:rPr lang="pt-BR" sz="1600" b="1" dirty="0"/>
              <a:t>fechou </a:t>
            </a:r>
            <a:r>
              <a:rPr lang="pt-BR" sz="1600" b="1" dirty="0" smtClean="0"/>
              <a:t>fevereiro/13 </a:t>
            </a:r>
            <a:r>
              <a:rPr lang="pt-BR" sz="1600" b="1" dirty="0"/>
              <a:t>com </a:t>
            </a:r>
            <a:r>
              <a:rPr lang="pt-BR" sz="1600" b="1" dirty="0" smtClean="0"/>
              <a:t>o </a:t>
            </a:r>
            <a:r>
              <a:rPr lang="pt-BR" sz="1600" b="1" dirty="0"/>
              <a:t>menor nível da série histórica, iniciada em julho de 2010</a:t>
            </a:r>
            <a:r>
              <a:rPr lang="pt-BR" sz="1600" b="1" dirty="0" smtClean="0"/>
              <a:t>.</a:t>
            </a:r>
            <a:endParaRPr lang="pt-BR" sz="1600" b="1" dirty="0" smtClean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37485" y="1340768"/>
            <a:ext cx="311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Índice de Confiança da Construção</a:t>
            </a:r>
          </a:p>
          <a:p>
            <a:pPr algn="ctr"/>
            <a:r>
              <a:rPr lang="pt-BR" sz="1200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(ICST)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076056" y="501317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Fonte: FGV</a:t>
            </a:r>
            <a:endParaRPr lang="pt-BR" sz="11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0" t="30335" r="15555" b="18371"/>
          <a:stretch/>
        </p:blipFill>
        <p:spPr bwMode="auto">
          <a:xfrm>
            <a:off x="4951415" y="2161272"/>
            <a:ext cx="4085081" cy="270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tângulo 22"/>
          <p:cNvSpPr/>
          <p:nvPr/>
        </p:nvSpPr>
        <p:spPr>
          <a:xfrm>
            <a:off x="7812360" y="2348880"/>
            <a:ext cx="100811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397032" y="2213248"/>
            <a:ext cx="543120" cy="42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74"/>
          <a:stretch/>
        </p:blipFill>
        <p:spPr bwMode="auto">
          <a:xfrm>
            <a:off x="755576" y="2482701"/>
            <a:ext cx="322681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67544" y="332656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Queda na Produção implica em queda no emprego</a:t>
            </a:r>
          </a:p>
        </p:txBody>
      </p: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7504" y="134250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Forte correlação entre lançamento e emprego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2627784" y="2492896"/>
            <a:ext cx="1425291" cy="130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100981" y="1844824"/>
            <a:ext cx="289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Geração líquida de empregos</a:t>
            </a:r>
          </a:p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(construção civil)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0" y="547330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No 4T12 foram eliminados 38% postos de trabalho direto a mais do que no 4T08</a:t>
            </a:r>
          </a:p>
          <a:p>
            <a:pPr algn="ctr"/>
            <a:r>
              <a:rPr lang="pt-BR" b="1" dirty="0" smtClean="0"/>
              <a:t>Segundo estimativa do IPEA, para cada emprego na construção civil, existem outros 3 empregos indiretos</a:t>
            </a:r>
          </a:p>
        </p:txBody>
      </p:sp>
      <p:sp>
        <p:nvSpPr>
          <p:cNvPr id="14" name="CaixaDeTexto 6"/>
          <p:cNvSpPr txBox="1"/>
          <p:nvPr/>
        </p:nvSpPr>
        <p:spPr>
          <a:xfrm>
            <a:off x="179512" y="6464369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Fonte: http:www.ipea.gov.br/pub/bcmt/mt_12g.pdf</a:t>
            </a:r>
            <a:endParaRPr lang="pt-BR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90" y="2420888"/>
            <a:ext cx="419076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9" y="184482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Eliminação líquida de empregos – 4T</a:t>
            </a:r>
          </a:p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(construção civil)</a:t>
            </a:r>
            <a:endParaRPr lang="pt-BR" sz="1200" dirty="0"/>
          </a:p>
        </p:txBody>
      </p:sp>
      <p:sp>
        <p:nvSpPr>
          <p:cNvPr id="17" name="CaixaDeTexto 6"/>
          <p:cNvSpPr txBox="1"/>
          <p:nvPr/>
        </p:nvSpPr>
        <p:spPr>
          <a:xfrm>
            <a:off x="827584" y="501317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Fonte: CAGED</a:t>
            </a:r>
            <a:endParaRPr lang="pt-BR" sz="1200" dirty="0"/>
          </a:p>
        </p:txBody>
      </p:sp>
      <p:sp>
        <p:nvSpPr>
          <p:cNvPr id="18" name="CaixaDeTexto 6"/>
          <p:cNvSpPr txBox="1"/>
          <p:nvPr/>
        </p:nvSpPr>
        <p:spPr>
          <a:xfrm>
            <a:off x="4572000" y="501317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Fonte: CAGED</a:t>
            </a:r>
            <a:endParaRPr lang="pt-BR" sz="1200" dirty="0"/>
          </a:p>
        </p:txBody>
      </p:sp>
      <p:sp>
        <p:nvSpPr>
          <p:cNvPr id="15" name="Espaço Reservado para Número de Slide 11"/>
          <p:cNvSpPr txBox="1">
            <a:spLocks/>
          </p:cNvSpPr>
          <p:nvPr/>
        </p:nvSpPr>
        <p:spPr>
          <a:xfrm>
            <a:off x="7162800" y="6453336"/>
            <a:ext cx="2133600" cy="365125"/>
          </a:xfrm>
          <a:prstGeom prst="rect">
            <a:avLst/>
          </a:prstGeom>
        </p:spPr>
        <p:txBody>
          <a:bodyPr/>
          <a:lstStyle/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13</a:t>
            </a: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11"/>
          <p:cNvSpPr txBox="1">
            <a:spLocks/>
          </p:cNvSpPr>
          <p:nvPr/>
        </p:nvSpPr>
        <p:spPr>
          <a:xfrm>
            <a:off x="70104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2016" y="334397"/>
            <a:ext cx="8244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Construção Civil –  Empresas Abertas</a:t>
            </a:r>
          </a:p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Geração Líquida de Empregos e Impostos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512" y="494116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2012*: PDG, Rossi,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 e Viver – números referentes a 4T12 (igual a 3T12). </a:t>
            </a:r>
          </a:p>
          <a:p>
            <a:r>
              <a:rPr lang="pt-BR" sz="1100" dirty="0" smtClean="0"/>
              <a:t>Fonte: Relatórios das Companhias FGV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Trisul, Viver.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7504" y="125946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Queda nos lançamentos              queda na arrecadação e no emprego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3779912" y="1361093"/>
            <a:ext cx="360040" cy="1846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4211960" y="3429000"/>
            <a:ext cx="360040" cy="1846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68933" y="1772816"/>
            <a:ext cx="289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VGV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(em R$ bilhões - % cia)</a:t>
            </a:r>
            <a:endParaRPr lang="pt-BR" sz="1600" dirty="0"/>
          </a:p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Empresas Abertas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177281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Variação Líquida de Impostos e Empregos</a:t>
            </a:r>
          </a:p>
          <a:p>
            <a:pPr algn="ctr"/>
            <a:r>
              <a:rPr lang="pt-BR" sz="1600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Empresas Abertas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076056" y="4963815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Fonte: Considerado defasagem de 1 ano entre lançamentos e impactos no emprego e impostos. Premissa de carga tributária de 22,3%  baseada no estudo: A </a:t>
            </a:r>
            <a:r>
              <a:rPr lang="pt-BR" sz="1100" dirty="0"/>
              <a:t>carga tributária incidente no preço </a:t>
            </a:r>
            <a:r>
              <a:rPr lang="pt-BR" sz="1100" dirty="0" smtClean="0"/>
              <a:t>de habitações </a:t>
            </a:r>
            <a:r>
              <a:rPr lang="pt-BR" sz="1100" dirty="0"/>
              <a:t>de interesse </a:t>
            </a:r>
            <a:r>
              <a:rPr lang="pt-BR" sz="1100" dirty="0" smtClean="0"/>
              <a:t>social, SINDUSCON-SP e FVG.</a:t>
            </a:r>
            <a:endParaRPr lang="pt-BR" sz="11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7941" y="5795972"/>
            <a:ext cx="823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Projeção 2013 para as empresas de capital aberto:</a:t>
            </a:r>
          </a:p>
          <a:p>
            <a:pPr algn="ctr"/>
            <a:r>
              <a:rPr lang="pt-BR" sz="1600" b="1" dirty="0" smtClean="0"/>
              <a:t>Redução em R$ 3,2 bilhões na arrecadação pública</a:t>
            </a:r>
          </a:p>
          <a:p>
            <a:pPr algn="ctr"/>
            <a:r>
              <a:rPr lang="pt-BR" sz="1600" b="1" dirty="0" smtClean="0"/>
              <a:t>Eliminação de 155 mil postos de trabalho diretos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20077"/>
            <a:ext cx="4248472" cy="254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4081958" cy="21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Setorial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MBC/ CBIC/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Booz&amp;Co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3" name="Retângulo 7"/>
          <p:cNvSpPr>
            <a:spLocks noChangeArrowheads="1"/>
          </p:cNvSpPr>
          <p:nvPr/>
        </p:nvSpPr>
        <p:spPr bwMode="auto">
          <a:xfrm>
            <a:off x="250825" y="620713"/>
            <a:ext cx="8624888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das barreiras regulatórias e burocráticas no setor imobiliário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Indicação e priorização dos pontos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Análise de seus impactos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Agenda propositiva para sua superação</a:t>
            </a:r>
          </a:p>
          <a:p>
            <a:endParaRPr lang="en-US" dirty="0"/>
          </a:p>
          <a:p>
            <a:r>
              <a:rPr lang="pt-BR" dirty="0" smtClean="0"/>
              <a:t> </a:t>
            </a:r>
            <a:r>
              <a:rPr lang="pt-BR" b="1" dirty="0" smtClean="0"/>
              <a:t>6 categorias -</a:t>
            </a:r>
            <a:r>
              <a:rPr lang="pt-BR" dirty="0" smtClean="0"/>
              <a:t> FAR</a:t>
            </a:r>
            <a:r>
              <a:rPr lang="pt-BR" dirty="0"/>
              <a:t>, Faixa 2, SBPE, Condomínio de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</a:t>
            </a:r>
            <a:r>
              <a:rPr lang="pt-BR" dirty="0" smtClean="0"/>
              <a:t>Loteamentos – em cada uma, tempo, recursos e insegurança jurídica/riscos de imagem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Pesquisa</a:t>
            </a:r>
            <a:r>
              <a:rPr lang="pt-BR" dirty="0" smtClean="0"/>
              <a:t> - 9 empresas: </a:t>
            </a:r>
            <a:r>
              <a:rPr lang="pt-BR" dirty="0" err="1" smtClean="0"/>
              <a:t>Brookfield</a:t>
            </a:r>
            <a:r>
              <a:rPr lang="pt-BR" dirty="0" smtClean="0"/>
              <a:t>, Direcional, </a:t>
            </a:r>
            <a:r>
              <a:rPr lang="pt-BR" dirty="0" err="1" smtClean="0"/>
              <a:t>Even</a:t>
            </a:r>
            <a:r>
              <a:rPr lang="pt-BR" dirty="0" smtClean="0"/>
              <a:t>, MRV, Odebrecht, Rodobens, Rossi, Tecnisa e Tenda</a:t>
            </a:r>
          </a:p>
          <a:p>
            <a:endParaRPr lang="pt-BR" dirty="0" smtClean="0"/>
          </a:p>
          <a:p>
            <a:r>
              <a:rPr lang="pt-BR" b="1" dirty="0" smtClean="0"/>
              <a:t>Proposta </a:t>
            </a:r>
            <a:r>
              <a:rPr lang="pt-BR" b="1" dirty="0" err="1" smtClean="0"/>
              <a:t>Booz</a:t>
            </a:r>
            <a:r>
              <a:rPr lang="pt-BR" dirty="0" smtClean="0"/>
              <a:t>: R$ 715 mil + 14,25% + 10% extras. ABRAINC –  50%</a:t>
            </a:r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Casos com impactos significativos por qualquer um dos 16 gargalos listados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Casos de fio a pavio com um ou mais gargalos - mínimo 1 para cada modalidade: Faixa 1 (FAR), Faixas 2/3 (FGTS), SBPE, Condomínio horizontal, Loteamento, Empreendimento </a:t>
            </a:r>
            <a:r>
              <a:rPr lang="pt-BR" dirty="0" err="1" smtClean="0"/>
              <a:t>Multi-uso</a:t>
            </a:r>
            <a:r>
              <a:rPr lang="pt-BR" dirty="0" smtClean="0"/>
              <a:t> de grande porte.</a:t>
            </a:r>
          </a:p>
          <a:p>
            <a:pPr lvl="0">
              <a:buFont typeface="Arial" pitchFamily="34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b="1" dirty="0"/>
              <a:t>JC: mínimo 80% </a:t>
            </a:r>
            <a:r>
              <a:rPr lang="pt-BR" dirty="0"/>
              <a:t>- projetos CBIC/ CNI deste ano já definidos</a:t>
            </a:r>
          </a:p>
          <a:p>
            <a:pPr>
              <a:buFont typeface="Arial" charset="0"/>
              <a:buChar char="•"/>
            </a:pPr>
            <a:r>
              <a:rPr lang="pt-BR" dirty="0"/>
              <a:t> 27/3 – JC – busca adicional de recursos sem demandar </a:t>
            </a:r>
            <a:r>
              <a:rPr lang="pt-BR" dirty="0" smtClean="0"/>
              <a:t>tempo</a:t>
            </a:r>
            <a:endParaRPr lang="pt-BR" dirty="0"/>
          </a:p>
          <a:p>
            <a:r>
              <a:rPr lang="pt-BR" dirty="0"/>
              <a:t>Casos recebidos: Gafisa, </a:t>
            </a:r>
            <a:r>
              <a:rPr lang="pt-BR" dirty="0" smtClean="0"/>
              <a:t>MRV </a:t>
            </a:r>
          </a:p>
        </p:txBody>
      </p:sp>
      <p:sp>
        <p:nvSpPr>
          <p:cNvPr id="1741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2591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07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231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charset="0"/>
              <a:buChar char="•"/>
            </a:pPr>
            <a:r>
              <a:rPr lang="pt-BR" b="1" dirty="0"/>
              <a:t> Atualizações </a:t>
            </a:r>
            <a:r>
              <a:rPr lang="pt-BR" b="1" dirty="0" smtClean="0"/>
              <a:t>– estrutura/Comitês – 13:00h às 13:30h</a:t>
            </a:r>
            <a:endParaRPr lang="en-US" b="1" dirty="0"/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r>
              <a:rPr lang="pt-BR" b="1" dirty="0" smtClean="0"/>
              <a:t> Comitês/ estudos – 13:30h às 14:30h</a:t>
            </a:r>
            <a:endParaRPr lang="pt-BR" b="1" dirty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r>
              <a:rPr lang="pt-BR" b="1" dirty="0"/>
              <a:t> </a:t>
            </a:r>
            <a:r>
              <a:rPr lang="pt-BR" b="1" dirty="0" smtClean="0"/>
              <a:t>Atualização –orçamento – 14:30h </a:t>
            </a:r>
            <a:r>
              <a:rPr lang="pt-BR" b="1" smtClean="0"/>
              <a:t>às 14:45h</a:t>
            </a:r>
            <a:endParaRPr lang="pt-BR" b="1" dirty="0"/>
          </a:p>
          <a:p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268288" y="981075"/>
            <a:ext cx="86248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16</a:t>
            </a:r>
            <a:endParaRPr lang="en-US" sz="1000" dirty="0"/>
          </a:p>
        </p:txBody>
      </p:sp>
      <p:sp>
        <p:nvSpPr>
          <p:cNvPr id="18439" name="Retângulo 7"/>
          <p:cNvSpPr>
            <a:spLocks noChangeArrowheads="1"/>
          </p:cNvSpPr>
          <p:nvPr/>
        </p:nvSpPr>
        <p:spPr bwMode="auto">
          <a:xfrm>
            <a:off x="179388" y="1052513"/>
            <a:ext cx="8624887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/>
              <a:t>Proposta FGV para a </a:t>
            </a:r>
            <a:r>
              <a:rPr lang="pt-BR" sz="1600" b="1" dirty="0" err="1"/>
              <a:t>Brookfield</a:t>
            </a:r>
            <a:r>
              <a:rPr lang="pt-BR" sz="1600" b="1" dirty="0"/>
              <a:t> – Importância Socioeconômica da Terceirização na Construção Civil</a:t>
            </a:r>
            <a:r>
              <a:rPr lang="pt-BR" sz="1600" dirty="0"/>
              <a:t> – Minuta para ajuste de escopo - 14/12/2012</a:t>
            </a:r>
          </a:p>
          <a:p>
            <a:endParaRPr lang="pt-BR" sz="1600" dirty="0"/>
          </a:p>
          <a:p>
            <a:r>
              <a:rPr lang="pt-BR" dirty="0"/>
              <a:t>1ª Etapa -  Terceirização no setor (analítico, não </a:t>
            </a:r>
            <a:r>
              <a:rPr lang="pt-BR" dirty="0" err="1"/>
              <a:t>quantificável</a:t>
            </a:r>
            <a:r>
              <a:rPr lang="pt-BR" dirty="0"/>
              <a:t>)</a:t>
            </a:r>
          </a:p>
          <a:p>
            <a:r>
              <a:rPr lang="pt-BR" dirty="0"/>
              <a:t>2ª Etapa – Impacto econômico da cadeia construção civil (numérico, </a:t>
            </a:r>
            <a:r>
              <a:rPr lang="pt-BR" dirty="0" err="1"/>
              <a:t>quantificável</a:t>
            </a:r>
            <a:r>
              <a:rPr lang="pt-BR" dirty="0"/>
              <a:t>)</a:t>
            </a:r>
          </a:p>
          <a:p>
            <a:r>
              <a:rPr lang="pt-BR" dirty="0"/>
              <a:t>3ª Etapa – Importância social/</a:t>
            </a:r>
            <a:r>
              <a:rPr lang="pt-BR" dirty="0" err="1"/>
              <a:t>externalidades</a:t>
            </a:r>
            <a:r>
              <a:rPr lang="pt-BR" dirty="0"/>
              <a:t> do setor (analítico, não </a:t>
            </a:r>
            <a:r>
              <a:rPr lang="pt-BR" dirty="0" err="1"/>
              <a:t>quantificável</a:t>
            </a:r>
            <a:r>
              <a:rPr lang="pt-BR" dirty="0"/>
              <a:t>).</a:t>
            </a:r>
          </a:p>
          <a:p>
            <a:endParaRPr lang="pt-BR" sz="1600" dirty="0"/>
          </a:p>
          <a:p>
            <a:r>
              <a:rPr lang="pt-BR" sz="1600" b="1" dirty="0"/>
              <a:t>Comentários enviados</a:t>
            </a:r>
          </a:p>
          <a:p>
            <a:pPr>
              <a:buFont typeface="Arial" charset="0"/>
              <a:buChar char="•"/>
            </a:pPr>
            <a:r>
              <a:rPr lang="pt-BR" dirty="0"/>
              <a:t> Foco no imobiliário (em vez de construção civil como um todo)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Possibilidade de inclusão de:</a:t>
            </a:r>
          </a:p>
          <a:p>
            <a:pPr lvl="1">
              <a:buFont typeface="Arial" charset="0"/>
              <a:buChar char="•"/>
            </a:pPr>
            <a:r>
              <a:rPr lang="pt-BR" i="1" dirty="0"/>
              <a:t> </a:t>
            </a:r>
            <a:r>
              <a:rPr lang="pt-BR" i="1" dirty="0" err="1"/>
              <a:t>Turn-over</a:t>
            </a:r>
            <a:r>
              <a:rPr lang="pt-BR" i="1" dirty="0"/>
              <a:t> </a:t>
            </a:r>
            <a:r>
              <a:rPr lang="pt-BR" dirty="0"/>
              <a:t>/especialização: efeito negativo se proibição. Indicativos numéricos</a:t>
            </a:r>
          </a:p>
          <a:p>
            <a:pPr lvl="1">
              <a:buFont typeface="Arial" charset="0"/>
              <a:buChar char="•"/>
            </a:pPr>
            <a:r>
              <a:rPr lang="pt-BR" dirty="0"/>
              <a:t> </a:t>
            </a:r>
            <a:r>
              <a:rPr lang="pt-BR" dirty="0" err="1"/>
              <a:t>Precarização</a:t>
            </a:r>
            <a:r>
              <a:rPr lang="pt-BR" dirty="0"/>
              <a:t> do trabalho -  CUT: RAIS 2009 (Terceirização: + acidentes, &lt; tempo de trabalho, &gt; jornadas, &lt; salários)</a:t>
            </a:r>
          </a:p>
          <a:p>
            <a:pPr lvl="1"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Impacto econômico: arrecadação de impostos e empregos em toda a cadeia para cada m2 produzido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Ligação : Terceirização (ou de sua proibição- Etapa 1) e importância  do Setor (Etapas 2 e 3)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atualização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02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68679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rateios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5/4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olidFill>
                  <a:srgbClr val="000000"/>
                </a:solidFill>
                <a:sym typeface="Arial" charset="0"/>
              </a:rPr>
              <a:t>  </a:t>
            </a:r>
            <a:endParaRPr lang="en-US" b="1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17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Cotas/rateio -  43 cotas</a:t>
            </a:r>
          </a:p>
          <a:p>
            <a:endParaRPr lang="pt-BR" b="1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PL &lt; R$ 1 bi: Cury, Emccamp, HM, </a:t>
            </a:r>
            <a:r>
              <a:rPr lang="pt-BR" dirty="0" err="1" smtClean="0">
                <a:solidFill>
                  <a:srgbClr val="000000"/>
                </a:solidFill>
              </a:rPr>
              <a:t>Homex</a:t>
            </a:r>
            <a:r>
              <a:rPr lang="pt-BR" dirty="0" smtClean="0">
                <a:solidFill>
                  <a:srgbClr val="000000"/>
                </a:solidFill>
              </a:rPr>
              <a:t>, Rodobens, Trisul, Viver – 1 quota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PL  R$ 1,01 bi até R$ 2 bi: Direcional, </a:t>
            </a:r>
            <a:r>
              <a:rPr lang="pt-BR" dirty="0" err="1" smtClean="0">
                <a:solidFill>
                  <a:srgbClr val="000000"/>
                </a:solidFill>
              </a:rPr>
              <a:t>Even</a:t>
            </a:r>
            <a:r>
              <a:rPr lang="pt-BR" dirty="0" smtClean="0">
                <a:solidFill>
                  <a:srgbClr val="000000"/>
                </a:solidFill>
              </a:rPr>
              <a:t>, EZTEC, JHSF, Tecnisa – 2 quotas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PL  R$ 2,01 bi até 3 bi: Gafisa, Rossi – 3 quotas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PL acima de R$ 3 bi: </a:t>
            </a:r>
            <a:r>
              <a:rPr lang="pt-BR" dirty="0" err="1" smtClean="0">
                <a:solidFill>
                  <a:srgbClr val="000000"/>
                </a:solidFill>
              </a:rPr>
              <a:t>Brookfield</a:t>
            </a:r>
            <a:r>
              <a:rPr lang="pt-BR" dirty="0" smtClean="0">
                <a:solidFill>
                  <a:srgbClr val="000000"/>
                </a:solidFill>
              </a:rPr>
              <a:t>, </a:t>
            </a:r>
            <a:r>
              <a:rPr lang="pt-BR" dirty="0" err="1" smtClean="0">
                <a:solidFill>
                  <a:srgbClr val="000000"/>
                </a:solidFill>
              </a:rPr>
              <a:t>Cyrela</a:t>
            </a:r>
            <a:r>
              <a:rPr lang="pt-BR" dirty="0" smtClean="0">
                <a:solidFill>
                  <a:srgbClr val="000000"/>
                </a:solidFill>
              </a:rPr>
              <a:t>, MRV, Odebrecht, PDG -  4 quotas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r>
              <a:rPr lang="pt-BR" b="1" dirty="0" smtClean="0">
                <a:solidFill>
                  <a:srgbClr val="000000"/>
                </a:solidFill>
              </a:rPr>
              <a:t>Orçamento preliminar - </a:t>
            </a:r>
            <a:r>
              <a:rPr lang="pt-BR" dirty="0" smtClean="0">
                <a:solidFill>
                  <a:srgbClr val="000000"/>
                </a:solidFill>
              </a:rPr>
              <a:t>início de rateio previsto para maio, de acordo com cotas</a:t>
            </a:r>
          </a:p>
          <a:p>
            <a:pPr marL="0" lvl="1"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Formalização completa</a:t>
            </a:r>
          </a:p>
          <a:p>
            <a:pPr marL="0" lvl="1"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Abertura de conta</a:t>
            </a:r>
          </a:p>
          <a:p>
            <a:pPr marL="0" lvl="1"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Contribuições trimestrais; 1ª contribuição com 6 meses</a:t>
            </a:r>
          </a:p>
          <a:p>
            <a:pPr marL="0" lvl="1"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 Valor inicial indicativo por cota, por mês: </a:t>
            </a:r>
            <a:r>
              <a:rPr lang="pt-BR" b="1" dirty="0" smtClean="0">
                <a:solidFill>
                  <a:srgbClr val="000000"/>
                </a:solidFill>
              </a:rPr>
              <a:t>R$ 3.900 </a:t>
            </a:r>
            <a:r>
              <a:rPr lang="pt-BR" dirty="0" smtClean="0">
                <a:solidFill>
                  <a:srgbClr val="000000"/>
                </a:solidFill>
              </a:rPr>
              <a:t>(já incluindo bonificações/valores extraordinários/despesas/comunicação) – detalhamento no anexo</a:t>
            </a:r>
          </a:p>
          <a:p>
            <a:pPr marL="0" lvl="1">
              <a:buFont typeface="Arial" pitchFamily="34" charset="0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 marL="0" lvl="1">
              <a:buFont typeface="Arial" pitchFamily="34" charset="0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 marL="0" lvl="1"/>
            <a:r>
              <a:rPr lang="pt-BR" b="1" dirty="0" smtClean="0">
                <a:solidFill>
                  <a:srgbClr val="000000"/>
                </a:solidFill>
              </a:rPr>
              <a:t>Não incluído lançamento – R$ 16.500 + eventual </a:t>
            </a:r>
            <a:r>
              <a:rPr lang="pt-BR" b="1" dirty="0" err="1" smtClean="0">
                <a:solidFill>
                  <a:srgbClr val="000000"/>
                </a:solidFill>
              </a:rPr>
              <a:t>brunch</a:t>
            </a:r>
            <a:endParaRPr lang="pt-BR" dirty="0" smtClean="0">
              <a:solidFill>
                <a:srgbClr val="000000"/>
              </a:solidFill>
            </a:endParaRPr>
          </a:p>
          <a:p>
            <a:pPr marL="0" lvl="1"/>
            <a:endParaRPr lang="pt-BR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92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-  5/4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Custeio atual - </a:t>
            </a:r>
            <a:r>
              <a:rPr lang="pt-BR" dirty="0" smtClean="0"/>
              <a:t>Representante (PJ) - R$ 1.040.000 (com bonificação) + reembolso de despesas - R$ 144.000 + correção (3% - R$ 35.000) + contingência (5% ) </a:t>
            </a:r>
          </a:p>
          <a:p>
            <a:r>
              <a:rPr lang="pt-BR" b="1" dirty="0" smtClean="0"/>
              <a:t>Total  </a:t>
            </a:r>
            <a:r>
              <a:rPr lang="pt-BR" dirty="0" smtClean="0"/>
              <a:t>– </a:t>
            </a:r>
            <a:r>
              <a:rPr lang="pt-BR" b="1" dirty="0" smtClean="0"/>
              <a:t>R$ 2.480 /mês por cota</a:t>
            </a:r>
          </a:p>
          <a:p>
            <a:endParaRPr lang="pt-BR" dirty="0" smtClean="0"/>
          </a:p>
          <a:p>
            <a:r>
              <a:rPr lang="pt-BR" b="1" dirty="0" smtClean="0"/>
              <a:t>Incrementos previstos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Despesas janeiro/abril – R$ 30 mil incorridos – R$ 2.500/mês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Contabilidade/Assessoria Jurídica – R$ 3.250/mês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Outros custos relativos à formalização – R$ 9 mil/ano – R$ 750/mês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Site/outras despesas – R$ 2.000/mês</a:t>
            </a:r>
            <a:endParaRPr lang="pt-BR" i="1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Assistente*– R$ 10.000 *1,4 (bonificação)*2 (CLT) – R$ 30.000/mês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Comunicação – R$ 17 mil/mês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Soma: R$ 55.500/mês ~10% cont./adic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Total – R$ 1.420/mês por cota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Outros custeios a serem detalhados de acordo com definições da Diretoria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Estudos-verba- </a:t>
            </a:r>
            <a:r>
              <a:rPr lang="pt-BR" dirty="0" err="1" smtClean="0"/>
              <a:t>Booz</a:t>
            </a:r>
            <a:r>
              <a:rPr lang="pt-BR" dirty="0" smtClean="0"/>
              <a:t> – em verificação R$ 440 mil - </a:t>
            </a:r>
            <a:r>
              <a:rPr lang="pt-BR" b="1" dirty="0" smtClean="0"/>
              <a:t>R$ 10.232/cota – única vez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Adaptação de Estrutura/ CLT  - </a:t>
            </a:r>
            <a:r>
              <a:rPr lang="pt-BR" b="1" dirty="0" smtClean="0"/>
              <a:t>R$ 1.400/mês por cota </a:t>
            </a:r>
          </a:p>
          <a:p>
            <a:pPr lvl="1">
              <a:buFont typeface="Arial" pitchFamily="34" charset="0"/>
              <a:buChar char="•"/>
            </a:pPr>
            <a:endParaRPr lang="pt-BR" sz="1400" b="1" dirty="0" smtClean="0"/>
          </a:p>
          <a:p>
            <a:r>
              <a:rPr lang="pt-BR" sz="1400" b="1" dirty="0" smtClean="0"/>
              <a:t>* </a:t>
            </a:r>
            <a:r>
              <a:rPr lang="pt-BR" sz="1400" dirty="0" smtClean="0"/>
              <a:t>29/1: </a:t>
            </a:r>
            <a:r>
              <a:rPr lang="pt-BR" sz="1400" b="1" dirty="0" smtClean="0"/>
              <a:t>Incrementos previstos</a:t>
            </a:r>
            <a:r>
              <a:rPr lang="pt-BR" sz="1400" dirty="0" smtClean="0"/>
              <a:t>: secretária (R$ 4.860 por mês  mais encargos CLT). </a:t>
            </a:r>
            <a:r>
              <a:rPr lang="pt-BR" sz="1400" b="1" dirty="0" smtClean="0"/>
              <a:t>Outros custeios – detalhamento da Diretoria : </a:t>
            </a:r>
            <a:r>
              <a:rPr lang="pt-BR" sz="1400" dirty="0" smtClean="0"/>
              <a:t>analista (R$ 18 mil/mês, já com encargos). Assim, dentro desta premissa, soma de R$ 14.000/mês + encargos. </a:t>
            </a:r>
            <a:endParaRPr lang="pt-BR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>
                <a:solidFill>
                  <a:srgbClr val="000000"/>
                </a:solidFill>
              </a:rPr>
              <a:t>18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11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Registro – 4º Cartório – </a:t>
            </a:r>
            <a:r>
              <a:rPr lang="pt-BR" dirty="0" smtClean="0"/>
              <a:t>ok</a:t>
            </a:r>
          </a:p>
          <a:p>
            <a:endParaRPr lang="pt-BR" dirty="0"/>
          </a:p>
          <a:p>
            <a:r>
              <a:rPr lang="pt-BR" b="1" dirty="0"/>
              <a:t>Lançamento/ informe </a:t>
            </a:r>
            <a:r>
              <a:rPr lang="pt-BR" dirty="0"/>
              <a:t>– 16 de abril</a:t>
            </a:r>
          </a:p>
          <a:p>
            <a:endParaRPr lang="pt-BR" b="1" dirty="0"/>
          </a:p>
          <a:p>
            <a:r>
              <a:rPr lang="pt-BR" b="1" dirty="0" smtClean="0"/>
              <a:t>Assinatura</a:t>
            </a:r>
            <a:r>
              <a:rPr lang="pt-BR" b="1" dirty="0" smtClean="0"/>
              <a:t>: </a:t>
            </a:r>
            <a:r>
              <a:rPr lang="pt-BR" b="1" dirty="0"/>
              <a:t>parceira do crescimento do Brasil</a:t>
            </a:r>
            <a:r>
              <a:rPr lang="pt-BR" dirty="0"/>
              <a:t>  </a:t>
            </a:r>
          </a:p>
          <a:p>
            <a:endParaRPr lang="pt-BR" b="1" dirty="0" smtClean="0"/>
          </a:p>
          <a:p>
            <a:r>
              <a:rPr lang="pt-BR" b="1" dirty="0"/>
              <a:t>Abertura de contas/cheques – </a:t>
            </a:r>
            <a:r>
              <a:rPr lang="pt-BR" dirty="0"/>
              <a:t>apoio na </a:t>
            </a:r>
            <a:r>
              <a:rPr lang="pt-BR" dirty="0" err="1"/>
              <a:t>Rodobens</a:t>
            </a:r>
            <a:r>
              <a:rPr lang="pt-BR" dirty="0"/>
              <a:t> para condução</a:t>
            </a:r>
          </a:p>
          <a:p>
            <a:endParaRPr lang="pt-BR" b="1" dirty="0" smtClean="0"/>
          </a:p>
          <a:p>
            <a:r>
              <a:rPr lang="pt-BR" b="1" dirty="0" smtClean="0"/>
              <a:t>Reuniões </a:t>
            </a:r>
            <a:r>
              <a:rPr lang="pt-BR" b="1" dirty="0"/>
              <a:t>Diretoria</a:t>
            </a:r>
            <a:r>
              <a:rPr lang="pt-BR" dirty="0"/>
              <a:t>: 13h (almoço): </a:t>
            </a:r>
            <a:r>
              <a:rPr lang="pt-BR" dirty="0" smtClean="0"/>
              <a:t>em 23/5 estarei fora – buscaremos antecipar próxima reunião para 16/5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Endereço </a:t>
            </a:r>
            <a:r>
              <a:rPr lang="pt-BR" dirty="0" smtClean="0"/>
              <a:t> - Espaço Secovi -</a:t>
            </a:r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Telefone – 5591-1171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de Comodato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na </a:t>
            </a:r>
            <a:r>
              <a:rPr lang="pt-BR" dirty="0"/>
              <a:t>porta vs. Sala A 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</a:t>
            </a:r>
            <a:endParaRPr 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Reunião Conselho Deliberativo de 5/4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Ideias nas próximas reuniões- das 9h às </a:t>
            </a:r>
            <a:r>
              <a:rPr lang="pt-BR" dirty="0" smtClean="0"/>
              <a:t>10h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 com Elie </a:t>
            </a:r>
            <a:r>
              <a:rPr lang="pt-BR" dirty="0" err="1" smtClean="0"/>
              <a:t>Horn&amp;outros</a:t>
            </a:r>
            <a:r>
              <a:rPr lang="pt-BR" dirty="0" smtClean="0"/>
              <a:t> para definir pauta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Comitê de Responsabilidade Social – Aron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</a:t>
            </a:r>
            <a:r>
              <a:rPr lang="pt-BR" dirty="0" smtClean="0"/>
              <a:t>M, MRV, Viver, Cury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</a:t>
            </a:r>
            <a:r>
              <a:rPr lang="pt-BR" dirty="0"/>
              <a:t>de informações - tratamento e conferência dos números enviados </a:t>
            </a:r>
            <a:r>
              <a:rPr lang="pt-BR" b="1" dirty="0"/>
              <a:t>– </a:t>
            </a:r>
            <a:r>
              <a:rPr lang="pt-BR" dirty="0"/>
              <a:t>credibilidade, confiança, competitividade </a:t>
            </a:r>
            <a:r>
              <a:rPr lang="pt-BR" dirty="0" smtClean="0"/>
              <a:t>- ABRAMAT </a:t>
            </a:r>
            <a:r>
              <a:rPr lang="pt-BR" dirty="0"/>
              <a:t>– FIA –  contato do Comitê Financeiro </a:t>
            </a:r>
            <a:r>
              <a:rPr lang="pt-BR" dirty="0" smtClean="0"/>
              <a:t>(Aron) 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Comitês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Datas certas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Prioridades discutidas e ratificadas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responsáveis – além do Coordenador e Diretor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metas dentro de cada prioridade</a:t>
            </a: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2471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Lançamento 16/4</a:t>
            </a:r>
            <a:endParaRPr lang="pt-BR" b="1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12 veículos, incluindo Valor, Folha e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Competição portais </a:t>
            </a:r>
            <a:r>
              <a:rPr lang="pt-BR" dirty="0" err="1" smtClean="0"/>
              <a:t>vs</a:t>
            </a:r>
            <a:r>
              <a:rPr lang="pt-BR" dirty="0" smtClean="0"/>
              <a:t> papel - destaques a notícias de  incorporadoras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Destaque a estudo tributário –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Estudo Haddad – 5 empresas- incluir na agenda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75242"/>
              </p:ext>
            </p:extLst>
          </p:nvPr>
        </p:nvGraphicFramePr>
        <p:xfrm>
          <a:off x="684213" y="4368701"/>
          <a:ext cx="7848599" cy="165258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9583"/>
                <a:gridCol w="4824765"/>
                <a:gridCol w="1584251"/>
              </a:tblGrid>
              <a:tr h="333758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latin typeface="Calibri" pitchFamily="34" charset="0"/>
                          <a:cs typeface="Calibri" pitchFamily="34" charset="0"/>
                        </a:rPr>
                        <a:t>Atividade</a:t>
                      </a:r>
                      <a:endParaRPr lang="pt-BR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9787" marR="89787" marT="44903" marB="44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alibri" pitchFamily="34" charset="0"/>
                          <a:cs typeface="Calibri" pitchFamily="34" charset="0"/>
                        </a:rPr>
                        <a:t>Equipe Envolvida</a:t>
                      </a:r>
                      <a:endParaRPr lang="pt-BR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9787" marR="89787" marT="44903" marB="44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alibri" pitchFamily="34" charset="0"/>
                          <a:cs typeface="Calibri" pitchFamily="34" charset="0"/>
                        </a:rPr>
                        <a:t>Valor por turma</a:t>
                      </a:r>
                      <a:endParaRPr lang="pt-BR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9787" marR="89787" marT="44903" marB="44903"/>
                </a:tc>
              </a:tr>
              <a:tr h="1318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Calibri" pitchFamily="34" charset="0"/>
                          <a:cs typeface="Calibri" pitchFamily="34" charset="0"/>
                        </a:rPr>
                        <a:t>Treinamento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Calibri" pitchFamily="34" charset="0"/>
                          <a:cs typeface="Calibri" pitchFamily="34" charset="0"/>
                        </a:rPr>
                        <a:t>Grupo</a:t>
                      </a:r>
                      <a:r>
                        <a:rPr lang="pt-BR" sz="1400" b="1" baseline="0" dirty="0" smtClean="0">
                          <a:latin typeface="Calibri" pitchFamily="34" charset="0"/>
                          <a:cs typeface="Calibri" pitchFamily="34" charset="0"/>
                        </a:rPr>
                        <a:t> de até 4 pessoas</a:t>
                      </a:r>
                      <a:endParaRPr lang="pt-BR" sz="14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 horas de duração</a:t>
                      </a:r>
                      <a:endParaRPr lang="pt-BR" sz="14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9787" marR="89787" marT="44903" marB="44903"/>
                </a:tc>
                <a:tc>
                  <a:txBody>
                    <a:bodyPr/>
                    <a:lstStyle/>
                    <a:p>
                      <a:pPr marL="176213" indent="-176213" algn="l" defTabSz="457200" rtl="0" eaLnBrk="1" latinLnBrk="0" hangingPunct="1">
                        <a:lnSpc>
                          <a:spcPts val="1900"/>
                        </a:lnSpc>
                        <a:buSzPct val="100000"/>
                        <a:buFont typeface="Arial" pitchFamily="34" charset="0"/>
                        <a:buChar char="•"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Presença de dois profissionais da agência especializados em treinamento</a:t>
                      </a:r>
                    </a:p>
                    <a:p>
                      <a:pPr marL="176213" indent="-176213" algn="l" defTabSz="457200" rtl="0" eaLnBrk="1" latinLnBrk="0" hangingPunct="1">
                        <a:lnSpc>
                          <a:spcPts val="1900"/>
                        </a:lnSpc>
                        <a:buSzPct val="100000"/>
                        <a:buFont typeface="Arial" pitchFamily="34" charset="0"/>
                        <a:buChar char="•"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Presença de equipe de TV (cinegrafista)</a:t>
                      </a:r>
                    </a:p>
                    <a:p>
                      <a:pPr marL="176213" indent="-176213" algn="l" defTabSz="457200" rtl="0" eaLnBrk="1" latinLnBrk="0" hangingPunct="1">
                        <a:lnSpc>
                          <a:spcPts val="1900"/>
                        </a:lnSpc>
                        <a:buSzPct val="100000"/>
                        <a:buFont typeface="Arial" pitchFamily="34" charset="0"/>
                        <a:buChar char="•"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Palestra e exercícios com preparadora de executivos</a:t>
                      </a:r>
                    </a:p>
                    <a:p>
                      <a:pPr marL="176213" indent="-176213" algn="l" defTabSz="457200" rtl="0" eaLnBrk="1" latinLnBrk="0" hangingPunct="1">
                        <a:lnSpc>
                          <a:spcPts val="1900"/>
                        </a:lnSpc>
                        <a:buSzPct val="100000"/>
                        <a:buFont typeface="Arial" pitchFamily="34" charset="0"/>
                        <a:buChar char="•"/>
                        <a:defRPr/>
                      </a:pPr>
                      <a:endParaRPr lang="pt-BR" sz="14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9787" marR="89787" marT="44903" marB="44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R$ 16.500,00</a:t>
                      </a:r>
                      <a:r>
                        <a:rPr lang="pt-BR" sz="13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3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9787" marR="89787" marT="44903" marB="449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673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para o andamento dos trabalhos</a:t>
            </a:r>
            <a:r>
              <a:rPr lang="pt-BR" sz="1800" b="1" dirty="0" smtClean="0"/>
              <a:t/>
            </a:r>
            <a:br>
              <a:rPr lang="pt-BR" sz="1800" b="1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Assessor-executivo</a:t>
            </a:r>
          </a:p>
          <a:p>
            <a:r>
              <a:rPr lang="pt-BR" dirty="0" smtClean="0"/>
              <a:t>Alex </a:t>
            </a:r>
            <a:r>
              <a:rPr lang="pt-BR" dirty="0"/>
              <a:t>Peters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Assessor </a:t>
            </a:r>
            <a:r>
              <a:rPr lang="pt-BR" dirty="0"/>
              <a:t>Executivo, R$ 10 mil, CLT, bônus 4 </a:t>
            </a:r>
            <a:r>
              <a:rPr lang="pt-BR" dirty="0" smtClean="0"/>
              <a:t>salários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efetivo dos trabalhos – até 8 de julho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Para discussão</a:t>
            </a:r>
            <a:endParaRPr lang="pt-BR" dirty="0" smtClean="0"/>
          </a:p>
          <a:p>
            <a:r>
              <a:rPr lang="pt-BR" dirty="0" smtClean="0"/>
              <a:t>Cláudia </a:t>
            </a:r>
            <a:r>
              <a:rPr lang="pt-BR" dirty="0"/>
              <a:t>Gomes dos Reis – 15 anos de MRV – R$ 9.202,00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Gestão administrativa da </a:t>
            </a:r>
            <a:r>
              <a:rPr lang="pt-BR" dirty="0" smtClean="0"/>
              <a:t>Regional Campinas, </a:t>
            </a:r>
            <a:r>
              <a:rPr lang="pt-BR" dirty="0"/>
              <a:t>acompanhando contratos de locação, contratos do benefício auxilio moradia, controle da frota </a:t>
            </a:r>
            <a:r>
              <a:rPr lang="pt-BR" dirty="0" err="1" smtClean="0"/>
              <a:t>regional,controle</a:t>
            </a:r>
            <a:r>
              <a:rPr lang="pt-BR" dirty="0" smtClean="0"/>
              <a:t> </a:t>
            </a:r>
            <a:r>
              <a:rPr lang="pt-BR" dirty="0"/>
              <a:t>dos gastos de telefonia fixa, acompanhamento do orçamento administrativo, gestão das contas de concessionárias da Produção e Administração; responsável pela manutenção e reforma dos escritórios</a:t>
            </a:r>
            <a:r>
              <a:rPr lang="pt-BR" dirty="0" smtClean="0"/>
              <a:t>.</a:t>
            </a:r>
            <a:r>
              <a:rPr lang="pt-BR" dirty="0"/>
              <a:t>	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234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187624" y="620688"/>
          <a:ext cx="6696744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Planilha" r:id="rId3" imgW="4191102" imgH="4657704" progId="Excel.Sheet.12">
                  <p:embed/>
                </p:oleObj>
              </mc:Choice>
              <mc:Fallback>
                <p:oleObj name="Planilha" r:id="rId3" imgW="4191102" imgH="465770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20688"/>
                        <a:ext cx="6696744" cy="6048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80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2"/>
                </a:solidFill>
              </a:rPr>
              <a:t>Financeiro - </a:t>
            </a:r>
            <a:r>
              <a:rPr lang="pt-BR" u="sng" dirty="0" smtClean="0">
                <a:solidFill>
                  <a:schemeClr val="accent2"/>
                </a:solidFill>
              </a:rPr>
              <a:t>Coord. Mauro Bastazin – </a:t>
            </a:r>
            <a:r>
              <a:rPr lang="pt-BR" u="sng" dirty="0" err="1" smtClean="0">
                <a:solidFill>
                  <a:schemeClr val="accent2"/>
                </a:solidFill>
              </a:rPr>
              <a:t>Dir</a:t>
            </a:r>
            <a:r>
              <a:rPr lang="pt-BR" u="sng" dirty="0" smtClean="0">
                <a:solidFill>
                  <a:schemeClr val="accent2"/>
                </a:solidFill>
              </a:rPr>
              <a:t>: Rafael Novellino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Reuniões às </a:t>
            </a:r>
            <a:r>
              <a:rPr lang="pt-BR" b="1" dirty="0" smtClean="0"/>
              <a:t>terceiras 4as-feiras, </a:t>
            </a:r>
            <a:r>
              <a:rPr lang="pt-BR" b="1" dirty="0"/>
              <a:t>às 16h, na </a:t>
            </a:r>
            <a:r>
              <a:rPr lang="pt-BR" b="1" dirty="0" err="1"/>
              <a:t>Cyrela</a:t>
            </a:r>
            <a:r>
              <a:rPr lang="pt-BR" dirty="0"/>
              <a:t>. </a:t>
            </a:r>
            <a:r>
              <a:rPr lang="pt-BR" dirty="0" smtClean="0"/>
              <a:t>15mai</a:t>
            </a:r>
            <a:r>
              <a:rPr lang="pt-BR" dirty="0"/>
              <a:t>, 19jun, 17jul, 21ago, 18set, 16out, 20nov, 18dez</a:t>
            </a:r>
            <a:endParaRPr lang="pt-BR" dirty="0" smtClean="0"/>
          </a:p>
          <a:p>
            <a:endParaRPr lang="pt-BR" dirty="0" smtClean="0"/>
          </a:p>
          <a:p>
            <a:pPr lvl="0"/>
            <a:r>
              <a:rPr lang="pt-BR" b="1" dirty="0"/>
              <a:t>Estudo sobre impacto econômico do setor - empregos, impostos </a:t>
            </a:r>
            <a:endParaRPr lang="pt-BR" dirty="0"/>
          </a:p>
          <a:p>
            <a:pPr lvl="0"/>
            <a:r>
              <a:rPr lang="pt-BR" b="1" dirty="0"/>
              <a:t>Modelo de Repasses – </a:t>
            </a:r>
            <a:r>
              <a:rPr lang="pt-BR" b="1" dirty="0" smtClean="0"/>
              <a:t>Financiamentos</a:t>
            </a:r>
            <a:endParaRPr lang="pt-BR" dirty="0"/>
          </a:p>
          <a:p>
            <a:pPr lvl="0"/>
            <a:r>
              <a:rPr lang="pt-BR" b="1" dirty="0"/>
              <a:t>Modelo de registros – </a:t>
            </a:r>
            <a:r>
              <a:rPr lang="pt-BR" b="1" dirty="0" smtClean="0"/>
              <a:t>Cartórios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Construmat</a:t>
            </a:r>
            <a:r>
              <a:rPr lang="pt-BR" dirty="0"/>
              <a:t> – tema: “A experiência espanhola e os aperfeiçoamentos no sistema registral brasileiro”. </a:t>
            </a:r>
            <a:r>
              <a:rPr lang="pt-BR" dirty="0" smtClean="0"/>
              <a:t>Reuniões com ARISP e ABECIP</a:t>
            </a:r>
            <a:endParaRPr lang="pt-BR" dirty="0"/>
          </a:p>
          <a:p>
            <a:pPr lvl="0"/>
            <a:r>
              <a:rPr lang="pt-BR" b="1" dirty="0"/>
              <a:t>Tabela </a:t>
            </a:r>
            <a:r>
              <a:rPr lang="pt-BR" b="1" dirty="0" err="1"/>
              <a:t>Price</a:t>
            </a:r>
            <a:r>
              <a:rPr lang="pt-BR" b="1" dirty="0"/>
              <a:t> </a:t>
            </a:r>
            <a:endParaRPr lang="pt-BR" dirty="0"/>
          </a:p>
          <a:p>
            <a:pPr lvl="0"/>
            <a:r>
              <a:rPr lang="pt-BR" dirty="0"/>
              <a:t>E</a:t>
            </a:r>
            <a:r>
              <a:rPr lang="pt-BR" dirty="0" smtClean="0"/>
              <a:t>studo </a:t>
            </a:r>
            <a:r>
              <a:rPr lang="pt-BR" dirty="0"/>
              <a:t>equilibrado, com </a:t>
            </a:r>
            <a:r>
              <a:rPr lang="pt-BR" dirty="0" err="1"/>
              <a:t>inclusividade</a:t>
            </a:r>
            <a:r>
              <a:rPr lang="pt-BR" dirty="0"/>
              <a:t> e melhores condições de aplicação</a:t>
            </a:r>
          </a:p>
          <a:p>
            <a:pPr lvl="0"/>
            <a:r>
              <a:rPr lang="pt-BR" b="1" dirty="0"/>
              <a:t>Legislação tributária</a:t>
            </a:r>
            <a:r>
              <a:rPr lang="pt-BR" dirty="0"/>
              <a:t> – acompanhamento/propostas – desoneração, permuta</a:t>
            </a:r>
          </a:p>
          <a:p>
            <a:pPr lvl="0"/>
            <a:r>
              <a:rPr lang="pt-BR" b="1" dirty="0"/>
              <a:t>Mercado de capitais/informações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Fórum regular com 15 </a:t>
            </a:r>
            <a:r>
              <a:rPr lang="pt-BR" dirty="0" smtClean="0"/>
              <a:t>bancos. </a:t>
            </a:r>
            <a:r>
              <a:rPr lang="pt-BR" dirty="0" err="1" smtClean="0"/>
              <a:t>Ex</a:t>
            </a:r>
            <a:r>
              <a:rPr lang="pt-BR" dirty="0" smtClean="0"/>
              <a:t>: mudanças </a:t>
            </a:r>
            <a:r>
              <a:rPr lang="pt-BR" dirty="0"/>
              <a:t>nos </a:t>
            </a:r>
            <a:r>
              <a:rPr lang="pt-BR" dirty="0" smtClean="0"/>
              <a:t>balanços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FIA - contato </a:t>
            </a:r>
            <a:r>
              <a:rPr lang="pt-BR" dirty="0"/>
              <a:t>com entidade para eventual centralização de dados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IFRS – definições finais – </a:t>
            </a:r>
            <a:r>
              <a:rPr lang="pt-BR" dirty="0" smtClean="0"/>
              <a:t>MF/ </a:t>
            </a:r>
            <a:r>
              <a:rPr lang="pt-BR" dirty="0"/>
              <a:t>ABRASCA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Distribuição </a:t>
            </a:r>
            <a:r>
              <a:rPr lang="pt-BR" dirty="0"/>
              <a:t>de Dividendos de acordo com Lucro Fiscal</a:t>
            </a:r>
          </a:p>
          <a:p>
            <a:pPr lvl="0"/>
            <a:r>
              <a:rPr lang="pt-BR" dirty="0"/>
              <a:t> </a:t>
            </a:r>
            <a:r>
              <a:rPr lang="pt-BR" b="1" dirty="0"/>
              <a:t>Outros pontos referentes a </a:t>
            </a:r>
            <a:r>
              <a:rPr lang="pt-BR" b="1" dirty="0" smtClean="0"/>
              <a:t>crédito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Cadastro </a:t>
            </a:r>
            <a:r>
              <a:rPr lang="pt-BR" dirty="0" smtClean="0"/>
              <a:t>positivo/ Fianças </a:t>
            </a:r>
            <a:r>
              <a:rPr lang="pt-BR" dirty="0"/>
              <a:t>imóvel na </a:t>
            </a:r>
            <a:r>
              <a:rPr lang="pt-BR" dirty="0" smtClean="0"/>
              <a:t>planta/ </a:t>
            </a:r>
            <a:r>
              <a:rPr lang="pt-BR" i="1" dirty="0" err="1" smtClean="0"/>
              <a:t>Funding</a:t>
            </a:r>
            <a:r>
              <a:rPr lang="pt-BR" dirty="0" smtClean="0"/>
              <a:t> </a:t>
            </a:r>
            <a:r>
              <a:rPr lang="pt-BR" dirty="0"/>
              <a:t>-  a questão da continuidade no longo prazo – </a:t>
            </a:r>
            <a:r>
              <a:rPr lang="pt-BR" dirty="0" smtClean="0"/>
              <a:t>PMCMV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3164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2"/>
                </a:solidFill>
              </a:rPr>
              <a:t>Comunicação – </a:t>
            </a:r>
            <a:r>
              <a:rPr lang="pt-BR" u="sng" dirty="0" smtClean="0">
                <a:solidFill>
                  <a:schemeClr val="accent2"/>
                </a:solidFill>
              </a:rPr>
              <a:t>Coord. Luiz Fernando Moura -  </a:t>
            </a:r>
            <a:r>
              <a:rPr lang="pt-BR" u="sng" dirty="0" err="1" smtClean="0">
                <a:solidFill>
                  <a:schemeClr val="accent2"/>
                </a:solidFill>
              </a:rPr>
              <a:t>Dir</a:t>
            </a:r>
            <a:r>
              <a:rPr lang="pt-BR" u="sng" dirty="0" smtClean="0">
                <a:solidFill>
                  <a:schemeClr val="accent2"/>
                </a:solidFill>
              </a:rPr>
              <a:t>: Marcelo Borges</a:t>
            </a:r>
          </a:p>
          <a:p>
            <a:endParaRPr lang="pt-BR" dirty="0" smtClean="0"/>
          </a:p>
          <a:p>
            <a:r>
              <a:rPr lang="pt-BR" dirty="0" smtClean="0"/>
              <a:t>Reuniões quinzenais – 1ª e 3ª terça-feira de cada mês, 17h - 7 e 14 maio</a:t>
            </a:r>
          </a:p>
          <a:p>
            <a:pPr>
              <a:buFont typeface="Arial" pitchFamily="34" charset="0"/>
              <a:buChar char="•"/>
            </a:pPr>
            <a:endParaRPr lang="pt-BR" b="1" dirty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Contratação In Press/</a:t>
            </a:r>
            <a:r>
              <a:rPr lang="pt-BR" b="1" dirty="0" err="1" smtClean="0"/>
              <a:t>Brodeur</a:t>
            </a:r>
            <a:r>
              <a:rPr lang="pt-BR" b="1" dirty="0" smtClean="0"/>
              <a:t> </a:t>
            </a:r>
            <a:r>
              <a:rPr lang="pt-BR" dirty="0" smtClean="0"/>
              <a:t>– agenda com </a:t>
            </a:r>
            <a:r>
              <a:rPr lang="pt-BR" i="1" dirty="0" err="1" smtClean="0"/>
              <a:t>stakeholders</a:t>
            </a:r>
            <a:r>
              <a:rPr lang="pt-BR" dirty="0" smtClean="0"/>
              <a:t>/ produção de dados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Apresentação à imprensa </a:t>
            </a:r>
            <a:r>
              <a:rPr lang="pt-BR" dirty="0" smtClean="0"/>
              <a:t>- Diretoria, P e VP, Secovi -  16 de abril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Preparação – </a:t>
            </a:r>
            <a:r>
              <a:rPr lang="pt-BR" dirty="0" err="1" smtClean="0"/>
              <a:t>Q&amp;A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b="1" dirty="0" smtClean="0"/>
              <a:t>Assinatura</a:t>
            </a:r>
            <a:r>
              <a:rPr lang="pt-BR" dirty="0" smtClean="0"/>
              <a:t>: </a:t>
            </a:r>
            <a:r>
              <a:rPr lang="pt-BR" dirty="0" smtClean="0"/>
              <a:t>parceira do crescimento do Brasil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Reputação do setor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Eventuais códigos de conduta/ Comunicação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4004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25514</TotalTime>
  <Words>1881</Words>
  <Application>Microsoft Office PowerPoint</Application>
  <PresentationFormat>Apresentação na tela (4:3)</PresentationFormat>
  <Paragraphs>362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</vt:lpstr>
      <vt:lpstr>Tahoma</vt:lpstr>
      <vt:lpstr>Design padrão</vt:lpstr>
      <vt:lpstr>Planilha</vt:lpstr>
      <vt:lpstr>Apresentação do PowerPoint</vt:lpstr>
      <vt:lpstr>Pauta</vt:lpstr>
      <vt:lpstr>Atualizações </vt:lpstr>
      <vt:lpstr>Atualizações </vt:lpstr>
      <vt:lpstr>Atualizações </vt:lpstr>
      <vt:lpstr>Atualizações  - pontos para o andamento dos trabalhos </vt:lpstr>
      <vt:lpstr>Prioridades ABRAINC</vt:lpstr>
      <vt:lpstr>Atualizações -  Comitês </vt:lpstr>
      <vt:lpstr>Atualizações - Comitês</vt:lpstr>
      <vt:lpstr>Atualizações - Comitês</vt:lpstr>
      <vt:lpstr>Atualizações - Comitês</vt:lpstr>
      <vt:lpstr>Atualizações - Comitês</vt:lpstr>
      <vt:lpstr>Atualizações -  Comitês </vt:lpstr>
      <vt:lpstr>Apresentação do PowerPoint</vt:lpstr>
      <vt:lpstr>Reunião Min. Aguinaldo Ribeiro – 9/4 – 17h </vt:lpstr>
      <vt:lpstr>Apresentação do PowerPoint</vt:lpstr>
      <vt:lpstr>Apresentação do PowerPoint</vt:lpstr>
      <vt:lpstr>Apresentação do PowerPoint</vt:lpstr>
      <vt:lpstr>Trabalho Setorial – MBC/ CBIC/ Booz&amp;Co</vt:lpstr>
      <vt:lpstr>Estudo FGV – Terceirização -  Brookfield</vt:lpstr>
      <vt:lpstr>Apresentação do PowerPoint</vt:lpstr>
      <vt:lpstr>Orçamento/ rateios – reunião 5/4 </vt:lpstr>
      <vt:lpstr>Anexo - orçamento preliminar atualizado ABRAINC -  5/4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2613</cp:revision>
  <dcterms:created xsi:type="dcterms:W3CDTF">2009-08-13T21:08:28Z</dcterms:created>
  <dcterms:modified xsi:type="dcterms:W3CDTF">2013-04-18T00:13:31Z</dcterms:modified>
</cp:coreProperties>
</file>