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81" r:id="rId2"/>
    <p:sldId id="720" r:id="rId3"/>
    <p:sldId id="1004" r:id="rId4"/>
    <p:sldId id="1025" r:id="rId5"/>
    <p:sldId id="1023" r:id="rId6"/>
    <p:sldId id="1024" r:id="rId7"/>
    <p:sldId id="1020" r:id="rId8"/>
    <p:sldId id="1029" r:id="rId9"/>
    <p:sldId id="1028" r:id="rId10"/>
    <p:sldId id="1037" r:id="rId11"/>
    <p:sldId id="1005" r:id="rId12"/>
    <p:sldId id="1022" r:id="rId13"/>
    <p:sldId id="991" r:id="rId14"/>
    <p:sldId id="1027" r:id="rId15"/>
    <p:sldId id="1026" r:id="rId16"/>
    <p:sldId id="1031" r:id="rId17"/>
    <p:sldId id="1030" r:id="rId18"/>
    <p:sldId id="1032" r:id="rId19"/>
    <p:sldId id="1033" r:id="rId20"/>
    <p:sldId id="1034" r:id="rId21"/>
    <p:sldId id="1035" r:id="rId22"/>
    <p:sldId id="1036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F8F8F8"/>
    <a:srgbClr val="EAEAEA"/>
    <a:srgbClr val="CCECFF"/>
    <a:srgbClr val="FFCCFF"/>
    <a:srgbClr val="B2B2B2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3" d="100"/>
          <a:sy n="63" d="100"/>
        </p:scale>
        <p:origin x="-18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F22CE9-509E-4600-B3D9-6AFB06A3789F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CA69665-E125-42CE-8FE6-B6561778C9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o_Microsoft_Office_Word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o_Microsoft_Office_Word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Documento_do_Microsoft_Office_Word6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o_Microsoft_Office_Word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o_Microsoft_Office_Word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o_Microsoft_Office_Word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Documento_do_Microsoft_Office_Word10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</a:p>
          <a:p>
            <a:pPr algn="ctr" defTabSz="914145" hangingPunct="0">
              <a:defRPr/>
            </a:pP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21/03/2013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Prioridades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14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7</a:t>
            </a:r>
            <a:endParaRPr lang="en-US" sz="1000" dirty="0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1331640" y="764704"/>
          <a:ext cx="6192688" cy="5472608"/>
        </p:xfrm>
        <a:graphic>
          <a:graphicData uri="http://schemas.openxmlformats.org/presentationml/2006/ole">
            <p:oleObj spid="_x0000_s57351" name="Planilha" r:id="rId3" imgW="4191102" imgH="4457683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Trabalho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Setorial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MBC/ CBIC/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Booz&amp;Co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.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3" name="Retângulo 7"/>
          <p:cNvSpPr>
            <a:spLocks noChangeArrowheads="1"/>
          </p:cNvSpPr>
          <p:nvPr/>
        </p:nvSpPr>
        <p:spPr bwMode="auto">
          <a:xfrm>
            <a:off x="250825" y="620713"/>
            <a:ext cx="8624888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Font typeface="Arial" charset="0"/>
              <a:buChar char="•"/>
            </a:pPr>
            <a:r>
              <a:rPr lang="pt-BR" dirty="0"/>
              <a:t> Foco: mercado imobiliário e a incorporação</a:t>
            </a:r>
            <a:endParaRPr lang="en-US" dirty="0"/>
          </a:p>
          <a:p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Dinâmica: gargalos de acordo com tipo de empreendimento e fase de desenvolvimento. - ponto de início do trabalho da </a:t>
            </a:r>
            <a:r>
              <a:rPr lang="pt-BR" dirty="0" err="1"/>
              <a:t>Booz</a:t>
            </a:r>
            <a:r>
              <a:rPr lang="pt-BR" dirty="0"/>
              <a:t>, que buscará priorizações e propostas – com consideração mais ampla, incluindo modelo de negócios</a:t>
            </a:r>
          </a:p>
          <a:p>
            <a:endParaRPr lang="en-US" dirty="0"/>
          </a:p>
          <a:p>
            <a:pPr>
              <a:buFont typeface="Arial" charset="0"/>
              <a:buChar char="•"/>
            </a:pPr>
            <a:r>
              <a:rPr lang="pt-BR" dirty="0"/>
              <a:t> Tempo, recursos e insegurança jurídica/riscos de imagem que trazem</a:t>
            </a:r>
          </a:p>
          <a:p>
            <a:endParaRPr lang="en-US" dirty="0"/>
          </a:p>
          <a:p>
            <a:pPr>
              <a:buFont typeface="Arial" charset="0"/>
              <a:buChar char="•"/>
            </a:pPr>
            <a:r>
              <a:rPr lang="pt-BR" dirty="0"/>
              <a:t> FAR, Faixa 2, SBPE, Condomínio de Casas, </a:t>
            </a:r>
            <a:r>
              <a:rPr lang="pt-BR" i="1" dirty="0" err="1"/>
              <a:t>Mixed</a:t>
            </a:r>
            <a:r>
              <a:rPr lang="pt-BR" i="1" dirty="0"/>
              <a:t> Use</a:t>
            </a:r>
            <a:r>
              <a:rPr lang="pt-BR" dirty="0"/>
              <a:t> e Loteamentos</a:t>
            </a:r>
            <a:endParaRPr lang="en-US" dirty="0"/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Pesquisa: respostas de 8 empresas: Direcional, </a:t>
            </a:r>
            <a:r>
              <a:rPr lang="pt-BR" dirty="0" err="1" smtClean="0"/>
              <a:t>Even</a:t>
            </a:r>
            <a:r>
              <a:rPr lang="pt-BR" dirty="0" smtClean="0"/>
              <a:t>, MRV, Odebrecht, Rodobens, Rossi, Tecnisa e Tenda</a:t>
            </a:r>
          </a:p>
          <a:p>
            <a:pPr>
              <a:buFont typeface="Arial" charset="0"/>
              <a:buChar char="•"/>
            </a:pP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dirty="0" smtClean="0"/>
              <a:t> Proposta </a:t>
            </a:r>
            <a:r>
              <a:rPr lang="pt-BR" dirty="0" err="1" smtClean="0"/>
              <a:t>Booz</a:t>
            </a:r>
            <a:r>
              <a:rPr lang="pt-BR" dirty="0" smtClean="0"/>
              <a:t>: R$ 715 mil + 14,25% + 10% extras</a:t>
            </a:r>
          </a:p>
          <a:p>
            <a:pPr>
              <a:buFont typeface="Arial" charset="0"/>
              <a:buChar char="•"/>
            </a:pP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dirty="0" smtClean="0"/>
              <a:t> ABRAINC – disponibilidade 50%</a:t>
            </a:r>
          </a:p>
          <a:p>
            <a:pPr>
              <a:buFont typeface="Arial" charset="0"/>
              <a:buChar char="•"/>
            </a:pPr>
            <a:endParaRPr lang="pt-BR" dirty="0" smtClean="0"/>
          </a:p>
          <a:p>
            <a:pPr>
              <a:buFont typeface="Arial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JC: mínimo 80% </a:t>
            </a:r>
            <a:r>
              <a:rPr lang="pt-BR" dirty="0" smtClean="0"/>
              <a:t>- projetos CBIC/ CNI deste ano já definidos</a:t>
            </a:r>
          </a:p>
          <a:p>
            <a:r>
              <a:rPr lang="pt-BR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pt-BR" dirty="0" smtClean="0"/>
              <a:t> Próxima reunião </a:t>
            </a:r>
            <a:r>
              <a:rPr lang="pt-BR" b="1" dirty="0" smtClean="0"/>
              <a:t>28/3, 10h</a:t>
            </a:r>
            <a:r>
              <a:rPr lang="pt-BR" dirty="0" smtClean="0"/>
              <a:t>, Secovi</a:t>
            </a:r>
            <a:r>
              <a:rPr lang="pt-BR" dirty="0"/>
              <a:t> </a:t>
            </a:r>
            <a:endParaRPr lang="en-US" dirty="0"/>
          </a:p>
        </p:txBody>
      </p:sp>
      <p:sp>
        <p:nvSpPr>
          <p:cNvPr id="1741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8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549275"/>
            <a:ext cx="8785225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 smtClean="0"/>
              <a:t> </a:t>
            </a:r>
            <a:r>
              <a:rPr lang="pt-BR" b="1" dirty="0" smtClean="0"/>
              <a:t>Análises compiladas por Juliano  (</a:t>
            </a:r>
            <a:r>
              <a:rPr lang="pt-BR" b="1" dirty="0" err="1" smtClean="0"/>
              <a:t>Cyrela</a:t>
            </a:r>
            <a:r>
              <a:rPr lang="pt-BR" b="1" dirty="0" smtClean="0"/>
              <a:t>) e Leo Correa (MRV) </a:t>
            </a:r>
            <a:r>
              <a:rPr lang="pt-BR" dirty="0" smtClean="0"/>
              <a:t>-  desaquecimento e desemprego, com o uso de dados oficiais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Extensão da Faixa 2 </a:t>
            </a:r>
            <a:r>
              <a:rPr lang="pt-BR" dirty="0" smtClean="0"/>
              <a:t>– PMCMV para sua viabilização inclusive nas faixas &lt; R$ 1.600. Maior flexibilidade nos subsídios e nas taxas de juros, com menor dispêndio para o Governo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FGV/CBIC</a:t>
            </a:r>
            <a:r>
              <a:rPr lang="pt-BR" dirty="0" smtClean="0"/>
              <a:t> -  empregos/impostos no PMCMV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 Carga tributaria de 14,4% (tanto PMCMV quanto SBPE).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 MRV: &gt; 23% (IR/CS, </a:t>
            </a:r>
            <a:r>
              <a:rPr lang="pt-BR" dirty="0" err="1" smtClean="0"/>
              <a:t>Pis</a:t>
            </a:r>
            <a:r>
              <a:rPr lang="pt-BR" dirty="0" smtClean="0"/>
              <a:t>/</a:t>
            </a:r>
            <a:r>
              <a:rPr lang="pt-BR" dirty="0" err="1" smtClean="0"/>
              <a:t>Cofins</a:t>
            </a:r>
            <a:r>
              <a:rPr lang="pt-BR" dirty="0" smtClean="0"/>
              <a:t>, IPI, ICMS, ITBI, ISS, IPTU, INSS, RET 4%). </a:t>
            </a:r>
          </a:p>
          <a:p>
            <a:pPr lvl="0">
              <a:buFont typeface="Arial" pitchFamily="34" charset="0"/>
              <a:buChar char="•"/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b="1" dirty="0" err="1" smtClean="0"/>
              <a:t>E&amp;Y</a:t>
            </a:r>
            <a:r>
              <a:rPr lang="pt-BR" b="1" dirty="0" smtClean="0"/>
              <a:t> - </a:t>
            </a:r>
            <a:r>
              <a:rPr lang="pt-BR" dirty="0" smtClean="0"/>
              <a:t>impacto tributário do setor, com dados de 3 obras (Faixa 1, Faixa 2, SBPE).</a:t>
            </a:r>
          </a:p>
          <a:p>
            <a:pPr lvl="0"/>
            <a:r>
              <a:rPr lang="pt-BR" dirty="0" smtClean="0"/>
              <a:t> Abordagem mais direta - impacto tributário direto das incorporadoras e de seus fornecedores – ver antecedência (só com 1ª antecedência, proposta de R$ 270 mil)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Corretagem Apartada/alternativas </a:t>
            </a:r>
            <a:r>
              <a:rPr lang="pt-BR" dirty="0" smtClean="0"/>
              <a:t>– C. Jurídico – M. Fernanda, Rubens Marin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Terceirização</a:t>
            </a:r>
            <a:r>
              <a:rPr lang="pt-BR" dirty="0" smtClean="0"/>
              <a:t> – </a:t>
            </a:r>
            <a:r>
              <a:rPr lang="pt-BR" dirty="0" err="1" smtClean="0"/>
              <a:t>Brookfield</a:t>
            </a:r>
            <a:r>
              <a:rPr lang="pt-BR" dirty="0" smtClean="0"/>
              <a:t> – Comitê Jurídico – Rubens Marin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SBPE </a:t>
            </a:r>
            <a:r>
              <a:rPr lang="pt-BR" dirty="0" smtClean="0"/>
              <a:t>– reflexos na produção, PIB, emprego, geração de impostos. Contato </a:t>
            </a:r>
            <a:r>
              <a:rPr lang="pt-BR" dirty="0" err="1" smtClean="0"/>
              <a:t>Even</a:t>
            </a:r>
            <a:endParaRPr lang="en-US" sz="2000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9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FGV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Brookfield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8437" name="Retângulo 7"/>
          <p:cNvSpPr>
            <a:spLocks noChangeArrowheads="1"/>
          </p:cNvSpPr>
          <p:nvPr/>
        </p:nvSpPr>
        <p:spPr bwMode="auto">
          <a:xfrm>
            <a:off x="268288" y="981075"/>
            <a:ext cx="86248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/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endParaRPr lang="pt-BR"/>
          </a:p>
        </p:txBody>
      </p:sp>
      <p:sp>
        <p:nvSpPr>
          <p:cNvPr id="1843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10</a:t>
            </a:r>
            <a:endParaRPr lang="en-US" sz="1000" dirty="0"/>
          </a:p>
        </p:txBody>
      </p:sp>
      <p:sp>
        <p:nvSpPr>
          <p:cNvPr id="18439" name="Retângulo 7"/>
          <p:cNvSpPr>
            <a:spLocks noChangeArrowheads="1"/>
          </p:cNvSpPr>
          <p:nvPr/>
        </p:nvSpPr>
        <p:spPr bwMode="auto">
          <a:xfrm>
            <a:off x="179388" y="1052513"/>
            <a:ext cx="8624887" cy="545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b="1" dirty="0"/>
              <a:t>Proposta FGV para a </a:t>
            </a:r>
            <a:r>
              <a:rPr lang="pt-BR" sz="1600" b="1" dirty="0" err="1"/>
              <a:t>Brookfield</a:t>
            </a:r>
            <a:r>
              <a:rPr lang="pt-BR" sz="1600" b="1" dirty="0"/>
              <a:t> – Importância Socioeconômica da Terceirização na Construção Civil</a:t>
            </a:r>
            <a:r>
              <a:rPr lang="pt-BR" sz="1600" dirty="0"/>
              <a:t> – Minuta para ajuste de escopo - 14/12/2012</a:t>
            </a:r>
          </a:p>
          <a:p>
            <a:endParaRPr lang="pt-BR" sz="1600" dirty="0"/>
          </a:p>
          <a:p>
            <a:r>
              <a:rPr lang="pt-BR" dirty="0"/>
              <a:t>1ª Etapa -  Terceirização no setor (analítico, não </a:t>
            </a:r>
            <a:r>
              <a:rPr lang="pt-BR" dirty="0" err="1"/>
              <a:t>quantificável</a:t>
            </a:r>
            <a:r>
              <a:rPr lang="pt-BR" dirty="0"/>
              <a:t>)</a:t>
            </a:r>
          </a:p>
          <a:p>
            <a:r>
              <a:rPr lang="pt-BR" dirty="0"/>
              <a:t>2ª Etapa – Impacto econômico da cadeia construção civil (numérico, </a:t>
            </a:r>
            <a:r>
              <a:rPr lang="pt-BR" dirty="0" err="1"/>
              <a:t>quantificável</a:t>
            </a:r>
            <a:r>
              <a:rPr lang="pt-BR" dirty="0"/>
              <a:t>)</a:t>
            </a:r>
          </a:p>
          <a:p>
            <a:r>
              <a:rPr lang="pt-BR" dirty="0"/>
              <a:t>3ª Etapa – Importância social/</a:t>
            </a:r>
            <a:r>
              <a:rPr lang="pt-BR" dirty="0" err="1"/>
              <a:t>externalidades</a:t>
            </a:r>
            <a:r>
              <a:rPr lang="pt-BR" dirty="0"/>
              <a:t> do setor (analítico, não </a:t>
            </a:r>
            <a:r>
              <a:rPr lang="pt-BR" dirty="0" err="1"/>
              <a:t>quantificável</a:t>
            </a:r>
            <a:r>
              <a:rPr lang="pt-BR" dirty="0"/>
              <a:t>).</a:t>
            </a:r>
          </a:p>
          <a:p>
            <a:endParaRPr lang="pt-BR" sz="1600" dirty="0"/>
          </a:p>
          <a:p>
            <a:r>
              <a:rPr lang="pt-BR" sz="1600" b="1" dirty="0"/>
              <a:t>Comentários enviados</a:t>
            </a:r>
          </a:p>
          <a:p>
            <a:pPr>
              <a:buFont typeface="Arial" charset="0"/>
              <a:buChar char="•"/>
            </a:pPr>
            <a:r>
              <a:rPr lang="pt-BR" dirty="0"/>
              <a:t> Foco no imobiliário (em vez de construção civil como um todo)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Possibilidade de inclusão de:</a:t>
            </a:r>
          </a:p>
          <a:p>
            <a:pPr lvl="1">
              <a:buFont typeface="Arial" charset="0"/>
              <a:buChar char="•"/>
            </a:pPr>
            <a:r>
              <a:rPr lang="pt-BR" i="1" dirty="0"/>
              <a:t> </a:t>
            </a:r>
            <a:r>
              <a:rPr lang="pt-BR" i="1" dirty="0" err="1"/>
              <a:t>Turn-over</a:t>
            </a:r>
            <a:r>
              <a:rPr lang="pt-BR" i="1" dirty="0"/>
              <a:t> </a:t>
            </a:r>
            <a:r>
              <a:rPr lang="pt-BR" dirty="0"/>
              <a:t>/especialização: efeito negativo se proibição. Indicativos numéricos</a:t>
            </a:r>
          </a:p>
          <a:p>
            <a:pPr lvl="1">
              <a:buFont typeface="Arial" charset="0"/>
              <a:buChar char="•"/>
            </a:pPr>
            <a:r>
              <a:rPr lang="pt-BR" dirty="0"/>
              <a:t> </a:t>
            </a:r>
            <a:r>
              <a:rPr lang="pt-BR" dirty="0" err="1"/>
              <a:t>Precarização</a:t>
            </a:r>
            <a:r>
              <a:rPr lang="pt-BR" dirty="0"/>
              <a:t> do trabalho -  CUT: RAIS 2009 (Terceirização: + acidentes, &lt; tempo de trabalho, &gt; jornadas, &lt; salários)</a:t>
            </a:r>
          </a:p>
          <a:p>
            <a:pPr lvl="1"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Impacto econômico: arrecadação de impostos e empregos em toda a cadeia para cada m2 produzido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Ligação : Terceirização (ou de sua proibição- Etapa 1) e importância  do Setor (Etapas 2 e 3)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/>
          <p:cNvSpPr>
            <a:spLocks noChangeShapeType="1"/>
          </p:cNvSpPr>
          <p:nvPr/>
        </p:nvSpPr>
        <p:spPr bwMode="auto">
          <a:xfrm flipV="1">
            <a:off x="174625" y="76470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Construmat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Barcelona 21 a 24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maio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8437" name="Retângulo 7"/>
          <p:cNvSpPr>
            <a:spLocks noChangeArrowheads="1"/>
          </p:cNvSpPr>
          <p:nvPr/>
        </p:nvSpPr>
        <p:spPr bwMode="auto">
          <a:xfrm>
            <a:off x="268288" y="981075"/>
            <a:ext cx="86248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/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endParaRPr lang="pt-BR"/>
          </a:p>
        </p:txBody>
      </p:sp>
      <p:sp>
        <p:nvSpPr>
          <p:cNvPr id="1843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11</a:t>
            </a:r>
            <a:endParaRPr lang="en-US" sz="1000" dirty="0"/>
          </a:p>
        </p:txBody>
      </p:sp>
      <p:sp>
        <p:nvSpPr>
          <p:cNvPr id="9" name="Retângulo 7"/>
          <p:cNvSpPr>
            <a:spLocks noChangeArrowheads="1"/>
          </p:cNvSpPr>
          <p:nvPr/>
        </p:nvSpPr>
        <p:spPr bwMode="auto">
          <a:xfrm>
            <a:off x="179388" y="836712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Delegação</a:t>
            </a:r>
            <a:r>
              <a:rPr lang="en-US" dirty="0" smtClean="0"/>
              <a:t> </a:t>
            </a:r>
            <a:r>
              <a:rPr lang="en-US" dirty="0" err="1" smtClean="0"/>
              <a:t>liderada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Min. Aguinaldo Ribeiro, c</a:t>
            </a:r>
            <a:r>
              <a:rPr lang="pt-BR" dirty="0" err="1" smtClean="0"/>
              <a:t>omposta</a:t>
            </a:r>
            <a:r>
              <a:rPr lang="pt-BR" dirty="0" smtClean="0"/>
              <a:t> por governo, academia, bancos (BB/ CEF) e iniciativa privada. ABRAMAT, CBIC e outras entidades estariam presentes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 Tradição, importância (3a do mundo), interesse pelo PMCMV,  sustentabilidade e tecnologia (estruturas modulares)</a:t>
            </a:r>
          </a:p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Site: J. </a:t>
            </a:r>
            <a:r>
              <a:rPr lang="pt-BR" dirty="0" err="1" smtClean="0"/>
              <a:t>Hereda</a:t>
            </a:r>
            <a:r>
              <a:rPr lang="pt-BR" dirty="0" smtClean="0"/>
              <a:t>, A. </a:t>
            </a:r>
            <a:r>
              <a:rPr lang="pt-BR" dirty="0" err="1" smtClean="0"/>
              <a:t>Bendine</a:t>
            </a:r>
            <a:r>
              <a:rPr lang="pt-BR" dirty="0" smtClean="0"/>
              <a:t> e Inês Magalhães participariam desta delegação. 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Membros da delegação - Fórum de discussões – em definição (capacitação, </a:t>
            </a:r>
            <a:r>
              <a:rPr lang="pt-BR" dirty="0" err="1" smtClean="0"/>
              <a:t>flexib</a:t>
            </a:r>
            <a:r>
              <a:rPr lang="pt-BR" dirty="0" smtClean="0"/>
              <a:t>. estrangeiros, renov. tecnológica, sustentabilidade na habitação social)  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en-US" dirty="0" smtClean="0"/>
              <a:t>As Mesas de </a:t>
            </a:r>
            <a:r>
              <a:rPr lang="en-US" dirty="0" err="1" smtClean="0"/>
              <a:t>Diálogo</a:t>
            </a:r>
            <a:r>
              <a:rPr lang="en-US" dirty="0" smtClean="0"/>
              <a:t> - Júnia Santa Rosa.  ABRAINC - </a:t>
            </a:r>
            <a:r>
              <a:rPr lang="en-US" dirty="0" err="1" smtClean="0"/>
              <a:t>temas</a:t>
            </a:r>
            <a:r>
              <a:rPr lang="en-US" dirty="0" smtClean="0"/>
              <a:t>. Ex: </a:t>
            </a:r>
            <a:r>
              <a:rPr lang="pt-BR" dirty="0" smtClean="0"/>
              <a:t>concessão de crédito PF/sistema </a:t>
            </a:r>
            <a:r>
              <a:rPr lang="pt-BR" dirty="0" err="1" smtClean="0"/>
              <a:t>registral</a:t>
            </a:r>
            <a:r>
              <a:rPr lang="pt-BR" dirty="0" smtClean="0"/>
              <a:t> espanhol</a:t>
            </a:r>
            <a:endParaRPr lang="pt-BR" i="1" dirty="0" smtClean="0"/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Confirmação de presenças de empresas interessadas e  ABRAINC, até meados de abril. Custeio de passagens/hotéis pelos interessados . Delegação: acesso à sua programação, além de ingresso VIP, com acesso a Feira e Fóruns livres.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Apresentação de projetos – 3 * 20/25 minutos – plateia europeia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FGV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Brookfield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8437" name="Retângulo 7"/>
          <p:cNvSpPr>
            <a:spLocks noChangeArrowheads="1"/>
          </p:cNvSpPr>
          <p:nvPr/>
        </p:nvSpPr>
        <p:spPr bwMode="auto">
          <a:xfrm>
            <a:off x="268288" y="981075"/>
            <a:ext cx="86248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/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endParaRPr lang="pt-BR"/>
          </a:p>
        </p:txBody>
      </p:sp>
      <p:sp>
        <p:nvSpPr>
          <p:cNvPr id="1843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13</a:t>
            </a:r>
            <a:endParaRPr lang="en-US" sz="100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3699792"/>
            <a:ext cx="11801476" cy="166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Despesas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Representante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95536" y="620688"/>
          <a:ext cx="8352928" cy="5832648"/>
        </p:xfrm>
        <a:graphic>
          <a:graphicData uri="http://schemas.openxmlformats.org/presentationml/2006/ole">
            <p:oleObj spid="_x0000_s43011" name="Planilha" r:id="rId3" imgW="4352797" imgH="7143792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Questões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apresentadas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95536" y="692696"/>
          <a:ext cx="8064896" cy="5904656"/>
        </p:xfrm>
        <a:graphic>
          <a:graphicData uri="http://schemas.openxmlformats.org/presentationml/2006/ole">
            <p:oleObj spid="_x0000_s44035" name="Documento" r:id="rId3" imgW="5397137" imgH="4335996" progId="Word.Documen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Questões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apresentadas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0" y="620688"/>
          <a:ext cx="8892480" cy="3672408"/>
        </p:xfrm>
        <a:graphic>
          <a:graphicData uri="http://schemas.openxmlformats.org/presentationml/2006/ole">
            <p:oleObj spid="_x0000_s45059" name="Documento" r:id="rId3" imgW="5397137" imgH="2659055" progId="Word.Document.12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5496" y="4187973"/>
          <a:ext cx="9108504" cy="2553395"/>
        </p:xfrm>
        <a:graphic>
          <a:graphicData uri="http://schemas.openxmlformats.org/presentationml/2006/ole">
            <p:oleObj spid="_x0000_s45061" name="Documento" r:id="rId4" imgW="5397137" imgH="2265921" progId="Word.Documen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076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425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Font typeface="Arial" charset="0"/>
              <a:buChar char="•"/>
            </a:pPr>
            <a:r>
              <a:rPr lang="pt-BR" b="1" dirty="0"/>
              <a:t> Atualizações </a:t>
            </a:r>
            <a:r>
              <a:rPr lang="pt-BR" b="1" dirty="0" smtClean="0"/>
              <a:t>– estrutura/Comitês – 12:30h às 13:00h</a:t>
            </a:r>
            <a:endParaRPr lang="en-US" b="1" dirty="0"/>
          </a:p>
          <a:p>
            <a:pPr>
              <a:buFont typeface="Arial" charset="0"/>
              <a:buChar char="•"/>
            </a:pPr>
            <a:endParaRPr lang="pt-BR" b="1" dirty="0"/>
          </a:p>
          <a:p>
            <a:pPr>
              <a:buFont typeface="Arial" charset="0"/>
              <a:buChar char="•"/>
            </a:pPr>
            <a:endParaRPr lang="pt-BR" b="1" dirty="0" smtClean="0"/>
          </a:p>
          <a:p>
            <a:pPr>
              <a:buFont typeface="Arial" charset="0"/>
              <a:buChar char="•"/>
            </a:pPr>
            <a:r>
              <a:rPr lang="pt-BR" b="1" dirty="0" smtClean="0"/>
              <a:t> Comunicação – lançamento ABRAINC – 13:00h às 13:20h</a:t>
            </a:r>
            <a:endParaRPr lang="pt-BR" b="1" dirty="0"/>
          </a:p>
          <a:p>
            <a:pPr>
              <a:buFont typeface="Arial" charset="0"/>
              <a:buChar char="•"/>
            </a:pPr>
            <a:endParaRPr lang="pt-BR" b="1" dirty="0" smtClean="0"/>
          </a:p>
          <a:p>
            <a:pPr>
              <a:buFont typeface="Arial" charset="0"/>
              <a:buChar char="•"/>
            </a:pPr>
            <a:endParaRPr lang="pt-BR" b="1" dirty="0"/>
          </a:p>
          <a:p>
            <a:pPr>
              <a:buFont typeface="Arial" charset="0"/>
              <a:buChar char="•"/>
            </a:pPr>
            <a:r>
              <a:rPr lang="pt-BR" b="1" dirty="0"/>
              <a:t> </a:t>
            </a:r>
            <a:r>
              <a:rPr lang="pt-BR" b="1" dirty="0" smtClean="0"/>
              <a:t>Prioridades ABRAINC – 13:20h às 13:40h</a:t>
            </a:r>
          </a:p>
          <a:p>
            <a:pPr>
              <a:buFont typeface="Arial" charset="0"/>
              <a:buChar char="•"/>
            </a:pPr>
            <a:endParaRPr lang="pt-BR" b="1" dirty="0" smtClean="0"/>
          </a:p>
          <a:p>
            <a:pPr>
              <a:buFont typeface="Arial" charset="0"/>
              <a:buChar char="•"/>
            </a:pPr>
            <a:endParaRPr lang="pt-BR" b="1" dirty="0" smtClean="0"/>
          </a:p>
          <a:p>
            <a:pPr>
              <a:buFont typeface="Arial" charset="0"/>
              <a:buChar char="•"/>
            </a:pPr>
            <a:r>
              <a:rPr lang="pt-BR" b="1" dirty="0" smtClean="0"/>
              <a:t> Estudos – atualizações – 13:40h às 14:00h</a:t>
            </a:r>
          </a:p>
          <a:p>
            <a:pPr>
              <a:buFont typeface="Arial" charset="0"/>
              <a:buChar char="•"/>
            </a:pPr>
            <a:endParaRPr lang="pt-BR" b="1" dirty="0" smtClean="0"/>
          </a:p>
          <a:p>
            <a:pPr>
              <a:buFont typeface="Arial" charset="0"/>
              <a:buChar char="•"/>
            </a:pPr>
            <a:endParaRPr lang="pt-BR" b="1" dirty="0" smtClean="0"/>
          </a:p>
          <a:p>
            <a:pPr>
              <a:buFont typeface="Arial" charset="0"/>
              <a:buChar char="•"/>
            </a:pPr>
            <a:r>
              <a:rPr lang="pt-BR" b="1" dirty="0" smtClean="0"/>
              <a:t> </a:t>
            </a:r>
            <a:r>
              <a:rPr lang="pt-BR" b="1" dirty="0" err="1" smtClean="0"/>
              <a:t>Construmat</a:t>
            </a:r>
            <a:r>
              <a:rPr lang="pt-BR" b="1" dirty="0" smtClean="0"/>
              <a:t> / assuntos diversos – 14:00h às 14:30h</a:t>
            </a:r>
            <a:endParaRPr lang="pt-BR" b="1" dirty="0"/>
          </a:p>
          <a:p>
            <a:endParaRPr lang="pt-BR" b="1" dirty="0"/>
          </a:p>
          <a:p>
            <a:endParaRPr lang="en-US"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Questões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apresentadas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0" y="620687"/>
          <a:ext cx="8820472" cy="5935687"/>
        </p:xfrm>
        <a:graphic>
          <a:graphicData uri="http://schemas.openxmlformats.org/presentationml/2006/ole">
            <p:oleObj spid="_x0000_s48131" name="Documento" r:id="rId3" imgW="5397137" imgH="6253425" progId="Word.Documen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Questões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apresentadas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95536" y="620688"/>
          <a:ext cx="8280920" cy="5922962"/>
        </p:xfrm>
        <a:graphic>
          <a:graphicData uri="http://schemas.openxmlformats.org/presentationml/2006/ole">
            <p:oleObj spid="_x0000_s49155" name="Documento" r:id="rId3" imgW="5397137" imgH="5922933" progId="Word.Documen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Questões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apresentadas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23528" y="548680"/>
          <a:ext cx="8568952" cy="3051150"/>
        </p:xfrm>
        <a:graphic>
          <a:graphicData uri="http://schemas.openxmlformats.org/presentationml/2006/ole">
            <p:oleObj spid="_x0000_s50179" name="Documento" r:id="rId3" imgW="5397137" imgH="2504250" progId="Word.Document.12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51520" y="3429000"/>
          <a:ext cx="8640960" cy="3096344"/>
        </p:xfrm>
        <a:graphic>
          <a:graphicData uri="http://schemas.openxmlformats.org/presentationml/2006/ole">
            <p:oleObj spid="_x0000_s50180" name="Documento" r:id="rId4" imgW="5397137" imgH="2180598" progId="Word.Documen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Ata de Constituição da </a:t>
            </a:r>
            <a:r>
              <a:rPr lang="pt-BR" b="1" dirty="0" smtClean="0"/>
              <a:t>ABRAINC – assinaturas concluídas</a:t>
            </a:r>
            <a:endParaRPr lang="pt-BR" dirty="0"/>
          </a:p>
          <a:p>
            <a:r>
              <a:rPr lang="pt-BR" b="1" dirty="0" smtClean="0"/>
              <a:t>Endereço </a:t>
            </a:r>
            <a:r>
              <a:rPr lang="pt-BR" dirty="0" smtClean="0"/>
              <a:t> - Espaço Secovi -  Sala A  encaminhada solicitação a Jane/ CB</a:t>
            </a:r>
          </a:p>
          <a:p>
            <a:r>
              <a:rPr lang="pt-BR" b="1" dirty="0" smtClean="0"/>
              <a:t>Assistente </a:t>
            </a:r>
            <a:r>
              <a:rPr lang="pt-BR" dirty="0" smtClean="0"/>
              <a:t>– indicações</a:t>
            </a:r>
          </a:p>
          <a:p>
            <a:endParaRPr lang="pt-BR" dirty="0" smtClean="0"/>
          </a:p>
          <a:p>
            <a:pPr algn="ctr"/>
            <a:r>
              <a:rPr lang="pt-BR" b="1" dirty="0" smtClean="0"/>
              <a:t>Comitês</a:t>
            </a:r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Incorporação – </a:t>
            </a:r>
            <a:r>
              <a:rPr lang="pt-BR" dirty="0" smtClean="0"/>
              <a:t>Coord. Ricardo Ribeiro – reunião com LD em 5/3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Proposta reunião 4/4; participação nos estudos em curso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Jurídico </a:t>
            </a:r>
            <a:r>
              <a:rPr lang="pt-BR" dirty="0" smtClean="0"/>
              <a:t>– Coord. M. Fernanda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Calendário de reuniões, subcoordenadores, estudos, prioridades</a:t>
            </a:r>
          </a:p>
          <a:p>
            <a:pPr lvl="2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Financeiro </a:t>
            </a:r>
            <a:r>
              <a:rPr lang="pt-BR" dirty="0" smtClean="0"/>
              <a:t>- Coord. Mauro B. - reunião com RN em </a:t>
            </a:r>
            <a:r>
              <a:rPr lang="pt-BR" dirty="0" smtClean="0"/>
              <a:t>11/4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Comunicação </a:t>
            </a:r>
            <a:r>
              <a:rPr lang="pt-BR" dirty="0" smtClean="0"/>
              <a:t>– Coord. </a:t>
            </a:r>
            <a:r>
              <a:rPr lang="pt-BR" dirty="0" err="1" smtClean="0"/>
              <a:t>L.F.</a:t>
            </a:r>
            <a:r>
              <a:rPr lang="pt-BR" dirty="0" smtClean="0"/>
              <a:t> Moura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Contratação In </a:t>
            </a:r>
            <a:r>
              <a:rPr lang="pt-BR" dirty="0" err="1" smtClean="0"/>
              <a:t>Press</a:t>
            </a:r>
            <a:r>
              <a:rPr lang="pt-BR" dirty="0" smtClean="0"/>
              <a:t> – </a:t>
            </a:r>
            <a:r>
              <a:rPr lang="pt-BR" dirty="0" err="1" smtClean="0"/>
              <a:t>Brodeur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Lançamento, site</a:t>
            </a:r>
          </a:p>
          <a:p>
            <a:pPr lvl="1"/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Técnico </a:t>
            </a:r>
            <a:r>
              <a:rPr lang="pt-BR" dirty="0" smtClean="0"/>
              <a:t>– Coord. Daniela Ferrari –Gafisa/Tenda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RH -  </a:t>
            </a:r>
            <a:r>
              <a:rPr lang="pt-BR" dirty="0" smtClean="0"/>
              <a:t>reunião com Marcelo Zappia em 21/mar</a:t>
            </a:r>
          </a:p>
          <a:p>
            <a:r>
              <a:rPr lang="pt-BR" b="1" dirty="0" smtClean="0"/>
              <a:t> 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1</a:t>
            </a:r>
            <a:endParaRPr lang="en-US" sz="1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-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 para o andamento dos trabalhos</a:t>
            </a:r>
            <a:r>
              <a:rPr lang="pt-BR" sz="1800" b="1" dirty="0" smtClean="0"/>
              <a:t/>
            </a:r>
            <a:br>
              <a:rPr lang="pt-BR" sz="1800" b="1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 smtClean="0"/>
              <a:t> Abertura de contas/cheques – </a:t>
            </a:r>
            <a:r>
              <a:rPr lang="pt-BR" dirty="0" smtClean="0"/>
              <a:t>Marcelo Borges indicará apoio na Rodobens para condução</a:t>
            </a:r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Definições </a:t>
            </a:r>
            <a:r>
              <a:rPr lang="pt-BR" dirty="0" smtClean="0"/>
              <a:t>–melhor forma de participação pela Diretoria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 Reuniões mensais /</a:t>
            </a:r>
            <a:r>
              <a:rPr lang="pt-BR" i="1" dirty="0" err="1" smtClean="0"/>
              <a:t>calls</a:t>
            </a:r>
            <a:r>
              <a:rPr lang="pt-BR" dirty="0" smtClean="0"/>
              <a:t> a cada semana ou 15 dias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 3 a 4 emails por semana para Diretoria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 Eventuais comunicações adicionais ref. a cada Comitê (ex: Comunicação, Incorporação)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ANFAVEA: </a:t>
            </a:r>
            <a:r>
              <a:rPr lang="pt-BR" dirty="0" smtClean="0"/>
              <a:t>reuniões semanais com pautas definidas – envolvimento de pessoas designadas em empresas - continuidade nas discussões/ definições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Competitividade </a:t>
            </a:r>
            <a:r>
              <a:rPr lang="pt-BR" dirty="0" smtClean="0"/>
              <a:t>–  Rubens Marin -  discussão/ assessoria para garantir plena visibilidade 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Tratamento e conferência dos números enviados – </a:t>
            </a:r>
            <a:r>
              <a:rPr lang="pt-BR" dirty="0" smtClean="0"/>
              <a:t>credibilidade, confiança, competitividade 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ABRAMAT – FIA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CNI – PDA – Rafael </a:t>
            </a:r>
            <a:r>
              <a:rPr lang="pt-BR" dirty="0" err="1" smtClean="0"/>
              <a:t>Luchese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Reuniões Diretoria</a:t>
            </a:r>
            <a:r>
              <a:rPr lang="pt-BR" dirty="0" smtClean="0"/>
              <a:t>: 13h (almoço): 17/abr (excepcionalmente 4ª-feira), 23/mai, 20/jun.  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Orçamento – bases/ orçamento preliminar 7/2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48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Cotas/rateio -  43 cotas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PL &lt; R$ 1 bi: Cury, Emccamp, HM, </a:t>
            </a:r>
            <a:r>
              <a:rPr lang="pt-BR" sz="1600" dirty="0" err="1" smtClean="0"/>
              <a:t>Homex</a:t>
            </a:r>
            <a:r>
              <a:rPr lang="pt-BR" sz="1600" dirty="0" smtClean="0"/>
              <a:t>, Rodobens, Trisul, Viver – 1 quota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PL  R$ 1,01 bi até R$ 2 bi: Direcional, </a:t>
            </a:r>
            <a:r>
              <a:rPr lang="pt-BR" sz="1600" dirty="0" err="1" smtClean="0"/>
              <a:t>Even</a:t>
            </a:r>
            <a:r>
              <a:rPr lang="pt-BR" sz="1600" dirty="0" smtClean="0"/>
              <a:t>, EZTEC, JHSF, Tecnisa – 2 quotas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PL  R$ 2,01 bi até 3 bi: Gafisa, Rossi – 3 quotas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PL acima de R$ 3 bi: </a:t>
            </a:r>
            <a:r>
              <a:rPr lang="pt-BR" sz="1600" dirty="0" err="1" smtClean="0"/>
              <a:t>Brookfield</a:t>
            </a:r>
            <a:r>
              <a:rPr lang="pt-BR" sz="1600" dirty="0" smtClean="0"/>
              <a:t>, </a:t>
            </a:r>
            <a:r>
              <a:rPr lang="pt-BR" sz="1600" dirty="0" err="1" smtClean="0"/>
              <a:t>Cyrela</a:t>
            </a:r>
            <a:r>
              <a:rPr lang="pt-BR" sz="1600" dirty="0" smtClean="0"/>
              <a:t>, MRV, Odebrecht, PDG -  4 quotas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Assessoria Contábil - R$ 1.000/mês -  Delta Brasil</a:t>
            </a:r>
            <a:endParaRPr lang="pt-BR" sz="1600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Outros custos estimados com ajuda da empresa</a:t>
            </a:r>
          </a:p>
          <a:p>
            <a:r>
              <a:rPr lang="pt-BR" sz="1600" dirty="0" smtClean="0"/>
              <a:t>PCMSO (Unimed Paulistana)-  R$ 1000/ano; PPRA – R$ 800/ano</a:t>
            </a:r>
            <a:endParaRPr lang="en-US" sz="1600" dirty="0" smtClean="0"/>
          </a:p>
          <a:p>
            <a:r>
              <a:rPr lang="pt-BR" sz="1600" dirty="0" smtClean="0"/>
              <a:t>Taxa de Fiscalização -  R$ 200/ano; Publicações – R$ 2.000 a R$ 6.000/ano</a:t>
            </a:r>
            <a:endParaRPr lang="en-US" sz="1600" dirty="0" smtClean="0"/>
          </a:p>
          <a:p>
            <a:r>
              <a:rPr lang="pt-BR" sz="1600" dirty="0" smtClean="0"/>
              <a:t>Contribuição Sindical – R$ 1.000/ano</a:t>
            </a:r>
          </a:p>
          <a:p>
            <a:endParaRPr lang="pt-BR" sz="1600" dirty="0" smtClean="0"/>
          </a:p>
          <a:p>
            <a:r>
              <a:rPr lang="pt-BR" sz="1600" b="1" dirty="0" smtClean="0"/>
              <a:t>Orçamento preliminar apresentado em 7/2</a:t>
            </a:r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Custeio atual – </a:t>
            </a:r>
            <a:r>
              <a:rPr lang="pt-BR" sz="1600" dirty="0" err="1" smtClean="0"/>
              <a:t>repr</a:t>
            </a:r>
            <a:r>
              <a:rPr lang="pt-BR" sz="1600" dirty="0" smtClean="0"/>
              <a:t>. (PJ) + desp./ </a:t>
            </a:r>
            <a:r>
              <a:rPr lang="pt-BR" sz="1600" dirty="0" err="1" smtClean="0"/>
              <a:t>bonific</a:t>
            </a:r>
            <a:r>
              <a:rPr lang="pt-BR" sz="1600" dirty="0" smtClean="0"/>
              <a:t> -</a:t>
            </a:r>
            <a:r>
              <a:rPr lang="pt-BR" sz="1600" b="1" dirty="0" smtClean="0"/>
              <a:t>R$ 2.250/mês por cota</a:t>
            </a:r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Incrementos previstos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Contabil</a:t>
            </a:r>
            <a:r>
              <a:rPr lang="pt-BR" sz="1600" dirty="0" smtClean="0"/>
              <a:t>/Asses. Jur./ Formal./ Site/ Secretária  - </a:t>
            </a:r>
            <a:r>
              <a:rPr lang="pt-BR" sz="1600" b="1" dirty="0" smtClean="0"/>
              <a:t>R$ 400/mês por cota</a:t>
            </a:r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Outros custeios a serem incorporados - definições da Diretoria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Analista CLT - </a:t>
            </a:r>
            <a:r>
              <a:rPr lang="pt-BR" sz="1600" b="1" dirty="0" smtClean="0"/>
              <a:t>R$ 420/mês por cota 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Comunicação - </a:t>
            </a:r>
            <a:r>
              <a:rPr lang="pt-BR" sz="1600" b="1" dirty="0" smtClean="0"/>
              <a:t>R$ 420/mês por cota 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Adaptação de Estrutura/ CLT  - </a:t>
            </a:r>
            <a:r>
              <a:rPr lang="pt-BR" sz="1600" b="1" dirty="0" smtClean="0"/>
              <a:t>R$ 1.400/mês por cota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Estudos /Pareceres </a:t>
            </a:r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Orçamento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preliminar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atualizado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Custeio atual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Representante (PJ) - R$ 1.040.000 (com bonificação) + reembolso de despesas - R$ 144.000 + correção (3% - R$ 35.000) + contingência (5% ) </a:t>
            </a:r>
          </a:p>
          <a:p>
            <a:r>
              <a:rPr lang="pt-BR" b="1" dirty="0" smtClean="0"/>
              <a:t>Total  </a:t>
            </a:r>
            <a:r>
              <a:rPr lang="pt-BR" dirty="0" smtClean="0"/>
              <a:t>– </a:t>
            </a:r>
            <a:r>
              <a:rPr lang="pt-BR" b="1" dirty="0" smtClean="0"/>
              <a:t>R$ 2.480 /mês por cota</a:t>
            </a:r>
          </a:p>
          <a:p>
            <a:endParaRPr lang="pt-BR" dirty="0" smtClean="0"/>
          </a:p>
          <a:p>
            <a:r>
              <a:rPr lang="pt-BR" b="1" dirty="0" smtClean="0"/>
              <a:t>Incrementos previstos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Contabilidade/Assessoria Jurídica – R$ 3.250/mês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Outros custos relativos à formalização – R$ 9 mil/ano – R$ 750/mês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Site/outras despesas – R$ 2.000/mês – </a:t>
            </a:r>
            <a:r>
              <a:rPr lang="pt-BR" i="1" dirty="0" smtClean="0"/>
              <a:t>a ser verificado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Assistente*– R$ 10.000 *1,4 (bonificação)*2 (CLT) – R$ 30.000/mês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Comunicação – R$ 17 mil/mês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Soma: R$ 53.000/mês ~10% cont./</a:t>
            </a:r>
            <a:r>
              <a:rPr lang="pt-BR" smtClean="0"/>
              <a:t>adic</a:t>
            </a:r>
            <a:r>
              <a:rPr lang="pt-BR" b="1" smtClean="0"/>
              <a:t> 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Total – R$ 1.355/mês por cota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Outros custeios a serem detalhados de acordo com definições da Diretoria</a:t>
            </a:r>
            <a:r>
              <a:rPr lang="pt-B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Estudos-verba- </a:t>
            </a:r>
            <a:r>
              <a:rPr lang="pt-BR" dirty="0" err="1" smtClean="0"/>
              <a:t>Booz</a:t>
            </a:r>
            <a:r>
              <a:rPr lang="pt-BR" dirty="0" smtClean="0"/>
              <a:t> – em verificação R$ 440 mil - </a:t>
            </a:r>
            <a:r>
              <a:rPr lang="pt-BR" b="1" dirty="0" smtClean="0"/>
              <a:t>R$ 10.232/cota – única vez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Adaptação de Estrutura/ CLT  - </a:t>
            </a:r>
            <a:r>
              <a:rPr lang="pt-BR" b="1" dirty="0" smtClean="0"/>
              <a:t>R$ 1.400/mês por cota </a:t>
            </a:r>
          </a:p>
          <a:p>
            <a:pPr lvl="1">
              <a:buFont typeface="Arial" pitchFamily="34" charset="0"/>
              <a:buChar char="•"/>
            </a:pPr>
            <a:endParaRPr lang="pt-BR" sz="1400" b="1" dirty="0" smtClean="0"/>
          </a:p>
          <a:p>
            <a:r>
              <a:rPr lang="pt-BR" sz="1400" b="1" dirty="0" smtClean="0"/>
              <a:t>* </a:t>
            </a:r>
            <a:r>
              <a:rPr lang="pt-BR" sz="1400" dirty="0" smtClean="0"/>
              <a:t>29/1: </a:t>
            </a:r>
            <a:r>
              <a:rPr lang="pt-BR" sz="1400" b="1" dirty="0" smtClean="0"/>
              <a:t>Incrementos previstos</a:t>
            </a:r>
            <a:r>
              <a:rPr lang="pt-BR" sz="1400" dirty="0" smtClean="0"/>
              <a:t>: secretária (R$ 4.860 por mês  mais encargos CLT) </a:t>
            </a:r>
            <a:endParaRPr lang="en-US" sz="1400" dirty="0" smtClean="0"/>
          </a:p>
          <a:p>
            <a:pPr lvl="0"/>
            <a:r>
              <a:rPr lang="pt-BR" sz="1400" b="1" dirty="0" smtClean="0"/>
              <a:t>Outros custeios – detalhamento da Diretoria : </a:t>
            </a:r>
            <a:r>
              <a:rPr lang="pt-BR" sz="1400" dirty="0" smtClean="0"/>
              <a:t>analista (R$ 18 mil/mês, já com encargos). </a:t>
            </a:r>
            <a:endParaRPr lang="en-US" sz="1400" dirty="0" smtClean="0"/>
          </a:p>
          <a:p>
            <a:r>
              <a:rPr lang="pt-BR" sz="1400" dirty="0" smtClean="0"/>
              <a:t>Assim, dentro desta premissa, soma de R$ 14.000/mês + encargos. </a:t>
            </a:r>
            <a:endParaRPr lang="pt-BR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Comunicação 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4341" name="Retângulo 7"/>
          <p:cNvSpPr>
            <a:spLocks noChangeArrowheads="1"/>
          </p:cNvSpPr>
          <p:nvPr/>
        </p:nvSpPr>
        <p:spPr bwMode="auto">
          <a:xfrm>
            <a:off x="179388" y="476672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Proposta </a:t>
            </a:r>
            <a:r>
              <a:rPr lang="pt-BR" b="1" dirty="0" err="1" smtClean="0"/>
              <a:t>Brodeur</a:t>
            </a:r>
            <a:r>
              <a:rPr lang="pt-BR" b="1" dirty="0" smtClean="0"/>
              <a:t>/ In </a:t>
            </a:r>
            <a:r>
              <a:rPr lang="pt-BR" b="1" dirty="0" err="1" smtClean="0"/>
              <a:t>Press</a:t>
            </a:r>
            <a:r>
              <a:rPr lang="pt-BR" b="1" dirty="0" smtClean="0"/>
              <a:t> – ação </a:t>
            </a:r>
            <a:r>
              <a:rPr lang="pt-BR" dirty="0" smtClean="0"/>
              <a:t>coordenada - Assessorias e entidades 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Trabalho com jornais e </a:t>
            </a:r>
            <a:r>
              <a:rPr lang="pt-BR" b="1" i="1" dirty="0" err="1" smtClean="0"/>
              <a:t>stakeholders</a:t>
            </a:r>
            <a:r>
              <a:rPr lang="pt-BR" b="1" dirty="0" smtClean="0"/>
              <a:t> </a:t>
            </a:r>
            <a:r>
              <a:rPr lang="pt-BR" dirty="0" smtClean="0"/>
              <a:t>- principais questões das incorporações e da atividade ; construção de uma agenda positiva</a:t>
            </a:r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Produção de dados/ ABRAINC - </a:t>
            </a:r>
            <a:r>
              <a:rPr lang="pt-BR" dirty="0" smtClean="0"/>
              <a:t>dados de Companhias Abertas: lançamentos, vendas, endividamento; outros indicadores</a:t>
            </a:r>
          </a:p>
          <a:p>
            <a:r>
              <a:rPr lang="pt-BR" b="1" dirty="0" smtClean="0"/>
              <a:t>Valor - </a:t>
            </a:r>
            <a:r>
              <a:rPr lang="pt-BR" dirty="0" smtClean="0"/>
              <a:t>R$ 16.000 – 12 meses, rescisão com 1 mês de antecedência</a:t>
            </a:r>
          </a:p>
          <a:p>
            <a:endParaRPr lang="pt-BR" dirty="0"/>
          </a:p>
          <a:p>
            <a:r>
              <a:rPr lang="pt-BR" b="1" dirty="0" smtClean="0"/>
              <a:t>Lançamento -  </a:t>
            </a:r>
            <a:r>
              <a:rPr lang="pt-BR" dirty="0" err="1" smtClean="0"/>
              <a:t>brunch</a:t>
            </a:r>
            <a:r>
              <a:rPr lang="pt-BR" dirty="0" smtClean="0"/>
              <a:t>, 3ª ou 4ª-feira, Secovi (conversar com CB sobre mesa ABRAINC)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Diretoria, P e VP, Secovi, </a:t>
            </a:r>
            <a:r>
              <a:rPr lang="pt-BR" dirty="0" err="1" smtClean="0"/>
              <a:t>Sinduscon</a:t>
            </a:r>
            <a:r>
              <a:rPr lang="pt-BR" dirty="0" smtClean="0"/>
              <a:t>, CBIC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10h30 - Bem vindo a todos. Apresentação da </a:t>
            </a:r>
            <a:r>
              <a:rPr lang="pt-BR" cap="small" dirty="0" err="1" smtClean="0"/>
              <a:t>Abrainc</a:t>
            </a:r>
            <a:r>
              <a:rPr lang="pt-BR" dirty="0" smtClean="0"/>
              <a:t> pelo seu presidente e/ou diretor da Associação - porque foi criada; missão e valores; empresas integrantes; principais objetivos; cronograma de ação; diretoria; posicionamento no mercado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Palavra para representante de instituição do setor representativa e parceira</a:t>
            </a:r>
            <a:endParaRPr lang="en-US" dirty="0" smtClean="0"/>
          </a:p>
          <a:p>
            <a:r>
              <a:rPr lang="pt-BR" i="1" dirty="0" smtClean="0"/>
              <a:t> (Avaliar - discurso deve abordar a importância dos setores econômicos se organizarem e atuarem de forma coordenada para desenvolvimento e profissionalização).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pt-BR" dirty="0" smtClean="0"/>
              <a:t>Perguntas dos jornalistas</a:t>
            </a:r>
          </a:p>
          <a:p>
            <a:endParaRPr lang="pt-BR" dirty="0" smtClean="0"/>
          </a:p>
          <a:p>
            <a:r>
              <a:rPr lang="pt-BR" b="1" dirty="0" smtClean="0"/>
              <a:t>Site/ papelaria </a:t>
            </a:r>
            <a:r>
              <a:rPr lang="pt-BR" dirty="0" smtClean="0"/>
              <a:t>– ok tocar adiante até R$ 2 mil - papelaria</a:t>
            </a:r>
          </a:p>
          <a:p>
            <a:endParaRPr lang="pt-BR" dirty="0" smtClean="0"/>
          </a:p>
          <a:p>
            <a:r>
              <a:rPr lang="pt-BR" b="1" dirty="0" err="1" smtClean="0"/>
              <a:t>Homex</a:t>
            </a:r>
            <a:r>
              <a:rPr lang="pt-BR" dirty="0" smtClean="0"/>
              <a:t> – resposta à solicitação – não possível neste momento</a:t>
            </a:r>
          </a:p>
        </p:txBody>
      </p:sp>
      <p:sp>
        <p:nvSpPr>
          <p:cNvPr id="1434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5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Prioridades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434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 smtClean="0"/>
              <a:t> Planilha enviada em 4/março - respostas NR, MB, LD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Destaques: 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Menores somas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Complexidade na legislação  - licenciamentos, aprovações - 6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Modelo de Negócios – equilíbrio no relacionamento com Compradores – 7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Insegurança Jurídica - 10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Relações de Trabalho- Terceirização – 14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Modelo de Registros – Cartórios -16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Modelo de Repasses- financiamentos - 17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Maiores somas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Tabela </a:t>
            </a:r>
            <a:r>
              <a:rPr lang="pt-BR" dirty="0" err="1" smtClean="0"/>
              <a:t>Price</a:t>
            </a:r>
            <a:r>
              <a:rPr lang="pt-BR" dirty="0" smtClean="0"/>
              <a:t> - 29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err="1" smtClean="0"/>
              <a:t>Funding</a:t>
            </a:r>
            <a:r>
              <a:rPr lang="pt-BR" dirty="0" smtClean="0"/>
              <a:t> – alternativas – 25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Produtividade – mão de obra, incentivos -  21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Modelo de Vendas – Corretagem - 20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Proposta – envio às demais empresas para definição no CD</a:t>
            </a:r>
          </a:p>
          <a:p>
            <a:endParaRPr lang="en-US" dirty="0" smtClean="0"/>
          </a:p>
        </p:txBody>
      </p:sp>
      <p:sp>
        <p:nvSpPr>
          <p:cNvPr id="1434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5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Prioridades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14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6</a:t>
            </a:r>
            <a:endParaRPr lang="en-US" sz="1000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79512" y="548680"/>
          <a:ext cx="8784976" cy="5904656"/>
        </p:xfrm>
        <a:graphic>
          <a:graphicData uri="http://schemas.openxmlformats.org/presentationml/2006/ole">
            <p:oleObj spid="_x0000_s14338" name="Planilha" r:id="rId3" imgW="8486671" imgH="5543626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25262</TotalTime>
  <Words>1335</Words>
  <Application>Microsoft Office PowerPoint</Application>
  <PresentationFormat>Apresentação na tela (4:3)</PresentationFormat>
  <Paragraphs>258</Paragraphs>
  <Slides>22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Design padrão</vt:lpstr>
      <vt:lpstr>Planilha</vt:lpstr>
      <vt:lpstr>Documento</vt:lpstr>
      <vt:lpstr>Planilha do Microsoft Office Excel</vt:lpstr>
      <vt:lpstr>Slide 1</vt:lpstr>
      <vt:lpstr>Pauta</vt:lpstr>
      <vt:lpstr>Atualizações </vt:lpstr>
      <vt:lpstr>Atualizações  - pontos para o andamento dos trabalhos </vt:lpstr>
      <vt:lpstr>Orçamento – bases/ orçamento preliminar 7/2</vt:lpstr>
      <vt:lpstr>Orçamento preliminar atualizado ABRAINC</vt:lpstr>
      <vt:lpstr>Comunicação </vt:lpstr>
      <vt:lpstr>Prioridades ABRAINC </vt:lpstr>
      <vt:lpstr>Prioridades ABRAINC</vt:lpstr>
      <vt:lpstr>Prioridades ABRAINC</vt:lpstr>
      <vt:lpstr>Trabalho Setorial – MBC/ CBIC/ Booz&amp;Co.</vt:lpstr>
      <vt:lpstr>Outros estudos </vt:lpstr>
      <vt:lpstr>Estudo FGV – Terceirização -  Brookfield</vt:lpstr>
      <vt:lpstr>Construmat – Barcelona 21 a 24 de maio</vt:lpstr>
      <vt:lpstr>Estudo FGV – Terceirização -  Brookfield</vt:lpstr>
      <vt:lpstr>Slide 16</vt:lpstr>
      <vt:lpstr>Despesas Representante </vt:lpstr>
      <vt:lpstr>Questões apresentadas </vt:lpstr>
      <vt:lpstr>Questões apresentadas </vt:lpstr>
      <vt:lpstr>Questões apresentadas </vt:lpstr>
      <vt:lpstr>Questões apresentadas </vt:lpstr>
      <vt:lpstr>Questões apresentadas </vt:lpstr>
    </vt:vector>
  </TitlesOfParts>
  <Company>BorghierhLowe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2584</cp:revision>
  <dcterms:created xsi:type="dcterms:W3CDTF">2009-08-13T21:08:28Z</dcterms:created>
  <dcterms:modified xsi:type="dcterms:W3CDTF">2013-03-22T19:35:33Z</dcterms:modified>
</cp:coreProperties>
</file>