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1" r:id="rId2"/>
    <p:sldId id="720" r:id="rId3"/>
    <p:sldId id="909" r:id="rId4"/>
    <p:sldId id="925" r:id="rId5"/>
    <p:sldId id="948" r:id="rId6"/>
    <p:sldId id="949" r:id="rId7"/>
    <p:sldId id="964" r:id="rId8"/>
    <p:sldId id="944" r:id="rId9"/>
    <p:sldId id="951" r:id="rId10"/>
    <p:sldId id="946" r:id="rId11"/>
    <p:sldId id="963" r:id="rId12"/>
    <p:sldId id="965" r:id="rId13"/>
    <p:sldId id="968" r:id="rId14"/>
    <p:sldId id="950" r:id="rId15"/>
    <p:sldId id="947" r:id="rId16"/>
    <p:sldId id="952" r:id="rId17"/>
    <p:sldId id="967" r:id="rId18"/>
    <p:sldId id="953" r:id="rId19"/>
    <p:sldId id="954" r:id="rId20"/>
    <p:sldId id="955" r:id="rId21"/>
    <p:sldId id="961" r:id="rId22"/>
    <p:sldId id="956" r:id="rId23"/>
    <p:sldId id="957" r:id="rId24"/>
    <p:sldId id="959" r:id="rId25"/>
    <p:sldId id="960" r:id="rId26"/>
    <p:sldId id="962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69696"/>
    <a:srgbClr val="F8F8F8"/>
    <a:srgbClr val="EAEAEA"/>
    <a:srgbClr val="CCECFF"/>
    <a:srgbClr val="FFCCFF"/>
    <a:srgbClr val="B2B2B2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>
        <p:scale>
          <a:sx n="75" d="100"/>
          <a:sy n="75" d="100"/>
        </p:scale>
        <p:origin x="-1488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23/01/2013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das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Empresas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Conselho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Executivo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17 e 22/1/2013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Assessoria Jurídica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8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4219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b="1" dirty="0" smtClean="0"/>
              <a:t>Dra Erika Bechara – acompanhamento - </a:t>
            </a:r>
            <a:r>
              <a:rPr lang="pt-BR" dirty="0" smtClean="0"/>
              <a:t>R$470/h, com </a:t>
            </a:r>
            <a:r>
              <a:rPr lang="pt-BR" dirty="0" err="1" smtClean="0"/>
              <a:t>cap</a:t>
            </a:r>
            <a:r>
              <a:rPr lang="pt-BR" dirty="0" smtClean="0"/>
              <a:t> de 8h/mês, apenas para fins de pagamento (horas adicionais - mês seguinte), máximo de R$ 3760/mês</a:t>
            </a:r>
          </a:p>
          <a:p>
            <a:r>
              <a:rPr lang="pt-BR" b="1" dirty="0" smtClean="0"/>
              <a:t>ou</a:t>
            </a:r>
            <a:r>
              <a:rPr lang="pt-BR" dirty="0" smtClean="0"/>
              <a:t> remuneração fixa de R$2.000/mês (15h/ 3 meses, com desconto)</a:t>
            </a:r>
          </a:p>
          <a:p>
            <a:pPr lvl="0">
              <a:buFont typeface="Arial" pitchFamily="34" charset="0"/>
              <a:buChar char="•"/>
            </a:pPr>
            <a:endParaRPr lang="pt-BR" b="1" dirty="0" smtClean="0"/>
          </a:p>
          <a:p>
            <a:pPr lvl="0">
              <a:buFont typeface="Arial" pitchFamily="34" charset="0"/>
              <a:buChar char="•"/>
            </a:pPr>
            <a:endParaRPr lang="pt-BR" b="1" dirty="0" smtClean="0"/>
          </a:p>
          <a:p>
            <a:pPr lvl="0">
              <a:buFont typeface="Arial" pitchFamily="34" charset="0"/>
              <a:buChar char="•"/>
            </a:pPr>
            <a:r>
              <a:rPr lang="pt-BR" b="1" dirty="0" smtClean="0"/>
              <a:t> Adv. Paulo Pellegrini – FENABRAVE e outras 15 entidades do setor automobilístico - </a:t>
            </a:r>
            <a:r>
              <a:rPr lang="pt-BR" dirty="0" smtClean="0"/>
              <a:t> legislação do setor, capacidade de firmar acordos operacionais (bancos, cartórios)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Luiz Antonio Collaço (ex MRV, </a:t>
            </a:r>
            <a:r>
              <a:rPr lang="pt-BR" b="1" dirty="0" err="1" smtClean="0"/>
              <a:t>Savoy</a:t>
            </a:r>
            <a:r>
              <a:rPr lang="pt-BR" b="1" dirty="0" smtClean="0"/>
              <a:t>, OQ)</a:t>
            </a:r>
            <a:endParaRPr lang="en-US" b="1" dirty="0" smtClean="0"/>
          </a:p>
          <a:p>
            <a:pPr lvl="0">
              <a:buFont typeface="Arial" pitchFamily="34" charset="0"/>
              <a:buChar char="•"/>
            </a:pPr>
            <a:r>
              <a:rPr lang="pt-BR" sz="1200" dirty="0" smtClean="0"/>
              <a:t> </a:t>
            </a:r>
            <a:r>
              <a:rPr lang="pt-BR" dirty="0" smtClean="0"/>
              <a:t>Relações institucionais; acompanhamento de </a:t>
            </a:r>
            <a:r>
              <a:rPr lang="pt-BR" dirty="0" err="1" smtClean="0"/>
              <a:t>PLs</a:t>
            </a:r>
            <a:r>
              <a:rPr lang="pt-BR" dirty="0" smtClean="0"/>
              <a:t>, CPIs, audiências públicas, reuniões; pesquisa e/ou análise de legislação, doutrina e jurisprudência; contatos com juristas, catedráticos, formadores de opinião  e </a:t>
            </a:r>
            <a:r>
              <a:rPr lang="pt-BR" dirty="0" err="1" smtClean="0"/>
              <a:t>pareceristas</a:t>
            </a:r>
            <a:r>
              <a:rPr lang="pt-BR" dirty="0" smtClean="0"/>
              <a:t>; análise, elaboração e/ou revisão de contratos, documentos e estudos</a:t>
            </a: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8748464" y="1412776"/>
            <a:ext cx="72008" cy="41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ta para baixo 11"/>
          <p:cNvSpPr/>
          <p:nvPr/>
        </p:nvSpPr>
        <p:spPr>
          <a:xfrm>
            <a:off x="8820472" y="1268760"/>
            <a:ext cx="333751" cy="460851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8577262" cy="327025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Despesas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representante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7173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251520" y="692696"/>
            <a:ext cx="8626475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buFont typeface="Arial" charset="0"/>
              <a:buChar char="•"/>
            </a:pPr>
            <a:r>
              <a:rPr lang="pt-BR" dirty="0"/>
              <a:t> R$ 1.400 por empresas – com impostos – 16,33% - R$ 1.628,62 </a:t>
            </a:r>
            <a:endParaRPr lang="en-US" b="1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67544" y="1124744"/>
          <a:ext cx="7488831" cy="5544616"/>
        </p:xfrm>
        <a:graphic>
          <a:graphicData uri="http://schemas.openxmlformats.org/presentationml/2006/ole">
            <p:oleObj spid="_x0000_s38914" name="Planilha" r:id="rId3" imgW="4352797" imgH="7162688" progId="Excel.Sheet.12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632414"/>
            <a:ext cx="8784976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Reunião Min. </a:t>
            </a:r>
            <a:r>
              <a:rPr lang="pt-BR" b="1" dirty="0" err="1" smtClean="0"/>
              <a:t>Mantega</a:t>
            </a:r>
            <a:r>
              <a:rPr lang="pt-BR" b="1" dirty="0" smtClean="0"/>
              <a:t> – 9 de novembro – anúncio das medidas na sequência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Diálogo CBIC/ Min. Fazenda</a:t>
            </a:r>
          </a:p>
          <a:p>
            <a:pPr>
              <a:buFont typeface="Arial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MP 601, de 28/12/2012</a:t>
            </a:r>
            <a:r>
              <a:rPr lang="pt-BR" dirty="0" smtClean="0"/>
              <a:t> - RET 4% e desoneração da Folha (Grupos CNAE 2.0):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412 (Construção de Edifícios)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432 (Instalações Elétricas Hidráulicas e Outras Instalações em Construção)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433 (Obras de Acabamento)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439 (Outros serviços especializados para Construção)  da CNAE 2.0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Desoneração da Folha – 1º de abril de 2013 até dezembro 2014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Conversas retomadas por CBIC em 17/1</a:t>
            </a:r>
          </a:p>
          <a:p>
            <a:endParaRPr lang="pt-BR" b="1" dirty="0" smtClean="0"/>
          </a:p>
          <a:p>
            <a:r>
              <a:rPr lang="pt-BR" b="1" dirty="0" smtClean="0"/>
              <a:t>Emendas -  de 4 a 8 de fevereiro -  envio de propostas</a:t>
            </a:r>
          </a:p>
          <a:p>
            <a:endParaRPr lang="pt-BR" b="1" dirty="0" smtClean="0"/>
          </a:p>
          <a:p>
            <a:r>
              <a:rPr lang="pt-BR" b="1" dirty="0" smtClean="0"/>
              <a:t>Conversa com José Carlos – 22/1, 17h: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Formalização das dúvidas perante Receita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Levantamento de prioridades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Proposta de Ponte (10%) até janeiro 2015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Perguntas e respostas</a:t>
            </a:r>
          </a:p>
          <a:p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10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Desoneração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Folha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404664"/>
            <a:ext cx="8784976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Dúvidas enviadas à CBIC em 17/12:</a:t>
            </a:r>
          </a:p>
          <a:p>
            <a:pPr lvl="0"/>
            <a:r>
              <a:rPr lang="pt-BR" b="1" dirty="0" smtClean="0"/>
              <a:t>1 – </a:t>
            </a:r>
            <a:r>
              <a:rPr lang="pt-BR" b="1" dirty="0" smtClean="0">
                <a:solidFill>
                  <a:schemeClr val="accent2"/>
                </a:solidFill>
              </a:rPr>
              <a:t>Forma - </a:t>
            </a:r>
            <a:r>
              <a:rPr lang="pt-BR" dirty="0" smtClean="0">
                <a:solidFill>
                  <a:schemeClr val="accent2"/>
                </a:solidFill>
              </a:rPr>
              <a:t>Compulsória ou optativa?</a:t>
            </a:r>
          </a:p>
          <a:p>
            <a:pPr lvl="0"/>
            <a:r>
              <a:rPr lang="pt-BR" b="1" dirty="0" smtClean="0"/>
              <a:t>2 – Elegibilidade/aplicação 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 Empresa: construção como atividade primária e secundária (no CNPJ)?  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 Faturamento: aplicação apenas no componente de construção?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 Enquadramento: projetos já contratados / lançados?</a:t>
            </a:r>
          </a:p>
          <a:p>
            <a:r>
              <a:rPr lang="pt-BR" b="1" dirty="0" smtClean="0"/>
              <a:t>3 – Compensações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Subempreiteiros: compensação ao contratante?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 smtClean="0">
                <a:solidFill>
                  <a:schemeClr val="accent2"/>
                </a:solidFill>
              </a:rPr>
              <a:t>Unidades em estoque: o valor do INSS pago no mês de competência e correspondente às </a:t>
            </a:r>
            <a:r>
              <a:rPr lang="pt-BR" dirty="0" err="1" smtClean="0">
                <a:solidFill>
                  <a:schemeClr val="accent2"/>
                </a:solidFill>
              </a:rPr>
              <a:t>UHs</a:t>
            </a:r>
            <a:r>
              <a:rPr lang="pt-BR" dirty="0" smtClean="0">
                <a:solidFill>
                  <a:schemeClr val="accent2"/>
                </a:solidFill>
              </a:rPr>
              <a:t> em estoque/construção se convertem em crédito tributário?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2"/>
                </a:solidFill>
              </a:rPr>
              <a:t> Unidades </a:t>
            </a:r>
            <a:r>
              <a:rPr lang="pt-BR" dirty="0" err="1" smtClean="0">
                <a:solidFill>
                  <a:schemeClr val="accent2"/>
                </a:solidFill>
              </a:rPr>
              <a:t>distratadas</a:t>
            </a:r>
            <a:r>
              <a:rPr lang="pt-BR" dirty="0" smtClean="0">
                <a:solidFill>
                  <a:schemeClr val="accent2"/>
                </a:solidFill>
              </a:rPr>
              <a:t> para nova comercialização? </a:t>
            </a:r>
            <a:r>
              <a:rPr lang="pt-BR" b="1" dirty="0" smtClean="0">
                <a:solidFill>
                  <a:schemeClr val="accent2"/>
                </a:solidFill>
              </a:rPr>
              <a:t>CBIC 23/1 - ok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2"/>
                </a:solidFill>
              </a:rPr>
              <a:t> Dupla tributação: RET/ Lucro Real descontados da receita bruta? </a:t>
            </a:r>
            <a:r>
              <a:rPr lang="pt-BR" b="1" dirty="0" smtClean="0">
                <a:solidFill>
                  <a:schemeClr val="accent2"/>
                </a:solidFill>
              </a:rPr>
              <a:t>CBIC 23/1 - ok</a:t>
            </a:r>
            <a:endParaRPr lang="pt-BR" dirty="0" smtClean="0">
              <a:solidFill>
                <a:schemeClr val="accent2"/>
              </a:solidFill>
            </a:endParaRPr>
          </a:p>
          <a:p>
            <a:pPr marL="342900" indent="-342900"/>
            <a:endParaRPr lang="pt-BR" dirty="0" smtClean="0"/>
          </a:p>
          <a:p>
            <a:pPr marL="342900" indent="-342900"/>
            <a:r>
              <a:rPr lang="pt-BR" b="1" dirty="0" smtClean="0"/>
              <a:t>Correspondência CBIC- Min. Fazenda 19/12:</a:t>
            </a:r>
          </a:p>
          <a:p>
            <a:pPr marL="342900" indent="-342900"/>
            <a:r>
              <a:rPr lang="pt-BR" dirty="0" smtClean="0">
                <a:solidFill>
                  <a:srgbClr val="002060"/>
                </a:solidFill>
              </a:rPr>
              <a:t>1 - CND - recolhimento posterior ao término da obra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pt-BR" dirty="0" smtClean="0"/>
              <a:t>2 - Regras de transição: obras (e recolhimentos) em andamento</a:t>
            </a:r>
            <a:endParaRPr lang="en-US" dirty="0" smtClean="0"/>
          </a:p>
          <a:p>
            <a:r>
              <a:rPr lang="pt-BR" dirty="0" smtClean="0"/>
              <a:t>3 - Enquadramento: 2 ou mais </a:t>
            </a:r>
            <a:r>
              <a:rPr lang="pt-BR" dirty="0" err="1" smtClean="0"/>
              <a:t>CNAEs</a:t>
            </a:r>
            <a:r>
              <a:rPr lang="pt-BR" dirty="0" smtClean="0"/>
              <a:t> (construção e incorporação)</a:t>
            </a:r>
          </a:p>
          <a:p>
            <a:r>
              <a:rPr lang="pt-BR" dirty="0" smtClean="0">
                <a:solidFill>
                  <a:schemeClr val="accent2"/>
                </a:solidFill>
              </a:rPr>
              <a:t>4 - Recolhimentos vinculados ao faturamento: distorção nos índices, que tratam só dos custos diretos de obra, e não do faturamento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pt-BR" dirty="0" smtClean="0"/>
              <a:t>5 - Subempreitadas: mecanismo para abatimento dos recolhimentos feitos por subempreiteiros vinculados ao CEI (INSS) da obra?</a:t>
            </a:r>
          </a:p>
          <a:p>
            <a:r>
              <a:rPr lang="pt-BR" dirty="0" smtClean="0"/>
              <a:t> 6 - </a:t>
            </a:r>
            <a:r>
              <a:rPr lang="pt-BR" dirty="0" smtClean="0">
                <a:solidFill>
                  <a:schemeClr val="accent2"/>
                </a:solidFill>
              </a:rPr>
              <a:t>A vigência das novas regras legais – regulamentação/emendas até 1º de abril</a:t>
            </a:r>
            <a:endParaRPr lang="pt-BR" b="1" dirty="0" smtClean="0">
              <a:solidFill>
                <a:schemeClr val="accent2"/>
              </a:solidFill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11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assuntos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404664"/>
            <a:ext cx="8784976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Caixa - correções nos desembolsos bloqueados de agregações (que não a 1ª) no Associativo e Correções Vendedor 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25/2: todos os desembolsos bloqueados no Associativo serão corrigidos até o Registro, de acordo com regulamentação BACEN.</a:t>
            </a:r>
            <a:r>
              <a:rPr lang="pt-BR" b="1" dirty="0" smtClean="0"/>
              <a:t> </a:t>
            </a:r>
            <a:r>
              <a:rPr lang="pt-BR" dirty="0" smtClean="0"/>
              <a:t>No entanto, os desembolsos no Associativo só se darão com a constituição da garantia (obtenção do Registro), nos moldes do PF.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Impactos contábeis, no fluxo de caixa apresentado e nos controles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Agendamento de conversa com direção CEF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pt-BR" b="1" dirty="0" smtClean="0"/>
              <a:t>Comunicação 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err="1" smtClean="0"/>
              <a:t>Allcomm</a:t>
            </a:r>
            <a:r>
              <a:rPr lang="pt-BR" dirty="0" smtClean="0"/>
              <a:t> – equipe experiente; indicação MRV; acompanhamento próximo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Sergio </a:t>
            </a:r>
            <a:r>
              <a:rPr lang="pt-BR" dirty="0" err="1" smtClean="0"/>
              <a:t>Malbergier</a:t>
            </a:r>
            <a:r>
              <a:rPr lang="pt-BR" dirty="0" smtClean="0"/>
              <a:t>; editor FSP; sem delegação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CDN (Flávio Pestana)</a:t>
            </a: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MRV</a:t>
            </a:r>
            <a:r>
              <a:rPr lang="pt-BR" dirty="0" smtClean="0"/>
              <a:t> – “Lista Negra”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Final de 2010 - </a:t>
            </a:r>
            <a:r>
              <a:rPr lang="pt-BR" dirty="0" err="1" smtClean="0"/>
              <a:t>TACs</a:t>
            </a:r>
            <a:r>
              <a:rPr lang="pt-BR" dirty="0" smtClean="0"/>
              <a:t> Bauru/Americana; Mar/11 – TAC Curitiba (empreiteira V3)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Jul/12 (18 meses depois): Lista Negra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Nov/11 – Rafael Gomes 15ª MPT - CVM/</a:t>
            </a:r>
            <a:r>
              <a:rPr lang="pt-BR" dirty="0" err="1" smtClean="0"/>
              <a:t>Cade</a:t>
            </a:r>
            <a:r>
              <a:rPr lang="pt-BR" dirty="0" smtClean="0"/>
              <a:t> -  MRV (Bauru, Americana, Curitiba);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Janeiro de 2013 - nova inclusão  na Lista (não inclusão da V3)</a:t>
            </a:r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12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Estudo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FGV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Terceirização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Brookfield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498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600" b="1" dirty="0" smtClean="0"/>
              <a:t>Proposta FGV para a </a:t>
            </a:r>
            <a:r>
              <a:rPr lang="pt-BR" sz="1600" b="1" dirty="0" err="1" smtClean="0"/>
              <a:t>Brookfield</a:t>
            </a:r>
            <a:r>
              <a:rPr lang="pt-BR" sz="1600" b="1" dirty="0" smtClean="0"/>
              <a:t> – Importância Socioeconômica da Terceirização na Construção Civil</a:t>
            </a:r>
            <a:r>
              <a:rPr lang="pt-BR" sz="1600" dirty="0" smtClean="0"/>
              <a:t> – Minuta para ajuste de escopo - 14/12/2012</a:t>
            </a:r>
          </a:p>
          <a:p>
            <a:pPr lvl="0"/>
            <a:endParaRPr lang="pt-BR" sz="1600" dirty="0" smtClean="0"/>
          </a:p>
          <a:p>
            <a:pPr lvl="0"/>
            <a:r>
              <a:rPr lang="pt-BR" sz="1600" dirty="0" smtClean="0"/>
              <a:t>1ª Etapa - Aspectos microeconômicos da terceirização no setor (analítico, não </a:t>
            </a:r>
            <a:r>
              <a:rPr lang="pt-BR" sz="1600" dirty="0" err="1" smtClean="0"/>
              <a:t>quantificável</a:t>
            </a:r>
            <a:r>
              <a:rPr lang="pt-BR" sz="1600" dirty="0" smtClean="0"/>
              <a:t>)</a:t>
            </a:r>
          </a:p>
          <a:p>
            <a:r>
              <a:rPr lang="pt-BR" sz="1600" dirty="0" smtClean="0"/>
              <a:t>2ª Etapa – Impacto macroeconômico da cadeia construção civil (numérico, </a:t>
            </a:r>
            <a:r>
              <a:rPr lang="pt-BR" sz="1600" dirty="0" err="1" smtClean="0"/>
              <a:t>quantificável</a:t>
            </a:r>
            <a:r>
              <a:rPr lang="pt-BR" sz="1600" dirty="0" smtClean="0"/>
              <a:t>)</a:t>
            </a:r>
          </a:p>
          <a:p>
            <a:r>
              <a:rPr lang="pt-BR" sz="1600" dirty="0" smtClean="0"/>
              <a:t>3ª Etapa – Importância social/</a:t>
            </a:r>
            <a:r>
              <a:rPr lang="pt-BR" sz="1600" dirty="0" err="1" smtClean="0"/>
              <a:t>externalidades</a:t>
            </a:r>
            <a:r>
              <a:rPr lang="pt-BR" sz="1600" dirty="0" smtClean="0"/>
              <a:t> positivas do setor (analítico, não </a:t>
            </a:r>
            <a:r>
              <a:rPr lang="pt-BR" sz="1600" dirty="0" err="1" smtClean="0"/>
              <a:t>quantificável</a:t>
            </a:r>
            <a:r>
              <a:rPr lang="pt-BR" sz="1600" dirty="0" smtClean="0"/>
              <a:t>).</a:t>
            </a:r>
          </a:p>
          <a:p>
            <a:pPr lvl="0"/>
            <a:endParaRPr lang="pt-BR" sz="1600" dirty="0" smtClean="0"/>
          </a:p>
          <a:p>
            <a:pPr lvl="0"/>
            <a:r>
              <a:rPr lang="pt-BR" sz="1600" b="1" dirty="0" smtClean="0"/>
              <a:t>Comentários enviados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Construção civil como um todo, incluindo infraestrutura. Foco na construção de edifícios?</a:t>
            </a:r>
          </a:p>
          <a:p>
            <a:pPr lvl="0">
              <a:buFont typeface="Arial" pitchFamily="34" charset="0"/>
              <a:buChar char="•"/>
            </a:pP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Etapa 1: Terceirização. Possibilidade de inclusão de:</a:t>
            </a:r>
          </a:p>
          <a:p>
            <a:pPr lvl="1">
              <a:buFont typeface="Arial" pitchFamily="34" charset="0"/>
              <a:buChar char="•"/>
            </a:pPr>
            <a:r>
              <a:rPr lang="pt-BR" sz="1600" i="1" dirty="0" smtClean="0"/>
              <a:t> </a:t>
            </a:r>
            <a:r>
              <a:rPr lang="pt-BR" sz="1600" i="1" dirty="0" err="1" smtClean="0"/>
              <a:t>Turn-over</a:t>
            </a:r>
            <a:r>
              <a:rPr lang="pt-BR" sz="1600" i="1" dirty="0" smtClean="0"/>
              <a:t> </a:t>
            </a:r>
            <a:r>
              <a:rPr lang="pt-BR" sz="1600" dirty="0" smtClean="0"/>
              <a:t>/especialização: efeito negativo se proibição. Indicativos numéricos</a:t>
            </a:r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dirty="0" err="1" smtClean="0"/>
              <a:t>Precarização</a:t>
            </a:r>
            <a:r>
              <a:rPr lang="pt-BR" sz="1600" dirty="0" smtClean="0"/>
              <a:t> do trabalho -  CUT: RAIS 2009 (Terceirização: + acidentes, &lt; tempo de trabalho, &gt; jornadas, &lt; salários). Buscar dados da construção</a:t>
            </a:r>
          </a:p>
          <a:p>
            <a:pPr lvl="1">
              <a:buFont typeface="Arial" pitchFamily="34" charset="0"/>
              <a:buChar char="•"/>
            </a:pPr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Ganhos que se teria mostrando arrecadação de impostos e empregos envolvidos em toda a cadeia para cada metro quadrado produzido pelo setor, a exemplo do setor automotivo. Indicadores nas Etapas 2 e 3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Ligação  Terceirização (ou de sua proibição)  e presença do Setor, descrita nas Etapas 2 e 3</a:t>
            </a:r>
            <a:endParaRPr lang="en-US" sz="1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Trabalho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Setorial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CBIC/MBC/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Booz&amp;Co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72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Estudo estruturante: </a:t>
            </a:r>
            <a:r>
              <a:rPr lang="pt-BR" sz="1600" dirty="0" smtClean="0"/>
              <a:t>setor/novo patamar de atuação; </a:t>
            </a:r>
            <a:r>
              <a:rPr lang="pt-BR" sz="1600" b="1" dirty="0" smtClean="0"/>
              <a:t>Engajamento CBIC</a:t>
            </a:r>
            <a:r>
              <a:rPr lang="pt-BR" sz="1600" dirty="0" smtClean="0"/>
              <a:t>; participação empresas mediante sensibilização do Governo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Conversas CBIC/ </a:t>
            </a:r>
            <a:r>
              <a:rPr lang="pt-BR" sz="1600" b="1" dirty="0" err="1" smtClean="0"/>
              <a:t>Booz</a:t>
            </a:r>
            <a:r>
              <a:rPr lang="pt-BR" sz="1600" b="1" dirty="0" smtClean="0"/>
              <a:t>/ MBC</a:t>
            </a:r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</a:t>
            </a:r>
            <a:r>
              <a:rPr lang="pt-BR" sz="1600" dirty="0" smtClean="0"/>
              <a:t>Construção Residencial e Estradas, com tópicos amplos – viável?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Custos indicado: R$1.227.000</a:t>
            </a:r>
            <a:endParaRPr lang="pt-BR" sz="1600" b="1" dirty="0" smtClean="0"/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</a:t>
            </a:r>
            <a:r>
              <a:rPr lang="pt-BR" sz="1600" dirty="0" smtClean="0"/>
              <a:t>Reunião a ser marcada com JG</a:t>
            </a:r>
            <a:r>
              <a:rPr lang="pt-BR" sz="1600" smtClean="0"/>
              <a:t>: </a:t>
            </a:r>
            <a:r>
              <a:rPr lang="pt-BR" sz="1600" b="1" smtClean="0"/>
              <a:t>4 </a:t>
            </a:r>
            <a:r>
              <a:rPr lang="pt-BR" sz="1600" b="1" dirty="0" smtClean="0"/>
              <a:t>de fevereiro</a:t>
            </a:r>
            <a:r>
              <a:rPr lang="pt-BR" sz="1600" dirty="0" smtClean="0"/>
              <a:t>, em São Paulo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r>
              <a:rPr lang="pt-BR" sz="1600" b="1" dirty="0" smtClean="0"/>
              <a:t>Questões trazidas pelas empresas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Insegurança jurídica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Mão de obra(formação, terceirização)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Registros/cartórios</a:t>
            </a:r>
          </a:p>
          <a:p>
            <a:pPr>
              <a:buFont typeface="Arial" pitchFamily="34" charset="0"/>
              <a:buChar char="•"/>
            </a:pPr>
            <a:r>
              <a:rPr lang="pt-BR" sz="1600" i="1" dirty="0" err="1" smtClean="0"/>
              <a:t>Funding</a:t>
            </a:r>
            <a:r>
              <a:rPr lang="pt-BR" sz="1600" dirty="0" smtClean="0"/>
              <a:t> de longo prazo para as operações e para os compradores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Equilíbrio nas relações com compradores</a:t>
            </a:r>
          </a:p>
          <a:p>
            <a:endParaRPr lang="pt-BR" sz="1600" b="1" dirty="0" smtClean="0"/>
          </a:p>
          <a:p>
            <a:r>
              <a:rPr lang="pt-BR" sz="1600" b="1" dirty="0" smtClean="0"/>
              <a:t>Outros pontos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Impostos gerados e empregos envolvidos/metro quadrado construído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Padronização nas tipologias (Códigos de Obras): racionalidade e escala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Terceirização vs. </a:t>
            </a:r>
            <a:r>
              <a:rPr lang="pt-BR" sz="1600" dirty="0" err="1" smtClean="0"/>
              <a:t>precarização</a:t>
            </a:r>
            <a:r>
              <a:rPr lang="pt-BR" sz="1600" dirty="0" smtClean="0"/>
              <a:t> (ver CUT); proposta de regulação adequada às boas práticas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Financiamento e capacidade de compra – Faixas 2, 3 e SBPE (com ABECIP)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Ciclo da construção: impactos, melhorias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Carro vs. elevador; dinamismo das cidades vs. privilégios pontuais</a:t>
            </a:r>
          </a:p>
          <a:p>
            <a:pPr>
              <a:buFont typeface="Arial" pitchFamily="34" charset="0"/>
              <a:buChar char="•"/>
            </a:pPr>
            <a:r>
              <a:rPr lang="pt-BR" sz="1200" dirty="0" smtClean="0"/>
              <a:t> </a:t>
            </a:r>
            <a:r>
              <a:rPr lang="pt-BR" sz="1600" dirty="0" smtClean="0"/>
              <a:t>Grandes empreendimentos e sua inserção nas cidades</a:t>
            </a:r>
            <a:endParaRPr lang="pt-BR" sz="16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assuntos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732298"/>
            <a:ext cx="8784976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Poli/ NRE – </a:t>
            </a:r>
            <a:r>
              <a:rPr lang="pt-BR" dirty="0" smtClean="0"/>
              <a:t>Fernando Souza - 14/12 – agendamento de nova conversa com Cláudio Alencar</a:t>
            </a:r>
          </a:p>
          <a:p>
            <a:endParaRPr lang="pt-BR" dirty="0" smtClean="0"/>
          </a:p>
          <a:p>
            <a:r>
              <a:rPr lang="pt-BR" b="1" dirty="0" smtClean="0"/>
              <a:t>Reunião FENABRAVE – 19/12 </a:t>
            </a:r>
            <a:r>
              <a:rPr lang="pt-BR" dirty="0" smtClean="0"/>
              <a:t>(com Rodobens)</a:t>
            </a:r>
          </a:p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Similaridades - </a:t>
            </a:r>
            <a:r>
              <a:rPr lang="pt-BR" dirty="0" err="1" smtClean="0"/>
              <a:t>Sindipeças</a:t>
            </a:r>
            <a:r>
              <a:rPr lang="pt-BR" dirty="0" smtClean="0"/>
              <a:t>/ </a:t>
            </a:r>
            <a:r>
              <a:rPr lang="pt-BR" dirty="0" err="1" smtClean="0"/>
              <a:t>Anfap</a:t>
            </a:r>
            <a:r>
              <a:rPr lang="pt-BR" dirty="0" smtClean="0"/>
              <a:t> (7 associados); FABUS (ônibus) na ANFAVEA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Envio de informações - Estatuto; diretoria de Inteligência de Mercado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Relação institucional (assessor legislativo vs. lobby)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Importância da comunicação/ espaço no poder de influenciar</a:t>
            </a:r>
          </a:p>
          <a:p>
            <a:endParaRPr lang="pt-BR" b="1" dirty="0" smtClean="0"/>
          </a:p>
          <a:p>
            <a:r>
              <a:rPr lang="pt-BR" b="1" dirty="0" smtClean="0"/>
              <a:t>Reunião ANFAVEA (Antônio </a:t>
            </a:r>
            <a:r>
              <a:rPr lang="pt-BR" b="1" dirty="0" err="1" smtClean="0"/>
              <a:t>Calcagnoto</a:t>
            </a:r>
            <a:r>
              <a:rPr lang="pt-BR" b="1" dirty="0" smtClean="0"/>
              <a:t>)</a:t>
            </a:r>
          </a:p>
          <a:p>
            <a:endParaRPr lang="pt-BR" b="1" dirty="0" smtClean="0"/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Fonte p/ imprensa/Governo: envio por empresas/ competência em dados mercado/ reuniões periódicas com dados/novas tecnologias/visões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Especialistas em tributação/geração de impostos. Estudos: KPMG, </a:t>
            </a:r>
            <a:r>
              <a:rPr lang="pt-BR" dirty="0" err="1" smtClean="0"/>
              <a:t>PwC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Diretoria – 1 representante por empresas, restrição à pauta, ata sigilosa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Porta-vozes – presidente e </a:t>
            </a:r>
            <a:r>
              <a:rPr lang="pt-BR" dirty="0" err="1" smtClean="0"/>
              <a:t>VPs</a:t>
            </a:r>
            <a:r>
              <a:rPr lang="pt-BR" dirty="0" smtClean="0"/>
              <a:t> das áreas; manutenção de interlocução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Envio de estatuto/ indicações para canais de conversa</a:t>
            </a:r>
          </a:p>
          <a:p>
            <a:endParaRPr lang="pt-BR" dirty="0" smtClean="0"/>
          </a:p>
          <a:p>
            <a:endParaRPr lang="pt-BR" b="1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15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Anexo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: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2012 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Bonificação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Representante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48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Reunião das empresas 10/2 - Comissão Consultiva para minhas metas, remuneração e acompanhamento :Marcelo Borba, Rafael Novellino, José Adib e Milton Goldfarb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Compatibilização com  histórico de carreira e posições de responsabilidade profissional similares no mercado/ retenção/ foco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Neste momento, ainda não incluídos mecanismos de retenção de longo prazo (</a:t>
            </a:r>
            <a:r>
              <a:rPr lang="pt-BR" sz="1600" dirty="0" err="1" smtClean="0"/>
              <a:t>carry</a:t>
            </a:r>
            <a:r>
              <a:rPr lang="pt-BR" sz="1600" dirty="0" smtClean="0"/>
              <a:t>/plano de opções)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r>
              <a:rPr lang="pt-BR" sz="1600" b="1" dirty="0" smtClean="0"/>
              <a:t>Bonificação definida: 10 salários</a:t>
            </a:r>
          </a:p>
          <a:p>
            <a:pPr lvl="1">
              <a:buFont typeface="Arial" pitchFamily="34" charset="0"/>
              <a:buChar char="•"/>
            </a:pPr>
            <a:r>
              <a:rPr lang="pt-BR" sz="1600" b="1" dirty="0" smtClean="0"/>
              <a:t>40% ou 4 salários </a:t>
            </a:r>
            <a:r>
              <a:rPr lang="pt-BR" sz="1600" dirty="0" smtClean="0"/>
              <a:t>- análise subjetiva das empresas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b="1" dirty="0" smtClean="0"/>
              <a:t>40% ou 4 salários </a:t>
            </a:r>
            <a:r>
              <a:rPr lang="pt-BR" sz="1600" dirty="0" smtClean="0"/>
              <a:t>– mensuração via verificação de </a:t>
            </a:r>
            <a:r>
              <a:rPr lang="pt-BR" sz="1600" b="1" dirty="0" smtClean="0"/>
              <a:t>3 metas objetivas do elenco de 5 tarefas abaixo listadas</a:t>
            </a:r>
            <a:endParaRPr lang="en-US" sz="1600" b="1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b="1" dirty="0" smtClean="0"/>
              <a:t>20% ou 2 salários </a:t>
            </a:r>
            <a:r>
              <a:rPr lang="pt-BR" sz="1600" dirty="0" smtClean="0"/>
              <a:t>– premiação adicional se atingidas </a:t>
            </a:r>
            <a:r>
              <a:rPr lang="pt-BR" sz="1600" b="1" dirty="0" smtClean="0"/>
              <a:t>3</a:t>
            </a:r>
            <a:r>
              <a:rPr lang="pt-BR" sz="1600" dirty="0" smtClean="0"/>
              <a:t> destas metas</a:t>
            </a:r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Dada a continuidade dos trabalhos em andamento, sem ponderação nem </a:t>
            </a:r>
            <a:r>
              <a:rPr lang="pt-BR" sz="1600" dirty="0" err="1" smtClean="0"/>
              <a:t>pro-rata</a:t>
            </a:r>
            <a:r>
              <a:rPr lang="pt-BR" sz="1600" dirty="0" smtClean="0"/>
              <a:t> neste critérios, pela sua importância no balanceamento da remuneração atual e pelos avanços durante o ano</a:t>
            </a:r>
          </a:p>
          <a:p>
            <a:pPr lvl="0"/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A análise do cumprimento das metas objetivas levará em conta o avanço na construção das soluções, levando em consideração seu estabelecimento na metade do ano e os outros avanços obtidos até este momento (ex: processo de desligamentos)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Metas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propostas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- 2012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836712"/>
            <a:ext cx="8624887" cy="572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b="1" dirty="0" smtClean="0"/>
              <a:t>Distribuição das medições durante o mês; ao final de cada trimestre, antecipação para o dia 29 de pagamentos do dia 30 ou 31</a:t>
            </a:r>
            <a:r>
              <a:rPr lang="pt-BR" sz="1600" dirty="0" smtClean="0"/>
              <a:t>- medida aprovada e efetivada em 9/2012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/>
              <a:t> Solução para contratos não inseridos nos sistemas da Caixa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Implementado e normatizado sistema de controle na Rede, indicando os contratos não inseridos, sua localização e o tempo decorrido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Força tarefa em novembro, com mapeamento e medidas para regularização – redução expressiva dos volumes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A partir de março, nova rotina de fechamento automático do Contrato, com varredura simplificando fechamento e identificando não inserção. Com isso, cessam condições para manutenção de contratos com mais de 30 dias sem confirmação</a:t>
            </a:r>
            <a:r>
              <a:rPr lang="pt-BR" sz="1600" b="1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Perseguir unificação de comandos para desembolsos de parcelas PF e PJ</a:t>
            </a:r>
            <a:endParaRPr lang="en-US" sz="1600" dirty="0" smtClean="0"/>
          </a:p>
          <a:p>
            <a:pPr lvl="1"/>
            <a:r>
              <a:rPr lang="pt-BR" sz="1600" dirty="0" smtClean="0"/>
              <a:t>TP 285 já automatizado: liberações PJ já se dão sem dependência das empresas. Liberações PF – confirmado fim do Comando 182 e unificação via TP 180 até 31/1</a:t>
            </a:r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/>
              <a:t>Remessa de documentos para a </a:t>
            </a:r>
            <a:r>
              <a:rPr lang="pt-BR" sz="1600" b="1" dirty="0" err="1" smtClean="0"/>
              <a:t>Ciopi</a:t>
            </a:r>
            <a:r>
              <a:rPr lang="pt-BR" sz="1600" b="1" dirty="0" smtClean="0"/>
              <a:t> por meio eletrônico</a:t>
            </a:r>
            <a:r>
              <a:rPr lang="pt-BR" sz="1600" dirty="0" smtClean="0"/>
              <a:t>. 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 Implementação com novo sistema de processamento de crédito imobiliário Caixa + IBM. Piloto com Grandes Empresas</a:t>
            </a:r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Solução para minimizar perdas nas descontinuidades dos sistemas</a:t>
            </a:r>
            <a:r>
              <a:rPr lang="pt-BR" sz="1600" dirty="0" smtClean="0"/>
              <a:t> – 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Escalados Gerentes de Clientes de cada SUAT para o apoio no caso de qualquer contingência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Definição de nomes de responsáveis pela Contingência obtida por ocasião das semanas de greve (setembro/outubro). 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r>
              <a:rPr lang="pt-BR" sz="1600" dirty="0" smtClean="0"/>
              <a:t>Contingência preventiva para evitar descontinuidades nos próprios sistemas, com estabilidade nos sistemas de Desligamentos/ Crédito Imobiliário desde abril.</a:t>
            </a:r>
            <a:endParaRPr lang="en-US" sz="1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17414" name="Retângulo 7"/>
          <p:cNvSpPr>
            <a:spLocks noChangeArrowheads="1"/>
          </p:cNvSpPr>
          <p:nvPr/>
        </p:nvSpPr>
        <p:spPr bwMode="auto">
          <a:xfrm>
            <a:off x="179388" y="998538"/>
            <a:ext cx="8624887" cy="47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ABRAINC/ Estatuto/ Ata de Constituição/ Entidades</a:t>
            </a:r>
            <a:endParaRPr lang="pt-BR" dirty="0" smtClean="0"/>
          </a:p>
          <a:p>
            <a:pPr lvl="0">
              <a:buFont typeface="Arial" pitchFamily="34" charset="0"/>
              <a:buChar char="•"/>
            </a:pP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Questões organizacionais/orçamentárias -</a:t>
            </a:r>
            <a:r>
              <a:rPr lang="pt-BR" dirty="0" smtClean="0"/>
              <a:t> </a:t>
            </a:r>
            <a:r>
              <a:rPr lang="pt-BR" b="1" dirty="0" smtClean="0"/>
              <a:t>das 13h às 14:30h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Reunião com Secovi – 18/1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Conselho Deliberativo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Comitês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Orçamento</a:t>
            </a:r>
            <a:r>
              <a:rPr lang="en-US" dirty="0" smtClean="0"/>
              <a:t> </a:t>
            </a:r>
            <a:r>
              <a:rPr lang="en-US" dirty="0" err="1" smtClean="0"/>
              <a:t>preliminar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pt-BR" dirty="0" smtClean="0"/>
              <a:t>Assessoria contábil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Assessoria jurídica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Reembolso representante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b="1" dirty="0" smtClean="0"/>
              <a:t>Outros pontos </a:t>
            </a:r>
            <a:r>
              <a:rPr lang="pt-BR" dirty="0" smtClean="0"/>
              <a:t>– </a:t>
            </a:r>
            <a:r>
              <a:rPr lang="pt-BR" b="1" dirty="0" smtClean="0"/>
              <a:t>das 14:30 às 16h</a:t>
            </a: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Atualizações: desoneração da Folha, desembolsos Caixa, Comunicação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Projeto Setorial CBIC/</a:t>
            </a:r>
            <a:r>
              <a:rPr lang="pt-BR" dirty="0" err="1" smtClean="0"/>
              <a:t>Booz</a:t>
            </a:r>
            <a:r>
              <a:rPr lang="pt-BR" dirty="0" smtClean="0"/>
              <a:t>/ MBC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Estudo Terceirização FGV/ </a:t>
            </a:r>
            <a:r>
              <a:rPr lang="pt-BR" dirty="0" err="1" smtClean="0"/>
              <a:t>Brookfield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Reuniões com FENABRAVE e ANFAVEA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Metas e Bonificação do Representante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Principais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avanços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gerais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obtidos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- 2012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474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600" b="1" dirty="0" smtClean="0"/>
              <a:t>Organização das empresas em reuniões com Ministro das Cidades e do Planejamento. </a:t>
            </a:r>
          </a:p>
          <a:p>
            <a:pPr lvl="0"/>
            <a:endParaRPr lang="pt-BR" sz="1600" b="1" smtClean="0"/>
          </a:p>
          <a:p>
            <a:pPr lvl="0"/>
            <a:r>
              <a:rPr lang="pt-BR" sz="1600" b="1" smtClean="0"/>
              <a:t>Concatenação </a:t>
            </a:r>
            <a:r>
              <a:rPr lang="pt-BR" sz="1600" b="1" dirty="0" smtClean="0"/>
              <a:t>com CBIC: unificação de demandas, sensibilização do Gov. e Ministro da Fazenda, com melhorias tributárias para redução do ciclo e liberação de capital:</a:t>
            </a:r>
          </a:p>
          <a:p>
            <a:pPr lvl="0"/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RET 6% para 4%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RET 1% para até R$ 100 mil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Realinhamentos na Faixa 1 – PMCMV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Continuidade nas Faixas 2 e 3 PMCMV ; realinhamentos – limites dos municípios, equalização de juros e faixas de renda, realimentando o Programa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Entendimento sobre Permuta e adiamento de eventuais novas definições desfavoráveis em relação a PIS/COFINS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Desoneração da Folha (a ser detalhado/aperfeiçoado)</a:t>
            </a:r>
          </a:p>
          <a:p>
            <a:pPr lvl="1">
              <a:buFont typeface="Arial" pitchFamily="34" charset="0"/>
              <a:buChar char="•"/>
            </a:pPr>
            <a:endParaRPr lang="en-US" sz="1600" b="1" dirty="0" smtClean="0"/>
          </a:p>
          <a:p>
            <a:pPr lvl="0"/>
            <a:r>
              <a:rPr lang="pt-BR" sz="1600" b="1" dirty="0" smtClean="0"/>
              <a:t>Incremento no entendimento das questões do Trabalho/ Terceirização:</a:t>
            </a:r>
          </a:p>
          <a:p>
            <a:pPr lvl="0"/>
            <a:endParaRPr lang="pt-BR" sz="1600" b="1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Evento Diários Associados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Trocas e discussão das empresas em relação a MPT 15ª Região;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Parecer sobre Terceirização na Construção Civil com Ministro Almir Pazzianoto.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Principais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avanços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2012 -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outros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pontos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97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Continuidade no equilíbrio no trabalho com entidades – CBIC, SECOVI, CII</a:t>
            </a:r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</a:t>
            </a:r>
            <a:r>
              <a:rPr lang="pt-BR" sz="1600" dirty="0" smtClean="0"/>
              <a:t>Acompanhamento com entidades, aperfeiçoamentos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 Presença e representação nas reuniões da CBIC, incluindo Conselho de Administração da CBIC e Câmara da Indústria Imobiliária, e do SECOVI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Coordenação de ações:  (ex: reunião Min. da Fazenda, Cartórios, Concessionárias, etc.)</a:t>
            </a:r>
          </a:p>
          <a:p>
            <a:r>
              <a:rPr lang="pt-BR" sz="1600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Casa Paulista </a:t>
            </a:r>
            <a:endParaRPr lang="en-US" sz="1600" dirty="0" smtClean="0"/>
          </a:p>
          <a:p>
            <a:pPr lvl="0"/>
            <a:r>
              <a:rPr lang="pt-BR" sz="1600" dirty="0" smtClean="0"/>
              <a:t>Abertura de canais com SHSP; discussão/alterações em especificações do Programa</a:t>
            </a:r>
            <a:endParaRPr lang="en-US" sz="1600" dirty="0" smtClean="0"/>
          </a:p>
          <a:p>
            <a:r>
              <a:rPr lang="pt-BR" sz="1600" b="1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Corretagem Apartada – </a:t>
            </a:r>
            <a:r>
              <a:rPr lang="pt-BR" sz="1600" dirty="0" smtClean="0"/>
              <a:t>definições, posicionamento, Parecer Dr. Nelson Nery </a:t>
            </a:r>
            <a:endParaRPr lang="en-US" sz="1600" dirty="0" smtClean="0"/>
          </a:p>
          <a:p>
            <a:r>
              <a:rPr lang="pt-BR" sz="1600" b="1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Cartórios – </a:t>
            </a:r>
            <a:r>
              <a:rPr lang="pt-BR" sz="1600" dirty="0" smtClean="0"/>
              <a:t>agenda/ acompanhamento 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Aproximação Caixa/CETIP – construção de aperfeiçoamento/alternativa via banco de dados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Resolução 4088 de 24/05/2012 do CMN – alternativa em construção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Reuniões com ARISP e ANOEG – indicação de situação mais problemática (Suzano)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Min. Planejamento, Min. das Cidades, Caixa e BB (Faixa 1, 2 e 3) – propostas sobre </a:t>
            </a:r>
            <a:r>
              <a:rPr lang="pt-BR" sz="1600" dirty="0" err="1" smtClean="0"/>
              <a:t>c</a:t>
            </a:r>
            <a:r>
              <a:rPr lang="pt-BR" sz="1600" i="1" dirty="0" err="1" smtClean="0"/>
              <a:t>heck-lists</a:t>
            </a:r>
            <a:r>
              <a:rPr lang="pt-BR" sz="1600" dirty="0" smtClean="0"/>
              <a:t> unificados, ouvidoria, normas e procedimentos estaduais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Discussão de medidas específicas na Faixa 1: Convenção de Condomínio – unipessoal ou incorporadora; CND - provimento junto aos Cartórios para que não se exija renovação de CND; Min. Planejamento: alternativas para ocupação do empreendimento antes da  abertura das matrículas individualizadas na Averbação da Construção</a:t>
            </a:r>
            <a:endParaRPr lang="en-US" sz="1600" dirty="0" smtClean="0"/>
          </a:p>
          <a:p>
            <a:r>
              <a:rPr lang="pt-BR" sz="1600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Doação RJ – </a:t>
            </a:r>
            <a:r>
              <a:rPr lang="pt-BR" sz="1600" dirty="0" smtClean="0"/>
              <a:t>fechamento/ encaminhamentos SEOBRAS – RJ. Reuniões com </a:t>
            </a:r>
            <a:r>
              <a:rPr lang="pt-BR" sz="1600" dirty="0" err="1" smtClean="0"/>
              <a:t>Gov.</a:t>
            </a:r>
            <a:r>
              <a:rPr lang="pt-BR" sz="1600" dirty="0" smtClean="0"/>
              <a:t>Sérgio Cabral e assessores, com canal aberto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4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Principais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avanços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obtidos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2012 -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Caixa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23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Reuniões bimensais com </a:t>
            </a:r>
            <a:r>
              <a:rPr lang="pt-BR" sz="1600" b="1" dirty="0" err="1" smtClean="0"/>
              <a:t>VPs</a:t>
            </a:r>
            <a:r>
              <a:rPr lang="pt-BR" sz="1600" b="1" dirty="0" smtClean="0"/>
              <a:t> e Ministérios – reuniões quinzenais com SGE </a:t>
            </a:r>
            <a:endParaRPr lang="en-US" sz="1600" b="1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Contratações</a:t>
            </a:r>
          </a:p>
          <a:p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Cláusula Mandato nos Contratos PF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Simplificação INSS – extrato Receita Federal em vez de guias 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Cláusula de Fiança</a:t>
            </a:r>
            <a:r>
              <a:rPr lang="pt-BR" sz="1600" b="1" dirty="0" smtClean="0"/>
              <a:t> – </a:t>
            </a:r>
            <a:r>
              <a:rPr lang="pt-BR" sz="1600" dirty="0" smtClean="0"/>
              <a:t>em contratos a partir de 9/7/2012, cobrança do inadimplente, com acionamento da fiança somente na liberação da penúltima parcela</a:t>
            </a:r>
            <a:endParaRPr lang="en-US" sz="1600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Medições/ </a:t>
            </a:r>
            <a:r>
              <a:rPr lang="pt-BR" sz="1600" b="1" dirty="0" err="1" smtClean="0"/>
              <a:t>Gidurs</a:t>
            </a:r>
            <a:endParaRPr lang="pt-BR" sz="1600" b="1" dirty="0" smtClean="0"/>
          </a:p>
          <a:p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Desembolsos: parcelas liberadas com a PLS das empresas, com posterior medição mensal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Projetos Complementares - documentação técnica passa a ser exigível apenas na etapa do cronograma cujos serviços correspondentes serão executados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Maior </a:t>
            </a:r>
            <a:r>
              <a:rPr lang="pt-BR" sz="1600" dirty="0" err="1" smtClean="0"/>
              <a:t>homogenização</a:t>
            </a:r>
            <a:r>
              <a:rPr lang="pt-BR" sz="1600" dirty="0" smtClean="0"/>
              <a:t> </a:t>
            </a:r>
            <a:r>
              <a:rPr lang="pt-BR" sz="1600" dirty="0" err="1" smtClean="0"/>
              <a:t>Gidurs</a:t>
            </a:r>
            <a:r>
              <a:rPr lang="pt-BR" sz="1600" dirty="0" smtClean="0"/>
              <a:t> – especificações e exigências documentais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Avanços/racionalização dos controles de Paredes de Concreto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5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Principais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avanços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obtidos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2012 -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Caixa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548680"/>
            <a:ext cx="8624887" cy="5974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 Desligamentos</a:t>
            </a:r>
          </a:p>
          <a:p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Extensão da centralização;</a:t>
            </a:r>
            <a:r>
              <a:rPr lang="pt-BR" sz="1600" b="1" dirty="0" smtClean="0"/>
              <a:t> </a:t>
            </a:r>
            <a:r>
              <a:rPr lang="pt-BR" sz="1600" dirty="0" smtClean="0"/>
              <a:t>simplificações no </a:t>
            </a:r>
            <a:r>
              <a:rPr lang="pt-BR" sz="1600" i="1" dirty="0" err="1" smtClean="0"/>
              <a:t>check-list</a:t>
            </a:r>
            <a:r>
              <a:rPr lang="pt-BR" sz="1600" dirty="0" smtClean="0"/>
              <a:t>; relatórios SGE/CIOPI 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Processo físico deixa de ser remetido às agências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Solução dos descasamentos processos habitacional e comercial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Ampliação da consideração da renda formal e dos processos tratados pelos </a:t>
            </a:r>
            <a:r>
              <a:rPr lang="pt-BR" sz="1600" dirty="0" err="1" smtClean="0"/>
              <a:t>CCAs</a:t>
            </a:r>
            <a:r>
              <a:rPr lang="pt-BR" sz="1600" dirty="0" smtClean="0"/>
              <a:t>, com DECORE eletrônico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Mudança no processamento: empresa Caixa/ IBM, com início de operação (piloto) até 26/2. Com isso, soluções para envio eletrônico, impressão/edição, </a:t>
            </a:r>
            <a:r>
              <a:rPr lang="pt-BR" sz="1600" dirty="0" err="1" smtClean="0"/>
              <a:t>originação</a:t>
            </a:r>
            <a:r>
              <a:rPr lang="pt-BR" sz="1600" dirty="0" smtClean="0"/>
              <a:t> de créditos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pt-BR" sz="1600" b="1" dirty="0" smtClean="0"/>
              <a:t>SRGE e seu papel </a:t>
            </a:r>
          </a:p>
          <a:p>
            <a:endParaRPr lang="pt-BR" sz="1600" b="1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/>
              <a:t> Estrutura</a:t>
            </a:r>
            <a:r>
              <a:rPr lang="pt-BR" sz="1600" dirty="0" smtClean="0"/>
              <a:t> – Transformação em SGE, com visão nacional. Expansão até o final de março: 17 para 54 pessoas: 1 Gerente Regional, 10 Gerentes PJ, 16 assistentes. Expansão das atribuições do Jurídico (inclusive </a:t>
            </a:r>
            <a:r>
              <a:rPr lang="pt-BR" sz="1600" dirty="0" err="1" smtClean="0"/>
              <a:t>SPEs</a:t>
            </a:r>
            <a:r>
              <a:rPr lang="pt-BR" sz="1600" dirty="0" smtClean="0"/>
              <a:t>) e Engenharia </a:t>
            </a:r>
          </a:p>
          <a:p>
            <a:pPr lvl="0">
              <a:buFont typeface="Arial" pitchFamily="34" charset="0"/>
              <a:buChar char="•"/>
            </a:pP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/>
              <a:t> Centralização do tratamento financeiro às empresas – </a:t>
            </a:r>
            <a:r>
              <a:rPr lang="pt-BR" sz="1600" dirty="0" smtClean="0"/>
              <a:t>Piloto com contas PJ Rodobens e Rossi. Abertura de contas e transferências em curso - expansão para outras empresas a partir de fevereiro</a:t>
            </a:r>
            <a:endParaRPr lang="en-US" sz="1600" dirty="0" smtClean="0"/>
          </a:p>
          <a:p>
            <a:pPr lvl="0"/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6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4"/>
            <a:ext cx="8649592" cy="255439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Principais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avanços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Faixa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1 2012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Caixa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Min.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Cidades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Planejamento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BB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23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CNPJ único</a:t>
            </a:r>
            <a:r>
              <a:rPr lang="pt-BR" sz="1600" dirty="0" smtClean="0"/>
              <a:t> (CEI único) – esclarecimento em Normativa na próxima revisão</a:t>
            </a:r>
            <a:endParaRPr lang="en-US" sz="1600" dirty="0" smtClean="0"/>
          </a:p>
          <a:p>
            <a:r>
              <a:rPr lang="pt-BR" sz="1600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Infraestrutura </a:t>
            </a:r>
            <a:r>
              <a:rPr lang="pt-BR" sz="1600" b="1" dirty="0" err="1" smtClean="0"/>
              <a:t>não-incidente</a:t>
            </a:r>
            <a:r>
              <a:rPr lang="pt-BR" sz="1600" dirty="0" smtClean="0"/>
              <a:t> 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Desenho e aprovação de modelo de uso de contrapartidas (Estado de São Paulo)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Energia: definições e esclarecimentos (cartilha e canal PMCMV) com ANEEL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Custeio da Rede até entrada pelas Concessionárias na Faixa 1, com reflexo nas exigências para contratações Caixa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CEDAE: definição sobre fluxo, consultas, disponibilidade, cobranças. 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Prorrogação de CPAC – linha para municípios</a:t>
            </a:r>
            <a:endParaRPr lang="en-US" sz="1600" dirty="0" smtClean="0"/>
          </a:p>
          <a:p>
            <a:r>
              <a:rPr lang="pt-BR" sz="1600" b="1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Ajustes BDI e Leis Sociais – </a:t>
            </a:r>
            <a:r>
              <a:rPr lang="pt-BR" sz="1600" dirty="0" smtClean="0"/>
              <a:t>incidência do RET</a:t>
            </a:r>
            <a:endParaRPr lang="en-US" sz="1600" dirty="0" smtClean="0"/>
          </a:p>
          <a:p>
            <a:r>
              <a:rPr lang="pt-BR" sz="1600" b="1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Material Posto em Obra</a:t>
            </a:r>
            <a:r>
              <a:rPr lang="pt-BR" sz="1600" dirty="0" smtClean="0"/>
              <a:t> – percentual máximo de 80% por material (normatização)</a:t>
            </a:r>
            <a:endParaRPr lang="en-US" sz="1600" dirty="0" smtClean="0"/>
          </a:p>
          <a:p>
            <a:r>
              <a:rPr lang="pt-BR" sz="1600" b="1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Trabalho Social</a:t>
            </a:r>
            <a:r>
              <a:rPr lang="pt-BR" sz="1600" dirty="0" smtClean="0"/>
              <a:t> 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Divisão entre Trabalho Social e Gestão Condominial não necessita de alteração em lei.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Gestão de Condomínio – com orientações, regras de convivência e acompanhamento por mínimo de 1 ano - por entes que não sejam o Poder Público local. </a:t>
            </a:r>
            <a:endParaRPr lang="en-US" sz="1600" dirty="0" smtClean="0"/>
          </a:p>
          <a:p>
            <a:r>
              <a:rPr lang="pt-BR" sz="1600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Caixa/SGE</a:t>
            </a:r>
            <a:r>
              <a:rPr lang="pt-BR" sz="1600" dirty="0" smtClean="0"/>
              <a:t> – acompanhamento/suporte em municípios para viabilização de projetos, padronização de especificações, integração com Concessionárias</a:t>
            </a:r>
            <a:endParaRPr lang="en-US" sz="1600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7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Principais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avanços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2012 - - Banco do Brasil/ Funding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51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u="sng" dirty="0" smtClean="0"/>
              <a:t>BB - Reuniões periódicas e acompanhamento visando fortalecimento de alternativa:</a:t>
            </a:r>
            <a:endParaRPr lang="en-US" sz="1600" b="1" u="sng" dirty="0" smtClean="0"/>
          </a:p>
          <a:p>
            <a:pPr lvl="0"/>
            <a:endParaRPr lang="pt-BR" sz="1600" b="1" dirty="0" smtClean="0"/>
          </a:p>
          <a:p>
            <a:pPr lvl="0"/>
            <a:r>
              <a:rPr lang="pt-BR" sz="1600" b="1" dirty="0" smtClean="0"/>
              <a:t>Política de crédito PF</a:t>
            </a:r>
            <a:r>
              <a:rPr lang="pt-BR" sz="1600" dirty="0" smtClean="0"/>
              <a:t> – flexibilização</a:t>
            </a:r>
            <a:endParaRPr lang="en-US" sz="1600" dirty="0" smtClean="0"/>
          </a:p>
          <a:p>
            <a:pPr lvl="0"/>
            <a:endParaRPr lang="pt-BR" sz="1600" b="1" dirty="0" smtClean="0"/>
          </a:p>
          <a:p>
            <a:pPr lvl="0"/>
            <a:r>
              <a:rPr lang="pt-BR" sz="1600" b="1" dirty="0" smtClean="0"/>
              <a:t>Portal - </a:t>
            </a:r>
            <a:r>
              <a:rPr lang="pt-BR" sz="1600" dirty="0" smtClean="0"/>
              <a:t>fluxo com documentos digitalizados, em PDF, abertura de conta automatizada no FGTS e SBPE. Aperfeiçoamentos em curso, com previsão de entrega em janeiro. Ajustes em curso causaram instabilidades relatadas pelas empresas. Início de liberações com Protocolo.</a:t>
            </a:r>
            <a:endParaRPr lang="en-US" sz="1600" dirty="0" smtClean="0"/>
          </a:p>
          <a:p>
            <a:pPr lvl="0"/>
            <a:endParaRPr lang="pt-BR" sz="1600" b="1" dirty="0" smtClean="0"/>
          </a:p>
          <a:p>
            <a:pPr lvl="0"/>
            <a:r>
              <a:rPr lang="pt-BR" sz="1600" b="1" dirty="0" smtClean="0"/>
              <a:t>Novas linhas de crédito</a:t>
            </a:r>
            <a:endParaRPr lang="en-US" sz="1600" b="1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Linha BNDES/infra </a:t>
            </a:r>
            <a:r>
              <a:rPr lang="pt-BR" sz="1600" dirty="0" err="1" smtClean="0"/>
              <a:t>não-incidente</a:t>
            </a:r>
            <a:endParaRPr lang="pt-BR" sz="1600" dirty="0" smtClean="0"/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Antecipação de 3 medições (linha KG); 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Antecipação de terreno – PMCMV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Linha para compra de terreno</a:t>
            </a:r>
            <a:endParaRPr lang="en-US" sz="1600" dirty="0" smtClean="0"/>
          </a:p>
          <a:p>
            <a:pPr lvl="0"/>
            <a:endParaRPr lang="pt-BR" b="1" dirty="0" smtClean="0"/>
          </a:p>
          <a:p>
            <a:pPr lvl="0"/>
            <a:r>
              <a:rPr lang="pt-BR" sz="1600" b="1" dirty="0" smtClean="0"/>
              <a:t>Parâmetros de contratação/desembolso limitadores </a:t>
            </a:r>
            <a:r>
              <a:rPr lang="pt-BR" sz="1600" dirty="0" smtClean="0"/>
              <a:t>– implementação dez/12: financiamento na planta: VMD em vez do atual uso de 100% dos recursos para amortização; coeficiente de garantia; reembolso de valor já executado ; antecipação terreno</a:t>
            </a:r>
          </a:p>
          <a:p>
            <a:pPr lvl="0"/>
            <a:endParaRPr lang="pt-BR" sz="1600" dirty="0" smtClean="0"/>
          </a:p>
          <a:p>
            <a:r>
              <a:rPr lang="pt-BR" sz="1600" b="1" u="sng" dirty="0" err="1" smtClean="0"/>
              <a:t>Funding</a:t>
            </a:r>
            <a:r>
              <a:rPr lang="pt-BR" sz="1600" b="1" u="sng" dirty="0" smtClean="0"/>
              <a:t> para o Crédito Imobiliário </a:t>
            </a:r>
            <a:endParaRPr lang="en-US" sz="1600" u="sng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Ações p/ continuidade de </a:t>
            </a:r>
            <a:r>
              <a:rPr lang="pt-BR" sz="1600" i="1" dirty="0" err="1" smtClean="0"/>
              <a:t>Funding</a:t>
            </a:r>
            <a:r>
              <a:rPr lang="pt-BR" sz="1600" i="1" dirty="0" smtClean="0"/>
              <a:t> </a:t>
            </a:r>
            <a:r>
              <a:rPr lang="pt-BR" sz="1600" dirty="0" smtClean="0"/>
              <a:t>na Faixa 2 e 3; </a:t>
            </a:r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Canal com ABECIP – reunião com Octávio de </a:t>
            </a:r>
            <a:r>
              <a:rPr lang="pt-BR" sz="1600" dirty="0" err="1" smtClean="0"/>
              <a:t>Lazaris</a:t>
            </a: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Início de agenda com Bancos privados: reunião das empresas com Itaú</a:t>
            </a: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8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Proposta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preliminar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para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detalhamento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linhas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atuação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em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2013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474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ABRAINC</a:t>
            </a:r>
            <a:r>
              <a:rPr lang="pt-BR" sz="1600" dirty="0" smtClean="0"/>
              <a:t> – constituição, posicionamento, funcionamento</a:t>
            </a:r>
            <a:endParaRPr lang="en-US" sz="1600" dirty="0" smtClean="0"/>
          </a:p>
          <a:p>
            <a:r>
              <a:rPr lang="pt-BR" sz="1600" b="1" dirty="0" smtClean="0"/>
              <a:t> </a:t>
            </a:r>
            <a:endParaRPr lang="en-US" sz="1600" dirty="0" smtClean="0"/>
          </a:p>
          <a:p>
            <a:r>
              <a:rPr lang="pt-BR" sz="1600" b="1" dirty="0" smtClean="0"/>
              <a:t>Projeto Setorial</a:t>
            </a:r>
            <a:r>
              <a:rPr lang="pt-BR" sz="1600" dirty="0" smtClean="0"/>
              <a:t> – juntamente com CBIC e MBC – Jorge Gerdau</a:t>
            </a:r>
            <a:endParaRPr lang="en-US" sz="1600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Redução do ciclo e melhoria dos processos de incorporação</a:t>
            </a:r>
          </a:p>
          <a:p>
            <a:endParaRPr lang="pt-BR" sz="1600" b="1" dirty="0" smtClean="0"/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Caixa, Banco do Brasil e demais bancos: </a:t>
            </a:r>
            <a:r>
              <a:rPr lang="pt-BR" sz="1600" dirty="0" smtClean="0"/>
              <a:t>melhoria das condições de financiamento</a:t>
            </a:r>
          </a:p>
          <a:p>
            <a:pPr>
              <a:buFont typeface="Arial" pitchFamily="34" charset="0"/>
              <a:buChar char="•"/>
            </a:pPr>
            <a:endParaRPr lang="pt-BR" sz="1600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dirty="0" smtClean="0"/>
              <a:t> </a:t>
            </a:r>
            <a:r>
              <a:rPr lang="pt-BR" sz="1600" b="1" dirty="0" smtClean="0"/>
              <a:t>Novo Modelo Processamento Crédito Imobiliário Caixa - </a:t>
            </a:r>
            <a:r>
              <a:rPr lang="pt-BR" sz="1600" dirty="0" smtClean="0"/>
              <a:t>acompanhamento</a:t>
            </a:r>
            <a:r>
              <a:rPr lang="pt-BR" sz="1600" b="1" dirty="0" smtClean="0"/>
              <a:t> 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endParaRPr lang="pt-BR" sz="1600" b="1" dirty="0" smtClean="0"/>
          </a:p>
          <a:p>
            <a:pPr>
              <a:buFont typeface="Arial" pitchFamily="34" charset="0"/>
              <a:buChar char="•"/>
            </a:pPr>
            <a:r>
              <a:rPr lang="pt-BR" sz="1600" b="1" dirty="0" smtClean="0"/>
              <a:t> Melhoria dos processos – </a:t>
            </a:r>
            <a:r>
              <a:rPr lang="pt-BR" sz="1600" dirty="0" smtClean="0"/>
              <a:t>estado de São Paulo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b="1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/>
              <a:t>Cartórios </a:t>
            </a:r>
            <a:r>
              <a:rPr lang="en-US" sz="1600" dirty="0" smtClean="0"/>
              <a:t>–</a:t>
            </a:r>
            <a:r>
              <a:rPr lang="pt-BR" sz="1600" dirty="0" smtClean="0"/>
              <a:t> avanços nas propostas enviadas</a:t>
            </a:r>
            <a:endParaRPr lang="en-US" sz="1600" dirty="0" smtClean="0"/>
          </a:p>
          <a:p>
            <a:pPr lvl="0">
              <a:buFont typeface="Arial" pitchFamily="34" charset="0"/>
              <a:buChar char="•"/>
            </a:pPr>
            <a:endParaRPr lang="pt-BR" sz="1600" b="1" dirty="0" smtClean="0"/>
          </a:p>
          <a:p>
            <a:pPr lvl="0">
              <a:buFont typeface="Arial" pitchFamily="34" charset="0"/>
              <a:buChar char="•"/>
            </a:pPr>
            <a:r>
              <a:rPr lang="pt-BR" sz="1600" b="1" dirty="0" smtClean="0"/>
              <a:t> Bureau Positivo –</a:t>
            </a:r>
            <a:r>
              <a:rPr lang="pt-BR" sz="1600" dirty="0" smtClean="0"/>
              <a:t> conversas com Serasa</a:t>
            </a:r>
            <a:endParaRPr lang="en-US" sz="1600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Continuidade no equilíbrio no trabalho com entidades – CBIC, SECOVI, CII - </a:t>
            </a:r>
            <a:r>
              <a:rPr lang="pt-BR" sz="1600" dirty="0" smtClean="0"/>
              <a:t>acompanhamento com entidades, aperfeiçoamentos</a:t>
            </a:r>
            <a:endParaRPr lang="pt-BR" sz="1600" b="1" dirty="0" smtClean="0"/>
          </a:p>
          <a:p>
            <a:endParaRPr lang="pt-BR" sz="1600" b="1" dirty="0" smtClean="0"/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9</a:t>
            </a:r>
            <a:endParaRPr lang="en-US" sz="1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92696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16632"/>
            <a:ext cx="8721600" cy="281831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Onde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estamos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-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nome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, logo: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ajustes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179512" y="764705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ABRAINC – </a:t>
            </a:r>
            <a:r>
              <a:rPr lang="pt-BR" dirty="0" smtClean="0"/>
              <a:t>Associação Brasileira </a:t>
            </a:r>
            <a:r>
              <a:rPr lang="pt-BR" b="1" dirty="0" smtClean="0"/>
              <a:t>de</a:t>
            </a:r>
            <a:r>
              <a:rPr lang="pt-BR" dirty="0" smtClean="0"/>
              <a:t> Incorporadoras Imobiliárias</a:t>
            </a: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1</a:t>
            </a:r>
            <a:endParaRPr lang="en-US" sz="1000" dirty="0"/>
          </a:p>
        </p:txBody>
      </p:sp>
      <p:pic>
        <p:nvPicPr>
          <p:cNvPr id="46081" name="523d1cf1-6642-4e3a-9bab-a47b69022ee4" descr="E1BB9BC2-3358-4BFF-9977-1311CB9C1564@TREELAB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813690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Estatuto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/ Ata de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Constituição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48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en-US" b="1" dirty="0" err="1" smtClean="0"/>
              <a:t>Estatuto</a:t>
            </a:r>
            <a:r>
              <a:rPr lang="en-US" b="1" dirty="0" smtClean="0"/>
              <a:t> – </a:t>
            </a:r>
            <a:r>
              <a:rPr lang="en-US" b="1" dirty="0" err="1" smtClean="0"/>
              <a:t>alterações</a:t>
            </a:r>
            <a:r>
              <a:rPr lang="en-US" b="1" dirty="0" smtClean="0"/>
              <a:t> (Brookfield) e </a:t>
            </a:r>
            <a:r>
              <a:rPr lang="en-US" b="1" dirty="0" err="1" smtClean="0"/>
              <a:t>outras</a:t>
            </a:r>
            <a:endParaRPr lang="en-US" dirty="0" smtClean="0"/>
          </a:p>
          <a:p>
            <a:pPr marL="0"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pt-BR" dirty="0" smtClean="0"/>
              <a:t>Assembleia Geral - compra/venda de imóvel; casos não previstos</a:t>
            </a:r>
          </a:p>
          <a:p>
            <a:pPr marL="0" lvl="1">
              <a:buFont typeface="Arial" pitchFamily="34" charset="0"/>
              <a:buChar char="•"/>
            </a:pPr>
            <a:r>
              <a:rPr lang="pt-BR" dirty="0" smtClean="0"/>
              <a:t> Alteração do nome de Conselho Executivo para Diretoria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Dever das empresas de prestar informações para a entidade, com uso de forma consolidada e sigilo em relação às informações individuais de cada empresa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Proibição de contribuições para campanhas políticas a partidos ou candidatos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Inclusão de 1 vaga de suplência na Diretoria (Conselho Executivo) – participação nas reuniões da Diretoria (Conselho Executivo) sem voto </a:t>
            </a:r>
            <a:endParaRPr lang="en-US" sz="2000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Definição de Presidente e VP da Associação ( Presidente do Conselho Deliberativo - representação institucional e condução das reuniões)</a:t>
            </a:r>
            <a:endParaRPr lang="en-US" sz="2000" dirty="0" smtClean="0"/>
          </a:p>
          <a:p>
            <a:endParaRPr lang="pt-BR" dirty="0" smtClean="0"/>
          </a:p>
          <a:p>
            <a:r>
              <a:rPr lang="pt-BR" b="1" dirty="0" smtClean="0"/>
              <a:t>Ata de Constituição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Definição do endereço da entidade – SECOVI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Definição das empresas-associadas fundadoras (qualificação completa de cada qual, com os seguintes dados: razão social, CNPJ, sede, nome do representante legal, nacionalidade, estado civil, profissão, endereço, CPF e RG)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Representantes legais – os 5 membros da Diretoria</a:t>
            </a:r>
          </a:p>
          <a:p>
            <a:endParaRPr lang="pt-BR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620688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Entidades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3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Secovi - </a:t>
            </a:r>
            <a:r>
              <a:rPr lang="pt-BR" dirty="0" smtClean="0"/>
              <a:t>reunião com CB, RY e Odair Senra em 18/1</a:t>
            </a:r>
            <a:r>
              <a:rPr lang="pt-BR" b="1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pt-BR" b="1" dirty="0" smtClean="0"/>
              <a:t> </a:t>
            </a:r>
            <a:r>
              <a:rPr lang="pt-BR" dirty="0" smtClean="0"/>
              <a:t>Atualizações, de acordo com conversa com JC e CP no final do ano; MN em 9/1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Colaboração/integração com Secovi; sede – possível aluguel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Reunião 1/fevereiro vs. representação contínua (com ADEMI, CBIC)</a:t>
            </a:r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CBIC/</a:t>
            </a:r>
            <a:r>
              <a:rPr lang="pt-BR" b="1" dirty="0" err="1" smtClean="0"/>
              <a:t>Sinduscon</a:t>
            </a:r>
            <a:r>
              <a:rPr lang="pt-BR" b="1" dirty="0" smtClean="0"/>
              <a:t>/ ADEMI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Com CNPJ, comunicação formal para Secovi, CBIC, </a:t>
            </a:r>
            <a:r>
              <a:rPr lang="pt-BR" dirty="0" err="1" smtClean="0"/>
              <a:t>Sinduscon</a:t>
            </a:r>
            <a:r>
              <a:rPr lang="pt-BR" dirty="0" smtClean="0"/>
              <a:t>, ADEMI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CBIC – presença em reunião de 1/fevereiro</a:t>
            </a:r>
            <a:endParaRPr lang="pt-BR" b="1" dirty="0" smtClean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79512" y="1916832"/>
            <a:ext cx="8624887" cy="36659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algn="ctr"/>
            <a:r>
              <a:rPr lang="pt-BR" b="1" dirty="0" smtClean="0"/>
              <a:t>Pauta preliminar - 1 de fevereiro</a:t>
            </a:r>
          </a:p>
          <a:p>
            <a:r>
              <a:rPr lang="pt-BR" b="1" dirty="0" smtClean="0"/>
              <a:t>ABRAINC – 10 às 11:15h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err="1" smtClean="0"/>
              <a:t>Entidades</a:t>
            </a:r>
            <a:r>
              <a:rPr lang="en-US" dirty="0" smtClean="0"/>
              <a:t>: </a:t>
            </a:r>
            <a:r>
              <a:rPr lang="en-US" dirty="0" err="1" smtClean="0"/>
              <a:t>recepção</a:t>
            </a:r>
            <a:r>
              <a:rPr lang="en-US" dirty="0" smtClean="0"/>
              <a:t>/</a:t>
            </a:r>
            <a:r>
              <a:rPr lang="en-US" dirty="0" err="1" smtClean="0"/>
              <a:t>acolhida</a:t>
            </a:r>
            <a:r>
              <a:rPr lang="en-US" dirty="0" smtClean="0"/>
              <a:t> Secovi/ CBIC </a:t>
            </a:r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Atualizações</a:t>
            </a:r>
            <a:r>
              <a:rPr lang="pt-BR" dirty="0" smtClean="0"/>
              <a:t>: Estatuto, orçamento, aprovações, rateio, sede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Comitês: indicações para a Coordenação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Presidência e Vice Presidência do </a:t>
            </a:r>
            <a:r>
              <a:rPr lang="pt-BR" smtClean="0"/>
              <a:t>Conselho </a:t>
            </a:r>
            <a:r>
              <a:rPr lang="pt-BR" smtClean="0"/>
              <a:t>Deliberativo</a:t>
            </a:r>
            <a:endParaRPr lang="en-US" dirty="0" smtClean="0"/>
          </a:p>
          <a:p>
            <a:r>
              <a:rPr lang="pt-BR" b="1" dirty="0" smtClean="0"/>
              <a:t>Assuntos diversos – 11:15h às 12h 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Terceirização/MRV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Desoneração da Folha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Encontro com Governador Alckmin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Estudos FGV/ Trabalho Setorial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Outros assuntos – juros no pé, comunicação de definição sobre bonificação do </a:t>
            </a:r>
            <a:r>
              <a:rPr lang="pt-BR" dirty="0" smtClean="0"/>
              <a:t>representante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Questões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operacionais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4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476672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Sede/presença do Secovi </a:t>
            </a:r>
            <a:r>
              <a:rPr lang="pt-BR" dirty="0" smtClean="0"/>
              <a:t>– presença em reunião de 1/fevereiro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Reunião 18/1: CB, RY, JC, OS, RV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Relato dos encaminhamentos/ definições por Conselho Deliberativo/ </a:t>
            </a:r>
            <a:r>
              <a:rPr lang="pt-BR" dirty="0" err="1" smtClean="0"/>
              <a:t>Exec</a:t>
            </a:r>
            <a:r>
              <a:rPr lang="pt-BR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Formalização sede e presença/reuniões bimensais; 2 representantes em 1/fev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Mesmo critério que empresas (3 nomes, até 2 presenças)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Outros assuntos: CBIC, contribuição partidária, COFECI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Conselho Deliberativo </a:t>
            </a:r>
            <a:endParaRPr lang="pt-BR" dirty="0" smtClean="0"/>
          </a:p>
          <a:p>
            <a:pPr lvl="0">
              <a:buFont typeface="Arial" pitchFamily="34" charset="0"/>
              <a:buChar char="•"/>
            </a:pPr>
            <a:r>
              <a:rPr lang="pt-BR" dirty="0" smtClean="0"/>
              <a:t> Indicações de possíveis representantes até 25 de janeiro</a:t>
            </a:r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Presidente e Vice-Presidente do Conselho Deliberativo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Representação institucional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Reuniões do Conselho Deliberativo</a:t>
            </a:r>
          </a:p>
          <a:p>
            <a:pPr lvl="1">
              <a:buFont typeface="Arial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5 Comitês - </a:t>
            </a:r>
            <a:r>
              <a:rPr lang="pt-BR" dirty="0" smtClean="0"/>
              <a:t>Incorporação, Jurídico, Financeiro/Tributário, Técnico, Comunicação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1 Coordenador, com 3 relatores à frente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Definição de Comissão com 3 Relatores à frente, incluindo Coordenador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1/ fevereiro: explicação sobre funcionamento: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Indicações das na própria reunião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Indicações sobre Relatores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 Definição de Relatores na 1ª reunião de cada Comitê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Questões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operacionais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548680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Cotas/rateio -  43 cotas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PL até R$ 1 bi: 1 quota cada – HM/CCDI, Rodobens, Viver, Trisul, Emccamp, Cury, </a:t>
            </a:r>
            <a:r>
              <a:rPr lang="pt-BR" dirty="0" err="1" smtClean="0"/>
              <a:t>Homex</a:t>
            </a:r>
            <a:r>
              <a:rPr lang="pt-BR" dirty="0" smtClean="0"/>
              <a:t>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PL  R$ 1,01 bi até R$ 2 bi: 2 quotas - Direcional, Tecnisa, JHSF, </a:t>
            </a:r>
            <a:r>
              <a:rPr lang="pt-BR" dirty="0" err="1" smtClean="0"/>
              <a:t>Eztec</a:t>
            </a:r>
            <a:r>
              <a:rPr lang="pt-BR" dirty="0" smtClean="0"/>
              <a:t>, </a:t>
            </a:r>
            <a:r>
              <a:rPr lang="pt-BR" dirty="0" err="1" smtClean="0"/>
              <a:t>Even</a:t>
            </a:r>
            <a:r>
              <a:rPr lang="pt-BR" dirty="0" smtClean="0"/>
              <a:t>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PL  R$ 2,01 bi até 3 bi: 3 quotas cada –  Gafisa, Rossi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PL acima de R$ 3 bi:  4 quotas cada – MRV, </a:t>
            </a:r>
            <a:r>
              <a:rPr lang="pt-BR" dirty="0" err="1" smtClean="0"/>
              <a:t>Cyrela</a:t>
            </a:r>
            <a:r>
              <a:rPr lang="pt-BR" dirty="0" smtClean="0"/>
              <a:t>, PDG, Odebrecht, </a:t>
            </a:r>
            <a:r>
              <a:rPr lang="pt-BR" dirty="0" err="1" smtClean="0"/>
              <a:t>Brookfield</a:t>
            </a: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 lvl="0"/>
            <a:r>
              <a:rPr lang="pt-BR" b="1" dirty="0" smtClean="0"/>
              <a:t>Orçamento preliminar</a:t>
            </a:r>
          </a:p>
          <a:p>
            <a:pPr lvl="0"/>
            <a:endParaRPr lang="pt-BR" dirty="0" smtClean="0"/>
          </a:p>
          <a:p>
            <a:pPr marL="0" lvl="1">
              <a:buFont typeface="Arial" pitchFamily="34" charset="0"/>
              <a:buChar char="•"/>
            </a:pPr>
            <a:r>
              <a:rPr lang="pt-BR" dirty="0" smtClean="0"/>
              <a:t> Representantes legais – 5 membros titulares do CE </a:t>
            </a:r>
          </a:p>
          <a:p>
            <a:pPr marL="0" lvl="1">
              <a:buFont typeface="Arial" pitchFamily="34" charset="0"/>
              <a:buChar char="•"/>
            </a:pPr>
            <a:endParaRPr lang="pt-BR" dirty="0" smtClean="0"/>
          </a:p>
          <a:p>
            <a:pPr marL="0" lvl="1">
              <a:buFont typeface="Arial" pitchFamily="34" charset="0"/>
              <a:buChar char="•"/>
            </a:pPr>
            <a:r>
              <a:rPr lang="pt-BR" dirty="0" smtClean="0"/>
              <a:t> Assinatura de cheques –  1 membro do Conselho + RV (procuração – formalmente Diretor Executivo, formal Superintendente Geral) </a:t>
            </a:r>
          </a:p>
          <a:p>
            <a:pPr marL="0" lvl="1">
              <a:buFont typeface="Arial" pitchFamily="34" charset="0"/>
              <a:buChar char="•"/>
            </a:pPr>
            <a:endParaRPr lang="pt-BR" dirty="0" smtClean="0"/>
          </a:p>
          <a:p>
            <a:pPr marL="0" lvl="1">
              <a:buFont typeface="Arial" pitchFamily="34" charset="0"/>
              <a:buChar char="•"/>
            </a:pPr>
            <a:r>
              <a:rPr lang="pt-BR" dirty="0" smtClean="0"/>
              <a:t> Início de rateio por cotas em março, se possível; contribuições trimestrais:</a:t>
            </a:r>
          </a:p>
          <a:p>
            <a:pPr marL="457200" lvl="2">
              <a:buFont typeface="Arial" pitchFamily="34" charset="0"/>
              <a:buChar char="•"/>
            </a:pPr>
            <a:r>
              <a:rPr lang="pt-BR" dirty="0" smtClean="0"/>
              <a:t> Formalização completa</a:t>
            </a:r>
          </a:p>
          <a:p>
            <a:pPr marL="457200" lvl="2">
              <a:buFont typeface="Arial" pitchFamily="34" charset="0"/>
              <a:buChar char="•"/>
            </a:pPr>
            <a:r>
              <a:rPr lang="pt-BR" dirty="0" smtClean="0"/>
              <a:t> Abertura de conta</a:t>
            </a:r>
          </a:p>
          <a:p>
            <a:pPr marL="457200" lvl="2">
              <a:buFont typeface="Arial" pitchFamily="34" charset="0"/>
              <a:buChar char="•"/>
            </a:pPr>
            <a:r>
              <a:rPr lang="pt-BR" dirty="0" smtClean="0"/>
              <a:t> Evitar conflito com bonificação 2012</a:t>
            </a:r>
          </a:p>
          <a:p>
            <a:pPr marL="0" lvl="1"/>
            <a:endParaRPr lang="pt-BR" dirty="0" smtClean="0"/>
          </a:p>
          <a:p>
            <a:r>
              <a:rPr lang="pt-BR" dirty="0" smtClean="0"/>
              <a:t> </a:t>
            </a:r>
            <a:endParaRPr lang="en-US" dirty="0" smtClean="0"/>
          </a:p>
          <a:p>
            <a:pPr marL="0" lvl="1"/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Assessoria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Contábil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Proposta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Delta Brasil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7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548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600" b="1" dirty="0" smtClean="0"/>
              <a:t>R$ 1.100/mês, </a:t>
            </a:r>
            <a:r>
              <a:rPr lang="pt-BR" sz="1600" dirty="0" smtClean="0"/>
              <a:t>com parcela adicional em dezembro); </a:t>
            </a:r>
            <a:r>
              <a:rPr lang="pt-BR" sz="1600" b="1" dirty="0" smtClean="0"/>
              <a:t>60 clientes, 10 associações (IC, </a:t>
            </a:r>
            <a:r>
              <a:rPr lang="pt-BR" sz="1600" b="1" dirty="0" err="1" smtClean="0"/>
              <a:t>MBAs</a:t>
            </a:r>
            <a:r>
              <a:rPr lang="pt-BR" sz="1600" b="1" dirty="0" smtClean="0"/>
              <a:t> USP)</a:t>
            </a:r>
            <a:endParaRPr lang="pt-BR" sz="1600" dirty="0" smtClean="0"/>
          </a:p>
          <a:p>
            <a:endParaRPr lang="pt-BR" sz="1600" b="1" dirty="0" smtClean="0"/>
          </a:p>
          <a:p>
            <a:r>
              <a:rPr lang="pt-BR" sz="1600" b="1" dirty="0" smtClean="0"/>
              <a:t>Contábeis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Elaboração mensal da escrituração contábil; revisão dos lançamentos contábeis, com  conciliações mensais; Demonstrações Contábeis; relatório </a:t>
            </a:r>
            <a:r>
              <a:rPr lang="pt-BR" sz="1600" dirty="0" err="1" smtClean="0"/>
              <a:t>contábil-gerencial</a:t>
            </a:r>
            <a:r>
              <a:rPr lang="pt-BR" sz="1600" dirty="0" smtClean="0"/>
              <a:t> mensal  (se criado por convenção); orientação técnica</a:t>
            </a:r>
          </a:p>
          <a:p>
            <a:r>
              <a:rPr lang="pt-BR" sz="1600" b="1" dirty="0" smtClean="0"/>
              <a:t>Tributários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Escrituração dos livros fiscais; elaboração mensal das guias de recolhimentos e da DCTF; DIPJ, DIRF e Informe de Rendimentos anuais; Escrituração Fiscal Digital Contribuições; orientação técnica</a:t>
            </a:r>
          </a:p>
          <a:p>
            <a:r>
              <a:rPr lang="pt-BR" sz="1600" b="1" dirty="0" smtClean="0"/>
              <a:t>Recursos Humanos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Folha de pagamento e </a:t>
            </a:r>
            <a:r>
              <a:rPr lang="pt-BR" sz="1600" dirty="0" err="1" smtClean="0"/>
              <a:t>hollerits</a:t>
            </a:r>
            <a:r>
              <a:rPr lang="pt-BR" sz="1600" dirty="0" smtClean="0"/>
              <a:t> (até 3 colaboradores); guias de recolhimento; registros de empregados, administração das férias, rescisões, etc.; </a:t>
            </a:r>
            <a:r>
              <a:rPr lang="pt-BR" sz="1600" dirty="0" err="1" smtClean="0"/>
              <a:t>Rais</a:t>
            </a:r>
            <a:r>
              <a:rPr lang="pt-BR" sz="1600" dirty="0" smtClean="0"/>
              <a:t>  Anual; GFIP e </a:t>
            </a:r>
            <a:r>
              <a:rPr lang="pt-BR" sz="1600" dirty="0" err="1" smtClean="0"/>
              <a:t>Caged</a:t>
            </a:r>
            <a:r>
              <a:rPr lang="pt-BR" sz="1600" dirty="0" smtClean="0"/>
              <a:t> mensais; orientação técnica</a:t>
            </a:r>
          </a:p>
          <a:p>
            <a:endParaRPr lang="pt-BR" sz="1600" dirty="0" smtClean="0"/>
          </a:p>
          <a:p>
            <a:r>
              <a:rPr lang="pt-BR" sz="1600" b="1" dirty="0" smtClean="0"/>
              <a:t>Outros custos estimados com ajuda da empresa</a:t>
            </a:r>
          </a:p>
          <a:p>
            <a:r>
              <a:rPr lang="pt-BR" sz="1600" dirty="0" smtClean="0"/>
              <a:t>PCMSO (Unimed Paulistana)-  R$ 1000/ano</a:t>
            </a:r>
            <a:endParaRPr lang="en-US" sz="1600" dirty="0" smtClean="0"/>
          </a:p>
          <a:p>
            <a:r>
              <a:rPr lang="pt-BR" sz="1600" dirty="0" smtClean="0"/>
              <a:t>PPRA – R$ 800/ano</a:t>
            </a:r>
            <a:endParaRPr lang="en-US" sz="1600" dirty="0" smtClean="0"/>
          </a:p>
          <a:p>
            <a:r>
              <a:rPr lang="pt-BR" sz="1600" dirty="0" smtClean="0"/>
              <a:t>Taxa de Fiscalização -  R$ 200/ano</a:t>
            </a:r>
            <a:endParaRPr lang="en-US" sz="1600" dirty="0" smtClean="0"/>
          </a:p>
          <a:p>
            <a:r>
              <a:rPr lang="pt-BR" sz="1600" dirty="0" smtClean="0"/>
              <a:t>Publicações – R$ 2.000 a R$ 6.000/ano</a:t>
            </a:r>
            <a:endParaRPr lang="en-US" sz="1600" dirty="0" smtClean="0"/>
          </a:p>
          <a:p>
            <a:r>
              <a:rPr lang="pt-BR" sz="1600" dirty="0" smtClean="0"/>
              <a:t>Contribuição Sindical – R$ 1.000/ano</a:t>
            </a:r>
            <a:endParaRPr lang="pt-BR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1"/>
          <p:cNvSpPr>
            <a:spLocks noChangeShapeType="1"/>
          </p:cNvSpPr>
          <p:nvPr/>
        </p:nvSpPr>
        <p:spPr bwMode="auto">
          <a:xfrm flipV="1">
            <a:off x="174625" y="938213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Orçamento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preliminar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ABRAINC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173" name="Retângulo 7"/>
          <p:cNvSpPr>
            <a:spLocks noChangeArrowheads="1"/>
          </p:cNvSpPr>
          <p:nvPr/>
        </p:nvSpPr>
        <p:spPr bwMode="auto">
          <a:xfrm>
            <a:off x="267593" y="980728"/>
            <a:ext cx="8624887" cy="895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endParaRPr lang="pt-BR" dirty="0" smtClean="0"/>
          </a:p>
        </p:txBody>
      </p:sp>
      <p:sp>
        <p:nvSpPr>
          <p:cNvPr id="7174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pt-BR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Custeio atual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Representante (PJ) - R$ 47.250/mês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Reembolso de despesas + bonificação – (R$ 11.000 + R$ 39.375)/mês</a:t>
            </a:r>
          </a:p>
          <a:p>
            <a:r>
              <a:rPr lang="pt-BR" dirty="0" smtClean="0"/>
              <a:t>Total – R$ 89.750/mês – R$ 2.087/mês por cota</a:t>
            </a:r>
          </a:p>
          <a:p>
            <a:endParaRPr lang="pt-BR" dirty="0" smtClean="0"/>
          </a:p>
          <a:p>
            <a:r>
              <a:rPr lang="pt-BR" b="1" dirty="0" smtClean="0"/>
              <a:t>Incrementos previstos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Contabilidade/Assessoria Jurídica – R$ 3.250/mês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Outros custos relativos à formalização – R$ 9 mil/ano – R$ 750/mês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Site/outras despesas – R$ 5.000/mês – </a:t>
            </a:r>
            <a:r>
              <a:rPr lang="pt-BR" i="1" dirty="0" smtClean="0"/>
              <a:t>a ser verificado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Secretária – R$ 4.500*1,08 (bonificação)*2 (CLT) – R$ 9.800/mês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Total – R$ 18.800/mês – R$ 440/mês por cota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Outros custeios a serem detalhados de acordo com definições da Diretoria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Comunicação – R$ 15 mil/mês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Estrutura/ CLT – definir- incluir detalhamento 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Estudos /Pareceres </a:t>
            </a:r>
            <a:endParaRPr lang="pt-BR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22227</TotalTime>
  <Words>2979</Words>
  <Application>Microsoft Office PowerPoint</Application>
  <PresentationFormat>Apresentação na tela (4:3)</PresentationFormat>
  <Paragraphs>496</Paragraphs>
  <Slides>26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8" baseType="lpstr">
      <vt:lpstr>Design padrão</vt:lpstr>
      <vt:lpstr>Planilha</vt:lpstr>
      <vt:lpstr>Slide 1</vt:lpstr>
      <vt:lpstr>Pauta</vt:lpstr>
      <vt:lpstr>Onde estamos - nome, logo: ajustes</vt:lpstr>
      <vt:lpstr>Estatuto/ Ata de Constituição</vt:lpstr>
      <vt:lpstr>Entidades</vt:lpstr>
      <vt:lpstr>Questões operacionais </vt:lpstr>
      <vt:lpstr>Questões operacionais </vt:lpstr>
      <vt:lpstr>Assessoria Contábil – Proposta Delta Brasil</vt:lpstr>
      <vt:lpstr>Orçamento preliminar ABRAINC</vt:lpstr>
      <vt:lpstr>Assessoria Jurídica</vt:lpstr>
      <vt:lpstr>Despesas representante</vt:lpstr>
      <vt:lpstr>Desoneração da Folha</vt:lpstr>
      <vt:lpstr>Desoneração da Folha</vt:lpstr>
      <vt:lpstr>Outros assuntos</vt:lpstr>
      <vt:lpstr>Estudo FGV – Terceirização -  Brookfield</vt:lpstr>
      <vt:lpstr>Trabalho Setorial – CBIC/MBC/ Booz&amp;Co</vt:lpstr>
      <vt:lpstr>Outros assuntos</vt:lpstr>
      <vt:lpstr>Anexo: Metas 2012 e Bonificação Representante</vt:lpstr>
      <vt:lpstr>Metas propostas - 2012</vt:lpstr>
      <vt:lpstr>Principais avanços gerais obtidos - 2012</vt:lpstr>
      <vt:lpstr>Principais avanços 2012 -  outros pontos</vt:lpstr>
      <vt:lpstr>Principais avanços obtidos 2012 -  Caixa</vt:lpstr>
      <vt:lpstr>Principais avanços obtidos 2012 -  Caixa</vt:lpstr>
      <vt:lpstr>Principais avanços -  Faixa 1 2012 – Caixa, Min. Cidades, Planejamento, BB</vt:lpstr>
      <vt:lpstr>Principais avanços 2012 - - Banco do Brasil/ Funding</vt:lpstr>
      <vt:lpstr>Proposta preliminar para detalhamento - linhas de atuação em 2013</vt:lpstr>
    </vt:vector>
  </TitlesOfParts>
  <Company>BorghierhLowe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2328</cp:revision>
  <dcterms:created xsi:type="dcterms:W3CDTF">2009-08-13T21:08:28Z</dcterms:created>
  <dcterms:modified xsi:type="dcterms:W3CDTF">2013-01-24T00:40:27Z</dcterms:modified>
</cp:coreProperties>
</file>