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6" r:id="rId2"/>
    <p:sldMasterId id="2147483739" r:id="rId3"/>
  </p:sldMasterIdLst>
  <p:notesMasterIdLst>
    <p:notesMasterId r:id="rId50"/>
  </p:notesMasterIdLst>
  <p:handoutMasterIdLst>
    <p:handoutMasterId r:id="rId51"/>
  </p:handoutMasterIdLst>
  <p:sldIdLst>
    <p:sldId id="1695" r:id="rId4"/>
    <p:sldId id="1638" r:id="rId5"/>
    <p:sldId id="1642" r:id="rId6"/>
    <p:sldId id="1667" r:id="rId7"/>
    <p:sldId id="1372" r:id="rId8"/>
    <p:sldId id="1769" r:id="rId9"/>
    <p:sldId id="1775" r:id="rId10"/>
    <p:sldId id="1770" r:id="rId11"/>
    <p:sldId id="1792" r:id="rId12"/>
    <p:sldId id="1766" r:id="rId13"/>
    <p:sldId id="1741" r:id="rId14"/>
    <p:sldId id="1742" r:id="rId15"/>
    <p:sldId id="1650" r:id="rId16"/>
    <p:sldId id="1732" r:id="rId17"/>
    <p:sldId id="1652" r:id="rId18"/>
    <p:sldId id="1749" r:id="rId19"/>
    <p:sldId id="1790" r:id="rId20"/>
    <p:sldId id="1761" r:id="rId21"/>
    <p:sldId id="1793" r:id="rId22"/>
    <p:sldId id="1762" r:id="rId23"/>
    <p:sldId id="1753" r:id="rId24"/>
    <p:sldId id="1773" r:id="rId25"/>
    <p:sldId id="1754" r:id="rId26"/>
    <p:sldId id="1755" r:id="rId27"/>
    <p:sldId id="1772" r:id="rId28"/>
    <p:sldId id="1757" r:id="rId29"/>
    <p:sldId id="1758" r:id="rId30"/>
    <p:sldId id="1760" r:id="rId31"/>
    <p:sldId id="1688" r:id="rId32"/>
    <p:sldId id="1691" r:id="rId33"/>
    <p:sldId id="1696" r:id="rId34"/>
    <p:sldId id="1776" r:id="rId35"/>
    <p:sldId id="1777" r:id="rId36"/>
    <p:sldId id="1778" r:id="rId37"/>
    <p:sldId id="1779" r:id="rId38"/>
    <p:sldId id="1780" r:id="rId39"/>
    <p:sldId id="1781" r:id="rId40"/>
    <p:sldId id="1782" r:id="rId41"/>
    <p:sldId id="1783" r:id="rId42"/>
    <p:sldId id="1784" r:id="rId43"/>
    <p:sldId id="1785" r:id="rId44"/>
    <p:sldId id="1786" r:id="rId45"/>
    <p:sldId id="1787" r:id="rId46"/>
    <p:sldId id="1788" r:id="rId47"/>
    <p:sldId id="1789" r:id="rId48"/>
    <p:sldId id="1693" r:id="rId49"/>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1" d="100"/>
          <a:sy n="71" d="100"/>
        </p:scale>
        <p:origin x="1266"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Projetos%20(local)\Abrainc\_Relat&#243;rios\201506\Indicadores%20de%20Mercado\Consolidado\Cyrela_graficos.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Projetos%20(local)\Abrainc\_Relat&#243;rios\201506\Indicadores%20de%20Mercado\Consolidado\Cyrela_grafico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Projetos%20(local)\Abrainc\_Relat&#243;rios\201506\Indicadores%20de%20Mercado\Cyrela\Cyrela_grafic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Lançadas'!$O$1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Lançadas'!$L$4:$L$17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Lançadas'!$O$4:$O$17</c:f>
              <c:numCache>
                <c:formatCode>#,##0</c:formatCode>
                <c:ptCount val="14"/>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numCache>
            </c:numRef>
          </c:val>
        </c:ser>
        <c:dLbls>
          <c:showLegendKey val="0"/>
          <c:showVal val="0"/>
          <c:showCatName val="0"/>
          <c:showSerName val="0"/>
          <c:showPercent val="0"/>
          <c:showBubbleSize val="0"/>
        </c:dLbls>
        <c:gapWidth val="50"/>
        <c:axId val="338571880"/>
        <c:axId val="338574624"/>
      </c:barChart>
      <c:dateAx>
        <c:axId val="33857188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8574624"/>
        <c:crosses val="autoZero"/>
        <c:auto val="1"/>
        <c:lblOffset val="100"/>
        <c:baseTimeUnit val="months"/>
      </c:dateAx>
      <c:valAx>
        <c:axId val="338574624"/>
        <c:scaling>
          <c:orientation val="minMax"/>
        </c:scaling>
        <c:delete val="0"/>
        <c:axPos val="l"/>
        <c:numFmt formatCode="#,##0" sourceLinked="1"/>
        <c:majorTickMark val="none"/>
        <c:minorTickMark val="none"/>
        <c:tickLblPos val="none"/>
        <c:crossAx val="33857188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'VGV Lançado'!$N$1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'VGV Lançado'!$L$4:$L$17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'VGV Lançado'!$O$4:$O$17</c:f>
              <c:numCache>
                <c:formatCode>#,##0</c:formatCode>
                <c:ptCount val="14"/>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numCache>
            </c:numRef>
          </c:val>
        </c:ser>
        <c:dLbls>
          <c:showLegendKey val="0"/>
          <c:showVal val="0"/>
          <c:showCatName val="0"/>
          <c:showSerName val="0"/>
          <c:showPercent val="0"/>
          <c:showBubbleSize val="0"/>
        </c:dLbls>
        <c:gapWidth val="50"/>
        <c:axId val="338567960"/>
        <c:axId val="338563256"/>
      </c:barChart>
      <c:dateAx>
        <c:axId val="33856796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8563256"/>
        <c:crosses val="autoZero"/>
        <c:auto val="1"/>
        <c:lblOffset val="100"/>
        <c:baseTimeUnit val="months"/>
      </c:dateAx>
      <c:valAx>
        <c:axId val="338563256"/>
        <c:scaling>
          <c:orientation val="minMax"/>
        </c:scaling>
        <c:delete val="0"/>
        <c:axPos val="l"/>
        <c:numFmt formatCode="#,##0" sourceLinked="1"/>
        <c:majorTickMark val="none"/>
        <c:minorTickMark val="none"/>
        <c:tickLblPos val="none"/>
        <c:crossAx val="33856796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Vendidas'!$O$1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Vendidas'!$L$4:$L$17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Vendidas'!$O$4:$O$17</c:f>
              <c:numCache>
                <c:formatCode>#,##0</c:formatCode>
                <c:ptCount val="14"/>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25423</c:v>
                </c:pt>
                <c:pt idx="13">
                  <c:v>26707</c:v>
                </c:pt>
              </c:numCache>
            </c:numRef>
          </c:val>
        </c:ser>
        <c:dLbls>
          <c:showLegendKey val="0"/>
          <c:showVal val="0"/>
          <c:showCatName val="0"/>
          <c:showSerName val="0"/>
          <c:showPercent val="0"/>
          <c:showBubbleSize val="0"/>
        </c:dLbls>
        <c:gapWidth val="50"/>
        <c:axId val="338569136"/>
        <c:axId val="338567176"/>
      </c:barChart>
      <c:dateAx>
        <c:axId val="33856913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8567176"/>
        <c:crosses val="autoZero"/>
        <c:auto val="1"/>
        <c:lblOffset val="100"/>
        <c:baseTimeUnit val="months"/>
      </c:dateAx>
      <c:valAx>
        <c:axId val="338567176"/>
        <c:scaling>
          <c:orientation val="minMax"/>
        </c:scaling>
        <c:delete val="0"/>
        <c:axPos val="l"/>
        <c:numFmt formatCode="#,##0" sourceLinked="1"/>
        <c:majorTickMark val="none"/>
        <c:minorTickMark val="none"/>
        <c:tickLblPos val="none"/>
        <c:crossAx val="33856913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'Valor das Vendas'!$O$1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'Valor das Vendas'!$L$4:$L$17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'Valor das Vendas'!$O$4:$O$17</c:f>
              <c:numCache>
                <c:formatCode>#,##0</c:formatCode>
                <c:ptCount val="14"/>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5651.2421043499999</c:v>
                </c:pt>
                <c:pt idx="13">
                  <c:v>6015.3503696299995</c:v>
                </c:pt>
              </c:numCache>
            </c:numRef>
          </c:val>
        </c:ser>
        <c:dLbls>
          <c:showLegendKey val="0"/>
          <c:showVal val="0"/>
          <c:showCatName val="0"/>
          <c:showSerName val="0"/>
          <c:showPercent val="0"/>
          <c:showBubbleSize val="0"/>
        </c:dLbls>
        <c:gapWidth val="50"/>
        <c:axId val="338576584"/>
        <c:axId val="338576976"/>
      </c:barChart>
      <c:dateAx>
        <c:axId val="33857658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8576976"/>
        <c:crosses val="autoZero"/>
        <c:auto val="1"/>
        <c:lblOffset val="100"/>
        <c:baseTimeUnit val="months"/>
      </c:dateAx>
      <c:valAx>
        <c:axId val="338576976"/>
        <c:scaling>
          <c:orientation val="minMax"/>
        </c:scaling>
        <c:delete val="0"/>
        <c:axPos val="l"/>
        <c:numFmt formatCode="#,##0" sourceLinked="1"/>
        <c:majorTickMark val="none"/>
        <c:minorTickMark val="none"/>
        <c:tickLblPos val="none"/>
        <c:crossAx val="33857658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'Estoque (Unidades)'!$O$1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'Estoque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'Estoque (Unidades)'!$O$4:$O$17</c:f>
              <c:numCache>
                <c:formatCode>#,##0</c:formatCode>
                <c:ptCount val="14"/>
                <c:pt idx="0">
                  <c:v>103260</c:v>
                </c:pt>
                <c:pt idx="1">
                  <c:v>100509</c:v>
                </c:pt>
                <c:pt idx="2">
                  <c:v>99759</c:v>
                </c:pt>
                <c:pt idx="3">
                  <c:v>101239</c:v>
                </c:pt>
                <c:pt idx="4">
                  <c:v>98009</c:v>
                </c:pt>
                <c:pt idx="5">
                  <c:v>91632</c:v>
                </c:pt>
                <c:pt idx="6">
                  <c:v>96182</c:v>
                </c:pt>
                <c:pt idx="7">
                  <c:v>93728</c:v>
                </c:pt>
                <c:pt idx="8">
                  <c:v>93433</c:v>
                </c:pt>
                <c:pt idx="9">
                  <c:v>99263</c:v>
                </c:pt>
                <c:pt idx="10">
                  <c:v>98652</c:v>
                </c:pt>
                <c:pt idx="11">
                  <c:v>94833</c:v>
                </c:pt>
                <c:pt idx="12">
                  <c:v>96064</c:v>
                </c:pt>
                <c:pt idx="13">
                  <c:v>96934</c:v>
                </c:pt>
              </c:numCache>
            </c:numRef>
          </c:val>
        </c:ser>
        <c:dLbls>
          <c:showLegendKey val="0"/>
          <c:showVal val="0"/>
          <c:showCatName val="0"/>
          <c:showSerName val="0"/>
          <c:showPercent val="0"/>
          <c:showBubbleSize val="0"/>
        </c:dLbls>
        <c:gapWidth val="50"/>
        <c:axId val="338578152"/>
        <c:axId val="338577760"/>
      </c:barChart>
      <c:dateAx>
        <c:axId val="33857815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38577760"/>
        <c:crosses val="autoZero"/>
        <c:auto val="1"/>
        <c:lblOffset val="100"/>
        <c:baseTimeUnit val="months"/>
      </c:dateAx>
      <c:valAx>
        <c:axId val="338577760"/>
        <c:scaling>
          <c:orientation val="minMax"/>
        </c:scaling>
        <c:delete val="0"/>
        <c:axPos val="l"/>
        <c:numFmt formatCode="#,##0" sourceLinked="1"/>
        <c:majorTickMark val="none"/>
        <c:minorTickMark val="none"/>
        <c:tickLblPos val="none"/>
        <c:crossAx val="33857815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'Venda&amp;Estoque'!$A$4:$A$17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'Venda&amp;Estoque'!$B$4:$B$17</c:f>
              <c:numCache>
                <c:formatCode>0%</c:formatCode>
                <c:ptCount val="14"/>
                <c:pt idx="0">
                  <c:v>0.25046417768634666</c:v>
                </c:pt>
                <c:pt idx="1">
                  <c:v>0.24170455484830949</c:v>
                </c:pt>
                <c:pt idx="2">
                  <c:v>0.258599995100881</c:v>
                </c:pt>
                <c:pt idx="3">
                  <c:v>0.25859517063475285</c:v>
                </c:pt>
                <c:pt idx="4">
                  <c:v>0.26003487432484157</c:v>
                </c:pt>
                <c:pt idx="5">
                  <c:v>0.25973030673503278</c:v>
                </c:pt>
                <c:pt idx="6">
                  <c:v>0.27363622433343548</c:v>
                </c:pt>
                <c:pt idx="7">
                  <c:v>0.26144710678518573</c:v>
                </c:pt>
                <c:pt idx="8">
                  <c:v>0.25073439689067656</c:v>
                </c:pt>
                <c:pt idx="9">
                  <c:v>0.25028922694386407</c:v>
                </c:pt>
                <c:pt idx="10">
                  <c:v>0.21909377070907887</c:v>
                </c:pt>
                <c:pt idx="11">
                  <c:v>0.21654727916160907</c:v>
                </c:pt>
                <c:pt idx="12">
                  <c:v>0.23834434913045516</c:v>
                </c:pt>
                <c:pt idx="13">
                  <c:v>0.24494643774304792</c:v>
                </c:pt>
              </c:numCache>
            </c:numRef>
          </c:val>
          <c:smooth val="1"/>
        </c:ser>
        <c:dLbls>
          <c:showLegendKey val="0"/>
          <c:showVal val="0"/>
          <c:showCatName val="0"/>
          <c:showSerName val="0"/>
          <c:showPercent val="0"/>
          <c:showBubbleSize val="0"/>
        </c:dLbls>
        <c:smooth val="0"/>
        <c:axId val="338575800"/>
        <c:axId val="338577368"/>
      </c:lineChart>
      <c:dateAx>
        <c:axId val="338575800"/>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338577368"/>
        <c:crosses val="autoZero"/>
        <c:auto val="1"/>
        <c:lblOffset val="100"/>
        <c:baseTimeUnit val="months"/>
      </c:dateAx>
      <c:valAx>
        <c:axId val="338577368"/>
        <c:scaling>
          <c:orientation val="minMax"/>
          <c:max val="0.35000000000000003"/>
          <c:min val="0.15000000000000002"/>
        </c:scaling>
        <c:delete val="1"/>
        <c:axPos val="l"/>
        <c:numFmt formatCode="0%" sourceLinked="1"/>
        <c:majorTickMark val="out"/>
        <c:minorTickMark val="none"/>
        <c:tickLblPos val="nextTo"/>
        <c:crossAx val="33857580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'Entregas (Unidades)'!$N$1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'Entregas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'Entregas (Unidades)'!$N$4:$N$17</c:f>
              <c:numCache>
                <c:formatCode>#,##0</c:formatCode>
                <c:ptCount val="14"/>
                <c:pt idx="0">
                  <c:v>32570</c:v>
                </c:pt>
                <c:pt idx="1">
                  <c:v>32641</c:v>
                </c:pt>
                <c:pt idx="2">
                  <c:v>25061</c:v>
                </c:pt>
                <c:pt idx="3">
                  <c:v>19722</c:v>
                </c:pt>
                <c:pt idx="4">
                  <c:v>19779</c:v>
                </c:pt>
                <c:pt idx="5">
                  <c:v>18378</c:v>
                </c:pt>
                <c:pt idx="6">
                  <c:v>25205</c:v>
                </c:pt>
                <c:pt idx="7">
                  <c:v>26091</c:v>
                </c:pt>
                <c:pt idx="8">
                  <c:v>29676</c:v>
                </c:pt>
                <c:pt idx="9">
                  <c:v>35457</c:v>
                </c:pt>
                <c:pt idx="10">
                  <c:v>33871</c:v>
                </c:pt>
                <c:pt idx="11">
                  <c:v>31065</c:v>
                </c:pt>
                <c:pt idx="12">
                  <c:v>20813</c:v>
                </c:pt>
                <c:pt idx="13">
                  <c:v>21091</c:v>
                </c:pt>
              </c:numCache>
            </c:numRef>
          </c:val>
        </c:ser>
        <c:dLbls>
          <c:showLegendKey val="0"/>
          <c:showVal val="0"/>
          <c:showCatName val="0"/>
          <c:showSerName val="0"/>
          <c:showPercent val="0"/>
          <c:showBubbleSize val="0"/>
        </c:dLbls>
        <c:gapWidth val="50"/>
        <c:axId val="340108656"/>
        <c:axId val="340118064"/>
      </c:barChart>
      <c:dateAx>
        <c:axId val="34010865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340118064"/>
        <c:crosses val="autoZero"/>
        <c:auto val="1"/>
        <c:lblOffset val="100"/>
        <c:baseTimeUnit val="months"/>
      </c:dateAx>
      <c:valAx>
        <c:axId val="340118064"/>
        <c:scaling>
          <c:orientation val="minMax"/>
        </c:scaling>
        <c:delete val="0"/>
        <c:axPos val="l"/>
        <c:numFmt formatCode="#,##0" sourceLinked="1"/>
        <c:majorTickMark val="none"/>
        <c:minorTickMark val="none"/>
        <c:tickLblPos val="none"/>
        <c:crossAx val="34010865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3"/>
              <c:dLblPos val="t"/>
              <c:showLegendKey val="0"/>
              <c:showVal val="1"/>
              <c:showCatName val="0"/>
              <c:showSerName val="0"/>
              <c:showPercent val="0"/>
              <c:showBubbleSize val="0"/>
              <c:extLst>
                <c:ext xmlns:c15="http://schemas.microsoft.com/office/drawing/2012/chart" uri="{CE6537A1-D6FC-4f65-9D91-7224C49458BB}"/>
              </c:extLst>
            </c:dLbl>
            <c:dLbl>
              <c:idx val="4"/>
              <c:dLblPos val="t"/>
              <c:showLegendKey val="0"/>
              <c:showVal val="1"/>
              <c:showCatName val="0"/>
              <c:showSerName val="0"/>
              <c:showPercent val="0"/>
              <c:showBubbleSize val="0"/>
              <c:extLst>
                <c:ext xmlns:c15="http://schemas.microsoft.com/office/drawing/2012/chart" uri="{CE6537A1-D6FC-4f65-9D91-7224C49458BB}"/>
              </c:extLst>
            </c:dLbl>
            <c:dLbl>
              <c:idx val="5"/>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'Distrato&amp;Entregas'!$A$4:$A$17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'Distrato&amp;Entregas'!$B$4:$B$17</c:f>
              <c:numCache>
                <c:formatCode>0%</c:formatCode>
                <c:ptCount val="14"/>
                <c:pt idx="0">
                  <c:v>0.24011504448565976</c:v>
                </c:pt>
                <c:pt idx="1">
                  <c:v>0.24888347543645961</c:v>
                </c:pt>
                <c:pt idx="2">
                  <c:v>0.3708142162569335</c:v>
                </c:pt>
                <c:pt idx="3">
                  <c:v>0.42947923744054994</c:v>
                </c:pt>
                <c:pt idx="4">
                  <c:v>0.45391820690808732</c:v>
                </c:pt>
                <c:pt idx="5">
                  <c:v>0.41375021444501631</c:v>
                </c:pt>
                <c:pt idx="6">
                  <c:v>0.32687803107782654</c:v>
                </c:pt>
                <c:pt idx="7">
                  <c:v>0.29006494919046583</c:v>
                </c:pt>
                <c:pt idx="8">
                  <c:v>0.25679284239504474</c:v>
                </c:pt>
                <c:pt idx="9">
                  <c:v>0.2328896160234005</c:v>
                </c:pt>
                <c:pt idx="10">
                  <c:v>0.25938964029538658</c:v>
                </c:pt>
                <c:pt idx="11">
                  <c:v>0.26627253064167267</c:v>
                </c:pt>
                <c:pt idx="12">
                  <c:v>0.37889211436751896</c:v>
                </c:pt>
                <c:pt idx="13">
                  <c:v>0.35744745659457811</c:v>
                </c:pt>
              </c:numCache>
            </c:numRef>
          </c:val>
          <c:smooth val="1"/>
        </c:ser>
        <c:dLbls>
          <c:showLegendKey val="0"/>
          <c:showVal val="0"/>
          <c:showCatName val="0"/>
          <c:showSerName val="0"/>
          <c:showPercent val="0"/>
          <c:showBubbleSize val="0"/>
        </c:dLbls>
        <c:smooth val="0"/>
        <c:axId val="340107088"/>
        <c:axId val="340114536"/>
      </c:lineChart>
      <c:dateAx>
        <c:axId val="340107088"/>
        <c:scaling>
          <c:orientation val="minMax"/>
        </c:scaling>
        <c:delete val="0"/>
        <c:axPos val="b"/>
        <c:numFmt formatCode="mmm\-yy"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340114536"/>
        <c:crosses val="autoZero"/>
        <c:auto val="1"/>
        <c:lblOffset val="100"/>
        <c:baseTimeUnit val="months"/>
      </c:dateAx>
      <c:valAx>
        <c:axId val="340114536"/>
        <c:scaling>
          <c:orientation val="minMax"/>
          <c:max val="0.9"/>
          <c:min val="0"/>
        </c:scaling>
        <c:delete val="1"/>
        <c:axPos val="l"/>
        <c:numFmt formatCode="0%" sourceLinked="1"/>
        <c:majorTickMark val="out"/>
        <c:minorTickMark val="none"/>
        <c:tickLblPos val="nextTo"/>
        <c:crossAx val="340107088"/>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t-BR" sz="1200" dirty="0" smtClean="0">
                <a:solidFill>
                  <a:schemeClr val="tx1"/>
                </a:solidFill>
                <a:latin typeface="Segoe UI" panose="020B0502040204020203" pitchFamily="34" charset="0"/>
                <a:cs typeface="Segoe UI" panose="020B0502040204020203" pitchFamily="34" charset="0"/>
              </a:rPr>
              <a:t>Consolidado</a:t>
            </a:r>
            <a:endParaRPr lang="pt-BR"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t-BR"/>
        </a:p>
      </c:txPr>
    </c:title>
    <c:autoTitleDeleted val="0"/>
    <c:plotArea>
      <c:layout/>
      <c:barChart>
        <c:barDir val="col"/>
        <c:grouping val="clustered"/>
        <c:varyColors val="0"/>
        <c:ser>
          <c:idx val="1"/>
          <c:order val="1"/>
          <c:tx>
            <c:strRef>
              <c:f>'SAP&amp;Credor (2)'!$F$2:$H$2</c:f>
              <c:strCache>
                <c:ptCount val="1"/>
                <c:pt idx="0">
                  <c:v>Saldo credor</c:v>
                </c:pt>
              </c:strCache>
            </c:strRef>
          </c:tx>
          <c:spPr>
            <a:solidFill>
              <a:schemeClr val="accent1">
                <a:lumMod val="20000"/>
                <a:lumOff val="80000"/>
              </a:schemeClr>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(2)'!$H$6:$H$19</c:f>
              <c:numCache>
                <c:formatCode>_(* #,##0.00_);_(* \(#,##0.00\);_(* "-"??_);_(@_)</c:formatCode>
                <c:ptCount val="14"/>
                <c:pt idx="0">
                  <c:v>32.891728398076665</c:v>
                </c:pt>
                <c:pt idx="1">
                  <c:v>32.320284650570002</c:v>
                </c:pt>
                <c:pt idx="2">
                  <c:v>31.680446651680001</c:v>
                </c:pt>
                <c:pt idx="3">
                  <c:v>31.540079351476663</c:v>
                </c:pt>
                <c:pt idx="4">
                  <c:v>31.506284425806669</c:v>
                </c:pt>
                <c:pt idx="5">
                  <c:v>31.383251607563334</c:v>
                </c:pt>
                <c:pt idx="6">
                  <c:v>30.788211444879998</c:v>
                </c:pt>
                <c:pt idx="7">
                  <c:v>30.334489625626663</c:v>
                </c:pt>
                <c:pt idx="8">
                  <c:v>29.803374990563327</c:v>
                </c:pt>
                <c:pt idx="9">
                  <c:v>29.09121632582</c:v>
                </c:pt>
                <c:pt idx="10">
                  <c:v>27.99029905320667</c:v>
                </c:pt>
                <c:pt idx="11">
                  <c:v>26.885000867393337</c:v>
                </c:pt>
                <c:pt idx="12">
                  <c:v>25.897606620353336</c:v>
                </c:pt>
                <c:pt idx="13">
                  <c:v>25.848983574790001</c:v>
                </c:pt>
              </c:numCache>
            </c:numRef>
          </c:val>
        </c:ser>
        <c:ser>
          <c:idx val="2"/>
          <c:order val="2"/>
          <c:tx>
            <c:strRef>
              <c:f>'SAP&amp;Credor (2)'!$C$2:$E$2</c:f>
              <c:strCache>
                <c:ptCount val="1"/>
                <c:pt idx="0">
                  <c:v>Saldo em atraso potencial</c:v>
                </c:pt>
              </c:strCache>
            </c:strRef>
          </c:tx>
          <c:spPr>
            <a:solidFill>
              <a:srgbClr val="93F5F7"/>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(2)'!$E$6:$E$19</c:f>
              <c:numCache>
                <c:formatCode>_(* #,##0.00_);_(* \(#,##0.00\);_(* "-"??_);_(@_)</c:formatCode>
                <c:ptCount val="14"/>
                <c:pt idx="0">
                  <c:v>2.9227755648766669</c:v>
                </c:pt>
                <c:pt idx="1">
                  <c:v>2.9198667458283341</c:v>
                </c:pt>
                <c:pt idx="2">
                  <c:v>2.8836562244216668</c:v>
                </c:pt>
                <c:pt idx="3">
                  <c:v>2.7948538599349999</c:v>
                </c:pt>
                <c:pt idx="4">
                  <c:v>2.6974873224166664</c:v>
                </c:pt>
                <c:pt idx="5">
                  <c:v>2.6001522489866664</c:v>
                </c:pt>
                <c:pt idx="6">
                  <c:v>2.5255641891966669</c:v>
                </c:pt>
                <c:pt idx="7">
                  <c:v>2.53556136057</c:v>
                </c:pt>
                <c:pt idx="8">
                  <c:v>2.5305140674400004</c:v>
                </c:pt>
                <c:pt idx="9">
                  <c:v>2.7006921143733336</c:v>
                </c:pt>
                <c:pt idx="10">
                  <c:v>2.8083277499466668</c:v>
                </c:pt>
                <c:pt idx="11">
                  <c:v>2.7571031929266669</c:v>
                </c:pt>
                <c:pt idx="12">
                  <c:v>2.5359449413999999</c:v>
                </c:pt>
                <c:pt idx="13">
                  <c:v>2.6196641970666668</c:v>
                </c:pt>
              </c:numCache>
            </c:numRef>
          </c:val>
        </c:ser>
        <c:dLbls>
          <c:showLegendKey val="0"/>
          <c:showVal val="0"/>
          <c:showCatName val="0"/>
          <c:showSerName val="0"/>
          <c:showPercent val="0"/>
          <c:showBubbleSize val="0"/>
        </c:dLbls>
        <c:gapWidth val="150"/>
        <c:axId val="340107480"/>
        <c:axId val="340114928"/>
      </c:barChart>
      <c:lineChart>
        <c:grouping val="standard"/>
        <c:varyColors val="0"/>
        <c:ser>
          <c:idx val="0"/>
          <c:order val="0"/>
          <c:tx>
            <c:strRef>
              <c:f>'SAP&amp;Credor (2)'!$I$3</c:f>
              <c:strCache>
                <c:ptCount val="1"/>
                <c:pt idx="0">
                  <c:v>taxa de inadimplência</c:v>
                </c:pt>
              </c:strCache>
            </c:strRef>
          </c:tx>
          <c:spPr>
            <a:ln w="31750" cap="rnd">
              <a:solidFill>
                <a:srgbClr val="00B0F0"/>
              </a:solidFill>
              <a:round/>
            </a:ln>
            <a:effectLst/>
          </c:spPr>
          <c:marker>
            <c:symbol val="none"/>
          </c:marker>
          <c:dLbls>
            <c:spPr>
              <a:solidFill>
                <a:schemeClr val="lt1"/>
              </a:solidFill>
              <a:ln w="15875">
                <a:solidFill>
                  <a:srgbClr val="00B0F0"/>
                </a:solidFill>
              </a:ln>
              <a:effectLst/>
            </c:spPr>
            <c:txPr>
              <a:bodyPr rot="0" spcFirstLastPara="1" vertOverflow="clip" horzOverflow="clip" vert="horz" wrap="square" lIns="0" tIns="0" rIns="0" bIns="0" anchor="ctr" anchorCtr="1">
                <a:spAutoFit/>
              </a:bodyPr>
              <a:lstStyle/>
              <a:p>
                <a:pPr>
                  <a:defRPr sz="900" b="0" i="0" u="none" strike="noStrike" kern="1200" baseline="0">
                    <a:solidFill>
                      <a:schemeClr val="dk2">
                        <a:lumMod val="7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9525">
                      <a:solidFill>
                        <a:schemeClr val="tx2">
                          <a:lumMod val="35000"/>
                          <a:lumOff val="65000"/>
                        </a:schemeClr>
                      </a:solidFill>
                    </a:ln>
                    <a:effectLst/>
                  </c:spPr>
                </c15:leaderLines>
              </c:ext>
            </c:extLst>
          </c:dLbls>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(2)'!$I$6:$I$19</c:f>
              <c:numCache>
                <c:formatCode>0%</c:formatCode>
                <c:ptCount val="14"/>
                <c:pt idx="0">
                  <c:v>8.8860504060576384E-2</c:v>
                </c:pt>
                <c:pt idx="1">
                  <c:v>9.0341616028336527E-2</c:v>
                </c:pt>
                <c:pt idx="2">
                  <c:v>9.1023218710483286E-2</c:v>
                </c:pt>
                <c:pt idx="3">
                  <c:v>8.8612771984169045E-2</c:v>
                </c:pt>
                <c:pt idx="4">
                  <c:v>8.5617437015428122E-2</c:v>
                </c:pt>
                <c:pt idx="5">
                  <c:v>8.2851588532019169E-2</c:v>
                </c:pt>
                <c:pt idx="6">
                  <c:v>8.2030233997781046E-2</c:v>
                </c:pt>
                <c:pt idx="7">
                  <c:v>8.3586748676593867E-2</c:v>
                </c:pt>
                <c:pt idx="8">
                  <c:v>8.4906963330201354E-2</c:v>
                </c:pt>
                <c:pt idx="9">
                  <c:v>9.2835310979291222E-2</c:v>
                </c:pt>
                <c:pt idx="10">
                  <c:v>0.10033218096771047</c:v>
                </c:pt>
                <c:pt idx="11">
                  <c:v>0.10255172415748502</c:v>
                </c:pt>
                <c:pt idx="12">
                  <c:v>9.792198092185711E-2</c:v>
                </c:pt>
                <c:pt idx="13">
                  <c:v>0.10134495963785489</c:v>
                </c:pt>
              </c:numCache>
            </c:numRef>
          </c:val>
          <c:smooth val="1"/>
        </c:ser>
        <c:dLbls>
          <c:showLegendKey val="0"/>
          <c:showVal val="0"/>
          <c:showCatName val="0"/>
          <c:showSerName val="0"/>
          <c:showPercent val="0"/>
          <c:showBubbleSize val="0"/>
        </c:dLbls>
        <c:marker val="1"/>
        <c:smooth val="0"/>
        <c:axId val="340111400"/>
        <c:axId val="340115320"/>
      </c:lineChart>
      <c:dateAx>
        <c:axId val="340107480"/>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40114928"/>
        <c:crosses val="autoZero"/>
        <c:auto val="1"/>
        <c:lblOffset val="100"/>
        <c:baseTimeUnit val="months"/>
      </c:dateAx>
      <c:valAx>
        <c:axId val="340114928"/>
        <c:scaling>
          <c:orientation val="minMax"/>
          <c:max val="35"/>
          <c:min val="0"/>
        </c:scaling>
        <c:delete val="0"/>
        <c:axPos val="l"/>
        <c:majorGridlines>
          <c:spPr>
            <a:ln w="9525" cap="flat" cmpd="sng" algn="ctr">
              <a:solidFill>
                <a:schemeClr val="bg1">
                  <a:lumMod val="6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340107480"/>
        <c:crosses val="autoZero"/>
        <c:crossBetween val="between"/>
      </c:valAx>
      <c:valAx>
        <c:axId val="340115320"/>
        <c:scaling>
          <c:orientation val="minMax"/>
          <c:max val="0.2"/>
        </c:scaling>
        <c:delete val="0"/>
        <c:axPos val="r"/>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340111400"/>
        <c:crosses val="max"/>
        <c:crossBetween val="between"/>
      </c:valAx>
      <c:dateAx>
        <c:axId val="340111400"/>
        <c:scaling>
          <c:orientation val="minMax"/>
        </c:scaling>
        <c:delete val="1"/>
        <c:axPos val="t"/>
        <c:numFmt formatCode="mmm\-yy" sourceLinked="1"/>
        <c:majorTickMark val="out"/>
        <c:minorTickMark val="none"/>
        <c:tickLblPos val="nextTo"/>
        <c:crossAx val="340115320"/>
        <c:crosses val="max"/>
        <c:auto val="1"/>
        <c:lblOffset val="100"/>
        <c:baseTimeUnit val="months"/>
      </c:dateAx>
      <c:spPr>
        <a:solidFill>
          <a:schemeClr val="bg1">
            <a:lumMod val="95000"/>
          </a:schemeClr>
        </a:solid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07/07/2015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07/07/2015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26</a:t>
            </a:fld>
            <a:endParaRPr lang="pt-BR" altLang="pt-BR" smtClean="0">
              <a:solidFill>
                <a:prstClr val="black"/>
              </a:solidFill>
            </a:endParaRPr>
          </a:p>
        </p:txBody>
      </p:sp>
    </p:spTree>
    <p:extLst>
      <p:ext uri="{BB962C8B-B14F-4D97-AF65-F5344CB8AC3E}">
        <p14:creationId xmlns:p14="http://schemas.microsoft.com/office/powerpoint/2010/main" val="1883770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27</a:t>
            </a:fld>
            <a:endParaRPr lang="pt-BR" altLang="pt-BR" smtClean="0">
              <a:solidFill>
                <a:prstClr val="black"/>
              </a:solidFill>
            </a:endParaRPr>
          </a:p>
        </p:txBody>
      </p:sp>
    </p:spTree>
    <p:extLst>
      <p:ext uri="{BB962C8B-B14F-4D97-AF65-F5344CB8AC3E}">
        <p14:creationId xmlns:p14="http://schemas.microsoft.com/office/powerpoint/2010/main" val="130189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Espaço Reservado para Anotaçõ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t-BR" altLang="pt-BR" smtClean="0"/>
          </a:p>
        </p:txBody>
      </p:sp>
      <p:sp>
        <p:nvSpPr>
          <p:cNvPr id="8196" name="Espaço Reservado para Número de Slid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82638" indent="-300038">
              <a:defRPr>
                <a:solidFill>
                  <a:schemeClr val="tx1"/>
                </a:solidFill>
                <a:latin typeface="Arial" panose="020B0604020202020204" pitchFamily="34" charset="0"/>
                <a:cs typeface="Arial" panose="020B0604020202020204" pitchFamily="34" charset="0"/>
              </a:defRPr>
            </a:lvl2pPr>
            <a:lvl3pPr marL="1203325" indent="-239713">
              <a:defRPr>
                <a:solidFill>
                  <a:schemeClr val="tx1"/>
                </a:solidFill>
                <a:latin typeface="Arial" panose="020B0604020202020204" pitchFamily="34" charset="0"/>
                <a:cs typeface="Arial" panose="020B0604020202020204" pitchFamily="34" charset="0"/>
              </a:defRPr>
            </a:lvl3pPr>
            <a:lvl4pPr marL="1685925" indent="-239713">
              <a:defRPr>
                <a:solidFill>
                  <a:schemeClr val="tx1"/>
                </a:solidFill>
                <a:latin typeface="Arial" panose="020B0604020202020204" pitchFamily="34" charset="0"/>
                <a:cs typeface="Arial" panose="020B0604020202020204" pitchFamily="34" charset="0"/>
              </a:defRPr>
            </a:lvl4pPr>
            <a:lvl5pPr marL="2166938" indent="-239713">
              <a:defRPr>
                <a:solidFill>
                  <a:schemeClr val="tx1"/>
                </a:solidFill>
                <a:latin typeface="Arial" panose="020B0604020202020204" pitchFamily="34" charset="0"/>
                <a:cs typeface="Arial" panose="020B0604020202020204" pitchFamily="34" charset="0"/>
              </a:defRPr>
            </a:lvl5pPr>
            <a:lvl6pPr marL="26241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13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385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5738" indent="-2397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5B7B1B-E873-460B-BD21-C3BC28AFEDAD}" type="slidenum">
              <a:rPr lang="pt-BR" altLang="pt-BR" smtClean="0">
                <a:solidFill>
                  <a:prstClr val="black"/>
                </a:solidFill>
              </a:rPr>
              <a:pPr/>
              <a:t>28</a:t>
            </a:fld>
            <a:endParaRPr lang="pt-BR" altLang="pt-BR" smtClean="0">
              <a:solidFill>
                <a:prstClr val="black"/>
              </a:solidFill>
            </a:endParaRPr>
          </a:p>
        </p:txBody>
      </p:sp>
    </p:spTree>
    <p:extLst>
      <p:ext uri="{BB962C8B-B14F-4D97-AF65-F5344CB8AC3E}">
        <p14:creationId xmlns:p14="http://schemas.microsoft.com/office/powerpoint/2010/main" val="55967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73425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131759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4102744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0106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85307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58908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85674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1318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40917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794442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367304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1542816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39917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dirty="0">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2205559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4211469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033452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716889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2119686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406090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64750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518532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416889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59528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Comitê</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Incorporação┃02</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Julho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159719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07/07/2015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07/07/2015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53651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35400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1227030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66821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608970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file:///C:\Projetos%20(local)\Abrainc\_Relat&#243;rios\201506\Indicadores%20de%20Mercado\Consolidado\Cyrela_graficos.xlsx!Plan1!L1C1:L13C4"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oleObject" Target="file:///C:\Projetos%20(local)\Abrainc\_Relat&#243;rios\201506\por_regiao\indicadores.xlsx!Consolidado!L1C1:L13C6" TargetMode="External"/><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Comitê de Incorporação┃2</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Julho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Funding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11:25</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861868368"/>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3884855"/>
            <a:ext cx="4032448" cy="1152428"/>
          </a:xfrm>
          <a:prstGeom prst="rect">
            <a:avLst/>
          </a:prstGeom>
        </p:spPr>
      </p:pic>
      <p:sp>
        <p:nvSpPr>
          <p:cNvPr id="3" name="Espaço Reservado para Conteúdo 2"/>
          <p:cNvSpPr>
            <a:spLocks noGrp="1"/>
          </p:cNvSpPr>
          <p:nvPr>
            <p:ph idx="4294967295"/>
          </p:nvPr>
        </p:nvSpPr>
        <p:spPr>
          <a:xfrm>
            <a:off x="323528" y="1124744"/>
            <a:ext cx="3672408" cy="4351338"/>
          </a:xfrm>
          <a:prstGeom prst="rect">
            <a:avLst/>
          </a:prstGeom>
        </p:spPr>
        <p:txBody>
          <a:bodyPr>
            <a:normAutofit/>
          </a:bodyPr>
          <a:lstStyle/>
          <a:p>
            <a:pPr marL="0" indent="0">
              <a:buNone/>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t-BR" sz="1300" b="1" dirty="0">
                <a:latin typeface="Tahoma" panose="020B0604030504040204" pitchFamily="34" charset="0"/>
                <a:ea typeface="Tahoma" panose="020B0604030504040204" pitchFamily="34" charset="0"/>
                <a:cs typeface="Tahoma" panose="020B0604030504040204" pitchFamily="34" charset="0"/>
              </a:rPr>
              <a:t>Resumo:</a:t>
            </a:r>
          </a:p>
          <a:p>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70000"/>
              </a:lnSpc>
              <a:spcBef>
                <a:spcPts val="400"/>
              </a:spcBef>
              <a:spcAft>
                <a:spcPct val="0"/>
              </a:spcAft>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Caderneta de Poupança teve saque dos investidores e poupadores estão com orçamento restrito,</a:t>
            </a:r>
          </a:p>
          <a:p>
            <a:pPr marL="180975" lvl="1" indent="-180975" fontAlgn="base">
              <a:lnSpc>
                <a:spcPct val="17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Hoje </a:t>
            </a:r>
            <a:r>
              <a:rPr lang="pt-BR" sz="1300" dirty="0">
                <a:latin typeface="Tahoma" panose="020B0604030504040204" pitchFamily="34" charset="0"/>
                <a:ea typeface="Tahoma" panose="020B0604030504040204" pitchFamily="34" charset="0"/>
                <a:cs typeface="Tahoma" panose="020B0604030504040204" pitchFamily="34" charset="0"/>
              </a:rPr>
              <a:t>Caderneta de Poupança tem saldo de R$ 508( 31 de maio) bilhões,</a:t>
            </a:r>
          </a:p>
          <a:p>
            <a:pPr marL="180975" lvl="1" indent="-180975" fontAlgn="base">
              <a:lnSpc>
                <a:spcPct val="170000"/>
              </a:lnSpc>
              <a:spcBef>
                <a:spcPts val="400"/>
              </a:spcBef>
              <a:spcAft>
                <a:spcPct val="0"/>
              </a:spcAft>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Final </a:t>
            </a:r>
            <a:r>
              <a:rPr lang="pt-BR" sz="1300" dirty="0">
                <a:latin typeface="Tahoma" panose="020B0604030504040204" pitchFamily="34" charset="0"/>
                <a:ea typeface="Tahoma" panose="020B0604030504040204" pitchFamily="34" charset="0"/>
                <a:cs typeface="Tahoma" panose="020B0604030504040204" pitchFamily="34" charset="0"/>
              </a:rPr>
              <a:t>do ano Caderneta de Poupança terá de R$ 460 a R$ 480 bilhões,</a:t>
            </a:r>
          </a:p>
          <a:p>
            <a:pPr marL="180975" lvl="1" indent="-180975" fontAlgn="base">
              <a:lnSpc>
                <a:spcPct val="17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6" name="Espaço Reservado para Conteúdo 2"/>
          <p:cNvSpPr txBox="1">
            <a:spLocks/>
          </p:cNvSpPr>
          <p:nvPr/>
        </p:nvSpPr>
        <p:spPr>
          <a:xfrm>
            <a:off x="4644008" y="1196752"/>
            <a:ext cx="4358324" cy="2448272"/>
          </a:xfrm>
          <a:prstGeom prst="rect">
            <a:avLst/>
          </a:prstGeom>
        </p:spPr>
        <p:txBody>
          <a:bodyPr>
            <a:normAutofit/>
          </a:bodyPr>
          <a:lstStyle>
            <a:lvl1pPr marL="228600" indent="-228600" defTabSz="914400" eaLnBrk="1" latinLnBrk="0" hangingPunct="1">
              <a:lnSpc>
                <a:spcPct val="90000"/>
              </a:lnSpc>
              <a:spcBef>
                <a:spcPts val="1000"/>
              </a:spcBef>
              <a:buFont typeface="Arial" panose="020B0604020202020204" pitchFamily="34" charset="0"/>
              <a:buChar char="•"/>
              <a:defRPr sz="1200">
                <a:latin typeface="Tahoma" panose="020B0604030504040204" pitchFamily="34" charset="0"/>
                <a:ea typeface="Tahoma" panose="020B0604030504040204" pitchFamily="34" charset="0"/>
                <a:cs typeface="Tahoma" panose="020B0604030504040204" pitchFamily="34" charset="0"/>
              </a:defRPr>
            </a:lvl1pPr>
            <a:lvl2pPr marL="180975" lvl="1" indent="-180975" defTabSz="914400" eaLnBrk="1" latinLnBrk="0" hangingPunct="1">
              <a:lnSpc>
                <a:spcPct val="170000"/>
              </a:lnSpc>
              <a:spcBef>
                <a:spcPts val="400"/>
              </a:spcBef>
              <a:buFont typeface="Tahoma" panose="020B0604030504040204" pitchFamily="34" charset="0"/>
              <a:buChar char="›"/>
              <a:defRPr sz="1200">
                <a:latin typeface="Tahoma" panose="020B0604030504040204" pitchFamily="34" charset="0"/>
                <a:ea typeface="Tahoma" panose="020B0604030504040204" pitchFamily="34" charset="0"/>
                <a:cs typeface="Tahoma" panose="020B0604030504040204" pitchFamily="34" charset="0"/>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cs typeface="+mn-cs"/>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cs typeface="+mn-cs"/>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endParaRPr lang="pt-BR" sz="1300" dirty="0"/>
          </a:p>
          <a:p>
            <a:pPr marL="0" indent="0">
              <a:buNone/>
            </a:pPr>
            <a:r>
              <a:rPr lang="pt-BR" sz="1300" b="1" dirty="0"/>
              <a:t>Conclusão:</a:t>
            </a:r>
          </a:p>
          <a:p>
            <a:pPr lvl="2"/>
            <a:endParaRPr lang="pt-BR" sz="1300" dirty="0">
              <a:latin typeface="Tahoma" panose="020B0604030504040204" pitchFamily="34" charset="0"/>
              <a:ea typeface="Tahoma" panose="020B0604030504040204" pitchFamily="34" charset="0"/>
              <a:cs typeface="Tahoma" panose="020B0604030504040204" pitchFamily="34" charset="0"/>
            </a:endParaRPr>
          </a:p>
          <a:p>
            <a:pPr lvl="1"/>
            <a:r>
              <a:rPr lang="pt-BR" sz="1300" dirty="0"/>
              <a:t>Caderneta de Poupança não pode ser a única fonte de </a:t>
            </a:r>
            <a:r>
              <a:rPr lang="pt-BR" sz="1300" dirty="0" err="1"/>
              <a:t>funding</a:t>
            </a:r>
            <a:r>
              <a:rPr lang="pt-BR" sz="1300" dirty="0"/>
              <a:t> no futuro</a:t>
            </a:r>
          </a:p>
          <a:p>
            <a:pPr lvl="1"/>
            <a:r>
              <a:rPr lang="pt-BR" sz="1300" dirty="0"/>
              <a:t>Atualmente, captação de mercado devido as taxas de juros restringe e inibe os </a:t>
            </a:r>
            <a:r>
              <a:rPr lang="pt-BR" sz="1300" dirty="0" smtClean="0"/>
              <a:t>tomadores</a:t>
            </a:r>
            <a:r>
              <a:rPr lang="pt-BR" sz="1300" dirty="0"/>
              <a:t>.</a:t>
            </a:r>
          </a:p>
        </p:txBody>
      </p:sp>
      <p:sp>
        <p:nvSpPr>
          <p:cNvPr id="7" name="Retângulo 6"/>
          <p:cNvSpPr/>
          <p:nvPr/>
        </p:nvSpPr>
        <p:spPr>
          <a:xfrm>
            <a:off x="5004048" y="3956863"/>
            <a:ext cx="3816424" cy="1292662"/>
          </a:xfrm>
          <a:prstGeom prst="rect">
            <a:avLst/>
          </a:prstGeom>
        </p:spPr>
        <p:txBody>
          <a:bodyPr wrap="square">
            <a:spAutoFit/>
          </a:bodyPr>
          <a:lstStyle/>
          <a:p>
            <a:pPr>
              <a:lnSpc>
                <a:spcPct val="150000"/>
              </a:lnSpc>
            </a:pPr>
            <a:r>
              <a:rPr lang="pt-BR" sz="1300" b="1" dirty="0">
                <a:latin typeface="Tahoma" panose="020B0604030504040204" pitchFamily="34" charset="0"/>
                <a:ea typeface="Tahoma" panose="020B0604030504040204" pitchFamily="34" charset="0"/>
                <a:cs typeface="Tahoma" panose="020B0604030504040204" pitchFamily="34" charset="0"/>
              </a:rPr>
              <a:t>Necessidade de sistema de transição, até a redução de taxa de juros para manter o mercado </a:t>
            </a:r>
            <a:r>
              <a:rPr lang="pt-BR" sz="1300" b="1" dirty="0" smtClean="0">
                <a:latin typeface="Tahoma" panose="020B0604030504040204" pitchFamily="34" charset="0"/>
                <a:ea typeface="Tahoma" panose="020B0604030504040204" pitchFamily="34" charset="0"/>
                <a:cs typeface="Tahoma" panose="020B0604030504040204" pitchFamily="34" charset="0"/>
              </a:rPr>
              <a:t>funcionando.</a:t>
            </a:r>
            <a:endParaRPr lang="pt-BR" sz="1300" b="1" dirty="0">
              <a:latin typeface="Tahoma" panose="020B0604030504040204" pitchFamily="34" charset="0"/>
              <a:ea typeface="Tahoma" panose="020B0604030504040204" pitchFamily="34" charset="0"/>
              <a:cs typeface="Tahoma" panose="020B0604030504040204" pitchFamily="34" charset="0"/>
            </a:endParaRPr>
          </a:p>
          <a:p>
            <a:pPr lvl="1">
              <a:lnSpc>
                <a:spcPct val="150000"/>
              </a:lnSpc>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211960" y="692696"/>
            <a:ext cx="216024" cy="4233853"/>
          </a:xfrm>
          <a:prstGeom prst="rect">
            <a:avLst/>
          </a:prstGeom>
        </p:spPr>
      </p:pic>
      <p:sp>
        <p:nvSpPr>
          <p:cNvPr id="10" name="CaixaDeTexto 9"/>
          <p:cNvSpPr txBox="1"/>
          <p:nvPr/>
        </p:nvSpPr>
        <p:spPr>
          <a:xfrm>
            <a:off x="2142067" y="260648"/>
            <a:ext cx="70019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Reunião Grupo de Trabalho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279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p:cNvSpPr/>
          <p:nvPr/>
        </p:nvSpPr>
        <p:spPr>
          <a:xfrm>
            <a:off x="0" y="4361822"/>
            <a:ext cx="9144000" cy="1747444"/>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p:cNvSpPr>
            <a:spLocks noGrp="1"/>
          </p:cNvSpPr>
          <p:nvPr>
            <p:ph idx="4294967295"/>
          </p:nvPr>
        </p:nvSpPr>
        <p:spPr>
          <a:xfrm>
            <a:off x="251520" y="1237902"/>
            <a:ext cx="4320480" cy="3055194"/>
          </a:xfrm>
          <a:prstGeom prst="rect">
            <a:avLst/>
          </a:prstGeom>
        </p:spPr>
        <p:txBody>
          <a:bodyPr>
            <a:normAutofit lnSpcReduction="10000"/>
          </a:bodyPr>
          <a:lstStyle/>
          <a:p>
            <a:pPr marL="0" indent="0">
              <a:buNone/>
            </a:pPr>
            <a:r>
              <a:rPr lang="pt-BR" sz="1300" b="1" dirty="0" smtClean="0">
                <a:latin typeface="Tahoma" panose="020B0604030504040204" pitchFamily="34" charset="0"/>
                <a:ea typeface="Tahoma" panose="020B0604030504040204" pitchFamily="34" charset="0"/>
                <a:cs typeface="Tahoma" panose="020B0604030504040204" pitchFamily="34" charset="0"/>
              </a:rPr>
              <a:t>Pontos </a:t>
            </a:r>
            <a:r>
              <a:rPr lang="pt-BR" sz="1300" b="1" dirty="0">
                <a:latin typeface="Tahoma" panose="020B0604030504040204" pitchFamily="34" charset="0"/>
                <a:ea typeface="Tahoma" panose="020B0604030504040204" pitchFamily="34" charset="0"/>
                <a:cs typeface="Tahoma" panose="020B0604030504040204" pitchFamily="34" charset="0"/>
              </a:rPr>
              <a:t>discutidos preliminarmente:</a:t>
            </a:r>
          </a:p>
          <a:p>
            <a:pPr marL="0" lvl="1" indent="0" fontAlgn="base">
              <a:lnSpc>
                <a:spcPct val="170000"/>
              </a:lnSpc>
              <a:spcBef>
                <a:spcPts val="400"/>
              </a:spcBef>
              <a:spcAft>
                <a:spcPct val="0"/>
              </a:spcAft>
              <a:buNone/>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Recursos da Poupança direcionados só para Pessoa Física, privilegiando imóveis </a:t>
            </a:r>
            <a:r>
              <a:rPr lang="pt-BR" sz="1300" dirty="0" smtClean="0">
                <a:latin typeface="Tahoma" panose="020B0604030504040204" pitchFamily="34" charset="0"/>
                <a:ea typeface="Tahoma" panose="020B0604030504040204" pitchFamily="34" charset="0"/>
                <a:cs typeface="Tahoma" panose="020B0604030504040204" pitchFamily="34" charset="0"/>
              </a:rPr>
              <a:t>novos.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Limitar valor por </a:t>
            </a:r>
            <a:r>
              <a:rPr lang="pt-BR" sz="1300" dirty="0" smtClean="0">
                <a:latin typeface="Tahoma" panose="020B0604030504040204" pitchFamily="34" charset="0"/>
                <a:ea typeface="Tahoma" panose="020B0604030504040204" pitchFamily="34" charset="0"/>
                <a:cs typeface="Tahoma" panose="020B0604030504040204" pitchFamily="34" charset="0"/>
              </a:rPr>
              <a:t>financiamento.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Criação de sistema hibrido de Taxa </a:t>
            </a:r>
            <a:r>
              <a:rPr lang="pt-BR" sz="1300" dirty="0" smtClean="0">
                <a:latin typeface="Tahoma" panose="020B0604030504040204" pitchFamily="34" charset="0"/>
                <a:ea typeface="Tahoma" panose="020B0604030504040204" pitchFamily="34" charset="0"/>
                <a:cs typeface="Tahoma" panose="020B0604030504040204" pitchFamily="34" charset="0"/>
              </a:rPr>
              <a:t>(poupança </a:t>
            </a:r>
            <a:r>
              <a:rPr lang="pt-BR" sz="1300" dirty="0">
                <a:latin typeface="Tahoma" panose="020B0604030504040204" pitchFamily="34" charset="0"/>
                <a:ea typeface="Tahoma" panose="020B0604030504040204" pitchFamily="34" charset="0"/>
                <a:cs typeface="Tahoma" panose="020B0604030504040204" pitchFamily="34" charset="0"/>
              </a:rPr>
              <a:t>e mercado</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Poupança Comprador , instrumento de longo prazo que permite ao comprador poupar para fazer frente ao valor da entrada.</a:t>
            </a:r>
          </a:p>
          <a:p>
            <a:pPr marL="180975" lvl="1" indent="-180975" fontAlgn="base">
              <a:lnSpc>
                <a:spcPct val="10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63988" y="1124744"/>
            <a:ext cx="216024" cy="3240360"/>
          </a:xfrm>
          <a:prstGeom prst="rect">
            <a:avLst/>
          </a:prstGeom>
        </p:spPr>
      </p:pic>
      <p:sp>
        <p:nvSpPr>
          <p:cNvPr id="7" name="Espaço Reservado para Conteúdo 2"/>
          <p:cNvSpPr txBox="1">
            <a:spLocks/>
          </p:cNvSpPr>
          <p:nvPr/>
        </p:nvSpPr>
        <p:spPr>
          <a:xfrm>
            <a:off x="4823520" y="1525934"/>
            <a:ext cx="4320480" cy="28391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base">
              <a:lnSpc>
                <a:spcPct val="100000"/>
              </a:lnSpc>
              <a:spcBef>
                <a:spcPts val="400"/>
              </a:spcBef>
              <a:spcAft>
                <a:spcPct val="0"/>
              </a:spcAft>
              <a:buFont typeface="Arial" panose="020B0604020202020204" pitchFamily="34" charset="0"/>
              <a:buNone/>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Verificar </a:t>
            </a:r>
            <a:r>
              <a:rPr lang="pt-BR" sz="1300" dirty="0">
                <a:latin typeface="Tahoma" panose="020B0604030504040204" pitchFamily="34" charset="0"/>
                <a:ea typeface="Tahoma" panose="020B0604030504040204" pitchFamily="34" charset="0"/>
                <a:cs typeface="Tahoma" panose="020B0604030504040204" pitchFamily="34" charset="0"/>
              </a:rPr>
              <a:t>barreiras para que fundos de previdência invistam em </a:t>
            </a:r>
            <a:r>
              <a:rPr lang="pt-BR" sz="1300" dirty="0" err="1">
                <a:latin typeface="Tahoma" panose="020B0604030504040204" pitchFamily="34" charset="0"/>
                <a:ea typeface="Tahoma" panose="020B0604030504040204" pitchFamily="34" charset="0"/>
                <a:cs typeface="Tahoma" panose="020B0604030504040204" pitchFamily="34" charset="0"/>
              </a:rPr>
              <a:t>CRI´s</a:t>
            </a:r>
            <a:r>
              <a:rPr lang="pt-BR" sz="1300" dirty="0">
                <a:latin typeface="Tahoma" panose="020B0604030504040204" pitchFamily="34" charset="0"/>
                <a:ea typeface="Tahoma" panose="020B0604030504040204" pitchFamily="34" charset="0"/>
                <a:cs typeface="Tahoma" panose="020B0604030504040204" pitchFamily="34" charset="0"/>
              </a:rPr>
              <a:t> e </a:t>
            </a:r>
            <a:r>
              <a:rPr lang="pt-BR" sz="1300" dirty="0" smtClean="0">
                <a:latin typeface="Tahoma" panose="020B0604030504040204" pitchFamily="34" charset="0"/>
                <a:ea typeface="Tahoma" panose="020B0604030504040204" pitchFamily="34" charset="0"/>
                <a:cs typeface="Tahoma" panose="020B0604030504040204" pitchFamily="34" charset="0"/>
              </a:rPr>
              <a:t>LIG.</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Tornar a LIG atrativa para investidores </a:t>
            </a:r>
            <a:r>
              <a:rPr lang="pt-BR" sz="1300" dirty="0" smtClean="0">
                <a:latin typeface="Tahoma" panose="020B0604030504040204" pitchFamily="34" charset="0"/>
                <a:ea typeface="Tahoma" panose="020B0604030504040204" pitchFamily="34" charset="0"/>
                <a:cs typeface="Tahoma" panose="020B0604030504040204" pitchFamily="34" charset="0"/>
              </a:rPr>
              <a:t>estrangeiros.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00000"/>
              </a:lnSpc>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Criar fundo de liquidez para </a:t>
            </a:r>
            <a:r>
              <a:rPr lang="pt-BR" sz="1300" dirty="0" err="1">
                <a:latin typeface="Tahoma" panose="020B0604030504040204" pitchFamily="34" charset="0"/>
                <a:ea typeface="Tahoma" panose="020B0604030504040204" pitchFamily="34" charset="0"/>
                <a:cs typeface="Tahoma" panose="020B0604030504040204" pitchFamily="34" charset="0"/>
              </a:rPr>
              <a:t>CRI´s</a:t>
            </a:r>
            <a:r>
              <a:rPr lang="pt-BR" sz="1300" dirty="0">
                <a:latin typeface="Tahoma" panose="020B0604030504040204" pitchFamily="34" charset="0"/>
                <a:ea typeface="Tahoma" panose="020B0604030504040204" pitchFamily="34" charset="0"/>
                <a:cs typeface="Tahoma" panose="020B0604030504040204" pitchFamily="34" charset="0"/>
              </a:rPr>
              <a:t> e </a:t>
            </a:r>
            <a:r>
              <a:rPr lang="pt-BR" sz="1300" dirty="0" smtClean="0">
                <a:latin typeface="Tahoma" panose="020B0604030504040204" pitchFamily="34" charset="0"/>
                <a:ea typeface="Tahoma" panose="020B0604030504040204" pitchFamily="34" charset="0"/>
                <a:cs typeface="Tahoma" panose="020B0604030504040204" pitchFamily="34" charset="0"/>
              </a:rPr>
              <a:t>LIG.</a:t>
            </a: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indent="0" fontAlgn="base">
              <a:lnSpc>
                <a:spcPct val="100000"/>
              </a:lnSpc>
              <a:spcBef>
                <a:spcPts val="400"/>
              </a:spcBef>
              <a:spcAft>
                <a:spcPct val="0"/>
              </a:spcAft>
              <a:buNone/>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fontAlgn="base">
              <a:lnSpc>
                <a:spcPct val="100000"/>
              </a:lnSpc>
              <a:spcBef>
                <a:spcPts val="400"/>
              </a:spcBef>
              <a:spcAft>
                <a:spcPct val="0"/>
              </a:spcAft>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2142067" y="260648"/>
            <a:ext cx="70019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Reunião Grupo de Trabalho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lgn="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tângulo 4"/>
          <p:cNvSpPr/>
          <p:nvPr/>
        </p:nvSpPr>
        <p:spPr>
          <a:xfrm>
            <a:off x="251520" y="4411365"/>
            <a:ext cx="8640960" cy="1697901"/>
          </a:xfrm>
          <a:prstGeom prst="rect">
            <a:avLst/>
          </a:prstGeom>
        </p:spPr>
        <p:txBody>
          <a:bodyPr wrap="square">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Proposta de alternativa à Poupança:</a:t>
            </a:r>
            <a:r>
              <a:rPr lang="pt-BR" sz="1300" dirty="0">
                <a:latin typeface="Tahoma" panose="020B0604030504040204" pitchFamily="34" charset="0"/>
                <a:ea typeface="Tahoma" panose="020B0604030504040204" pitchFamily="34" charset="0"/>
                <a:cs typeface="Tahoma" panose="020B0604030504040204" pitchFamily="34" charset="0"/>
              </a:rPr>
              <a:t> </a:t>
            </a:r>
          </a:p>
          <a:p>
            <a:pPr marL="285750" indent="-285750">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Indexador e valorização: IPCA + juros e não mais TR +juros</a:t>
            </a:r>
          </a:p>
          <a:p>
            <a:pPr marL="180975" lvl="1" indent="-180975">
              <a:spcBef>
                <a:spcPts val="400"/>
              </a:spcBef>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Período </a:t>
            </a:r>
            <a:r>
              <a:rPr lang="pt-BR" sz="1300" dirty="0">
                <a:latin typeface="Tahoma" panose="020B0604030504040204" pitchFamily="34" charset="0"/>
                <a:ea typeface="Tahoma" panose="020B0604030504040204" pitchFamily="34" charset="0"/>
                <a:cs typeface="Tahoma" panose="020B0604030504040204" pitchFamily="34" charset="0"/>
              </a:rPr>
              <a:t>de transição com as duas poupanças simultâneas</a:t>
            </a:r>
          </a:p>
          <a:p>
            <a:pPr marL="180975" lvl="1" indent="-180975">
              <a:spcBef>
                <a:spcPts val="400"/>
              </a:spcBef>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Alternativamente a esta </a:t>
            </a:r>
            <a:r>
              <a:rPr lang="pt-BR" sz="1300" dirty="0" smtClean="0">
                <a:latin typeface="Tahoma" panose="020B0604030504040204" pitchFamily="34" charset="0"/>
                <a:ea typeface="Tahoma" panose="020B0604030504040204" pitchFamily="34" charset="0"/>
                <a:cs typeface="Tahoma" panose="020B0604030504040204" pitchFamily="34" charset="0"/>
              </a:rPr>
              <a:t>proposta: manutenção </a:t>
            </a:r>
            <a:r>
              <a:rPr lang="pt-BR" sz="1300" dirty="0">
                <a:latin typeface="Tahoma" panose="020B0604030504040204" pitchFamily="34" charset="0"/>
                <a:ea typeface="Tahoma" panose="020B0604030504040204" pitchFamily="34" charset="0"/>
                <a:cs typeface="Tahoma" panose="020B0604030504040204" pitchFamily="34" charset="0"/>
              </a:rPr>
              <a:t>da </a:t>
            </a:r>
            <a:r>
              <a:rPr lang="pt-BR" sz="1300" dirty="0" smtClean="0">
                <a:latin typeface="Tahoma" panose="020B0604030504040204" pitchFamily="34" charset="0"/>
                <a:ea typeface="Tahoma" panose="020B0604030504040204" pitchFamily="34" charset="0"/>
                <a:cs typeface="Tahoma" panose="020B0604030504040204" pitchFamily="34" charset="0"/>
              </a:rPr>
              <a:t>TR redefinida para </a:t>
            </a:r>
            <a:r>
              <a:rPr lang="pt-BR" sz="1300" dirty="0">
                <a:latin typeface="Tahoma" panose="020B0604030504040204" pitchFamily="34" charset="0"/>
                <a:ea typeface="Tahoma" panose="020B0604030504040204" pitchFamily="34" charset="0"/>
                <a:cs typeface="Tahoma" panose="020B0604030504040204" pitchFamily="34" charset="0"/>
              </a:rPr>
              <a:t>% da taxa SELIC, com manutenção da atratividade da poupança em cenário de aumento de juros</a:t>
            </a:r>
          </a:p>
          <a:p>
            <a:pPr marL="180975" lvl="1" indent="-180975">
              <a:spcBef>
                <a:spcPts val="400"/>
              </a:spcBef>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Consultoria do </a:t>
            </a:r>
            <a:r>
              <a:rPr lang="pt-BR" sz="1300" dirty="0">
                <a:latin typeface="Tahoma" panose="020B0604030504040204" pitchFamily="34" charset="0"/>
                <a:ea typeface="Tahoma" panose="020B0604030504040204" pitchFamily="34" charset="0"/>
                <a:cs typeface="Tahoma" panose="020B0604030504040204" pitchFamily="34" charset="0"/>
              </a:rPr>
              <a:t>Dr. Gustavo </a:t>
            </a:r>
            <a:r>
              <a:rPr lang="pt-BR" sz="1300" dirty="0" smtClean="0">
                <a:latin typeface="Tahoma" panose="020B0604030504040204" pitchFamily="34" charset="0"/>
                <a:ea typeface="Tahoma" panose="020B0604030504040204" pitchFamily="34" charset="0"/>
                <a:cs typeface="Tahoma" panose="020B0604030504040204" pitchFamily="34" charset="0"/>
              </a:rPr>
              <a:t>Loyola para detalhar </a:t>
            </a:r>
            <a:r>
              <a:rPr lang="pt-BR" sz="1300" dirty="0">
                <a:latin typeface="Tahoma" panose="020B0604030504040204" pitchFamily="34" charset="0"/>
                <a:ea typeface="Tahoma" panose="020B0604030504040204" pitchFamily="34" charset="0"/>
                <a:cs typeface="Tahoma" panose="020B0604030504040204" pitchFamily="34" charset="0"/>
              </a:rPr>
              <a:t>nossas </a:t>
            </a:r>
            <a:r>
              <a:rPr lang="pt-BR" sz="1300" dirty="0" smtClean="0">
                <a:latin typeface="Tahoma" panose="020B0604030504040204" pitchFamily="34" charset="0"/>
                <a:ea typeface="Tahoma" panose="020B0604030504040204" pitchFamily="34" charset="0"/>
                <a:cs typeface="Tahoma" panose="020B0604030504040204" pitchFamily="34" charset="0"/>
              </a:rPr>
              <a:t>propostas</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098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11:25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11:35</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974551817"/>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tângulo 7"/>
          <p:cNvSpPr>
            <a:spLocks noChangeArrowheads="1"/>
          </p:cNvSpPr>
          <p:nvPr/>
        </p:nvSpPr>
        <p:spPr bwMode="auto">
          <a:xfrm>
            <a:off x="4932040" y="1196752"/>
            <a:ext cx="4032448" cy="4883162"/>
          </a:xfrm>
          <a:prstGeom prst="rect">
            <a:avLst/>
          </a:prstGeom>
          <a:noFill/>
          <a:ln w="9525">
            <a:noFill/>
            <a:miter lim="800000"/>
            <a:headEnd/>
            <a:tailEnd/>
          </a:ln>
        </p:spPr>
        <p:txBody>
          <a:bodyPr wrap="square" lIns="64291" tIns="32146" rIns="64291" bIns="32146">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Apoio possível – discussão em 24/6:</a:t>
            </a:r>
          </a:p>
          <a:p>
            <a:pPr>
              <a:lnSpc>
                <a:spcPct val="110000"/>
              </a:lnSpc>
              <a:spcBef>
                <a:spcPts val="600"/>
              </a:spcBef>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Lei dos Corretores Associados –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Registros</a:t>
            </a:r>
            <a:r>
              <a:rPr lang="pt-BR" sz="13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MEI </a:t>
            </a:r>
            <a:r>
              <a:rPr lang="pt-BR" sz="13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Discussão de parâmetros – imobiliárias, </a:t>
            </a:r>
            <a:r>
              <a:rPr lang="pt-BR" sz="1300" dirty="0" err="1" smtClean="0">
                <a:latin typeface="Tahoma" panose="020B0604030504040204" pitchFamily="34" charset="0"/>
                <a:ea typeface="Tahoma" panose="020B0604030504040204" pitchFamily="34" charset="0"/>
                <a:cs typeface="Tahoma" panose="020B0604030504040204" pitchFamily="34" charset="0"/>
              </a:rPr>
              <a:t>houses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Produção e distribuição de material para esclarecimentos </a:t>
            </a:r>
            <a:endParaRPr lang="pt-BR" sz="13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Amicus</a:t>
            </a: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Curiae</a:t>
            </a:r>
            <a:r>
              <a:rPr lang="pt-BR" sz="1300" dirty="0" smtClean="0">
                <a:latin typeface="Tahoma" panose="020B0604030504040204" pitchFamily="34" charset="0"/>
                <a:ea typeface="Tahoma" panose="020B0604030504040204" pitchFamily="34" charset="0"/>
                <a:cs typeface="Tahoma" panose="020B0604030504040204" pitchFamily="34" charset="0"/>
              </a:rPr>
              <a:t> – STJ – PDG, Gafisa, Lúcio/</a:t>
            </a:r>
            <a:r>
              <a:rPr lang="pt-BR" sz="1300" dirty="0" err="1" smtClean="0">
                <a:latin typeface="Tahoma" panose="020B0604030504040204" pitchFamily="34" charset="0"/>
                <a:ea typeface="Tahoma" panose="020B0604030504040204" pitchFamily="34" charset="0"/>
                <a:cs typeface="Tahoma" panose="020B0604030504040204" pitchFamily="34" charset="0"/>
              </a:rPr>
              <a:t>Cyrela</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Pareceres - </a:t>
            </a:r>
            <a:r>
              <a:rPr lang="pt-BR" sz="1300" dirty="0" err="1" smtClean="0">
                <a:latin typeface="Tahoma" panose="020B0604030504040204" pitchFamily="34" charset="0"/>
                <a:ea typeface="Tahoma" panose="020B0604030504040204" pitchFamily="34" charset="0"/>
                <a:cs typeface="Tahoma" panose="020B0604030504040204" pitchFamily="34" charset="0"/>
              </a:rPr>
              <a:t>Cyrela</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395536" y="1097561"/>
            <a:ext cx="3926532" cy="4889800"/>
          </a:xfrm>
          <a:prstGeom prst="rect">
            <a:avLst/>
          </a:prstGeom>
        </p:spPr>
        <p:txBody>
          <a:bodyPr wrap="square">
            <a:spAutoFit/>
          </a:bodyPr>
          <a:lstStyle/>
          <a:p>
            <a:pPr>
              <a:lnSpc>
                <a:spcPct val="110000"/>
              </a:lnSpc>
              <a:spcBef>
                <a:spcPts val="600"/>
              </a:spcBef>
            </a:pPr>
            <a:r>
              <a:rPr lang="pt-BR" sz="1300" b="1" dirty="0">
                <a:latin typeface="Tahoma" panose="020B0604030504040204" pitchFamily="34" charset="0"/>
                <a:ea typeface="Tahoma" panose="020B0604030504040204" pitchFamily="34" charset="0"/>
                <a:cs typeface="Tahoma" panose="020B0604030504040204" pitchFamily="34" charset="0"/>
              </a:rPr>
              <a:t>A questão </a:t>
            </a:r>
            <a:r>
              <a:rPr lang="pt-BR" sz="13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300" b="1" dirty="0" smtClean="0">
                <a:latin typeface="Tahoma" panose="020B0604030504040204" pitchFamily="34" charset="0"/>
                <a:ea typeface="Tahoma" panose="020B0604030504040204" pitchFamily="34" charset="0"/>
                <a:cs typeface="Tahoma" panose="020B0604030504040204" pitchFamily="34" charset="0"/>
              </a:rPr>
            </a:b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 corretagem apartada: </a:t>
            </a:r>
            <a:r>
              <a:rPr lang="pt-BR" sz="1300" dirty="0" smtClean="0">
                <a:latin typeface="Tahoma" panose="020B0604030504040204" pitchFamily="34" charset="0"/>
                <a:ea typeface="Tahoma" panose="020B0604030504040204" pitchFamily="34" charset="0"/>
                <a:cs typeface="Tahoma" panose="020B0604030504040204" pitchFamily="34" charset="0"/>
              </a:rPr>
              <a:t>decisões </a:t>
            </a:r>
            <a:r>
              <a:rPr lang="pt-BR" sz="1300" dirty="0">
                <a:latin typeface="Tahoma" panose="020B0604030504040204" pitchFamily="34" charset="0"/>
                <a:ea typeface="Tahoma" panose="020B0604030504040204" pitchFamily="34" charset="0"/>
                <a:cs typeface="Tahoma" panose="020B0604030504040204" pitchFamily="34" charset="0"/>
              </a:rPr>
              <a:t>coletivas sobrepujam </a:t>
            </a:r>
            <a:r>
              <a:rPr lang="pt-BR" sz="13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300" dirty="0">
                <a:latin typeface="Tahoma" panose="020B0604030504040204" pitchFamily="34" charset="0"/>
                <a:ea typeface="Tahoma" panose="020B0604030504040204" pitchFamily="34" charset="0"/>
                <a:cs typeface="Tahoma" panose="020B0604030504040204" pitchFamily="34" charset="0"/>
              </a:rPr>
              <a:t>e riscos muito </a:t>
            </a:r>
            <a:r>
              <a:rPr lang="pt-BR" sz="13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300" b="1" dirty="0" smtClean="0">
                <a:latin typeface="Tahoma" panose="020B0604030504040204" pitchFamily="34" charset="0"/>
                <a:ea typeface="Tahoma" panose="020B0604030504040204" pitchFamily="34" charset="0"/>
                <a:cs typeface="Tahoma" panose="020B0604030504040204" pitchFamily="34" charset="0"/>
              </a:rPr>
              <a:t>:</a:t>
            </a:r>
          </a:p>
          <a:p>
            <a:pPr marL="177800">
              <a:lnSpc>
                <a:spcPct val="110000"/>
              </a:lnSpc>
              <a:spcBef>
                <a:spcPts val="1200"/>
              </a:spcBef>
              <a:buClr>
                <a:schemeClr val="tx1"/>
              </a:buClr>
            </a:pPr>
            <a:endParaRPr lang="pt-BR" sz="1300" b="1" dirty="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30028" y="1940382"/>
            <a:ext cx="67345" cy="127259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544215" y="4581128"/>
            <a:ext cx="67345" cy="8640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528717" y="1278298"/>
            <a:ext cx="216024" cy="4233853"/>
          </a:xfrm>
          <a:prstGeom prst="rect">
            <a:avLst/>
          </a:prstGeom>
        </p:spPr>
      </p:pic>
    </p:spTree>
    <p:extLst>
      <p:ext uri="{BB962C8B-B14F-4D97-AF65-F5344CB8AC3E}">
        <p14:creationId xmlns:p14="http://schemas.microsoft.com/office/powerpoint/2010/main" val="385890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 grpId="0"/>
      <p:bldP spid="12"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2492896"/>
            <a:ext cx="9144000" cy="165946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ANAMAGES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683568" y="980728"/>
            <a:ext cx="7200800" cy="1105687"/>
          </a:xfrm>
          <a:prstGeom prst="rect">
            <a:avLst/>
          </a:prstGeom>
        </p:spPr>
        <p:txBody>
          <a:bodyPr wrap="square">
            <a:spAutoFit/>
          </a:bodyPr>
          <a:lstStyle/>
          <a:p>
            <a:pPr>
              <a:lnSpc>
                <a:spcPct val="110000"/>
              </a:lnSpc>
              <a:spcBef>
                <a:spcPts val="4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ANAMAGES/ TJ- SP</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Aproximação da Magistratura e contribuição na diminuição da cultura de litígios no país. </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Produção de enunciados, distribuídos para juízes (14 mil na base)  </a:t>
            </a:r>
          </a:p>
          <a:p>
            <a:pPr marL="180975" indent="-180975">
              <a:lnSpc>
                <a:spcPct val="110000"/>
              </a:lnSpc>
              <a:spcBef>
                <a:spcPts val="4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Ação preliminar: encontro </a:t>
            </a:r>
            <a:r>
              <a:rPr lang="pt-BR" sz="1300" dirty="0">
                <a:latin typeface="Tahoma" panose="020B0604030504040204" pitchFamily="34" charset="0"/>
                <a:ea typeface="Tahoma" panose="020B0604030504040204" pitchFamily="34" charset="0"/>
                <a:cs typeface="Tahoma" panose="020B0604030504040204" pitchFamily="34" charset="0"/>
              </a:rPr>
              <a:t>de 1 dia sobre </a:t>
            </a:r>
            <a:r>
              <a:rPr lang="pt-BR" sz="1300" dirty="0" smtClean="0">
                <a:latin typeface="Tahoma" panose="020B0604030504040204" pitchFamily="34" charset="0"/>
                <a:ea typeface="Tahoma" panose="020B0604030504040204" pitchFamily="34" charset="0"/>
                <a:cs typeface="Tahoma" panose="020B0604030504040204" pitchFamily="34" charset="0"/>
              </a:rPr>
              <a:t>tema específico </a:t>
            </a:r>
            <a:r>
              <a:rPr lang="pt-BR" sz="1300" dirty="0">
                <a:latin typeface="Tahoma" panose="020B0604030504040204" pitchFamily="34" charset="0"/>
                <a:ea typeface="Tahoma" panose="020B0604030504040204" pitchFamily="34" charset="0"/>
                <a:cs typeface="Tahoma" panose="020B0604030504040204" pitchFamily="34" charset="0"/>
              </a:rPr>
              <a:t>com </a:t>
            </a:r>
            <a:r>
              <a:rPr lang="pt-BR" sz="1300" dirty="0" smtClean="0">
                <a:latin typeface="Tahoma" panose="020B0604030504040204" pitchFamily="34" charset="0"/>
                <a:ea typeface="Tahoma" panose="020B0604030504040204" pitchFamily="34" charset="0"/>
                <a:cs typeface="Tahoma" panose="020B0604030504040204" pitchFamily="34" charset="0"/>
              </a:rPr>
              <a:t>TJ-SP </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1"/>
          <p:cNvSpPr/>
          <p:nvPr/>
        </p:nvSpPr>
        <p:spPr>
          <a:xfrm>
            <a:off x="683568" y="2708519"/>
            <a:ext cx="7200800" cy="1105687"/>
          </a:xfrm>
          <a:prstGeom prst="rect">
            <a:avLst/>
          </a:prstGeom>
        </p:spPr>
        <p:txBody>
          <a:bodyPr wrap="square">
            <a:spAutoFit/>
          </a:bodyPr>
          <a:lstStyle/>
          <a:p>
            <a:pPr>
              <a:lnSpc>
                <a:spcPct val="110000"/>
              </a:lnSpc>
              <a:spcBef>
                <a:spcPts val="4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ANAMAGES e ABRAINC</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Até 4 encontros para nosso setor em SP. 1º encontro - Corretagem. </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Discussão organizada e com algum controle; entendimentos </a:t>
            </a:r>
            <a:r>
              <a:rPr lang="pt-BR" sz="1300" dirty="0" err="1">
                <a:latin typeface="Tahoma" panose="020B0604030504040204" pitchFamily="34" charset="0"/>
                <a:ea typeface="Tahoma" panose="020B0604030504040204" pitchFamily="34" charset="0"/>
                <a:cs typeface="Tahoma" panose="020B0604030504040204" pitchFamily="34" charset="0"/>
              </a:rPr>
              <a:t>orientativos</a:t>
            </a:r>
            <a:r>
              <a:rPr lang="pt-BR" sz="1300" dirty="0">
                <a:latin typeface="Tahoma" panose="020B0604030504040204" pitchFamily="34" charset="0"/>
                <a:ea typeface="Tahoma" panose="020B0604030504040204" pitchFamily="34" charset="0"/>
                <a:cs typeface="Tahoma" panose="020B0604030504040204" pitchFamily="34" charset="0"/>
              </a:rPr>
              <a:t> para juízes</a:t>
            </a:r>
            <a:r>
              <a:rPr lang="pt-BR" sz="1300" dirty="0" smtClean="0">
                <a:latin typeface="Tahoma" panose="020B0604030504040204" pitchFamily="34" charset="0"/>
                <a:ea typeface="Tahoma" panose="020B0604030504040204" pitchFamily="34" charset="0"/>
                <a:cs typeface="Tahoma" panose="020B0604030504040204" pitchFamily="34" charset="0"/>
              </a:rPr>
              <a:t>.</a:t>
            </a:r>
          </a:p>
          <a:p>
            <a:pPr marL="180975" indent="-180975">
              <a:lnSpc>
                <a:spcPct val="110000"/>
              </a:lnSpc>
              <a:spcBef>
                <a:spcPts val="4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b="1" dirty="0" smtClean="0">
                <a:latin typeface="Tahoma" panose="020B0604030504040204" pitchFamily="34" charset="0"/>
                <a:ea typeface="Tahoma" panose="020B0604030504040204" pitchFamily="34" charset="0"/>
                <a:cs typeface="Tahoma" panose="020B0604030504040204" pitchFamily="34" charset="0"/>
              </a:rPr>
              <a:t>Próximos </a:t>
            </a:r>
            <a:r>
              <a:rPr lang="pt-BR" sz="1300" b="1" dirty="0">
                <a:latin typeface="Tahoma" panose="020B0604030504040204" pitchFamily="34" charset="0"/>
                <a:ea typeface="Tahoma" panose="020B0604030504040204" pitchFamily="34" charset="0"/>
                <a:cs typeface="Tahoma" panose="020B0604030504040204" pitchFamily="34" charset="0"/>
              </a:rPr>
              <a:t>temas </a:t>
            </a:r>
            <a:r>
              <a:rPr lang="pt-BR" sz="1300" dirty="0" smtClean="0">
                <a:latin typeface="Tahoma" panose="020B0604030504040204" pitchFamily="34" charset="0"/>
                <a:ea typeface="Tahoma" panose="020B0604030504040204" pitchFamily="34" charset="0"/>
                <a:cs typeface="Tahoma" panose="020B0604030504040204" pitchFamily="34" charset="0"/>
              </a:rPr>
              <a:t>- </a:t>
            </a:r>
            <a:r>
              <a:rPr lang="pt-BR" sz="1300" dirty="0" err="1" smtClean="0">
                <a:latin typeface="Tahoma" panose="020B0604030504040204" pitchFamily="34" charset="0"/>
                <a:ea typeface="Tahoma" panose="020B0604030504040204" pitchFamily="34" charset="0"/>
                <a:cs typeface="Tahoma" panose="020B0604030504040204" pitchFamily="34" charset="0"/>
              </a:rPr>
              <a:t>Distratos</a:t>
            </a:r>
            <a:r>
              <a:rPr lang="pt-BR" sz="1300" dirty="0">
                <a:latin typeface="Tahoma" panose="020B0604030504040204" pitchFamily="34" charset="0"/>
                <a:ea typeface="Tahoma" panose="020B0604030504040204" pitchFamily="34" charset="0"/>
                <a:cs typeface="Tahoma" panose="020B0604030504040204" pitchFamily="34" charset="0"/>
              </a:rPr>
              <a:t>, segurança jurídica nas aprovações?</a:t>
            </a:r>
          </a:p>
        </p:txBody>
      </p:sp>
      <p:sp>
        <p:nvSpPr>
          <p:cNvPr id="22" name="Rectangle 1"/>
          <p:cNvSpPr/>
          <p:nvPr/>
        </p:nvSpPr>
        <p:spPr>
          <a:xfrm>
            <a:off x="683568" y="4523026"/>
            <a:ext cx="7200800" cy="1274451"/>
          </a:xfrm>
          <a:prstGeom prst="rect">
            <a:avLst/>
          </a:prstGeom>
        </p:spPr>
        <p:txBody>
          <a:bodyPr wrap="square">
            <a:spAutoFit/>
          </a:bodyPr>
          <a:lstStyle/>
          <a:p>
            <a:pPr>
              <a:lnSpc>
                <a:spcPct val="110000"/>
              </a:lnSpc>
              <a:spcBef>
                <a:spcPts val="4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Corretagem</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TESE: “É lícita a </a:t>
            </a:r>
            <a:r>
              <a:rPr lang="pt-BR" sz="1300" dirty="0" smtClean="0">
                <a:latin typeface="Tahoma" panose="020B0604030504040204" pitchFamily="34" charset="0"/>
                <a:ea typeface="Tahoma" panose="020B0604030504040204" pitchFamily="34" charset="0"/>
                <a:cs typeface="Tahoma" panose="020B0604030504040204" pitchFamily="34" charset="0"/>
              </a:rPr>
              <a:t>transferência </a:t>
            </a:r>
            <a:r>
              <a:rPr lang="pt-BR" sz="1300" dirty="0">
                <a:latin typeface="Tahoma" panose="020B0604030504040204" pitchFamily="34" charset="0"/>
                <a:ea typeface="Tahoma" panose="020B0604030504040204" pitchFamily="34" charset="0"/>
                <a:cs typeface="Tahoma" panose="020B0604030504040204" pitchFamily="34" charset="0"/>
              </a:rPr>
              <a:t>ao adquirente de imóvel comercializado na planta, da </a:t>
            </a:r>
            <a:r>
              <a:rPr lang="pt-BR" sz="1300" dirty="0" smtClean="0">
                <a:latin typeface="Tahoma" panose="020B0604030504040204" pitchFamily="34" charset="0"/>
                <a:ea typeface="Tahoma" panose="020B0604030504040204" pitchFamily="34" charset="0"/>
                <a:cs typeface="Tahoma" panose="020B0604030504040204" pitchFamily="34" charset="0"/>
              </a:rPr>
              <a:t>atribuição </a:t>
            </a:r>
            <a:r>
              <a:rPr lang="pt-BR" sz="1300" dirty="0">
                <a:latin typeface="Tahoma" panose="020B0604030504040204" pitchFamily="34" charset="0"/>
                <a:ea typeface="Tahoma" panose="020B0604030504040204" pitchFamily="34" charset="0"/>
                <a:cs typeface="Tahoma" panose="020B0604030504040204" pitchFamily="34" charset="0"/>
              </a:rPr>
              <a:t>pelo pagamento direto da comissão do corretor que intermediar o negócio.”</a:t>
            </a:r>
          </a:p>
          <a:p>
            <a:pPr marL="180975" indent="-180975">
              <a:lnSpc>
                <a:spcPct val="110000"/>
              </a:lnSpc>
              <a:spcBef>
                <a:spcPts val="4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ANTÍTESE: “A </a:t>
            </a:r>
            <a:r>
              <a:rPr lang="pt-BR" sz="1300" dirty="0" smtClean="0">
                <a:latin typeface="Tahoma" panose="020B0604030504040204" pitchFamily="34" charset="0"/>
                <a:ea typeface="Tahoma" panose="020B0604030504040204" pitchFamily="34" charset="0"/>
                <a:cs typeface="Tahoma" panose="020B0604030504040204" pitchFamily="34" charset="0"/>
              </a:rPr>
              <a:t>atribuição da </a:t>
            </a:r>
            <a:r>
              <a:rPr lang="pt-BR" sz="1300" dirty="0">
                <a:latin typeface="Tahoma" panose="020B0604030504040204" pitchFamily="34" charset="0"/>
                <a:ea typeface="Tahoma" panose="020B0604030504040204" pitchFamily="34" charset="0"/>
                <a:cs typeface="Tahoma" panose="020B0604030504040204" pitchFamily="34" charset="0"/>
              </a:rPr>
              <a:t>remuneração do corretor do imóvel comercializado na planta é do incorporador” (evitado, propositalmente, o uso de redação inversa à da tese</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60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20"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Insegurança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Jurídica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Arq.Futuro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11:35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11:50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065471279"/>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Insegur</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Jurídica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vento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Arq.Futuro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Plataforma de discussão sobre o futuro das cidades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539552" y="2832638"/>
            <a:ext cx="3816424" cy="2097497"/>
          </a:xfrm>
          <a:prstGeom prst="rect">
            <a:avLst/>
          </a:prstGeom>
        </p:spPr>
        <p:txBody>
          <a:bodyPr wrap="square">
            <a:spAutoFit/>
          </a:bodyPr>
          <a:lstStyle/>
          <a:p>
            <a:pPr marL="638175" lvl="2"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Grandes </a:t>
            </a:r>
            <a:r>
              <a:rPr lang="pt-BR" sz="1300" dirty="0">
                <a:latin typeface="Tahoma" panose="020B0604030504040204" pitchFamily="34" charset="0"/>
                <a:ea typeface="Tahoma" panose="020B0604030504040204" pitchFamily="34" charset="0"/>
                <a:cs typeface="Tahoma" panose="020B0604030504040204" pitchFamily="34" charset="0"/>
              </a:rPr>
              <a:t>projetos e a responsabilidade de se fazer cidade</a:t>
            </a:r>
          </a:p>
          <a:p>
            <a:pPr marL="638175" lvl="2" indent="-180975">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Projetos de grande porte </a:t>
            </a:r>
            <a:r>
              <a:rPr lang="pt-BR" sz="1300" dirty="0">
                <a:latin typeface="Tahoma" panose="020B0604030504040204" pitchFamily="34" charset="0"/>
                <a:ea typeface="Tahoma" panose="020B0604030504040204" pitchFamily="34" charset="0"/>
                <a:cs typeface="Tahoma" panose="020B0604030504040204" pitchFamily="34" charset="0"/>
              </a:rPr>
              <a:t>e sua relação com o </a:t>
            </a:r>
            <a:r>
              <a:rPr lang="pt-BR" sz="1300" dirty="0" smtClean="0">
                <a:latin typeface="Tahoma" panose="020B0604030504040204" pitchFamily="34" charset="0"/>
                <a:ea typeface="Tahoma" panose="020B0604030504040204" pitchFamily="34" charset="0"/>
                <a:cs typeface="Tahoma" panose="020B0604030504040204" pitchFamily="34" charset="0"/>
              </a:rPr>
              <a:t>entorno</a:t>
            </a:r>
          </a:p>
          <a:p>
            <a:pPr marL="1095375" lvl="3"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O Caso Parque Augusta</a:t>
            </a: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751512" y="2846546"/>
            <a:ext cx="4032448" cy="1246495"/>
          </a:xfrm>
          <a:prstGeom prst="rect">
            <a:avLst/>
          </a:prstGeom>
        </p:spPr>
        <p:txBody>
          <a:bodyPr wrap="square">
            <a:spAutoFit/>
          </a:bodyPr>
          <a:lstStyle/>
          <a:p>
            <a:pPr marL="638175" lvl="2"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Iniciativa </a:t>
            </a:r>
            <a:r>
              <a:rPr lang="pt-BR" sz="1300" dirty="0">
                <a:latin typeface="Tahoma" panose="020B0604030504040204" pitchFamily="34" charset="0"/>
                <a:ea typeface="Tahoma" panose="020B0604030504040204" pitchFamily="34" charset="0"/>
                <a:cs typeface="Tahoma" panose="020B0604030504040204" pitchFamily="34" charset="0"/>
              </a:rPr>
              <a:t>privada em projetos para qualificação do espaço público: insegurança jurídica e outros entraves</a:t>
            </a:r>
          </a:p>
          <a:p>
            <a:pPr marL="638175" lvl="2" indent="-180975">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38175" lvl="2"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a:t>
            </a:r>
            <a:r>
              <a:rPr lang="pt-BR" sz="1300" dirty="0" smtClean="0">
                <a:latin typeface="Tahoma" panose="020B0604030504040204" pitchFamily="34" charset="0"/>
                <a:ea typeface="Tahoma" panose="020B0604030504040204" pitchFamily="34" charset="0"/>
                <a:cs typeface="Tahoma" panose="020B0604030504040204" pitchFamily="34" charset="0"/>
              </a:rPr>
              <a:t>onstruindo </a:t>
            </a:r>
            <a:r>
              <a:rPr lang="pt-BR" sz="1300" dirty="0">
                <a:latin typeface="Tahoma" panose="020B0604030504040204" pitchFamily="34" charset="0"/>
                <a:ea typeface="Tahoma" panose="020B0604030504040204" pitchFamily="34" charset="0"/>
                <a:cs typeface="Tahoma" panose="020B0604030504040204" pitchFamily="34" charset="0"/>
              </a:rPr>
              <a:t>um novo dialogo para a cidade</a:t>
            </a:r>
          </a:p>
        </p:txBody>
      </p:sp>
      <p:sp>
        <p:nvSpPr>
          <p:cNvPr id="3" name="Retângulo 2"/>
          <p:cNvSpPr/>
          <p:nvPr/>
        </p:nvSpPr>
        <p:spPr>
          <a:xfrm>
            <a:off x="395536" y="692696"/>
            <a:ext cx="8352928" cy="892552"/>
          </a:xfrm>
          <a:prstGeom prst="rect">
            <a:avLst/>
          </a:prstGeom>
        </p:spPr>
        <p:txBody>
          <a:bodyPr wrap="square">
            <a:spAutoFit/>
          </a:bodyPr>
          <a:lstStyle/>
          <a:p>
            <a:r>
              <a:rPr lang="pt-BR" sz="1300" b="1" dirty="0" err="1">
                <a:solidFill>
                  <a:prstClr val="black"/>
                </a:solidFill>
                <a:latin typeface="Tahoma" panose="020B0604030504040204" pitchFamily="34" charset="0"/>
                <a:ea typeface="Tahoma" panose="020B0604030504040204" pitchFamily="34" charset="0"/>
                <a:cs typeface="Tahoma" panose="020B0604030504040204" pitchFamily="34" charset="0"/>
              </a:rPr>
              <a:t>Arq.Futuro</a:t>
            </a:r>
            <a:r>
              <a:rPr lang="pt-BR" sz="1300" b="1" dirty="0">
                <a:solidFill>
                  <a:prstClr val="black"/>
                </a:solidFill>
                <a:latin typeface="Tahoma" panose="020B0604030504040204" pitchFamily="34" charset="0"/>
                <a:ea typeface="Tahoma" panose="020B0604030504040204" pitchFamily="34" charset="0"/>
                <a:cs typeface="Tahoma" panose="020B0604030504040204" pitchFamily="34" charset="0"/>
              </a:rPr>
              <a:t> - Plataforma de discussão sobre o futuro das </a:t>
            </a:r>
            <a:r>
              <a:rPr lang="pt-BR" sz="13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cidades</a:t>
            </a:r>
          </a:p>
          <a:p>
            <a:endParaRPr lang="pt-BR" sz="13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pt-BR" sz="13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300" b="1" dirty="0">
                <a:solidFill>
                  <a:prstClr val="black"/>
                </a:solidFill>
                <a:latin typeface="Tahoma" panose="020B0604030504040204" pitchFamily="34" charset="0"/>
                <a:ea typeface="Tahoma" panose="020B0604030504040204" pitchFamily="34" charset="0"/>
                <a:cs typeface="Tahoma" panose="020B0604030504040204" pitchFamily="34" charset="0"/>
              </a:rPr>
              <a:t>Tema para o debate: A contribuição da produção </a:t>
            </a:r>
            <a:r>
              <a:rPr lang="pt-BR" sz="13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imobiliária </a:t>
            </a:r>
            <a:r>
              <a:rPr lang="pt-BR" sz="1300" b="1" dirty="0">
                <a:solidFill>
                  <a:prstClr val="black"/>
                </a:solidFill>
                <a:latin typeface="Tahoma" panose="020B0604030504040204" pitchFamily="34" charset="0"/>
                <a:ea typeface="Tahoma" panose="020B0604030504040204" pitchFamily="34" charset="0"/>
                <a:cs typeface="Tahoma" panose="020B0604030504040204" pitchFamily="34" charset="0"/>
              </a:rPr>
              <a:t>para a construção das </a:t>
            </a:r>
            <a:r>
              <a:rPr lang="pt-BR" sz="13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cidades</a:t>
            </a:r>
            <a:endParaRPr lang="pt-BR" sz="13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355976" y="1916832"/>
            <a:ext cx="288032" cy="4493009"/>
          </a:xfrm>
          <a:prstGeom prst="rect">
            <a:avLst/>
          </a:prstGeom>
        </p:spPr>
      </p:pic>
    </p:spTree>
    <p:extLst>
      <p:ext uri="{BB962C8B-B14F-4D97-AF65-F5344CB8AC3E}">
        <p14:creationId xmlns:p14="http://schemas.microsoft.com/office/powerpoint/2010/main" val="142466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Burocracia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11:50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957930101"/>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467544" y="764704"/>
            <a:ext cx="3816424" cy="5904693"/>
          </a:xfrm>
          <a:prstGeom prst="rect">
            <a:avLst/>
          </a:prstGeom>
        </p:spPr>
        <p:txBody>
          <a:bodyPr wrap="square">
            <a:spAutoFit/>
          </a:bodyPr>
          <a:lstStyle/>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Segurança na compra (terceiro de boa fé)</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Permuta </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Aprovação de Projetos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Processos </a:t>
            </a:r>
            <a:r>
              <a:rPr lang="pt-BR" sz="1300" dirty="0">
                <a:latin typeface="Tahoma" panose="020B0604030504040204" pitchFamily="34" charset="0"/>
                <a:ea typeface="Tahoma" panose="020B0604030504040204" pitchFamily="34" charset="0"/>
                <a:cs typeface="Tahoma" panose="020B0604030504040204" pitchFamily="34" charset="0"/>
              </a:rPr>
              <a:t>declaratórios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e referenciados nas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Balcão </a:t>
            </a:r>
            <a:r>
              <a:rPr lang="pt-BR" sz="13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Direito de Protocolo com regramento</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Registro de Incorporação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Uniformidade – CNJ</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i="1" dirty="0" err="1" smtClean="0">
                <a:latin typeface="Tahoma" panose="020B0604030504040204" pitchFamily="34" charset="0"/>
                <a:ea typeface="Tahoma" panose="020B0604030504040204" pitchFamily="34" charset="0"/>
                <a:cs typeface="Tahoma" panose="020B0604030504040204" pitchFamily="34" charset="0"/>
              </a:rPr>
              <a:t>Funding</a:t>
            </a:r>
            <a:r>
              <a:rPr lang="pt-BR" sz="1300" dirty="0" smtClean="0">
                <a:latin typeface="Tahoma" panose="020B0604030504040204" pitchFamily="34" charset="0"/>
                <a:ea typeface="Tahoma" panose="020B0604030504040204" pitchFamily="34" charset="0"/>
                <a:cs typeface="Tahoma" panose="020B0604030504040204" pitchFamily="34" charset="0"/>
              </a:rPr>
              <a:t> </a:t>
            </a: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598969" y="764704"/>
            <a:ext cx="4572000" cy="5444567"/>
          </a:xfrm>
          <a:prstGeom prst="rect">
            <a:avLst/>
          </a:prstGeom>
        </p:spPr>
        <p:txBody>
          <a:bodyPr>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Vendas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Revisão – bem de encomenda vs. bem de consumo</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Regulação de repasse antecipado/ crédito </a:t>
            </a:r>
            <a:r>
              <a:rPr lang="pt-BR" sz="1300" dirty="0" smtClean="0">
                <a:latin typeface="Tahoma" panose="020B0604030504040204" pitchFamily="34" charset="0"/>
                <a:ea typeface="Tahoma" panose="020B0604030504040204" pitchFamily="34" charset="0"/>
                <a:cs typeface="Tahoma" panose="020B0604030504040204" pitchFamily="34" charset="0"/>
              </a:rPr>
              <a:t>associativo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Fortalecimento </a:t>
            </a:r>
            <a:r>
              <a:rPr lang="pt-BR" sz="1300" dirty="0">
                <a:latin typeface="Tahoma" panose="020B0604030504040204" pitchFamily="34" charset="0"/>
                <a:ea typeface="Tahoma" panose="020B0604030504040204" pitchFamily="34" charset="0"/>
                <a:cs typeface="Tahoma" panose="020B0604030504040204" pitchFamily="34" charset="0"/>
              </a:rPr>
              <a:t>dos </a:t>
            </a:r>
            <a:r>
              <a:rPr lang="pt-BR" sz="1300" dirty="0" smtClean="0">
                <a:latin typeface="Tahoma" panose="020B0604030504040204" pitchFamily="34" charset="0"/>
                <a:ea typeface="Tahoma" panose="020B0604030504040204" pitchFamily="34" charset="0"/>
                <a:cs typeface="Tahoma" panose="020B0604030504040204" pitchFamily="34" charset="0"/>
              </a:rPr>
              <a:t>contratos - </a:t>
            </a:r>
            <a:r>
              <a:rPr lang="pt-BR" sz="1300" dirty="0" err="1" smtClean="0">
                <a:latin typeface="Tahoma" panose="020B0604030504040204" pitchFamily="34" charset="0"/>
                <a:ea typeface="Tahoma" panose="020B0604030504040204" pitchFamily="34" charset="0"/>
                <a:cs typeface="Tahoma" panose="020B0604030504040204" pitchFamily="34" charset="0"/>
              </a:rPr>
              <a:t>distratos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Definição em lei sobre </a:t>
            </a:r>
            <a:r>
              <a:rPr lang="pt-BR" sz="1300" dirty="0" smtClean="0">
                <a:latin typeface="Tahoma" panose="020B0604030504040204" pitchFamily="34" charset="0"/>
                <a:ea typeface="Tahoma" panose="020B0604030504040204" pitchFamily="34" charset="0"/>
                <a:cs typeface="Tahoma" panose="020B0604030504040204" pitchFamily="34" charset="0"/>
              </a:rPr>
              <a:t>corretagem</a:t>
            </a:r>
          </a:p>
          <a:p>
            <a:pPr marL="180975" lvl="1" indent="-180975">
              <a:lnSpc>
                <a:spcPct val="110000"/>
              </a:lnSpc>
              <a:spcBef>
                <a:spcPts val="600"/>
              </a:spcBef>
              <a:buClr>
                <a:schemeClr val="tx1"/>
              </a:buClr>
              <a:buFont typeface="Tahoma" panose="020B0604030504040204" pitchFamily="34" charset="0"/>
              <a:buChar cha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Obra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Leis referenciadas às normas técnicas tornando-as obrigatórias (cadeia produtiva)</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a:t>
            </a:r>
            <a:r>
              <a:rPr lang="pt-BR" sz="1300" dirty="0" smtClean="0">
                <a:latin typeface="Tahoma" panose="020B0604030504040204" pitchFamily="34" charset="0"/>
                <a:ea typeface="Tahoma" panose="020B0604030504040204" pitchFamily="34" charset="0"/>
                <a:cs typeface="Tahoma" panose="020B0604030504040204" pitchFamily="34" charset="0"/>
              </a:rPr>
              <a:t>erceirização </a:t>
            </a:r>
            <a:r>
              <a:rPr lang="pt-BR" sz="1300" dirty="0">
                <a:latin typeface="Tahoma" panose="020B0604030504040204" pitchFamily="34" charset="0"/>
                <a:ea typeface="Tahoma" panose="020B0604030504040204" pitchFamily="34" charset="0"/>
                <a:cs typeface="Tahoma" panose="020B0604030504040204" pitchFamily="34" charset="0"/>
              </a:rPr>
              <a:t>de </a:t>
            </a:r>
            <a:r>
              <a:rPr lang="pt-BR" sz="1300" dirty="0" smtClean="0">
                <a:latin typeface="Tahoma" panose="020B0604030504040204" pitchFamily="34" charset="0"/>
                <a:ea typeface="Tahoma" panose="020B0604030504040204" pitchFamily="34" charset="0"/>
                <a:cs typeface="Tahoma" panose="020B0604030504040204" pitchFamily="34" charset="0"/>
              </a:rPr>
              <a:t>atividades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Trabalho </a:t>
            </a:r>
            <a:r>
              <a:rPr lang="pt-BR" sz="1300" dirty="0">
                <a:latin typeface="Tahoma" panose="020B0604030504040204" pitchFamily="34" charset="0"/>
                <a:ea typeface="Tahoma" panose="020B0604030504040204" pitchFamily="34" charset="0"/>
                <a:cs typeface="Tahoma" panose="020B0604030504040204" pitchFamily="34" charset="0"/>
              </a:rPr>
              <a:t>análogo a </a:t>
            </a:r>
            <a:r>
              <a:rPr lang="pt-BR" sz="1300" dirty="0" smtClean="0">
                <a:latin typeface="Tahoma" panose="020B0604030504040204" pitchFamily="34" charset="0"/>
                <a:ea typeface="Tahoma" panose="020B0604030504040204" pitchFamily="34" charset="0"/>
                <a:cs typeface="Tahoma" panose="020B0604030504040204" pitchFamily="34" charset="0"/>
              </a:rPr>
              <a:t>escravidão: definição, processo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Bi </a:t>
            </a:r>
            <a:r>
              <a:rPr lang="pt-BR" sz="1300" dirty="0">
                <a:latin typeface="Tahoma" panose="020B0604030504040204" pitchFamily="34" charset="0"/>
                <a:ea typeface="Tahoma" panose="020B0604030504040204" pitchFamily="34" charset="0"/>
                <a:cs typeface="Tahoma" panose="020B0604030504040204" pitchFamily="34" charset="0"/>
              </a:rPr>
              <a:t>tributação em contratos de obra</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Recolhimento de </a:t>
            </a:r>
            <a:r>
              <a:rPr lang="pt-BR" sz="1300" dirty="0" smtClean="0">
                <a:latin typeface="Tahoma" panose="020B0604030504040204" pitchFamily="34" charset="0"/>
                <a:ea typeface="Tahoma" panose="020B0604030504040204" pitchFamily="34" charset="0"/>
                <a:cs typeface="Tahoma" panose="020B0604030504040204" pitchFamily="34" charset="0"/>
              </a:rPr>
              <a:t>ISS – controle eletrônico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Lei para </a:t>
            </a:r>
            <a:r>
              <a:rPr lang="pt-BR" sz="1300" dirty="0">
                <a:latin typeface="Tahoma" panose="020B0604030504040204" pitchFamily="34" charset="0"/>
                <a:ea typeface="Tahoma" panose="020B0604030504040204" pitchFamily="34" charset="0"/>
                <a:cs typeface="Tahoma" panose="020B0604030504040204" pitchFamily="34" charset="0"/>
              </a:rPr>
              <a:t>atrasos de obra</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300" dirty="0" smtClean="0">
                <a:latin typeface="Tahoma" panose="020B0604030504040204" pitchFamily="34" charset="0"/>
                <a:ea typeface="Tahoma" panose="020B0604030504040204" pitchFamily="34" charset="0"/>
                <a:cs typeface="Tahoma" panose="020B0604030504040204" pitchFamily="34" charset="0"/>
              </a:rPr>
              <a:t>Técnico</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Entrega</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Garantias segundo Norma de Desempenho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Uniformidade nos registros - CNJ</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0" y="620688"/>
            <a:ext cx="288032" cy="5645137"/>
          </a:xfrm>
          <a:prstGeom prst="rect">
            <a:avLst/>
          </a:prstGeom>
        </p:spPr>
      </p:pic>
    </p:spTree>
    <p:extLst>
      <p:ext uri="{BB962C8B-B14F-4D97-AF65-F5344CB8AC3E}">
        <p14:creationId xmlns:p14="http://schemas.microsoft.com/office/powerpoint/2010/main" val="1852519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092607"/>
          </a:xfrm>
          <a:prstGeom prst="rect">
            <a:avLst/>
          </a:prstGeom>
          <a:noFill/>
        </p:spPr>
        <p:txBody>
          <a:bodyPr wrap="square" rtlCol="0">
            <a:spAutoFit/>
          </a:bodyPr>
          <a:lstStyle/>
          <a:p>
            <a:pPr>
              <a:spcBef>
                <a:spcPts val="600"/>
              </a:spcBef>
            </a:pPr>
            <a:r>
              <a:rPr lang="pt-BR" sz="1300" dirty="0" smtClean="0">
                <a:latin typeface="Tahoma" panose="020B0604030504040204" pitchFamily="34" charset="0"/>
                <a:ea typeface="Tahoma" panose="020B0604030504040204" pitchFamily="34" charset="0"/>
                <a:cs typeface="Tahoma" panose="020B0604030504040204" pitchFamily="34" charset="0"/>
              </a:rPr>
              <a:t>As </a:t>
            </a:r>
            <a:r>
              <a:rPr lang="pt-BR" sz="13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9277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492716"/>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Compreender </a:t>
            </a:r>
            <a:r>
              <a:rPr lang="pt-BR" sz="13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300" dirty="0" smtClean="0">
                <a:latin typeface="Tahoma" panose="020B0604030504040204" pitchFamily="34" charset="0"/>
                <a:ea typeface="Tahoma" panose="020B0604030504040204" pitchFamily="34" charset="0"/>
                <a:cs typeface="Tahoma" panose="020B0604030504040204" pitchFamily="34" charset="0"/>
              </a:rPr>
              <a:t>reúne, </a:t>
            </a:r>
            <a:r>
              <a:rPr lang="pt-BR" sz="13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209288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Protestar </a:t>
            </a:r>
            <a:r>
              <a:rPr lang="pt-BR" sz="13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São Paulo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13:40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14:20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624904191"/>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14659" y="4941168"/>
            <a:ext cx="9051155" cy="795370"/>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251520" y="764704"/>
            <a:ext cx="8404548" cy="1723549"/>
          </a:xfrm>
          <a:prstGeom prst="rect">
            <a:avLst/>
          </a:prstGeom>
        </p:spPr>
        <p:txBody>
          <a:bodyPr wrap="square">
            <a:spAutoFit/>
          </a:bodyPr>
          <a:lstStyle/>
          <a:p>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Produção de Nota de divulgação dos impactos do PDE/ PL LPUOS </a:t>
            </a:r>
            <a:endPar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endPar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Principais pontos:</a:t>
            </a:r>
          </a:p>
          <a:p>
            <a:pPr marL="180975" indent="-180975">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Visão </a:t>
            </a:r>
            <a:r>
              <a:rPr lang="pt-BR" sz="1300" dirty="0">
                <a:latin typeface="Tahoma" panose="020B0604030504040204" pitchFamily="34" charset="0"/>
                <a:ea typeface="Tahoma" panose="020B0604030504040204" pitchFamily="34" charset="0"/>
                <a:cs typeface="Tahoma" panose="020B0604030504040204" pitchFamily="34" charset="0"/>
              </a:rPr>
              <a:t>particular da cidade em suposto processo amplo, democrático e participativo</a:t>
            </a:r>
          </a:p>
          <a:p>
            <a:pPr marL="180975"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Politicas de controle do mercado X Parceria com o mercado</a:t>
            </a:r>
          </a:p>
          <a:p>
            <a:pPr marL="180975"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Falta de visão metropolitana</a:t>
            </a:r>
          </a:p>
          <a:p>
            <a:pPr marL="742950" lvl="1" indent="-285750">
              <a:buFont typeface="Arial" panose="020B0604020202020204" pitchFamily="34" charset="0"/>
              <a:buChar char="•"/>
            </a:pPr>
            <a:endParaRPr 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PDE/LPUOS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2" y="2492896"/>
            <a:ext cx="4572000" cy="2077492"/>
          </a:xfrm>
          <a:prstGeom prst="rect">
            <a:avLst/>
          </a:prstGeom>
        </p:spPr>
        <p:txBody>
          <a:bodyPr>
            <a:spAutoFit/>
          </a:bodyPr>
          <a:lstStyle/>
          <a:p>
            <a:pPr>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Custo da produção imobiliária vai subir:</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Aumento da Outorga Onerosa</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Redução dos potenciais construtivos</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Limitação de gabaritos na maior parte do município</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Redução da área com altos potenciais – acirramento por busca de terrenos com consequente aumento de preços</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Inflexibilidade na formação de preço dos terrenos gerando subida de preços ou congelamento de </a:t>
            </a:r>
            <a:r>
              <a:rPr lang="pt-BR" sz="1300" dirty="0" smtClean="0">
                <a:latin typeface="Tahoma" panose="020B0604030504040204" pitchFamily="34" charset="0"/>
                <a:ea typeface="Tahoma" panose="020B0604030504040204" pitchFamily="34" charset="0"/>
                <a:cs typeface="Tahoma" panose="020B0604030504040204" pitchFamily="34" charset="0"/>
              </a:rPr>
              <a:t>negócios</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004048" y="2492896"/>
            <a:ext cx="4572000" cy="2277547"/>
          </a:xfrm>
          <a:prstGeom prst="rect">
            <a:avLst/>
          </a:prstGeom>
        </p:spPr>
        <p:txBody>
          <a:bodyPr>
            <a:spAutoFit/>
          </a:bodyPr>
          <a:lstStyle/>
          <a:p>
            <a:pPr>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Impactos para a sociedade:</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Redução da produção</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Elevado aumento de preços em todas as faixas</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Migração das classes média e baixa para cidades periféricas – melhor infraestrutura com preços mais baixos</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Piora das condições de mobilidade</a:t>
            </a:r>
          </a:p>
          <a:p>
            <a:pPr marL="180975" lvl="1" indent="-180975">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Incentivo a politicas rodoviárias </a:t>
            </a:r>
          </a:p>
          <a:p>
            <a:pPr marL="742950" lvl="1" indent="-285750">
              <a:buFont typeface="Arial" panose="020B0604020202020204" pitchFamily="34" charset="0"/>
              <a:buChar char="•"/>
            </a:pPr>
            <a:endParaRPr lang="pt-BR" sz="13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Retângulo 6"/>
          <p:cNvSpPr/>
          <p:nvPr/>
        </p:nvSpPr>
        <p:spPr>
          <a:xfrm>
            <a:off x="395536" y="5085184"/>
            <a:ext cx="8424936" cy="492443"/>
          </a:xfrm>
          <a:prstGeom prst="rect">
            <a:avLst/>
          </a:prstGeom>
        </p:spPr>
        <p:txBody>
          <a:bodyPr wrap="square">
            <a:spAutoFit/>
          </a:bodyPr>
          <a:lstStyle/>
          <a:p>
            <a:r>
              <a:rPr 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Proposta: Iniciar projeto de comunicação ampla dos pontos levantados estabelecendo estratégia de gerenciamento desta informação junto a sociedade, formadores de opinião e vereadores - FSB</a:t>
            </a:r>
          </a:p>
        </p:txBody>
      </p:sp>
      <p:sp>
        <p:nvSpPr>
          <p:cNvPr id="15" name="Retângulo 14"/>
          <p:cNvSpPr/>
          <p:nvPr/>
        </p:nvSpPr>
        <p:spPr>
          <a:xfrm>
            <a:off x="107504" y="2780928"/>
            <a:ext cx="72008" cy="172819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4932040" y="2780928"/>
            <a:ext cx="72008" cy="16561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179512" y="1412776"/>
            <a:ext cx="72008" cy="86409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72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P spid="2" grpId="0"/>
      <p:bldP spid="3" grpId="0"/>
      <p:bldP spid="7" grpId="0"/>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467544" y="1196752"/>
            <a:ext cx="3888432" cy="4985980"/>
          </a:xfrm>
          <a:prstGeom prst="rect">
            <a:avLst/>
          </a:prstGeom>
        </p:spPr>
        <p:txBody>
          <a:bodyPr wrap="square">
            <a:spAutoFit/>
          </a:bodyPr>
          <a:lstStyle/>
          <a:p>
            <a:pPr>
              <a:lnSpc>
                <a:spcPct val="15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PL Código de Obras</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Simplificação das análises</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Itens declaratórios</a:t>
            </a: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PORTARIA </a:t>
            </a:r>
            <a:r>
              <a:rPr lang="pt-BR" sz="1300" b="1" dirty="0">
                <a:latin typeface="Tahoma" panose="020B0604030504040204" pitchFamily="34" charset="0"/>
                <a:ea typeface="Tahoma" panose="020B0604030504040204" pitchFamily="34" charset="0"/>
                <a:cs typeface="Tahoma" panose="020B0604030504040204" pitchFamily="34" charset="0"/>
              </a:rPr>
              <a:t>Nº 56/SEHAB.G/2015 – normas para cooperação SEHAB e empresas p/ MCMV/FAR</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Definição de convênio com recursos do FAR</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Trabalho da Tenda com SEHAB sobre portaria de convênio com recursos FGTS</a:t>
            </a:r>
          </a:p>
          <a:p>
            <a:pPr marL="180975" lvl="1"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Nova portaria publicada – 26/6/15: PORTARIA Nº 138/SEHAB.G/2015</a:t>
            </a: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SMDU/ SEL/ SEHAB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2116421" y="700003"/>
            <a:ext cx="216024" cy="4233858"/>
          </a:xfrm>
          <a:prstGeom prst="rect">
            <a:avLst/>
          </a:prstGeom>
        </p:spPr>
      </p:pic>
      <p:sp>
        <p:nvSpPr>
          <p:cNvPr id="2" name="Retângulo 1"/>
          <p:cNvSpPr/>
          <p:nvPr/>
        </p:nvSpPr>
        <p:spPr>
          <a:xfrm>
            <a:off x="4788024" y="1340768"/>
            <a:ext cx="3913548" cy="2877711"/>
          </a:xfrm>
          <a:prstGeom prst="rect">
            <a:avLst/>
          </a:prstGeom>
        </p:spPr>
        <p:txBody>
          <a:bodyPr wrap="square">
            <a:spAutoFit/>
          </a:bodyPr>
          <a:lstStyle/>
          <a:p>
            <a:pPr>
              <a:lnSpc>
                <a:spcPct val="15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Novo decreto com regramento p/ HIS em elaboração em SEL</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Importante tentar acesso à minuta.</a:t>
            </a:r>
          </a:p>
          <a:p>
            <a:pPr marL="18097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Revisão </a:t>
            </a:r>
            <a:r>
              <a:rPr lang="pt-BR" sz="1300" b="1" dirty="0">
                <a:latin typeface="Tahoma" panose="020B0604030504040204" pitchFamily="34" charset="0"/>
                <a:ea typeface="Tahoma" panose="020B0604030504040204" pitchFamily="34" charset="0"/>
                <a:cs typeface="Tahoma" panose="020B0604030504040204" pitchFamily="34" charset="0"/>
              </a:rPr>
              <a:t>OUC Água Branca</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Pontos críticos na Lei e no Decreto. Definido no último comitê aguardar novo leilão dos </a:t>
            </a:r>
            <a:r>
              <a:rPr lang="pt-BR" sz="1300" dirty="0" err="1">
                <a:latin typeface="Tahoma" panose="020B0604030504040204" pitchFamily="34" charset="0"/>
                <a:ea typeface="Tahoma" panose="020B0604030504040204" pitchFamily="34" charset="0"/>
                <a:cs typeface="Tahoma" panose="020B0604030504040204" pitchFamily="34" charset="0"/>
              </a:rPr>
              <a:t>Cepacs</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1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6508909" y="627995"/>
            <a:ext cx="216024" cy="4233858"/>
          </a:xfrm>
          <a:prstGeom prst="rect">
            <a:avLst/>
          </a:prstGeom>
        </p:spPr>
      </p:pic>
      <p:pic>
        <p:nvPicPr>
          <p:cNvPr id="1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83968" y="980728"/>
            <a:ext cx="288032" cy="5645144"/>
          </a:xfrm>
          <a:prstGeom prst="rect">
            <a:avLst/>
          </a:prstGeom>
        </p:spPr>
      </p:pic>
    </p:spTree>
    <p:extLst>
      <p:ext uri="{BB962C8B-B14F-4D97-AF65-F5344CB8AC3E}">
        <p14:creationId xmlns:p14="http://schemas.microsoft.com/office/powerpoint/2010/main" val="28490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395536" y="1412776"/>
            <a:ext cx="3888432" cy="4301177"/>
          </a:xfrm>
          <a:prstGeom prst="rect">
            <a:avLst/>
          </a:prstGeom>
        </p:spPr>
        <p:txBody>
          <a:bodyPr wrap="square">
            <a:spAutoFit/>
          </a:bodyPr>
          <a:lstStyle/>
          <a:p>
            <a:pPr>
              <a:lnSpc>
                <a:spcPct val="150000"/>
              </a:lnSpc>
            </a:pPr>
            <a:r>
              <a:rPr lang="pt-BR" altLang="pt-BR" sz="1300" b="1" dirty="0">
                <a:latin typeface="Tahoma" panose="020B0604030504040204" pitchFamily="34" charset="0"/>
                <a:ea typeface="Tahoma" panose="020B0604030504040204" pitchFamily="34" charset="0"/>
                <a:cs typeface="Tahoma" panose="020B0604030504040204" pitchFamily="34" charset="0"/>
              </a:rPr>
              <a:t>SMT - minuta de Lei – contrapartidas financeiras – reunião 8/12</a:t>
            </a:r>
          </a:p>
          <a:p>
            <a:pPr marL="180975"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Responsabilidade MP, Base de cálculo, Forma de desembolso, Burocracia RITT</a:t>
            </a: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pt-BR" sz="1300"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pt-BR" sz="1300" b="1" dirty="0">
                <a:latin typeface="Tahoma" panose="020B0604030504040204" pitchFamily="34" charset="0"/>
                <a:ea typeface="Tahoma" panose="020B0604030504040204" pitchFamily="34" charset="0"/>
                <a:cs typeface="Tahoma" panose="020B0604030504040204" pitchFamily="34" charset="0"/>
              </a:rPr>
              <a:t>Minuta SMT 98/07 e Lei PGT</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Cria o FMCI - Fundo Municipal de Compensação de Impactos - Contrapartidas pagas ao fundo</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Cálculo do custo da construção baseado no CUB</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5 Níveis de impacto – 1% à 5% do custo como contrapartida</a:t>
            </a:r>
          </a:p>
          <a:p>
            <a:pPr>
              <a:lnSpc>
                <a:spcPct val="150000"/>
              </a:lnSpc>
            </a:pPr>
            <a:endParaRPr lang="pt-BR" sz="1300"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SMT/ PGT</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11960" y="980728"/>
            <a:ext cx="288032" cy="5645144"/>
          </a:xfrm>
          <a:prstGeom prst="rect">
            <a:avLst/>
          </a:prstGeom>
        </p:spPr>
      </p:pic>
      <p:sp>
        <p:nvSpPr>
          <p:cNvPr id="2" name="Retângulo 1"/>
          <p:cNvSpPr/>
          <p:nvPr/>
        </p:nvSpPr>
        <p:spPr>
          <a:xfrm>
            <a:off x="4427984" y="1484784"/>
            <a:ext cx="4572000" cy="3177793"/>
          </a:xfrm>
          <a:prstGeom prst="rect">
            <a:avLst/>
          </a:prstGeom>
        </p:spPr>
        <p:txBody>
          <a:bodyPr>
            <a:spAutoFit/>
          </a:bodyPr>
          <a:lstStyle/>
          <a:p>
            <a:pPr>
              <a:lnSpc>
                <a:spcPct val="150000"/>
              </a:lnSpc>
            </a:pPr>
            <a:r>
              <a:rPr lang="pt-BR" sz="1300" b="1" dirty="0">
                <a:latin typeface="Tahoma" panose="020B0604030504040204" pitchFamily="34" charset="0"/>
                <a:ea typeface="Tahoma" panose="020B0604030504040204" pitchFamily="34" charset="0"/>
                <a:cs typeface="Tahoma" panose="020B0604030504040204" pitchFamily="34" charset="0"/>
              </a:rPr>
              <a:t>Conceito de Vaga Pagadora – Carta à SMT e Prefeito</a:t>
            </a:r>
          </a:p>
          <a:p>
            <a:pPr marL="18097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Argumentação pronta:</a:t>
            </a:r>
          </a:p>
          <a:p>
            <a:pPr marL="638175" lvl="2"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Todo empreendimento c/ vagas de garagem=PGT</a:t>
            </a:r>
          </a:p>
          <a:p>
            <a:pPr marL="638175" lvl="2"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Desvinculação Área Construída e Nº de vagas NPDE</a:t>
            </a:r>
          </a:p>
          <a:p>
            <a:pPr marL="638175" lvl="2"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Proposta p/ definição de Valor/Vaga</a:t>
            </a:r>
          </a:p>
          <a:p>
            <a:pPr marL="638175" lvl="2"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Alternativa: Revisão da Tabela da Minuta SMT</a:t>
            </a:r>
          </a:p>
          <a:p>
            <a:pPr marL="742950" lvl="1" indent="-285750">
              <a:lnSpc>
                <a:spcPct val="150000"/>
              </a:lnSpc>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17" name="Imagem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340" y="4077072"/>
            <a:ext cx="4032448" cy="1368452"/>
          </a:xfrm>
          <a:prstGeom prst="rect">
            <a:avLst/>
          </a:prstGeom>
        </p:spPr>
      </p:pic>
      <p:sp>
        <p:nvSpPr>
          <p:cNvPr id="3" name="Retângulo 2"/>
          <p:cNvSpPr/>
          <p:nvPr/>
        </p:nvSpPr>
        <p:spPr>
          <a:xfrm>
            <a:off x="4860032" y="4293096"/>
            <a:ext cx="3960440" cy="992579"/>
          </a:xfrm>
          <a:prstGeom prst="rect">
            <a:avLst/>
          </a:prstGeom>
        </p:spPr>
        <p:txBody>
          <a:bodyPr wrap="square">
            <a:spAutoFit/>
          </a:bodyPr>
          <a:lstStyle/>
          <a:p>
            <a:pPr>
              <a:lnSpc>
                <a:spcPct val="150000"/>
              </a:lnSpc>
            </a:pPr>
            <a:r>
              <a:rPr lang="pt-BR" sz="1300" b="1" dirty="0">
                <a:latin typeface="Tahoma" panose="020B0604030504040204" pitchFamily="34" charset="0"/>
                <a:ea typeface="Tahoma" panose="020B0604030504040204" pitchFamily="34" charset="0"/>
                <a:cs typeface="Tahoma" panose="020B0604030504040204" pitchFamily="34" charset="0"/>
              </a:rPr>
              <a:t>Reunião com Prefeito Haddad e secretario </a:t>
            </a:r>
            <a:r>
              <a:rPr lang="pt-BR" sz="1300" b="1" dirty="0" err="1">
                <a:latin typeface="Tahoma" panose="020B0604030504040204" pitchFamily="34" charset="0"/>
                <a:ea typeface="Tahoma" panose="020B0604030504040204" pitchFamily="34" charset="0"/>
                <a:cs typeface="Tahoma" panose="020B0604030504040204" pitchFamily="34" charset="0"/>
              </a:rPr>
              <a:t>Tatto</a:t>
            </a:r>
            <a:r>
              <a:rPr lang="pt-BR" sz="1300" b="1" dirty="0">
                <a:latin typeface="Tahoma" panose="020B0604030504040204" pitchFamily="34" charset="0"/>
                <a:ea typeface="Tahoma" panose="020B0604030504040204" pitchFamily="34" charset="0"/>
                <a:cs typeface="Tahoma" panose="020B0604030504040204" pitchFamily="34" charset="0"/>
              </a:rPr>
              <a:t> para apresentação da carta proposta quando finalizada a discussão</a:t>
            </a:r>
          </a:p>
        </p:txBody>
      </p:sp>
    </p:spTree>
    <p:extLst>
      <p:ext uri="{BB962C8B-B14F-4D97-AF65-F5344CB8AC3E}">
        <p14:creationId xmlns:p14="http://schemas.microsoft.com/office/powerpoint/2010/main" val="34863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323528" y="908720"/>
            <a:ext cx="8548564" cy="292388"/>
          </a:xfrm>
          <a:prstGeom prst="rect">
            <a:avLst/>
          </a:prstGeom>
        </p:spPr>
        <p:txBody>
          <a:bodyPr wrap="square">
            <a:spAutoFit/>
          </a:bodyPr>
          <a:lstStyle/>
          <a:p>
            <a:r>
              <a:rPr lang="pt-BR" altLang="pt-BR" sz="1300" b="1" dirty="0" smtClean="0">
                <a:latin typeface="Tahoma" panose="020B0604030504040204" pitchFamily="34" charset="0"/>
                <a:ea typeface="Tahoma" panose="020B0604030504040204" pitchFamily="34" charset="0"/>
                <a:cs typeface="Tahoma" panose="020B0604030504040204" pitchFamily="34" charset="0"/>
              </a:rPr>
              <a:t>Proposta apresentada no comitê e levada ao VPALUM do Secovi</a:t>
            </a:r>
            <a:r>
              <a:rPr lang="pt-BR" altLang="pt-BR" sz="1300" dirty="0" smtClean="0">
                <a:latin typeface="Tahoma" panose="020B0604030504040204" pitchFamily="34" charset="0"/>
                <a:ea typeface="Tahoma" panose="020B0604030504040204" pitchFamily="34" charset="0"/>
                <a:cs typeface="Tahoma" panose="020B0604030504040204" pitchFamily="34" charset="0"/>
              </a:rPr>
              <a:t>   </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SMT/ PGT</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572000" y="1772816"/>
            <a:ext cx="4572000" cy="3508653"/>
          </a:xfrm>
          <a:prstGeom prst="rect">
            <a:avLst/>
          </a:prstGeom>
        </p:spPr>
        <p:txBody>
          <a:bodyPr>
            <a:spAutoFit/>
          </a:bodyPr>
          <a:lstStyle/>
          <a:p>
            <a:r>
              <a:rPr lang="pt-BR" altLang="pt-BR" sz="1300" b="1" dirty="0">
                <a:latin typeface="Tahoma" panose="020B0604030504040204" pitchFamily="34" charset="0"/>
                <a:ea typeface="Tahoma" panose="020B0604030504040204" pitchFamily="34" charset="0"/>
                <a:cs typeface="Tahoma" panose="020B0604030504040204" pitchFamily="34" charset="0"/>
              </a:rPr>
              <a:t>Nova proposta de fórmula simplificada p/ Valor da Contrapartida por vaga (VC):</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Área Construída Total (ATC)= 2xArea Computável (AC)</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Nº de Vagas (NV)=AC/35 (L 13885)</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Custo da Obra(CO)=ATC x CUB (</a:t>
            </a:r>
            <a:r>
              <a:rPr lang="pt-BR" altLang="pt-BR" sz="1300" dirty="0" err="1">
                <a:latin typeface="Tahoma" panose="020B0604030504040204" pitchFamily="34" charset="0"/>
                <a:ea typeface="Tahoma" panose="020B0604030504040204" pitchFamily="34" charset="0"/>
                <a:cs typeface="Tahoma" panose="020B0604030504040204" pitchFamily="34" charset="0"/>
              </a:rPr>
              <a:t>Sinduscon</a:t>
            </a:r>
            <a:r>
              <a:rPr lang="pt-BR" altLang="pt-BR" sz="1300" dirty="0">
                <a:latin typeface="Tahoma" panose="020B0604030504040204" pitchFamily="34" charset="0"/>
                <a:ea typeface="Tahoma" panose="020B0604030504040204" pitchFamily="34" charset="0"/>
                <a:cs typeface="Tahoma" panose="020B0604030504040204" pitchFamily="34" charset="0"/>
              </a:rPr>
              <a:t>)</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Percentual de contrapartida= 2,5%</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VC=(ATC x CUB x 2,5%)/NV</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VC=(2 x AC x CUB x 2,5%) / (AC/35)</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VC=1,75 x CUB / vaga</a:t>
            </a:r>
          </a:p>
          <a:p>
            <a:pPr marL="180975" lvl="1" indent="-180975">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Valor maio/2015 – CSL-16A= R$2799,51 / Vaga</a:t>
            </a:r>
          </a:p>
        </p:txBody>
      </p:sp>
      <p:sp>
        <p:nvSpPr>
          <p:cNvPr id="3" name="Retângulo 2"/>
          <p:cNvSpPr/>
          <p:nvPr/>
        </p:nvSpPr>
        <p:spPr>
          <a:xfrm>
            <a:off x="323528" y="1700808"/>
            <a:ext cx="3888432" cy="3608680"/>
          </a:xfrm>
          <a:prstGeom prst="rect">
            <a:avLst/>
          </a:prstGeom>
        </p:spPr>
        <p:txBody>
          <a:bodyPr wrap="square">
            <a:spAutoFit/>
          </a:bodyPr>
          <a:lstStyle/>
          <a:p>
            <a:pPr algn="just"/>
            <a:r>
              <a:rPr lang="pt-BR" altLang="pt-BR" sz="1300" b="1" dirty="0">
                <a:latin typeface="Tahoma" panose="020B0604030504040204" pitchFamily="34" charset="0"/>
                <a:ea typeface="Tahoma" panose="020B0604030504040204" pitchFamily="34" charset="0"/>
                <a:cs typeface="Tahoma" panose="020B0604030504040204" pitchFamily="34" charset="0"/>
              </a:rPr>
              <a:t>Cálculo da média do valor pago por vaga:</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Recebidas informações de 19 empreendimentos</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Excluiu-se do cálculo os dois extremos que distorciam a média</a:t>
            </a:r>
          </a:p>
          <a:p>
            <a:pPr marL="0" lvl="1" algn="just">
              <a:lnSpc>
                <a:spcPct val="150000"/>
              </a:lnSpc>
              <a:spcBef>
                <a:spcPts val="600"/>
              </a:spcBef>
              <a:buClr>
                <a:schemeClr val="tx1"/>
              </a:buClr>
            </a:pPr>
            <a:r>
              <a:rPr lang="pt-BR" altLang="pt-BR" sz="1300" b="1" dirty="0">
                <a:latin typeface="Tahoma" panose="020B0604030504040204" pitchFamily="34" charset="0"/>
                <a:ea typeface="Tahoma" panose="020B0604030504040204" pitchFamily="34" charset="0"/>
                <a:cs typeface="Tahoma" panose="020B0604030504040204" pitchFamily="34" charset="0"/>
              </a:rPr>
              <a:t>Resultados da amostragem:</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Valor Mínimo: R$1.376/vaga</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Valor Máximo: R$ 8.782/vaga</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Média: R$ 4.648/vaga</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Mediana: R$ 4.530/vaga</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Desvio Padrão: 2.632</a:t>
            </a:r>
          </a:p>
        </p:txBody>
      </p:sp>
      <p:pic>
        <p:nvPicPr>
          <p:cNvPr id="1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11960" y="980728"/>
            <a:ext cx="288032" cy="5645144"/>
          </a:xfrm>
          <a:prstGeom prst="rect">
            <a:avLst/>
          </a:prstGeom>
        </p:spPr>
      </p:pic>
    </p:spTree>
    <p:extLst>
      <p:ext uri="{BB962C8B-B14F-4D97-AF65-F5344CB8AC3E}">
        <p14:creationId xmlns:p14="http://schemas.microsoft.com/office/powerpoint/2010/main" val="275381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5"/>
          <p:cNvSpPr/>
          <p:nvPr/>
        </p:nvSpPr>
        <p:spPr>
          <a:xfrm>
            <a:off x="-14659" y="4077072"/>
            <a:ext cx="9144000" cy="165946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323528" y="1052736"/>
            <a:ext cx="3960440" cy="2800767"/>
          </a:xfrm>
          <a:prstGeom prst="rect">
            <a:avLst/>
          </a:prstGeom>
        </p:spPr>
        <p:txBody>
          <a:bodyPr wrap="square">
            <a:spAutoFit/>
          </a:bodyPr>
          <a:lstStyle/>
          <a:p>
            <a:r>
              <a:rPr lang="pt-BR" altLang="pt-BR" sz="1300" b="1" dirty="0" smtClean="0">
                <a:latin typeface="Tahoma" panose="020B0604030504040204" pitchFamily="34" charset="0"/>
                <a:ea typeface="Tahoma" panose="020B0604030504040204" pitchFamily="34" charset="0"/>
                <a:cs typeface="Tahoma" panose="020B0604030504040204" pitchFamily="34" charset="0"/>
              </a:rPr>
              <a:t>Pontos levantados na reunião do Secovi (VPALUM)</a:t>
            </a:r>
          </a:p>
          <a:p>
            <a:endParaRPr lang="pt-BR" alt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Criação de nova taxa</a:t>
            </a:r>
          </a:p>
          <a:p>
            <a:pPr marL="180975" lvl="1"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Empreendimentos de grande porte dividindo a conta com os pequenos</a:t>
            </a: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Mais um aumento de custo em um cenário de piora de mercado e piora de índices construtivos, aumento da outorga onerosa, etc.</a:t>
            </a:r>
          </a:p>
          <a:p>
            <a:pPr marL="0" lvl="1" algn="just">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Seria muito negativo para os seus associados que o Secovi-SP apoiasse a ideia</a:t>
            </a:r>
          </a:p>
          <a:p>
            <a:pPr marL="268288" indent="-268288">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 de São 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SMT/ PGT</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flipH="1">
            <a:off x="4283967" y="908720"/>
            <a:ext cx="216025" cy="3225746"/>
          </a:xfrm>
          <a:prstGeom prst="rect">
            <a:avLst/>
          </a:prstGeom>
        </p:spPr>
      </p:pic>
      <p:sp>
        <p:nvSpPr>
          <p:cNvPr id="2" name="Retângulo 1"/>
          <p:cNvSpPr/>
          <p:nvPr/>
        </p:nvSpPr>
        <p:spPr>
          <a:xfrm>
            <a:off x="4558627" y="1124744"/>
            <a:ext cx="4572000" cy="2677656"/>
          </a:xfrm>
          <a:prstGeom prst="rect">
            <a:avLst/>
          </a:prstGeom>
        </p:spPr>
        <p:txBody>
          <a:bodyPr>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Propostas na Reunião</a:t>
            </a:r>
            <a:r>
              <a:rPr lang="pt-BR" sz="1300" b="1" dirty="0" smtClean="0">
                <a:latin typeface="Tahoma" panose="020B0604030504040204" pitchFamily="34" charset="0"/>
                <a:ea typeface="Tahoma" panose="020B0604030504040204" pitchFamily="34" charset="0"/>
                <a:cs typeface="Tahoma" panose="020B0604030504040204" pitchFamily="34" charset="0"/>
              </a:rPr>
              <a:t>:</a:t>
            </a:r>
          </a:p>
          <a:p>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Proposta de definição de novas linhas de corte de acordo com o PL da LPUOS –número de vagas superior ao mínimo exigido no PL</a:t>
            </a: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Isenção para R2h</a:t>
            </a: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Regras diferenciadas p/ eixos </a:t>
            </a:r>
          </a:p>
          <a:p>
            <a:pPr marL="0" lvl="1" algn="just">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0" lvl="1" algn="just">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Deveria </a:t>
            </a:r>
            <a:r>
              <a:rPr lang="pt-BR" sz="1300" b="1" dirty="0">
                <a:latin typeface="Tahoma" panose="020B0604030504040204" pitchFamily="34" charset="0"/>
                <a:ea typeface="Tahoma" panose="020B0604030504040204" pitchFamily="34" charset="0"/>
                <a:cs typeface="Tahoma" panose="020B0604030504040204" pitchFamily="34" charset="0"/>
              </a:rPr>
              <a:t>aguardar momento mais propício para ser apresentada.</a:t>
            </a:r>
          </a:p>
          <a:p>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683568" y="4077072"/>
            <a:ext cx="8712968" cy="1646605"/>
          </a:xfrm>
          <a:prstGeom prst="rect">
            <a:avLst/>
          </a:prstGeom>
        </p:spPr>
        <p:txBody>
          <a:bodyPr wrap="square">
            <a:spAutoFit/>
          </a:bodyPr>
          <a:lstStyle/>
          <a:p>
            <a:pPr algn="just"/>
            <a:r>
              <a:rPr lang="pt-BR" sz="1300" b="1" dirty="0">
                <a:latin typeface="Tahoma" panose="020B0604030504040204" pitchFamily="34" charset="0"/>
                <a:ea typeface="Tahoma" panose="020B0604030504040204" pitchFamily="34" charset="0"/>
                <a:cs typeface="Tahoma" panose="020B0604030504040204" pitchFamily="34" charset="0"/>
              </a:rPr>
              <a:t>Propostas: </a:t>
            </a:r>
          </a:p>
          <a:p>
            <a:pPr algn="just"/>
            <a:r>
              <a:rPr lang="pt-BR" sz="1300" b="1" dirty="0" smtClean="0">
                <a:latin typeface="Tahoma" panose="020B0604030504040204" pitchFamily="34" charset="0"/>
                <a:ea typeface="Tahoma" panose="020B0604030504040204" pitchFamily="34" charset="0"/>
                <a:cs typeface="Tahoma" panose="020B0604030504040204" pitchFamily="34" charset="0"/>
              </a:rPr>
              <a:t/>
            </a:r>
            <a:br>
              <a:rPr lang="pt-BR" sz="1300" b="1" dirty="0" smtClean="0">
                <a:latin typeface="Tahoma" panose="020B0604030504040204" pitchFamily="34" charset="0"/>
                <a:ea typeface="Tahoma" panose="020B0604030504040204" pitchFamily="34" charset="0"/>
                <a:cs typeface="Tahoma" panose="020B0604030504040204" pitchFamily="34" charset="0"/>
              </a:rPr>
            </a:br>
            <a:r>
              <a:rPr lang="pt-BR" sz="1300" b="1" dirty="0" smtClean="0">
                <a:latin typeface="Tahoma" panose="020B0604030504040204" pitchFamily="34" charset="0"/>
                <a:ea typeface="Tahoma" panose="020B0604030504040204" pitchFamily="34" charset="0"/>
                <a:cs typeface="Tahoma" panose="020B0604030504040204" pitchFamily="34" charset="0"/>
              </a:rPr>
              <a:t>Apresentar </a:t>
            </a:r>
            <a:r>
              <a:rPr lang="pt-BR" sz="1300" b="1" dirty="0">
                <a:latin typeface="Tahoma" panose="020B0604030504040204" pitchFamily="34" charset="0"/>
                <a:ea typeface="Tahoma" panose="020B0604030504040204" pitchFamily="34" charset="0"/>
                <a:cs typeface="Tahoma" panose="020B0604030504040204" pitchFamily="34" charset="0"/>
              </a:rPr>
              <a:t>nova revisão ao Secovi baseado nas propostas.</a:t>
            </a: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Questão de enfraquecimento dos argumentos quando se cria novas linhas de corte e se isenta alguns usos.</a:t>
            </a:r>
          </a:p>
          <a:p>
            <a:pPr algn="just"/>
            <a:r>
              <a:rPr lang="pt-BR" sz="1300" b="1" dirty="0" smtClean="0">
                <a:latin typeface="Tahoma" panose="020B0604030504040204" pitchFamily="34" charset="0"/>
                <a:ea typeface="Tahoma" panose="020B0604030504040204" pitchFamily="34" charset="0"/>
                <a:cs typeface="Tahoma" panose="020B0604030504040204" pitchFamily="34" charset="0"/>
              </a:rPr>
              <a:t/>
            </a:r>
            <a:br>
              <a:rPr lang="pt-BR" sz="1300" b="1" dirty="0" smtClean="0">
                <a:latin typeface="Tahoma" panose="020B0604030504040204" pitchFamily="34" charset="0"/>
                <a:ea typeface="Tahoma" panose="020B0604030504040204" pitchFamily="34" charset="0"/>
                <a:cs typeface="Tahoma" panose="020B0604030504040204" pitchFamily="34" charset="0"/>
              </a:rPr>
            </a:br>
            <a:r>
              <a:rPr lang="pt-BR" sz="1300" b="1" dirty="0" smtClean="0">
                <a:latin typeface="Tahoma" panose="020B0604030504040204" pitchFamily="34" charset="0"/>
                <a:ea typeface="Tahoma" panose="020B0604030504040204" pitchFamily="34" charset="0"/>
                <a:cs typeface="Tahoma" panose="020B0604030504040204" pitchFamily="34" charset="0"/>
              </a:rPr>
              <a:t>Apresentar </a:t>
            </a:r>
            <a:r>
              <a:rPr lang="pt-BR" sz="1300" b="1" dirty="0">
                <a:latin typeface="Tahoma" panose="020B0604030504040204" pitchFamily="34" charset="0"/>
                <a:ea typeface="Tahoma" panose="020B0604030504040204" pitchFamily="34" charset="0"/>
                <a:cs typeface="Tahoma" panose="020B0604030504040204" pitchFamily="34" charset="0"/>
              </a:rPr>
              <a:t>proposta  à SMT sem o apoio do Secovi</a:t>
            </a:r>
          </a:p>
          <a:p>
            <a:pPr marL="180975" lvl="1" indent="-180975" algn="just">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Poderia ser questionado não ser proposta de todo o setor</a:t>
            </a:r>
          </a:p>
        </p:txBody>
      </p:sp>
    </p:spTree>
    <p:extLst>
      <p:ext uri="{BB962C8B-B14F-4D97-AF65-F5344CB8AC3E}">
        <p14:creationId xmlns:p14="http://schemas.microsoft.com/office/powerpoint/2010/main" val="195056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tângulo 7"/>
          <p:cNvSpPr>
            <a:spLocks noChangeArrowheads="1"/>
          </p:cNvSpPr>
          <p:nvPr/>
        </p:nvSpPr>
        <p:spPr bwMode="auto">
          <a:xfrm>
            <a:off x="251520" y="1196752"/>
            <a:ext cx="3960440" cy="465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nSpc>
                <a:spcPct val="150000"/>
              </a:lnSpc>
              <a:buFontTx/>
              <a:buNone/>
            </a:pPr>
            <a:r>
              <a:rPr lang="pt-BR" alt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Reuniões com </a:t>
            </a:r>
            <a:r>
              <a:rPr lang="pt-BR" altLang="pt-BR" sz="13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Élton</a:t>
            </a:r>
            <a:r>
              <a:rPr lang="pt-BR" alt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a:t>
            </a:r>
            <a:br>
              <a:rPr lang="pt-BR" alt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br>
            <a:r>
              <a:rPr lang="pt-BR" alt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rPr>
              <a:t>Departamento </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de Áreas </a:t>
            </a:r>
            <a:r>
              <a:rPr lang="pt-BR" alt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rPr>
              <a:t>Contaminadas</a:t>
            </a:r>
          </a:p>
          <a:p>
            <a:pPr marL="180975" lvl="1" indent="-180975" algn="just">
              <a:lnSpc>
                <a:spcPct val="150000"/>
              </a:lnSpc>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Sistema para gerenciamento de áreas contaminadas (apoio do setor):</a:t>
            </a:r>
          </a:p>
          <a:p>
            <a:pPr marL="295275" lvl="2" indent="-180975" algn="just">
              <a:lnSpc>
                <a:spcPct val="150000"/>
              </a:lnSpc>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Visual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Monterey</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proposta </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fin. R$2.500.000/ prazo: 8 meses em 4 fases</a:t>
            </a:r>
          </a:p>
          <a:p>
            <a:pPr marL="295275" lvl="2" indent="-180975" algn="just">
              <a:lnSpc>
                <a:spcPct val="150000"/>
              </a:lnSpc>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Schlumberger: solução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Hydromanager</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Hydro</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geoanalyst</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 aguardando orçamento / prazo de implantação – Dificuldade de acesso ao BD da Cetesb</a:t>
            </a:r>
          </a:p>
          <a:p>
            <a:pPr marL="295275" lvl="2" indent="-180975" algn="just">
              <a:lnSpc>
                <a:spcPct val="150000"/>
              </a:lnSpc>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Possíveis Parcerias para Custeio: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Aesas</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Abetre</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Sindicom</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ABLP,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Sinduscon</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SP, Secovi SP.</a:t>
            </a:r>
          </a:p>
          <a:p>
            <a:pPr indent="-303213">
              <a:lnSpc>
                <a:spcPct val="150000"/>
              </a:lnSpc>
              <a:buFontTx/>
              <a:buNone/>
            </a:pPr>
            <a:endParaRPr lang="pt-BR" alt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indent="-760413">
              <a:lnSpc>
                <a:spcPct val="150000"/>
              </a:lnSpc>
              <a:buFontTx/>
              <a:buNone/>
            </a:pPr>
            <a:endPar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CETESB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499992" y="1124744"/>
            <a:ext cx="4464496" cy="3547125"/>
          </a:xfrm>
          <a:prstGeom prst="rect">
            <a:avLst/>
          </a:prstGeom>
        </p:spPr>
        <p:txBody>
          <a:bodyPr wrap="square">
            <a:spAutoFit/>
          </a:bodyPr>
          <a:lstStyle/>
          <a:p>
            <a:pPr indent="-303213">
              <a:lnSpc>
                <a:spcPct val="150000"/>
              </a:lnSpc>
              <a:buNone/>
            </a:pPr>
            <a:r>
              <a:rPr lang="pt-BR" alt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Parceria CETESB/Secovi-SP/ABRAINC / AESAS </a:t>
            </a:r>
            <a:br>
              <a:rPr lang="pt-BR" alt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b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Capacitação de profissionais e auxílio aos técnicos da CETESB na análise</a:t>
            </a:r>
          </a:p>
          <a:p>
            <a:pPr algn="just">
              <a:lnSpc>
                <a:spcPct val="150000"/>
              </a:lnSpc>
              <a:spcBef>
                <a:spcPts val="600"/>
              </a:spcBef>
              <a:buClr>
                <a:schemeClr val="tx1"/>
              </a:buClr>
            </a:pPr>
            <a:r>
              <a:rPr lang="pt-BR" alt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Nova DD em elaboração: </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Centralização das análises, Prioridade p/ mudança de uso, </a:t>
            </a:r>
            <a:r>
              <a:rPr lang="pt-BR" altLang="pt-BR" sz="1300" dirty="0" err="1">
                <a:solidFill>
                  <a:srgbClr val="000000"/>
                </a:solidFill>
                <a:latin typeface="Tahoma" panose="020B0604030504040204" pitchFamily="34" charset="0"/>
                <a:ea typeface="Tahoma" panose="020B0604030504040204" pitchFamily="34" charset="0"/>
                <a:cs typeface="Tahoma" panose="020B0604030504040204" pitchFamily="34" charset="0"/>
              </a:rPr>
              <a:t>Checklist</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 para entrada de processo,  Aprovação de projeto de análise confirmatória, termo de reabilitação apenas quando área estiver </a:t>
            </a:r>
            <a:r>
              <a:rPr lang="pt-BR" altLang="pt-BR" sz="1300" dirty="0" err="1">
                <a:solidFill>
                  <a:srgbClr val="000000"/>
                </a:solidFill>
                <a:latin typeface="Tahoma" panose="020B0604030504040204" pitchFamily="34" charset="0"/>
                <a:ea typeface="Tahoma" panose="020B0604030504040204" pitchFamily="34" charset="0"/>
                <a:cs typeface="Tahoma" panose="020B0604030504040204" pitchFamily="34" charset="0"/>
              </a:rPr>
              <a:t>descontaminada</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 declaração de uso compatível quando área não oferecer mais risco (Habite-se)</a:t>
            </a:r>
          </a:p>
          <a:p>
            <a:pPr marL="752475" lvl="3" indent="-180975" algn="just">
              <a:lnSpc>
                <a:spcPct val="150000"/>
              </a:lnSpc>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Ainda em elaboração.  Próxima reunião para acompanhamento em </a:t>
            </a:r>
            <a:r>
              <a:rPr lang="pt-BR" altLang="pt-BR" sz="1300" dirty="0" err="1">
                <a:latin typeface="Tahoma" panose="020B0604030504040204" pitchFamily="34" charset="0"/>
                <a:ea typeface="Tahoma" panose="020B0604030504040204" pitchFamily="34" charset="0"/>
                <a:cs typeface="Tahoma" panose="020B0604030504040204" pitchFamily="34" charset="0"/>
              </a:rPr>
              <a:t>Ago</a:t>
            </a:r>
            <a:r>
              <a:rPr lang="pt-BR" altLang="pt-BR" sz="1300" dirty="0">
                <a:latin typeface="Tahoma" panose="020B0604030504040204" pitchFamily="34" charset="0"/>
                <a:ea typeface="Tahoma" panose="020B0604030504040204" pitchFamily="34" charset="0"/>
                <a:cs typeface="Tahoma" panose="020B0604030504040204" pitchFamily="34" charset="0"/>
              </a:rPr>
              <a:t>/15</a:t>
            </a:r>
          </a:p>
        </p:txBody>
      </p:sp>
      <p:pic>
        <p:nvPicPr>
          <p:cNvPr id="14"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flipH="1">
            <a:off x="4211960" y="980728"/>
            <a:ext cx="288032" cy="5645144"/>
          </a:xfrm>
          <a:prstGeom prst="rect">
            <a:avLst/>
          </a:prstGeom>
        </p:spPr>
      </p:pic>
    </p:spTree>
    <p:extLst>
      <p:ext uri="{BB962C8B-B14F-4D97-AF65-F5344CB8AC3E}">
        <p14:creationId xmlns:p14="http://schemas.microsoft.com/office/powerpoint/2010/main" val="1008799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fade">
                                      <p:cBhvr>
                                        <p:cTn id="14" dur="500"/>
                                        <p:tgtEl>
                                          <p:spTgt spid="717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p:cNvSpPr/>
          <p:nvPr/>
        </p:nvSpPr>
        <p:spPr>
          <a:xfrm>
            <a:off x="0" y="2636912"/>
            <a:ext cx="9144000" cy="194421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73" name="Retângulo 7"/>
          <p:cNvSpPr>
            <a:spLocks noChangeArrowheads="1"/>
          </p:cNvSpPr>
          <p:nvPr/>
        </p:nvSpPr>
        <p:spPr bwMode="auto">
          <a:xfrm>
            <a:off x="179388" y="692696"/>
            <a:ext cx="8624887" cy="185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buNone/>
            </a:pPr>
            <a:r>
              <a:rPr lang="pt-BR" altLang="pt-BR" sz="1300" b="1" dirty="0">
                <a:solidFill>
                  <a:srgbClr val="000000"/>
                </a:solidFill>
                <a:latin typeface="Tahoma" panose="020B0604030504040204" pitchFamily="34" charset="0"/>
                <a:ea typeface="Tahoma" panose="020B0604030504040204" pitchFamily="34" charset="0"/>
                <a:cs typeface="Tahoma" panose="020B0604030504040204" pitchFamily="34" charset="0"/>
              </a:rPr>
              <a:t>Alterações no decreto acordadas (ABRAINC/AESAS + Técnicos </a:t>
            </a:r>
            <a:r>
              <a:rPr lang="pt-BR" alt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CETESB)</a:t>
            </a:r>
          </a:p>
          <a:p>
            <a:pPr marL="390525" indent="-180975" algn="just">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Alternativa para Dec.59263 (</a:t>
            </a: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“Declaração de Uso Compatível”</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para tirar Habite-se)</a:t>
            </a:r>
          </a:p>
          <a:p>
            <a:pPr marL="390525" indent="-180975" algn="just">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Comunicação com cliente: averbação de Área Contaminada de Risco Confirmado na matrícula</a:t>
            </a:r>
          </a:p>
          <a:p>
            <a:pPr marL="390525" indent="-180975" algn="just">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Agendamento com Secretária Patrícia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Iglecias</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em 8/7</a:t>
            </a:r>
          </a:p>
          <a:p>
            <a:pPr marL="504825" lvl="2" indent="-180975" algn="just">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José Eduardo </a:t>
            </a:r>
            <a:r>
              <a:rPr lang="pt-BR" altLang="pt-BR" sz="1300" dirty="0" err="1">
                <a:solidFill>
                  <a:schemeClr val="tx1"/>
                </a:solidFill>
                <a:latin typeface="Tahoma" panose="020B0604030504040204" pitchFamily="34" charset="0"/>
                <a:ea typeface="Tahoma" panose="020B0604030504040204" pitchFamily="34" charset="0"/>
                <a:cs typeface="Tahoma" panose="020B0604030504040204" pitchFamily="34" charset="0"/>
              </a:rPr>
              <a:t>Lutti</a:t>
            </a: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 – Em princípio manifestação contrária às alterações sugeridas</a:t>
            </a:r>
          </a:p>
          <a:p>
            <a:pPr marL="504825" lvl="2" indent="-180975" algn="just">
              <a:spcBef>
                <a:spcPts val="600"/>
              </a:spcBef>
              <a:buClr>
                <a:schemeClr val="tx1"/>
              </a:buClr>
              <a:buFont typeface="Tahoma" panose="020B0604030504040204" pitchFamily="34" charset="0"/>
              <a:buChar char="›"/>
            </a:pPr>
            <a:r>
              <a:rPr lang="pt-BR" alt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Dependência da DD e de seus termos: monitoramento contínuo de passivos até sua extinção/ responsabilidade </a:t>
            </a:r>
            <a:r>
              <a:rPr lang="pt-BR" alt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solidária</a:t>
            </a: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CETESB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07504" y="2636912"/>
            <a:ext cx="9252520" cy="1954381"/>
          </a:xfrm>
          <a:prstGeom prst="rect">
            <a:avLst/>
          </a:prstGeom>
        </p:spPr>
        <p:txBody>
          <a:bodyPr wrap="square">
            <a:spAutoFit/>
          </a:bodyPr>
          <a:lstStyle/>
          <a:p>
            <a:pPr marL="323850" lvl="2" indent="0" algn="just">
              <a:spcBef>
                <a:spcPts val="600"/>
              </a:spcBef>
              <a:buClr>
                <a:schemeClr val="tx1"/>
              </a:buClr>
              <a:buNone/>
            </a:pPr>
            <a:r>
              <a:rPr lang="pt-BR" altLang="pt-BR" sz="1300" b="1" dirty="0">
                <a:latin typeface="Tahoma" panose="020B0604030504040204" pitchFamily="34" charset="0"/>
                <a:ea typeface="Tahoma" panose="020B0604030504040204" pitchFamily="34" charset="0"/>
                <a:cs typeface="Tahoma" panose="020B0604030504040204" pitchFamily="34" charset="0"/>
              </a:rPr>
              <a:t>Proposta de reunião politica:</a:t>
            </a:r>
          </a:p>
          <a:p>
            <a:pPr marL="390525" lvl="2"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Visões diferentes sobre os processos de descontaminação:</a:t>
            </a:r>
          </a:p>
          <a:p>
            <a:pPr marL="1304925" lvl="4"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SMA / MP X Cetesb / Abrainc</a:t>
            </a:r>
          </a:p>
          <a:p>
            <a:pPr marL="390525" lvl="2"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Importância do tema para o Estado de São Paulo:</a:t>
            </a:r>
          </a:p>
          <a:p>
            <a:pPr marL="1990725" lvl="3"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Reabilitação das áreas contaminadas urbanas</a:t>
            </a:r>
          </a:p>
          <a:p>
            <a:pPr marL="1990725" lvl="3"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impacto urbano positivo da descontaminação e reutilização</a:t>
            </a:r>
          </a:p>
          <a:p>
            <a:pPr marL="1990725" lvl="3" indent="-180975" algn="just">
              <a:spcBef>
                <a:spcPts val="600"/>
              </a:spcBef>
              <a:buClr>
                <a:schemeClr val="tx1"/>
              </a:buClr>
              <a:buFont typeface="Tahoma" panose="020B0604030504040204" pitchFamily="34" charset="0"/>
              <a:buChar char="›"/>
            </a:pPr>
            <a:r>
              <a:rPr lang="pt-BR" altLang="pt-BR" sz="1300" dirty="0">
                <a:latin typeface="Tahoma" panose="020B0604030504040204" pitchFamily="34" charset="0"/>
                <a:ea typeface="Tahoma" panose="020B0604030504040204" pitchFamily="34" charset="0"/>
                <a:cs typeface="Tahoma" panose="020B0604030504040204" pitchFamily="34" charset="0"/>
              </a:rPr>
              <a:t>Bandeira da gestão</a:t>
            </a:r>
          </a:p>
        </p:txBody>
      </p:sp>
      <p:sp>
        <p:nvSpPr>
          <p:cNvPr id="3" name="Retângulo 2"/>
          <p:cNvSpPr/>
          <p:nvPr/>
        </p:nvSpPr>
        <p:spPr>
          <a:xfrm>
            <a:off x="251520" y="4653136"/>
            <a:ext cx="8406680" cy="1446550"/>
          </a:xfrm>
          <a:prstGeom prst="rect">
            <a:avLst/>
          </a:prstGeom>
        </p:spPr>
        <p:txBody>
          <a:bodyPr wrap="square">
            <a:spAutoFit/>
          </a:bodyPr>
          <a:lstStyle/>
          <a:p>
            <a:pPr>
              <a:buFontTx/>
              <a:buNone/>
            </a:pPr>
            <a:r>
              <a:rPr lang="pt-BR" altLang="pt-BR" sz="13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Akatu</a:t>
            </a:r>
            <a:r>
              <a:rPr lang="pt-BR" altLang="pt-BR" sz="13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r>
              <a:rPr lang="pt-BR" alt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rPr>
              <a:t>mobilização </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da sociedade para o consumo consciente </a:t>
            </a:r>
            <a:r>
              <a:rPr lang="pt-BR" altLang="pt-BR" sz="1300" dirty="0" smtClean="0">
                <a:solidFill>
                  <a:srgbClr val="000000"/>
                </a:solidFill>
                <a:latin typeface="Tahoma" panose="020B0604030504040204" pitchFamily="34" charset="0"/>
                <a:ea typeface="Tahoma" panose="020B0604030504040204" pitchFamily="34" charset="0"/>
                <a:cs typeface="Tahoma" panose="020B0604030504040204" pitchFamily="34" charset="0"/>
              </a:rPr>
              <a:t>– intermediação </a:t>
            </a:r>
            <a:r>
              <a:rPr lang="pt-BR" altLang="pt-BR" sz="1300" dirty="0">
                <a:solidFill>
                  <a:srgbClr val="000000"/>
                </a:solidFill>
                <a:latin typeface="Tahoma" panose="020B0604030504040204" pitchFamily="34" charset="0"/>
                <a:ea typeface="Tahoma" panose="020B0604030504040204" pitchFamily="34" charset="0"/>
                <a:cs typeface="Tahoma" panose="020B0604030504040204" pitchFamily="34" charset="0"/>
              </a:rPr>
              <a:t>em diálogos entre agentes visando o consumo consciente</a:t>
            </a:r>
          </a:p>
          <a:p>
            <a:pPr marL="390525" indent="-180975" algn="just">
              <a:spcBef>
                <a:spcPts val="600"/>
              </a:spcBef>
              <a:buClr>
                <a:schemeClr val="tx1"/>
              </a:buClr>
              <a:buFont typeface="Tahoma" panose="020B0604030504040204" pitchFamily="34" charset="0"/>
              <a:buChar char="›"/>
            </a:pPr>
            <a:r>
              <a:rPr lang="pt-BR" altLang="pt-BR" sz="1300" b="1" dirty="0">
                <a:latin typeface="Tahoma" panose="020B0604030504040204" pitchFamily="34" charset="0"/>
                <a:ea typeface="Tahoma" panose="020B0604030504040204" pitchFamily="34" charset="0"/>
                <a:cs typeface="Tahoma" panose="020B0604030504040204" pitchFamily="34" charset="0"/>
              </a:rPr>
              <a:t>Questão áreas contaminadas: </a:t>
            </a:r>
            <a:r>
              <a:rPr lang="pt-BR" altLang="pt-BR" sz="1300" dirty="0">
                <a:latin typeface="Tahoma" panose="020B0604030504040204" pitchFamily="34" charset="0"/>
                <a:ea typeface="Tahoma" panose="020B0604030504040204" pitchFamily="34" charset="0"/>
                <a:cs typeface="Tahoma" panose="020B0604030504040204" pitchFamily="34" charset="0"/>
              </a:rPr>
              <a:t>segurança para compradores, garantia de divulgação da informação, mudança de percepção dos clientes, visões diferentes entre os agentes</a:t>
            </a:r>
          </a:p>
          <a:p>
            <a:pPr marL="390525" indent="-180975" algn="just">
              <a:spcBef>
                <a:spcPts val="600"/>
              </a:spcBef>
              <a:buClr>
                <a:schemeClr val="tx1"/>
              </a:buClr>
              <a:buFont typeface="Tahoma" panose="020B0604030504040204" pitchFamily="34" charset="0"/>
              <a:buChar char="›"/>
            </a:pPr>
            <a:r>
              <a:rPr lang="pt-BR" altLang="pt-BR" sz="1300" b="1" dirty="0">
                <a:latin typeface="Tahoma" panose="020B0604030504040204" pitchFamily="34" charset="0"/>
                <a:ea typeface="Tahoma" panose="020B0604030504040204" pitchFamily="34" charset="0"/>
                <a:cs typeface="Tahoma" panose="020B0604030504040204" pitchFamily="34" charset="0"/>
              </a:rPr>
              <a:t>Proposta:</a:t>
            </a:r>
            <a:r>
              <a:rPr lang="pt-BR" altLang="pt-BR" sz="1300" dirty="0">
                <a:latin typeface="Tahoma" panose="020B0604030504040204" pitchFamily="34" charset="0"/>
                <a:ea typeface="Tahoma" panose="020B0604030504040204" pitchFamily="34" charset="0"/>
                <a:cs typeface="Tahoma" panose="020B0604030504040204" pitchFamily="34" charset="0"/>
              </a:rPr>
              <a:t> iniciar diálogo intermediado por </a:t>
            </a:r>
            <a:r>
              <a:rPr lang="pt-BR" altLang="pt-BR" sz="1300" dirty="0" err="1">
                <a:latin typeface="Tahoma" panose="020B0604030504040204" pitchFamily="34" charset="0"/>
                <a:ea typeface="Tahoma" panose="020B0604030504040204" pitchFamily="34" charset="0"/>
                <a:cs typeface="Tahoma" panose="020B0604030504040204" pitchFamily="34" charset="0"/>
              </a:rPr>
              <a:t>Akatu</a:t>
            </a:r>
            <a:r>
              <a:rPr lang="pt-BR" altLang="pt-BR" sz="1300" dirty="0">
                <a:latin typeface="Tahoma" panose="020B0604030504040204" pitchFamily="34" charset="0"/>
                <a:ea typeface="Tahoma" panose="020B0604030504040204" pitchFamily="34" charset="0"/>
                <a:cs typeface="Tahoma" panose="020B0604030504040204" pitchFamily="34" charset="0"/>
              </a:rPr>
              <a:t> com MP, Secretaria, CETESB e Abrainc buscando visão única do tema.</a:t>
            </a:r>
          </a:p>
        </p:txBody>
      </p:sp>
    </p:spTree>
    <p:extLst>
      <p:ext uri="{BB962C8B-B14F-4D97-AF65-F5344CB8AC3E}">
        <p14:creationId xmlns:p14="http://schemas.microsoft.com/office/powerpoint/2010/main" val="2884599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73"/>
                                        </p:tgtEl>
                                        <p:attrNameLst>
                                          <p:attrName>style.visibility</p:attrName>
                                        </p:attrNameLst>
                                      </p:cBhvr>
                                      <p:to>
                                        <p:strVal val="visible"/>
                                      </p:to>
                                    </p:set>
                                    <p:animEffect transition="in" filter="fade">
                                      <p:cBhvr>
                                        <p:cTn id="20"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173"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4005064"/>
            <a:ext cx="6048672" cy="1368452"/>
          </a:xfrm>
          <a:prstGeom prst="rect">
            <a:avLst/>
          </a:prstGeom>
        </p:spPr>
      </p:pic>
      <p:sp>
        <p:nvSpPr>
          <p:cNvPr id="2" name="Rectangle 4"/>
          <p:cNvSpPr>
            <a:spLocks/>
          </p:cNvSpPr>
          <p:nvPr/>
        </p:nvSpPr>
        <p:spPr bwMode="auto">
          <a:xfrm>
            <a:off x="179388" y="908050"/>
            <a:ext cx="72263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88896" tIns="50798" rIns="88896" bIns="50798">
            <a:spAutoFit/>
          </a:bodyPr>
          <a:lstStyle>
            <a:lvl1pPr marL="342900" indent="-342900" defTabSz="912813">
              <a:spcBef>
                <a:spcPct val="20000"/>
              </a:spcBef>
              <a:buChar char="•"/>
              <a:defRPr sz="3200">
                <a:solidFill>
                  <a:schemeClr val="accent2"/>
                </a:solidFill>
                <a:latin typeface="Arial" panose="020B0604020202020204" pitchFamily="34" charset="0"/>
              </a:defRPr>
            </a:lvl1pPr>
            <a:lvl2pPr marL="320675" defTabSz="912813">
              <a:spcBef>
                <a:spcPct val="20000"/>
              </a:spcBef>
              <a:buChar char="–"/>
              <a:defRPr sz="2800">
                <a:solidFill>
                  <a:schemeClr val="accent2"/>
                </a:solidFill>
                <a:latin typeface="Arial" panose="020B0604020202020204" pitchFamily="34" charset="0"/>
              </a:defRPr>
            </a:lvl2pPr>
            <a:lvl3pPr marL="1143000" indent="-228600" defTabSz="912813">
              <a:spcBef>
                <a:spcPct val="20000"/>
              </a:spcBef>
              <a:buChar char="•"/>
              <a:defRPr sz="2400">
                <a:solidFill>
                  <a:schemeClr val="accent2"/>
                </a:solidFill>
                <a:latin typeface="Arial" panose="020B0604020202020204" pitchFamily="34" charset="0"/>
              </a:defRPr>
            </a:lvl3pPr>
            <a:lvl4pPr marL="1600200" indent="-228600" defTabSz="912813">
              <a:spcBef>
                <a:spcPct val="20000"/>
              </a:spcBef>
              <a:buChar char="–"/>
              <a:defRPr sz="2000">
                <a:solidFill>
                  <a:schemeClr val="accent2"/>
                </a:solidFill>
                <a:latin typeface="Arial" panose="020B0604020202020204" pitchFamily="34" charset="0"/>
              </a:defRPr>
            </a:lvl4pPr>
            <a:lvl5pPr marL="2057400" indent="-228600" defTabSz="912813">
              <a:spcBef>
                <a:spcPct val="20000"/>
              </a:spcBef>
              <a:buChar char="»"/>
              <a:defRPr sz="2000">
                <a:solidFill>
                  <a:schemeClr val="accent2"/>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accent2"/>
                </a:solidFill>
                <a:latin typeface="Arial" panose="020B0604020202020204" pitchFamily="34" charset="0"/>
              </a:defRPr>
            </a:lvl9pPr>
          </a:lstStyle>
          <a:p>
            <a:pPr lvl="1">
              <a:spcBef>
                <a:spcPts val="700"/>
              </a:spcBef>
              <a:buFontTx/>
              <a:buNone/>
            </a:pPr>
            <a:r>
              <a:rPr lang="en-US" altLang="pt-BR" sz="1500" b="1">
                <a:solidFill>
                  <a:srgbClr val="000000"/>
                </a:solidFill>
                <a:sym typeface="Arial" panose="020B0604020202020204" pitchFamily="34" charset="0"/>
              </a:rPr>
              <a:t>  </a:t>
            </a:r>
            <a:endParaRPr lang="en-US" altLang="pt-BR" sz="1800" b="1">
              <a:solidFill>
                <a:srgbClr val="000000"/>
              </a:solidFill>
              <a:sym typeface="Arial" panose="020B0604020202020204" pitchFamily="34" charset="0"/>
            </a:endParaRPr>
          </a:p>
        </p:txBody>
      </p:sp>
      <p:sp>
        <p:nvSpPr>
          <p:cNvPr id="7173" name="Retângulo 7"/>
          <p:cNvSpPr>
            <a:spLocks noChangeArrowheads="1"/>
          </p:cNvSpPr>
          <p:nvPr/>
        </p:nvSpPr>
        <p:spPr bwMode="auto">
          <a:xfrm>
            <a:off x="971600" y="1052736"/>
            <a:ext cx="7488832" cy="247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a:spcBef>
                <a:spcPct val="20000"/>
              </a:spcBef>
              <a:buChar char="•"/>
              <a:defRPr sz="3200">
                <a:solidFill>
                  <a:schemeClr val="accent2"/>
                </a:solidFill>
                <a:latin typeface="Arial" panose="020B0604020202020204" pitchFamily="34" charset="0"/>
              </a:defRPr>
            </a:lvl1pPr>
            <a:lvl2pPr marL="1028700" indent="-285750">
              <a:spcBef>
                <a:spcPct val="20000"/>
              </a:spcBef>
              <a:buChar char="–"/>
              <a:defRPr sz="2800">
                <a:solidFill>
                  <a:schemeClr val="accent2"/>
                </a:solidFill>
                <a:latin typeface="Arial" panose="020B0604020202020204" pitchFamily="34" charset="0"/>
              </a:defRPr>
            </a:lvl2pPr>
            <a:lvl3pPr marL="1143000" indent="-228600">
              <a:spcBef>
                <a:spcPct val="20000"/>
              </a:spcBef>
              <a:buChar char="•"/>
              <a:defRPr sz="2400">
                <a:solidFill>
                  <a:schemeClr val="accent2"/>
                </a:solidFill>
                <a:latin typeface="Arial" panose="020B0604020202020204" pitchFamily="34" charset="0"/>
              </a:defRPr>
            </a:lvl3pPr>
            <a:lvl4pPr marL="1600200" indent="-228600">
              <a:spcBef>
                <a:spcPct val="20000"/>
              </a:spcBef>
              <a:buChar char="–"/>
              <a:defRPr sz="2000">
                <a:solidFill>
                  <a:schemeClr val="accent2"/>
                </a:solidFill>
                <a:latin typeface="Arial" panose="020B0604020202020204" pitchFamily="34" charset="0"/>
              </a:defRPr>
            </a:lvl4pPr>
            <a:lvl5pPr marL="2057400" indent="-228600">
              <a:spcBef>
                <a:spcPct val="20000"/>
              </a:spcBef>
              <a:buChar char="»"/>
              <a:defRPr sz="2000">
                <a:solidFill>
                  <a:schemeClr val="accent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accent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accent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accent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accent2"/>
                </a:solidFill>
                <a:latin typeface="Arial" panose="020B0604020202020204" pitchFamily="34" charset="0"/>
              </a:defRPr>
            </a:lvl9pPr>
          </a:lstStyle>
          <a:p>
            <a:pPr algn="just">
              <a:lnSpc>
                <a:spcPct val="150000"/>
              </a:lnSpc>
              <a:spcBef>
                <a:spcPts val="600"/>
              </a:spcBef>
              <a:buClr>
                <a:schemeClr val="tx1"/>
              </a:buClr>
              <a:buNone/>
            </a:pPr>
            <a:r>
              <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rPr>
              <a:t>Coparticipação 2.500 kW - Relatório DGCGT enviado.</a:t>
            </a: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A conduta atual da ELETROPAULO possui respaldo normativo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expresso</a:t>
            </a: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Estratégia jurídica: processos administrativos para unidades privativas serem reconhecidas como unidades consumidoras. Com as respostas negativas a Abrainc teria argumentos para entrar em defesa de seus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associados.</a:t>
            </a: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09550" algn="just">
              <a:lnSpc>
                <a:spcPct val="150000"/>
              </a:lnSpc>
              <a:spcBef>
                <a:spcPts val="600"/>
              </a:spcBef>
              <a:buClr>
                <a:schemeClr val="tx1"/>
              </a:buClr>
              <a:buNone/>
            </a:pPr>
            <a:r>
              <a:rPr lang="pt-BR" sz="1300" dirty="0">
                <a:solidFill>
                  <a:schemeClr val="tx1"/>
                </a:solidFill>
                <a:latin typeface="Tahoma" panose="020B0604030504040204" pitchFamily="34" charset="0"/>
                <a:ea typeface="Tahoma" panose="020B0604030504040204" pitchFamily="34" charset="0"/>
                <a:cs typeface="Tahoma" panose="020B0604030504040204" pitchFamily="34" charset="0"/>
              </a:rPr>
              <a:t>Status: Aguardando as manifestações das </a:t>
            </a:r>
            <a:r>
              <a:rPr lang="pt-BR" sz="1300" dirty="0" smtClean="0">
                <a:solidFill>
                  <a:schemeClr val="tx1"/>
                </a:solidFill>
                <a:latin typeface="Tahoma" panose="020B0604030504040204" pitchFamily="34" charset="0"/>
                <a:ea typeface="Tahoma" panose="020B0604030504040204" pitchFamily="34" charset="0"/>
                <a:cs typeface="Tahoma" panose="020B0604030504040204" pitchFamily="34" charset="0"/>
              </a:rPr>
              <a:t>empresas</a:t>
            </a:r>
            <a:endParaRPr lang="pt-BR" sz="13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04775" indent="-180975" algn="just">
              <a:lnSpc>
                <a:spcPct val="150000"/>
              </a:lnSpc>
              <a:spcBef>
                <a:spcPts val="600"/>
              </a:spcBef>
              <a:buClr>
                <a:schemeClr val="tx1"/>
              </a:buClr>
              <a:buFont typeface="Tahoma" panose="020B0604030504040204" pitchFamily="34" charset="0"/>
              <a:buChar char="›"/>
            </a:pPr>
            <a:endParaRPr lang="pt-BR" sz="13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CaixaDeTexto 9"/>
          <p:cNvSpPr txBox="1"/>
          <p:nvPr/>
        </p:nvSpPr>
        <p:spPr>
          <a:xfrm>
            <a:off x="0" y="260648"/>
            <a:ext cx="2771800"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Eletropaulo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Coparticipação 2.500kw</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4" name="Imagem 13"/>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rot="5400000" flipH="1">
            <a:off x="4082204" y="678436"/>
            <a:ext cx="288032" cy="5645144"/>
          </a:xfrm>
          <a:prstGeom prst="rect">
            <a:avLst/>
          </a:prstGeom>
        </p:spPr>
      </p:pic>
      <p:sp>
        <p:nvSpPr>
          <p:cNvPr id="3" name="Retângulo 2"/>
          <p:cNvSpPr/>
          <p:nvPr/>
        </p:nvSpPr>
        <p:spPr>
          <a:xfrm>
            <a:off x="2123728" y="4149080"/>
            <a:ext cx="5616624" cy="1146468"/>
          </a:xfrm>
          <a:prstGeom prst="rect">
            <a:avLst/>
          </a:prstGeom>
        </p:spPr>
        <p:txBody>
          <a:bodyPr wrap="square">
            <a:spAutoFit/>
          </a:bodyPr>
          <a:lstStyle/>
          <a:p>
            <a:pPr algn="just">
              <a:lnSpc>
                <a:spcPct val="150000"/>
              </a:lnSpc>
              <a:spcBef>
                <a:spcPts val="600"/>
              </a:spcBef>
              <a:buClr>
                <a:schemeClr val="tx1"/>
              </a:buClr>
              <a:buNone/>
            </a:pPr>
            <a:r>
              <a:rPr lang="pt-BR" sz="1300" b="1" dirty="0">
                <a:latin typeface="Tahoma" panose="020B0604030504040204" pitchFamily="34" charset="0"/>
                <a:ea typeface="Tahoma" panose="020B0604030504040204" pitchFamily="34" charset="0"/>
                <a:cs typeface="Tahoma" panose="020B0604030504040204" pitchFamily="34" charset="0"/>
              </a:rPr>
              <a:t>Reuniões trimestrais p/ acompanhamento fluxo e operações.</a:t>
            </a:r>
          </a:p>
          <a:p>
            <a:pPr algn="just">
              <a:lnSpc>
                <a:spcPct val="150000"/>
              </a:lnSpc>
              <a:spcBef>
                <a:spcPts val="600"/>
              </a:spcBef>
              <a:buClr>
                <a:schemeClr val="tx1"/>
              </a:buClr>
              <a:buNone/>
            </a:pPr>
            <a:r>
              <a:rPr lang="pt-BR" sz="1300" b="1" dirty="0">
                <a:latin typeface="Tahoma" panose="020B0604030504040204" pitchFamily="34" charset="0"/>
                <a:ea typeface="Tahoma" panose="020B0604030504040204" pitchFamily="34" charset="0"/>
                <a:cs typeface="Tahoma" panose="020B0604030504040204" pitchFamily="34" charset="0"/>
              </a:rPr>
              <a:t>Reunião agendada p/ 5ª-feira, 16/7 às 9h30</a:t>
            </a:r>
          </a:p>
          <a:p>
            <a:pPr marL="390525" indent="-180975" algn="just">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Casos específicos - </a:t>
            </a:r>
            <a:r>
              <a:rPr lang="pt-BR" sz="1300" dirty="0">
                <a:solidFill>
                  <a:schemeClr val="accent1"/>
                </a:solidFill>
                <a:latin typeface="Tahoma" panose="020B0604030504040204" pitchFamily="34" charset="0"/>
                <a:ea typeface="Tahoma" panose="020B0604030504040204" pitchFamily="34" charset="0"/>
                <a:cs typeface="Tahoma" panose="020B0604030504040204" pitchFamily="34" charset="0"/>
              </a:rPr>
              <a:t>rogerio.jorge@aes.com</a:t>
            </a:r>
          </a:p>
        </p:txBody>
      </p:sp>
      <p:sp>
        <p:nvSpPr>
          <p:cNvPr id="16" name="Retângulo 15"/>
          <p:cNvSpPr/>
          <p:nvPr/>
        </p:nvSpPr>
        <p:spPr>
          <a:xfrm>
            <a:off x="899592" y="1484784"/>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899592" y="1916832"/>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899592" y="285293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spTree>
    <p:extLst>
      <p:ext uri="{BB962C8B-B14F-4D97-AF65-F5344CB8AC3E}">
        <p14:creationId xmlns:p14="http://schemas.microsoft.com/office/powerpoint/2010/main" val="35183879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73"/>
                                        </p:tgtEl>
                                        <p:attrNameLst>
                                          <p:attrName>style.visibility</p:attrName>
                                        </p:attrNameLst>
                                      </p:cBhvr>
                                      <p:to>
                                        <p:strVal val="visible"/>
                                      </p:to>
                                    </p:set>
                                    <p:animEffect transition="in" filter="fade">
                                      <p:cBhvr>
                                        <p:cTn id="20" dur="500"/>
                                        <p:tgtEl>
                                          <p:spTgt spid="717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73" grpId="0"/>
      <p:bldP spid="3" grpId="0"/>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445044586"/>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Mercado FIPE</a:t>
            </a:r>
          </a:p>
        </p:txBody>
      </p:sp>
    </p:spTree>
    <p:extLst>
      <p:ext uri="{BB962C8B-B14F-4D97-AF65-F5344CB8AC3E}">
        <p14:creationId xmlns:p14="http://schemas.microsoft.com/office/powerpoint/2010/main" val="1462657154"/>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Status - FIPE</a:t>
            </a:r>
          </a:p>
        </p:txBody>
      </p:sp>
      <p:graphicFrame>
        <p:nvGraphicFramePr>
          <p:cNvPr id="3" name="Tabela 2"/>
          <p:cNvGraphicFramePr>
            <a:graphicFrameLocks noGrp="1"/>
          </p:cNvGraphicFramePr>
          <p:nvPr>
            <p:extLst>
              <p:ext uri="{D42A27DB-BD31-4B8C-83A1-F6EECF244321}">
                <p14:modId xmlns:p14="http://schemas.microsoft.com/office/powerpoint/2010/main" val="215108223"/>
              </p:ext>
            </p:extLst>
          </p:nvPr>
        </p:nvGraphicFramePr>
        <p:xfrm>
          <a:off x="251520" y="836712"/>
          <a:ext cx="8424936" cy="5074410"/>
        </p:xfrm>
        <a:graphic>
          <a:graphicData uri="http://schemas.openxmlformats.org/drawingml/2006/table">
            <a:tbl>
              <a:tblPr>
                <a:tableStyleId>{5C22544A-7EE6-4342-B048-85BDC9FD1C3A}</a:tableStyleId>
              </a:tblPr>
              <a:tblGrid>
                <a:gridCol w="1205375"/>
                <a:gridCol w="2034984"/>
                <a:gridCol w="5184577"/>
              </a:tblGrid>
              <a:tr h="145773">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Empresa</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Status Dados</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c>
                  <a:txBody>
                    <a:bodyPr/>
                    <a:lstStyle/>
                    <a:p>
                      <a:pPr algn="ctr" fontAlgn="ctr"/>
                      <a:r>
                        <a:rPr lang="pt-BR" sz="1300" b="1" u="none" strike="noStrike" dirty="0">
                          <a:effectLst/>
                          <a:latin typeface="Tahoma" panose="020B0604030504040204" pitchFamily="34" charset="0"/>
                          <a:ea typeface="Tahoma" panose="020B0604030504040204" pitchFamily="34" charset="0"/>
                          <a:cs typeface="Tahoma" panose="020B0604030504040204" pitchFamily="34" charset="0"/>
                        </a:rPr>
                        <a:t>Comentário sobre contato</a:t>
                      </a:r>
                      <a:endParaRPr lang="pt-BR" sz="13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1">
                        <a:lumMod val="40000"/>
                        <a:lumOff val="60000"/>
                      </a:schemeClr>
                    </a:solidFill>
                  </a:tcPr>
                </a:tc>
              </a:tr>
              <a:tr h="153062">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Brookfield</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Cury</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Cyrela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Direcional</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Esser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Gafisa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Moura Dubeux</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MRV</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Rodobens</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Rossi</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Tecnisa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277116">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Tenda</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PDG</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até maio de 2015 (mas enviou dados agregados e incompletos)</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Yuny</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OK</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maio de 2015 (mas há </a:t>
                      </a:r>
                      <a:r>
                        <a:rPr lang="pt-BR" sz="1100" u="none" strike="noStrike" dirty="0" err="1">
                          <a:effectLst/>
                          <a:latin typeface="Tahoma" panose="020B0604030504040204" pitchFamily="34" charset="0"/>
                          <a:ea typeface="Tahoma" panose="020B0604030504040204" pitchFamily="34" charset="0"/>
                          <a:cs typeface="Tahoma" panose="020B0604030504040204" pitchFamily="34" charset="0"/>
                        </a:rPr>
                        <a:t>inconsitências</a:t>
                      </a: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 nos dados)</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60000"/>
                        <a:lumOff val="40000"/>
                      </a:schemeClr>
                    </a:solidFill>
                  </a:tcPr>
                </a:tc>
              </a:tr>
              <a:tr h="306124">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HM</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até março de 2014, dados de janeiro de 2015 a abril de 2015 e dados agregados de abril de 2014 a dezembro de 2014</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Emccamp</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até dezembro (mas enviou dado do 1º trimestre agregado)</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Even</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abril de 2015 e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225949">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Eztec</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Enviou apenas dados agregados para 2014</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fontAlgn="b"/>
                      <a:r>
                        <a:rPr lang="pt-BR" sz="1100" u="none" strike="noStrike">
                          <a:effectLst/>
                          <a:latin typeface="Tahoma" panose="020B0604030504040204" pitchFamily="34" charset="0"/>
                          <a:ea typeface="Tahoma" panose="020B0604030504040204" pitchFamily="34" charset="0"/>
                          <a:cs typeface="Tahoma" panose="020B0604030504040204" pitchFamily="34" charset="0"/>
                        </a:rPr>
                        <a:t>Patrimar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fevereiro de 2015 até abril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Trisul</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Enviou dados de janeiro 2015 a maio de 2015</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Viver</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a:effectLst/>
                          <a:latin typeface="Tahoma" panose="020B0604030504040204" pitchFamily="34" charset="0"/>
                          <a:ea typeface="Tahoma" panose="020B0604030504040204" pitchFamily="34" charset="0"/>
                          <a:cs typeface="Tahoma" panose="020B0604030504040204" pitchFamily="34" charset="0"/>
                        </a:rPr>
                        <a:t>Enviados Parcialmente</a:t>
                      </a:r>
                      <a:endParaRPr lang="pt-BR"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100" u="none" strike="noStrike" dirty="0">
                          <a:effectLst/>
                          <a:latin typeface="Tahoma" panose="020B0604030504040204" pitchFamily="34" charset="0"/>
                          <a:ea typeface="Tahoma" panose="020B0604030504040204" pitchFamily="34" charset="0"/>
                          <a:cs typeface="Tahoma" panose="020B0604030504040204" pitchFamily="34" charset="0"/>
                        </a:rPr>
                        <a:t>Mandou dados de setembro e outubro de 2014 (mas não dos outros meses)</a:t>
                      </a:r>
                      <a:endParaRPr lang="pt-BR"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2">
                        <a:lumMod val="20000"/>
                        <a:lumOff val="80000"/>
                      </a:schemeClr>
                    </a:solidFill>
                  </a:tcPr>
                </a:tc>
              </a:tr>
              <a:tr h="153062">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Plano &amp; Plano</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Tivemos contato (mas enviou apenas informações de RH)</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JHSF</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Indicou sua participação a partir de 2015, ainda sem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Odebrecht</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Enviou apenas dados de RH</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Andrade Gutierrez</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Nenhuma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r h="153062">
                <a:tc>
                  <a:txBody>
                    <a:bodyPr/>
                    <a:lstStyle/>
                    <a:p>
                      <a:pPr algn="ctr" fontAlgn="b"/>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Canopus</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Não enviou</a:t>
                      </a:r>
                      <a:endParaRPr lang="pt-BR" sz="1100" b="0" i="0" u="none" strike="noStrike">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10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rPr>
                        <a:t>Nenhuma resposta</a:t>
                      </a:r>
                      <a:endParaRPr lang="pt-BR" sz="1100" b="0" i="0" u="none" strike="noStrike" dirty="0">
                        <a:solidFill>
                          <a:schemeClr val="accent6">
                            <a:lumMod val="75000"/>
                          </a:schemeClr>
                        </a:solidFill>
                        <a:effectLst/>
                        <a:latin typeface="Tahoma" panose="020B0604030504040204" pitchFamily="34" charset="0"/>
                        <a:ea typeface="Tahoma" panose="020B0604030504040204" pitchFamily="34" charset="0"/>
                        <a:cs typeface="Tahoma" panose="020B0604030504040204" pitchFamily="34" charset="0"/>
                      </a:endParaRPr>
                    </a:p>
                  </a:txBody>
                  <a:tcPr marL="7289" marR="7289" marT="7289" marB="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31602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Segoe UI" panose="020B0502040204020203" pitchFamily="34" charset="0"/>
                <a:cs typeface="Segoe UI" panose="020B0502040204020203" pitchFamily="34" charset="0"/>
              </a:rPr>
              <a:t>17/06/2015</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spTree>
    <p:extLst>
      <p:ext uri="{BB962C8B-B14F-4D97-AF65-F5344CB8AC3E}">
        <p14:creationId xmlns:p14="http://schemas.microsoft.com/office/powerpoint/2010/main" val="3695744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err="1" smtClean="0"/>
              <a:t>Síntese</a:t>
            </a:r>
            <a:r>
              <a:rPr lang="en-US" dirty="0" smtClean="0"/>
              <a:t> dos </a:t>
            </a:r>
            <a:r>
              <a:rPr lang="en-US" dirty="0" err="1" smtClean="0"/>
              <a:t>resultados</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33</a:t>
            </a:fld>
            <a:endParaRPr lang="en-US" dirty="0">
              <a:solidFill>
                <a:prstClr val="white"/>
              </a:solidFill>
            </a:endParaRPr>
          </a:p>
        </p:txBody>
      </p:sp>
      <p:sp>
        <p:nvSpPr>
          <p:cNvPr id="8" name="Elipse 7"/>
          <p:cNvSpPr/>
          <p:nvPr/>
        </p:nvSpPr>
        <p:spPr>
          <a:xfrm>
            <a:off x="900165" y="417956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9" name="Retângulo 8"/>
          <p:cNvSpPr/>
          <p:nvPr/>
        </p:nvSpPr>
        <p:spPr>
          <a:xfrm>
            <a:off x="1038368" y="4063996"/>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Estoques (oferta): mercado reduziu em </a:t>
            </a:r>
            <a:r>
              <a:rPr lang="pt-BR" dirty="0">
                <a:solidFill>
                  <a:prstClr val="black"/>
                </a:solidFill>
                <a:latin typeface="Segoe UI Semilight" panose="020B0402040204020203" pitchFamily="34" charset="0"/>
                <a:cs typeface="Segoe UI Semilight" panose="020B0402040204020203" pitchFamily="34" charset="0"/>
              </a:rPr>
              <a:t>4</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0" name="Elipse 9"/>
          <p:cNvSpPr/>
          <p:nvPr/>
        </p:nvSpPr>
        <p:spPr>
          <a:xfrm>
            <a:off x="900165" y="457618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1038368" y="4460623"/>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Vendas (VGV): mercado reduziu em 10%</a:t>
            </a:r>
          </a:p>
        </p:txBody>
      </p:sp>
      <p:sp>
        <p:nvSpPr>
          <p:cNvPr id="12" name="Elipse 11"/>
          <p:cNvSpPr/>
          <p:nvPr/>
        </p:nvSpPr>
        <p:spPr>
          <a:xfrm>
            <a:off x="900165" y="497172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p:nvSpPr>
        <p:spPr>
          <a:xfrm>
            <a:off x="1038368" y="4856156"/>
            <a:ext cx="7956776" cy="369332"/>
          </a:xfrm>
          <a:prstGeom prst="rect">
            <a:avLst/>
          </a:prstGeom>
        </p:spPr>
        <p:txBody>
          <a:bodyPr wrap="square">
            <a:spAutoFit/>
          </a:bodyPr>
          <a:lstStyle/>
          <a:p>
            <a:pPr fontAlgn="auto">
              <a:spcBef>
                <a:spcPts val="0"/>
              </a:spcBef>
              <a:spcAft>
                <a:spcPts val="0"/>
              </a:spcAft>
            </a:pPr>
            <a:r>
              <a:rPr lang="pt-BR" dirty="0" err="1" smtClean="0">
                <a:solidFill>
                  <a:prstClr val="black"/>
                </a:solidFill>
                <a:latin typeface="Segoe UI Semilight" panose="020B0402040204020203" pitchFamily="34" charset="0"/>
                <a:cs typeface="Segoe UI Semilight" panose="020B0402040204020203" pitchFamily="34" charset="0"/>
              </a:rPr>
              <a:t>Distratos</a:t>
            </a:r>
            <a:r>
              <a:rPr lang="pt-BR" dirty="0" smtClean="0">
                <a:solidFill>
                  <a:prstClr val="black"/>
                </a:solidFill>
                <a:latin typeface="Segoe UI Semilight" panose="020B0402040204020203" pitchFamily="34" charset="0"/>
                <a:cs typeface="Segoe UI Semilight" panose="020B0402040204020203" pitchFamily="34" charset="0"/>
              </a:rPr>
              <a:t>/Entregas: mercado aumentou em 11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4" name="Elipse 13"/>
          <p:cNvSpPr/>
          <p:nvPr/>
        </p:nvSpPr>
        <p:spPr>
          <a:xfrm>
            <a:off x="900165" y="5359954"/>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038368" y="5244389"/>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Inadimplência: mercado aumentou em 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6" name="CaixaDeTexto 15"/>
          <p:cNvSpPr txBox="1"/>
          <p:nvPr/>
        </p:nvSpPr>
        <p:spPr>
          <a:xfrm>
            <a:off x="713475" y="5812626"/>
            <a:ext cx="7772400" cy="253916"/>
          </a:xfrm>
          <a:prstGeom prst="rect">
            <a:avLst/>
          </a:prstGeom>
          <a:noFill/>
        </p:spPr>
        <p:txBody>
          <a:bodyPr wrap="square" rtlCol="0">
            <a:spAutoFit/>
          </a:bodyPr>
          <a:lstStyle/>
          <a:p>
            <a:pPr algn="ctr" fontAlgn="auto">
              <a:spcBef>
                <a:spcPts val="0"/>
              </a:spcBef>
              <a:spcAft>
                <a:spcPts val="0"/>
              </a:spcAft>
            </a:pPr>
            <a:r>
              <a:rPr lang="pt-BR" sz="1050" dirty="0" smtClean="0">
                <a:solidFill>
                  <a:prstClr val="black">
                    <a:lumMod val="50000"/>
                    <a:lumOff val="50000"/>
                  </a:prstClr>
                </a:solidFill>
                <a:latin typeface="Segoe UI" panose="020B0502040204020203" pitchFamily="34" charset="0"/>
                <a:cs typeface="Segoe UI" panose="020B0502040204020203" pitchFamily="34" charset="0"/>
              </a:rPr>
              <a:t>[Comparações feitas entre abril/2015 e abril/2014]</a:t>
            </a:r>
          </a:p>
        </p:txBody>
      </p:sp>
      <p:sp>
        <p:nvSpPr>
          <p:cNvPr id="17" name="CaixaDeTexto 16"/>
          <p:cNvSpPr txBox="1"/>
          <p:nvPr/>
        </p:nvSpPr>
        <p:spPr>
          <a:xfrm>
            <a:off x="713475" y="3692970"/>
            <a:ext cx="7772400" cy="338554"/>
          </a:xfrm>
          <a:prstGeom prst="rect">
            <a:avLst/>
          </a:prstGeom>
          <a:noFill/>
        </p:spPr>
        <p:txBody>
          <a:bodyPr wrap="square" rtlCol="0">
            <a:spAutoFit/>
          </a:bodyPr>
          <a:lstStyle/>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do fim do período em análise</a:t>
            </a:r>
          </a:p>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médios do período em análise.</a:t>
            </a:r>
          </a:p>
        </p:txBody>
      </p:sp>
      <p:graphicFrame>
        <p:nvGraphicFramePr>
          <p:cNvPr id="3" name="Objeto 2"/>
          <p:cNvGraphicFramePr>
            <a:graphicFrameLocks noChangeAspect="1"/>
          </p:cNvGraphicFramePr>
          <p:nvPr>
            <p:extLst>
              <p:ext uri="{D42A27DB-BD31-4B8C-83A1-F6EECF244321}">
                <p14:modId xmlns:p14="http://schemas.microsoft.com/office/powerpoint/2010/main" val="1735400407"/>
              </p:ext>
            </p:extLst>
          </p:nvPr>
        </p:nvGraphicFramePr>
        <p:xfrm>
          <a:off x="799200" y="921344"/>
          <a:ext cx="7686675" cy="2752725"/>
        </p:xfrm>
        <a:graphic>
          <a:graphicData uri="http://schemas.openxmlformats.org/presentationml/2006/ole">
            <mc:AlternateContent xmlns:mc="http://schemas.openxmlformats.org/markup-compatibility/2006">
              <mc:Choice xmlns:v="urn:schemas-microsoft-com:vml" Requires="v">
                <p:oleObj spid="_x0000_s1036" name="Planilha" r:id="rId4" imgW="7686720" imgH="2752565" progId="Excel.Sheet.12">
                  <p:link updateAutomatic="1"/>
                </p:oleObj>
              </mc:Choice>
              <mc:Fallback>
                <p:oleObj name="Planilha" r:id="rId4" imgW="7686720" imgH="2752565" progId="Excel.Sheet.12">
                  <p:link updateAutomatic="1"/>
                  <p:pic>
                    <p:nvPicPr>
                      <p:cNvPr id="0" name=""/>
                      <p:cNvPicPr/>
                      <p:nvPr/>
                    </p:nvPicPr>
                    <p:blipFill>
                      <a:blip r:embed="rId5"/>
                      <a:stretch>
                        <a:fillRect/>
                      </a:stretch>
                    </p:blipFill>
                    <p:spPr>
                      <a:xfrm>
                        <a:off x="799200" y="921344"/>
                        <a:ext cx="7686675" cy="2752725"/>
                      </a:xfrm>
                      <a:prstGeom prst="rect">
                        <a:avLst/>
                      </a:prstGeom>
                    </p:spPr>
                  </p:pic>
                </p:oleObj>
              </mc:Fallback>
            </mc:AlternateContent>
          </a:graphicData>
        </a:graphic>
      </p:graphicFrame>
    </p:spTree>
    <p:extLst>
      <p:ext uri="{BB962C8B-B14F-4D97-AF65-F5344CB8AC3E}">
        <p14:creationId xmlns:p14="http://schemas.microsoft.com/office/powerpoint/2010/main" val="2123905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smtClean="0"/>
              <a:t>Introdução</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34</a:t>
            </a:fld>
            <a:endParaRPr lang="en-US" dirty="0">
              <a:solidFill>
                <a:prstClr val="white"/>
              </a:solidFill>
            </a:endParaRPr>
          </a:p>
        </p:txBody>
      </p:sp>
      <p:sp>
        <p:nvSpPr>
          <p:cNvPr id="10" name="Retângulo 9"/>
          <p:cNvSpPr/>
          <p:nvPr/>
        </p:nvSpPr>
        <p:spPr>
          <a:xfrm>
            <a:off x="1505116" y="2305811"/>
            <a:ext cx="6820696"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jan</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/2014 a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abr</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/2015</a:t>
            </a:r>
            <a:r>
              <a:rPr lang="pt-BR" sz="2000" dirty="0" smtClean="0">
                <a:solidFill>
                  <a:srgbClr val="0F6FC6">
                    <a:lumMod val="50000"/>
                  </a:srgbClr>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com dados das </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14 empresas</a:t>
            </a:r>
            <a:r>
              <a:rPr lang="pt-BR" sz="2000" dirty="0" smtClean="0">
                <a:solidFill>
                  <a:prstClr val="black"/>
                </a:solidFill>
                <a:latin typeface="Segoe UI Semilight" panose="020B0402040204020203" pitchFamily="34" charset="0"/>
                <a:cs typeface="Segoe UI Semilight" panose="020B0402040204020203" pitchFamily="34" charset="0"/>
              </a:rPr>
              <a:t>, listadas abaixo:</a:t>
            </a:r>
          </a:p>
        </p:txBody>
      </p:sp>
      <p:sp>
        <p:nvSpPr>
          <p:cNvPr id="14" name="Elipse 13"/>
          <p:cNvSpPr>
            <a:spLocks noChangeAspect="1"/>
          </p:cNvSpPr>
          <p:nvPr/>
        </p:nvSpPr>
        <p:spPr>
          <a:xfrm>
            <a:off x="1361699" y="123059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510063" y="1105818"/>
            <a:ext cx="6825061"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Este é um relatório sintético onde são apresentados indicadores selecionados</a:t>
            </a:r>
          </a:p>
        </p:txBody>
      </p:sp>
      <p:sp>
        <p:nvSpPr>
          <p:cNvPr id="15" name="Retângulo 14"/>
          <p:cNvSpPr/>
          <p:nvPr/>
        </p:nvSpPr>
        <p:spPr>
          <a:xfrm>
            <a:off x="1428751" y="4808764"/>
            <a:ext cx="6973425" cy="707886"/>
          </a:xfrm>
          <a:prstGeom prst="rect">
            <a:avLst/>
          </a:prstGeom>
          <a:solidFill>
            <a:schemeClr val="accent1">
              <a:lumMod val="20000"/>
              <a:lumOff val="80000"/>
            </a:schemeClr>
          </a:solidFill>
          <a:ln>
            <a:solidFill>
              <a:schemeClr val="tx1"/>
            </a:solidFill>
          </a:ln>
        </p:spPr>
        <p:txBody>
          <a:bodyPr wrap="square">
            <a:spAutoFit/>
          </a:bodyPr>
          <a:lstStyle/>
          <a:p>
            <a:pPr algn="ctr" fontAlgn="auto">
              <a:spcBef>
                <a:spcPts val="0"/>
              </a:spcBef>
              <a:spcAft>
                <a:spcPts val="0"/>
              </a:spcAft>
            </a:pP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Cury, </a:t>
            </a: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Direcional, </a:t>
            </a:r>
            <a:r>
              <a:rPr lang="pt-BR" sz="2000" dirty="0" err="1" smtClean="0">
                <a:solidFill>
                  <a:prstClr val="black"/>
                </a:solidFill>
                <a:latin typeface="Segoe UI Semilight" panose="020B0402040204020203" pitchFamily="34" charset="0"/>
                <a:cs typeface="Segoe UI Semilight" panose="020B0402040204020203" pitchFamily="34" charset="0"/>
              </a:rPr>
              <a:t>Esser</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Gafisa, HM, Moura </a:t>
            </a:r>
            <a:r>
              <a:rPr lang="pt-BR" sz="2000" dirty="0" err="1" smtClean="0">
                <a:solidFill>
                  <a:prstClr val="black"/>
                </a:solidFill>
                <a:latin typeface="Segoe UI Semilight" panose="020B0402040204020203" pitchFamily="34" charset="0"/>
                <a:cs typeface="Segoe UI Semilight" panose="020B0402040204020203" pitchFamily="34" charset="0"/>
              </a:rPr>
              <a:t>Dubeux</a:t>
            </a:r>
            <a:r>
              <a:rPr lang="pt-BR" sz="2000" dirty="0" smtClean="0">
                <a:solidFill>
                  <a:prstClr val="black"/>
                </a:solidFill>
                <a:latin typeface="Segoe UI Semilight" panose="020B0402040204020203" pitchFamily="34" charset="0"/>
                <a:cs typeface="Segoe UI Semilight" panose="020B0402040204020203" pitchFamily="34" charset="0"/>
              </a:rPr>
              <a:t>, MRV, PDG</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err="1" smtClean="0">
                <a:solidFill>
                  <a:prstClr val="black"/>
                </a:solidFill>
                <a:latin typeface="Segoe UI Semilight" panose="020B0402040204020203" pitchFamily="34" charset="0"/>
                <a:cs typeface="Segoe UI Semilight" panose="020B0402040204020203" pitchFamily="34" charset="0"/>
              </a:rPr>
              <a:t>Rodobens</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Rossi, Tecnisa e Tenda</a:t>
            </a:r>
          </a:p>
        </p:txBody>
      </p:sp>
      <p:sp>
        <p:nvSpPr>
          <p:cNvPr id="16" name="Elipse 15"/>
          <p:cNvSpPr>
            <a:spLocks noChangeAspect="1"/>
          </p:cNvSpPr>
          <p:nvPr/>
        </p:nvSpPr>
        <p:spPr>
          <a:xfrm>
            <a:off x="1361699" y="242730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703095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399" y="278423"/>
            <a:ext cx="7772400" cy="639762"/>
          </a:xfrm>
        </p:spPr>
        <p:txBody>
          <a:bodyPr>
            <a:normAutofit fontScale="90000"/>
          </a:bodyPr>
          <a:lstStyle/>
          <a:p>
            <a:r>
              <a:rPr lang="pt-BR" sz="3100" dirty="0" smtClean="0"/>
              <a:t/>
            </a:r>
            <a:br>
              <a:rPr lang="pt-BR" sz="3100" dirty="0" smtClean="0"/>
            </a:br>
            <a:r>
              <a:rPr lang="pt-BR" sz="2700" dirty="0" smtClean="0"/>
              <a:t>Unidades Lançadas </a:t>
            </a:r>
            <a:br>
              <a:rPr lang="pt-BR" sz="2700" dirty="0" smtClean="0"/>
            </a:br>
            <a:r>
              <a:rPr lang="pt-BR" sz="1800" b="0" dirty="0" smtClean="0"/>
              <a:t>[acumulado em 3 meses]</a:t>
            </a:r>
            <a:r>
              <a:rPr lang="pt-BR" sz="3600" dirty="0">
                <a:solidFill>
                  <a:srgbClr val="FF0000"/>
                </a:solidFill>
              </a:rPr>
              <a:t/>
            </a:r>
            <a:br>
              <a:rPr lang="pt-BR" sz="3600" dirty="0">
                <a:solidFill>
                  <a:srgbClr val="FF0000"/>
                </a:solidFill>
              </a:rPr>
            </a:br>
            <a:endParaRPr lang="pt-BR" dirty="0"/>
          </a:p>
        </p:txBody>
      </p:sp>
      <p:sp>
        <p:nvSpPr>
          <p:cNvPr id="4" name="Espaço Reservado para Número de Slide 3"/>
          <p:cNvSpPr>
            <a:spLocks noGrp="1"/>
          </p:cNvSpPr>
          <p:nvPr>
            <p:ph type="sldNum" sz="quarter" idx="12"/>
          </p:nvPr>
        </p:nvSpPr>
        <p:spPr>
          <a:xfrm>
            <a:off x="8686798" y="6362700"/>
            <a:ext cx="308345" cy="495300"/>
          </a:xfrm>
        </p:spPr>
        <p:txBody>
          <a:bodyPr/>
          <a:lstStyle/>
          <a:p>
            <a:fld id="{EA9EFE93-F287-4331-B820-9EE2079A43EA}" type="slidenum">
              <a:rPr lang="en-US" smtClean="0">
                <a:solidFill>
                  <a:prstClr val="white"/>
                </a:solidFill>
              </a:rPr>
              <a:pPr/>
              <a:t>35</a:t>
            </a:fld>
            <a:endParaRPr lang="en-US" dirty="0">
              <a:solidFill>
                <a:prstClr val="white"/>
              </a:solidFill>
            </a:endParaRPr>
          </a:p>
        </p:txBody>
      </p:sp>
      <p:graphicFrame>
        <p:nvGraphicFramePr>
          <p:cNvPr id="11" name="Gráfico 10"/>
          <p:cNvGraphicFramePr>
            <a:graphicFrameLocks/>
          </p:cNvGraphicFramePr>
          <p:nvPr>
            <p:extLst/>
          </p:nvPr>
        </p:nvGraphicFramePr>
        <p:xfrm>
          <a:off x="994411" y="1268730"/>
          <a:ext cx="7909560"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93868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42901"/>
            <a:ext cx="7772400" cy="639762"/>
          </a:xfrm>
        </p:spPr>
        <p:txBody>
          <a:bodyPr>
            <a:normAutofit fontScale="90000"/>
          </a:bodyPr>
          <a:lstStyle/>
          <a:p>
            <a:r>
              <a:rPr lang="pt-BR" sz="2700" dirty="0" smtClean="0"/>
              <a:t>VGV Lançado (R$ milhões</a:t>
            </a:r>
            <a:r>
              <a:rPr lang="pt-BR" sz="2700" dirty="0"/>
              <a:t>) </a:t>
            </a:r>
            <a:r>
              <a:rPr lang="pt-BR" dirty="0" smtClean="0"/>
              <a:t/>
            </a:r>
            <a:br>
              <a:rPr lang="pt-BR" dirty="0" smtClean="0"/>
            </a:br>
            <a:r>
              <a:rPr lang="pt-BR" sz="1800" b="0" dirty="0"/>
              <a:t>[</a:t>
            </a:r>
            <a:r>
              <a:rPr lang="pt-BR" sz="1800" b="0" dirty="0" smtClean="0"/>
              <a:t>acumulado </a:t>
            </a:r>
            <a:r>
              <a:rPr lang="pt-BR" sz="1800" b="0" dirty="0"/>
              <a:t>em 3 </a:t>
            </a:r>
            <a:r>
              <a:rPr lang="pt-BR" sz="1800" b="0" dirty="0" smtClean="0"/>
              <a:t>meses]</a:t>
            </a:r>
            <a:endParaRPr lang="pt-BR" b="0" dirty="0"/>
          </a:p>
        </p:txBody>
      </p:sp>
      <p:sp>
        <p:nvSpPr>
          <p:cNvPr id="4" name="Espaço Reservado para Número de Slide 3"/>
          <p:cNvSpPr>
            <a:spLocks noGrp="1"/>
          </p:cNvSpPr>
          <p:nvPr>
            <p:ph type="sldNum" sz="quarter" idx="12"/>
          </p:nvPr>
        </p:nvSpPr>
        <p:spPr>
          <a:xfrm>
            <a:off x="8663354" y="6362700"/>
            <a:ext cx="331790" cy="495300"/>
          </a:xfrm>
        </p:spPr>
        <p:txBody>
          <a:bodyPr/>
          <a:lstStyle/>
          <a:p>
            <a:fld id="{EA9EFE93-F287-4331-B820-9EE2079A43EA}" type="slidenum">
              <a:rPr lang="en-US" smtClean="0">
                <a:solidFill>
                  <a:prstClr val="white"/>
                </a:solidFill>
              </a:rPr>
              <a:pPr/>
              <a:t>36</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91590"/>
          <a:ext cx="7852410" cy="4286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2966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31764"/>
            <a:ext cx="7772400" cy="639762"/>
          </a:xfrm>
        </p:spPr>
        <p:txBody>
          <a:bodyPr>
            <a:normAutofit fontScale="90000"/>
          </a:bodyPr>
          <a:lstStyle/>
          <a:p>
            <a:r>
              <a:rPr lang="pt-BR" sz="2700" dirty="0" smtClean="0"/>
              <a:t>Unidades Vendidas </a:t>
            </a:r>
            <a:r>
              <a:rPr lang="pt-BR" dirty="0" smtClean="0"/>
              <a:t/>
            </a:r>
            <a:br>
              <a:rPr lang="pt-BR" dirty="0" smtClean="0"/>
            </a:br>
            <a:r>
              <a:rPr lang="pt-BR" sz="18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331790" cy="354623"/>
          </a:xfrm>
        </p:spPr>
        <p:txBody>
          <a:bodyPr/>
          <a:lstStyle/>
          <a:p>
            <a:fld id="{EA9EFE93-F287-4331-B820-9EE2079A43EA}" type="slidenum">
              <a:rPr lang="en-US" smtClean="0">
                <a:solidFill>
                  <a:prstClr val="white"/>
                </a:solidFill>
              </a:rPr>
              <a:pPr/>
              <a:t>37</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909560" cy="4286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5999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3" y="342901"/>
            <a:ext cx="7772400" cy="639762"/>
          </a:xfrm>
        </p:spPr>
        <p:txBody>
          <a:bodyPr>
            <a:normAutofit fontScale="90000"/>
          </a:bodyPr>
          <a:lstStyle/>
          <a:p>
            <a:r>
              <a:rPr lang="pt-BR" sz="2700" dirty="0" smtClean="0"/>
              <a:t>Valor das Vendas (R$ milhões) </a:t>
            </a:r>
            <a:r>
              <a:rPr lang="pt-BR" dirty="0" smtClean="0"/>
              <a:t/>
            </a:r>
            <a:br>
              <a:rPr lang="pt-BR" dirty="0" smtClean="0"/>
            </a:br>
            <a:r>
              <a:rPr lang="pt-BR" sz="1800" b="0" dirty="0" smtClean="0"/>
              <a:t>[acumulado em 3 meses]</a:t>
            </a:r>
            <a:endParaRPr lang="pt-BR" sz="2700" b="0" dirty="0"/>
          </a:p>
        </p:txBody>
      </p:sp>
      <p:sp>
        <p:nvSpPr>
          <p:cNvPr id="4" name="Espaço Reservado para Número de Slide 3"/>
          <p:cNvSpPr>
            <a:spLocks noGrp="1"/>
          </p:cNvSpPr>
          <p:nvPr>
            <p:ph type="sldNum" sz="quarter" idx="12"/>
          </p:nvPr>
        </p:nvSpPr>
        <p:spPr>
          <a:xfrm>
            <a:off x="8663352" y="6362700"/>
            <a:ext cx="331791" cy="372208"/>
          </a:xfrm>
        </p:spPr>
        <p:txBody>
          <a:bodyPr/>
          <a:lstStyle/>
          <a:p>
            <a:fld id="{EA9EFE93-F287-4331-B820-9EE2079A43EA}" type="slidenum">
              <a:rPr lang="en-US" smtClean="0">
                <a:solidFill>
                  <a:prstClr val="white"/>
                </a:solidFill>
              </a:rPr>
              <a:pPr/>
              <a:t>38</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6873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5680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Total de unidades ofertadas </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39</a:t>
            </a:fld>
            <a:endParaRPr lang="en-US" dirty="0">
              <a:solidFill>
                <a:prstClr val="white"/>
              </a:solidFill>
            </a:endParaRPr>
          </a:p>
        </p:txBody>
      </p:sp>
      <p:graphicFrame>
        <p:nvGraphicFramePr>
          <p:cNvPr id="10" name="Gráfico 9"/>
          <p:cNvGraphicFramePr>
            <a:graphicFrameLocks/>
          </p:cNvGraphicFramePr>
          <p:nvPr>
            <p:extLst/>
          </p:nvPr>
        </p:nvGraphicFramePr>
        <p:xfrm>
          <a:off x="982981" y="128016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6906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Comitê de Incorporação 2/7</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84213" y="2627387"/>
            <a:ext cx="1655762"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11:00 às 11:25</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3715362"/>
            <a:ext cx="144016" cy="144016"/>
          </a:xfrm>
          <a:prstGeom prst="rect">
            <a:avLst/>
          </a:prstGeom>
        </p:spPr>
      </p:pic>
      <p:sp>
        <p:nvSpPr>
          <p:cNvPr id="64" name="CaixaDeTexto 63"/>
          <p:cNvSpPr txBox="1"/>
          <p:nvPr/>
        </p:nvSpPr>
        <p:spPr>
          <a:xfrm>
            <a:off x="2411760" y="2976811"/>
            <a:ext cx="6048027" cy="276999"/>
          </a:xfrm>
          <a:prstGeom prst="rect">
            <a:avLst/>
          </a:prstGeom>
          <a:solidFill>
            <a:srgbClr val="E1E1E1"/>
          </a:solidFill>
        </p:spPr>
        <p:txBody>
          <a:bodyPr wrap="square" rtlCol="0">
            <a:spAutoFit/>
          </a:bodyPr>
          <a:lstStyle/>
          <a:p>
            <a:r>
              <a:rPr lang="pt-BR" sz="1200" dirty="0" err="1" smtClean="0">
                <a:latin typeface="Tahoma" panose="020B0604030504040204" pitchFamily="34" charset="0"/>
                <a:ea typeface="Tahoma" panose="020B0604030504040204" pitchFamily="34" charset="0"/>
                <a:cs typeface="Tahoma" panose="020B0604030504040204" pitchFamily="34" charset="0"/>
              </a:rPr>
              <a:t>Distratos</a:t>
            </a:r>
            <a:r>
              <a:rPr lang="pt-BR" sz="1200" dirty="0" smtClean="0">
                <a:latin typeface="Tahoma" panose="020B0604030504040204" pitchFamily="34" charset="0"/>
                <a:ea typeface="Tahoma" panose="020B0604030504040204" pitchFamily="34" charset="0"/>
                <a:cs typeface="Tahoma" panose="020B0604030504040204" pitchFamily="34" charset="0"/>
              </a:rPr>
              <a:t>, </a:t>
            </a:r>
            <a:r>
              <a:rPr lang="pt-BR" sz="1200" dirty="0" err="1" smtClean="0">
                <a:latin typeface="Tahoma" panose="020B0604030504040204" pitchFamily="34" charset="0"/>
                <a:ea typeface="Tahoma" panose="020B0604030504040204" pitchFamily="34" charset="0"/>
                <a:cs typeface="Tahoma" panose="020B0604030504040204" pitchFamily="34" charset="0"/>
              </a:rPr>
              <a:t>Funding</a:t>
            </a:r>
            <a:r>
              <a:rPr lang="pt-BR" sz="1200" dirty="0" smtClean="0">
                <a:latin typeface="Tahoma" panose="020B0604030504040204" pitchFamily="34" charset="0"/>
                <a:ea typeface="Tahoma" panose="020B0604030504040204" pitchFamily="34" charset="0"/>
                <a:cs typeface="Tahoma" panose="020B0604030504040204" pitchFamily="34" charset="0"/>
              </a:rPr>
              <a:t>, Cause, outras atualizações  </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5" name="CaixaDeTexto 64"/>
          <p:cNvSpPr txBox="1"/>
          <p:nvPr/>
        </p:nvSpPr>
        <p:spPr>
          <a:xfrm>
            <a:off x="2411759" y="2627387"/>
            <a:ext cx="6048027"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Atualizações</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411761" y="4036731"/>
            <a:ext cx="6048027" cy="281967"/>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Insegurança Jurídica, Parque Augusta</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7" name="CaixaDeTexto 66"/>
          <p:cNvSpPr txBox="1"/>
          <p:nvPr/>
        </p:nvSpPr>
        <p:spPr>
          <a:xfrm>
            <a:off x="2420461" y="4529261"/>
            <a:ext cx="6039325"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Burocracia – Prefeitura de São Paulo, PGT, CETESB, Coalizão Brasil</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8" name="CaixaDeTexto 67"/>
          <p:cNvSpPr txBox="1"/>
          <p:nvPr/>
        </p:nvSpPr>
        <p:spPr>
          <a:xfrm>
            <a:off x="2411760" y="3501008"/>
            <a:ext cx="6048026" cy="276999"/>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Modelo de </a:t>
            </a:r>
            <a:r>
              <a:rPr lang="pt-BR" sz="1200" b="1" dirty="0" smtClean="0">
                <a:latin typeface="Tahoma" panose="020B0604030504040204" pitchFamily="34" charset="0"/>
                <a:ea typeface="Tahoma" panose="020B0604030504040204" pitchFamily="34" charset="0"/>
                <a:cs typeface="Tahoma" panose="020B0604030504040204" pitchFamily="34" charset="0"/>
              </a:rPr>
              <a:t>Vendas</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4213" y="3501008"/>
            <a:ext cx="1669804"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11:25 às 11:35</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933056"/>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63972"/>
            <a:ext cx="166224" cy="166224"/>
          </a:xfrm>
          <a:prstGeom prst="rect">
            <a:avLst/>
          </a:prstGeom>
        </p:spPr>
      </p:pic>
      <p:sp>
        <p:nvSpPr>
          <p:cNvPr id="18" name="CaixaDeTexto 17"/>
          <p:cNvSpPr txBox="1"/>
          <p:nvPr/>
        </p:nvSpPr>
        <p:spPr>
          <a:xfrm>
            <a:off x="684213" y="4025205"/>
            <a:ext cx="1655762"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11:35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11:50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CaixaDeTexto 18"/>
          <p:cNvSpPr txBox="1"/>
          <p:nvPr/>
        </p:nvSpPr>
        <p:spPr>
          <a:xfrm>
            <a:off x="684213" y="4529261"/>
            <a:ext cx="1662130"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11:50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13:00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41910676"/>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40</a:t>
            </a:fld>
            <a:endParaRPr lang="en-US" dirty="0">
              <a:solidFill>
                <a:prstClr val="white"/>
              </a:solidFill>
            </a:endParaRPr>
          </a:p>
        </p:txBody>
      </p:sp>
      <p:sp>
        <p:nvSpPr>
          <p:cNvPr id="7" name="Título 1"/>
          <p:cNvSpPr txBox="1">
            <a:spLocks/>
          </p:cNvSpPr>
          <p:nvPr/>
        </p:nvSpPr>
        <p:spPr>
          <a:xfrm>
            <a:off x="868344" y="463881"/>
            <a:ext cx="8006861" cy="639762"/>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a:lstStyle>
          <a:p>
            <a:pPr fontAlgn="auto">
              <a:spcAft>
                <a:spcPts val="0"/>
              </a:spcAft>
            </a:pPr>
            <a:r>
              <a:rPr lang="pt-BR" sz="2700" dirty="0">
                <a:solidFill>
                  <a:prstClr val="black"/>
                </a:solidFill>
              </a:rPr>
              <a:t>Vendas/Oferta (unidades)</a:t>
            </a:r>
            <a:r>
              <a:rPr lang="pt-BR" dirty="0" smtClean="0">
                <a:solidFill>
                  <a:prstClr val="black"/>
                </a:solidFill>
              </a:rPr>
              <a:t/>
            </a:r>
            <a:br>
              <a:rPr lang="pt-BR" dirty="0" smtClean="0">
                <a:solidFill>
                  <a:prstClr val="black"/>
                </a:solidFill>
              </a:rPr>
            </a:br>
            <a:r>
              <a:rPr lang="pt-BR" sz="1800" b="0" dirty="0" smtClean="0">
                <a:solidFill>
                  <a:prstClr val="black"/>
                </a:solidFill>
              </a:rPr>
              <a:t>[Vendas de 3 meses/(Estoque inicial + lançamentos de 3 meses)]</a:t>
            </a:r>
            <a:endParaRPr lang="pt-BR" sz="1800" b="0" dirty="0">
              <a:solidFill>
                <a:prstClr val="black"/>
              </a:solidFill>
            </a:endParaRPr>
          </a:p>
        </p:txBody>
      </p:sp>
      <p:graphicFrame>
        <p:nvGraphicFramePr>
          <p:cNvPr id="13" name="Gráfico 12"/>
          <p:cNvGraphicFramePr>
            <a:graphicFrameLocks/>
          </p:cNvGraphicFramePr>
          <p:nvPr>
            <p:extLst/>
          </p:nvPr>
        </p:nvGraphicFramePr>
        <p:xfrm>
          <a:off x="868345" y="1257300"/>
          <a:ext cx="8006860" cy="4354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1753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Unidades Entregues </a:t>
            </a:r>
            <a:br>
              <a:rPr lang="pt-BR" dirty="0" smtClean="0"/>
            </a:br>
            <a:r>
              <a:rPr lang="pt-BR" sz="16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41</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875270"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063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5605"/>
            <a:ext cx="7772400" cy="639762"/>
          </a:xfrm>
        </p:spPr>
        <p:txBody>
          <a:bodyPr>
            <a:normAutofit fontScale="90000"/>
          </a:bodyPr>
          <a:lstStyle/>
          <a:p>
            <a:r>
              <a:rPr lang="pt-BR" sz="2700" dirty="0" err="1" smtClean="0"/>
              <a:t>Distratos</a:t>
            </a:r>
            <a:r>
              <a:rPr lang="pt-BR" sz="2700" dirty="0" smtClean="0"/>
              <a:t>/Entregas (unidades)</a:t>
            </a:r>
            <a:r>
              <a:rPr lang="pt-BR" sz="1800" b="0" dirty="0" smtClean="0"/>
              <a:t/>
            </a:r>
            <a:br>
              <a:rPr lang="pt-BR" sz="1800" b="0" dirty="0" smtClean="0"/>
            </a:br>
            <a:r>
              <a:rPr lang="pt-BR" sz="1800" b="0" dirty="0" smtClean="0"/>
              <a:t>[Média móvel de 3 meses]</a:t>
            </a:r>
            <a:endParaRPr lang="pt-BR" b="0" dirty="0"/>
          </a:p>
        </p:txBody>
      </p:sp>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42</a:t>
            </a:fld>
            <a:endParaRPr lang="en-US" dirty="0">
              <a:solidFill>
                <a:prstClr val="white"/>
              </a:solidFill>
            </a:endParaRPr>
          </a:p>
        </p:txBody>
      </p:sp>
      <p:graphicFrame>
        <p:nvGraphicFramePr>
          <p:cNvPr id="18" name="Gráfico 17"/>
          <p:cNvGraphicFramePr>
            <a:graphicFrameLocks/>
          </p:cNvGraphicFramePr>
          <p:nvPr>
            <p:extLst/>
          </p:nvPr>
        </p:nvGraphicFramePr>
        <p:xfrm>
          <a:off x="914401" y="1314450"/>
          <a:ext cx="7966710" cy="4400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66557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Taxa de Inadimplência (90 dias) </a:t>
            </a:r>
            <a:br>
              <a:rPr lang="pt-BR" sz="2700" dirty="0" smtClean="0"/>
            </a:br>
            <a:r>
              <a:rPr lang="pt-BR" sz="1800" b="0" dirty="0"/>
              <a:t>[</a:t>
            </a:r>
            <a:r>
              <a:rPr lang="pt-BR" sz="1800" b="0" dirty="0" smtClean="0"/>
              <a:t>Saldo </a:t>
            </a:r>
            <a:r>
              <a:rPr lang="pt-BR" sz="1800" b="0" dirty="0"/>
              <a:t>em atraso </a:t>
            </a:r>
            <a:r>
              <a:rPr lang="pt-BR" sz="1800" b="0" dirty="0" smtClean="0"/>
              <a:t>potencial - (bilhões de R$)/</a:t>
            </a:r>
            <a:r>
              <a:rPr lang="pt-BR" sz="1800" b="0" dirty="0"/>
              <a:t>Saldo </a:t>
            </a:r>
            <a:r>
              <a:rPr lang="pt-BR" sz="1800" b="0" dirty="0" smtClean="0"/>
              <a:t>credor (bilhões de R$)]*</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43</a:t>
            </a:fld>
            <a:endParaRPr lang="en-US" dirty="0">
              <a:solidFill>
                <a:prstClr val="white"/>
              </a:solidFill>
            </a:endParaRPr>
          </a:p>
        </p:txBody>
      </p:sp>
      <p:sp>
        <p:nvSpPr>
          <p:cNvPr id="11" name="CaixaDeTexto 10"/>
          <p:cNvSpPr txBox="1"/>
          <p:nvPr/>
        </p:nvSpPr>
        <p:spPr>
          <a:xfrm>
            <a:off x="900165" y="5910093"/>
            <a:ext cx="7772400" cy="369332"/>
          </a:xfrm>
          <a:prstGeom prst="rect">
            <a:avLst/>
          </a:prstGeom>
          <a:noFill/>
        </p:spPr>
        <p:txBody>
          <a:bodyPr wrap="square" rtlCol="0">
            <a:spAutoFit/>
          </a:bodyPr>
          <a:lstStyle/>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 Média móvel de 3 meses</a:t>
            </a:r>
          </a:p>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Obs.: Quatro empresas foram retiradas da consolidação desse indicador por não apresentarem dados consistentes para todo o período da análise.</a:t>
            </a:r>
          </a:p>
        </p:txBody>
      </p:sp>
      <p:graphicFrame>
        <p:nvGraphicFramePr>
          <p:cNvPr id="7" name="Gráfico 6"/>
          <p:cNvGraphicFramePr>
            <a:graphicFrameLocks/>
          </p:cNvGraphicFramePr>
          <p:nvPr>
            <p:extLst/>
          </p:nvPr>
        </p:nvGraphicFramePr>
        <p:xfrm>
          <a:off x="709684" y="1391669"/>
          <a:ext cx="8186666" cy="3843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46013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Indicadores Regionais </a:t>
            </a:r>
            <a:br>
              <a:rPr lang="pt-BR" sz="2700" dirty="0" smtClean="0"/>
            </a:br>
            <a:r>
              <a:rPr lang="pt-BR" sz="1800" b="0" dirty="0" smtClean="0"/>
              <a:t>[Valores acumulados de </a:t>
            </a:r>
            <a:r>
              <a:rPr lang="pt-BR" sz="1800" b="0" dirty="0" err="1" smtClean="0"/>
              <a:t>fev</a:t>
            </a:r>
            <a:r>
              <a:rPr lang="pt-BR" sz="1800" b="0" dirty="0" smtClean="0"/>
              <a:t>/2015 a </a:t>
            </a:r>
            <a:r>
              <a:rPr lang="pt-BR" sz="1800" b="0" dirty="0" err="1" smtClean="0"/>
              <a:t>abr</a:t>
            </a:r>
            <a:r>
              <a:rPr lang="pt-BR" sz="1800" b="0" dirty="0" smtClean="0"/>
              <a:t>/2015]</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44</a:t>
            </a:fld>
            <a:endParaRPr lang="en-US" dirty="0">
              <a:solidFill>
                <a:prstClr val="white"/>
              </a:solidFill>
            </a:endParaRPr>
          </a:p>
        </p:txBody>
      </p:sp>
      <p:graphicFrame>
        <p:nvGraphicFramePr>
          <p:cNvPr id="8" name="Tabela 7"/>
          <p:cNvGraphicFramePr>
            <a:graphicFrameLocks noGrp="1"/>
          </p:cNvGraphicFramePr>
          <p:nvPr/>
        </p:nvGraphicFramePr>
        <p:xfrm>
          <a:off x="900164" y="5390833"/>
          <a:ext cx="7466596" cy="762000"/>
        </p:xfrm>
        <a:graphic>
          <a:graphicData uri="http://schemas.openxmlformats.org/drawingml/2006/table">
            <a:tbl>
              <a:tblPr>
                <a:tableStyleId>{5C22544A-7EE6-4342-B048-85BDC9FD1C3A}</a:tableStyleId>
              </a:tblPr>
              <a:tblGrid>
                <a:gridCol w="7466596"/>
              </a:tblGrid>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Exclusive São Paulo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As informações para o Brasil consideram empreendimentos nos quais não há informação da localização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Valores do fim do período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Média do período </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bl>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2764697682"/>
              </p:ext>
            </p:extLst>
          </p:nvPr>
        </p:nvGraphicFramePr>
        <p:xfrm>
          <a:off x="900165" y="1378268"/>
          <a:ext cx="7953893" cy="3273742"/>
        </p:xfrm>
        <a:graphic>
          <a:graphicData uri="http://schemas.openxmlformats.org/presentationml/2006/ole">
            <mc:AlternateContent xmlns:mc="http://schemas.openxmlformats.org/markup-compatibility/2006">
              <mc:Choice xmlns:v="urn:schemas-microsoft-com:vml" Requires="v">
                <p:oleObj spid="_x0000_s2060" name="Planilha" r:id="rId3" imgW="6410160" imgH="2638385" progId="Excel.Sheet.12">
                  <p:link updateAutomatic="1"/>
                </p:oleObj>
              </mc:Choice>
              <mc:Fallback>
                <p:oleObj name="Planilha" r:id="rId3" imgW="6410160" imgH="2638385" progId="Excel.Sheet.12">
                  <p:link updateAutomatic="1"/>
                  <p:pic>
                    <p:nvPicPr>
                      <p:cNvPr id="0" name=""/>
                      <p:cNvPicPr/>
                      <p:nvPr/>
                    </p:nvPicPr>
                    <p:blipFill>
                      <a:blip r:embed="rId4"/>
                      <a:stretch>
                        <a:fillRect/>
                      </a:stretch>
                    </p:blipFill>
                    <p:spPr>
                      <a:xfrm>
                        <a:off x="900165" y="1378268"/>
                        <a:ext cx="7953893" cy="3273742"/>
                      </a:xfrm>
                      <a:prstGeom prst="rect">
                        <a:avLst/>
                      </a:prstGeom>
                    </p:spPr>
                  </p:pic>
                </p:oleObj>
              </mc:Fallback>
            </mc:AlternateContent>
          </a:graphicData>
        </a:graphic>
      </p:graphicFrame>
    </p:spTree>
    <p:extLst>
      <p:ext uri="{BB962C8B-B14F-4D97-AF65-F5344CB8AC3E}">
        <p14:creationId xmlns:p14="http://schemas.microsoft.com/office/powerpoint/2010/main" val="1544680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9" name="CaixaDeTexto 8"/>
          <p:cNvSpPr txBox="1"/>
          <p:nvPr/>
        </p:nvSpPr>
        <p:spPr>
          <a:xfrm>
            <a:off x="1959429" y="2191260"/>
            <a:ext cx="6317672" cy="3139321"/>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Alison Oliveira</a:t>
            </a:r>
          </a:p>
          <a:p>
            <a:pPr algn="ctr" fontAlgn="auto">
              <a:spcBef>
                <a:spcPts val="0"/>
              </a:spcBef>
              <a:spcAft>
                <a:spcPts val="0"/>
              </a:spcAft>
            </a:pPr>
            <a:r>
              <a:rPr lang="pt-BR" dirty="0">
                <a:solidFill>
                  <a:prstClr val="black"/>
                </a:solidFill>
                <a:latin typeface="Segoe UI" panose="020B0502040204020203" pitchFamily="34" charset="0"/>
                <a:cs typeface="Segoe UI" panose="020B0502040204020203" pitchFamily="34" charset="0"/>
              </a:rPr>
              <a:t>a</a:t>
            </a:r>
            <a:r>
              <a:rPr lang="pt-BR" dirty="0" smtClean="0">
                <a:solidFill>
                  <a:prstClr val="black"/>
                </a:solidFill>
                <a:latin typeface="Segoe UI" panose="020B0502040204020203" pitchFamily="34" charset="0"/>
                <a:cs typeface="Segoe UI" panose="020B0502040204020203" pitchFamily="34" charset="0"/>
              </a:rPr>
              <a:t>lison.oliveira@fipe.org.br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(11) 3767-1764</a:t>
            </a:r>
          </a:p>
        </p:txBody>
      </p:sp>
    </p:spTree>
    <p:extLst>
      <p:ext uri="{BB962C8B-B14F-4D97-AF65-F5344CB8AC3E}">
        <p14:creationId xmlns:p14="http://schemas.microsoft.com/office/powerpoint/2010/main" val="3776229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11:00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11:25</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179512" y="1124744"/>
            <a:ext cx="4032448" cy="2663806"/>
          </a:xfrm>
          <a:prstGeom prst="rect">
            <a:avLst/>
          </a:prstGeom>
        </p:spPr>
        <p:txBody>
          <a:bodyPr wrap="square">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PL Acessibilidade - PL  7699/2006 - Reserva de 3% de unidades para PNE / custos/ Prazo de transição</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PL Aprovado no Senado – Encaminhado para sanção presidencial</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CBIC e Abrainc c/ JK analisando possibilidades de vetos, regulamentação da lei e novos </a:t>
            </a:r>
            <a:r>
              <a:rPr lang="pt-BR" sz="1300" dirty="0" err="1">
                <a:latin typeface="Tahoma" panose="020B0604030504040204" pitchFamily="34" charset="0"/>
                <a:ea typeface="Tahoma" panose="020B0604030504040204" pitchFamily="34" charset="0"/>
                <a:cs typeface="Tahoma" panose="020B0604030504040204" pitchFamily="34" charset="0"/>
              </a:rPr>
              <a:t>PLs</a:t>
            </a:r>
            <a:r>
              <a:rPr lang="pt-BR" sz="1300" dirty="0">
                <a:latin typeface="Tahoma" panose="020B0604030504040204" pitchFamily="34" charset="0"/>
                <a:ea typeface="Tahoma" panose="020B0604030504040204" pitchFamily="34" charset="0"/>
                <a:cs typeface="Tahoma" panose="020B0604030504040204" pitchFamily="34" charset="0"/>
              </a:rPr>
              <a:t> ou emendas à </a:t>
            </a:r>
            <a:r>
              <a:rPr lang="pt-BR" sz="1300" dirty="0" err="1">
                <a:latin typeface="Tahoma" panose="020B0604030504040204" pitchFamily="34" charset="0"/>
                <a:ea typeface="Tahoma" panose="020B0604030504040204" pitchFamily="34" charset="0"/>
                <a:cs typeface="Tahoma" panose="020B0604030504040204" pitchFamily="34" charset="0"/>
              </a:rPr>
              <a:t>PLs</a:t>
            </a:r>
            <a:r>
              <a:rPr lang="pt-BR" sz="1300" dirty="0">
                <a:latin typeface="Tahoma" panose="020B0604030504040204" pitchFamily="34" charset="0"/>
                <a:ea typeface="Tahoma" panose="020B0604030504040204" pitchFamily="34" charset="0"/>
                <a:cs typeface="Tahoma" panose="020B0604030504040204" pitchFamily="34" charset="0"/>
              </a:rPr>
              <a:t> existentes</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Enviado ao Comitê Técnico para análise dos principais pontos</a:t>
            </a:r>
          </a:p>
          <a:p>
            <a:pPr marL="285750" indent="-285750">
              <a:buFont typeface="Arial" panose="020B0604020202020204" pitchFamily="34" charset="0"/>
              <a:buChar char="•"/>
            </a:pPr>
            <a:endParaRPr lang="pt-BR" sz="1300" b="1" dirty="0">
              <a:latin typeface="Tahoma" panose="020B0604030504040204" pitchFamily="34" charset="0"/>
              <a:ea typeface="Tahoma" panose="020B0604030504040204" pitchFamily="34" charset="0"/>
              <a:cs typeface="Tahoma" panose="020B0604030504040204" pitchFamily="34" charset="0"/>
            </a:endParaRP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0" y="404664"/>
            <a:ext cx="216024" cy="4233860"/>
          </a:xfrm>
          <a:prstGeom prst="rect">
            <a:avLst/>
          </a:prstGeom>
        </p:spPr>
      </p:pic>
      <p:sp>
        <p:nvSpPr>
          <p:cNvPr id="2" name="Retângulo 1"/>
          <p:cNvSpPr/>
          <p:nvPr/>
        </p:nvSpPr>
        <p:spPr>
          <a:xfrm>
            <a:off x="4596052" y="1124744"/>
            <a:ext cx="4572000" cy="2817694"/>
          </a:xfrm>
          <a:prstGeom prst="rect">
            <a:avLst/>
          </a:prstGeom>
        </p:spPr>
        <p:txBody>
          <a:bodyPr>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Prazos de Garantia CEF – Workshop realizado 3ª-feira, dia 19/5.</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Itens da tabela em acordo</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Questões pendentes: </a:t>
            </a:r>
          </a:p>
          <a:p>
            <a:pPr marL="84772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Início da vigência dos prazos de garantia </a:t>
            </a:r>
          </a:p>
          <a:p>
            <a:pPr marL="84772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Comprovação de execução da manutenção para acionamento das garantias</a:t>
            </a:r>
          </a:p>
          <a:p>
            <a:pPr marL="847725" lvl="2"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Conversas com Adv. Carlos Del Mar e reunião com Comitê Técnico</a:t>
            </a:r>
          </a:p>
          <a:p>
            <a:pPr marL="742950" lvl="1" indent="-285750">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1763688" y="4653136"/>
            <a:ext cx="6048672" cy="886397"/>
          </a:xfrm>
          <a:prstGeom prst="rect">
            <a:avLst/>
          </a:prstGeom>
        </p:spPr>
        <p:txBody>
          <a:bodyPr wrap="square">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Cause</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CAUSA ABRAINC: Geração de mais valor compartilhado para as cidades</a:t>
            </a:r>
          </a:p>
          <a:p>
            <a:pPr marL="3905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Em </a:t>
            </a:r>
            <a:r>
              <a:rPr lang="pt-BR" sz="1300" dirty="0" err="1">
                <a:latin typeface="Tahoma" panose="020B0604030504040204" pitchFamily="34" charset="0"/>
                <a:ea typeface="Tahoma" panose="020B0604030504040204" pitchFamily="34" charset="0"/>
                <a:cs typeface="Tahoma" panose="020B0604030504040204" pitchFamily="34" charset="0"/>
              </a:rPr>
              <a:t>Roadshow</a:t>
            </a:r>
            <a:r>
              <a:rPr lang="pt-BR" sz="1300" dirty="0">
                <a:latin typeface="Tahoma" panose="020B0604030504040204" pitchFamily="34" charset="0"/>
                <a:ea typeface="Tahoma" panose="020B0604030504040204" pitchFamily="34" charset="0"/>
                <a:cs typeface="Tahoma" panose="020B0604030504040204" pitchFamily="34" charset="0"/>
              </a:rPr>
              <a:t> com Diretores da Abrainc</a:t>
            </a: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492686" y="2356186"/>
            <a:ext cx="216024" cy="4233860"/>
          </a:xfrm>
          <a:prstGeom prst="rect">
            <a:avLst/>
          </a:prstGeom>
        </p:spPr>
      </p:pic>
    </p:spTree>
    <p:extLst>
      <p:ext uri="{BB962C8B-B14F-4D97-AF65-F5344CB8AC3E}">
        <p14:creationId xmlns:p14="http://schemas.microsoft.com/office/powerpoint/2010/main" val="403772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29662" y="1052736"/>
            <a:ext cx="4254306" cy="5047536"/>
          </a:xfrm>
          <a:prstGeom prst="rect">
            <a:avLst/>
          </a:prstGeom>
        </p:spPr>
        <p:txBody>
          <a:bodyPr wrap="square">
            <a:spAutoFit/>
          </a:bodyPr>
          <a:lstStyle/>
          <a:p>
            <a:pPr marL="209550">
              <a:lnSpc>
                <a:spcPct val="150000"/>
              </a:lnSpc>
              <a:spcBef>
                <a:spcPts val="600"/>
              </a:spcBef>
              <a:buClr>
                <a:schemeClr val="tx1"/>
              </a:buClr>
            </a:pPr>
            <a:r>
              <a:rPr lang="pt-BR" sz="1300" b="1" dirty="0" err="1">
                <a:latin typeface="Tahoma" panose="020B0604030504040204" pitchFamily="34" charset="0"/>
                <a:ea typeface="Tahoma" panose="020B0604030504040204" pitchFamily="34" charset="0"/>
                <a:cs typeface="Tahoma" panose="020B0604030504040204" pitchFamily="34" charset="0"/>
              </a:rPr>
              <a:t>Distratos</a:t>
            </a:r>
            <a:r>
              <a:rPr lang="pt-BR" sz="1300" b="1" dirty="0">
                <a:latin typeface="Tahoma" panose="020B0604030504040204" pitchFamily="34" charset="0"/>
                <a:ea typeface="Tahoma" panose="020B0604030504040204" pitchFamily="34" charset="0"/>
                <a:cs typeface="Tahoma" panose="020B0604030504040204" pitchFamily="34" charset="0"/>
              </a:rPr>
              <a:t> - PL 1220/15- Celso Russomano</a:t>
            </a: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retenção </a:t>
            </a:r>
            <a:r>
              <a:rPr lang="pt-BR" sz="1300" dirty="0">
                <a:latin typeface="Tahoma" panose="020B0604030504040204" pitchFamily="34" charset="0"/>
                <a:ea typeface="Tahoma" panose="020B0604030504040204" pitchFamily="34" charset="0"/>
                <a:cs typeface="Tahoma" panose="020B0604030504040204" pitchFamily="34" charset="0"/>
              </a:rPr>
              <a:t>de 10%, devolução em 30 dias com juros de 1% e correção de todas as parcelas, direito de distrato unilateral pelo comprador. Reunião com o Deputado – 18/5 – Abrainc c/ JK trabalhando para formação de GT no INADEC para apresentação de propostas</a:t>
            </a:r>
          </a:p>
          <a:p>
            <a:pPr marL="39052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209550">
              <a:lnSpc>
                <a:spcPct val="15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Projeto de Lei da Câmara no Senado (PLC) Nº 16 de 2015 (PL Nº178 de 2011 da Câmara)</a:t>
            </a:r>
            <a:r>
              <a:rPr lang="pt-BR" sz="1300" dirty="0">
                <a:latin typeface="Tahoma" panose="020B0604030504040204" pitchFamily="34" charset="0"/>
                <a:ea typeface="Tahoma" panose="020B0604030504040204" pitchFamily="34" charset="0"/>
                <a:cs typeface="Tahoma" panose="020B0604030504040204" pitchFamily="34" charset="0"/>
              </a:rPr>
              <a:t> </a:t>
            </a:r>
            <a:r>
              <a:rPr lang="pt-BR" sz="1300" dirty="0" smtClean="0">
                <a:latin typeface="Tahoma" panose="020B0604030504040204" pitchFamily="34" charset="0"/>
                <a:ea typeface="Tahoma" panose="020B0604030504040204" pitchFamily="34" charset="0"/>
                <a:cs typeface="Tahoma" panose="020B0604030504040204" pitchFamily="34" charset="0"/>
              </a:rPr>
              <a:t/>
            </a:r>
            <a:br>
              <a:rPr lang="pt-BR" sz="1300" dirty="0" smtClean="0">
                <a:latin typeface="Tahoma" panose="020B0604030504040204" pitchFamily="34" charset="0"/>
                <a:ea typeface="Tahoma" panose="020B0604030504040204" pitchFamily="34" charset="0"/>
                <a:cs typeface="Tahoma" panose="020B0604030504040204" pitchFamily="34" charset="0"/>
              </a:rPr>
            </a:br>
            <a:r>
              <a:rPr lang="pt-BR" sz="1300" dirty="0" smtClean="0">
                <a:latin typeface="Tahoma" panose="020B0604030504040204" pitchFamily="34" charset="0"/>
                <a:ea typeface="Tahoma" panose="020B0604030504040204" pitchFamily="34" charset="0"/>
                <a:cs typeface="Tahoma" panose="020B0604030504040204" pitchFamily="34" charset="0"/>
              </a:rPr>
              <a:t>Tolerância </a:t>
            </a:r>
            <a:r>
              <a:rPr lang="pt-BR" sz="1300" dirty="0">
                <a:latin typeface="Tahoma" panose="020B0604030504040204" pitchFamily="34" charset="0"/>
                <a:ea typeface="Tahoma" panose="020B0604030504040204" pitchFamily="34" charset="0"/>
                <a:cs typeface="Tahoma" panose="020B0604030504040204" pitchFamily="34" charset="0"/>
              </a:rPr>
              <a:t>de 180 dias, multa compensatória de 1% sobre valor pago, multa moratória de 0,5% ao mês sobre o calor pago - REQ Nº 453 de 2015  para PL 279. – Produção de Nota Técnica demonstrando o desequilíbrio do PLS Nº279 de 2014, defendendo PLC Nº16 de 2015 por Paula Furquim (Rossi</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427984" y="1052736"/>
            <a:ext cx="4572000" cy="4337341"/>
          </a:xfrm>
          <a:prstGeom prst="rect">
            <a:avLst/>
          </a:prstGeom>
        </p:spPr>
        <p:txBody>
          <a:bodyPr>
            <a:spAutoFit/>
          </a:bodyPr>
          <a:lstStyle/>
          <a:p>
            <a:pPr marL="209550">
              <a:lnSpc>
                <a:spcPct val="15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Coalizão Brasil – Clima, Floresta e Agricultura</a:t>
            </a:r>
          </a:p>
          <a:p>
            <a:pPr marL="39052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Coalizão formada por associações empresariais, empresas, ONGs.</a:t>
            </a:r>
          </a:p>
          <a:p>
            <a:pPr marL="39052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Propor politicas públicas, ações e mecanismos financeiros/ econômicos para impulsionar o Brasil como protagonista na liderança global da economia sustentável</a:t>
            </a:r>
          </a:p>
          <a:p>
            <a:pPr marL="39052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Foco no acordo internacional  a ser negociado em Paris na COP21 em 7/12/2015 sobre mudanças climáticas</a:t>
            </a:r>
          </a:p>
          <a:p>
            <a:pPr marL="390525" indent="-180975">
              <a:lnSpc>
                <a:spcPct val="15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Utilização de madeira certificada em toda a cadeia – redução do desmatamento.</a:t>
            </a:r>
          </a:p>
          <a:p>
            <a:pPr marL="390525" indent="-180975">
              <a:lnSpc>
                <a:spcPct val="15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1" y="1124744"/>
            <a:ext cx="360040" cy="5025948"/>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2026494" y="1276066"/>
            <a:ext cx="216024" cy="4233860"/>
          </a:xfrm>
          <a:prstGeom prst="rect">
            <a:avLst/>
          </a:prstGeom>
        </p:spPr>
      </p:pic>
    </p:spTree>
    <p:extLst>
      <p:ext uri="{BB962C8B-B14F-4D97-AF65-F5344CB8AC3E}">
        <p14:creationId xmlns:p14="http://schemas.microsoft.com/office/powerpoint/2010/main" val="276037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Encontros SECOVI/ ADEMI/ SINDUSCON-SP</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467544" y="980728"/>
            <a:ext cx="3888432" cy="4756687"/>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SECOVI – SP</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Complementariedade – temas gerais com assuntos de São Paulo </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Participação </a:t>
            </a:r>
            <a:r>
              <a:rPr lang="pt-BR" sz="1300" dirty="0">
                <a:latin typeface="Tahoma" panose="020B0604030504040204" pitchFamily="34" charset="0"/>
                <a:ea typeface="Tahoma" panose="020B0604030504040204" pitchFamily="34" charset="0"/>
                <a:cs typeface="Tahoma" panose="020B0604030504040204" pitchFamily="34" charset="0"/>
              </a:rPr>
              <a:t>em reuniões e Comitês</a:t>
            </a:r>
          </a:p>
          <a:p>
            <a:pPr marL="638175" lvl="1" indent="-180975">
              <a:lnSpc>
                <a:spcPct val="110000"/>
              </a:lnSpc>
              <a:spcBef>
                <a:spcPts val="600"/>
              </a:spcBef>
              <a:buClr>
                <a:schemeClr val="tx1"/>
              </a:buClr>
              <a:buFont typeface="Tahoma" panose="020B0604030504040204" pitchFamily="34" charset="0"/>
              <a:buChar char="›"/>
            </a:pPr>
            <a:r>
              <a:rPr lang="pt-BR" sz="1300" dirty="0" err="1">
                <a:latin typeface="Tahoma" panose="020B0604030504040204" pitchFamily="34" charset="0"/>
                <a:ea typeface="Tahoma" panose="020B0604030504040204" pitchFamily="34" charset="0"/>
                <a:cs typeface="Tahoma" panose="020B0604030504040204" pitchFamily="34" charset="0"/>
              </a:rPr>
              <a:t>VPs</a:t>
            </a:r>
            <a:r>
              <a:rPr lang="pt-BR" sz="1300" dirty="0">
                <a:latin typeface="Tahoma" panose="020B0604030504040204" pitchFamily="34" charset="0"/>
                <a:ea typeface="Tahoma" panose="020B0604030504040204" pitchFamily="34" charset="0"/>
                <a:cs typeface="Tahoma" panose="020B0604030504040204" pitchFamily="34" charset="0"/>
              </a:rPr>
              <a:t> de Legislação Urbana e Incorporação do Secovi</a:t>
            </a:r>
          </a:p>
          <a:p>
            <a:pPr marL="6381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Cons. Deliberativo, Comitê de Incorporação ABRAINC</a:t>
            </a:r>
          </a:p>
          <a:p>
            <a:pPr>
              <a:lnSpc>
                <a:spcPct val="110000"/>
              </a:lnSpc>
              <a:spcBef>
                <a:spcPts val="600"/>
              </a:spcBef>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Temas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Alinhamento e não-sobreposição em ações municipais, estaduais e federais</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Posicionamento PDE – Pref. de SP</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Reuniões semestrais com Secovi/</a:t>
            </a:r>
            <a:r>
              <a:rPr lang="pt-BR" sz="1300" dirty="0" err="1" smtClean="0">
                <a:latin typeface="Tahoma" panose="020B0604030504040204" pitchFamily="34" charset="0"/>
                <a:ea typeface="Tahoma" panose="020B0604030504040204" pitchFamily="34" charset="0"/>
                <a:cs typeface="Tahoma" panose="020B0604030504040204" pitchFamily="34" charset="0"/>
              </a:rPr>
              <a:t>Sinduscon</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Candidatos a prefeito 2016</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4644008" y="1052736"/>
            <a:ext cx="4320480" cy="4681794"/>
          </a:xfrm>
          <a:prstGeom prst="rect">
            <a:avLst/>
          </a:prstGeom>
        </p:spPr>
        <p:txBody>
          <a:bodyPr wrap="square">
            <a:spAutoFit/>
          </a:bodyPr>
          <a:lstStyle/>
          <a:p>
            <a:pPr marL="95250">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ADEMI – 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Reuniões ABRAINC – RJ – presença da </a:t>
            </a:r>
            <a:r>
              <a:rPr lang="pt-BR" sz="1300" dirty="0" smtClean="0">
                <a:latin typeface="Tahoma" panose="020B0604030504040204" pitchFamily="34" charset="0"/>
                <a:ea typeface="Tahoma" panose="020B0604030504040204" pitchFamily="34" charset="0"/>
                <a:cs typeface="Tahoma" panose="020B0604030504040204" pitchFamily="34" charset="0"/>
              </a:rPr>
              <a:t>ADEMI-RJ</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Candidatos </a:t>
            </a:r>
            <a:r>
              <a:rPr lang="pt-BR" sz="1300" dirty="0">
                <a:latin typeface="Tahoma" panose="020B0604030504040204" pitchFamily="34" charset="0"/>
                <a:ea typeface="Tahoma" panose="020B0604030504040204" pitchFamily="34" charset="0"/>
                <a:cs typeface="Tahoma" panose="020B0604030504040204" pitchFamily="34" charset="0"/>
              </a:rPr>
              <a:t>a prefeito </a:t>
            </a:r>
            <a:r>
              <a:rPr lang="pt-BR" sz="1300" dirty="0" smtClean="0">
                <a:latin typeface="Tahoma" panose="020B0604030504040204" pitchFamily="34" charset="0"/>
                <a:ea typeface="Tahoma" panose="020B0604030504040204" pitchFamily="34" charset="0"/>
                <a:cs typeface="Tahoma" panose="020B0604030504040204" pitchFamily="34" charset="0"/>
              </a:rPr>
              <a:t>2016</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300" dirty="0">
                <a:latin typeface="Tahoma" panose="020B0604030504040204" pitchFamily="34" charset="0"/>
                <a:ea typeface="Tahoma" panose="020B0604030504040204" pitchFamily="34" charset="0"/>
                <a:cs typeface="Tahoma" panose="020B0604030504040204" pitchFamily="34" charset="0"/>
              </a:rPr>
              <a:t>alinhamento/ retomada de </a:t>
            </a:r>
            <a:r>
              <a:rPr lang="pt-BR" sz="1300" dirty="0" smtClean="0">
                <a:latin typeface="Tahoma" panose="020B0604030504040204" pitchFamily="34" charset="0"/>
                <a:ea typeface="Tahoma" panose="020B0604030504040204" pitchFamily="34" charset="0"/>
                <a:cs typeface="Tahoma" panose="020B0604030504040204" pitchFamily="34" charset="0"/>
              </a:rPr>
              <a:t>minuta</a:t>
            </a:r>
            <a:endParaRPr lang="pt-BR" sz="13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Devolução em dobro do sinal</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276225"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Corretagem por conta e ordem da </a:t>
            </a:r>
            <a:r>
              <a:rPr lang="pt-BR" sz="1300" dirty="0" smtClean="0">
                <a:latin typeface="Tahoma" panose="020B0604030504040204" pitchFamily="34" charset="0"/>
                <a:ea typeface="Tahoma" panose="020B0604030504040204" pitchFamily="34" charset="0"/>
                <a:cs typeface="Tahoma" panose="020B0604030504040204" pitchFamily="34" charset="0"/>
              </a:rPr>
              <a:t>incorporadora</a:t>
            </a:r>
          </a:p>
          <a:p>
            <a:pPr marL="27622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95250">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SINDUSCON – SP</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Comitê Técnico – definições</a:t>
            </a:r>
          </a:p>
          <a:p>
            <a:pPr marL="27622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Comunicação – imagem - alinhamento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71450" indent="-180975">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0" y="376141"/>
            <a:ext cx="288032" cy="5645146"/>
          </a:xfrm>
          <a:prstGeom prst="rect">
            <a:avLst/>
          </a:prstGeom>
        </p:spPr>
      </p:pic>
    </p:spTree>
    <p:extLst>
      <p:ext uri="{BB962C8B-B14F-4D97-AF65-F5344CB8AC3E}">
        <p14:creationId xmlns:p14="http://schemas.microsoft.com/office/powerpoint/2010/main" val="123477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Prefeituras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683568" y="1196752"/>
            <a:ext cx="3672407" cy="3771802"/>
          </a:xfrm>
          <a:prstGeom prst="rect">
            <a:avLst/>
          </a:prstGeom>
        </p:spPr>
        <p:txBody>
          <a:bodyPr wrap="square">
            <a:spAutoFit/>
          </a:bodyPr>
          <a:lstStyle/>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São Paulo</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PDE e Lei de Zoneamento – intenções genuínas de adensamento/ mobilidade</a:t>
            </a: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Modelo de controles, </a:t>
            </a:r>
            <a:r>
              <a:rPr lang="pt-BR" sz="1300" dirty="0" err="1" smtClean="0">
                <a:latin typeface="Tahoma" panose="020B0604030504040204" pitchFamily="34" charset="0"/>
                <a:ea typeface="Tahoma" panose="020B0604030504040204" pitchFamily="34" charset="0"/>
                <a:cs typeface="Tahoma" panose="020B0604030504040204" pitchFamily="34" charset="0"/>
              </a:rPr>
              <a:t>sobrepreços</a:t>
            </a:r>
            <a:r>
              <a:rPr lang="pt-BR" sz="1300" dirty="0" smtClean="0">
                <a:latin typeface="Tahoma" panose="020B0604030504040204" pitchFamily="34" charset="0"/>
                <a:ea typeface="Tahoma" panose="020B0604030504040204" pitchFamily="34" charset="0"/>
                <a:cs typeface="Tahoma" panose="020B0604030504040204" pitchFamily="34" charset="0"/>
              </a:rPr>
              <a:t> e restrições: inviabilidade nos remansos, migração para periferia</a:t>
            </a:r>
          </a:p>
          <a:p>
            <a:pPr>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Estudo sobre efeito de controles excessivos – The </a:t>
            </a:r>
            <a:r>
              <a:rPr lang="pt-BR" sz="1300" dirty="0" err="1" smtClean="0">
                <a:latin typeface="Tahoma" panose="020B0604030504040204" pitchFamily="34" charset="0"/>
                <a:ea typeface="Tahoma" panose="020B0604030504040204" pitchFamily="34" charset="0"/>
                <a:cs typeface="Tahoma" panose="020B0604030504040204" pitchFamily="34" charset="0"/>
              </a:rPr>
              <a:t>Economist</a:t>
            </a:r>
            <a:r>
              <a:rPr lang="pt-BR" sz="1300" dirty="0" smtClean="0">
                <a:latin typeface="Tahoma" panose="020B0604030504040204" pitchFamily="34" charset="0"/>
                <a:ea typeface="Tahoma" panose="020B0604030504040204" pitchFamily="34" charset="0"/>
                <a:cs typeface="Tahoma" panose="020B0604030504040204" pitchFamily="34" charset="0"/>
              </a:rPr>
              <a:t> -  US$ 3 trilhões</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Concatenação para eleições em 2016 SP e RJ - burocracia</a:t>
            </a:r>
          </a:p>
          <a:p>
            <a:pPr marL="180975" indent="-180975">
              <a:lnSpc>
                <a:spcPct val="110000"/>
              </a:lnSpc>
              <a:spcBef>
                <a:spcPts val="600"/>
              </a:spcBef>
              <a:buClr>
                <a:schemeClr val="tx1"/>
              </a:buClr>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4932040" y="1196752"/>
            <a:ext cx="3312368" cy="3331681"/>
          </a:xfrm>
          <a:prstGeom prst="rect">
            <a:avLst/>
          </a:prstGeom>
        </p:spPr>
        <p:txBody>
          <a:bodyPr wrap="square">
            <a:spAutoFit/>
          </a:bodyPr>
          <a:lstStyle/>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Rio de Janeiro</a:t>
            </a: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RJ: outorga de Habite-se cobrada no período de obras</a:t>
            </a: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Pressão grande sobre o setor</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Discussão pela ADEMI, incluindo Segurança Jurídica </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Concatenação para eleições em 2016 SP e RJ - burocracia</a:t>
            </a:r>
          </a:p>
          <a:p>
            <a:pPr marL="180975" indent="-180975">
              <a:lnSpc>
                <a:spcPct val="110000"/>
              </a:lnSpc>
              <a:spcBef>
                <a:spcPts val="600"/>
              </a:spcBef>
              <a:buClr>
                <a:schemeClr val="tx1"/>
              </a:buClr>
              <a:buFont typeface="Tahoma" panose="020B0604030504040204" pitchFamily="34" charset="0"/>
              <a:buChar char="›"/>
            </a:pPr>
            <a:endParaRPr lang="pt-BR" sz="1200" dirty="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528717" y="1278298"/>
            <a:ext cx="216024" cy="4233853"/>
          </a:xfrm>
          <a:prstGeom prst="rect">
            <a:avLst/>
          </a:prstGeom>
        </p:spPr>
      </p:pic>
    </p:spTree>
    <p:extLst>
      <p:ext uri="{BB962C8B-B14F-4D97-AF65-F5344CB8AC3E}">
        <p14:creationId xmlns:p14="http://schemas.microsoft.com/office/powerpoint/2010/main" val="316257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43125</TotalTime>
  <Words>3369</Words>
  <Application>Microsoft Office PowerPoint</Application>
  <PresentationFormat>Apresentação na tela (4:3)</PresentationFormat>
  <Paragraphs>554</Paragraphs>
  <Slides>46</Slides>
  <Notes>7</Notes>
  <HiddenSlides>0</HiddenSlides>
  <MMClips>0</MMClips>
  <ScaleCrop>false</ScaleCrop>
  <HeadingPairs>
    <vt:vector size="8" baseType="variant">
      <vt:variant>
        <vt:lpstr>Fontes usadas</vt:lpstr>
      </vt:variant>
      <vt:variant>
        <vt:i4>8</vt:i4>
      </vt:variant>
      <vt:variant>
        <vt:lpstr>Tema</vt:lpstr>
      </vt:variant>
      <vt:variant>
        <vt:i4>3</vt:i4>
      </vt:variant>
      <vt:variant>
        <vt:lpstr>Vínculos</vt:lpstr>
      </vt:variant>
      <vt:variant>
        <vt:i4>2</vt:i4>
      </vt:variant>
      <vt:variant>
        <vt:lpstr>Títulos de slides</vt:lpstr>
      </vt:variant>
      <vt:variant>
        <vt:i4>46</vt:i4>
      </vt:variant>
    </vt:vector>
  </HeadingPairs>
  <TitlesOfParts>
    <vt:vector size="59" baseType="lpstr">
      <vt:lpstr>Arial</vt:lpstr>
      <vt:lpstr>Calibri</vt:lpstr>
      <vt:lpstr>Calibri Light</vt:lpstr>
      <vt:lpstr>Helvetica</vt:lpstr>
      <vt:lpstr>Segoe UI</vt:lpstr>
      <vt:lpstr>Segoe UI Semilight</vt:lpstr>
      <vt:lpstr>Tahoma</vt:lpstr>
      <vt:lpstr>Trebuchet MS</vt:lpstr>
      <vt:lpstr>Sessões</vt:lpstr>
      <vt:lpstr>PM_on_target</vt:lpstr>
      <vt:lpstr>1_PM_on_target</vt:lpstr>
      <vt:lpstr>C:\Projetos (local)\Abrainc\_Relatórios\201506\Indicadores de Mercado\Consolidado\Cyrela_graficos.xlsx!Plan1!L1C1:L13C4</vt:lpstr>
      <vt:lpstr>C:\Projetos (local)\Abrainc\_Relatórios\201506\por_regiao\indicadores.xlsx!Consolidado!L1C1:L13C6</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Síntese dos resultados</vt:lpstr>
      <vt:lpstr>Introdução</vt:lpstr>
      <vt:lpstr> Unidades Lançadas  [acumulado em 3 meses] </vt:lpstr>
      <vt:lpstr>VGV Lançado (R$ milhões)  [acumulado em 3 meses]</vt:lpstr>
      <vt:lpstr>Unidades Vendidas  [acumulado em 3 meses]</vt:lpstr>
      <vt:lpstr>Valor das Vendas (R$ milhões)  [acumulado em 3 meses]</vt:lpstr>
      <vt:lpstr>Total de unidades ofertadas </vt:lpstr>
      <vt:lpstr>Apresentação do PowerPoint</vt:lpstr>
      <vt:lpstr>Unidades Entregues  [acumulado em 3 meses]</vt:lpstr>
      <vt:lpstr>Distratos/Entregas (unidades) [Média móvel de 3 meses]</vt:lpstr>
      <vt:lpstr> Taxa de Inadimplência (90 dias)  [Saldo em atraso potencial - (bilhões de R$)/Saldo credor (bilhões de R$)]*  </vt:lpstr>
      <vt:lpstr> Indicadores Regionais  [Valores acumulados de fev/2015 a abr/2015]  </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3734</cp:revision>
  <cp:lastPrinted>2014-08-22T11:18:02Z</cp:lastPrinted>
  <dcterms:created xsi:type="dcterms:W3CDTF">2009-08-13T21:08:28Z</dcterms:created>
  <dcterms:modified xsi:type="dcterms:W3CDTF">2015-07-07T14:02:40Z</dcterms:modified>
</cp:coreProperties>
</file>