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481" r:id="rId2"/>
    <p:sldId id="1410" r:id="rId3"/>
    <p:sldId id="1411" r:id="rId4"/>
    <p:sldId id="1396" r:id="rId5"/>
    <p:sldId id="1435" r:id="rId6"/>
    <p:sldId id="1588" r:id="rId7"/>
    <p:sldId id="1691" r:id="rId8"/>
    <p:sldId id="1674" r:id="rId9"/>
    <p:sldId id="1694" r:id="rId10"/>
    <p:sldId id="1587" r:id="rId11"/>
    <p:sldId id="1695" r:id="rId12"/>
    <p:sldId id="1675" r:id="rId13"/>
    <p:sldId id="1699" r:id="rId14"/>
    <p:sldId id="1700" r:id="rId15"/>
    <p:sldId id="1678" r:id="rId16"/>
    <p:sldId id="1679" r:id="rId17"/>
    <p:sldId id="1680" r:id="rId18"/>
    <p:sldId id="1681" r:id="rId19"/>
    <p:sldId id="1683" r:id="rId20"/>
    <p:sldId id="1696" r:id="rId21"/>
    <p:sldId id="1686" r:id="rId22"/>
    <p:sldId id="1483" r:id="rId23"/>
    <p:sldId id="1633" r:id="rId24"/>
    <p:sldId id="1689" r:id="rId25"/>
    <p:sldId id="1634" r:id="rId26"/>
    <p:sldId id="1687" r:id="rId27"/>
    <p:sldId id="1635" r:id="rId28"/>
    <p:sldId id="1630" r:id="rId29"/>
    <p:sldId id="1463" r:id="rId30"/>
    <p:sldId id="1464" r:id="rId31"/>
    <p:sldId id="1546" r:id="rId32"/>
    <p:sldId id="1501" r:id="rId33"/>
    <p:sldId id="1693" r:id="rId34"/>
    <p:sldId id="1636" r:id="rId35"/>
    <p:sldId id="1637" r:id="rId36"/>
    <p:sldId id="1638" r:id="rId37"/>
    <p:sldId id="1639" r:id="rId38"/>
    <p:sldId id="1640" r:id="rId39"/>
    <p:sldId id="1641" r:id="rId40"/>
    <p:sldId id="1642" r:id="rId41"/>
    <p:sldId id="1643" r:id="rId42"/>
    <p:sldId id="1644" r:id="rId43"/>
    <p:sldId id="1645" r:id="rId44"/>
    <p:sldId id="1646" r:id="rId45"/>
    <p:sldId id="1647" r:id="rId46"/>
    <p:sldId id="1648" r:id="rId47"/>
    <p:sldId id="1697" r:id="rId48"/>
    <p:sldId id="1698" r:id="rId49"/>
    <p:sldId id="1649" r:id="rId50"/>
    <p:sldId id="1650" r:id="rId51"/>
    <p:sldId id="1651" r:id="rId52"/>
    <p:sldId id="1652" r:id="rId53"/>
    <p:sldId id="1653" r:id="rId54"/>
    <p:sldId id="1654" r:id="rId55"/>
    <p:sldId id="1655" r:id="rId56"/>
    <p:sldId id="1656" r:id="rId57"/>
    <p:sldId id="1657" r:id="rId58"/>
    <p:sldId id="1658" r:id="rId59"/>
    <p:sldId id="1659" r:id="rId60"/>
    <p:sldId id="1690" r:id="rId6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9" autoAdjust="0"/>
    <p:restoredTop sz="86441" autoAdjust="0"/>
  </p:normalViewPr>
  <p:slideViewPr>
    <p:cSldViewPr>
      <p:cViewPr varScale="1">
        <p:scale>
          <a:sx n="64" d="100"/>
          <a:sy n="64" d="100"/>
        </p:scale>
        <p:origin x="1242" y="90"/>
      </p:cViewPr>
      <p:guideLst>
        <p:guide orient="horz" pos="20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1\Consolidado_Final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45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2354650447810517E-2"/>
                  <c:y val="-3.39208763755433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8058234688535468E-2"/>
                  <c:y val="2.69997151570425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1151763660064546E-2"/>
                  <c:y val="-2.95847303268899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34602803191E-2"/>
                  <c:y val="3.1602672819971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4471018710824725E-2"/>
                  <c:y val="3.18699023776186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6587420474537287E-2"/>
                  <c:y val="3.62059435174307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'Venda&amp;Estoque'!$H$2:$H$11</c:f>
              <c:numCache>
                <c:formatCode>0%</c:formatCode>
                <c:ptCount val="10"/>
                <c:pt idx="0">
                  <c:v>7.0404141743397111E-2</c:v>
                </c:pt>
                <c:pt idx="1">
                  <c:v>8.3449073010041647E-2</c:v>
                </c:pt>
                <c:pt idx="2">
                  <c:v>9.678042507670799E-2</c:v>
                </c:pt>
                <c:pt idx="3">
                  <c:v>9.0612655311211737E-2</c:v>
                </c:pt>
                <c:pt idx="4">
                  <c:v>0.11429592972594264</c:v>
                </c:pt>
                <c:pt idx="5">
                  <c:v>7.9072935958191731E-2</c:v>
                </c:pt>
                <c:pt idx="6">
                  <c:v>7.3064227381168634E-2</c:v>
                </c:pt>
                <c:pt idx="7">
                  <c:v>8.6626319312774591E-2</c:v>
                </c:pt>
                <c:pt idx="8">
                  <c:v>8.7738468802665587E-2</c:v>
                </c:pt>
                <c:pt idx="9">
                  <c:v>9.6529886978177729E-2</c:v>
                </c:pt>
              </c:numCache>
            </c:numRef>
          </c:val>
          <c:smooth val="1"/>
        </c:ser>
        <c:ser>
          <c:idx val="1"/>
          <c:order val="1"/>
          <c:tx>
            <c:v>Fantasia</c:v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74602645568865E-2"/>
                  <c:y val="-3.90243702583085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174609197946645E-2"/>
                  <c:y val="3.21195713244152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6722743994350148E-2"/>
                  <c:y val="-3.34039778710993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6026455688629E-2"/>
                  <c:y val="2.60162468388722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310280492046945E-2"/>
                  <c:y val="-2.6766352990981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2698352464978153E-2"/>
                  <c:y val="-3.67227903111582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197939615001E-2"/>
                  <c:y val="-3.77401239197526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5.5026445856527141E-2"/>
                  <c:y val="-2.60162468388723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5978829983113796E-2"/>
                  <c:y val="-3.4688329118496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'Venda&amp;Estoque'!$M$2:$M$11</c:f>
              <c:numCache>
                <c:formatCode>0%</c:formatCode>
                <c:ptCount val="10"/>
                <c:pt idx="0">
                  <c:v>0.10512164560000004</c:v>
                </c:pt>
                <c:pt idx="1">
                  <c:v>8.0225513311704466E-2</c:v>
                </c:pt>
                <c:pt idx="2">
                  <c:v>0.10959377181656516</c:v>
                </c:pt>
                <c:pt idx="3">
                  <c:v>4.9050166231569374E-2</c:v>
                </c:pt>
                <c:pt idx="4">
                  <c:v>0.25</c:v>
                </c:pt>
                <c:pt idx="5">
                  <c:v>0.10576807684791124</c:v>
                </c:pt>
                <c:pt idx="6">
                  <c:v>0.10439487359787425</c:v>
                </c:pt>
                <c:pt idx="7">
                  <c:v>0.11945877099733056</c:v>
                </c:pt>
                <c:pt idx="8">
                  <c:v>0.18775883621244574</c:v>
                </c:pt>
                <c:pt idx="9">
                  <c:v>0.11209582307203177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5464944"/>
        <c:axId val="225464160"/>
      </c:lineChart>
      <c:catAx>
        <c:axId val="22546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5464160"/>
        <c:crosses val="autoZero"/>
        <c:auto val="1"/>
        <c:lblAlgn val="ctr"/>
        <c:lblOffset val="100"/>
        <c:noMultiLvlLbl val="1"/>
      </c:catAx>
      <c:valAx>
        <c:axId val="225464160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2546494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Estoque!$L$1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anchorCtr="0"/>
              <a:lstStyle/>
              <a:p>
                <a:pPr algn="ctr">
                  <a:defRPr lang="pt-BR" sz="10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Estoque!$A$2:$A$11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Estoque!$L$2:$L$11</c:f>
              <c:numCache>
                <c:formatCode>_-* #,##0_-;\-* #,##0_-;_-* "-"??_-;_-@_-</c:formatCode>
                <c:ptCount val="10"/>
                <c:pt idx="0">
                  <c:v>14340.345187559999</c:v>
                </c:pt>
                <c:pt idx="1">
                  <c:v>14051.649785600002</c:v>
                </c:pt>
                <c:pt idx="2">
                  <c:v>15003.339135949995</c:v>
                </c:pt>
                <c:pt idx="3">
                  <c:v>14372.588090789995</c:v>
                </c:pt>
                <c:pt idx="4">
                  <c:v>13874.569405120004</c:v>
                </c:pt>
                <c:pt idx="5">
                  <c:v>15244.559245229999</c:v>
                </c:pt>
                <c:pt idx="6">
                  <c:v>14794.10908384</c:v>
                </c:pt>
                <c:pt idx="7">
                  <c:v>13530.659239269999</c:v>
                </c:pt>
                <c:pt idx="8">
                  <c:v>14624.697663169994</c:v>
                </c:pt>
                <c:pt idx="9">
                  <c:v>13584.681740090005</c:v>
                </c:pt>
              </c:numCache>
            </c:numRef>
          </c:val>
        </c:ser>
        <c:ser>
          <c:idx val="1"/>
          <c:order val="1"/>
          <c:tx>
            <c:strRef>
              <c:f>Estoque!$M$1</c:f>
              <c:strCache>
                <c:ptCount val="1"/>
                <c:pt idx="0">
                  <c:v>Outros/Não informado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-1.8240836493163286E-3"/>
                  <c:y val="-6.14139404656645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6720573627906339E-17"/>
                  <c:y val="-5.686118479221929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8240836493163286E-3"/>
                  <c:y val="-6.330680813439433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-5.691546320856668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8240836493163286E-3"/>
                  <c:y val="-5.61646527163768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240836493163286E-3"/>
                  <c:y val="-6.22423617251203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5.4722509479491191E-3"/>
                  <c:y val="-5.7528244424796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"/>
                  <c:y val="-5.133583849101089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5.4722509479489794E-3"/>
                  <c:y val="-5.2086157775812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noAutofit/>
                </a:bodyPr>
                <a:lstStyle/>
                <a:p>
                  <a:pPr algn="ctr">
                    <a:defRPr lang="pt-BR" sz="1000" b="0" i="0" u="none" strike="noStrike" kern="1200" baseline="0">
                      <a:solidFill>
                        <a:schemeClr val="tx1"/>
                      </a:soli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17249798919914E-2"/>
                      <c:h val="4.7723253757736527E-2"/>
                    </c:manualLayout>
                  </c15:layout>
                </c:ext>
              </c:extLst>
            </c:dLbl>
            <c:dLbl>
              <c:idx val="9"/>
              <c:layout>
                <c:manualLayout>
                  <c:x val="0"/>
                  <c:y val="-5.561155319776007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Estoque!$A$2:$A$11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Estoque!$M$2:$M$11</c:f>
              <c:numCache>
                <c:formatCode>_-* #,##0_-;\-* #,##0_-;_-* "-"??_-;_-@_-</c:formatCode>
                <c:ptCount val="10"/>
                <c:pt idx="0">
                  <c:v>1196.4891216599999</c:v>
                </c:pt>
                <c:pt idx="1">
                  <c:v>1381.0873632600001</c:v>
                </c:pt>
                <c:pt idx="2">
                  <c:v>1372.6803216399996</c:v>
                </c:pt>
                <c:pt idx="3">
                  <c:v>1378.8869153000001</c:v>
                </c:pt>
                <c:pt idx="4">
                  <c:v>1409.3287721700001</c:v>
                </c:pt>
                <c:pt idx="5">
                  <c:v>1415.83878927</c:v>
                </c:pt>
                <c:pt idx="6">
                  <c:v>1227.57584924</c:v>
                </c:pt>
                <c:pt idx="7">
                  <c:v>972.7744687200003</c:v>
                </c:pt>
                <c:pt idx="8">
                  <c:v>1258.5242542799995</c:v>
                </c:pt>
                <c:pt idx="9">
                  <c:v>1178.8118100699999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226935824"/>
        <c:axId val="226937000"/>
      </c:barChart>
      <c:catAx>
        <c:axId val="22693582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26937000"/>
        <c:crosses val="autoZero"/>
        <c:auto val="1"/>
        <c:lblAlgn val="ctr"/>
        <c:lblOffset val="100"/>
        <c:noMultiLvlLbl val="1"/>
      </c:catAx>
      <c:valAx>
        <c:axId val="226937000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one"/>
        <c:crossAx val="22693582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Distrato!$B$1</c:f>
              <c:strCache>
                <c:ptCount val="1"/>
                <c:pt idx="0">
                  <c:v>SOMA_Unidades_Distratadas_RESIDENCIAL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Distrato!$B$2:$B$11</c:f>
              <c:numCache>
                <c:formatCode>_-* #,##0_-;\-* #,##0_-;_-* "-"??_-;_-@_-</c:formatCode>
                <c:ptCount val="10"/>
                <c:pt idx="0">
                  <c:v>2719</c:v>
                </c:pt>
                <c:pt idx="1">
                  <c:v>2356</c:v>
                </c:pt>
                <c:pt idx="2">
                  <c:v>2435</c:v>
                </c:pt>
                <c:pt idx="3">
                  <c:v>2969</c:v>
                </c:pt>
                <c:pt idx="4">
                  <c:v>3803</c:v>
                </c:pt>
                <c:pt idx="5">
                  <c:v>1874</c:v>
                </c:pt>
                <c:pt idx="6">
                  <c:v>2973</c:v>
                </c:pt>
                <c:pt idx="7">
                  <c:v>2715</c:v>
                </c:pt>
                <c:pt idx="8">
                  <c:v>2223</c:v>
                </c:pt>
                <c:pt idx="9">
                  <c:v>2564</c:v>
                </c:pt>
              </c:numCache>
            </c:numRef>
          </c:val>
        </c:ser>
        <c:ser>
          <c:idx val="1"/>
          <c:order val="1"/>
          <c:tx>
            <c:strRef>
              <c:f>Distrato!$C$1</c:f>
              <c:strCache>
                <c:ptCount val="1"/>
                <c:pt idx="0">
                  <c:v>SOMA_Unidades_Distratadas_OUTROS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1"/>
              <c:layout>
                <c:manualLayout>
                  <c:x val="-1.6720573627906339E-17"/>
                  <c:y val="-3.15315846350329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0"/>
                  <c:y val="-3.546541899990181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Distrato!$C$2:$C$11</c:f>
              <c:numCache>
                <c:formatCode>_-* #,##0_-;\-* #,##0_-;_-* "-"??_-;_-@_-</c:formatCode>
                <c:ptCount val="10"/>
                <c:pt idx="0">
                  <c:v>56</c:v>
                </c:pt>
                <c:pt idx="1">
                  <c:v>65</c:v>
                </c:pt>
                <c:pt idx="2">
                  <c:v>31</c:v>
                </c:pt>
                <c:pt idx="3">
                  <c:v>59</c:v>
                </c:pt>
                <c:pt idx="4">
                  <c:v>71</c:v>
                </c:pt>
                <c:pt idx="5">
                  <c:v>54</c:v>
                </c:pt>
                <c:pt idx="6">
                  <c:v>76</c:v>
                </c:pt>
                <c:pt idx="7">
                  <c:v>89</c:v>
                </c:pt>
                <c:pt idx="8">
                  <c:v>151</c:v>
                </c:pt>
                <c:pt idx="9">
                  <c:v>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26935040"/>
        <c:axId val="226935432"/>
      </c:barChart>
      <c:dateAx>
        <c:axId val="226935040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26935432"/>
        <c:crosses val="autoZero"/>
        <c:auto val="1"/>
        <c:lblOffset val="100"/>
        <c:baseTimeUnit val="months"/>
      </c:dateAx>
      <c:valAx>
        <c:axId val="226935432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one"/>
        <c:crossAx val="22693504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Distrato!$F$1</c:f>
              <c:strCache>
                <c:ptCount val="1"/>
                <c:pt idx="0">
                  <c:v>SOMA_VGV_Distratado_RESIDENCIAL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Distrato!$F$2:$F$11</c:f>
              <c:numCache>
                <c:formatCode>0.0</c:formatCode>
                <c:ptCount val="10"/>
                <c:pt idx="0">
                  <c:v>487.52058539999996</c:v>
                </c:pt>
                <c:pt idx="1">
                  <c:v>407.86201512999997</c:v>
                </c:pt>
                <c:pt idx="2">
                  <c:v>353.93880220999995</c:v>
                </c:pt>
                <c:pt idx="3">
                  <c:v>538.01861922000001</c:v>
                </c:pt>
                <c:pt idx="4">
                  <c:v>642.70343847000026</c:v>
                </c:pt>
                <c:pt idx="5">
                  <c:v>386.72601789999987</c:v>
                </c:pt>
                <c:pt idx="6">
                  <c:v>546.60963915000002</c:v>
                </c:pt>
                <c:pt idx="7">
                  <c:v>494.87777743000009</c:v>
                </c:pt>
                <c:pt idx="8">
                  <c:v>460.93838663999998</c:v>
                </c:pt>
                <c:pt idx="9">
                  <c:v>493.14512820000004</c:v>
                </c:pt>
              </c:numCache>
            </c:numRef>
          </c:val>
        </c:ser>
        <c:ser>
          <c:idx val="1"/>
          <c:order val="1"/>
          <c:tx>
            <c:strRef>
              <c:f>Distrato!$G$1</c:f>
              <c:strCache>
                <c:ptCount val="1"/>
                <c:pt idx="0">
                  <c:v>SOMA_VGV_Distratado_OUTROS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3.429118773946361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-3.773700756459379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-4.077119559878181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"/>
                  <c:y val="-3.35381668140288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6.6882294511625342E-17"/>
                  <c:y val="-3.513802927596031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1.8240836493163286E-3"/>
                  <c:y val="-3.41713331368503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"/>
                  <c:y val="-3.94876706945672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1.8240836493163286E-3"/>
                  <c:y val="-3.87368602023774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3.6481672986325244E-3"/>
                  <c:y val="-3.353227232537579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Distrato!$G$2:$G$11</c:f>
              <c:numCache>
                <c:formatCode>0.0</c:formatCode>
                <c:ptCount val="10"/>
                <c:pt idx="0">
                  <c:v>15.63602429</c:v>
                </c:pt>
                <c:pt idx="1">
                  <c:v>20.071144140000005</c:v>
                </c:pt>
                <c:pt idx="2">
                  <c:v>8.7589596800000002</c:v>
                </c:pt>
                <c:pt idx="3">
                  <c:v>15.25183528</c:v>
                </c:pt>
                <c:pt idx="4">
                  <c:v>16.831850700000018</c:v>
                </c:pt>
                <c:pt idx="5">
                  <c:v>14.290842530000004</c:v>
                </c:pt>
                <c:pt idx="6">
                  <c:v>15.82616763</c:v>
                </c:pt>
                <c:pt idx="7">
                  <c:v>27.023469640000002</c:v>
                </c:pt>
                <c:pt idx="8">
                  <c:v>27.003747190000002</c:v>
                </c:pt>
                <c:pt idx="9">
                  <c:v>16.841406560000003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26937392"/>
        <c:axId val="227852904"/>
      </c:barChart>
      <c:dateAx>
        <c:axId val="226937392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27852904"/>
        <c:crosses val="autoZero"/>
        <c:auto val="1"/>
        <c:lblOffset val="100"/>
        <c:baseTimeUnit val="months"/>
      </c:dateAx>
      <c:valAx>
        <c:axId val="227852904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one"/>
        <c:crossAx val="22693739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Entrega!$B$1</c:f>
              <c:strCache>
                <c:ptCount val="1"/>
                <c:pt idx="0">
                  <c:v>SOMA_Unidades_Entregues_RESIDENCIAL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Entrega!$A$2:$A$11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Entrega!$B$2:$B$11</c:f>
              <c:numCache>
                <c:formatCode>_-* #,##0_-;\-* #,##0_-;_-* "-"??_-;_-@_-</c:formatCode>
                <c:ptCount val="10"/>
                <c:pt idx="0">
                  <c:v>9690</c:v>
                </c:pt>
                <c:pt idx="1">
                  <c:v>12931</c:v>
                </c:pt>
                <c:pt idx="2">
                  <c:v>10723</c:v>
                </c:pt>
                <c:pt idx="3">
                  <c:v>7922</c:v>
                </c:pt>
                <c:pt idx="4">
                  <c:v>7957</c:v>
                </c:pt>
                <c:pt idx="5">
                  <c:v>5367</c:v>
                </c:pt>
                <c:pt idx="6">
                  <c:v>5144</c:v>
                </c:pt>
                <c:pt idx="7">
                  <c:v>8055</c:v>
                </c:pt>
                <c:pt idx="8">
                  <c:v>13136</c:v>
                </c:pt>
                <c:pt idx="9">
                  <c:v>10901</c:v>
                </c:pt>
              </c:numCache>
            </c:numRef>
          </c:val>
        </c:ser>
        <c:ser>
          <c:idx val="1"/>
          <c:order val="1"/>
          <c:tx>
            <c:strRef>
              <c:f>Entrega!$C$1</c:f>
              <c:strCache>
                <c:ptCount val="1"/>
                <c:pt idx="0">
                  <c:v>SOMA_Unidades_Entregues_OUTROS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4.047057667747322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6720573627906339E-17"/>
                  <c:y val="-6.330901856763926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8240836493163286E-3"/>
                  <c:y val="-3.651218194321642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6.6882294511625342E-17"/>
                  <c:y val="-4.272693781314481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6.6882294511625342E-17"/>
                  <c:y val="-3.609244523037627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-5.717506631299735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6481672986326589E-3"/>
                  <c:y val="-8.56999705275567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1.8240836493163286E-3"/>
                  <c:y val="-5.04531388152078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3.6481672986326589E-3"/>
                  <c:y val="-4.667452598487079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Entrega!$A$2:$A$11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Entrega!$C$2:$C$11</c:f>
              <c:numCache>
                <c:formatCode>_-* #,##0_-;\-* #,##0_-;_-* "-"??_-;_-@_-</c:formatCode>
                <c:ptCount val="10"/>
                <c:pt idx="0">
                  <c:v>586</c:v>
                </c:pt>
                <c:pt idx="1">
                  <c:v>1385</c:v>
                </c:pt>
                <c:pt idx="2">
                  <c:v>390</c:v>
                </c:pt>
                <c:pt idx="3">
                  <c:v>746</c:v>
                </c:pt>
                <c:pt idx="5">
                  <c:v>292</c:v>
                </c:pt>
                <c:pt idx="6">
                  <c:v>1072</c:v>
                </c:pt>
                <c:pt idx="7">
                  <c:v>2260</c:v>
                </c:pt>
                <c:pt idx="8">
                  <c:v>903</c:v>
                </c:pt>
                <c:pt idx="9">
                  <c:v>712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27856824"/>
        <c:axId val="227856040"/>
      </c:barChart>
      <c:dateAx>
        <c:axId val="22785682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27856040"/>
        <c:crosses val="autoZero"/>
        <c:auto val="1"/>
        <c:lblOffset val="100"/>
        <c:baseTimeUnit val="months"/>
      </c:dateAx>
      <c:valAx>
        <c:axId val="227856040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one"/>
        <c:crossAx val="22785682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CarteiraCliente!$F$1</c:f>
              <c:strCache>
                <c:ptCount val="1"/>
                <c:pt idx="0">
                  <c:v>SOMA_Saldo_Credor_RESIDENCIAL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CarteiraCliente!$F$2:$F$11</c:f>
              <c:numCache>
                <c:formatCode>#,##0.0</c:formatCode>
                <c:ptCount val="10"/>
                <c:pt idx="0">
                  <c:v>21204.154048269997</c:v>
                </c:pt>
                <c:pt idx="1">
                  <c:v>20633.315047239994</c:v>
                </c:pt>
                <c:pt idx="2">
                  <c:v>20716.993115780013</c:v>
                </c:pt>
                <c:pt idx="3">
                  <c:v>20147.827156859996</c:v>
                </c:pt>
                <c:pt idx="4">
                  <c:v>19733.476879200007</c:v>
                </c:pt>
                <c:pt idx="5">
                  <c:v>21291.35187391</c:v>
                </c:pt>
                <c:pt idx="6">
                  <c:v>20910.197587189996</c:v>
                </c:pt>
                <c:pt idx="7">
                  <c:v>20094.388863110009</c:v>
                </c:pt>
                <c:pt idx="8">
                  <c:v>18747.773696429995</c:v>
                </c:pt>
                <c:pt idx="9">
                  <c:v>18235.665669129998</c:v>
                </c:pt>
              </c:numCache>
            </c:numRef>
          </c:val>
        </c:ser>
        <c:ser>
          <c:idx val="1"/>
          <c:order val="1"/>
          <c:tx>
            <c:strRef>
              <c:f>CarteiraCliente!$G$1</c:f>
              <c:strCache>
                <c:ptCount val="1"/>
                <c:pt idx="0">
                  <c:v>SOMA_Saldo_Credor_OUTROS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4.812285096767855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-4.612732095490717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-4.70451419589350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8240836493163286E-3"/>
                  <c:y val="-4.788019451812557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6882294511625342E-17"/>
                  <c:y val="-4.553246880833092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-4.244375675410159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-4.269599174771591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"/>
                  <c:y val="-4.388471362609292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8.673617379884057E-18"/>
                  <c:y val="-5.358826996758030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3415345283235645E-2"/>
                      <c:h val="5.3961587582277239E-2"/>
                    </c:manualLayout>
                  </c15:layout>
                </c:ext>
              </c:extLst>
            </c:dLbl>
            <c:dLbl>
              <c:idx val="9"/>
              <c:layout>
                <c:manualLayout>
                  <c:x val="-9.1204182465816483E-4"/>
                  <c:y val="-5.40153747912368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844162932322193E-2"/>
                      <c:h val="4.7723253757736527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CarteiraCliente!$G$2:$G$11</c:f>
              <c:numCache>
                <c:formatCode>#,##0.0</c:formatCode>
                <c:ptCount val="10"/>
                <c:pt idx="0">
                  <c:v>874.36493043000007</c:v>
                </c:pt>
                <c:pt idx="1">
                  <c:v>833.57188778</c:v>
                </c:pt>
                <c:pt idx="2">
                  <c:v>800.25700182999981</c:v>
                </c:pt>
                <c:pt idx="3">
                  <c:v>769.93882358999997</c:v>
                </c:pt>
                <c:pt idx="4">
                  <c:v>741.93285914999979</c:v>
                </c:pt>
                <c:pt idx="5">
                  <c:v>740.83428823999998</c:v>
                </c:pt>
                <c:pt idx="6">
                  <c:v>731.67925604999994</c:v>
                </c:pt>
                <c:pt idx="7">
                  <c:v>688.51998698</c:v>
                </c:pt>
                <c:pt idx="8">
                  <c:v>1761.3455020800004</c:v>
                </c:pt>
                <c:pt idx="9">
                  <c:v>1604.7642171099999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27856432"/>
        <c:axId val="227857216"/>
      </c:barChart>
      <c:dateAx>
        <c:axId val="227856432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27857216"/>
        <c:crosses val="autoZero"/>
        <c:auto val="1"/>
        <c:lblOffset val="100"/>
        <c:baseTimeUnit val="months"/>
      </c:dateAx>
      <c:valAx>
        <c:axId val="227857216"/>
        <c:scaling>
          <c:orientation val="minMax"/>
        </c:scaling>
        <c:delete val="1"/>
        <c:axPos val="l"/>
        <c:numFmt formatCode="#,##0.0" sourceLinked="1"/>
        <c:majorTickMark val="out"/>
        <c:minorTickMark val="none"/>
        <c:tickLblPos val="none"/>
        <c:crossAx val="22785643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CarteiraCliente!$J$1</c:f>
              <c:strCache>
                <c:ptCount val="1"/>
                <c:pt idx="0">
                  <c:v>SOMA_Saldo_Atraso_90_Dias_RESIDENCIAL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CarteiraCliente!$J$2:$J$11</c:f>
              <c:numCache>
                <c:formatCode>#,##0.0</c:formatCode>
                <c:ptCount val="10"/>
                <c:pt idx="0">
                  <c:v>1422.7321691500001</c:v>
                </c:pt>
                <c:pt idx="1">
                  <c:v>1289.1833053699997</c:v>
                </c:pt>
                <c:pt idx="2">
                  <c:v>1608.73457381</c:v>
                </c:pt>
                <c:pt idx="3">
                  <c:v>1212.9429996900001</c:v>
                </c:pt>
                <c:pt idx="4">
                  <c:v>1590.50299436</c:v>
                </c:pt>
                <c:pt idx="5">
                  <c:v>1215.71133366</c:v>
                </c:pt>
                <c:pt idx="6">
                  <c:v>1160.3919245499994</c:v>
                </c:pt>
                <c:pt idx="7">
                  <c:v>998.91231707999998</c:v>
                </c:pt>
                <c:pt idx="8">
                  <c:v>958.35819757000013</c:v>
                </c:pt>
                <c:pt idx="9">
                  <c:v>920.20314953000059</c:v>
                </c:pt>
              </c:numCache>
            </c:numRef>
          </c:val>
        </c:ser>
        <c:ser>
          <c:idx val="1"/>
          <c:order val="1"/>
          <c:tx>
            <c:strRef>
              <c:f>CarteiraCliente!$K$1</c:f>
              <c:strCache>
                <c:ptCount val="1"/>
                <c:pt idx="0">
                  <c:v>SOMA_Saldo_Atraso_90_Dias_OUTROS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CarteiraCliente!$K$2:$K$11</c:f>
              <c:numCache>
                <c:formatCode>#,##0.0</c:formatCode>
                <c:ptCount val="10"/>
                <c:pt idx="0">
                  <c:v>10.728124689999998</c:v>
                </c:pt>
                <c:pt idx="1">
                  <c:v>11.155528230000003</c:v>
                </c:pt>
                <c:pt idx="2">
                  <c:v>10.979695660000004</c:v>
                </c:pt>
                <c:pt idx="3">
                  <c:v>12.335784550000009</c:v>
                </c:pt>
                <c:pt idx="4">
                  <c:v>14.17326503</c:v>
                </c:pt>
                <c:pt idx="5">
                  <c:v>12.495660480000002</c:v>
                </c:pt>
                <c:pt idx="6">
                  <c:v>16.799149329999988</c:v>
                </c:pt>
                <c:pt idx="7">
                  <c:v>15.005882000000003</c:v>
                </c:pt>
                <c:pt idx="8">
                  <c:v>18.928581350000002</c:v>
                </c:pt>
                <c:pt idx="9">
                  <c:v>19.668370630000002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27854080"/>
        <c:axId val="227855648"/>
      </c:barChart>
      <c:dateAx>
        <c:axId val="227854080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27855648"/>
        <c:crosses val="autoZero"/>
        <c:auto val="1"/>
        <c:lblOffset val="100"/>
        <c:baseTimeUnit val="months"/>
      </c:dateAx>
      <c:valAx>
        <c:axId val="227855648"/>
        <c:scaling>
          <c:orientation val="minMax"/>
          <c:max val="2500"/>
        </c:scaling>
        <c:delete val="1"/>
        <c:axPos val="l"/>
        <c:numFmt formatCode="#,##0.0" sourceLinked="1"/>
        <c:majorTickMark val="out"/>
        <c:minorTickMark val="none"/>
        <c:tickLblPos val="none"/>
        <c:crossAx val="22785408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CarteiraCliente!$N$1</c:f>
              <c:strCache>
                <c:ptCount val="1"/>
                <c:pt idx="0">
                  <c:v>SOMA_Saldo_Atraso_Potencial_90_Dias_RESIDENCIAL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CarteiraCliente!$N$2:$N$11</c:f>
              <c:numCache>
                <c:formatCode>_-* #,##0.0_-;\-* #,##0.0_-;_-* "-"??_-;_-@_-</c:formatCode>
                <c:ptCount val="10"/>
                <c:pt idx="0">
                  <c:v>2710.3893402600002</c:v>
                </c:pt>
                <c:pt idx="1">
                  <c:v>2599.3192806299994</c:v>
                </c:pt>
                <c:pt idx="2">
                  <c:v>3084.5451312100013</c:v>
                </c:pt>
                <c:pt idx="3">
                  <c:v>2506.3198891099996</c:v>
                </c:pt>
                <c:pt idx="4">
                  <c:v>3378.1224784299989</c:v>
                </c:pt>
                <c:pt idx="5">
                  <c:v>2250.0667278000001</c:v>
                </c:pt>
                <c:pt idx="6">
                  <c:v>2169.6949175900008</c:v>
                </c:pt>
                <c:pt idx="7">
                  <c:v>1946.7356086300001</c:v>
                </c:pt>
                <c:pt idx="8">
                  <c:v>1893.8580855399998</c:v>
                </c:pt>
                <c:pt idx="9">
                  <c:v>1773.0954027099995</c:v>
                </c:pt>
              </c:numCache>
            </c:numRef>
          </c:val>
        </c:ser>
        <c:ser>
          <c:idx val="1"/>
          <c:order val="1"/>
          <c:tx>
            <c:strRef>
              <c:f>CarteiraCliente!$O$1</c:f>
              <c:strCache>
                <c:ptCount val="1"/>
                <c:pt idx="0">
                  <c:v>SOMA_Saldo_Atraso_Potencial_90_Dias_OUTROS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4"/>
              <c:layout>
                <c:manualLayout>
                  <c:x val="0"/>
                  <c:y val="-3.382454072109245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9.1204182465816754E-4"/>
                  <c:y val="-3.238505747126445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461105365965753E-2"/>
                      <c:h val="5.0842420670006876E-2"/>
                    </c:manualLayout>
                  </c15:layout>
                </c:ext>
              </c:extLst>
            </c:dLbl>
            <c:dLbl>
              <c:idx val="9"/>
              <c:layout>
                <c:manualLayout>
                  <c:x val="-1.301042606982608E-18"/>
                  <c:y val="-3.250368405540830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6692519820751464E-2"/>
                      <c:h val="4.7723253757736527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CarteiraCliente!$O$2:$O$11</c:f>
              <c:numCache>
                <c:formatCode>_-* #,##0.0_-;\-* #,##0.0_-;_-* "-"??_-;_-@_-</c:formatCode>
                <c:ptCount val="10"/>
                <c:pt idx="0">
                  <c:v>44.059062549999993</c:v>
                </c:pt>
                <c:pt idx="1">
                  <c:v>43.502282210000004</c:v>
                </c:pt>
                <c:pt idx="2">
                  <c:v>54.139068180000002</c:v>
                </c:pt>
                <c:pt idx="3">
                  <c:v>54.223653740000017</c:v>
                </c:pt>
                <c:pt idx="4">
                  <c:v>65.274423319999983</c:v>
                </c:pt>
                <c:pt idx="5">
                  <c:v>50.792127530000016</c:v>
                </c:pt>
                <c:pt idx="6">
                  <c:v>51.561867229999997</c:v>
                </c:pt>
                <c:pt idx="7">
                  <c:v>58.830478269999993</c:v>
                </c:pt>
                <c:pt idx="8">
                  <c:v>78.339731009999966</c:v>
                </c:pt>
                <c:pt idx="9">
                  <c:v>63.108910950000023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27853296"/>
        <c:axId val="227858784"/>
      </c:barChart>
      <c:dateAx>
        <c:axId val="227853296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27858784"/>
        <c:crosses val="autoZero"/>
        <c:auto val="1"/>
        <c:lblOffset val="100"/>
        <c:baseTimeUnit val="months"/>
      </c:dateAx>
      <c:valAx>
        <c:axId val="227858784"/>
        <c:scaling>
          <c:orientation val="minMax"/>
          <c:max val="3700"/>
          <c:min val="0"/>
        </c:scaling>
        <c:delete val="1"/>
        <c:axPos val="l"/>
        <c:numFmt formatCode="_-* #,##0.0_-;\-* #,##0.0_-;_-* &quot;-&quot;??_-;_-@_-" sourceLinked="1"/>
        <c:majorTickMark val="out"/>
        <c:minorTickMark val="none"/>
        <c:tickLblPos val="none"/>
        <c:crossAx val="22785329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0624907631753263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4.4224021592442674E-2"/>
                  <c:y val="-4.18778091355701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6465783850652314E-2"/>
                  <c:y val="5.9464304379638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4741059379217341E-2"/>
                  <c:y val="-3.98779659245323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887230094466955E-2"/>
                  <c:y val="-3.3921291941047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4922746630689091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2.4279745725056305E-2"/>
                  <c:y val="-4.18427969991864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5.2932597951528756E-2"/>
                  <c:y val="-1.58265501603140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3016756635177821E-2"/>
                  <c:y val="3.62059684331556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'Lançamentos&amp;Vendas'!$A$2:$A$11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'Lançamentos&amp;Vendas'!$H$2:$H$11</c:f>
              <c:numCache>
                <c:formatCode>0%</c:formatCode>
                <c:ptCount val="10"/>
                <c:pt idx="0">
                  <c:v>0.12802358569469161</c:v>
                </c:pt>
                <c:pt idx="1">
                  <c:v>0.47095988312528281</c:v>
                </c:pt>
                <c:pt idx="2">
                  <c:v>1.3165159183186661</c:v>
                </c:pt>
                <c:pt idx="3">
                  <c:v>0.32763587756103235</c:v>
                </c:pt>
                <c:pt idx="4">
                  <c:v>0.84317592158067056</c:v>
                </c:pt>
                <c:pt idx="5">
                  <c:v>0.73200949493104961</c:v>
                </c:pt>
                <c:pt idx="6">
                  <c:v>0.1440867472733097</c:v>
                </c:pt>
                <c:pt idx="7">
                  <c:v>0.45170261631508785</c:v>
                </c:pt>
                <c:pt idx="8">
                  <c:v>0.78246243289704531</c:v>
                </c:pt>
                <c:pt idx="9">
                  <c:v>0.5145000036385402</c:v>
                </c:pt>
              </c:numCache>
            </c:numRef>
          </c:val>
          <c:smooth val="1"/>
        </c:ser>
        <c:ser>
          <c:idx val="1"/>
          <c:order val="1"/>
          <c:tx>
            <c:v>Fantasia</c:v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361549144746641E-2"/>
                  <c:y val="6.44746879517857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9805123233370515E-2"/>
                  <c:y val="-4.86014112419520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774588573069914E-2"/>
                  <c:y val="6.38341770621875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3540885366204706E-2"/>
                  <c:y val="-3.52916387766899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043977337795415E-2"/>
                  <c:y val="6.68504940223245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3321559437818888E-2"/>
                  <c:y val="-3.9326054003759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1.3479828228576105E-2"/>
                  <c:y val="-2.1680205699060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5.275604484340142E-2"/>
                  <c:y val="1.16884108063024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5978829983113796E-2"/>
                  <c:y val="-3.46883291184965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'Lançamentos&amp;Vendas'!$O$2:$O$11</c:f>
              <c:numCache>
                <c:formatCode>0%</c:formatCode>
                <c:ptCount val="10"/>
                <c:pt idx="0">
                  <c:v>8.1695279582173819E-2</c:v>
                </c:pt>
                <c:pt idx="1">
                  <c:v>0.18906440597097943</c:v>
                </c:pt>
                <c:pt idx="2">
                  <c:v>0.67231170554767883</c:v>
                </c:pt>
                <c:pt idx="3">
                  <c:v>0.15294499249133553</c:v>
                </c:pt>
                <c:pt idx="4">
                  <c:v>0.4386923646063231</c:v>
                </c:pt>
                <c:pt idx="5">
                  <c:v>1</c:v>
                </c:pt>
                <c:pt idx="6">
                  <c:v>0.90700131227824365</c:v>
                </c:pt>
                <c:pt idx="7">
                  <c:v>0.12998495347992295</c:v>
                </c:pt>
                <c:pt idx="8">
                  <c:v>0.18979097292168309</c:v>
                </c:pt>
                <c:pt idx="9">
                  <c:v>0.20189615234727895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5465728"/>
        <c:axId val="225466904"/>
      </c:lineChart>
      <c:catAx>
        <c:axId val="22546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5466904"/>
        <c:crosses val="autoZero"/>
        <c:auto val="1"/>
        <c:lblAlgn val="ctr"/>
        <c:lblOffset val="100"/>
        <c:noMultiLvlLbl val="1"/>
      </c:catAx>
      <c:valAx>
        <c:axId val="225466904"/>
        <c:scaling>
          <c:orientation val="minMax"/>
          <c:max val="1.6500000000000001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2546572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3428081421502437E-2"/>
                  <c:y val="-3.72399916379220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6935166441745403E-2"/>
                  <c:y val="-3.95413922859830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84300495E-2"/>
                  <c:y val="-3.29039928922337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58236377413436E-2"/>
                  <c:y val="2.3197820097994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19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1231443994601892E-2"/>
                  <c:y val="4.1559266227657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4471018710824725E-2"/>
                  <c:y val="3.1869902377618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658742047453728E-2"/>
                  <c:y val="3.6205943517430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'Distrato&amp;Vendas'!$H$2:$H$11</c:f>
              <c:numCache>
                <c:formatCode>0%</c:formatCode>
                <c:ptCount val="10"/>
                <c:pt idx="0">
                  <c:v>0.39432773780392111</c:v>
                </c:pt>
                <c:pt idx="1">
                  <c:v>0.28712318053957708</c:v>
                </c:pt>
                <c:pt idx="2">
                  <c:v>0.20750077392287788</c:v>
                </c:pt>
                <c:pt idx="3">
                  <c:v>0.34377193952900598</c:v>
                </c:pt>
                <c:pt idx="4">
                  <c:v>0.32057147646265721</c:v>
                </c:pt>
                <c:pt idx="5">
                  <c:v>0.26691001353896798</c:v>
                </c:pt>
                <c:pt idx="6">
                  <c:v>0.41358384929285513</c:v>
                </c:pt>
                <c:pt idx="7">
                  <c:v>0.35360358284450655</c:v>
                </c:pt>
                <c:pt idx="8">
                  <c:v>0.33325989880832046</c:v>
                </c:pt>
                <c:pt idx="9">
                  <c:v>0.3295797613787122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'Venda&amp;Estoque'!$O$2:$O$11</c:f>
              <c:strCache>
                <c:ptCount val="10"/>
                <c:pt idx="0">
                  <c:v>9%</c:v>
                </c:pt>
                <c:pt idx="1">
                  <c:v>8%</c:v>
                </c:pt>
                <c:pt idx="2">
                  <c:v>11%</c:v>
                </c:pt>
                <c:pt idx="3">
                  <c:v>5%</c:v>
                </c:pt>
                <c:pt idx="4">
                  <c:v>15%</c:v>
                </c:pt>
                <c:pt idx="5">
                  <c:v>11%</c:v>
                </c:pt>
                <c:pt idx="6">
                  <c:v>10%</c:v>
                </c:pt>
                <c:pt idx="7">
                  <c:v>12%</c:v>
                </c:pt>
                <c:pt idx="8">
                  <c:v>19%</c:v>
                </c:pt>
                <c:pt idx="9">
                  <c:v>11%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746026455688643E-2"/>
                  <c:y val="-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1746026455688629E-2"/>
                  <c:y val="5.203249367774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3862428219401199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6026455688629E-2"/>
                  <c:y val="2.60162468388722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41E-2"/>
                  <c:y val="-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6.3492052911377189E-2"/>
                  <c:y val="-3.03522879786844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9629624691976202E-2"/>
                  <c:y val="-5.63685348175568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'Distrato&amp;Vendas'!$O$2:$O$11</c:f>
              <c:numCache>
                <c:formatCode>0%</c:formatCode>
                <c:ptCount val="10"/>
                <c:pt idx="0">
                  <c:v>0.44841725408382999</c:v>
                </c:pt>
                <c:pt idx="1">
                  <c:v>0.14822547238813361</c:v>
                </c:pt>
                <c:pt idx="2">
                  <c:v>9.9999643083161741E-2</c:v>
                </c:pt>
                <c:pt idx="3">
                  <c:v>0.20089970191605216</c:v>
                </c:pt>
                <c:pt idx="4">
                  <c:v>0.36192120080021667</c:v>
                </c:pt>
                <c:pt idx="5">
                  <c:v>0.39596020042790525</c:v>
                </c:pt>
                <c:pt idx="6">
                  <c:v>0.49536225516734866</c:v>
                </c:pt>
                <c:pt idx="7">
                  <c:v>0.40125316650463344</c:v>
                </c:pt>
                <c:pt idx="8">
                  <c:v>7.5916389168673271E-2</c:v>
                </c:pt>
                <c:pt idx="9">
                  <c:v>0.20189615234727895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5466120"/>
        <c:axId val="225467296"/>
      </c:lineChart>
      <c:catAx>
        <c:axId val="22546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5467296"/>
        <c:crosses val="autoZero"/>
        <c:auto val="1"/>
        <c:lblAlgn val="ctr"/>
        <c:lblOffset val="100"/>
        <c:noMultiLvlLbl val="1"/>
      </c:catAx>
      <c:valAx>
        <c:axId val="225467296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2546612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6514844804318505E-2"/>
                  <c:y val="2.8291784258388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505791722896964E-2"/>
                  <c:y val="-2.6266593498484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84300495E-2"/>
                  <c:y val="-3.29039928922337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3.1869902377618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19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381916329292E-2"/>
                  <c:y val="3.49218668339082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2.3783175888439055E-2"/>
                  <c:y val="-3.06025922441727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'Distrato&amp;Entregas'!$H$2:$H$11</c:f>
              <c:numCache>
                <c:formatCode>0%</c:formatCode>
                <c:ptCount val="10"/>
                <c:pt idx="0">
                  <c:v>0.27004671078240572</c:v>
                </c:pt>
                <c:pt idx="1">
                  <c:v>0.16911148365465214</c:v>
                </c:pt>
                <c:pt idx="2">
                  <c:v>0.23616165485539176</c:v>
                </c:pt>
                <c:pt idx="3">
                  <c:v>0.34933087217351189</c:v>
                </c:pt>
                <c:pt idx="4">
                  <c:v>0.48686690963931151</c:v>
                </c:pt>
                <c:pt idx="5">
                  <c:v>0.41704520873891415</c:v>
                </c:pt>
                <c:pt idx="6">
                  <c:v>0.49050836550836563</c:v>
                </c:pt>
                <c:pt idx="7">
                  <c:v>0.27183713039263208</c:v>
                </c:pt>
                <c:pt idx="8">
                  <c:v>0.17349996345830598</c:v>
                </c:pt>
                <c:pt idx="9">
                  <c:v>0.22647033496943086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'Venda&amp;Estoque'!$O$2:$O$11</c:f>
              <c:strCache>
                <c:ptCount val="10"/>
                <c:pt idx="0">
                  <c:v>9%</c:v>
                </c:pt>
                <c:pt idx="1">
                  <c:v>8%</c:v>
                </c:pt>
                <c:pt idx="2">
                  <c:v>11%</c:v>
                </c:pt>
                <c:pt idx="3">
                  <c:v>5%</c:v>
                </c:pt>
                <c:pt idx="4">
                  <c:v>15%</c:v>
                </c:pt>
                <c:pt idx="5">
                  <c:v>11%</c:v>
                </c:pt>
                <c:pt idx="6">
                  <c:v>10%</c:v>
                </c:pt>
                <c:pt idx="7">
                  <c:v>12%</c:v>
                </c:pt>
                <c:pt idx="8">
                  <c:v>19%</c:v>
                </c:pt>
                <c:pt idx="9">
                  <c:v>11%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268651255834248E-2"/>
                  <c:y val="-5.2032493677744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4949983826124728E-2"/>
                  <c:y val="-5.18330841908449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66235909279E-2"/>
                  <c:y val="3.6196533864730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2400612559935581E-2"/>
                  <c:y val="-4.76965677000446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185491829121985E-2"/>
                  <c:y val="-6.58680514195756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5878773733626511E-2"/>
                  <c:y val="-4.36534125724489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0017770789571759E-2"/>
                  <c:y val="-4.19199674916448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'Distrato&amp;Entregas'!$O$2:$O$11</c:f>
              <c:numCache>
                <c:formatCode>0%</c:formatCode>
                <c:ptCount val="10"/>
                <c:pt idx="0">
                  <c:v>7.1428571428571425E-2</c:v>
                </c:pt>
                <c:pt idx="1">
                  <c:v>0.19120458891013384</c:v>
                </c:pt>
                <c:pt idx="2">
                  <c:v>3.9473684210526327E-2</c:v>
                </c:pt>
                <c:pt idx="3">
                  <c:v>0.11513859275053306</c:v>
                </c:pt>
                <c:pt idx="4">
                  <c:v>0.19920318725099606</c:v>
                </c:pt>
                <c:pt idx="5">
                  <c:v>0.21551724137931044</c:v>
                </c:pt>
                <c:pt idx="6">
                  <c:v>0.20833333333333343</c:v>
                </c:pt>
                <c:pt idx="7">
                  <c:v>0.44</c:v>
                </c:pt>
                <c:pt idx="8">
                  <c:v>0.5</c:v>
                </c:pt>
                <c:pt idx="9">
                  <c:v>0.48387096774193572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5469648"/>
        <c:axId val="225470040"/>
      </c:lineChart>
      <c:catAx>
        <c:axId val="22546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5470040"/>
        <c:crosses val="autoZero"/>
        <c:auto val="1"/>
        <c:lblAlgn val="ctr"/>
        <c:lblOffset val="100"/>
        <c:noMultiLvlLbl val="1"/>
      </c:catAx>
      <c:valAx>
        <c:axId val="225470040"/>
        <c:scaling>
          <c:orientation val="minMax"/>
          <c:min val="-0.2"/>
        </c:scaling>
        <c:delete val="1"/>
        <c:axPos val="l"/>
        <c:numFmt formatCode="0%" sourceLinked="1"/>
        <c:majorTickMark val="out"/>
        <c:minorTickMark val="none"/>
        <c:tickLblPos val="none"/>
        <c:crossAx val="22546964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'SA&amp;Credor'!$H$1</c:f>
              <c:strCache>
                <c:ptCount val="1"/>
                <c:pt idx="0">
                  <c:v>Repasse/Saldo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8784019343229869E-2"/>
                  <c:y val="-3.72399916379220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3364541160593758E-2"/>
                  <c:y val="-3.29039928922337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4010065227170573E-2"/>
                  <c:y val="-3.95413922859832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59784075552E-2"/>
                  <c:y val="-3.62226925891085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36026664741E-2"/>
                  <c:y val="-3.3170714719562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39091318038E-2"/>
                  <c:y val="-4.05586913347967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5561818402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'SA&amp;Credor'!$H$2:$H$11</c:f>
              <c:numCache>
                <c:formatCode>0%</c:formatCode>
                <c:ptCount val="10"/>
                <c:pt idx="0">
                  <c:v>2.8494079472330881E-2</c:v>
                </c:pt>
                <c:pt idx="1">
                  <c:v>3.0548232448802056E-2</c:v>
                </c:pt>
                <c:pt idx="2">
                  <c:v>2.9294402281441232E-2</c:v>
                </c:pt>
                <c:pt idx="3">
                  <c:v>2.7547678092241141E-2</c:v>
                </c:pt>
                <c:pt idx="4">
                  <c:v>2.7237718873532726E-2</c:v>
                </c:pt>
                <c:pt idx="5">
                  <c:v>2.9945817107416846E-2</c:v>
                </c:pt>
                <c:pt idx="6">
                  <c:v>2.8031720596644154E-2</c:v>
                </c:pt>
                <c:pt idx="7">
                  <c:v>2.550551461420994E-2</c:v>
                </c:pt>
                <c:pt idx="8">
                  <c:v>2.7879331353668324E-2</c:v>
                </c:pt>
                <c:pt idx="9">
                  <c:v>3.0081687920149348E-2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'SA&amp;Credor'!$O$1</c:f>
              <c:strCache>
                <c:ptCount val="1"/>
                <c:pt idx="0">
                  <c:v>SA/SC - Fantasia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9E-2"/>
                  <c:y val="-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29989628906808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46498944717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41E-2"/>
                  <c:y val="-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4117365603641316E-2"/>
                  <c:y val="-4.33604113981206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0822902835421941E-2"/>
                  <c:y val="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'SA&amp;Credor'!$O$2:$O$11</c:f>
              <c:numCache>
                <c:formatCode>0%</c:formatCode>
                <c:ptCount val="10"/>
                <c:pt idx="0">
                  <c:v>0.13</c:v>
                </c:pt>
                <c:pt idx="1">
                  <c:v>0.12000000000000002</c:v>
                </c:pt>
                <c:pt idx="2">
                  <c:v>0.11493694607641645</c:v>
                </c:pt>
                <c:pt idx="3">
                  <c:v>0.12666666666666665</c:v>
                </c:pt>
                <c:pt idx="4">
                  <c:v>0.12000000000000002</c:v>
                </c:pt>
                <c:pt idx="5">
                  <c:v>0.11</c:v>
                </c:pt>
                <c:pt idx="6">
                  <c:v>9.9166603842239354E-2</c:v>
                </c:pt>
                <c:pt idx="7">
                  <c:v>0.12333333333333336</c:v>
                </c:pt>
                <c:pt idx="8">
                  <c:v>0.11</c:v>
                </c:pt>
                <c:pt idx="9">
                  <c:v>0.11999999999999998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5463376"/>
        <c:axId val="225463768"/>
      </c:lineChart>
      <c:catAx>
        <c:axId val="22546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5463768"/>
        <c:crosses val="autoZero"/>
        <c:auto val="1"/>
        <c:lblAlgn val="ctr"/>
        <c:lblOffset val="100"/>
        <c:noMultiLvlLbl val="1"/>
      </c:catAx>
      <c:valAx>
        <c:axId val="225463768"/>
        <c:scaling>
          <c:orientation val="minMax"/>
          <c:max val="0.2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2546337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'SA&amp;Credor'!$H$1</c:f>
              <c:strCache>
                <c:ptCount val="1"/>
                <c:pt idx="0">
                  <c:v>Repasse/Saldo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056933198380566E-2"/>
                  <c:y val="-3.0602592244172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505791722896964E-2"/>
                  <c:y val="-3.95413922859830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7580690508322169E-2"/>
                  <c:y val="-3.62226925891085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3.9034947143499733E-2"/>
                  <c:y val="-3.95413922859830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36026664741E-2"/>
                  <c:y val="-3.3170714719562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39091318038E-2"/>
                  <c:y val="-3.72399916379220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5561818402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'SAP&amp;Credor'!$H$2:$H$11</c:f>
              <c:numCache>
                <c:formatCode>0%</c:formatCode>
                <c:ptCount val="10"/>
                <c:pt idx="0">
                  <c:v>7.8170992618096985E-2</c:v>
                </c:pt>
                <c:pt idx="1">
                  <c:v>8.5625455114130652E-2</c:v>
                </c:pt>
                <c:pt idx="2">
                  <c:v>8.2264643119905626E-2</c:v>
                </c:pt>
                <c:pt idx="3">
                  <c:v>8.390864657814609E-2</c:v>
                </c:pt>
                <c:pt idx="4">
                  <c:v>7.700380694237291E-2</c:v>
                </c:pt>
                <c:pt idx="5">
                  <c:v>7.199813556676761E-2</c:v>
                </c:pt>
                <c:pt idx="6">
                  <c:v>6.9491587841187488E-2</c:v>
                </c:pt>
                <c:pt idx="7">
                  <c:v>6.7181230655173979E-2</c:v>
                </c:pt>
                <c:pt idx="8">
                  <c:v>7.1178986058256705E-2</c:v>
                </c:pt>
                <c:pt idx="9">
                  <c:v>7.0762430766727127E-2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'SA&amp;Credor'!$O$1</c:f>
              <c:strCache>
                <c:ptCount val="1"/>
                <c:pt idx="0">
                  <c:v>SA/SC - Fantasia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9E-2"/>
                  <c:y val="-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29989628906808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46498944717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41E-2"/>
                  <c:y val="-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4117365603641316E-2"/>
                  <c:y val="-4.33604113981206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0822902835421941E-2"/>
                  <c:y val="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'SAP&amp;Credor'!$O$2:$O$11</c:f>
              <c:numCache>
                <c:formatCode>0%</c:formatCode>
                <c:ptCount val="10"/>
                <c:pt idx="0">
                  <c:v>0.2225</c:v>
                </c:pt>
                <c:pt idx="1">
                  <c:v>0.20750000000000007</c:v>
                </c:pt>
                <c:pt idx="2">
                  <c:v>0.21250000000000005</c:v>
                </c:pt>
                <c:pt idx="3">
                  <c:v>0.22</c:v>
                </c:pt>
                <c:pt idx="4">
                  <c:v>0.20750000000000005</c:v>
                </c:pt>
                <c:pt idx="5">
                  <c:v>0.18750000000000006</c:v>
                </c:pt>
                <c:pt idx="6">
                  <c:v>0.2</c:v>
                </c:pt>
                <c:pt idx="7">
                  <c:v>0.21000000000000005</c:v>
                </c:pt>
                <c:pt idx="8">
                  <c:v>0.1925</c:v>
                </c:pt>
                <c:pt idx="9">
                  <c:v>0.21000000000000005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6939744"/>
        <c:axId val="226933864"/>
      </c:lineChart>
      <c:catAx>
        <c:axId val="2269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6933864"/>
        <c:crosses val="autoZero"/>
        <c:auto val="1"/>
        <c:lblAlgn val="ctr"/>
        <c:lblOffset val="100"/>
        <c:noMultiLvlLbl val="1"/>
      </c:catAx>
      <c:valAx>
        <c:axId val="226933864"/>
        <c:scaling>
          <c:orientation val="minMax"/>
          <c:max val="0.30000000000000016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2693974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'SA&amp;Credor'!$H$1</c:f>
              <c:strCache>
                <c:ptCount val="1"/>
                <c:pt idx="0">
                  <c:v>Repasse/Saldo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8219687348465606E-2"/>
                  <c:y val="3.87992454344127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336050369070425E-2"/>
                  <c:y val="3.46292424639721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5795377867746378E-2"/>
                  <c:y val="-3.95413922859831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2605572424651308E-2"/>
                  <c:y val="-2.95852931953591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1231584570400373E-2"/>
                  <c:y val="-2.93365213755618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39091318038E-2"/>
                  <c:y val="-3.3921291941047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5561818402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'SA&amp;SAP'!$H$2:$H$11</c:f>
              <c:numCache>
                <c:formatCode>0%</c:formatCode>
                <c:ptCount val="10"/>
                <c:pt idx="0">
                  <c:v>0.52041646246763207</c:v>
                </c:pt>
                <c:pt idx="1">
                  <c:v>0.49202672321268842</c:v>
                </c:pt>
                <c:pt idx="2">
                  <c:v>0.5160488174582174</c:v>
                </c:pt>
                <c:pt idx="3">
                  <c:v>0.47852292442416727</c:v>
                </c:pt>
                <c:pt idx="4">
                  <c:v>0.46601547982298341</c:v>
                </c:pt>
                <c:pt idx="5">
                  <c:v>0.53380371042527275</c:v>
                </c:pt>
                <c:pt idx="6">
                  <c:v>0.52996622539315907</c:v>
                </c:pt>
                <c:pt idx="7">
                  <c:v>0.50555212600708233</c:v>
                </c:pt>
                <c:pt idx="8">
                  <c:v>0.49553182278113705</c:v>
                </c:pt>
                <c:pt idx="9">
                  <c:v>0.51185563238690435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'SA&amp;Credor'!$O$1</c:f>
              <c:strCache>
                <c:ptCount val="1"/>
                <c:pt idx="0">
                  <c:v>SA/SC - Fantasia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9E-2"/>
                  <c:y val="-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29989628906808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8952748208526719E-2"/>
                  <c:y val="-3.75306965063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304069395951E-2"/>
                  <c:y val="4.16176476990471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0207356778349898E-2"/>
                  <c:y val="-3.9107340739006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8643098498318358E-2"/>
                  <c:y val="-4.18668030323275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'SA&amp;SAP'!$O$2:$O$11</c:f>
              <c:numCache>
                <c:formatCode>0%</c:formatCode>
                <c:ptCount val="10"/>
                <c:pt idx="0">
                  <c:v>0.58426966292134819</c:v>
                </c:pt>
                <c:pt idx="1">
                  <c:v>0.57831325301204817</c:v>
                </c:pt>
                <c:pt idx="2">
                  <c:v>0.54087974624195967</c:v>
                </c:pt>
                <c:pt idx="3">
                  <c:v>0.57575757575757569</c:v>
                </c:pt>
                <c:pt idx="4">
                  <c:v>0.57831325301204817</c:v>
                </c:pt>
                <c:pt idx="5">
                  <c:v>0.58666666666666656</c:v>
                </c:pt>
                <c:pt idx="6">
                  <c:v>0.4958330192111966</c:v>
                </c:pt>
                <c:pt idx="7">
                  <c:v>0.58730158730158732</c:v>
                </c:pt>
                <c:pt idx="8">
                  <c:v>0.57142857142857184</c:v>
                </c:pt>
                <c:pt idx="9">
                  <c:v>0.57142857142857173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6936608"/>
        <c:axId val="226940136"/>
      </c:lineChart>
      <c:catAx>
        <c:axId val="22693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6940136"/>
        <c:crosses val="autoZero"/>
        <c:auto val="1"/>
        <c:lblAlgn val="ctr"/>
        <c:lblOffset val="100"/>
        <c:noMultiLvlLbl val="1"/>
      </c:catAx>
      <c:valAx>
        <c:axId val="226940136"/>
        <c:scaling>
          <c:orientation val="minMax"/>
          <c:max val="0.8"/>
          <c:min val="0.2"/>
        </c:scaling>
        <c:delete val="1"/>
        <c:axPos val="l"/>
        <c:numFmt formatCode="0%" sourceLinked="1"/>
        <c:majorTickMark val="out"/>
        <c:minorTickMark val="none"/>
        <c:tickLblPos val="none"/>
        <c:crossAx val="22693660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Lancamento!$J$1</c:f>
              <c:strCache>
                <c:ptCount val="1"/>
                <c:pt idx="0">
                  <c:v>SOMA_VGV_Lancado_RESIDENCIAL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Lancamento!$A$2:$A$11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Lancamento!$J$2:$J$11</c:f>
              <c:numCache>
                <c:formatCode>#,##0.0_ ;\-#,##0.0\ </c:formatCode>
                <c:ptCount val="10"/>
                <c:pt idx="0">
                  <c:v>182.54709519999994</c:v>
                </c:pt>
                <c:pt idx="1">
                  <c:v>377.88673899999975</c:v>
                </c:pt>
                <c:pt idx="2">
                  <c:v>2587.6477246100003</c:v>
                </c:pt>
                <c:pt idx="3">
                  <c:v>364.75635860999989</c:v>
                </c:pt>
                <c:pt idx="4">
                  <c:v>1659.3652968099998</c:v>
                </c:pt>
                <c:pt idx="5">
                  <c:v>1159.3410122199996</c:v>
                </c:pt>
                <c:pt idx="6">
                  <c:v>187.70195349999995</c:v>
                </c:pt>
                <c:pt idx="7">
                  <c:v>294.02242999999999</c:v>
                </c:pt>
                <c:pt idx="8">
                  <c:v>1465.9581216199999</c:v>
                </c:pt>
                <c:pt idx="9">
                  <c:v>825.86242672999958</c:v>
                </c:pt>
              </c:numCache>
            </c:numRef>
          </c:val>
        </c:ser>
        <c:ser>
          <c:idx val="1"/>
          <c:order val="1"/>
          <c:tx>
            <c:strRef>
              <c:f>Lancamento!$K$1</c:f>
              <c:strCache>
                <c:ptCount val="1"/>
                <c:pt idx="0">
                  <c:v>SOMA_VGV_Lancado_OUTROS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1"/>
              <c:layout>
                <c:manualLayout>
                  <c:x val="-1.8240836493163453E-3"/>
                  <c:y val="-9.66941742803812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9.1204182465817339E-4"/>
                  <c:y val="-2.96320856665684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1759450764104324E-2"/>
                      <c:h val="5.3961587582277239E-2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"/>
                  <c:y val="-5.61450044208664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6882294511625342E-17"/>
                  <c:y val="-6.550250515767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6.6882294511625342E-17"/>
                  <c:y val="-3.74300029472443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481672986326589E-3"/>
                  <c:y val="-2.80725022104333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8240836493163286E-3"/>
                  <c:y val="-0.109170841929462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1.8240836493163286E-3"/>
                  <c:y val="-3.58704194911091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174508790072389E-2"/>
                      <c:h val="4.7723253757736527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Lancamento!$A$2:$A$11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Lancamento!$K$2:$K$11</c:f>
              <c:numCache>
                <c:formatCode>#,##0.0_ ;\-#,##0.0\ </c:formatCode>
                <c:ptCount val="10"/>
                <c:pt idx="1">
                  <c:v>427.13137133999999</c:v>
                </c:pt>
                <c:pt idx="2">
                  <c:v>19.475999999999992</c:v>
                </c:pt>
                <c:pt idx="3">
                  <c:v>225.21838600000001</c:v>
                </c:pt>
                <c:pt idx="4">
                  <c:v>272.02178253999995</c:v>
                </c:pt>
                <c:pt idx="5">
                  <c:v>78.123183799999978</c:v>
                </c:pt>
                <c:pt idx="6">
                  <c:v>30.195599999999988</c:v>
                </c:pt>
                <c:pt idx="7">
                  <c:v>563.91502814999978</c:v>
                </c:pt>
                <c:pt idx="9">
                  <c:v>100.504047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26938568"/>
        <c:axId val="226940528"/>
      </c:barChart>
      <c:dateAx>
        <c:axId val="22693856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26940528"/>
        <c:crosses val="autoZero"/>
        <c:auto val="1"/>
        <c:lblOffset val="100"/>
        <c:baseTimeUnit val="months"/>
      </c:dateAx>
      <c:valAx>
        <c:axId val="226940528"/>
        <c:scaling>
          <c:orientation val="minMax"/>
        </c:scaling>
        <c:delete val="1"/>
        <c:axPos val="l"/>
        <c:numFmt formatCode="#,##0.0_ ;\-#,##0.0\ " sourceLinked="1"/>
        <c:majorTickMark val="out"/>
        <c:minorTickMark val="none"/>
        <c:tickLblPos val="none"/>
        <c:crossAx val="22693856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Venda!$J$1</c:f>
              <c:strCache>
                <c:ptCount val="1"/>
                <c:pt idx="0">
                  <c:v>SOMA_Valor_Venda_RESIDENCIAL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Venda!$A$2:$A$11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Venda!$J$2:$J$11</c:f>
              <c:numCache>
                <c:formatCode>#,##0.0</c:formatCode>
                <c:ptCount val="10"/>
                <c:pt idx="0">
                  <c:v>1230.2672600599999</c:v>
                </c:pt>
                <c:pt idx="1">
                  <c:v>1332.04281797</c:v>
                </c:pt>
                <c:pt idx="2">
                  <c:v>1677.3888998000004</c:v>
                </c:pt>
                <c:pt idx="3">
                  <c:v>1557.9257276700005</c:v>
                </c:pt>
                <c:pt idx="4">
                  <c:v>1961.1411511900001</c:v>
                </c:pt>
                <c:pt idx="5">
                  <c:v>1439.4813207900002</c:v>
                </c:pt>
                <c:pt idx="6">
                  <c:v>1276.5632320899997</c:v>
                </c:pt>
                <c:pt idx="7">
                  <c:v>1429.8571164699999</c:v>
                </c:pt>
                <c:pt idx="8">
                  <c:v>1534.0260209399999</c:v>
                </c:pt>
                <c:pt idx="9">
                  <c:v>1562.6829139199995</c:v>
                </c:pt>
              </c:numCache>
            </c:numRef>
          </c:val>
        </c:ser>
        <c:ser>
          <c:idx val="1"/>
          <c:order val="1"/>
          <c:tx>
            <c:strRef>
              <c:f>Venda!$K$1</c:f>
              <c:strCache>
                <c:ptCount val="1"/>
                <c:pt idx="0">
                  <c:v>SOMA_Valor_Venda_OUTROS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6.23833382454073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-9.35750073681108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8240836493163286E-3"/>
                  <c:y val="-8.73366735435701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8240836493163286E-3"/>
                  <c:y val="-7.79791728067590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6882294511625342E-17"/>
                  <c:y val="-8.73366735435700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-7.48600058944887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-6.86216720699479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8240836493163286E-3"/>
                  <c:y val="-0.109170841929462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8240836493163286E-3"/>
                  <c:y val="-9.35750073681108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8240836493163286E-3"/>
                  <c:y val="-7.17408389822183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Venda!$A$2:$A$11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Venda!$K$2:$K$11</c:f>
              <c:numCache>
                <c:formatCode>#,##0.0</c:formatCode>
                <c:ptCount val="10"/>
                <c:pt idx="0">
                  <c:v>195.61918273449493</c:v>
                </c:pt>
                <c:pt idx="1">
                  <c:v>377.27073331999986</c:v>
                </c:pt>
                <c:pt idx="2">
                  <c:v>302.93179995999975</c:v>
                </c:pt>
                <c:pt idx="3">
                  <c:v>242.77677475999994</c:v>
                </c:pt>
                <c:pt idx="4">
                  <c:v>329.46870840999975</c:v>
                </c:pt>
                <c:pt idx="5">
                  <c:v>251.02160928000001</c:v>
                </c:pt>
                <c:pt idx="6">
                  <c:v>235.70321588999997</c:v>
                </c:pt>
                <c:pt idx="7">
                  <c:v>469.48423591999989</c:v>
                </c:pt>
                <c:pt idx="8">
                  <c:v>339.49283438999993</c:v>
                </c:pt>
                <c:pt idx="9">
                  <c:v>237.83500090749007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26934256"/>
        <c:axId val="226934648"/>
      </c:barChart>
      <c:dateAx>
        <c:axId val="226934256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26934648"/>
        <c:crosses val="autoZero"/>
        <c:auto val="1"/>
        <c:lblOffset val="100"/>
        <c:baseTimeUnit val="months"/>
      </c:dateAx>
      <c:valAx>
        <c:axId val="226934648"/>
        <c:scaling>
          <c:orientation val="minMax"/>
        </c:scaling>
        <c:delete val="1"/>
        <c:axPos val="l"/>
        <c:numFmt formatCode="#,##0.0" sourceLinked="1"/>
        <c:majorTickMark val="out"/>
        <c:minorTickMark val="none"/>
        <c:tickLblPos val="none"/>
        <c:crossAx val="22693425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06/02/2015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57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450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97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83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669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755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767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667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543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332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1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016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318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21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6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960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701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/>
              <a:pPr/>
              <a:t>6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314743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/>
              <a:pPr/>
              <a:t>7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93720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/>
              <a:pPr/>
              <a:t>8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35592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/>
              <a:pPr/>
              <a:t>9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545461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/>
              <a:pPr/>
              <a:t>10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225128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/>
              <a:pPr/>
              <a:t>11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178086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56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file:///C:\Projetos%20(local)\Abrainc\_Relat&#243;rios\201501\Indicadores_Compostos.xlsx!Venda&amp;Estoque!L16C13:L18C14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file:///C:\Projetos%20(local)\Abrainc\_Relat&#243;rios\201501\Indicadores_Compostos.xlsx!Lan&#231;amentos&amp;Vendas!L16C13:L18C14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file:///C:\Projetos%20(local)\Abrainc\_Relat&#243;rios\201501\Indicadores_Compostos.xlsx!Distrato&amp;Vendas!L16C13:L18C14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file:///C:\Projetos%20(local)\Abrainc\_Relat&#243;rios\201501\Indicadores_Compostos.xlsx!Distrato&amp;Entregas!L16C13:L18C14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!SA&amp;Credor!L16C13:L18C1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chart" Target="../charts/chart5.xml"/><Relationship Id="rId4" Type="http://schemas.openxmlformats.org/officeDocument/2006/relationships/image" Target="../media/image1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!SAP&amp;Credor!L16C13:L18C1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chart" Target="../charts/chart6.xml"/><Relationship Id="rId4" Type="http://schemas.openxmlformats.org/officeDocument/2006/relationships/image" Target="../media/image1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!SA&amp;SAP!L16C13:L18C1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chart" Target="../charts/chart7.xml"/><Relationship Id="rId4" Type="http://schemas.openxmlformats.org/officeDocument/2006/relationships/image" Target="../media/image15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rogerio.jorge@ae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723106" y="4293096"/>
            <a:ext cx="7697787" cy="121058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de Incorporação</a:t>
            </a:r>
          </a:p>
          <a:p>
            <a:pPr algn="ctr" defTabSz="914145" hangingPunct="0"/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5/2/2015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027534" cy="183511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CETESB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51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marL="285750" indent="-285750"/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Reuniões quinzenais com </a:t>
            </a:r>
            <a:r>
              <a:rPr lang="pt-BR" altLang="pt-BR" sz="1800" b="1" dirty="0" err="1" smtClean="0">
                <a:solidFill>
                  <a:schemeClr val="tx1"/>
                </a:solidFill>
                <a:latin typeface="BlissL" panose="02000506030000020004" pitchFamily="2" charset="0"/>
              </a:rPr>
              <a:t>Élton</a:t>
            </a: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 </a:t>
            </a: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(Departamento de Áreas </a:t>
            </a: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Contaminadas)</a:t>
            </a:r>
          </a:p>
          <a:p>
            <a:pPr marL="1314450" lvl="1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Sistema para gerenciamento de áreas contaminadas (Apoio do setor);</a:t>
            </a:r>
          </a:p>
          <a:p>
            <a:pPr marL="1314450" lvl="1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Apresentação das necessidades CETESB 06/02</a:t>
            </a:r>
          </a:p>
          <a:p>
            <a:pPr marL="1314450" lvl="1"/>
            <a:endParaRPr lang="pt-BR" altLang="pt-BR" sz="1800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endParaRPr lang="pt-BR" altLang="pt-BR" sz="1800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PROBLEMAS GERAIS:</a:t>
            </a:r>
          </a:p>
          <a:p>
            <a:pPr>
              <a:buNone/>
            </a:pPr>
            <a:endParaRPr lang="pt-BR" altLang="pt-BR" sz="1800" b="1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Canais de consulta, fluxos operacionais, filas, duplicidade entre órgãos</a:t>
            </a:r>
          </a:p>
          <a:p>
            <a:pPr marL="285750" indent="-285750"/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Centralização </a:t>
            </a: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das análises Departamento de Áreas </a:t>
            </a: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Contaminadas;</a:t>
            </a:r>
          </a:p>
          <a:p>
            <a:pPr marL="285750" indent="-285750"/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Postos de gasolina -&gt; Análises nas agências (redução de volume de trabalho Dep. Áreas Contaminadas)</a:t>
            </a:r>
          </a:p>
          <a:p>
            <a:pPr marL="285750" indent="-285750"/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Solução de pequenas questões em reunião técnica</a:t>
            </a:r>
          </a:p>
          <a:p>
            <a:pPr marL="285750" indent="-285750"/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Parceria CETESB/ABRAINC para capacitação de profissionais, que trabalhariam internamente na CETESB (aprendizado e pratica), e auxiliariam os técnicos da CETESB na análise;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800" dirty="0">
              <a:solidFill>
                <a:schemeClr val="tx1"/>
              </a:solidFill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8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327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PROBLEMAS ÁREAS CONTAMINADAS:</a:t>
            </a:r>
          </a:p>
          <a:p>
            <a:pPr>
              <a:buNone/>
            </a:pPr>
            <a:endParaRPr lang="pt-BR" alt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Alternativa para </a:t>
            </a: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Dec.59263 (</a:t>
            </a:r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“Declaração de Uso Compatível”</a:t>
            </a: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 para </a:t>
            </a: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tirar Habite-se); </a:t>
            </a:r>
          </a:p>
          <a:p>
            <a:pPr marL="285750" indent="-285750"/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Comunicação com cliente: averbação de Área Contaminada de Risco Confirmado na </a:t>
            </a: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matrícula</a:t>
            </a:r>
          </a:p>
          <a:p>
            <a:pPr marL="285750" indent="-285750"/>
            <a:endParaRPr lang="pt-BR" altLang="pt-BR" sz="1800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alt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Alterações no decreto acordadas (</a:t>
            </a: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ABRAINC/AESAS + Técnicos </a:t>
            </a:r>
            <a:r>
              <a:rPr lang="pt-BR" alt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CETESB);</a:t>
            </a:r>
          </a:p>
          <a:p>
            <a:pPr>
              <a:buNone/>
            </a:pPr>
            <a:endParaRPr lang="pt-BR" alt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Próximo Passo: Apresentação </a:t>
            </a:r>
            <a:r>
              <a:rPr lang="pt-BR" alt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da proposta ao Gov. </a:t>
            </a: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Alckmin;</a:t>
            </a:r>
            <a:endParaRPr lang="pt-BR" altLang="pt-BR" sz="1800" b="1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endParaRPr lang="pt-BR" altLang="pt-BR" sz="1800" dirty="0" smtClean="0">
              <a:solidFill>
                <a:schemeClr val="tx1"/>
              </a:solidFill>
              <a:latin typeface="BlissL" panose="02000506030000020004" pitchFamily="2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CETESB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31433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95536" y="980728"/>
            <a:ext cx="8111876" cy="29956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 algn="ctr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RET 4%, Acessibilidade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Registro Eletrônico, COFECI, Questões do trabalho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851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59556" y="764704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>
                <a:latin typeface="BlissL" panose="02000506030000020004" pitchFamily="2" charset="0"/>
              </a:rPr>
              <a:t>Vendas após o Habite-se e o RET 4%</a:t>
            </a:r>
            <a:r>
              <a:rPr lang="pt-BR" dirty="0">
                <a:latin typeface="BlissL" panose="02000506030000020004" pitchFamily="2" charset="0"/>
              </a:rPr>
              <a:t> </a:t>
            </a:r>
            <a:endParaRPr lang="pt-BR" dirty="0" smtClean="0">
              <a:latin typeface="BlissL" panose="02000506030000020004" pitchFamily="2" charset="0"/>
            </a:endParaRPr>
          </a:p>
          <a:p>
            <a:pPr lvl="0"/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Patrimônio de Afetação perdura enquanto durarem obrigações do incorporador.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Desequilíbrio nas vendas; no limite, incentivo ao </a:t>
            </a:r>
            <a:r>
              <a:rPr lang="pt-BR" dirty="0" smtClean="0">
                <a:latin typeface="BlissL" panose="02000506030000020004" pitchFamily="2" charset="0"/>
              </a:rPr>
              <a:t>atraso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Penalização adicional no caso de </a:t>
            </a:r>
            <a:r>
              <a:rPr lang="pt-BR" dirty="0" err="1">
                <a:latin typeface="BlissL" panose="02000506030000020004" pitchFamily="2" charset="0"/>
              </a:rPr>
              <a:t>distratos</a:t>
            </a:r>
            <a:r>
              <a:rPr lang="pt-BR" dirty="0">
                <a:latin typeface="BlissL" panose="02000506030000020004" pitchFamily="2" charset="0"/>
              </a:rPr>
              <a:t>.</a:t>
            </a:r>
          </a:p>
          <a:p>
            <a:pPr lvl="0"/>
            <a:r>
              <a:rPr lang="pt-BR" dirty="0">
                <a:latin typeface="BlissL" panose="02000506030000020004" pitchFamily="2" charset="0"/>
              </a:rPr>
              <a:t>Secretário </a:t>
            </a:r>
            <a:r>
              <a:rPr lang="pt-BR" dirty="0" smtClean="0">
                <a:latin typeface="BlissL" panose="02000506030000020004" pitchFamily="2" charset="0"/>
              </a:rPr>
              <a:t> </a:t>
            </a:r>
            <a:r>
              <a:rPr lang="pt-BR" dirty="0" err="1" smtClean="0">
                <a:latin typeface="BlissL" panose="02000506030000020004" pitchFamily="2" charset="0"/>
              </a:rPr>
              <a:t>Dyogo</a:t>
            </a:r>
            <a:r>
              <a:rPr lang="pt-BR" dirty="0" smtClean="0">
                <a:latin typeface="BlissL" panose="02000506030000020004" pitchFamily="2" charset="0"/>
              </a:rPr>
              <a:t> Oliveira- </a:t>
            </a:r>
            <a:r>
              <a:rPr lang="pt-BR" dirty="0">
                <a:latin typeface="BlissL" panose="02000506030000020004" pitchFamily="2" charset="0"/>
              </a:rPr>
              <a:t>possibilidade de um prazo após Habite-se p/ PA e RET</a:t>
            </a:r>
          </a:p>
          <a:p>
            <a:pPr lvl="0"/>
            <a:endParaRPr lang="pt-BR" b="1" dirty="0" smtClean="0">
              <a:latin typeface="BlissL" panose="02000506030000020004" pitchFamily="2" charset="0"/>
            </a:endParaRPr>
          </a:p>
          <a:p>
            <a:pPr lvl="0"/>
            <a:r>
              <a:rPr lang="pt-BR" b="1" dirty="0" smtClean="0">
                <a:latin typeface="BlissL" panose="02000506030000020004" pitchFamily="2" charset="0"/>
              </a:rPr>
              <a:t>Solução </a:t>
            </a:r>
            <a:r>
              <a:rPr lang="pt-BR" b="1" dirty="0">
                <a:latin typeface="BlissL" panose="02000506030000020004" pitchFamily="2" charset="0"/>
              </a:rPr>
              <a:t>de consulta favorável publicada em </a:t>
            </a:r>
            <a:r>
              <a:rPr lang="pt-BR" b="1" dirty="0" err="1">
                <a:latin typeface="BlissL" panose="02000506030000020004" pitchFamily="2" charset="0"/>
              </a:rPr>
              <a:t>jan</a:t>
            </a:r>
            <a:r>
              <a:rPr lang="pt-BR" b="1" dirty="0">
                <a:latin typeface="BlissL" panose="02000506030000020004" pitchFamily="2" charset="0"/>
              </a:rPr>
              <a:t>/15</a:t>
            </a:r>
          </a:p>
          <a:p>
            <a:endParaRPr lang="pt-BR" altLang="pt-BR" b="1" dirty="0" smtClean="0">
              <a:latin typeface="BlissL" panose="02000506030000020004" pitchFamily="2" charset="0"/>
            </a:endParaRPr>
          </a:p>
          <a:p>
            <a:endParaRPr lang="pt-BR" altLang="pt-BR" dirty="0">
              <a:latin typeface="BlissL" panose="02000506030000020004" pitchFamily="2" charset="0"/>
            </a:endParaRPr>
          </a:p>
          <a:p>
            <a:r>
              <a:rPr lang="pt-BR" b="1" dirty="0">
                <a:latin typeface="BlissL" panose="02000506030000020004" pitchFamily="2" charset="0"/>
              </a:rPr>
              <a:t>Registro Eletrônico </a:t>
            </a:r>
            <a:r>
              <a:rPr lang="pt-BR" b="1" dirty="0" smtClean="0">
                <a:latin typeface="BlissL" panose="02000506030000020004" pitchFamily="2" charset="0"/>
              </a:rPr>
              <a:t> - </a:t>
            </a:r>
            <a:r>
              <a:rPr lang="pt-BR" dirty="0" smtClean="0">
                <a:latin typeface="BlissL" panose="02000506030000020004" pitchFamily="2" charset="0"/>
              </a:rPr>
              <a:t>fluxo eletrônico de extrato (e não contrato) para Registro</a:t>
            </a: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>
                <a:latin typeface="BlissL" panose="02000506030000020004" pitchFamily="2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Registro Eletrônico pronto em SP, ES, PE, MT, PA, SC e RS (29/10, com bancos, cartórios).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Caixa – 28/1 – 3 estados prontos; atenção a PL 4088; contratação de mensageria agrega, mas não é condição </a:t>
            </a:r>
            <a:r>
              <a:rPr lang="pt-BR" dirty="0" smtClean="0">
                <a:latin typeface="BlissL" panose="02000506030000020004" pitchFamily="2" charset="0"/>
              </a:rPr>
              <a:t>plenamente </a:t>
            </a:r>
            <a:r>
              <a:rPr lang="pt-BR" dirty="0">
                <a:latin typeface="BlissL" panose="02000506030000020004" pitchFamily="2" charset="0"/>
              </a:rPr>
              <a:t>necessária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BlissL" panose="02000506030000020004" pitchFamily="2" charset="0"/>
              </a:rPr>
              <a:t>Registro </a:t>
            </a:r>
            <a:r>
              <a:rPr lang="pt-BR" b="1" dirty="0">
                <a:latin typeface="BlissL" panose="02000506030000020004" pitchFamily="2" charset="0"/>
              </a:rPr>
              <a:t>Eletrônico – destaque apresentações ABECIP </a:t>
            </a:r>
            <a:endParaRPr lang="pt-BR" b="1" dirty="0" smtClean="0">
              <a:latin typeface="BlissL" panose="02000506030000020004" pitchFamily="2" charset="0"/>
            </a:endParaRP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1º </a:t>
            </a:r>
            <a:r>
              <a:rPr lang="pt-BR" b="1" dirty="0">
                <a:latin typeface="BlissL" panose="02000506030000020004" pitchFamily="2" charset="0"/>
              </a:rPr>
              <a:t>registo já obtido pela Caixa - 4/dezembro - 1º RI de S.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1050" dirty="0" smtClean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78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5098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Atualizações/destaques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512" y="692696"/>
            <a:ext cx="9145016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>
                <a:latin typeface="BlissL" panose="02000506030000020004" pitchFamily="2" charset="0"/>
              </a:rPr>
              <a:t>COFECI</a:t>
            </a:r>
          </a:p>
          <a:p>
            <a:pPr>
              <a:defRPr/>
            </a:pPr>
            <a:endParaRPr lang="pt-BR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>
                <a:latin typeface="BlissL" panose="02000506030000020004" pitchFamily="2" charset="0"/>
              </a:rPr>
              <a:t>Resolução </a:t>
            </a:r>
            <a:r>
              <a:rPr lang="pt-BR" dirty="0" err="1" smtClean="0">
                <a:latin typeface="BlissL" panose="02000506030000020004" pitchFamily="2" charset="0"/>
              </a:rPr>
              <a:t>Cofeci</a:t>
            </a:r>
            <a:r>
              <a:rPr lang="pt-BR" dirty="0" smtClean="0">
                <a:latin typeface="BlissL" panose="02000506030000020004" pitchFamily="2" charset="0"/>
              </a:rPr>
              <a:t> 1.168/2.010 – regulação e fiscalização de corretores, incorporadores, imobiliárias, loteadores a cargo do </a:t>
            </a:r>
            <a:r>
              <a:rPr lang="pt-BR" dirty="0" err="1" smtClean="0">
                <a:latin typeface="BlissL" panose="02000506030000020004" pitchFamily="2" charset="0"/>
              </a:rPr>
              <a:t>Cofeci</a:t>
            </a:r>
            <a:r>
              <a:rPr lang="pt-BR" dirty="0" smtClean="0">
                <a:latin typeface="BlissL" panose="02000506030000020004" pitchFamily="2" charset="0"/>
              </a:rPr>
              <a:t> e dos CRECI; regula </a:t>
            </a:r>
            <a:r>
              <a:rPr lang="pt-BR" dirty="0">
                <a:latin typeface="BlissL" panose="02000506030000020004" pitchFamily="2" charset="0"/>
              </a:rPr>
              <a:t>atividade de compra e venda de </a:t>
            </a:r>
            <a:r>
              <a:rPr lang="pt-BR" dirty="0" smtClean="0">
                <a:latin typeface="BlissL" panose="02000506030000020004" pitchFamily="2" charset="0"/>
              </a:rPr>
              <a:t>imóvel (e não profissional)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>
                <a:latin typeface="BlissL" panose="02000506030000020004" pitchFamily="2" charset="0"/>
              </a:rPr>
              <a:t>Na prática: fiscalização </a:t>
            </a:r>
            <a:r>
              <a:rPr lang="pt-BR" dirty="0">
                <a:latin typeface="BlissL" panose="02000506030000020004" pitchFamily="2" charset="0"/>
              </a:rPr>
              <a:t>das incorporadoras pelo </a:t>
            </a:r>
            <a:r>
              <a:rPr lang="pt-BR" dirty="0" smtClean="0">
                <a:latin typeface="BlissL" panose="02000506030000020004" pitchFamily="2" charset="0"/>
              </a:rPr>
              <a:t>COFECI; 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>
                <a:latin typeface="BlissL" panose="02000506030000020004" pitchFamily="2" charset="0"/>
              </a:rPr>
              <a:t>Res. COFECI 1331, de 9/7/2014, publicada no DOU em 11/11/2014, 90 dias p/ validade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BlissL" panose="02000506030000020004" pitchFamily="2" charset="0"/>
              </a:rPr>
              <a:t>Defesa Judicial –CBIC/Secovi, com ABRAINC – </a:t>
            </a:r>
            <a:r>
              <a:rPr lang="pt-BR" dirty="0" smtClean="0">
                <a:latin typeface="BlissL" panose="02000506030000020004" pitchFamily="2" charset="0"/>
              </a:rPr>
              <a:t>esc</a:t>
            </a:r>
            <a:r>
              <a:rPr lang="pt-BR" b="1" dirty="0" smtClean="0">
                <a:latin typeface="BlissL" panose="02000506030000020004" pitchFamily="2" charset="0"/>
              </a:rPr>
              <a:t>. </a:t>
            </a:r>
            <a:r>
              <a:rPr lang="pt-BR" dirty="0" smtClean="0">
                <a:latin typeface="BlissL" panose="02000506030000020004" pitchFamily="2" charset="0"/>
              </a:rPr>
              <a:t>Luiz Eduardo Sá Roriz (DF)</a:t>
            </a:r>
            <a:endParaRPr lang="pt-BR" dirty="0">
              <a:latin typeface="BlissL" panose="02000506030000020004" pitchFamily="2" charset="0"/>
            </a:endParaRPr>
          </a:p>
          <a:p>
            <a:endParaRPr lang="pt-BR" dirty="0">
              <a:latin typeface="BlissL" panose="02000506030000020004" pitchFamily="2" charset="0"/>
            </a:endParaRPr>
          </a:p>
          <a:p>
            <a:r>
              <a:rPr lang="pt-BR" altLang="pt-BR" b="1" dirty="0">
                <a:latin typeface="BlissL" panose="02000506030000020004" pitchFamily="2" charset="0"/>
              </a:rPr>
              <a:t>Acessibilidade – </a:t>
            </a:r>
            <a:r>
              <a:rPr lang="pt-BR" altLang="pt-BR" dirty="0">
                <a:latin typeface="BlissL" panose="02000506030000020004" pitchFamily="2" charset="0"/>
              </a:rPr>
              <a:t>PL </a:t>
            </a:r>
            <a:r>
              <a:rPr lang="pt-BR" altLang="pt-BR" dirty="0" smtClean="0">
                <a:latin typeface="BlissL" panose="02000506030000020004" pitchFamily="2" charset="0"/>
              </a:rPr>
              <a:t>7699-2006</a:t>
            </a:r>
          </a:p>
          <a:p>
            <a:endParaRPr lang="pt-BR" alt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>
                <a:latin typeface="BlissL" panose="02000506030000020004" pitchFamily="2" charset="0"/>
              </a:rPr>
              <a:t>Relator – Senador Paulo Paim (RS) - comentários - Mara </a:t>
            </a:r>
            <a:r>
              <a:rPr lang="pt-BR" altLang="pt-BR" dirty="0" err="1">
                <a:latin typeface="BlissL" panose="02000506030000020004" pitchFamily="2" charset="0"/>
              </a:rPr>
              <a:t>Gabrilli</a:t>
            </a:r>
            <a:endParaRPr lang="pt-BR" alt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>
                <a:latin typeface="BlissL" panose="02000506030000020004" pitchFamily="2" charset="0"/>
              </a:rPr>
              <a:t>Recursos públicos - 10% das unidades reservadas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>
                <a:latin typeface="BlissL" panose="02000506030000020004" pitchFamily="2" charset="0"/>
              </a:rPr>
              <a:t>Edifícios </a:t>
            </a:r>
            <a:r>
              <a:rPr lang="pt-BR" altLang="pt-BR" dirty="0" err="1">
                <a:latin typeface="BlissL" panose="02000506030000020004" pitchFamily="2" charset="0"/>
              </a:rPr>
              <a:t>multi-familiares</a:t>
            </a:r>
            <a:r>
              <a:rPr lang="pt-BR" altLang="pt-BR" dirty="0">
                <a:latin typeface="BlissL" panose="02000506030000020004" pitchFamily="2" charset="0"/>
              </a:rPr>
              <a:t>  – 10% das unidades adaptadas, 100% adaptáveis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>
                <a:latin typeface="BlissL" panose="02000506030000020004" pitchFamily="2" charset="0"/>
              </a:rPr>
              <a:t>Edifícios públicos ou privados com uso público – acessibilidade </a:t>
            </a:r>
            <a:r>
              <a:rPr lang="pt-BR" altLang="pt-BR" dirty="0" smtClean="0">
                <a:latin typeface="BlissL" panose="02000506030000020004" pitchFamily="2" charset="0"/>
              </a:rPr>
              <a:t>geral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latin typeface="BlissL" panose="02000506030000020004" pitchFamily="2" charset="0"/>
              </a:rPr>
              <a:t>Acompanhamento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dirty="0">
              <a:latin typeface="BlissL" panose="02000506030000020004" pitchFamily="2" charset="0"/>
            </a:endParaRPr>
          </a:p>
          <a:p>
            <a:r>
              <a:rPr lang="pt-BR" altLang="pt-BR" b="1" dirty="0" err="1" smtClean="0">
                <a:latin typeface="BlissL" panose="02000506030000020004" pitchFamily="2" charset="0"/>
              </a:rPr>
              <a:t>Funding</a:t>
            </a:r>
            <a:r>
              <a:rPr lang="pt-BR" altLang="pt-BR" b="1" dirty="0" smtClean="0">
                <a:latin typeface="BlissL" panose="02000506030000020004" pitchFamily="2" charset="0"/>
              </a:rPr>
              <a:t>/ </a:t>
            </a:r>
            <a:r>
              <a:rPr lang="pt-BR" altLang="pt-BR" b="1" dirty="0" err="1" smtClean="0">
                <a:latin typeface="BlissL" panose="02000506030000020004" pitchFamily="2" charset="0"/>
              </a:rPr>
              <a:t>LCIs</a:t>
            </a:r>
            <a:r>
              <a:rPr lang="pt-BR" altLang="pt-BR" b="1" dirty="0" smtClean="0">
                <a:latin typeface="BlissL" panose="02000506030000020004" pitchFamily="2" charset="0"/>
              </a:rPr>
              <a:t>- </a:t>
            </a:r>
            <a:r>
              <a:rPr lang="pt-BR" altLang="pt-BR" dirty="0" smtClean="0">
                <a:latin typeface="BlissL" panose="02000506030000020004" pitchFamily="2" charset="0"/>
              </a:rPr>
              <a:t>possível fim do incentivo fiscal</a:t>
            </a:r>
            <a:endParaRPr lang="pt-BR" altLang="pt-BR" dirty="0">
              <a:latin typeface="BlissL" panose="02000506030000020004" pitchFamily="2" charset="0"/>
            </a:endParaRPr>
          </a:p>
          <a:p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76060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516062" y="1772816"/>
            <a:ext cx="8111876" cy="268791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Imagem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Setor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 algn="ctr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Academia, Cause, outros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58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3528" y="692696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Seminário </a:t>
            </a:r>
            <a:r>
              <a:rPr lang="pt-BR" sz="1700" b="1" dirty="0">
                <a:latin typeface="BlissL" panose="02000506030000020004" pitchFamily="2" charset="0"/>
              </a:rPr>
              <a:t>Temático </a:t>
            </a:r>
            <a:r>
              <a:rPr lang="pt-BR" sz="1700" b="1" dirty="0" smtClean="0">
                <a:latin typeface="BlissL" panose="02000506030000020004" pitchFamily="2" charset="0"/>
              </a:rPr>
              <a:t>ABRAINC- Arq. Mackenzie -  </a:t>
            </a:r>
            <a:r>
              <a:rPr lang="pt-BR" sz="1700" dirty="0" err="1" smtClean="0">
                <a:latin typeface="BlissL" panose="02000506030000020004" pitchFamily="2" charset="0"/>
              </a:rPr>
              <a:t>Caldana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 err="1" smtClean="0">
                <a:latin typeface="BlissL" panose="02000506030000020004" pitchFamily="2" charset="0"/>
              </a:rPr>
              <a:t>Nardelli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 Incorporação e a produção da cidade </a:t>
            </a:r>
            <a:r>
              <a:rPr lang="pt-BR" sz="1700" dirty="0" smtClean="0">
                <a:latin typeface="BlissL" panose="02000506030000020004" pitchFamily="2" charset="0"/>
              </a:rPr>
              <a:t>– 20/3, até 30 pessoas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</a:t>
            </a:r>
            <a:r>
              <a:rPr lang="pt-BR" sz="1700" dirty="0" smtClean="0">
                <a:latin typeface="BlissL" panose="02000506030000020004" pitchFamily="2" charset="0"/>
              </a:rPr>
              <a:t>remissas p/ viabilização de empreendimentos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Boas práticas e soluções – empreendedores, arquitetos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 arcabouço legal atende os requisitos de produtividade e qualidade?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Como aperfeiçoar inclusão das </a:t>
            </a:r>
            <a:r>
              <a:rPr lang="pt-BR" sz="1700" dirty="0">
                <a:latin typeface="BlissL" panose="02000506030000020004" pitchFamily="2" charset="0"/>
              </a:rPr>
              <a:t>questões urbanas na </a:t>
            </a:r>
            <a:r>
              <a:rPr lang="pt-BR" sz="1700" dirty="0" smtClean="0">
                <a:latin typeface="BlissL" panose="02000506030000020004" pitchFamily="2" charset="0"/>
              </a:rPr>
              <a:t>produção - 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Elenco de questões a serem aprofundadas e </a:t>
            </a:r>
            <a:r>
              <a:rPr lang="pt-BR" sz="1700" dirty="0" err="1" smtClean="0">
                <a:latin typeface="BlissL" panose="02000506030000020004" pitchFamily="2" charset="0"/>
              </a:rPr>
              <a:t>publicizadas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Outras </a:t>
            </a:r>
            <a:r>
              <a:rPr lang="pt-BR" sz="1700" b="1" dirty="0" smtClean="0">
                <a:latin typeface="BlissL" panose="02000506030000020004" pitchFamily="2" charset="0"/>
              </a:rPr>
              <a:t>propostas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Apresentações para alunos – </a:t>
            </a:r>
            <a:r>
              <a:rPr lang="pt-BR" sz="1700" dirty="0" smtClean="0">
                <a:latin typeface="BlissL" panose="02000506030000020004" pitchFamily="2" charset="0"/>
              </a:rPr>
              <a:t>incorporação na prática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Premiação </a:t>
            </a:r>
            <a:r>
              <a:rPr lang="pt-BR" sz="1700" dirty="0">
                <a:latin typeface="BlissL" panose="02000506030000020004" pitchFamily="2" charset="0"/>
              </a:rPr>
              <a:t>– trabalho de formatura sobre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NRE – Poli – definir e apoiar temas para estudos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 </a:t>
            </a:r>
            <a:r>
              <a:rPr lang="pt-BR" sz="1700" dirty="0">
                <a:latin typeface="BlissL" panose="02000506030000020004" pitchFamily="2" charset="0"/>
              </a:rPr>
              <a:t>equilíbrio econômico dos contratos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Os projetos e a geração de viagens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Atualizações - imagem </a:t>
            </a:r>
            <a:r>
              <a:rPr lang="pt-BR" dirty="0"/>
              <a:t>do </a:t>
            </a:r>
            <a:r>
              <a:rPr lang="pt-BR" dirty="0" smtClean="0"/>
              <a:t>Setor - Academia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422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502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Cause</a:t>
            </a:r>
            <a:r>
              <a:rPr lang="pt-BR" sz="1700" dirty="0" smtClean="0">
                <a:latin typeface="BlissL" panose="02000506030000020004" pitchFamily="2" charset="0"/>
              </a:rPr>
              <a:t> - Rodolfo </a:t>
            </a:r>
            <a:r>
              <a:rPr lang="pt-BR" sz="1700" dirty="0" err="1">
                <a:latin typeface="BlissL" panose="02000506030000020004" pitchFamily="2" charset="0"/>
              </a:rPr>
              <a:t>Gutilla</a:t>
            </a:r>
            <a:r>
              <a:rPr lang="pt-BR" sz="1700" dirty="0">
                <a:latin typeface="BlissL" panose="02000506030000020004" pitchFamily="2" charset="0"/>
              </a:rPr>
              <a:t>, Leandro Machado e Mônica Gregori </a:t>
            </a:r>
            <a:r>
              <a:rPr lang="pt-BR" sz="1700" dirty="0" smtClean="0">
                <a:latin typeface="BlissL" panose="02000506030000020004" pitchFamily="2" charset="0"/>
              </a:rPr>
              <a:t> (</a:t>
            </a:r>
            <a:r>
              <a:rPr lang="pt-BR" sz="1700" dirty="0" err="1" smtClean="0">
                <a:latin typeface="BlissL" panose="02000506030000020004" pitchFamily="2" charset="0"/>
              </a:rPr>
              <a:t>ex</a:t>
            </a:r>
            <a:r>
              <a:rPr lang="pt-BR" sz="1700" dirty="0" smtClean="0">
                <a:latin typeface="BlissL" panose="02000506030000020004" pitchFamily="2" charset="0"/>
              </a:rPr>
              <a:t> Natura):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Gerar </a:t>
            </a:r>
            <a:r>
              <a:rPr lang="pt-BR" sz="1700" dirty="0">
                <a:latin typeface="BlissL" panose="02000506030000020004" pitchFamily="2" charset="0"/>
              </a:rPr>
              <a:t>conscientização da população sobre determinada causa,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Mobilizar </a:t>
            </a:r>
            <a:r>
              <a:rPr lang="pt-BR" sz="1700" dirty="0">
                <a:latin typeface="BlissL" panose="02000506030000020004" pitchFamily="2" charset="0"/>
              </a:rPr>
              <a:t>pessoas em torno dela </a:t>
            </a:r>
            <a:r>
              <a:rPr lang="pt-BR" sz="1700" dirty="0" smtClean="0">
                <a:latin typeface="BlissL" panose="02000506030000020004" pitchFamily="2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Se cabível, adotar </a:t>
            </a:r>
            <a:r>
              <a:rPr lang="pt-BR" sz="1700" dirty="0">
                <a:latin typeface="BlissL" panose="02000506030000020004" pitchFamily="2" charset="0"/>
              </a:rPr>
              <a:t>estratégias de relações governamentais para influenciar possíveis mudanças de leis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Questões/Briefing: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Melhora da Imagem do </a:t>
            </a:r>
            <a:r>
              <a:rPr lang="pt-BR" sz="1700" dirty="0" smtClean="0">
                <a:latin typeface="BlissL" panose="02000506030000020004" pitchFamily="2" charset="0"/>
              </a:rPr>
              <a:t>Setor/ Equilíbrio </a:t>
            </a:r>
            <a:r>
              <a:rPr lang="pt-BR" sz="1700" dirty="0">
                <a:latin typeface="BlissL" panose="02000506030000020004" pitchFamily="2" charset="0"/>
              </a:rPr>
              <a:t>das </a:t>
            </a:r>
            <a:r>
              <a:rPr lang="pt-BR" sz="1700" dirty="0" smtClean="0">
                <a:latin typeface="BlissL" panose="02000506030000020004" pitchFamily="2" charset="0"/>
              </a:rPr>
              <a:t>relações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Proposta e Desenvolvimento </a:t>
            </a:r>
            <a:r>
              <a:rPr lang="pt-BR" sz="1700" b="1" dirty="0">
                <a:latin typeface="BlissL" panose="02000506030000020004" pitchFamily="2" charset="0"/>
              </a:rPr>
              <a:t>dos Trabalhos</a:t>
            </a:r>
            <a:r>
              <a:rPr lang="pt-BR" sz="1700" b="1" dirty="0" smtClean="0">
                <a:latin typeface="BlissL" panose="02000506030000020004" pitchFamily="2" charset="0"/>
              </a:rPr>
              <a:t>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Captura de informações através de pesquisa de imagem, entrevistas, investigações e </a:t>
            </a:r>
            <a:r>
              <a:rPr lang="pt-BR" sz="1700" dirty="0" err="1">
                <a:latin typeface="BlissL" panose="02000506030000020004" pitchFamily="2" charset="0"/>
              </a:rPr>
              <a:t>desk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research</a:t>
            </a:r>
            <a:r>
              <a:rPr lang="pt-BR" sz="1700" dirty="0">
                <a:latin typeface="BlissL" panose="02000506030000020004" pitchFamily="2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Análise </a:t>
            </a:r>
            <a:r>
              <a:rPr lang="pt-BR" sz="1700" dirty="0">
                <a:latin typeface="BlissL" panose="02000506030000020004" pitchFamily="2" charset="0"/>
              </a:rPr>
              <a:t>de contextos, valores, causas emergentes e rede de influências;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Identificação da causa que melhor conecta os interesses do setor aos anseios da sociedade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Estratégia de engajamento/ mobilização da sociedade p/ melhoria das relações e imagem do setor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Definição </a:t>
            </a:r>
            <a:r>
              <a:rPr lang="pt-BR" sz="1700" dirty="0">
                <a:latin typeface="BlissL" panose="02000506030000020004" pitchFamily="2" charset="0"/>
              </a:rPr>
              <a:t>do Conceito  e Mensagens, Arquitetura estratégica com definição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MAI – Mapa de Abordagem </a:t>
            </a:r>
            <a:r>
              <a:rPr lang="pt-BR" sz="1700" dirty="0" smtClean="0">
                <a:latin typeface="BlissL" panose="02000506030000020004" pitchFamily="2" charset="0"/>
              </a:rPr>
              <a:t>Integrada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Prazo para execução dos trabalhos: 6 meses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Imagem do </a:t>
            </a:r>
            <a:r>
              <a:rPr lang="pt-BR" dirty="0" smtClean="0"/>
              <a:t>Setor - Cause 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92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539552" y="908720"/>
            <a:ext cx="8111876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28914" y="5879682"/>
            <a:ext cx="905016" cy="998113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516062" y="909350"/>
            <a:ext cx="8111876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81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08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Petição encaminhada ao STJ no final do ano - Liminar concedida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Possível julgamento pelo Plenário a partir de fevereiro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Trabalho pela regulamentação 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Caracterização do Trabalho Análogo à Escravidão – regulamentação da Port. Int. no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Definição de rito adequado para defesa das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Posicionamento ABRAINC:</a:t>
            </a:r>
          </a:p>
          <a:p>
            <a:endParaRPr lang="pt-BR" sz="1700" b="1" i="1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Veementemente contra o trabalho escravo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Reconhecimento da importância das ferramentas de controle ao trabalho nestas condições, dentre elas, o Cadastro de Empregadores.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Contra a arbitrariedade no procedimento de inclusão dos empregadores no Cadastro, procedimento este que afronta os princípios constitucionais do devido processo legal e ampla defesa.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Regulamentação adequada e procedimento que assegure aos envolvidos os direitos previstos na Constituição Federal Brasileira.</a:t>
            </a:r>
          </a:p>
          <a:p>
            <a:r>
              <a:rPr lang="pt-BR" sz="2000" b="1" dirty="0"/>
              <a:t> </a:t>
            </a:r>
            <a:endParaRPr lang="pt-BR" sz="2000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– </a:t>
            </a:r>
            <a:r>
              <a:rPr lang="pt-BR" sz="2400" dirty="0" smtClean="0"/>
              <a:t>Trabalho Análogo à Escravidão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870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37884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705002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23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buClr>
                <a:srgbClr val="1F497D"/>
              </a:buClr>
            </a:pPr>
            <a:r>
              <a:rPr lang="pt-BR" sz="1700" b="1" dirty="0" smtClean="0">
                <a:latin typeface="BlissL" panose="02000506030000020004" pitchFamily="2" charset="0"/>
              </a:rPr>
              <a:t>Outros pontos destacados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16/1 – MPF – recurso no STF - indeferido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20/1 - Instituto </a:t>
            </a:r>
            <a:r>
              <a:rPr lang="pt-BR" sz="1700" dirty="0">
                <a:latin typeface="BlissL" panose="02000506030000020004" pitchFamily="2" charset="0"/>
              </a:rPr>
              <a:t>Ethos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>
                <a:latin typeface="BlissL" panose="02000506030000020004" pitchFamily="2" charset="0"/>
              </a:rPr>
              <a:t>Instituto Pacto Nacional pela Erradicação do Trabalho Escravo (</a:t>
            </a:r>
            <a:r>
              <a:rPr lang="pt-BR" sz="1700" dirty="0" err="1">
                <a:latin typeface="BlissL" panose="02000506030000020004" pitchFamily="2" charset="0"/>
              </a:rPr>
              <a:t>InPacto</a:t>
            </a:r>
            <a:r>
              <a:rPr lang="pt-BR" sz="1700" dirty="0" smtClean="0">
                <a:latin typeface="BlissL" panose="02000506030000020004" pitchFamily="2" charset="0"/>
              </a:rPr>
              <a:t>), </a:t>
            </a:r>
            <a:r>
              <a:rPr lang="pt-BR" sz="1700" dirty="0">
                <a:latin typeface="BlissL" panose="02000506030000020004" pitchFamily="2" charset="0"/>
              </a:rPr>
              <a:t>Instituto Observatório Social (IOS</a:t>
            </a:r>
            <a:r>
              <a:rPr lang="pt-BR" sz="1700" dirty="0" smtClean="0">
                <a:latin typeface="BlissL" panose="02000506030000020004" pitchFamily="2" charset="0"/>
              </a:rPr>
              <a:t>) – carta à presidente: direitos </a:t>
            </a:r>
            <a:r>
              <a:rPr lang="pt-BR" sz="1700" dirty="0">
                <a:latin typeface="BlissL" panose="02000506030000020004" pitchFamily="2" charset="0"/>
              </a:rPr>
              <a:t>h</a:t>
            </a:r>
            <a:r>
              <a:rPr lang="pt-BR" sz="1700" dirty="0" smtClean="0">
                <a:latin typeface="BlissL" panose="02000506030000020004" pitchFamily="2" charset="0"/>
              </a:rPr>
              <a:t>umanos, oportunidade de defesa em 1ª e 2ª instâncias administrativas antes da inclusão; </a:t>
            </a:r>
            <a:r>
              <a:rPr lang="pt-BR" sz="1700" dirty="0" err="1" smtClean="0">
                <a:latin typeface="BlissL" panose="02000506030000020004" pitchFamily="2" charset="0"/>
              </a:rPr>
              <a:t>JusBrasil</a:t>
            </a:r>
            <a:r>
              <a:rPr lang="pt-BR" sz="1700" dirty="0" smtClean="0">
                <a:latin typeface="BlissL" panose="02000506030000020004" pitchFamily="2" charset="0"/>
              </a:rPr>
              <a:t> - lobby</a:t>
            </a:r>
            <a:r>
              <a:rPr lang="pt-BR" sz="1700" dirty="0">
                <a:latin typeface="BlissL" panose="02000506030000020004" pitchFamily="2" charset="0"/>
              </a:rPr>
              <a:t>, injunção com </a:t>
            </a:r>
            <a:r>
              <a:rPr lang="pt-BR" sz="1700" dirty="0" smtClean="0">
                <a:latin typeface="BlissL" panose="02000506030000020004" pitchFamily="2" charset="0"/>
              </a:rPr>
              <a:t>ISS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Artigos a favor – </a:t>
            </a:r>
            <a:r>
              <a:rPr lang="pt-BR" sz="1700" dirty="0" err="1" smtClean="0">
                <a:latin typeface="BlissL" panose="02000506030000020004" pitchFamily="2" charset="0"/>
              </a:rPr>
              <a:t>Conjur</a:t>
            </a:r>
            <a:r>
              <a:rPr lang="pt-BR" sz="1700" dirty="0" smtClean="0">
                <a:latin typeface="BlissL" panose="02000506030000020004" pitchFamily="2" charset="0"/>
              </a:rPr>
              <a:t>, Consultor Jurídico (5/12)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Questões sobre processo de inclusão na lista enviadas ao Conselho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Reunião com Instituto Ethos – 25/2 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Pacto Nacional pela Erradicação do Trabalho Escravo, defesa do trabalho decente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Buscar acesso a </a:t>
            </a:r>
            <a:r>
              <a:rPr lang="pt-BR" sz="1700" dirty="0" err="1" smtClean="0">
                <a:latin typeface="BlissL" panose="02000506030000020004" pitchFamily="2" charset="0"/>
              </a:rPr>
              <a:t>TrabalhoDecenteSP</a:t>
            </a:r>
            <a:r>
              <a:rPr lang="pt-BR" sz="1700" dirty="0">
                <a:latin typeface="BlissL" panose="02000506030000020004" pitchFamily="2" charset="0"/>
              </a:rPr>
              <a:t>, da </a:t>
            </a:r>
            <a:r>
              <a:rPr lang="pt-BR" sz="1700" dirty="0" smtClean="0">
                <a:latin typeface="BlissL" panose="02000506030000020004" pitchFamily="2" charset="0"/>
              </a:rPr>
              <a:t>Sec. </a:t>
            </a:r>
            <a:r>
              <a:rPr lang="pt-BR" sz="1700" dirty="0">
                <a:latin typeface="BlissL" panose="02000506030000020004" pitchFamily="2" charset="0"/>
              </a:rPr>
              <a:t>do Emprego e </a:t>
            </a:r>
            <a:r>
              <a:rPr lang="pt-BR" sz="1700" dirty="0" smtClean="0">
                <a:latin typeface="BlissL" panose="02000506030000020004" pitchFamily="2" charset="0"/>
              </a:rPr>
              <a:t>Rel.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Trabalho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SP, OIT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- acompanhamento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13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8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51520" y="692696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PL 4330 – apoio junto com Febraban, CNI, </a:t>
            </a:r>
            <a:r>
              <a:rPr lang="pt-BR" sz="1700" dirty="0" err="1" smtClean="0">
                <a:latin typeface="BlissL" panose="02000506030000020004" pitchFamily="2" charset="0"/>
              </a:rPr>
              <a:t>etc</a:t>
            </a:r>
            <a:r>
              <a:rPr lang="pt-BR" sz="1700" dirty="0" smtClean="0">
                <a:latin typeface="BlissL" panose="02000506030000020004" pitchFamily="2" charset="0"/>
              </a:rPr>
              <a:t> – 2105 é a oportunidade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STJ – participação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Curiae</a:t>
            </a:r>
            <a:r>
              <a:rPr lang="pt-BR" sz="1700" dirty="0" smtClean="0">
                <a:latin typeface="BlissL" panose="02000506030000020004" pitchFamily="2" charset="0"/>
              </a:rPr>
              <a:t> – Assessoria – definição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Luciana </a:t>
            </a:r>
            <a:r>
              <a:rPr lang="pt-BR" sz="1700" dirty="0" err="1">
                <a:latin typeface="BlissL" panose="02000506030000020004" pitchFamily="2" charset="0"/>
              </a:rPr>
              <a:t>Dóssio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Sette</a:t>
            </a:r>
            <a:r>
              <a:rPr lang="pt-BR" sz="1700" dirty="0">
                <a:latin typeface="BlissL" panose="02000506030000020004" pitchFamily="2" charset="0"/>
              </a:rPr>
              <a:t> Câmara, Oliveira, Bastos (10/2, Conselho Jurídico)</a:t>
            </a:r>
          </a:p>
          <a:p>
            <a:endParaRPr lang="pt-BR" sz="1700" i="1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7 </a:t>
            </a:r>
            <a:r>
              <a:rPr lang="pt-BR" sz="1700" dirty="0">
                <a:latin typeface="BlissL" panose="02000506030000020004" pitchFamily="2" charset="0"/>
              </a:rPr>
              <a:t>instituições requereram </a:t>
            </a:r>
            <a:r>
              <a:rPr lang="pt-BR" sz="1700" dirty="0" smtClean="0">
                <a:latin typeface="BlissL" panose="02000506030000020004" pitchFamily="2" charset="0"/>
              </a:rPr>
              <a:t>ingresso como </a:t>
            </a: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sem definições.</a:t>
            </a:r>
            <a:r>
              <a:rPr lang="pt-BR" sz="1700" dirty="0">
                <a:latin typeface="BlissL" panose="02000506030000020004" pitchFamily="2" charset="0"/>
              </a:rPr>
              <a:t/>
            </a:r>
            <a:br>
              <a:rPr lang="pt-BR" sz="1700" dirty="0">
                <a:latin typeface="BlissL" panose="02000506030000020004" pitchFamily="2" charset="0"/>
              </a:rPr>
            </a:b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Contrárias à terceirização na atividade-fim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Assoc. Nac. Procuradores </a:t>
            </a:r>
            <a:r>
              <a:rPr lang="pt-BR" sz="1700" dirty="0">
                <a:latin typeface="BlissL" panose="02000506030000020004" pitchFamily="2" charset="0"/>
              </a:rPr>
              <a:t>do Trabalho (</a:t>
            </a:r>
            <a:r>
              <a:rPr lang="pt-BR" sz="1700" dirty="0" smtClean="0">
                <a:latin typeface="BlissL" panose="02000506030000020004" pitchFamily="2" charset="0"/>
              </a:rPr>
              <a:t>ANPT)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Nac. dos Técnicos em Radiologia (</a:t>
            </a:r>
            <a:r>
              <a:rPr lang="pt-BR" sz="1700" dirty="0" smtClean="0">
                <a:latin typeface="BlissL" panose="02000506030000020004" pitchFamily="2" charset="0"/>
              </a:rPr>
              <a:t>FENATRA)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</a:t>
            </a:r>
            <a:r>
              <a:rPr lang="pt-BR" sz="1700" dirty="0" smtClean="0">
                <a:latin typeface="BlissL" panose="02000506030000020004" pitchFamily="2" charset="0"/>
              </a:rPr>
              <a:t>. dos </a:t>
            </a:r>
            <a:r>
              <a:rPr lang="pt-BR" sz="1700" dirty="0">
                <a:latin typeface="BlissL" panose="02000506030000020004" pitchFamily="2" charset="0"/>
              </a:rPr>
              <a:t>Eng. (</a:t>
            </a:r>
            <a:r>
              <a:rPr lang="pt-BR" sz="1700" dirty="0" smtClean="0">
                <a:latin typeface="BlissL" panose="02000506030000020004" pitchFamily="2" charset="0"/>
              </a:rPr>
              <a:t>FNE)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</a:t>
            </a:r>
            <a:r>
              <a:rPr lang="pt-BR" sz="1700" dirty="0">
                <a:latin typeface="BlissL" panose="02000506030000020004" pitchFamily="2" charset="0"/>
              </a:rPr>
              <a:t>. dos Eng. da Petrobrás (AEPET) - representado por</a:t>
            </a:r>
            <a:br>
              <a:rPr lang="pt-BR" sz="1700" dirty="0">
                <a:latin typeface="BlissL" panose="02000506030000020004" pitchFamily="2" charset="0"/>
              </a:rPr>
            </a:br>
            <a:r>
              <a:rPr lang="pt-BR" sz="1700" dirty="0">
                <a:latin typeface="BlissL" panose="02000506030000020004" pitchFamily="2" charset="0"/>
              </a:rPr>
              <a:t>Vergara Martins Costa, </a:t>
            </a:r>
            <a:r>
              <a:rPr lang="pt-BR" sz="1700" dirty="0" err="1">
                <a:latin typeface="BlissL" panose="02000506030000020004" pitchFamily="2" charset="0"/>
              </a:rPr>
              <a:t>Troglio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err="1">
                <a:latin typeface="BlissL" panose="02000506030000020004" pitchFamily="2" charset="0"/>
              </a:rPr>
              <a:t>Sanvincente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Advogados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favor: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CBIC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Central Bras.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Setor </a:t>
            </a:r>
            <a:r>
              <a:rPr lang="pt-BR" sz="1700" dirty="0">
                <a:latin typeface="BlissL" panose="02000506030000020004" pitchFamily="2" charset="0"/>
              </a:rPr>
              <a:t>de Serviços (CEBRASSE</a:t>
            </a:r>
            <a:r>
              <a:rPr lang="pt-BR" sz="1700" dirty="0" smtClean="0">
                <a:latin typeface="BlissL" panose="02000506030000020004" pitchFamily="2" charset="0"/>
              </a:rPr>
              <a:t>), com Maricato Advogados </a:t>
            </a:r>
            <a:r>
              <a:rPr lang="pt-BR" sz="1700" dirty="0">
                <a:latin typeface="BlissL" panose="02000506030000020004" pitchFamily="2" charset="0"/>
              </a:rPr>
              <a:t>(</a:t>
            </a:r>
            <a:r>
              <a:rPr lang="pt-BR" sz="1700" dirty="0" smtClean="0">
                <a:latin typeface="BlissL" panose="02000506030000020004" pitchFamily="2" charset="0"/>
              </a:rPr>
              <a:t>MAA)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Conf. Nac.de </a:t>
            </a:r>
            <a:r>
              <a:rPr lang="pt-BR" sz="1700" dirty="0">
                <a:latin typeface="BlissL" panose="02000506030000020004" pitchFamily="2" charset="0"/>
              </a:rPr>
              <a:t>Serviços (CNS) - representado por </a:t>
            </a:r>
            <a:r>
              <a:rPr lang="pt-BR" sz="1700" dirty="0" smtClean="0">
                <a:latin typeface="BlissL" panose="02000506030000020004" pitchFamily="2" charset="0"/>
              </a:rPr>
              <a:t>NBPF Adv.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44624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Questões do Trabalho  - Terceirização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14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52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28914" y="587968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539552" y="1412776"/>
            <a:ext cx="7697787" cy="508856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Negócios, </a:t>
            </a:r>
            <a:r>
              <a:rPr lang="pt-BR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r>
              <a:rPr lang="pt-BR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Modelo de Vendas</a:t>
            </a:r>
          </a:p>
          <a:p>
            <a:pPr algn="ctr">
              <a:defRPr/>
            </a:pPr>
            <a:endParaRPr lang="pt-BR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 </a:t>
            </a:r>
          </a:p>
          <a:p>
            <a:pPr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399814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95227"/>
            <a:ext cx="8696325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algn="l"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vendas – aproximação com o </a:t>
            </a: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MP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95536" y="116632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>
              <a:latin typeface="BlissL" panose="02000506030000020004" pitchFamily="2" charset="0"/>
            </a:endParaRP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  <a:p>
            <a:endParaRPr lang="pt-BR" dirty="0" smtClean="0">
              <a:latin typeface="BlissL" panose="02000506030000020004" pitchFamily="2" charset="0"/>
            </a:endParaRPr>
          </a:p>
          <a:p>
            <a:endParaRPr lang="pt-BR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Impasses 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BlissL" panose="02000506030000020004" pitchFamily="2" charset="0"/>
              </a:rPr>
              <a:t>Houses</a:t>
            </a: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Custo dos </a:t>
            </a:r>
            <a:r>
              <a:rPr lang="pt-BR" dirty="0" err="1" smtClean="0">
                <a:latin typeface="BlissL" panose="02000506030000020004" pitchFamily="2" charset="0"/>
              </a:rPr>
              <a:t>distratos</a:t>
            </a: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Relacionamento com imobiliárias</a:t>
            </a:r>
          </a:p>
          <a:p>
            <a:endParaRPr lang="pt-BR" dirty="0">
              <a:latin typeface="BlissL" panose="02000506030000020004" pitchFamily="2" charset="0"/>
            </a:endParaRPr>
          </a:p>
          <a:p>
            <a:pPr lvl="0"/>
            <a:r>
              <a:rPr lang="pt-BR" b="1" dirty="0" smtClean="0">
                <a:latin typeface="BlissL" panose="02000506030000020004" pitchFamily="2" charset="0"/>
              </a:rPr>
              <a:t>Autuação </a:t>
            </a:r>
            <a:r>
              <a:rPr lang="pt-BR" b="1" dirty="0">
                <a:latin typeface="BlissL" panose="02000506030000020004" pitchFamily="2" charset="0"/>
              </a:rPr>
              <a:t>INSS – Brasília, </a:t>
            </a:r>
            <a:r>
              <a:rPr lang="pt-BR" b="1" dirty="0" smtClean="0">
                <a:latin typeface="BlissL" panose="02000506030000020004" pitchFamily="2" charset="0"/>
              </a:rPr>
              <a:t>Porto Alegre; </a:t>
            </a:r>
            <a:r>
              <a:rPr lang="pt-BR" b="1" dirty="0">
                <a:latin typeface="BlissL" panose="02000506030000020004" pitchFamily="2" charset="0"/>
              </a:rPr>
              <a:t>decisões contrárias </a:t>
            </a:r>
            <a:r>
              <a:rPr lang="pt-BR" b="1" dirty="0" smtClean="0">
                <a:latin typeface="BlissL" panose="02000506030000020004" pitchFamily="2" charset="0"/>
              </a:rPr>
              <a:t>RS – </a:t>
            </a:r>
            <a:r>
              <a:rPr lang="pt-BR" dirty="0" smtClean="0">
                <a:latin typeface="BlissL" panose="02000506030000020004" pitchFamily="2" charset="0"/>
              </a:rPr>
              <a:t>rejeição de recursos da Fazenda para Câmara Especial no CARF</a:t>
            </a:r>
          </a:p>
          <a:p>
            <a:endParaRPr lang="pt-BR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Lei Complementar – 1/1/2015 </a:t>
            </a:r>
            <a:r>
              <a:rPr lang="pt-BR" dirty="0" smtClean="0">
                <a:latin typeface="BlissL" panose="02000506030000020004" pitchFamily="2" charset="0"/>
              </a:rPr>
              <a:t>– Supersimples - 6% até R$ 180 mil</a:t>
            </a:r>
          </a:p>
          <a:p>
            <a:endParaRPr lang="pt-BR" altLang="pt-BR" b="1" dirty="0" smtClean="0">
              <a:latin typeface="BlissL" panose="02000506030000020004" pitchFamily="2" charset="0"/>
            </a:endParaRPr>
          </a:p>
          <a:p>
            <a:r>
              <a:rPr lang="pt-BR" altLang="pt-BR" b="1" dirty="0" smtClean="0">
                <a:latin typeface="BlissL" panose="02000506030000020004" pitchFamily="2" charset="0"/>
              </a:rPr>
              <a:t>Corretores </a:t>
            </a:r>
            <a:r>
              <a:rPr lang="pt-BR" altLang="pt-BR" b="1" dirty="0">
                <a:latin typeface="BlissL" panose="02000506030000020004" pitchFamily="2" charset="0"/>
              </a:rPr>
              <a:t>Associados </a:t>
            </a:r>
            <a:r>
              <a:rPr lang="pt-BR" altLang="pt-BR" b="1" dirty="0" smtClean="0"/>
              <a:t>- </a:t>
            </a:r>
            <a:r>
              <a:rPr lang="pt-BR" altLang="pt-BR" b="1" dirty="0">
                <a:latin typeface="BlissL" panose="02000506030000020004" pitchFamily="2" charset="0"/>
              </a:rPr>
              <a:t>Lei 13.907, de 19/1/2015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dirty="0">
                <a:latin typeface="BlissL" panose="02000506030000020004" pitchFamily="2" charset="0"/>
              </a:rPr>
              <a:t>Art. 169 - Corretores e imobiliárias quando não regime CLT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dirty="0">
                <a:latin typeface="BlissL" panose="02000506030000020004" pitchFamily="2" charset="0"/>
              </a:rPr>
              <a:t>Art. 62 - </a:t>
            </a:r>
            <a:r>
              <a:rPr lang="pt-BR" dirty="0">
                <a:latin typeface="BlissL" panose="02000506030000020004" pitchFamily="2" charset="0"/>
              </a:rPr>
              <a:t>extinção sem intervenção judicial caso o adquirente, que já se encontre em atraso com suas obrigações, não efetue o pagamento integral de verbas em aberto, com juros e multas em 15 dias da notificação judicial ou extrajudicial</a:t>
            </a:r>
            <a:r>
              <a:rPr lang="pt-BR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0" lvl="1"/>
            <a:r>
              <a:rPr lang="pt-BR" dirty="0" smtClean="0">
                <a:latin typeface="BlissL" panose="02000506030000020004" pitchFamily="2" charset="0"/>
              </a:rPr>
              <a:t>Retomada de discussões em Comitês Jurídico, Financeiro e Incorporação</a:t>
            </a:r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15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87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95227"/>
            <a:ext cx="8696325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vendas – aproximação com o MP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err="1" smtClean="0">
                <a:latin typeface="BlissL" panose="02000506030000020004" pitchFamily="2" charset="0"/>
              </a:rPr>
              <a:t>Houses</a:t>
            </a:r>
            <a:r>
              <a:rPr lang="pt-BR" b="1" dirty="0" smtClean="0">
                <a:latin typeface="BlissL" panose="02000506030000020004" pitchFamily="2" charset="0"/>
              </a:rPr>
              <a:t>,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Corretores Associados- avanço importante na questão trabalhista: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CA permite nova forma de associação, desde que: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Com Imobiliárias (Contratos Sociais)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Não CLT – ausência de subordinação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Para isso, verificações nos fluxos de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A questão fiscal –ações por imobiliárias para garantia de enquadramento (</a:t>
            </a:r>
            <a:r>
              <a:rPr lang="pt-BR" dirty="0" err="1" smtClean="0">
                <a:latin typeface="BlissL" panose="02000506030000020004" pitchFamily="2" charset="0"/>
              </a:rPr>
              <a:t>ex</a:t>
            </a:r>
            <a:r>
              <a:rPr lang="pt-BR" dirty="0" smtClean="0">
                <a:latin typeface="BlissL" panose="02000506030000020004" pitchFamily="2" charset="0"/>
              </a:rPr>
              <a:t>: Lopes)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O Custo dos </a:t>
            </a:r>
            <a:r>
              <a:rPr lang="pt-BR" b="1" dirty="0" err="1" smtClean="0">
                <a:latin typeface="BlissL" panose="02000506030000020004" pitchFamily="2" charset="0"/>
              </a:rPr>
              <a:t>distratos</a:t>
            </a:r>
            <a:endParaRPr lang="pt-BR" b="1" dirty="0" smtClean="0">
              <a:latin typeface="BlissL" panose="02000506030000020004" pitchFamily="2" charset="0"/>
            </a:endParaRP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Com corretagem apartada, há mais clareza na destinação dos recursos diretamente à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A falta desta clareza pode trazer custos adicionais de 0,7% do </a:t>
            </a:r>
            <a:r>
              <a:rPr lang="pt-BR" dirty="0" err="1" smtClean="0">
                <a:latin typeface="BlissL" panose="02000506030000020004" pitchFamily="2" charset="0"/>
              </a:rPr>
              <a:t>valord</a:t>
            </a:r>
            <a:r>
              <a:rPr lang="pt-BR" dirty="0" smtClean="0">
                <a:latin typeface="BlissL" panose="02000506030000020004" pitchFamily="2" charset="0"/>
              </a:rPr>
              <a:t> e vendas (premissas – 19% de </a:t>
            </a:r>
            <a:r>
              <a:rPr lang="pt-BR" dirty="0" err="1" smtClean="0">
                <a:latin typeface="BlissL" panose="02000506030000020004" pitchFamily="2" charset="0"/>
              </a:rPr>
              <a:t>distratos</a:t>
            </a:r>
            <a:r>
              <a:rPr lang="pt-BR" dirty="0" smtClean="0">
                <a:latin typeface="BlissL" panose="02000506030000020004" pitchFamily="2" charset="0"/>
              </a:rPr>
              <a:t>, 8% pagos no distrato, devolução de 80%)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Reanálise</a:t>
            </a:r>
          </a:p>
          <a:p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A questão consumerista e os pontos apontados</a:t>
            </a:r>
          </a:p>
          <a:p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16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481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35496" y="44624"/>
            <a:ext cx="7397750" cy="841252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b="1" dirty="0" smtClean="0">
                <a:latin typeface="BlissL" panose="02000506030000020004" pitchFamily="2" charset="0"/>
              </a:rPr>
              <a:t> - </a:t>
            </a:r>
            <a:r>
              <a:rPr lang="pt-BR" dirty="0" smtClean="0">
                <a:latin typeface="BlissL" panose="02000506030000020004" pitchFamily="2" charset="0"/>
              </a:rPr>
              <a:t>Comitê </a:t>
            </a:r>
            <a:r>
              <a:rPr lang="pt-BR" dirty="0">
                <a:latin typeface="BlissL" panose="02000506030000020004" pitchFamily="2" charset="0"/>
              </a:rPr>
              <a:t>Financeiro </a:t>
            </a:r>
            <a:r>
              <a:rPr lang="pt-BR" dirty="0" smtClean="0">
                <a:latin typeface="BlissL" panose="02000506030000020004" pitchFamily="2" charset="0"/>
              </a:rPr>
              <a:t>ABRAINC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Ratings/ Integração com informações de </a:t>
            </a:r>
            <a:r>
              <a:rPr lang="pt-BR" dirty="0" smtClean="0">
                <a:latin typeface="BlissL" panose="02000506030000020004" pitchFamily="2" charset="0"/>
              </a:rPr>
              <a:t>crédito - CETIP 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Crédito na venda – Itaú/CETIP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2 </a:t>
            </a:r>
            <a:r>
              <a:rPr lang="pt-BR" b="1" dirty="0">
                <a:latin typeface="BlissL" panose="02000506030000020004" pitchFamily="2" charset="0"/>
              </a:rPr>
              <a:t>- </a:t>
            </a:r>
            <a:r>
              <a:rPr lang="pt-BR" b="1" u="sng" dirty="0">
                <a:latin typeface="BlissL" panose="02000506030000020004" pitchFamily="2" charset="0"/>
              </a:rPr>
              <a:t>Modelo de Negócios/ </a:t>
            </a:r>
            <a:r>
              <a:rPr lang="pt-BR" b="1" u="sng" dirty="0" smtClean="0">
                <a:latin typeface="BlissL" panose="02000506030000020004" pitchFamily="2" charset="0"/>
              </a:rPr>
              <a:t>Bancos </a:t>
            </a:r>
            <a:r>
              <a:rPr lang="pt-BR" dirty="0" smtClean="0">
                <a:latin typeface="BlissL" panose="02000506030000020004" pitchFamily="2" charset="0"/>
              </a:rPr>
              <a:t>- </a:t>
            </a:r>
            <a:r>
              <a:rPr lang="pt-BR" dirty="0">
                <a:latin typeface="BlissL" panose="02000506030000020004" pitchFamily="2" charset="0"/>
              </a:rPr>
              <a:t>Comitê Financeiro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BlissL" panose="02000506030000020004" pitchFamily="2" charset="0"/>
              </a:rPr>
              <a:t>Repasse </a:t>
            </a:r>
            <a:r>
              <a:rPr lang="pt-BR" b="1" dirty="0">
                <a:latin typeface="BlissL" panose="02000506030000020004" pitchFamily="2" charset="0"/>
              </a:rPr>
              <a:t>antecipado </a:t>
            </a:r>
            <a:endParaRPr lang="pt-BR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Venda com repasse – piloto </a:t>
            </a:r>
            <a:r>
              <a:rPr lang="pt-BR" dirty="0" err="1">
                <a:latin typeface="BlissL" panose="02000506030000020004" pitchFamily="2" charset="0"/>
              </a:rPr>
              <a:t>Cyrela</a:t>
            </a:r>
            <a:endParaRPr lang="pt-BR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Vendas mais especializadas e mais firmes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Menor equipe, com melhor definição de subordinação</a:t>
            </a:r>
          </a:p>
          <a:p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>
                <a:latin typeface="BlissL" panose="02000506030000020004" pitchFamily="2" charset="0"/>
              </a:rPr>
              <a:t>3</a:t>
            </a:r>
            <a:r>
              <a:rPr lang="pt-BR" b="1" dirty="0" smtClean="0">
                <a:latin typeface="BlissL" panose="02000506030000020004" pitchFamily="2" charset="0"/>
              </a:rPr>
              <a:t> </a:t>
            </a:r>
            <a:r>
              <a:rPr lang="pt-BR" b="1" dirty="0">
                <a:latin typeface="BlissL" panose="02000506030000020004" pitchFamily="2" charset="0"/>
              </a:rPr>
              <a:t>- </a:t>
            </a:r>
            <a:r>
              <a:rPr lang="pt-BR" b="1" u="sng" dirty="0">
                <a:latin typeface="BlissL" panose="02000506030000020004" pitchFamily="2" charset="0"/>
              </a:rPr>
              <a:t>Ajustes legislativos</a:t>
            </a:r>
            <a:r>
              <a:rPr lang="pt-BR" b="1" dirty="0">
                <a:latin typeface="BlissL" panose="02000506030000020004" pitchFamily="2" charset="0"/>
              </a:rPr>
              <a:t> – GT Legislativo - </a:t>
            </a:r>
            <a:r>
              <a:rPr lang="pt-BR" dirty="0">
                <a:latin typeface="BlissL" panose="02000506030000020004" pitchFamily="2" charset="0"/>
              </a:rPr>
              <a:t>Rubens </a:t>
            </a:r>
            <a:r>
              <a:rPr lang="pt-BR" dirty="0" err="1">
                <a:latin typeface="BlissL" panose="02000506030000020004" pitchFamily="2" charset="0"/>
              </a:rPr>
              <a:t>Menin</a:t>
            </a:r>
            <a:r>
              <a:rPr lang="pt-BR" dirty="0">
                <a:latin typeface="BlissL" panose="02000506030000020004" pitchFamily="2" charset="0"/>
              </a:rPr>
              <a:t>, Flavio </a:t>
            </a:r>
            <a:r>
              <a:rPr lang="pt-BR" dirty="0" err="1">
                <a:latin typeface="BlissL" panose="02000506030000020004" pitchFamily="2" charset="0"/>
              </a:rPr>
              <a:t>Zarzur</a:t>
            </a:r>
            <a:r>
              <a:rPr lang="pt-BR" dirty="0">
                <a:latin typeface="BlissL" panose="02000506030000020004" pitchFamily="2" charset="0"/>
              </a:rPr>
              <a:t>, Ronaldo Cury, Claudio Bernardes, ABRAINC, Luiz Fernando </a:t>
            </a:r>
            <a:r>
              <a:rPr lang="pt-BR" dirty="0" smtClean="0">
                <a:latin typeface="BlissL" panose="02000506030000020004" pitchFamily="2" charset="0"/>
              </a:rPr>
              <a:t>Moura</a:t>
            </a:r>
            <a:endParaRPr lang="pt-BR" b="1" u="sng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BlissL" panose="02000506030000020004" pitchFamily="2" charset="0"/>
              </a:rPr>
              <a:t>Imagem </a:t>
            </a:r>
            <a:r>
              <a:rPr lang="pt-BR" b="1" dirty="0">
                <a:latin typeface="BlissL" panose="02000506030000020004" pitchFamily="2" charset="0"/>
              </a:rPr>
              <a:t>do setor e esclarecimentos </a:t>
            </a:r>
            <a:r>
              <a:rPr lang="pt-BR" dirty="0">
                <a:latin typeface="BlissL" panose="02000506030000020004" pitchFamily="2" charset="0"/>
              </a:rPr>
              <a:t>– Cartilha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BlissL" panose="02000506030000020004" pitchFamily="2" charset="0"/>
              </a:rPr>
              <a:t>Definições </a:t>
            </a:r>
            <a:r>
              <a:rPr lang="pt-BR" b="1" dirty="0">
                <a:latin typeface="BlissL" panose="02000506030000020004" pitchFamily="2" charset="0"/>
              </a:rPr>
              <a:t>legais sobre retenção </a:t>
            </a:r>
            <a:r>
              <a:rPr lang="pt-BR" dirty="0">
                <a:latin typeface="BlissL" panose="02000506030000020004" pitchFamily="2" charset="0"/>
              </a:rPr>
              <a:t>– trabalho proativo com Legislativo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Empresas ABRAINC – 44 Deputados Federais e 6 Senadores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Plano de Acompanhamento ABRAINC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Plano de acompanhamento com Secovi e CBIC: definições, </a:t>
            </a:r>
            <a:r>
              <a:rPr lang="pt-BR" dirty="0" smtClean="0">
                <a:latin typeface="BlissL" panose="02000506030000020004" pitchFamily="2" charset="0"/>
              </a:rPr>
              <a:t>implementação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r>
              <a:rPr lang="pt-BR" b="1" u="sng" dirty="0">
                <a:latin typeface="BlissL" panose="02000506030000020004" pitchFamily="2" charset="0"/>
              </a:rPr>
              <a:t>4 - Jurisprudência</a:t>
            </a:r>
            <a:r>
              <a:rPr lang="pt-BR" b="1" dirty="0">
                <a:latin typeface="BlissL" panose="02000506030000020004" pitchFamily="2" charset="0"/>
              </a:rPr>
              <a:t> - </a:t>
            </a:r>
            <a:r>
              <a:rPr lang="pt-BR" dirty="0" smtClean="0">
                <a:latin typeface="BlissL" panose="02000506030000020004" pitchFamily="2" charset="0"/>
              </a:rPr>
              <a:t>Conselho Jurídico ABRAINC (e Secovi)</a:t>
            </a:r>
            <a:endParaRPr lang="pt-BR" u="sng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17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41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95536" y="980728"/>
            <a:ext cx="8111876" cy="29956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 algn="ctr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Burocracia, Licenciamentos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5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37884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– GT Judiciário - Jurisprudência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Cartilha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- agenda integrada, finalização, lançamento, </a:t>
            </a:r>
            <a:r>
              <a:rPr lang="pt-BR" sz="1700" dirty="0" smtClean="0">
                <a:latin typeface="BlissL" panose="02000506030000020004" pitchFamily="2" charset="0"/>
              </a:rPr>
              <a:t>discussão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Destinatários</a:t>
            </a:r>
            <a:r>
              <a:rPr lang="pt-BR" sz="1700" dirty="0">
                <a:latin typeface="BlissL" panose="02000506030000020004" pitchFamily="2" charset="0"/>
              </a:rPr>
              <a:t> 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equilíbrio.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Objetivos</a:t>
            </a:r>
          </a:p>
          <a:p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Importância da produção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Valorização e propostas pelo equilíbrio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Documento base para construção de enunciados e </a:t>
            </a:r>
            <a:r>
              <a:rPr lang="pt-BR" sz="1700" dirty="0" smtClean="0">
                <a:latin typeface="BlissL" panose="02000506030000020004" pitchFamily="2" charset="0"/>
              </a:rPr>
              <a:t>entendimentos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Verificação e finalização de texto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Agendamento de reuniões para leitura final com Secovi, CBIC e ADEMI </a:t>
            </a:r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Lançamento </a:t>
            </a:r>
            <a:r>
              <a:rPr lang="pt-BR" sz="1700" dirty="0" smtClean="0">
                <a:latin typeface="BlissL" panose="02000506030000020004" pitchFamily="2" charset="0"/>
              </a:rPr>
              <a:t>–evento em Brasília – 18/3, com CBIC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Agenda concatenada </a:t>
            </a:r>
            <a:r>
              <a:rPr lang="pt-BR" sz="1700" dirty="0" smtClean="0">
                <a:latin typeface="BlissL" panose="02000506030000020004" pitchFamily="2" charset="0"/>
              </a:rPr>
              <a:t>– lançamento, mesas, divulgação – Comitê de Comunicação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18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97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4147" y="44624"/>
            <a:ext cx="8696325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Burocracia, Licenciamentos – O Custo da Burocracia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09"/>
            <a:ext cx="8624887" cy="616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BlissL" panose="02000506030000020004" pitchFamily="2" charset="0"/>
              </a:rPr>
              <a:t>Modelo </a:t>
            </a:r>
            <a:r>
              <a:rPr lang="pt-BR" b="1" dirty="0" smtClean="0">
                <a:latin typeface="BlissL" panose="02000506030000020004" pitchFamily="2" charset="0"/>
              </a:rPr>
              <a:t>simplificado para prefeitos e outros – material impresso </a:t>
            </a:r>
            <a:r>
              <a:rPr lang="pt-BR" b="1" dirty="0">
                <a:latin typeface="BlissL" panose="02000506030000020004" pitchFamily="2" charset="0"/>
              </a:rPr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Processo Declaratório – responsabilidade do proponente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Balcão Único – Curitiba, </a:t>
            </a:r>
            <a:r>
              <a:rPr lang="pt-BR" dirty="0" err="1">
                <a:latin typeface="BlissL" panose="02000506030000020004" pitchFamily="2" charset="0"/>
              </a:rPr>
              <a:t>Graprohab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Simplificação legislativa – esforço de SP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Informatização – linha BNDES, modelo Curitiba</a:t>
            </a: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São Paulo</a:t>
            </a: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Plantas On-line III – posicionamento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Encontro com CGM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Frente </a:t>
            </a:r>
            <a:r>
              <a:rPr lang="pt-BR" b="1" dirty="0">
                <a:latin typeface="BlissL" panose="02000506030000020004" pitchFamily="2" charset="0"/>
              </a:rPr>
              <a:t>Nacional de Prefeitos </a:t>
            </a:r>
            <a:r>
              <a:rPr lang="pt-BR" dirty="0">
                <a:latin typeface="BlissL" panose="02000506030000020004" pitchFamily="2" charset="0"/>
              </a:rPr>
              <a:t>– </a:t>
            </a:r>
            <a:r>
              <a:rPr lang="pt-BR" dirty="0" smtClean="0">
                <a:latin typeface="BlissL" panose="02000506030000020004" pitchFamily="2" charset="0"/>
              </a:rPr>
              <a:t>reuniões 21/5 SP, 10/10</a:t>
            </a:r>
            <a:r>
              <a:rPr lang="pt-BR" dirty="0">
                <a:latin typeface="BlissL" panose="02000506030000020004" pitchFamily="2" charset="0"/>
              </a:rPr>
              <a:t> </a:t>
            </a:r>
            <a:r>
              <a:rPr lang="pt-BR" dirty="0" smtClean="0">
                <a:latin typeface="BlissL" panose="02000506030000020004" pitchFamily="2" charset="0"/>
              </a:rPr>
              <a:t>Curitiba, 10/11 Campinas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Fórum Secretarias de Urbanismo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Modelo replicável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Envolvimento governo federal150 </a:t>
            </a:r>
            <a:r>
              <a:rPr lang="pt-BR" dirty="0">
                <a:latin typeface="BlissL" panose="02000506030000020004" pitchFamily="2" charset="0"/>
              </a:rPr>
              <a:t>prefeituras, patrocínio CBIC 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>
                <a:latin typeface="BlissL" panose="02000506030000020004" pitchFamily="2" charset="0"/>
              </a:rPr>
              <a:t>Campinas </a:t>
            </a:r>
            <a:r>
              <a:rPr lang="pt-BR" dirty="0">
                <a:latin typeface="BlissL" panose="02000506030000020004" pitchFamily="2" charset="0"/>
              </a:rPr>
              <a:t>(direto com </a:t>
            </a:r>
            <a:r>
              <a:rPr lang="pt-BR" dirty="0" err="1">
                <a:latin typeface="BlissL" panose="02000506030000020004" pitchFamily="2" charset="0"/>
              </a:rPr>
              <a:t>Falconi</a:t>
            </a:r>
            <a:r>
              <a:rPr lang="pt-BR" dirty="0">
                <a:latin typeface="BlissL" panose="02000506030000020004" pitchFamily="2" charset="0"/>
              </a:rPr>
              <a:t>)</a:t>
            </a: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Rio </a:t>
            </a:r>
            <a:r>
              <a:rPr lang="pt-BR" b="1" dirty="0">
                <a:latin typeface="BlissL" panose="02000506030000020004" pitchFamily="2" charset="0"/>
              </a:rPr>
              <a:t>de </a:t>
            </a:r>
            <a:r>
              <a:rPr lang="pt-BR" b="1" dirty="0" smtClean="0">
                <a:latin typeface="BlissL" panose="02000506030000020004" pitchFamily="2" charset="0"/>
              </a:rPr>
              <a:t>Janeiro </a:t>
            </a: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Porto Alegre</a:t>
            </a:r>
          </a:p>
          <a:p>
            <a:endParaRPr lang="pt-BR" b="1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19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26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4190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22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37884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12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pontos gerais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5050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>
                <a:latin typeface="BlissL" panose="02000506030000020004" pitchFamily="2" charset="0"/>
              </a:rPr>
              <a:t>Proposta Eduardo Della Manna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Assessoria e atualização – âmbito municipal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BlissL" panose="02000506030000020004" pitchFamily="2" charset="0"/>
              </a:rPr>
              <a:t>Código </a:t>
            </a:r>
            <a:r>
              <a:rPr lang="pt-BR" b="1" dirty="0">
                <a:latin typeface="BlissL" panose="02000506030000020004" pitchFamily="2" charset="0"/>
              </a:rPr>
              <a:t>de Obras – apresentação 6/6 – Plantas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BlissL" panose="02000506030000020004" pitchFamily="2" charset="0"/>
              </a:rPr>
              <a:t>Lei de Uso e Ocupação de Solo </a:t>
            </a:r>
            <a:r>
              <a:rPr lang="pt-BR" dirty="0">
                <a:latin typeface="BlissL" panose="02000506030000020004" pitchFamily="2" charset="0"/>
              </a:rPr>
              <a:t>– começar a acompanhar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BlissL" panose="02000506030000020004" pitchFamily="2" charset="0"/>
              </a:rPr>
              <a:t>IPTU verde </a:t>
            </a:r>
            <a:r>
              <a:rPr lang="pt-BR" dirty="0">
                <a:latin typeface="BlissL" panose="02000506030000020004" pitchFamily="2" charset="0"/>
              </a:rPr>
              <a:t>– Secretaria de Finanças </a:t>
            </a: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BlissL" panose="02000506030000020004" pitchFamily="2" charset="0"/>
              </a:rPr>
              <a:t>Operações Urbanas</a:t>
            </a:r>
            <a:endParaRPr lang="pt-BR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Encontro </a:t>
            </a:r>
            <a:r>
              <a:rPr lang="pt-BR" b="1" dirty="0">
                <a:latin typeface="BlissL" panose="02000506030000020004" pitchFamily="2" charset="0"/>
              </a:rPr>
              <a:t>com CGM </a:t>
            </a:r>
            <a:r>
              <a:rPr lang="pt-BR" dirty="0">
                <a:latin typeface="BlissL" panose="02000506030000020004" pitchFamily="2" charset="0"/>
              </a:rPr>
              <a:t>– O Custo da Burocracia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Agendamento com Chefe de Gabinete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Representação, troca de ideias, apoio na questão da burocracia</a:t>
            </a: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altLang="pt-BR" b="1" dirty="0">
                <a:latin typeface="BlissL" panose="02000506030000020004" pitchFamily="2" charset="0"/>
              </a:rPr>
              <a:t>SMT - minuta de Lei – contrapartidas financeiras – reunião 8/12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pt-BR" altLang="pt-BR" dirty="0">
                <a:latin typeface="BlissL" panose="02000506030000020004" pitchFamily="2" charset="0"/>
              </a:rPr>
              <a:t> Responsabilidade MP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pt-BR" altLang="pt-BR" dirty="0">
                <a:latin typeface="BlissL" panose="02000506030000020004" pitchFamily="2" charset="0"/>
              </a:rPr>
              <a:t> Base de cálculo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pt-BR" altLang="pt-BR" dirty="0">
                <a:latin typeface="BlissL" panose="02000506030000020004" pitchFamily="2" charset="0"/>
              </a:rPr>
              <a:t> Forma de desembolso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pt-BR" altLang="pt-BR" dirty="0">
                <a:latin typeface="BlissL" panose="02000506030000020004" pitchFamily="2" charset="0"/>
              </a:rPr>
              <a:t> Burocracia </a:t>
            </a:r>
            <a:r>
              <a:rPr lang="pt-BR" altLang="pt-BR" dirty="0" smtClean="0">
                <a:latin typeface="BlissL" panose="02000506030000020004" pitchFamily="2" charset="0"/>
              </a:rPr>
              <a:t>RITT</a:t>
            </a:r>
            <a:endParaRPr lang="pt-BR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20</a:t>
            </a: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5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</a:t>
            </a:r>
            <a:r>
              <a:rPr lang="pt-BR" sz="2000" dirty="0"/>
              <a:t>Secretária Paula Motta – 12/8 </a:t>
            </a:r>
            <a:endParaRPr lang="en-US" sz="2000" dirty="0"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36712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>
                <a:latin typeface="BlissL" panose="02000506030000020004" pitchFamily="2" charset="0"/>
              </a:rPr>
              <a:t>1 – Encontro </a:t>
            </a:r>
            <a:r>
              <a:rPr lang="pt-BR" b="1" dirty="0" smtClean="0">
                <a:latin typeface="BlissL" panose="02000506030000020004" pitchFamily="2" charset="0"/>
              </a:rPr>
              <a:t>com </a:t>
            </a:r>
            <a:r>
              <a:rPr lang="pt-BR" b="1" dirty="0">
                <a:latin typeface="BlissL" panose="02000506030000020004" pitchFamily="2" charset="0"/>
              </a:rPr>
              <a:t>Prefeito para plano de </a:t>
            </a:r>
            <a:r>
              <a:rPr lang="pt-BR" b="1" dirty="0" smtClean="0">
                <a:latin typeface="BlissL" panose="02000506030000020004" pitchFamily="2" charset="0"/>
              </a:rPr>
              <a:t>LP </a:t>
            </a:r>
            <a:r>
              <a:rPr lang="pt-BR" b="1" dirty="0">
                <a:latin typeface="BlissL" panose="02000506030000020004" pitchFamily="2" charset="0"/>
              </a:rPr>
              <a:t>e consolidação das melhorias </a:t>
            </a:r>
            <a:endParaRPr lang="pt-BR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BlissL" panose="02000506030000020004" pitchFamily="2" charset="0"/>
              </a:rPr>
              <a:t>Perenização</a:t>
            </a:r>
            <a:r>
              <a:rPr lang="pt-BR" dirty="0" smtClean="0">
                <a:latin typeface="BlissL" panose="02000506030000020004" pitchFamily="2" charset="0"/>
              </a:rPr>
              <a:t> - melhores </a:t>
            </a:r>
            <a:r>
              <a:rPr lang="pt-BR" dirty="0">
                <a:latin typeface="BlissL" panose="02000506030000020004" pitchFamily="2" charset="0"/>
              </a:rPr>
              <a:t>práticas independentemente das pessoas </a:t>
            </a:r>
            <a:r>
              <a:rPr lang="pt-BR" dirty="0" smtClean="0">
                <a:latin typeface="BlissL" panose="02000506030000020004" pitchFamily="2" charset="0"/>
              </a:rPr>
              <a:t>à frente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Investimentos </a:t>
            </a:r>
            <a:r>
              <a:rPr lang="pt-BR" dirty="0">
                <a:latin typeface="BlissL" panose="02000506030000020004" pitchFamily="2" charset="0"/>
              </a:rPr>
              <a:t>em </a:t>
            </a:r>
            <a:r>
              <a:rPr lang="pt-BR" dirty="0" smtClean="0">
                <a:latin typeface="BlissL" panose="02000506030000020004" pitchFamily="2" charset="0"/>
              </a:rPr>
              <a:t>informática, simplificação </a:t>
            </a:r>
            <a:r>
              <a:rPr lang="pt-BR" dirty="0">
                <a:latin typeface="BlissL" panose="02000506030000020004" pitchFamily="2" charset="0"/>
              </a:rPr>
              <a:t>legal, racionalização dos </a:t>
            </a:r>
            <a:r>
              <a:rPr lang="pt-BR" dirty="0" smtClean="0">
                <a:latin typeface="BlissL" panose="02000506030000020004" pitchFamily="2" charset="0"/>
              </a:rPr>
              <a:t>fluxos, motivação </a:t>
            </a:r>
            <a:r>
              <a:rPr lang="pt-BR" dirty="0">
                <a:latin typeface="BlissL" panose="02000506030000020004" pitchFamily="2" charset="0"/>
              </a:rPr>
              <a:t>e de </a:t>
            </a:r>
            <a:r>
              <a:rPr lang="pt-BR" dirty="0" smtClean="0">
                <a:latin typeface="BlissL" panose="02000506030000020004" pitchFamily="2" charset="0"/>
              </a:rPr>
              <a:t>gestão, incluindo </a:t>
            </a:r>
            <a:r>
              <a:rPr lang="pt-BR" dirty="0">
                <a:latin typeface="BlissL" panose="02000506030000020004" pitchFamily="2" charset="0"/>
              </a:rPr>
              <a:t>todas as secretarias </a:t>
            </a:r>
            <a:r>
              <a:rPr lang="pt-BR" dirty="0" smtClean="0">
                <a:latin typeface="BlissL" panose="02000506030000020004" pitchFamily="2" charset="0"/>
              </a:rPr>
              <a:t>envolvidas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Envolvimento </a:t>
            </a:r>
            <a:r>
              <a:rPr lang="pt-BR" dirty="0">
                <a:latin typeface="BlissL" panose="02000506030000020004" pitchFamily="2" charset="0"/>
              </a:rPr>
              <a:t>do próprio Prefeito na discussão destas importantes bandeiras. </a:t>
            </a:r>
          </a:p>
          <a:p>
            <a:r>
              <a:rPr lang="pt-BR" b="1" dirty="0">
                <a:latin typeface="BlissL" panose="02000506030000020004" pitchFamily="2" charset="0"/>
              </a:rPr>
              <a:t> </a:t>
            </a: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>
                <a:latin typeface="BlissL" panose="02000506030000020004" pitchFamily="2" charset="0"/>
              </a:rPr>
              <a:t>2 – Questões pontuais -processos de aprovações</a:t>
            </a:r>
            <a:endParaRPr lang="pt-BR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E</a:t>
            </a:r>
            <a:r>
              <a:rPr lang="pt-BR" dirty="0" smtClean="0">
                <a:latin typeface="BlissL" panose="02000506030000020004" pitchFamily="2" charset="0"/>
              </a:rPr>
              <a:t>mpresas não </a:t>
            </a:r>
            <a:r>
              <a:rPr lang="pt-BR" dirty="0" err="1">
                <a:latin typeface="BlissL" panose="02000506030000020004" pitchFamily="2" charset="0"/>
              </a:rPr>
              <a:t>vêem</a:t>
            </a:r>
            <a:r>
              <a:rPr lang="pt-BR" dirty="0">
                <a:latin typeface="BlissL" panose="02000506030000020004" pitchFamily="2" charset="0"/>
              </a:rPr>
              <a:t> </a:t>
            </a:r>
            <a:r>
              <a:rPr lang="pt-BR" dirty="0" smtClean="0">
                <a:latin typeface="BlissL" panose="02000506030000020004" pitchFamily="2" charset="0"/>
              </a:rPr>
              <a:t>melhorias </a:t>
            </a:r>
            <a:r>
              <a:rPr lang="pt-BR" dirty="0">
                <a:latin typeface="BlissL" panose="02000506030000020004" pitchFamily="2" charset="0"/>
              </a:rPr>
              <a:t>nos </a:t>
            </a:r>
            <a:r>
              <a:rPr lang="pt-BR" dirty="0" smtClean="0">
                <a:latin typeface="BlissL" panose="02000506030000020004" pitchFamily="2" charset="0"/>
              </a:rPr>
              <a:t>prazos/aprovações de </a:t>
            </a:r>
            <a:r>
              <a:rPr lang="pt-BR" dirty="0">
                <a:latin typeface="BlissL" panose="02000506030000020004" pitchFamily="2" charset="0"/>
              </a:rPr>
              <a:t>forma </a:t>
            </a:r>
            <a:r>
              <a:rPr lang="pt-BR" dirty="0" smtClean="0">
                <a:latin typeface="BlissL" panose="02000506030000020004" pitchFamily="2" charset="0"/>
              </a:rPr>
              <a:t>generalizada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Escolha </a:t>
            </a:r>
            <a:r>
              <a:rPr lang="pt-BR" dirty="0">
                <a:latin typeface="BlissL" panose="02000506030000020004" pitchFamily="2" charset="0"/>
              </a:rPr>
              <a:t>de </a:t>
            </a:r>
            <a:r>
              <a:rPr lang="pt-BR" dirty="0" smtClean="0">
                <a:latin typeface="BlissL" panose="02000506030000020004" pitchFamily="2" charset="0"/>
              </a:rPr>
              <a:t>projetos p/ mapear </a:t>
            </a:r>
            <a:r>
              <a:rPr lang="pt-BR" dirty="0">
                <a:latin typeface="BlissL" panose="02000506030000020004" pitchFamily="2" charset="0"/>
              </a:rPr>
              <a:t>gargalos </a:t>
            </a:r>
            <a:r>
              <a:rPr lang="pt-BR" dirty="0" smtClean="0">
                <a:latin typeface="BlissL" panose="02000506030000020004" pitchFamily="2" charset="0"/>
              </a:rPr>
              <a:t>– indicação de tipo/estágio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Esforço </a:t>
            </a:r>
            <a:r>
              <a:rPr lang="pt-BR" dirty="0">
                <a:latin typeface="BlissL" panose="02000506030000020004" pitchFamily="2" charset="0"/>
              </a:rPr>
              <a:t>de padronização da minuta de doação.</a:t>
            </a:r>
          </a:p>
          <a:p>
            <a:r>
              <a:rPr lang="pt-BR" b="1" dirty="0">
                <a:latin typeface="BlissL" panose="02000506030000020004" pitchFamily="2" charset="0"/>
              </a:rPr>
              <a:t> </a:t>
            </a: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>
                <a:latin typeface="BlissL" panose="02000506030000020004" pitchFamily="2" charset="0"/>
              </a:rPr>
              <a:t>3 – Encontros com Prefeito e Secretários</a:t>
            </a:r>
            <a:endParaRPr lang="pt-BR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Continuidade nas reuniões </a:t>
            </a:r>
            <a:r>
              <a:rPr lang="pt-BR" dirty="0">
                <a:latin typeface="BlissL" panose="02000506030000020004" pitchFamily="2" charset="0"/>
              </a:rPr>
              <a:t>com o Prefeito e seu </a:t>
            </a:r>
            <a:r>
              <a:rPr lang="pt-BR" dirty="0" smtClean="0">
                <a:latin typeface="BlissL" panose="02000506030000020004" pitchFamily="2" charset="0"/>
              </a:rPr>
              <a:t>Secretariado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Sugestões </a:t>
            </a:r>
            <a:r>
              <a:rPr lang="pt-BR" dirty="0">
                <a:latin typeface="BlissL" panose="02000506030000020004" pitchFamily="2" charset="0"/>
              </a:rPr>
              <a:t>de minutas à SMT </a:t>
            </a:r>
            <a:r>
              <a:rPr lang="pt-BR" dirty="0" smtClean="0">
                <a:latin typeface="BlissL" panose="02000506030000020004" pitchFamily="2" charset="0"/>
              </a:rPr>
              <a:t>(PGT </a:t>
            </a:r>
            <a:r>
              <a:rPr lang="pt-BR" dirty="0">
                <a:latin typeface="BlissL" panose="02000506030000020004" pitchFamily="2" charset="0"/>
              </a:rPr>
              <a:t>e </a:t>
            </a:r>
            <a:r>
              <a:rPr lang="pt-BR" dirty="0" smtClean="0">
                <a:latin typeface="BlissL" panose="02000506030000020004" pitchFamily="2" charset="0"/>
              </a:rPr>
              <a:t>fluxos </a:t>
            </a:r>
            <a:r>
              <a:rPr lang="pt-BR" dirty="0">
                <a:latin typeface="BlissL" panose="02000506030000020004" pitchFamily="2" charset="0"/>
              </a:rPr>
              <a:t>de análises e </a:t>
            </a:r>
            <a:r>
              <a:rPr lang="pt-BR" dirty="0" smtClean="0">
                <a:latin typeface="BlissL" panose="02000506030000020004" pitchFamily="2" charset="0"/>
              </a:rPr>
              <a:t>aprovações), fluxos </a:t>
            </a:r>
            <a:r>
              <a:rPr lang="pt-BR" dirty="0">
                <a:latin typeface="BlissL" panose="02000506030000020004" pitchFamily="2" charset="0"/>
              </a:rPr>
              <a:t>SVMA e SEL, e </a:t>
            </a:r>
            <a:r>
              <a:rPr lang="pt-BR" dirty="0" smtClean="0">
                <a:latin typeface="BlissL" panose="02000506030000020004" pitchFamily="2" charset="0"/>
              </a:rPr>
              <a:t>SIURB </a:t>
            </a:r>
            <a:r>
              <a:rPr lang="pt-BR" dirty="0">
                <a:latin typeface="BlissL" panose="02000506030000020004" pitchFamily="2" charset="0"/>
              </a:rPr>
              <a:t>sobre possível convênio para melhorias nos sistemas de informações do município. </a:t>
            </a:r>
            <a:endParaRPr lang="pt-BR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Outros </a:t>
            </a:r>
            <a:r>
              <a:rPr lang="pt-BR" dirty="0">
                <a:latin typeface="BlissL" panose="02000506030000020004" pitchFamily="2" charset="0"/>
              </a:rPr>
              <a:t>pontos de melhoria apresentados e discutidos nestas </a:t>
            </a:r>
            <a:r>
              <a:rPr lang="pt-BR" dirty="0" smtClean="0">
                <a:latin typeface="BlissL" panose="02000506030000020004" pitchFamily="2" charset="0"/>
              </a:rPr>
              <a:t>ocasiões.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Continuidade </a:t>
            </a:r>
            <a:r>
              <a:rPr lang="pt-BR" dirty="0">
                <a:latin typeface="BlissL" panose="02000506030000020004" pitchFamily="2" charset="0"/>
              </a:rPr>
              <a:t>dos encontros com </a:t>
            </a:r>
            <a:r>
              <a:rPr lang="pt-BR" dirty="0" smtClean="0">
                <a:latin typeface="BlissL" panose="02000506030000020004" pitchFamily="2" charset="0"/>
              </a:rPr>
              <a:t>Prefeito, Secretarias (incluir SMDU)</a:t>
            </a:r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21</a:t>
            </a: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86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pontos gerais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BlissL" panose="02000506030000020004" pitchFamily="2" charset="0"/>
              </a:rPr>
              <a:t>SMT</a:t>
            </a:r>
            <a:r>
              <a:rPr lang="pt-BR" b="1" dirty="0">
                <a:latin typeface="BlissL" panose="02000506030000020004" pitchFamily="2" charset="0"/>
              </a:rPr>
              <a:t>: </a:t>
            </a:r>
            <a:r>
              <a:rPr lang="pt-BR" dirty="0" smtClean="0">
                <a:latin typeface="BlissL" panose="02000506030000020004" pitchFamily="2" charset="0"/>
              </a:rPr>
              <a:t>Minuta SMT 98/07 e Lei PGT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SEL/SVMA</a:t>
            </a:r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Minuta </a:t>
            </a:r>
            <a:r>
              <a:rPr lang="pt-BR" dirty="0">
                <a:latin typeface="BlissL" panose="02000506030000020004" pitchFamily="2" charset="0"/>
              </a:rPr>
              <a:t>de Portaria </a:t>
            </a:r>
            <a:r>
              <a:rPr lang="pt-BR" dirty="0" err="1">
                <a:latin typeface="BlissL" panose="02000506030000020004" pitchFamily="2" charset="0"/>
              </a:rPr>
              <a:t>Intersecretarial</a:t>
            </a:r>
            <a:r>
              <a:rPr lang="pt-BR" dirty="0">
                <a:latin typeface="BlissL" panose="02000506030000020004" pitchFamily="2" charset="0"/>
              </a:rPr>
              <a:t> </a:t>
            </a:r>
            <a:r>
              <a:rPr lang="pt-BR" dirty="0" smtClean="0">
                <a:latin typeface="BlissL" panose="02000506030000020004" pitchFamily="2" charset="0"/>
              </a:rPr>
              <a:t>por </a:t>
            </a:r>
            <a:r>
              <a:rPr lang="pt-BR" dirty="0">
                <a:latin typeface="BlissL" panose="02000506030000020004" pitchFamily="2" charset="0"/>
              </a:rPr>
              <a:t>redução de prazos de aprovação e da tramitação </a:t>
            </a:r>
            <a:r>
              <a:rPr lang="pt-BR" dirty="0" smtClean="0">
                <a:latin typeface="BlissL" panose="02000506030000020004" pitchFamily="2" charset="0"/>
              </a:rPr>
              <a:t>entre secretarias – reuniões SVMA (8/8) e SEL (12/8)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Projetos protocolados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Entendimento </a:t>
            </a:r>
            <a:r>
              <a:rPr lang="pt-BR" dirty="0">
                <a:latin typeface="BlissL" panose="02000506030000020004" pitchFamily="2" charset="0"/>
              </a:rPr>
              <a:t>dos técnicos sobre análises de projetos que estejam enquadrados nas variáveis de </a:t>
            </a:r>
            <a:r>
              <a:rPr lang="pt-BR" dirty="0" smtClean="0">
                <a:latin typeface="BlissL" panose="02000506030000020004" pitchFamily="2" charset="0"/>
              </a:rPr>
              <a:t>PDE e </a:t>
            </a:r>
            <a:r>
              <a:rPr lang="pt-BR" dirty="0">
                <a:latin typeface="BlissL" panose="02000506030000020004" pitchFamily="2" charset="0"/>
              </a:rPr>
              <a:t>LUOS </a:t>
            </a:r>
            <a:r>
              <a:rPr lang="pt-BR" dirty="0" smtClean="0">
                <a:latin typeface="BlissL" panose="02000506030000020004" pitchFamily="2" charset="0"/>
              </a:rPr>
              <a:t>antigos/novos. Preparação </a:t>
            </a:r>
            <a:r>
              <a:rPr lang="pt-BR" dirty="0">
                <a:latin typeface="BlissL" panose="02000506030000020004" pitchFamily="2" charset="0"/>
              </a:rPr>
              <a:t>de roteiro de Licenciamento para orientação geral.</a:t>
            </a:r>
          </a:p>
          <a:p>
            <a:pPr lvl="0"/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Secretaria de Finanças </a:t>
            </a:r>
            <a:r>
              <a:rPr lang="pt-BR" dirty="0" smtClean="0">
                <a:latin typeface="BlissL" panose="02000506030000020004" pitchFamily="2" charset="0"/>
              </a:rPr>
              <a:t>– cadastro, critérios IPTU</a:t>
            </a:r>
          </a:p>
          <a:p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O custo da burocracia – controle da burocracia fundamental para </a:t>
            </a:r>
            <a:r>
              <a:rPr lang="pt-BR" dirty="0" err="1" smtClean="0">
                <a:latin typeface="BlissL" panose="02000506030000020004" pitchFamily="2" charset="0"/>
              </a:rPr>
              <a:t>PPPs</a:t>
            </a: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Cadastro IPTU/ ITBI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Cálculo IPTU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>
                <a:latin typeface="BlissL" panose="02000506030000020004" pitchFamily="2" charset="0"/>
              </a:rPr>
              <a:t>SIURB: </a:t>
            </a:r>
            <a:r>
              <a:rPr lang="pt-BR" dirty="0">
                <a:latin typeface="BlissL" panose="02000506030000020004" pitchFamily="2" charset="0"/>
              </a:rPr>
              <a:t>Convênio Abrainc/Secovi. Inclusão de coordenadora/ proposta de rateio</a:t>
            </a:r>
          </a:p>
          <a:p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22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BlissL" panose="02000506030000020004" pitchFamily="2" charset="0"/>
              </a:rPr>
              <a:t>SIURB</a:t>
            </a:r>
            <a:r>
              <a:rPr lang="pt-BR" b="1" dirty="0">
                <a:latin typeface="BlissL" panose="02000506030000020004" pitchFamily="2" charset="0"/>
              </a:rPr>
              <a:t>: </a:t>
            </a:r>
            <a:r>
              <a:rPr lang="pt-BR" dirty="0">
                <a:latin typeface="BlissL" panose="02000506030000020004" pitchFamily="2" charset="0"/>
              </a:rPr>
              <a:t>Convênio </a:t>
            </a:r>
            <a:r>
              <a:rPr lang="pt-BR" dirty="0" smtClean="0">
                <a:latin typeface="BlissL" panose="02000506030000020004" pitchFamily="2" charset="0"/>
              </a:rPr>
              <a:t>Abrainc/Secovi. Inclusão de coordenadora/ proposta de rateio</a:t>
            </a:r>
          </a:p>
          <a:p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Objetivo:</a:t>
            </a:r>
            <a:endParaRPr lang="pt-BR" b="1" dirty="0">
              <a:latin typeface="BlissL" panose="02000506030000020004" pitchFamily="2" charset="0"/>
            </a:endParaRPr>
          </a:p>
          <a:p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Transpor </a:t>
            </a:r>
            <a:r>
              <a:rPr lang="pt-BR" dirty="0">
                <a:latin typeface="BlissL" panose="02000506030000020004" pitchFamily="2" charset="0"/>
              </a:rPr>
              <a:t>todos os alinhamentos </a:t>
            </a:r>
            <a:r>
              <a:rPr lang="pt-BR" dirty="0" smtClean="0">
                <a:latin typeface="BlissL" panose="02000506030000020004" pitchFamily="2" charset="0"/>
              </a:rPr>
              <a:t>das </a:t>
            </a:r>
            <a:r>
              <a:rPr lang="pt-BR" dirty="0">
                <a:latin typeface="BlissL" panose="02000506030000020004" pitchFamily="2" charset="0"/>
              </a:rPr>
              <a:t>plantas de leis (melhoramentos viários/sanitários) vigentes em um único banco de </a:t>
            </a:r>
            <a:r>
              <a:rPr lang="pt-BR" dirty="0" smtClean="0">
                <a:latin typeface="BlissL" panose="02000506030000020004" pitchFamily="2" charset="0"/>
              </a:rPr>
              <a:t>dados;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Realizar atualização cadastral tomando como base o </a:t>
            </a:r>
            <a:r>
              <a:rPr lang="pt-BR" dirty="0" smtClean="0">
                <a:latin typeface="BlissL" panose="02000506030000020004" pitchFamily="2" charset="0"/>
              </a:rPr>
              <a:t>Mapa Digital </a:t>
            </a:r>
            <a:r>
              <a:rPr lang="pt-BR" dirty="0">
                <a:latin typeface="BlissL" panose="02000506030000020004" pitchFamily="2" charset="0"/>
              </a:rPr>
              <a:t>da </a:t>
            </a:r>
            <a:r>
              <a:rPr lang="pt-BR" dirty="0" smtClean="0">
                <a:latin typeface="BlissL" panose="02000506030000020004" pitchFamily="2" charset="0"/>
              </a:rPr>
              <a:t>Cidade </a:t>
            </a:r>
            <a:r>
              <a:rPr lang="pt-BR" dirty="0">
                <a:latin typeface="BlissL" panose="02000506030000020004" pitchFamily="2" charset="0"/>
              </a:rPr>
              <a:t>de São </a:t>
            </a:r>
            <a:r>
              <a:rPr lang="pt-BR" dirty="0" smtClean="0">
                <a:latin typeface="BlissL" panose="02000506030000020004" pitchFamily="2" charset="0"/>
              </a:rPr>
              <a:t>Paulo (MDC) para posterior disponibilização do acervo ao público via internet;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Custo Estimado:</a:t>
            </a:r>
            <a:endParaRPr lang="pt-BR" b="1" dirty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367852"/>
              </p:ext>
            </p:extLst>
          </p:nvPr>
        </p:nvGraphicFramePr>
        <p:xfrm>
          <a:off x="1259632" y="4005064"/>
          <a:ext cx="6364707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Worksheet" r:id="rId4" imgW="3686071" imgH="1542958" progId="Excel.Sheet.12">
                  <p:embed/>
                </p:oleObj>
              </mc:Choice>
              <mc:Fallback>
                <p:oleObj name="Worksheet" r:id="rId4" imgW="3686071" imgH="15429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4005064"/>
                        <a:ext cx="6364707" cy="266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pontos gerais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23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–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Indicadores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Mercado FIPE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36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44624"/>
            <a:ext cx="2525167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76476"/>
              </p:ext>
            </p:extLst>
          </p:nvPr>
        </p:nvGraphicFramePr>
        <p:xfrm>
          <a:off x="403316" y="836712"/>
          <a:ext cx="8337367" cy="5688636"/>
        </p:xfrm>
        <a:graphic>
          <a:graphicData uri="http://schemas.openxmlformats.org/drawingml/2006/table">
            <a:tbl>
              <a:tblPr/>
              <a:tblGrid>
                <a:gridCol w="1582044"/>
                <a:gridCol w="2189808"/>
                <a:gridCol w="4565515"/>
              </a:tblGrid>
              <a:tr h="3984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outubro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outubro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Dados desatualizados (até março)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 (mas enviou dados agregados e incompletos)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Yuny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novembro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outubro (mas não dos outros meses)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setembro (mas enviou dado do 1º trimestre agregado)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Moura Dubeux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agosto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Even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aceitou os termos propostos no termo de adesão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Indicou sua participação a partir de 2015.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&amp; Plano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última semana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Andrade Gutierrez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Esser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Eztec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WTorre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305" marR="8305" marT="8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8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720205"/>
            <a:ext cx="71073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de 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529209" y="1214304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partir de janeiro de 2015 serão entregues dois relatórios para as associadas</a:t>
            </a:r>
          </a:p>
        </p:txBody>
      </p:sp>
      <p:sp>
        <p:nvSpPr>
          <p:cNvPr id="11" name="Elipse 10"/>
          <p:cNvSpPr/>
          <p:nvPr/>
        </p:nvSpPr>
        <p:spPr>
          <a:xfrm>
            <a:off x="1103590" y="1332773"/>
            <a:ext cx="320040" cy="32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954828" y="2461286"/>
            <a:ext cx="6558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Relatório completo, onde são apresentados cerca de 30 indicadores do mercado (esse relatório já é enviado regularmente às associadas)</a:t>
            </a:r>
          </a:p>
        </p:txBody>
      </p:sp>
      <p:sp>
        <p:nvSpPr>
          <p:cNvPr id="14" name="Elipse 13"/>
          <p:cNvSpPr/>
          <p:nvPr/>
        </p:nvSpPr>
        <p:spPr>
          <a:xfrm>
            <a:off x="1529209" y="2620699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57100" y="4319660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Relatório executivo, mais sintético, onde são apresentados indicadores selecionados (apresentado abaixo)</a:t>
            </a:r>
          </a:p>
        </p:txBody>
      </p:sp>
      <p:sp>
        <p:nvSpPr>
          <p:cNvPr id="16" name="Elipse 15"/>
          <p:cNvSpPr/>
          <p:nvPr/>
        </p:nvSpPr>
        <p:spPr>
          <a:xfrm>
            <a:off x="1531481" y="4492721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3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83881" y="3785518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 dados apresentados cobrem o período de </a:t>
            </a:r>
            <a:r>
              <a:rPr lang="pt-BR" sz="2400" dirty="0" err="1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jan</a:t>
            </a: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-out/2014 e contêm informações de até 9 empresas.</a:t>
            </a:r>
          </a:p>
        </p:txBody>
      </p:sp>
      <p:sp>
        <p:nvSpPr>
          <p:cNvPr id="14" name="Elipse 13"/>
          <p:cNvSpPr/>
          <p:nvPr/>
        </p:nvSpPr>
        <p:spPr>
          <a:xfrm>
            <a:off x="1258262" y="130352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83881" y="1167413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Esse relatório segue o formato que será enviado para cada associada, com dados do setor consolidado e da empresa.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683881" y="2642457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Foi criada uma empresa fantasia com dados fictícios apenas como base de comparação.</a:t>
            </a:r>
          </a:p>
        </p:txBody>
      </p:sp>
      <p:sp>
        <p:nvSpPr>
          <p:cNvPr id="18" name="Elipse 17"/>
          <p:cNvSpPr/>
          <p:nvPr/>
        </p:nvSpPr>
        <p:spPr>
          <a:xfrm>
            <a:off x="1258262" y="275132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1258262" y="3929668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469166"/>
            <a:ext cx="5181600" cy="38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065111"/>
            <a:ext cx="71073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de 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(</a:t>
            </a:r>
            <a:r>
              <a:rPr lang="pt-BR" sz="240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Relatório Sintético)</a:t>
            </a:r>
            <a:endParaRPr lang="pt-BR" sz="24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Associada: Fantasia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37884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r>
              <a:rPr lang="en-US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59556" y="903550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>
                <a:latin typeface="BlissL" panose="02000506030000020004" pitchFamily="2" charset="0"/>
              </a:rPr>
              <a:t>Atualizações – 11:00 às 11:40h</a:t>
            </a:r>
            <a:r>
              <a:rPr lang="pt-BR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CETESB, Eletropaulo, Recursos Hídricos</a:t>
            </a:r>
            <a:r>
              <a:rPr lang="pt-BR" dirty="0">
                <a:latin typeface="BlissL" panose="02000506030000020004" pitchFamily="2" charset="0"/>
              </a:rPr>
              <a:t>, Acessibilidade, RET, Imagem </a:t>
            </a:r>
            <a:r>
              <a:rPr lang="pt-BR" dirty="0" smtClean="0">
                <a:latin typeface="BlissL" panose="02000506030000020004" pitchFamily="2" charset="0"/>
              </a:rPr>
              <a:t>do Setor, Questões do trabalho </a:t>
            </a:r>
          </a:p>
          <a:p>
            <a:pPr lvl="0"/>
            <a:r>
              <a:rPr lang="pt-BR" dirty="0" smtClean="0">
                <a:latin typeface="BlissL" panose="02000506030000020004" pitchFamily="2" charset="0"/>
              </a:rPr>
              <a:t> </a:t>
            </a:r>
            <a:endParaRPr lang="pt-BR" dirty="0">
              <a:latin typeface="BlissL" panose="02000506030000020004" pitchFamily="2" charset="0"/>
            </a:endParaRP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Modelo </a:t>
            </a:r>
            <a:r>
              <a:rPr lang="pt-BR" b="1" dirty="0">
                <a:latin typeface="BlissL" panose="02000506030000020004" pitchFamily="2" charset="0"/>
              </a:rPr>
              <a:t>de Negócios – </a:t>
            </a:r>
            <a:r>
              <a:rPr lang="pt-BR" b="1" dirty="0" smtClean="0">
                <a:latin typeface="BlissL" panose="02000506030000020004" pitchFamily="2" charset="0"/>
              </a:rPr>
              <a:t>11:40h </a:t>
            </a:r>
            <a:r>
              <a:rPr lang="pt-BR" b="1" dirty="0">
                <a:latin typeface="BlissL" panose="02000506030000020004" pitchFamily="2" charset="0"/>
              </a:rPr>
              <a:t>às </a:t>
            </a:r>
            <a:r>
              <a:rPr lang="pt-BR" b="1" dirty="0" smtClean="0">
                <a:latin typeface="BlissL" panose="02000506030000020004" pitchFamily="2" charset="0"/>
              </a:rPr>
              <a:t>12:20h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FIPE, Cartilha de Esclarecimentos, Repasse na Planta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O Modelo </a:t>
            </a:r>
            <a:r>
              <a:rPr lang="pt-BR" dirty="0">
                <a:latin typeface="BlissL" panose="02000506030000020004" pitchFamily="2" charset="0"/>
              </a:rPr>
              <a:t>de </a:t>
            </a:r>
            <a:r>
              <a:rPr lang="pt-BR" dirty="0" smtClean="0">
                <a:latin typeface="BlissL" panose="02000506030000020004" pitchFamily="2" charset="0"/>
              </a:rPr>
              <a:t>Vendas e a aprovação de Corretores Associados–</a:t>
            </a:r>
            <a:r>
              <a:rPr lang="pt-BR" b="1" dirty="0">
                <a:latin typeface="BlissL" panose="02000506030000020004" pitchFamily="2" charset="0"/>
              </a:rPr>
              <a:t> </a:t>
            </a:r>
            <a:endParaRPr lang="pt-BR" dirty="0">
              <a:latin typeface="BlissL" panose="02000506030000020004" pitchFamily="2" charset="0"/>
            </a:endParaRP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Atualizações - Burocracia</a:t>
            </a:r>
            <a:r>
              <a:rPr lang="pt-BR" b="1" dirty="0">
                <a:latin typeface="BlissL" panose="02000506030000020004" pitchFamily="2" charset="0"/>
              </a:rPr>
              <a:t>/ Licenciamentos – </a:t>
            </a:r>
            <a:r>
              <a:rPr lang="pt-BR" b="1" dirty="0" smtClean="0">
                <a:latin typeface="BlissL" panose="02000506030000020004" pitchFamily="2" charset="0"/>
              </a:rPr>
              <a:t>12:20h </a:t>
            </a:r>
            <a:r>
              <a:rPr lang="pt-BR" b="1" dirty="0">
                <a:latin typeface="BlissL" panose="02000506030000020004" pitchFamily="2" charset="0"/>
              </a:rPr>
              <a:t>às </a:t>
            </a:r>
            <a:r>
              <a:rPr lang="pt-BR" b="1" dirty="0" smtClean="0">
                <a:latin typeface="BlissL" panose="02000506030000020004" pitchFamily="2" charset="0"/>
              </a:rPr>
              <a:t>13h</a:t>
            </a:r>
            <a:endParaRPr lang="pt-BR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O </a:t>
            </a:r>
            <a:r>
              <a:rPr lang="pt-BR" dirty="0">
                <a:latin typeface="BlissL" panose="02000506030000020004" pitchFamily="2" charset="0"/>
              </a:rPr>
              <a:t>Custo da Burocracia no </a:t>
            </a:r>
            <a:r>
              <a:rPr lang="pt-BR" dirty="0" smtClean="0">
                <a:latin typeface="BlissL" panose="02000506030000020004" pitchFamily="2" charset="0"/>
              </a:rPr>
              <a:t>Imóvel – modelo, FNP, Campinas, Rio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Prefeitura </a:t>
            </a:r>
            <a:r>
              <a:rPr lang="pt-BR" dirty="0">
                <a:latin typeface="BlissL" panose="02000506030000020004" pitchFamily="2" charset="0"/>
              </a:rPr>
              <a:t>de São Paulo </a:t>
            </a:r>
            <a:r>
              <a:rPr lang="pt-BR" dirty="0" smtClean="0">
                <a:latin typeface="BlissL" panose="02000506030000020004" pitchFamily="2" charset="0"/>
              </a:rPr>
              <a:t>– SMT, SEL, </a:t>
            </a:r>
            <a:r>
              <a:rPr lang="pt-BR" dirty="0">
                <a:latin typeface="BlissL" panose="02000506030000020004" pitchFamily="2" charset="0"/>
              </a:rPr>
              <a:t>Encaminhamentos</a:t>
            </a:r>
          </a:p>
          <a:p>
            <a:r>
              <a:rPr lang="pt-BR" b="1" dirty="0">
                <a:latin typeface="BlissL" panose="02000506030000020004" pitchFamily="2" charset="0"/>
              </a:rPr>
              <a:t> 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41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Vendas/Estoque 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7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1041769" y="1191399"/>
          <a:ext cx="7115175" cy="3826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860612"/>
              </p:ext>
            </p:extLst>
          </p:nvPr>
        </p:nvGraphicFramePr>
        <p:xfrm>
          <a:off x="1155947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Planilha" r:id="rId4" imgW="1504800" imgH="638255" progId="Excel.Sheet.12">
                  <p:link updateAutomatic="1"/>
                </p:oleObj>
              </mc:Choice>
              <mc:Fallback>
                <p:oleObj name="Planilha" r:id="rId4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947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269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Lançamentos/Vendas </a:t>
            </a:r>
            <a:r>
              <a:rPr lang="pt-BR" dirty="0"/>
              <a:t>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Gráfico 12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68896"/>
              </p:ext>
            </p:extLst>
          </p:nvPr>
        </p:nvGraphicFramePr>
        <p:xfrm>
          <a:off x="1155947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Planilha" r:id="rId4" imgW="1504800" imgH="638255" progId="Excel.Sheet.12">
                  <p:link updateAutomatic="1"/>
                </p:oleObj>
              </mc:Choice>
              <mc:Fallback>
                <p:oleObj name="Planilha" r:id="rId4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947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Distratos</a:t>
            </a:r>
            <a:r>
              <a:rPr lang="pt-BR" dirty="0"/>
              <a:t>/Vendas 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072434"/>
              </p:ext>
            </p:extLst>
          </p:nvPr>
        </p:nvGraphicFramePr>
        <p:xfrm>
          <a:off x="1155947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Planilha" r:id="rId4" imgW="1504800" imgH="638255" progId="Excel.Sheet.12">
                  <p:link updateAutomatic="1"/>
                </p:oleObj>
              </mc:Choice>
              <mc:Fallback>
                <p:oleObj name="Planilha" r:id="rId4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947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7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Distratos</a:t>
            </a:r>
            <a:r>
              <a:rPr lang="pt-BR" dirty="0" smtClean="0"/>
              <a:t>/Entregas (unidades)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307889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Planilha" r:id="rId4" imgW="1504800" imgH="638255" progId="Excel.Sheet.12">
                  <p:link updateAutomatic="1"/>
                </p:oleObj>
              </mc:Choice>
              <mc:Fallback>
                <p:oleObj name="Planilha" r:id="rId4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03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0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</a:t>
            </a:r>
            <a:r>
              <a:rPr lang="pt-BR" dirty="0" smtClean="0"/>
              <a:t>atraso*/</a:t>
            </a:r>
            <a:r>
              <a:rPr lang="pt-BR" dirty="0"/>
              <a:t>Saldo credor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336605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Planilha" r:id="rId3" imgW="1504800" imgH="638255" progId="Excel.Sheet.12">
                  <p:link updateAutomatic="1"/>
                </p:oleObj>
              </mc:Choice>
              <mc:Fallback>
                <p:oleObj name="Planilha" r:id="rId3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03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695986" y="5964071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* Considerado critério de 90 dias de atraso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1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</a:t>
            </a:r>
            <a:r>
              <a:rPr lang="pt-BR" dirty="0" smtClean="0"/>
              <a:t>atraso* </a:t>
            </a:r>
            <a:r>
              <a:rPr lang="pt-BR" dirty="0"/>
              <a:t>potencial/Saldo credor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147625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Planilha" r:id="rId3" imgW="1504800" imgH="638255" progId="Excel.Sheet.12">
                  <p:link updateAutomatic="1"/>
                </p:oleObj>
              </mc:Choice>
              <mc:Fallback>
                <p:oleObj name="Planilha" r:id="rId3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03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695986" y="5964071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* Considerado critério de 90 dias de atraso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</a:t>
            </a:r>
            <a:r>
              <a:rPr lang="pt-BR" dirty="0" smtClean="0"/>
              <a:t>atraso*/</a:t>
            </a:r>
            <a:r>
              <a:rPr lang="pt-BR" dirty="0"/>
              <a:t>Saldo em atraso potencial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736396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Planilha" r:id="rId3" imgW="1504800" imgH="638255" progId="Excel.Sheet.12">
                  <p:link updateAutomatic="1"/>
                </p:oleObj>
              </mc:Choice>
              <mc:Fallback>
                <p:oleObj name="Planilha" r:id="rId3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03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695986" y="5964071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* Considerado critério de 90 dias de atraso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9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Apresentação Ministro </a:t>
            </a:r>
            <a:r>
              <a:rPr lang="pt-BR" sz="1800" smtClean="0"/>
              <a:t>das Cidades – 28/1</a:t>
            </a:r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sp>
        <p:nvSpPr>
          <p:cNvPr id="26" name="CaixaDeTexto 12"/>
          <p:cNvSpPr txBox="1"/>
          <p:nvPr/>
        </p:nvSpPr>
        <p:spPr>
          <a:xfrm>
            <a:off x="683568" y="714182"/>
            <a:ext cx="936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Redução da capacidade 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de investimentos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e de 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manutenção dos postos de trabalho  </a:t>
            </a: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4"/>
          <a:srcRect l="7050" t="4571" r="8583" b="4571"/>
          <a:stretch/>
        </p:blipFill>
        <p:spPr>
          <a:xfrm>
            <a:off x="4879013" y="2670905"/>
            <a:ext cx="3588750" cy="2558295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408120" y="5877272"/>
            <a:ext cx="8556368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latin typeface="BlissL" panose="02000506030000020004" pitchFamily="2" charset="0"/>
                <a:cs typeface="Calibri" pitchFamily="34" charset="0"/>
              </a:rPr>
              <a:t>2014*: </a:t>
            </a:r>
            <a:r>
              <a:rPr lang="pt-BR" sz="1400" dirty="0" smtClean="0">
                <a:latin typeface="BlissL" panose="02000506030000020004" pitchFamily="2" charset="0"/>
                <a:cs typeface="Calibri" pitchFamily="34" charset="0"/>
              </a:rPr>
              <a:t>9M14 anualizado / Market Cap de 30-Set-2014</a:t>
            </a:r>
            <a:endParaRPr lang="pt-BR" sz="1400" dirty="0">
              <a:latin typeface="BlissL" panose="02000506030000020004" pitchFamily="2" charset="0"/>
              <a:cs typeface="Calibri" pitchFamily="34" charset="0"/>
            </a:endParaRPr>
          </a:p>
          <a:p>
            <a:r>
              <a:rPr lang="pt-BR" sz="1400" dirty="0">
                <a:latin typeface="BlissL" panose="02000506030000020004" pitchFamily="2" charset="0"/>
                <a:cs typeface="Calibri" pitchFamily="34" charset="0"/>
              </a:rPr>
              <a:t>Fonte: Relatórios das Companhias – MRV, Cyrela, Gafisa, PDG, Rossi, Brookfield, CCDI (até 2011), Viver, Even, Rodobens, Trisul, Tecnisa, Direcional, Eztec, </a:t>
            </a:r>
            <a:r>
              <a:rPr lang="pt-BR" sz="1400" dirty="0" smtClean="0">
                <a:latin typeface="BlissL" panose="02000506030000020004" pitchFamily="2" charset="0"/>
                <a:cs typeface="Calibri" pitchFamily="34" charset="0"/>
              </a:rPr>
              <a:t>Helbor.</a:t>
            </a:r>
            <a:endParaRPr lang="pt-BR" sz="1400" dirty="0">
              <a:latin typeface="BlissL" panose="02000506030000020004" pitchFamily="2" charset="0"/>
              <a:cs typeface="Calibri" pitchFamily="34" charset="0"/>
            </a:endParaRPr>
          </a:p>
        </p:txBody>
      </p:sp>
      <p:sp>
        <p:nvSpPr>
          <p:cNvPr id="30" name="CaixaDeTexto 17"/>
          <p:cNvSpPr txBox="1"/>
          <p:nvPr/>
        </p:nvSpPr>
        <p:spPr>
          <a:xfrm>
            <a:off x="-94488" y="1268760"/>
            <a:ext cx="475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BlissL" panose="02000506030000020004" pitchFamily="2" charset="0"/>
              </a:rPr>
              <a:t>Lançamentos e Vendas têm caído ao longo dos anos</a:t>
            </a:r>
            <a:endParaRPr lang="pt-BR" sz="1600" b="1" dirty="0">
              <a:latin typeface="BlissL" panose="02000506030000020004" pitchFamily="2" charset="0"/>
            </a:endParaRPr>
          </a:p>
        </p:txBody>
      </p:sp>
      <p:sp>
        <p:nvSpPr>
          <p:cNvPr id="31" name="CaixaDeTexto 18"/>
          <p:cNvSpPr txBox="1"/>
          <p:nvPr/>
        </p:nvSpPr>
        <p:spPr>
          <a:xfrm>
            <a:off x="4590981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BlissL" panose="02000506030000020004" pitchFamily="2" charset="0"/>
              </a:rPr>
              <a:t>A redução da atividade tem levado as Companhias à operarem abaixo do custo de capital</a:t>
            </a:r>
            <a:endParaRPr lang="pt-BR" sz="1600" b="1" dirty="0">
              <a:latin typeface="BlissL" panose="02000506030000020004" pitchFamily="2" charset="0"/>
            </a:endParaRPr>
          </a:p>
        </p:txBody>
      </p:sp>
      <p:sp>
        <p:nvSpPr>
          <p:cNvPr id="33" name="Seta para a direita 32"/>
          <p:cNvSpPr/>
          <p:nvPr/>
        </p:nvSpPr>
        <p:spPr>
          <a:xfrm>
            <a:off x="8241117" y="3429000"/>
            <a:ext cx="453292" cy="3266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5"/>
          <a:srcRect l="843" t="12156" r="837" b="2935"/>
          <a:stretch/>
        </p:blipFill>
        <p:spPr>
          <a:xfrm>
            <a:off x="-100424" y="2585259"/>
            <a:ext cx="4478877" cy="2715949"/>
          </a:xfrm>
          <a:prstGeom prst="rect">
            <a:avLst/>
          </a:prstGeom>
        </p:spPr>
      </p:pic>
      <p:sp>
        <p:nvSpPr>
          <p:cNvPr id="20" name="Seta para a direita 19"/>
          <p:cNvSpPr/>
          <p:nvPr/>
        </p:nvSpPr>
        <p:spPr>
          <a:xfrm>
            <a:off x="4295343" y="3429000"/>
            <a:ext cx="518481" cy="3408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>
              <a:latin typeface="Bliss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66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Apresentação Ministro </a:t>
            </a:r>
            <a:r>
              <a:rPr lang="pt-BR" sz="1800" smtClean="0"/>
              <a:t>das Cidades – 28/1</a:t>
            </a:r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4"/>
          <a:srcRect l="10306" r="11237" b="3020"/>
          <a:stretch/>
        </p:blipFill>
        <p:spPr>
          <a:xfrm>
            <a:off x="506738" y="2924944"/>
            <a:ext cx="3384000" cy="2494404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120088" y="5949280"/>
            <a:ext cx="8556368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latin typeface="BlissL" panose="02000506030000020004" pitchFamily="2" charset="0"/>
                <a:cs typeface="Calibri" pitchFamily="34" charset="0"/>
              </a:rPr>
              <a:t>2014*: </a:t>
            </a:r>
            <a:r>
              <a:rPr lang="pt-BR" sz="1400" dirty="0" smtClean="0">
                <a:latin typeface="BlissL" panose="02000506030000020004" pitchFamily="2" charset="0"/>
                <a:cs typeface="Calibri" pitchFamily="34" charset="0"/>
              </a:rPr>
              <a:t>9M14 anualizado / Market Cap de 30-Set-2014</a:t>
            </a:r>
            <a:endParaRPr lang="pt-BR" sz="1400" dirty="0">
              <a:latin typeface="BlissL" panose="02000506030000020004" pitchFamily="2" charset="0"/>
              <a:cs typeface="Calibri" pitchFamily="34" charset="0"/>
            </a:endParaRPr>
          </a:p>
          <a:p>
            <a:r>
              <a:rPr lang="pt-BR" sz="1400" dirty="0">
                <a:latin typeface="BlissL" panose="02000506030000020004" pitchFamily="2" charset="0"/>
                <a:cs typeface="Calibri" pitchFamily="34" charset="0"/>
              </a:rPr>
              <a:t>Fonte: Relatórios das Companhias – MRV, Cyrela, Gafisa, PDG, Rossi, Brookfield, CCDI (até 2011), Viver, Even, Rodobens, Trisul, Tecnisa, Direcional, Eztec, </a:t>
            </a:r>
            <a:r>
              <a:rPr lang="pt-BR" sz="1400" dirty="0" smtClean="0">
                <a:latin typeface="BlissL" panose="02000506030000020004" pitchFamily="2" charset="0"/>
                <a:cs typeface="Calibri" pitchFamily="34" charset="0"/>
              </a:rPr>
              <a:t>Helbor</a:t>
            </a:r>
            <a:r>
              <a:rPr lang="pt-BR" sz="800" dirty="0" smtClean="0">
                <a:latin typeface="BlissL" panose="02000506030000020004" pitchFamily="2" charset="0"/>
                <a:cs typeface="Calibri" pitchFamily="34" charset="0"/>
              </a:rPr>
              <a:t>.</a:t>
            </a:r>
            <a:endParaRPr lang="pt-BR" sz="800" dirty="0">
              <a:latin typeface="BlissL" panose="02000506030000020004" pitchFamily="2" charset="0"/>
              <a:cs typeface="Calibri" pitchFamily="34" charset="0"/>
            </a:endParaRPr>
          </a:p>
        </p:txBody>
      </p:sp>
      <p:sp>
        <p:nvSpPr>
          <p:cNvPr id="32" name="CaixaDeTexto 19"/>
          <p:cNvSpPr txBox="1"/>
          <p:nvPr/>
        </p:nvSpPr>
        <p:spPr>
          <a:xfrm>
            <a:off x="4598702" y="1916832"/>
            <a:ext cx="4528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BlissL" panose="02000506030000020004" pitchFamily="2" charset="0"/>
              </a:rPr>
              <a:t>Incorporação é percebido como o setor menos atrativo pelos investidores, dificultando novos investimentos</a:t>
            </a:r>
            <a:endParaRPr lang="pt-BR" sz="1600" b="1" dirty="0">
              <a:latin typeface="BlissL" panose="02000506030000020004" pitchFamily="2" charset="0"/>
            </a:endParaRPr>
          </a:p>
        </p:txBody>
      </p:sp>
      <p:sp>
        <p:nvSpPr>
          <p:cNvPr id="34" name="Seta para a direita 33"/>
          <p:cNvSpPr/>
          <p:nvPr/>
        </p:nvSpPr>
        <p:spPr>
          <a:xfrm>
            <a:off x="4067944" y="3429000"/>
            <a:ext cx="518481" cy="3408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36" name="Seta para a direita 35"/>
          <p:cNvSpPr/>
          <p:nvPr/>
        </p:nvSpPr>
        <p:spPr>
          <a:xfrm>
            <a:off x="165087" y="3356992"/>
            <a:ext cx="518481" cy="3408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37" name="CaixaDeTexto 26"/>
          <p:cNvSpPr txBox="1"/>
          <p:nvPr/>
        </p:nvSpPr>
        <p:spPr>
          <a:xfrm>
            <a:off x="-39447" y="1916832"/>
            <a:ext cx="4528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BlissL" panose="02000506030000020004" pitchFamily="2" charset="0"/>
              </a:rPr>
              <a:t>Como consequência, as empresas perderam 44% do seu valor de mercado e operam a 67% do seu valor contábil.</a:t>
            </a:r>
            <a:endParaRPr lang="pt-BR" sz="1600" b="1" dirty="0">
              <a:latin typeface="BlissL" panose="02000506030000020004" pitchFamily="2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702" y="3094642"/>
            <a:ext cx="3962743" cy="2537506"/>
          </a:xfrm>
          <a:prstGeom prst="rect">
            <a:avLst/>
          </a:prstGeom>
        </p:spPr>
      </p:pic>
      <p:sp>
        <p:nvSpPr>
          <p:cNvPr id="40" name="CaixaDeTexto 12"/>
          <p:cNvSpPr txBox="1"/>
          <p:nvPr/>
        </p:nvSpPr>
        <p:spPr>
          <a:xfrm>
            <a:off x="683568" y="714182"/>
            <a:ext cx="936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Redução da capacidade 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de investimentos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e de 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manutenção dos postos de trabalho  </a:t>
            </a:r>
          </a:p>
        </p:txBody>
      </p:sp>
    </p:spTree>
    <p:extLst>
      <p:ext uri="{BB962C8B-B14F-4D97-AF65-F5344CB8AC3E}">
        <p14:creationId xmlns:p14="http://schemas.microsoft.com/office/powerpoint/2010/main" val="39607962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ANEXO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49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41146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27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VGV Lançado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6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das Vendas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16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Estoque total (R$ milhões)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7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094097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22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Unidades distratadas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07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distratado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9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Entregas (Unidades)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67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Saldo credor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65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Saldo em atraso (&gt;90 dias; 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41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atraso </a:t>
            </a:r>
            <a:r>
              <a:rPr lang="pt-BR" dirty="0" smtClean="0"/>
              <a:t>potencial (&gt;</a:t>
            </a:r>
            <a:r>
              <a:rPr lang="pt-BR" dirty="0"/>
              <a:t>90 dias; R$ milhões)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13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59429" y="2191260"/>
            <a:ext cx="63176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Eduardo Zylberstajn</a:t>
            </a:r>
            <a:endParaRPr lang="pt-BR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ezylberstajn@fipe.org.br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Bruno Oliva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boliva@fipe.org.br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Bernardo Dutra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bdutra@fipe.org.br</a:t>
            </a: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(11) 3767-1764</a:t>
            </a:r>
            <a:endParaRPr lang="pt-BR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Eletropaulo </a:t>
            </a:r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11/11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399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marL="285750" indent="-285750"/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Fluxo de aprovações e de ligações</a:t>
            </a:r>
          </a:p>
          <a:p>
            <a:pPr marL="285750" indent="-285750"/>
            <a:endParaRPr lang="pt-BR" alt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Cláusula-mandato para servidões</a:t>
            </a:r>
          </a:p>
          <a:p>
            <a:pPr marL="285750" indent="-285750"/>
            <a:endParaRPr lang="pt-BR" alt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Interface com CONVIAS, SMT – reunião 8/12 com SMT/ Jilmar </a:t>
            </a:r>
            <a:r>
              <a:rPr lang="pt-BR" altLang="pt-BR" sz="1800" b="1" dirty="0" err="1">
                <a:solidFill>
                  <a:schemeClr val="tx1"/>
                </a:solidFill>
                <a:latin typeface="BlissL" panose="02000506030000020004" pitchFamily="2" charset="0"/>
              </a:rPr>
              <a:t>T</a:t>
            </a:r>
            <a:r>
              <a:rPr lang="pt-BR" altLang="pt-BR" sz="1800" b="1" dirty="0" err="1" smtClean="0">
                <a:solidFill>
                  <a:schemeClr val="tx1"/>
                </a:solidFill>
                <a:latin typeface="BlissL" panose="02000506030000020004" pitchFamily="2" charset="0"/>
              </a:rPr>
              <a:t>atto</a:t>
            </a:r>
            <a:endParaRPr lang="pt-BR" alt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endParaRPr lang="pt-BR" alt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endParaRPr lang="pt-BR" alt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1 – Casos específicos</a:t>
            </a:r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 - </a:t>
            </a:r>
            <a:r>
              <a:rPr lang="pt-BR" sz="1800" u="sng" dirty="0" smtClean="0">
                <a:solidFill>
                  <a:schemeClr val="tx1"/>
                </a:solidFill>
                <a:latin typeface="BlissL" panose="02000506030000020004" pitchFamily="2" charset="0"/>
                <a:hlinkClick r:id="rId3"/>
              </a:rPr>
              <a:t>rogerio.jorge@aes.com</a:t>
            </a:r>
            <a:endParaRPr lang="pt-BR" sz="1800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endParaRPr lang="pt-BR" sz="1800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endParaRPr lang="pt-BR" sz="1800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2 </a:t>
            </a:r>
            <a:r>
              <a:rPr 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– </a:t>
            </a:r>
            <a:r>
              <a:rPr 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Acompanhamento fluxo </a:t>
            </a:r>
            <a:r>
              <a:rPr 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e </a:t>
            </a:r>
            <a:r>
              <a:rPr 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operações</a:t>
            </a:r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- reuniões trimestrais coordenadas pela AES </a:t>
            </a:r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Eletropaulo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649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95227"/>
            <a:ext cx="8696325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algn="l"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Anexo – o modelo de vendas e os </a:t>
            </a:r>
            <a:r>
              <a:rPr lang="pt-BR" sz="24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1269815"/>
            <a:ext cx="7855147" cy="39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1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582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3- </a:t>
            </a:r>
            <a:r>
              <a:rPr 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P</a:t>
            </a:r>
            <a:r>
              <a:rPr 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lanejamento </a:t>
            </a:r>
            <a:r>
              <a:rPr 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- </a:t>
            </a:r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subestações </a:t>
            </a:r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para projetos com demanda &gt; 2500 </a:t>
            </a:r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KW.</a:t>
            </a:r>
          </a:p>
          <a:p>
            <a:pPr marL="285750" indent="-285750"/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Assessoria Jurídica para envolvimento ANEEL/ ARSESP</a:t>
            </a:r>
            <a:b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</a:br>
            <a:endParaRPr lang="pt-BR" sz="1800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DGCGT:   </a:t>
            </a:r>
          </a:p>
          <a:p>
            <a:pPr marL="285750"/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 Escopo</a:t>
            </a:r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: análise da regulação legal do setor elétrico; definição de estratégia seja por via administrativa, seja por via judicial;</a:t>
            </a:r>
          </a:p>
          <a:p>
            <a:pPr marL="285750"/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 </a:t>
            </a:r>
            <a:r>
              <a:rPr lang="pt-BR" sz="1800" dirty="0" err="1" smtClean="0">
                <a:solidFill>
                  <a:schemeClr val="tx1"/>
                </a:solidFill>
                <a:latin typeface="BlissL" panose="02000506030000020004" pitchFamily="2" charset="0"/>
              </a:rPr>
              <a:t>Prop</a:t>
            </a:r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. Financeira: R$ 25.000</a:t>
            </a:r>
          </a:p>
          <a:p>
            <a:pPr marL="285750"/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 Prazo </a:t>
            </a:r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p/ execução dos trabalhos: 15 </a:t>
            </a:r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dias</a:t>
            </a:r>
          </a:p>
          <a:p>
            <a:pPr marL="285750"/>
            <a:endParaRPr lang="pt-BR" sz="1800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1314450" lvl="1"/>
            <a:endParaRPr lang="pt-BR" sz="1800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endParaRPr lang="pt-BR" sz="1800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Motta Fernandes Rocha Advogados:</a:t>
            </a:r>
          </a:p>
          <a:p>
            <a:pPr marL="400050" lvl="2"/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Escopo: análise da regulação legal do setor elétrico; consulta a ANEEL; eventual acordo com </a:t>
            </a:r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Eletropaulo</a:t>
            </a:r>
          </a:p>
          <a:p>
            <a:pPr marL="400050" lvl="2"/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BlissL" panose="02000506030000020004" pitchFamily="2" charset="0"/>
              </a:rPr>
              <a:t>Prop</a:t>
            </a:r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. Financeira: R$ </a:t>
            </a:r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25.000</a:t>
            </a:r>
          </a:p>
          <a:p>
            <a:pPr marL="400050" lvl="2"/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Prazo p/ execução dos trabalhos: 6 </a:t>
            </a:r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semanas</a:t>
            </a:r>
          </a:p>
          <a:p>
            <a:pPr marL="400050" lvl="2"/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Convencimento Prefeitura, Estado</a:t>
            </a:r>
          </a:p>
          <a:p>
            <a:pPr lvl="1" indent="0">
              <a:buNone/>
            </a:pPr>
            <a:endParaRPr lang="pt-BR" sz="1800" dirty="0">
              <a:solidFill>
                <a:schemeClr val="tx1"/>
              </a:solidFill>
              <a:latin typeface="BlissL" panose="02000506030000020004" pitchFamily="2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Eletropaulo </a:t>
            </a:r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11/11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095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 questão dos recursos naturais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460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Foco </a:t>
            </a:r>
            <a:r>
              <a:rPr 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ABRAINC nas questões de água e energia – consultoria externa, recomendações</a:t>
            </a:r>
          </a:p>
          <a:p>
            <a:pPr>
              <a:buNone/>
            </a:pPr>
            <a:endParaRPr 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Grupo de Trabalho - C</a:t>
            </a:r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rise Hídrica e Energética</a:t>
            </a:r>
          </a:p>
          <a:p>
            <a:pPr>
              <a:buNone/>
            </a:pPr>
            <a:endParaRPr lang="pt-BR" sz="1800" b="1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Sistema ERA – Energia, Resíduos e Água</a:t>
            </a:r>
          </a:p>
          <a:p>
            <a:pPr marL="285750"/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 Pacto Setorial - CBIC com Ministério do Meio Ambiente</a:t>
            </a:r>
          </a:p>
          <a:p>
            <a:pPr marL="285750"/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 Banco de dados para registro de consumo de Energia e Água e geração de Resíduos em obras;</a:t>
            </a:r>
          </a:p>
          <a:p>
            <a:pPr marL="285750"/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 Produção de relatórios por Obra com comparativos;</a:t>
            </a:r>
            <a:endParaRPr lang="pt-BR" sz="1800" b="1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endParaRPr lang="pt-BR" sz="1800" b="1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Participação dos associados ABRAINC</a:t>
            </a:r>
          </a:p>
          <a:p>
            <a:pPr marL="285750"/>
            <a:r>
              <a:rPr 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Cadastro em separado</a:t>
            </a:r>
          </a:p>
          <a:p>
            <a:pPr marL="285750"/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 Log </a:t>
            </a:r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FIPE</a:t>
            </a:r>
          </a:p>
          <a:p>
            <a:pPr>
              <a:buNone/>
            </a:pPr>
            <a:endParaRPr 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586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altLang="pt-BR" sz="1800" b="1">
                <a:solidFill>
                  <a:schemeClr val="tx1"/>
                </a:solidFill>
                <a:latin typeface="BlissL" panose="02000506030000020004" pitchFamily="2" charset="0"/>
                <a:sym typeface="Arial" panose="020B0604020202020204" pitchFamily="34" charset="0"/>
              </a:rPr>
              <a:t>  </a:t>
            </a:r>
            <a:endParaRPr lang="en-US" altLang="pt-BR" sz="2400" b="1">
              <a:solidFill>
                <a:schemeClr val="tx1"/>
              </a:solidFill>
              <a:latin typeface="BlissL" panose="02000506030000020004" pitchFamily="2" charset="0"/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67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marL="285750" indent="-285750"/>
            <a:endParaRPr lang="pt-BR" sz="1800" b="1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endParaRPr 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 questão dos recursos naturais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532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Contrapartidas para empreendimentos sustentáveis:</a:t>
            </a:r>
          </a:p>
          <a:p>
            <a:pPr>
              <a:buNone/>
            </a:pPr>
            <a:endParaRPr 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Prefeituras:</a:t>
            </a:r>
          </a:p>
          <a:p>
            <a:pPr marL="1314450" lvl="1"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Itens de Sustentabilidade:</a:t>
            </a:r>
          </a:p>
          <a:p>
            <a:pPr marL="1428750" lvl="2"/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Utilização das águas cinzas nas bacias sanitárias</a:t>
            </a:r>
          </a:p>
          <a:p>
            <a:pPr marL="1428750" lvl="2"/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Instalação dos painéis solares para aquecimento de água</a:t>
            </a:r>
          </a:p>
          <a:p>
            <a:pPr marL="1428750" lvl="2"/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Reuso das águas pluviais para rega dos jardins de áreas comuns</a:t>
            </a:r>
          </a:p>
          <a:p>
            <a:pPr marL="1428750" lvl="2"/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Individualização da água</a:t>
            </a:r>
          </a:p>
          <a:p>
            <a:pPr marL="1314450" lvl="1"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Contrapartidas:</a:t>
            </a:r>
          </a:p>
          <a:p>
            <a:pPr marL="1428750" lvl="2"/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Coeficientes de Aproveitamento Maiores / Desconto em Outorga Onerosa</a:t>
            </a:r>
          </a:p>
          <a:p>
            <a:pPr marL="1428750" lvl="2"/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Desoneração do IPTU</a:t>
            </a:r>
          </a:p>
          <a:p>
            <a:pPr>
              <a:buNone/>
            </a:pPr>
            <a:endParaRPr 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Concessionárias de Energia</a:t>
            </a:r>
          </a:p>
          <a:p>
            <a:pPr marL="1314450" lvl="1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Modelo de fornecimento de energia de acordo com demanda</a:t>
            </a:r>
          </a:p>
          <a:p>
            <a:pPr marL="1314450" lvl="1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Alternativas AES Eletropaulo (Energia Pré-paga) – </a:t>
            </a:r>
            <a:r>
              <a:rPr lang="pt-BR" sz="1800" dirty="0" err="1" smtClean="0">
                <a:solidFill>
                  <a:schemeClr val="tx1"/>
                </a:solidFill>
                <a:latin typeface="BlissL" panose="02000506030000020004" pitchFamily="2" charset="0"/>
              </a:rPr>
              <a:t>CashPower</a:t>
            </a:r>
            <a:endParaRPr lang="pt-BR" sz="1800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endParaRPr 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59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32131</TotalTime>
  <Words>3351</Words>
  <Application>Microsoft Office PowerPoint</Application>
  <PresentationFormat>Apresentação na tela (4:3)</PresentationFormat>
  <Paragraphs>793</Paragraphs>
  <Slides>60</Slides>
  <Notes>24</Notes>
  <HiddenSlides>0</HiddenSlides>
  <MMClips>0</MMClips>
  <ScaleCrop>false</ScaleCrop>
  <HeadingPairs>
    <vt:vector size="10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Vínculos</vt:lpstr>
      </vt:variant>
      <vt:variant>
        <vt:i4>7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77" baseType="lpstr">
      <vt:lpstr>Arial</vt:lpstr>
      <vt:lpstr>BlissEB</vt:lpstr>
      <vt:lpstr>BlissL</vt:lpstr>
      <vt:lpstr>Calibri</vt:lpstr>
      <vt:lpstr>Helvetica</vt:lpstr>
      <vt:lpstr>Segoe UI</vt:lpstr>
      <vt:lpstr>Segoe UI Semilight</vt:lpstr>
      <vt:lpstr>Trebuchet MS</vt:lpstr>
      <vt:lpstr>Design padrão</vt:lpstr>
      <vt:lpstr>C:\Projetos (local)\Abrainc\_Relatórios\201501\Indicadores_Compostos.xlsx!Venda&amp;Estoque!L16C13:L18C14</vt:lpstr>
      <vt:lpstr>C:\Projetos (local)\Abrainc\_Relatórios\201501\Indicadores_Compostos.xlsx!Lançamentos&amp;Vendas!L16C13:L18C14</vt:lpstr>
      <vt:lpstr>C:\Projetos (local)\Abrainc\_Relatórios\201501\Indicadores_Compostos.xlsx!Distrato&amp;Vendas!L16C13:L18C14</vt:lpstr>
      <vt:lpstr>C:\Projetos (local)\Abrainc\_Relatórios\201501\Indicadores_Compostos.xlsx!Distrato&amp;Entregas!L16C13:L18C14</vt:lpstr>
      <vt:lpstr>C:\Projetos (local)\Abrainc\_Relatórios\201501\Indicadores_Compostos.xlsx!SA&amp;Credor!L16C13:L18C14</vt:lpstr>
      <vt:lpstr>C:\Projetos (local)\Abrainc\_Relatórios\201501\Indicadores_Compostos.xlsx!SAP&amp;Credor!L16C13:L18C14</vt:lpstr>
      <vt:lpstr>C:\Projetos (local)\Abrainc\_Relatórios\201501\Indicadores_Compostos.xlsx!SA&amp;SAP!L16C13:L18C14</vt:lpstr>
      <vt:lpstr>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Eletropaulo 11/11</vt:lpstr>
      <vt:lpstr>Eletropaulo 11/11</vt:lpstr>
      <vt:lpstr>A questão dos recursos naturais</vt:lpstr>
      <vt:lpstr>A questão dos recursos naturais</vt:lpstr>
      <vt:lpstr>CETESB</vt:lpstr>
      <vt:lpstr>CETESB</vt:lpstr>
      <vt:lpstr>Apresentação do PowerPoint</vt:lpstr>
      <vt:lpstr>Apresentação do PowerPoint</vt:lpstr>
      <vt:lpstr>Atualizações/destaques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de vendas – aproximação com o MP</vt:lpstr>
      <vt:lpstr>Modelo de vendas – aproximação com o MP</vt:lpstr>
      <vt:lpstr>Distratos - Para minimizar efeitos de forma imediata </vt:lpstr>
      <vt:lpstr>Apresentação do PowerPoint</vt:lpstr>
      <vt:lpstr>Distratos – GT Judiciário - Jurisprudência</vt:lpstr>
      <vt:lpstr>Burocracia, Licenciamentos – O Custo da Burocracia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</vt:lpstr>
      <vt:lpstr>Introdução</vt:lpstr>
      <vt:lpstr>Apresentação do PowerPoint</vt:lpstr>
      <vt:lpstr>Vendas/Estoque (R$)</vt:lpstr>
      <vt:lpstr>Lançamentos/Vendas (R$)</vt:lpstr>
      <vt:lpstr>Distratos/Vendas (R$)</vt:lpstr>
      <vt:lpstr>Distratos/Entregas (unidades)</vt:lpstr>
      <vt:lpstr>Saldo em atraso*/Saldo credor (R$)</vt:lpstr>
      <vt:lpstr>Saldo em atraso* potencial/Saldo credor (R$)</vt:lpstr>
      <vt:lpstr>Saldo em atraso*/Saldo em atraso potencial (R$)</vt:lpstr>
      <vt:lpstr>Apresentação do PowerPoint</vt:lpstr>
      <vt:lpstr>Apresentação do PowerPoint</vt:lpstr>
      <vt:lpstr>ANEXO</vt:lpstr>
      <vt:lpstr>VGV Lançado (R$ milhões)</vt:lpstr>
      <vt:lpstr>Valor das Vendas (R$ milhões)</vt:lpstr>
      <vt:lpstr>Estoque total (R$ milhões)</vt:lpstr>
      <vt:lpstr>Unidades distratadas</vt:lpstr>
      <vt:lpstr>Valor distratado (R$ milhões)</vt:lpstr>
      <vt:lpstr>Entregas (Unidades)</vt:lpstr>
      <vt:lpstr>Saldo credor (R$ milhões)</vt:lpstr>
      <vt:lpstr>Saldo em atraso (&gt;90 dias; R$ milhões)</vt:lpstr>
      <vt:lpstr>Saldo em atraso potencial (&gt;90 dias; R$ milhões)</vt:lpstr>
      <vt:lpstr>Apresentação do PowerPoint</vt:lpstr>
      <vt:lpstr>Anexo – o modelo de vendas e os distratos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3390</cp:revision>
  <dcterms:created xsi:type="dcterms:W3CDTF">2009-08-13T21:08:28Z</dcterms:created>
  <dcterms:modified xsi:type="dcterms:W3CDTF">2015-02-06T17:50:18Z</dcterms:modified>
</cp:coreProperties>
</file>