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7"/>
  </p:notesMasterIdLst>
  <p:sldIdLst>
    <p:sldId id="481" r:id="rId4"/>
    <p:sldId id="1410" r:id="rId5"/>
    <p:sldId id="1411" r:id="rId6"/>
    <p:sldId id="1396" r:id="rId7"/>
    <p:sldId id="1435" r:id="rId8"/>
    <p:sldId id="1702" r:id="rId9"/>
    <p:sldId id="1711" r:id="rId10"/>
    <p:sldId id="1728" r:id="rId11"/>
    <p:sldId id="1721" r:id="rId12"/>
    <p:sldId id="1722" r:id="rId13"/>
    <p:sldId id="1732" r:id="rId14"/>
    <p:sldId id="1707" r:id="rId15"/>
    <p:sldId id="1783" r:id="rId16"/>
    <p:sldId id="1784" r:id="rId17"/>
    <p:sldId id="1785" r:id="rId18"/>
    <p:sldId id="1687" r:id="rId19"/>
    <p:sldId id="1727" r:id="rId20"/>
    <p:sldId id="1630" r:id="rId21"/>
    <p:sldId id="1779" r:id="rId22"/>
    <p:sldId id="1780" r:id="rId23"/>
    <p:sldId id="1724" r:id="rId24"/>
    <p:sldId id="1781" r:id="rId25"/>
    <p:sldId id="1726" r:id="rId26"/>
    <p:sldId id="1463" r:id="rId27"/>
    <p:sldId id="1782" r:id="rId28"/>
    <p:sldId id="1546" r:id="rId29"/>
    <p:sldId id="1501" r:id="rId30"/>
    <p:sldId id="1693" r:id="rId31"/>
    <p:sldId id="1636" r:id="rId32"/>
    <p:sldId id="1756" r:id="rId33"/>
    <p:sldId id="1757" r:id="rId34"/>
    <p:sldId id="1758" r:id="rId35"/>
    <p:sldId id="1759" r:id="rId36"/>
    <p:sldId id="1760" r:id="rId37"/>
    <p:sldId id="1761" r:id="rId38"/>
    <p:sldId id="1762" r:id="rId39"/>
    <p:sldId id="1763" r:id="rId40"/>
    <p:sldId id="1764" r:id="rId41"/>
    <p:sldId id="1765" r:id="rId42"/>
    <p:sldId id="1766" r:id="rId43"/>
    <p:sldId id="1767" r:id="rId44"/>
    <p:sldId id="1768" r:id="rId45"/>
    <p:sldId id="1769" r:id="rId46"/>
    <p:sldId id="1770" r:id="rId47"/>
    <p:sldId id="1771" r:id="rId48"/>
    <p:sldId id="1772" r:id="rId49"/>
    <p:sldId id="1773" r:id="rId50"/>
    <p:sldId id="1774" r:id="rId51"/>
    <p:sldId id="1775" r:id="rId52"/>
    <p:sldId id="1776" r:id="rId53"/>
    <p:sldId id="1777" r:id="rId54"/>
    <p:sldId id="1778" r:id="rId55"/>
    <p:sldId id="1690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86441" autoAdjust="0"/>
  </p:normalViewPr>
  <p:slideViewPr>
    <p:cSldViewPr>
      <p:cViewPr varScale="1">
        <p:scale>
          <a:sx n="61" d="100"/>
          <a:sy n="61" d="100"/>
        </p:scale>
        <p:origin x="1254" y="66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2\Indicadores_Compostos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2\Consolidado_Fina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2\Consolidado_Fin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2\Consolidado_Fina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2\Consolidado_Final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2\Consolidado_Final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2\Consolidado_Final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2\Consolidado_Fina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2\Indicadores_Compostos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2\Indicadores_Compostos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2\Indicadores_Compostos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2\Indicadores_Compostos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2\Indicadores_Compostos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2\Indicadores_Compostos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2\Consolidado_Fin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2\Consolidado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04E-2"/>
                  <c:y val="3.1869902377618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058236377413429E-2"/>
                  <c:y val="5.35501080766789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697E-2"/>
                  <c:y val="3.18699023776185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73E-2"/>
                  <c:y val="3.62059435174307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6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'Venda&amp;Estoque'!$A$2:$A$13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'Venda&amp;Estoque'!$H$2:$H$13</c:f>
              <c:numCache>
                <c:formatCode>0%</c:formatCode>
                <c:ptCount val="12"/>
                <c:pt idx="0">
                  <c:v>6.2829373946238887E-2</c:v>
                </c:pt>
                <c:pt idx="1">
                  <c:v>7.5746288959421107E-2</c:v>
                </c:pt>
                <c:pt idx="2">
                  <c:v>7.497198452217442E-2</c:v>
                </c:pt>
                <c:pt idx="3">
                  <c:v>8.3242946968488343E-2</c:v>
                </c:pt>
                <c:pt idx="4">
                  <c:v>0.10026771934977668</c:v>
                </c:pt>
                <c:pt idx="5">
                  <c:v>5.2802314835273041E-2</c:v>
                </c:pt>
                <c:pt idx="6">
                  <c:v>5.4946578500263778E-2</c:v>
                </c:pt>
                <c:pt idx="7">
                  <c:v>6.5085166843145123E-2</c:v>
                </c:pt>
                <c:pt idx="8">
                  <c:v>6.1500556646937501E-2</c:v>
                </c:pt>
                <c:pt idx="9">
                  <c:v>7.030890854678333E-2</c:v>
                </c:pt>
                <c:pt idx="10">
                  <c:v>7.5150970483640472E-2</c:v>
                </c:pt>
                <c:pt idx="11">
                  <c:v>3.5013935649634245E-2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5E-2"/>
                  <c:y val="-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746026455688629E-2"/>
                  <c:y val="5.2032493677744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862428219401206E-2"/>
                  <c:y val="-4.336041139812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8095231746826316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34E-2"/>
                  <c:y val="-4.336041139812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2698410582275452E-2"/>
                  <c:y val="-4.33604113981206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34E-2"/>
                  <c:y val="-4.769645253793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5026445856527113E-2"/>
                  <c:y val="-2.60162468388723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82E-2"/>
                  <c:y val="-3.4688329118496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'Venda&amp;Estoque'!$A$2:$A$13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'Venda&amp;Estoque'!$O$2:$O$13</c:f>
              <c:numCache>
                <c:formatCode>0%</c:formatCode>
                <c:ptCount val="12"/>
                <c:pt idx="0">
                  <c:v>0.20851793075530384</c:v>
                </c:pt>
                <c:pt idx="1">
                  <c:v>0.27114573106947498</c:v>
                </c:pt>
                <c:pt idx="2">
                  <c:v>0.20101616700333269</c:v>
                </c:pt>
                <c:pt idx="3">
                  <c:v>0.27531774410694587</c:v>
                </c:pt>
                <c:pt idx="4">
                  <c:v>0.22880312894238258</c:v>
                </c:pt>
                <c:pt idx="5">
                  <c:v>0.18542192494925963</c:v>
                </c:pt>
                <c:pt idx="6">
                  <c:v>0.17616338207276921</c:v>
                </c:pt>
                <c:pt idx="7">
                  <c:v>0.23067573213154849</c:v>
                </c:pt>
                <c:pt idx="8">
                  <c:v>0.21173336344865232</c:v>
                </c:pt>
                <c:pt idx="9">
                  <c:v>0.25251551841894998</c:v>
                </c:pt>
                <c:pt idx="10">
                  <c:v>0.41164217924606594</c:v>
                </c:pt>
                <c:pt idx="11">
                  <c:v>0.28106048322173788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9983616"/>
        <c:axId val="319976560"/>
      </c:lineChart>
      <c:dateAx>
        <c:axId val="3199836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9976560"/>
        <c:crosses val="autoZero"/>
        <c:auto val="1"/>
        <c:lblOffset val="100"/>
        <c:baseTimeUnit val="months"/>
      </c:dateAx>
      <c:valAx>
        <c:axId val="319976560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998361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Estoque!$L$1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Estoque!$L$2:$L$13</c:f>
              <c:numCache>
                <c:formatCode>_-* #,##0_-;\-* #,##0_-;_-* "-"??_-;_-@_-</c:formatCode>
                <c:ptCount val="12"/>
                <c:pt idx="0">
                  <c:v>14340.345187560002</c:v>
                </c:pt>
                <c:pt idx="1">
                  <c:v>14051.649785600001</c:v>
                </c:pt>
                <c:pt idx="2">
                  <c:v>15003.33913595</c:v>
                </c:pt>
                <c:pt idx="3">
                  <c:v>14372.588090789999</c:v>
                </c:pt>
                <c:pt idx="4">
                  <c:v>13874.569405120003</c:v>
                </c:pt>
                <c:pt idx="5">
                  <c:v>15244.559245229999</c:v>
                </c:pt>
                <c:pt idx="6">
                  <c:v>14794.10908384</c:v>
                </c:pt>
                <c:pt idx="7">
                  <c:v>13530.659239270002</c:v>
                </c:pt>
                <c:pt idx="8">
                  <c:v>14682.958277579997</c:v>
                </c:pt>
                <c:pt idx="9">
                  <c:v>14335.461265340002</c:v>
                </c:pt>
                <c:pt idx="10">
                  <c:v>15323.441323069999</c:v>
                </c:pt>
                <c:pt idx="11">
                  <c:v>16437.876527929999</c:v>
                </c:pt>
              </c:numCache>
            </c:numRef>
          </c:val>
        </c:ser>
        <c:ser>
          <c:idx val="1"/>
          <c:order val="1"/>
          <c:tx>
            <c:strRef>
              <c:f>Estoque!$M$1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1.8591540058766791E-3"/>
                  <c:y val="-5.1229508196721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7042048182674736E-17"/>
                  <c:y val="-4.78142076502732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4366160235067331E-3"/>
                  <c:y val="-4.78142076502732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8591540058766492E-3"/>
                  <c:y val="-5.4644808743169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-4.43989071038251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3.7183080117533665E-3"/>
                  <c:y val="-4.78142076502732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8168192730698944E-17"/>
                  <c:y val="-5.1229508196721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591540058767516E-3"/>
                  <c:y val="-4.78142076502732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3633638546139789E-16"/>
                  <c:y val="-5.1229508196721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8591540058768197E-3"/>
                  <c:y val="-4.78142076502732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5.5774620176299141E-3"/>
                  <c:y val="-6.14754098360655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3.7183080117533665E-3"/>
                  <c:y val="-4.78142076502732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Estoque!$A$2:$A$13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Estoque!$M$2:$M$13</c:f>
              <c:numCache>
                <c:formatCode>_-* #,##0_-;\-* #,##0_-;_-* "-"??_-;_-@_-</c:formatCode>
                <c:ptCount val="12"/>
                <c:pt idx="0">
                  <c:v>1196.4891216599999</c:v>
                </c:pt>
                <c:pt idx="1">
                  <c:v>1381.0873632600001</c:v>
                </c:pt>
                <c:pt idx="2">
                  <c:v>1372.6803216400001</c:v>
                </c:pt>
                <c:pt idx="3">
                  <c:v>1378.8869153000001</c:v>
                </c:pt>
                <c:pt idx="4">
                  <c:v>1409.3287721700001</c:v>
                </c:pt>
                <c:pt idx="5">
                  <c:v>1415.83878927</c:v>
                </c:pt>
                <c:pt idx="6">
                  <c:v>1227.57584924</c:v>
                </c:pt>
                <c:pt idx="7">
                  <c:v>972.77446872000007</c:v>
                </c:pt>
                <c:pt idx="8">
                  <c:v>1200.2636398699999</c:v>
                </c:pt>
                <c:pt idx="9">
                  <c:v>1236.3601870500001</c:v>
                </c:pt>
                <c:pt idx="10">
                  <c:v>1445.44181652</c:v>
                </c:pt>
                <c:pt idx="11">
                  <c:v>1435.1386494799999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3024544"/>
        <c:axId val="323028856"/>
      </c:barChart>
      <c:catAx>
        <c:axId val="32302454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3028856"/>
        <c:crosses val="autoZero"/>
        <c:auto val="1"/>
        <c:lblAlgn val="ctr"/>
        <c:lblOffset val="100"/>
        <c:noMultiLvlLbl val="1"/>
      </c:catAx>
      <c:valAx>
        <c:axId val="323028856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32302454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Distrato!$B$1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Distrato!$A$2:$A$13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Distrato!$B$2:$B$13</c:f>
              <c:numCache>
                <c:formatCode>#,##0</c:formatCode>
                <c:ptCount val="12"/>
                <c:pt idx="0">
                  <c:v>2719</c:v>
                </c:pt>
                <c:pt idx="1">
                  <c:v>2356</c:v>
                </c:pt>
                <c:pt idx="2">
                  <c:v>2435</c:v>
                </c:pt>
                <c:pt idx="3">
                  <c:v>2969</c:v>
                </c:pt>
                <c:pt idx="4">
                  <c:v>3803</c:v>
                </c:pt>
                <c:pt idx="5">
                  <c:v>1874</c:v>
                </c:pt>
                <c:pt idx="6">
                  <c:v>2973</c:v>
                </c:pt>
                <c:pt idx="7">
                  <c:v>2715</c:v>
                </c:pt>
                <c:pt idx="8">
                  <c:v>2224</c:v>
                </c:pt>
                <c:pt idx="9">
                  <c:v>2566</c:v>
                </c:pt>
                <c:pt idx="10">
                  <c:v>2751</c:v>
                </c:pt>
                <c:pt idx="11">
                  <c:v>2505</c:v>
                </c:pt>
              </c:numCache>
            </c:numRef>
          </c:val>
        </c:ser>
        <c:ser>
          <c:idx val="1"/>
          <c:order val="1"/>
          <c:tx>
            <c:strRef>
              <c:f>Distrato!$C$1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8"/>
              <c:layout>
                <c:manualLayout>
                  <c:x val="5.0813008130080059E-3"/>
                  <c:y val="-4.3834624838561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Distrato!$A$2:$A$13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Distrato!$C$2:$C$13</c:f>
              <c:numCache>
                <c:formatCode>#,##0</c:formatCode>
                <c:ptCount val="12"/>
                <c:pt idx="0">
                  <c:v>56</c:v>
                </c:pt>
                <c:pt idx="1">
                  <c:v>65</c:v>
                </c:pt>
                <c:pt idx="2">
                  <c:v>31</c:v>
                </c:pt>
                <c:pt idx="3">
                  <c:v>59</c:v>
                </c:pt>
                <c:pt idx="4">
                  <c:v>71</c:v>
                </c:pt>
                <c:pt idx="5">
                  <c:v>54</c:v>
                </c:pt>
                <c:pt idx="6">
                  <c:v>76</c:v>
                </c:pt>
                <c:pt idx="7">
                  <c:v>89</c:v>
                </c:pt>
                <c:pt idx="8">
                  <c:v>150</c:v>
                </c:pt>
                <c:pt idx="9">
                  <c:v>64</c:v>
                </c:pt>
                <c:pt idx="10">
                  <c:v>79</c:v>
                </c:pt>
                <c:pt idx="11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3022192"/>
        <c:axId val="323029640"/>
      </c:barChart>
      <c:catAx>
        <c:axId val="32302219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3029640"/>
        <c:crosses val="autoZero"/>
        <c:auto val="1"/>
        <c:lblAlgn val="ctr"/>
        <c:lblOffset val="100"/>
        <c:noMultiLvlLbl val="1"/>
      </c:catAx>
      <c:valAx>
        <c:axId val="32302964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3230221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Distrato!$F$1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Distrato!$A$2:$A$13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Distrato!$F$2:$F$13</c:f>
              <c:numCache>
                <c:formatCode>_-* #,##0.0_-;\-* #,##0.0_-;_-* "-"??_-;_-@_-</c:formatCode>
                <c:ptCount val="12"/>
                <c:pt idx="0">
                  <c:v>487.52058540000002</c:v>
                </c:pt>
                <c:pt idx="1">
                  <c:v>407.86201512999997</c:v>
                </c:pt>
                <c:pt idx="2">
                  <c:v>350.24441205999995</c:v>
                </c:pt>
                <c:pt idx="3">
                  <c:v>538.01861922000001</c:v>
                </c:pt>
                <c:pt idx="4">
                  <c:v>642.70343847000004</c:v>
                </c:pt>
                <c:pt idx="5">
                  <c:v>386.72601789999999</c:v>
                </c:pt>
                <c:pt idx="6">
                  <c:v>546.60963915000002</c:v>
                </c:pt>
                <c:pt idx="7">
                  <c:v>494.92577743000004</c:v>
                </c:pt>
                <c:pt idx="8">
                  <c:v>448.72038824000003</c:v>
                </c:pt>
                <c:pt idx="9">
                  <c:v>493.4099038999999</c:v>
                </c:pt>
                <c:pt idx="10">
                  <c:v>592.43435107000005</c:v>
                </c:pt>
                <c:pt idx="11">
                  <c:v>519.90232053</c:v>
                </c:pt>
              </c:numCache>
            </c:numRef>
          </c:val>
        </c:ser>
        <c:ser>
          <c:idx val="1"/>
          <c:order val="1"/>
          <c:tx>
            <c:strRef>
              <c:f>Distrato!$G$1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1"/>
              <c:layout>
                <c:manualLayout>
                  <c:x val="1.7332394381574709E-3"/>
                  <c:y val="-3.57861517310336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-3.1031277340332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7332394381574709E-3"/>
                  <c:y val="-3.82223055451401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3.843764321126525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2710275716298435E-16"/>
                  <c:y val="-3.191397950256223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"/>
                  <c:y val="-3.3590592842561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3.466478876315069E-3"/>
                  <c:y val="-4.19611611048619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Distrato!$A$2:$A$13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Distrato!$G$2:$G$13</c:f>
              <c:numCache>
                <c:formatCode>_-* #,##0.0_-;\-* #,##0.0_-;_-* "-"??_-;_-@_-</c:formatCode>
                <c:ptCount val="12"/>
                <c:pt idx="0">
                  <c:v>15.63602429</c:v>
                </c:pt>
                <c:pt idx="1">
                  <c:v>20.071144140000005</c:v>
                </c:pt>
                <c:pt idx="2">
                  <c:v>8.7589596800000002</c:v>
                </c:pt>
                <c:pt idx="3">
                  <c:v>15.25183528</c:v>
                </c:pt>
                <c:pt idx="4">
                  <c:v>16.831850700000004</c:v>
                </c:pt>
                <c:pt idx="5">
                  <c:v>14.290842530000001</c:v>
                </c:pt>
                <c:pt idx="6">
                  <c:v>15.82616763</c:v>
                </c:pt>
                <c:pt idx="7">
                  <c:v>26.97546964</c:v>
                </c:pt>
                <c:pt idx="8">
                  <c:v>26.81836719</c:v>
                </c:pt>
                <c:pt idx="9">
                  <c:v>16.576630859999998</c:v>
                </c:pt>
                <c:pt idx="10">
                  <c:v>23.896766</c:v>
                </c:pt>
                <c:pt idx="11">
                  <c:v>20.835531840000002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3031208"/>
        <c:axId val="323029248"/>
      </c:barChart>
      <c:catAx>
        <c:axId val="32303120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3029248"/>
        <c:crosses val="autoZero"/>
        <c:auto val="1"/>
        <c:lblAlgn val="ctr"/>
        <c:lblOffset val="100"/>
        <c:noMultiLvlLbl val="1"/>
      </c:catAx>
      <c:valAx>
        <c:axId val="323029248"/>
        <c:scaling>
          <c:orientation val="minMax"/>
        </c:scaling>
        <c:delete val="1"/>
        <c:axPos val="l"/>
        <c:numFmt formatCode="_-* #,##0.0_-;\-* #,##0.0_-;_-* &quot;-&quot;??_-;_-@_-" sourceLinked="1"/>
        <c:majorTickMark val="out"/>
        <c:minorTickMark val="none"/>
        <c:tickLblPos val="none"/>
        <c:crossAx val="3230312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Entrega!$B$1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Entrega!$A$2:$A$13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Entrega!$B$2:$B$13</c:f>
              <c:numCache>
                <c:formatCode>_-* #,##0_-;\-* #,##0_-;_-* "-"??_-;_-@_-</c:formatCode>
                <c:ptCount val="12"/>
                <c:pt idx="0">
                  <c:v>9690</c:v>
                </c:pt>
                <c:pt idx="1">
                  <c:v>12931</c:v>
                </c:pt>
                <c:pt idx="2">
                  <c:v>10723</c:v>
                </c:pt>
                <c:pt idx="3">
                  <c:v>7922</c:v>
                </c:pt>
                <c:pt idx="4">
                  <c:v>7957</c:v>
                </c:pt>
                <c:pt idx="5">
                  <c:v>5367</c:v>
                </c:pt>
                <c:pt idx="6">
                  <c:v>5144</c:v>
                </c:pt>
                <c:pt idx="7">
                  <c:v>8055</c:v>
                </c:pt>
                <c:pt idx="8">
                  <c:v>13136</c:v>
                </c:pt>
                <c:pt idx="9">
                  <c:v>10901</c:v>
                </c:pt>
                <c:pt idx="10">
                  <c:v>11024</c:v>
                </c:pt>
                <c:pt idx="11">
                  <c:v>16835</c:v>
                </c:pt>
              </c:numCache>
            </c:numRef>
          </c:val>
        </c:ser>
        <c:ser>
          <c:idx val="1"/>
          <c:order val="1"/>
          <c:tx>
            <c:strRef>
              <c:f>Entrega!$C$1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3.78249528974853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5463159200024282E-17"/>
                  <c:y val="-4.961773450517858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6869095816464546E-3"/>
                  <c:y val="-4.502047461909591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185263680009713E-17"/>
                  <c:y val="-4.020648871173260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6.7476383265856329E-3"/>
                  <c:y val="-4.89188203134360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6869095816465474E-3"/>
                  <c:y val="-7.71901307979656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3.3738191632928477E-3"/>
                  <c:y val="-4.19021792400431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5.0607287449392713E-3"/>
                  <c:y val="-4.91535160801995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1.6869095816464238E-3"/>
                  <c:y val="-6.14015312401302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1.6869095816464238E-3"/>
                  <c:y val="-5.866032824735082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Entrega!$A$2:$A$13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Entrega!$C$2:$C$13</c:f>
              <c:numCache>
                <c:formatCode>_-* #,##0_-;\-* #,##0_-;_-* "-"??_-;_-@_-</c:formatCode>
                <c:ptCount val="12"/>
                <c:pt idx="0">
                  <c:v>586</c:v>
                </c:pt>
                <c:pt idx="1">
                  <c:v>1385</c:v>
                </c:pt>
                <c:pt idx="2">
                  <c:v>390</c:v>
                </c:pt>
                <c:pt idx="3">
                  <c:v>746</c:v>
                </c:pt>
                <c:pt idx="4">
                  <c:v>0</c:v>
                </c:pt>
                <c:pt idx="5">
                  <c:v>292</c:v>
                </c:pt>
                <c:pt idx="6">
                  <c:v>1072</c:v>
                </c:pt>
                <c:pt idx="7">
                  <c:v>2260</c:v>
                </c:pt>
                <c:pt idx="8">
                  <c:v>903</c:v>
                </c:pt>
                <c:pt idx="9">
                  <c:v>712</c:v>
                </c:pt>
                <c:pt idx="10">
                  <c:v>1314</c:v>
                </c:pt>
                <c:pt idx="11">
                  <c:v>1452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3026896"/>
        <c:axId val="323027288"/>
      </c:barChart>
      <c:catAx>
        <c:axId val="32302689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3027288"/>
        <c:crosses val="autoZero"/>
        <c:auto val="1"/>
        <c:lblAlgn val="ctr"/>
        <c:lblOffset val="100"/>
        <c:noMultiLvlLbl val="1"/>
      </c:catAx>
      <c:valAx>
        <c:axId val="323027288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32302689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CarteiraCliente!$F$1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CarteiraCliente!$F$2:$F$13</c:f>
              <c:numCache>
                <c:formatCode>#,##0.0</c:formatCode>
                <c:ptCount val="12"/>
                <c:pt idx="0">
                  <c:v>21204.15404827</c:v>
                </c:pt>
                <c:pt idx="1">
                  <c:v>20960.472482049998</c:v>
                </c:pt>
                <c:pt idx="2">
                  <c:v>20708.477890760001</c:v>
                </c:pt>
                <c:pt idx="3">
                  <c:v>20109.16956196</c:v>
                </c:pt>
                <c:pt idx="4">
                  <c:v>19658.06554245</c:v>
                </c:pt>
                <c:pt idx="5">
                  <c:v>21253.751243990002</c:v>
                </c:pt>
                <c:pt idx="6">
                  <c:v>20799.468260949998</c:v>
                </c:pt>
                <c:pt idx="7">
                  <c:v>19981.112196019996</c:v>
                </c:pt>
                <c:pt idx="8">
                  <c:v>18813.485223989999</c:v>
                </c:pt>
                <c:pt idx="9">
                  <c:v>18271.208124779998</c:v>
                </c:pt>
                <c:pt idx="10">
                  <c:v>17926.539289970002</c:v>
                </c:pt>
                <c:pt idx="11">
                  <c:v>17425.157160640003</c:v>
                </c:pt>
              </c:numCache>
            </c:numRef>
          </c:val>
        </c:ser>
        <c:ser>
          <c:idx val="1"/>
          <c:order val="1"/>
          <c:tx>
            <c:strRef>
              <c:f>CarteiraCliente!$G$1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-1.6236954182639472E-3"/>
                  <c:y val="-4.199500597444774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4883702729615438E-17"/>
                  <c:y val="-4.264453567817642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9767405459230877E-17"/>
                  <c:y val="-4.318198065708713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8710862547918189E-3"/>
                  <c:y val="-4.36612130682108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-3.433162780722448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6236954182639993E-3"/>
                  <c:y val="-4.40181480233258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4.108173248771919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1.6236954182639398E-3"/>
                  <c:y val="-4.508869757039126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2473908365278797E-3"/>
                  <c:y val="-4.752034886689750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1.6236954182639398E-3"/>
                  <c:y val="-5.335079710366943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"/>
                  <c:y val="-5.266194838485656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1.6236954182638206E-3"/>
                  <c:y val="-5.654074369108533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CarteiraCliente!$G$2:$G$13</c:f>
              <c:numCache>
                <c:formatCode>#,##0.0</c:formatCode>
                <c:ptCount val="12"/>
                <c:pt idx="0">
                  <c:v>874.36493043000007</c:v>
                </c:pt>
                <c:pt idx="1">
                  <c:v>834.14424067999994</c:v>
                </c:pt>
                <c:pt idx="2">
                  <c:v>800.85486627</c:v>
                </c:pt>
                <c:pt idx="3">
                  <c:v>771.16932904999999</c:v>
                </c:pt>
                <c:pt idx="4">
                  <c:v>746.51911325000003</c:v>
                </c:pt>
                <c:pt idx="5">
                  <c:v>749.06515381999998</c:v>
                </c:pt>
                <c:pt idx="6">
                  <c:v>730.09789603999991</c:v>
                </c:pt>
                <c:pt idx="7">
                  <c:v>682.75750832999995</c:v>
                </c:pt>
                <c:pt idx="8">
                  <c:v>1737.15450743</c:v>
                </c:pt>
                <c:pt idx="9">
                  <c:v>1576.8605698400002</c:v>
                </c:pt>
                <c:pt idx="10">
                  <c:v>1619.51796072</c:v>
                </c:pt>
                <c:pt idx="11">
                  <c:v>1580.1272037399999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3030032"/>
        <c:axId val="323032384"/>
      </c:barChart>
      <c:catAx>
        <c:axId val="32303003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3032384"/>
        <c:crosses val="autoZero"/>
        <c:auto val="1"/>
        <c:lblAlgn val="ctr"/>
        <c:lblOffset val="100"/>
        <c:noMultiLvlLbl val="1"/>
      </c:catAx>
      <c:valAx>
        <c:axId val="323032384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32303003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CarteiraCliente!$L$2:$L$13</c:f>
              <c:numCache>
                <c:formatCode>#,##0.0</c:formatCode>
                <c:ptCount val="12"/>
                <c:pt idx="0">
                  <c:v>1422.7321691500001</c:v>
                </c:pt>
                <c:pt idx="1">
                  <c:v>1289.1833053700002</c:v>
                </c:pt>
                <c:pt idx="2">
                  <c:v>1608.73457381</c:v>
                </c:pt>
                <c:pt idx="3">
                  <c:v>1212.9429996900001</c:v>
                </c:pt>
                <c:pt idx="4">
                  <c:v>1590.50299436</c:v>
                </c:pt>
                <c:pt idx="5">
                  <c:v>1215.71133366</c:v>
                </c:pt>
                <c:pt idx="6">
                  <c:v>1160.3919245499999</c:v>
                </c:pt>
                <c:pt idx="7">
                  <c:v>1000.77778936</c:v>
                </c:pt>
                <c:pt idx="8">
                  <c:v>960.76581370000008</c:v>
                </c:pt>
                <c:pt idx="9">
                  <c:v>923.25222439000015</c:v>
                </c:pt>
                <c:pt idx="10">
                  <c:v>935.97127254999998</c:v>
                </c:pt>
                <c:pt idx="11">
                  <c:v>960.92810393000002</c:v>
                </c:pt>
              </c:numCache>
            </c:numRef>
          </c:val>
        </c:ser>
        <c:ser>
          <c:idx val="1"/>
          <c:order val="1"/>
          <c:tx>
            <c:strRef>
              <c:f>CarteiraCliente!$M$1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CarteiraCliente!$M$2:$M$13</c:f>
              <c:numCache>
                <c:formatCode>#,##0.0</c:formatCode>
                <c:ptCount val="12"/>
                <c:pt idx="0">
                  <c:v>10.728124690000001</c:v>
                </c:pt>
                <c:pt idx="1">
                  <c:v>11.15552823</c:v>
                </c:pt>
                <c:pt idx="2">
                  <c:v>10.979695659999999</c:v>
                </c:pt>
                <c:pt idx="3">
                  <c:v>12.335784550000001</c:v>
                </c:pt>
                <c:pt idx="4">
                  <c:v>14.17326503</c:v>
                </c:pt>
                <c:pt idx="5">
                  <c:v>12.49566048</c:v>
                </c:pt>
                <c:pt idx="6">
                  <c:v>16.799149330000002</c:v>
                </c:pt>
                <c:pt idx="7">
                  <c:v>13.140409720000001</c:v>
                </c:pt>
                <c:pt idx="8">
                  <c:v>16.520965220000001</c:v>
                </c:pt>
                <c:pt idx="9">
                  <c:v>16.619295770000001</c:v>
                </c:pt>
                <c:pt idx="10">
                  <c:v>17.74050956</c:v>
                </c:pt>
                <c:pt idx="11">
                  <c:v>20.0106003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3032776"/>
        <c:axId val="323027680"/>
      </c:barChart>
      <c:catAx>
        <c:axId val="32303277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3027680"/>
        <c:crosses val="autoZero"/>
        <c:auto val="1"/>
        <c:lblAlgn val="ctr"/>
        <c:lblOffset val="100"/>
        <c:noMultiLvlLbl val="1"/>
      </c:catAx>
      <c:valAx>
        <c:axId val="323027680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3230327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CarteiraCliente!$R$1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CarteiraCliente!$R$2:$R$13</c:f>
              <c:numCache>
                <c:formatCode>_-* #,##0.0_-;\-* #,##0.0_-;_-* "-"??_-;_-@_-</c:formatCode>
                <c:ptCount val="12"/>
                <c:pt idx="0">
                  <c:v>2710.3893402600002</c:v>
                </c:pt>
                <c:pt idx="1">
                  <c:v>2599.3192806299994</c:v>
                </c:pt>
                <c:pt idx="2">
                  <c:v>3084.5451312100004</c:v>
                </c:pt>
                <c:pt idx="3">
                  <c:v>2506.3198891100005</c:v>
                </c:pt>
                <c:pt idx="4">
                  <c:v>3378.1224784299998</c:v>
                </c:pt>
                <c:pt idx="5">
                  <c:v>2250.0667278000001</c:v>
                </c:pt>
                <c:pt idx="6">
                  <c:v>2169.6949175899999</c:v>
                </c:pt>
                <c:pt idx="7">
                  <c:v>1950.6473221299998</c:v>
                </c:pt>
                <c:pt idx="8">
                  <c:v>1900.7582163999998</c:v>
                </c:pt>
                <c:pt idx="9">
                  <c:v>1781.6275523199997</c:v>
                </c:pt>
                <c:pt idx="10">
                  <c:v>1791.2645433000005</c:v>
                </c:pt>
                <c:pt idx="11">
                  <c:v>2198.6318503800003</c:v>
                </c:pt>
              </c:numCache>
            </c:numRef>
          </c:val>
        </c:ser>
        <c:ser>
          <c:idx val="1"/>
          <c:order val="1"/>
          <c:tx>
            <c:strRef>
              <c:f>CarteiraCliente!$S$1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CarteiraCliente!$A$2:$A$13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CarteiraCliente!$S$2:$S$13</c:f>
              <c:numCache>
                <c:formatCode>_-* #,##0.0_-;\-* #,##0.0_-;_-* "-"??_-;_-@_-</c:formatCode>
                <c:ptCount val="12"/>
                <c:pt idx="0">
                  <c:v>44.05906255</c:v>
                </c:pt>
                <c:pt idx="1">
                  <c:v>43.50228220999999</c:v>
                </c:pt>
                <c:pt idx="2">
                  <c:v>54.139068180000002</c:v>
                </c:pt>
                <c:pt idx="3">
                  <c:v>54.223653740000003</c:v>
                </c:pt>
                <c:pt idx="4">
                  <c:v>65.274423319999997</c:v>
                </c:pt>
                <c:pt idx="5">
                  <c:v>50.792127530000002</c:v>
                </c:pt>
                <c:pt idx="6">
                  <c:v>51.561867230000004</c:v>
                </c:pt>
                <c:pt idx="7">
                  <c:v>54.918764769999996</c:v>
                </c:pt>
                <c:pt idx="8">
                  <c:v>71.439600150000004</c:v>
                </c:pt>
                <c:pt idx="9">
                  <c:v>54.576761339999997</c:v>
                </c:pt>
                <c:pt idx="10">
                  <c:v>69.387487820000004</c:v>
                </c:pt>
                <c:pt idx="11">
                  <c:v>80.003873189999993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3031600"/>
        <c:axId val="323031992"/>
      </c:barChart>
      <c:catAx>
        <c:axId val="32303160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3031992"/>
        <c:crosses val="autoZero"/>
        <c:auto val="1"/>
        <c:lblAlgn val="ctr"/>
        <c:lblOffset val="100"/>
        <c:noMultiLvlLbl val="1"/>
      </c:catAx>
      <c:valAx>
        <c:axId val="323031992"/>
        <c:scaling>
          <c:orientation val="minMax"/>
        </c:scaling>
        <c:delete val="1"/>
        <c:axPos val="l"/>
        <c:numFmt formatCode="_-* #,##0.0_-;\-* #,##0.0_-;_-* &quot;-&quot;??_-;_-@_-" sourceLinked="1"/>
        <c:majorTickMark val="out"/>
        <c:minorTickMark val="none"/>
        <c:tickLblPos val="none"/>
        <c:crossAx val="32303160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0624907631753263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4224072455252859E-2"/>
                  <c:y val="-5.51525887558568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036436977051844E-2"/>
                  <c:y val="8.60139663509028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6526312444585951E-2"/>
                  <c:y val="-5.97902673749534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887213908788387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4922746630689091E-2"/>
                  <c:y val="3.1869902377618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4279745725056288E-2"/>
                  <c:y val="-4.18427969991863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932597951528701E-2"/>
                  <c:y val="-1.58265501603140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73E-2"/>
                  <c:y val="3.62059435174307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6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'Lançamentos&amp;Vendas'!$A$2:$A$13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'Lançamentos&amp;Vendas'!$H$2:$H$13</c:f>
              <c:numCache>
                <c:formatCode>0%</c:formatCode>
                <c:ptCount val="12"/>
                <c:pt idx="0">
                  <c:v>8.9626177559827228E-2</c:v>
                </c:pt>
                <c:pt idx="1">
                  <c:v>0.47408914683194947</c:v>
                </c:pt>
                <c:pt idx="2">
                  <c:v>1.1879486425561301</c:v>
                </c:pt>
                <c:pt idx="3">
                  <c:v>0.37225024681004631</c:v>
                </c:pt>
                <c:pt idx="4">
                  <c:v>0.78994924291184121</c:v>
                </c:pt>
                <c:pt idx="5">
                  <c:v>0.80814149039140382</c:v>
                </c:pt>
                <c:pt idx="6">
                  <c:v>0.13984847681449866</c:v>
                </c:pt>
                <c:pt idx="7">
                  <c:v>0.39569591592188147</c:v>
                </c:pt>
                <c:pt idx="8">
                  <c:v>0.73132252296780054</c:v>
                </c:pt>
                <c:pt idx="9">
                  <c:v>0.47375487925517795</c:v>
                </c:pt>
                <c:pt idx="10">
                  <c:v>0.94428337868728729</c:v>
                </c:pt>
                <c:pt idx="11">
                  <c:v>1.2404831979090418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361549144746639E-2"/>
                  <c:y val="6.44746879517856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9805123233370508E-2"/>
                  <c:y val="-4.8601411241952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745885730699126E-2"/>
                  <c:y val="6.38341770621875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3540885366204703E-2"/>
                  <c:y val="-3.52916387766899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043977337795401E-2"/>
                  <c:y val="6.6850494022324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3321559437818888E-2"/>
                  <c:y val="-3.932605400375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3479828228576098E-2"/>
                  <c:y val="-2.16802056990603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756044843401372E-2"/>
                  <c:y val="1.16884108063024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82E-2"/>
                  <c:y val="-3.4688329118496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'Lançamentos&amp;Vendas'!$A$2:$A$13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'Lançamentos&amp;Vendas'!$O$2:$O$13</c:f>
              <c:numCache>
                <c:formatCode>0%</c:formatCode>
                <c:ptCount val="12"/>
                <c:pt idx="0">
                  <c:v>3.0790974096971475E-2</c:v>
                </c:pt>
                <c:pt idx="1">
                  <c:v>5.0402862161487268E-2</c:v>
                </c:pt>
                <c:pt idx="2">
                  <c:v>0.33715172396501736</c:v>
                </c:pt>
                <c:pt idx="3">
                  <c:v>2.4974492997117022E-2</c:v>
                </c:pt>
                <c:pt idx="4">
                  <c:v>0.25997724740225392</c:v>
                </c:pt>
                <c:pt idx="5">
                  <c:v>0.13876326043832143</c:v>
                </c:pt>
                <c:pt idx="6">
                  <c:v>0.49342439202348592</c:v>
                </c:pt>
                <c:pt idx="7">
                  <c:v>6.1299516002450316E-2</c:v>
                </c:pt>
                <c:pt idx="8">
                  <c:v>0.1535673700052213</c:v>
                </c:pt>
                <c:pt idx="9">
                  <c:v>8.1578172351882736E-2</c:v>
                </c:pt>
                <c:pt idx="10">
                  <c:v>0.10889134096056684</c:v>
                </c:pt>
                <c:pt idx="11">
                  <c:v>0.57340116279069775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9979696"/>
        <c:axId val="322202832"/>
      </c:lineChart>
      <c:dateAx>
        <c:axId val="31997969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202832"/>
        <c:crosses val="autoZero"/>
        <c:auto val="1"/>
        <c:lblOffset val="100"/>
        <c:baseTimeUnit val="months"/>
      </c:dateAx>
      <c:valAx>
        <c:axId val="322202832"/>
        <c:scaling>
          <c:orientation val="minMax"/>
          <c:max val="2.6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997969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04E-2"/>
                  <c:y val="3.1869902377618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16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58236377413429E-2"/>
                  <c:y val="2.319782009799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4471018710824697E-2"/>
                  <c:y val="3.18699023776185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6587420474537273E-2"/>
                  <c:y val="3.62059435174307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6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'Distrato&amp;Vendas'!$A$2:$A$13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'Distrato&amp;Vendas'!$H$2:$H$13</c:f>
              <c:numCache>
                <c:formatCode>0%</c:formatCode>
                <c:ptCount val="12"/>
                <c:pt idx="0">
                  <c:v>0.38834916545028425</c:v>
                </c:pt>
                <c:pt idx="1">
                  <c:v>0.28141050388948768</c:v>
                </c:pt>
                <c:pt idx="2">
                  <c:v>0.26919190595790443</c:v>
                </c:pt>
                <c:pt idx="3">
                  <c:v>0.35880412747513779</c:v>
                </c:pt>
                <c:pt idx="4">
                  <c:v>0.33442310963821881</c:v>
                </c:pt>
                <c:pt idx="5">
                  <c:v>0.42388996834321485</c:v>
                </c:pt>
                <c:pt idx="6">
                  <c:v>0.38091417001259259</c:v>
                </c:pt>
                <c:pt idx="7">
                  <c:v>0.32622135150439502</c:v>
                </c:pt>
                <c:pt idx="8">
                  <c:v>0.3363560151025794</c:v>
                </c:pt>
                <c:pt idx="9">
                  <c:v>0.34410554394166903</c:v>
                </c:pt>
                <c:pt idx="10">
                  <c:v>0.33523255926953288</c:v>
                </c:pt>
                <c:pt idx="11">
                  <c:v>0.38451864635011951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5E-2"/>
                  <c:y val="-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1746026455688629E-2"/>
                  <c:y val="5.2032493677744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862428219401206E-2"/>
                  <c:y val="-4.336041139812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6026455688629E-2"/>
                  <c:y val="2.6016246838872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34E-2"/>
                  <c:y val="-4.336041139812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34E-2"/>
                  <c:y val="-4.769645253793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6.3492052911377175E-2"/>
                  <c:y val="-3.0352287978684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9629624691976209E-2"/>
                  <c:y val="-5.6368534817556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'Distrato&amp;Vendas'!$A$2:$A$13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'Distrato&amp;Vendas'!$O$2:$O$13</c:f>
              <c:numCache>
                <c:formatCode>0%</c:formatCode>
                <c:ptCount val="12"/>
                <c:pt idx="0">
                  <c:v>0.16900859052991196</c:v>
                </c:pt>
                <c:pt idx="1">
                  <c:v>3.9515571507136041E-2</c:v>
                </c:pt>
                <c:pt idx="2">
                  <c:v>5.0147947422556682E-2</c:v>
                </c:pt>
                <c:pt idx="3">
                  <c:v>3.2805050475317683E-2</c:v>
                </c:pt>
                <c:pt idx="4">
                  <c:v>9.749146777584522E-2</c:v>
                </c:pt>
                <c:pt idx="5">
                  <c:v>6.9381630219160717E-2</c:v>
                </c:pt>
                <c:pt idx="6">
                  <c:v>0.1518228898533803</c:v>
                </c:pt>
                <c:pt idx="7">
                  <c:v>0.15324879000612579</c:v>
                </c:pt>
                <c:pt idx="8">
                  <c:v>6.1426948002088519E-2</c:v>
                </c:pt>
                <c:pt idx="9">
                  <c:v>8.1578172351882736E-2</c:v>
                </c:pt>
                <c:pt idx="10">
                  <c:v>0.10889134096056684</c:v>
                </c:pt>
                <c:pt idx="11">
                  <c:v>9.0843023255813962E-2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203224"/>
        <c:axId val="322198128"/>
      </c:lineChart>
      <c:dateAx>
        <c:axId val="32220322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198128"/>
        <c:crosses val="autoZero"/>
        <c:auto val="1"/>
        <c:lblOffset val="100"/>
        <c:baseTimeUnit val="months"/>
      </c:dateAx>
      <c:valAx>
        <c:axId val="32219812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222032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04E-2"/>
                  <c:y val="3.1869902377618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651479602491188E-2"/>
                  <c:y val="4.4885353319103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16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6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'Distrato&amp;Entregas'!$A$2:$A$13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'Distrato&amp;Entregas'!$H$2:$H$13</c:f>
              <c:numCache>
                <c:formatCode>0%</c:formatCode>
                <c:ptCount val="12"/>
                <c:pt idx="0">
                  <c:v>0.29489097905087647</c:v>
                </c:pt>
                <c:pt idx="1">
                  <c:v>0.1678036430128701</c:v>
                </c:pt>
                <c:pt idx="2">
                  <c:v>0.27930873423633817</c:v>
                </c:pt>
                <c:pt idx="3">
                  <c:v>0.34601389348329475</c:v>
                </c:pt>
                <c:pt idx="4">
                  <c:v>0.67904374364191256</c:v>
                </c:pt>
                <c:pt idx="5">
                  <c:v>0.51106747590146373</c:v>
                </c:pt>
                <c:pt idx="6">
                  <c:v>0.3722646639906772</c:v>
                </c:pt>
                <c:pt idx="7">
                  <c:v>0.39334978945839988</c:v>
                </c:pt>
                <c:pt idx="8">
                  <c:v>0.20214806290755657</c:v>
                </c:pt>
                <c:pt idx="9">
                  <c:v>0.32357043235704325</c:v>
                </c:pt>
                <c:pt idx="10">
                  <c:v>0.2656341893746324</c:v>
                </c:pt>
                <c:pt idx="11">
                  <c:v>7.7570364638746489E-2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62E-2"/>
                  <c:y val="-5.20324936777447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4949983826124714E-2"/>
                  <c:y val="-5.18330841908449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66235909279E-2"/>
                  <c:y val="3.6196533864730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62E-2"/>
                  <c:y val="4.769645253793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34E-2"/>
                  <c:y val="-4.336041139812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400612559935547E-2"/>
                  <c:y val="-4.76965677000446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854918291219836E-2"/>
                  <c:y val="-6.5868051419575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73733626511E-2"/>
                  <c:y val="-4.3653412572448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017770789571742E-2"/>
                  <c:y val="-4.1919967491644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'Distrato&amp;Entregas'!$A$2:$A$13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'Distrato&amp;Entregas'!$O$2:$O$13</c:f>
              <c:numCache>
                <c:formatCode>0%</c:formatCode>
                <c:ptCount val="12"/>
                <c:pt idx="0">
                  <c:v>7.1428571428571425E-2</c:v>
                </c:pt>
                <c:pt idx="1">
                  <c:v>0.08</c:v>
                </c:pt>
                <c:pt idx="2">
                  <c:v>3.9473684210526314E-2</c:v>
                </c:pt>
                <c:pt idx="3">
                  <c:v>0.11513859275053305</c:v>
                </c:pt>
                <c:pt idx="4">
                  <c:v>0.19920318725099601</c:v>
                </c:pt>
                <c:pt idx="5">
                  <c:v>0.21551724137931033</c:v>
                </c:pt>
                <c:pt idx="6">
                  <c:v>0.20833333333333334</c:v>
                </c:pt>
                <c:pt idx="7">
                  <c:v>0.44</c:v>
                </c:pt>
                <c:pt idx="8">
                  <c:v>0.5</c:v>
                </c:pt>
                <c:pt idx="9">
                  <c:v>0.4838709677419355</c:v>
                </c:pt>
                <c:pt idx="10">
                  <c:v>0.23</c:v>
                </c:pt>
                <c:pt idx="11">
                  <c:v>0.5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199696"/>
        <c:axId val="322196168"/>
      </c:lineChart>
      <c:dateAx>
        <c:axId val="32219969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196168"/>
        <c:crosses val="autoZero"/>
        <c:auto val="1"/>
        <c:lblOffset val="100"/>
        <c:baseTimeUnit val="months"/>
      </c:dateAx>
      <c:valAx>
        <c:axId val="322196168"/>
        <c:scaling>
          <c:orientation val="minMax"/>
          <c:min val="-0.2"/>
        </c:scaling>
        <c:delete val="1"/>
        <c:axPos val="l"/>
        <c:numFmt formatCode="0%" sourceLinked="1"/>
        <c:majorTickMark val="out"/>
        <c:minorTickMark val="none"/>
        <c:tickLblPos val="nextTo"/>
        <c:crossAx val="32219969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566329208848901E-2"/>
                  <c:y val="-4.46852052969620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16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195644473714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2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399E-2"/>
                  <c:y val="-4.18427969991864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'SA&amp;Credor'!$A$2:$A$13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'SA&amp;Credor'!$H$2:$H$13</c:f>
              <c:numCache>
                <c:formatCode>0.0%</c:formatCode>
                <c:ptCount val="12"/>
                <c:pt idx="0">
                  <c:v>3.6381520940147322E-2</c:v>
                </c:pt>
                <c:pt idx="1">
                  <c:v>3.7892611168623004E-2</c:v>
                </c:pt>
                <c:pt idx="2">
                  <c:v>3.8390127415950076E-2</c:v>
                </c:pt>
                <c:pt idx="3">
                  <c:v>3.8086245550817618E-2</c:v>
                </c:pt>
                <c:pt idx="4">
                  <c:v>3.9307504757151654E-2</c:v>
                </c:pt>
                <c:pt idx="5">
                  <c:v>3.8847205725913346E-2</c:v>
                </c:pt>
                <c:pt idx="6">
                  <c:v>3.7248139066374919E-2</c:v>
                </c:pt>
                <c:pt idx="7">
                  <c:v>3.5493112490186815E-2</c:v>
                </c:pt>
                <c:pt idx="8">
                  <c:v>3.716232464401184E-2</c:v>
                </c:pt>
                <c:pt idx="9">
                  <c:v>4.1270452708392802E-2</c:v>
                </c:pt>
                <c:pt idx="10">
                  <c:v>4.4060476404967366E-2</c:v>
                </c:pt>
                <c:pt idx="11">
                  <c:v>2.6460389842840056E-2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15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274420697412825E-2"/>
                  <c:y val="-4.17837512545675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6622122234720662E-2"/>
                  <c:y val="-3.75306965063666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7460217472815971E-2"/>
                  <c:y val="-3.31115382026457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34E-2"/>
                  <c:y val="-4.336041139812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34E-2"/>
                  <c:y val="-4.769645253793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02E-2"/>
                  <c:y val="-4.336041139812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2727709036370454E-2"/>
                  <c:y val="-3.7613748284126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'SA&amp;Credor'!$A$2:$A$13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'SA&amp;Credor'!$O$2:$O$13</c:f>
              <c:numCache>
                <c:formatCode>0.0%</c:formatCode>
                <c:ptCount val="12"/>
                <c:pt idx="0">
                  <c:v>0.11</c:v>
                </c:pt>
                <c:pt idx="1">
                  <c:v>6.7429912617541554E-2</c:v>
                </c:pt>
                <c:pt idx="2">
                  <c:v>7.0554190133473485E-2</c:v>
                </c:pt>
                <c:pt idx="3">
                  <c:v>7.5826890361220964E-2</c:v>
                </c:pt>
                <c:pt idx="4">
                  <c:v>7.5969607480760135E-2</c:v>
                </c:pt>
                <c:pt idx="5">
                  <c:v>7.3413378678612598E-2</c:v>
                </c:pt>
                <c:pt idx="6">
                  <c:v>8.1606799111576922E-2</c:v>
                </c:pt>
                <c:pt idx="7">
                  <c:v>7.5016097495103809E-2</c:v>
                </c:pt>
                <c:pt idx="8">
                  <c:v>8.4639577686632161E-2</c:v>
                </c:pt>
                <c:pt idx="9">
                  <c:v>8.0958999467765483E-2</c:v>
                </c:pt>
                <c:pt idx="10">
                  <c:v>8.5649686982589707E-2</c:v>
                </c:pt>
                <c:pt idx="11">
                  <c:v>8.0645161290322578E-2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198520"/>
        <c:axId val="322195776"/>
      </c:lineChart>
      <c:dateAx>
        <c:axId val="32219852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195776"/>
        <c:crosses val="autoZero"/>
        <c:auto val="1"/>
        <c:lblOffset val="100"/>
        <c:baseTimeUnit val="months"/>
      </c:dateAx>
      <c:valAx>
        <c:axId val="322195776"/>
        <c:scaling>
          <c:orientation val="minMax"/>
          <c:max val="0.2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32219852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04E-2"/>
                  <c:y val="3.1869902377618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16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195644473714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2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399E-2"/>
                  <c:y val="-4.18427969991864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'SAP&amp;Credor'!$A$2:$A$13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'SAP&amp;Credor'!$H$2:$H$13</c:f>
              <c:numCache>
                <c:formatCode>0%</c:formatCode>
                <c:ptCount val="12"/>
                <c:pt idx="0">
                  <c:v>9.2712121855849525E-2</c:v>
                </c:pt>
                <c:pt idx="1">
                  <c:v>9.7666884008562035E-2</c:v>
                </c:pt>
                <c:pt idx="2">
                  <c:v>9.9322516859823573E-2</c:v>
                </c:pt>
                <c:pt idx="3">
                  <c:v>0.10168165260944122</c:v>
                </c:pt>
                <c:pt idx="4">
                  <c:v>9.6677502983976996E-2</c:v>
                </c:pt>
                <c:pt idx="5">
                  <c:v>8.7920413111639256E-2</c:v>
                </c:pt>
                <c:pt idx="6">
                  <c:v>8.5128741709362882E-2</c:v>
                </c:pt>
                <c:pt idx="7">
                  <c:v>8.3466429931325734E-2</c:v>
                </c:pt>
                <c:pt idx="8">
                  <c:v>8.5588997140958509E-2</c:v>
                </c:pt>
                <c:pt idx="9">
                  <c:v>9.0979550380257374E-2</c:v>
                </c:pt>
                <c:pt idx="10">
                  <c:v>8.9333892229115128E-2</c:v>
                </c:pt>
                <c:pt idx="11">
                  <c:v>7.6564760071813967E-2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15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30044684182271E-2"/>
                  <c:y val="-3.75306965063666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54587842706E-2"/>
                  <c:y val="-3.7530696506366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3681130932653736E-2"/>
                  <c:y val="-3.73645929508464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34E-2"/>
                  <c:y val="-4.336041139812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34E-2"/>
                  <c:y val="-4.769645253793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02E-2"/>
                  <c:y val="-4.336041139812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8563592105413527E-2"/>
                  <c:y val="-4.1866803032327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'SAP&amp;Credor'!$A$2:$A$13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'SAP&amp;Credor'!$O$2:$O$13</c:f>
              <c:numCache>
                <c:formatCode>0%</c:formatCode>
                <c:ptCount val="12"/>
                <c:pt idx="0">
                  <c:v>0.13104014926474061</c:v>
                </c:pt>
                <c:pt idx="1">
                  <c:v>0.139015815024637</c:v>
                </c:pt>
                <c:pt idx="2">
                  <c:v>0.14599259785525215</c:v>
                </c:pt>
                <c:pt idx="3">
                  <c:v>0.16016164433508145</c:v>
                </c:pt>
                <c:pt idx="4">
                  <c:v>0.1398153201901709</c:v>
                </c:pt>
                <c:pt idx="5">
                  <c:v>0.14619625183604992</c:v>
                </c:pt>
                <c:pt idx="6">
                  <c:v>0.14442234453781649</c:v>
                </c:pt>
                <c:pt idx="7">
                  <c:v>0.14119858856299197</c:v>
                </c:pt>
                <c:pt idx="8">
                  <c:v>0.14358014799848737</c:v>
                </c:pt>
                <c:pt idx="9">
                  <c:v>0.15453650753829803</c:v>
                </c:pt>
                <c:pt idx="10">
                  <c:v>0.15010849411918215</c:v>
                </c:pt>
                <c:pt idx="11">
                  <c:v>0.14193548387096774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197344"/>
        <c:axId val="322196560"/>
      </c:lineChart>
      <c:dateAx>
        <c:axId val="32219734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196560"/>
        <c:crosses val="autoZero"/>
        <c:auto val="1"/>
        <c:lblOffset val="100"/>
        <c:baseTimeUnit val="months"/>
      </c:dateAx>
      <c:valAx>
        <c:axId val="322196560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2219734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'SA&amp;SAP'!$A$2:$A$13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'SA&amp;SAP'!$H$2:$H$13</c:f>
              <c:numCache>
                <c:formatCode>0%</c:formatCode>
                <c:ptCount val="12"/>
                <c:pt idx="0">
                  <c:v>0.5205083357483602</c:v>
                </c:pt>
                <c:pt idx="1">
                  <c:v>0.50018568934553709</c:v>
                </c:pt>
                <c:pt idx="2">
                  <c:v>0.51459820660896449</c:v>
                </c:pt>
                <c:pt idx="3">
                  <c:v>0.48958213552426311</c:v>
                </c:pt>
                <c:pt idx="4">
                  <c:v>0.4844597800915123</c:v>
                </c:pt>
                <c:pt idx="5">
                  <c:v>0.54146958050970739</c:v>
                </c:pt>
                <c:pt idx="6">
                  <c:v>0.54244479209643059</c:v>
                </c:pt>
                <c:pt idx="7">
                  <c:v>0.52620708280895401</c:v>
                </c:pt>
                <c:pt idx="8">
                  <c:v>0.52100570672945434</c:v>
                </c:pt>
                <c:pt idx="9">
                  <c:v>0.52546494228450114</c:v>
                </c:pt>
                <c:pt idx="10">
                  <c:v>0.55739815049162456</c:v>
                </c:pt>
                <c:pt idx="11">
                  <c:v>0.34559489010376987</c:v>
                </c:pt>
              </c:numCache>
            </c:numRef>
          </c:val>
          <c:smooth val="1"/>
        </c:ser>
        <c:ser>
          <c:idx val="1"/>
          <c:order val="1"/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'SA&amp;SAP'!$A$2:$A$13</c:f>
              <c:numCache>
                <c:formatCode>mmm\-yy</c:formatCode>
                <c:ptCount val="12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</c:numCache>
            </c:numRef>
          </c:cat>
          <c:val>
            <c:numRef>
              <c:f>'SA&amp;SAP'!$O$2:$O$13</c:f>
              <c:numCache>
                <c:formatCode>0%</c:formatCode>
                <c:ptCount val="12"/>
                <c:pt idx="0">
                  <c:v>0.55502298580879539</c:v>
                </c:pt>
                <c:pt idx="1">
                  <c:v>0.48505209717032072</c:v>
                </c:pt>
                <c:pt idx="2">
                  <c:v>0.48327237935327466</c:v>
                </c:pt>
                <c:pt idx="3">
                  <c:v>0.47343975941318439</c:v>
                </c:pt>
                <c:pt idx="4">
                  <c:v>0.54335681796121826</c:v>
                </c:pt>
                <c:pt idx="5">
                  <c:v>0.50215636691521459</c:v>
                </c:pt>
                <c:pt idx="6">
                  <c:v>0.56505660099021904</c:v>
                </c:pt>
                <c:pt idx="7">
                  <c:v>0.531280788700217</c:v>
                </c:pt>
                <c:pt idx="8">
                  <c:v>0.58949359550405145</c:v>
                </c:pt>
                <c:pt idx="9">
                  <c:v>0.52388267832247859</c:v>
                </c:pt>
                <c:pt idx="10">
                  <c:v>0.57058521228376413</c:v>
                </c:pt>
                <c:pt idx="11">
                  <c:v>0.56818181818181823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2196952"/>
        <c:axId val="322200088"/>
      </c:lineChart>
      <c:dateAx>
        <c:axId val="32219695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200088"/>
        <c:crosses val="autoZero"/>
        <c:auto val="1"/>
        <c:lblOffset val="100"/>
        <c:baseTimeUnit val="months"/>
      </c:dateAx>
      <c:valAx>
        <c:axId val="322200088"/>
        <c:scaling>
          <c:orientation val="minMax"/>
          <c:max val="0.8"/>
          <c:min val="0.2"/>
        </c:scaling>
        <c:delete val="1"/>
        <c:axPos val="l"/>
        <c:numFmt formatCode="0%" sourceLinked="1"/>
        <c:majorTickMark val="out"/>
        <c:minorTickMark val="none"/>
        <c:tickLblPos val="nextTo"/>
        <c:crossAx val="32219695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Lancamento!$L$2:$L$13</c:f>
              <c:numCache>
                <c:formatCode>#,##0.0_ ;\-#,##0.0\ </c:formatCode>
                <c:ptCount val="12"/>
                <c:pt idx="0">
                  <c:v>182.5470952</c:v>
                </c:pt>
                <c:pt idx="1">
                  <c:v>377.88673899999998</c:v>
                </c:pt>
                <c:pt idx="2">
                  <c:v>2587.6477246100003</c:v>
                </c:pt>
                <c:pt idx="3">
                  <c:v>364.75635861000001</c:v>
                </c:pt>
                <c:pt idx="4">
                  <c:v>1574.0334893899999</c:v>
                </c:pt>
                <c:pt idx="5">
                  <c:v>1159.34101222</c:v>
                </c:pt>
                <c:pt idx="6">
                  <c:v>187.7019535</c:v>
                </c:pt>
                <c:pt idx="7">
                  <c:v>217.17763574</c:v>
                </c:pt>
                <c:pt idx="8">
                  <c:v>1465.9581216199999</c:v>
                </c:pt>
                <c:pt idx="9">
                  <c:v>825.86242673000004</c:v>
                </c:pt>
                <c:pt idx="10">
                  <c:v>1470.30413985</c:v>
                </c:pt>
                <c:pt idx="11">
                  <c:v>2294.5766535799999</c:v>
                </c:pt>
              </c:numCache>
            </c:numRef>
          </c:val>
        </c:ser>
        <c:ser>
          <c:idx val="1"/>
          <c:order val="1"/>
          <c:tx>
            <c:strRef>
              <c:f>Lancamento!$M$1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7625669636661232E-3"/>
                  <c:y val="-8.774670882675099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-3.823521813710295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7625669636661069E-3"/>
                  <c:y val="-6.66568499803667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8.7561177540531535E-17"/>
                  <c:y val="-6.523719330847638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3880700585671858E-3"/>
                  <c:y val="-9.72490028313389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5251339273322784E-3"/>
                  <c:y val="-4.329055324777310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3.5251339273324077E-3"/>
                  <c:y val="-6.13708227416454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1.7625669636661392E-3"/>
                  <c:y val="-4.79281625229917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Lancamento!$A$2:$A$13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Lancamento!$M$2:$M$13</c:f>
              <c:numCache>
                <c:formatCode>#,##0.0_ ;\-#,##0.0\ </c:formatCode>
                <c:ptCount val="12"/>
                <c:pt idx="0">
                  <c:v>0</c:v>
                </c:pt>
                <c:pt idx="1">
                  <c:v>427.13137133999999</c:v>
                </c:pt>
                <c:pt idx="2">
                  <c:v>19.475999999999999</c:v>
                </c:pt>
                <c:pt idx="3">
                  <c:v>225.21838600000001</c:v>
                </c:pt>
                <c:pt idx="4">
                  <c:v>272.02178254</c:v>
                </c:pt>
                <c:pt idx="5">
                  <c:v>78.123183799999993</c:v>
                </c:pt>
                <c:pt idx="6">
                  <c:v>30.195599999999999</c:v>
                </c:pt>
                <c:pt idx="7">
                  <c:v>563.91502815000001</c:v>
                </c:pt>
                <c:pt idx="8">
                  <c:v>0</c:v>
                </c:pt>
                <c:pt idx="9">
                  <c:v>100.504047</c:v>
                </c:pt>
                <c:pt idx="10">
                  <c:v>283.63967300000002</c:v>
                </c:pt>
                <c:pt idx="11">
                  <c:v>237.11302908999997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2199304"/>
        <c:axId val="322197736"/>
      </c:barChart>
      <c:catAx>
        <c:axId val="32219930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2197736"/>
        <c:crosses val="autoZero"/>
        <c:auto val="1"/>
        <c:lblAlgn val="ctr"/>
        <c:lblOffset val="100"/>
        <c:noMultiLvlLbl val="1"/>
      </c:catAx>
      <c:valAx>
        <c:axId val="322197736"/>
        <c:scaling>
          <c:orientation val="minMax"/>
        </c:scaling>
        <c:delete val="1"/>
        <c:axPos val="l"/>
        <c:numFmt formatCode="#,##0.0_ ;\-#,##0.0\ " sourceLinked="1"/>
        <c:majorTickMark val="out"/>
        <c:minorTickMark val="none"/>
        <c:tickLblPos val="none"/>
        <c:crossAx val="32219930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Venda!$L$2:$L$13</c:f>
              <c:numCache>
                <c:formatCode>_-* #,##0.0_-;\-* #,##0.0_-;_-* "-"??_-;_-@_-</c:formatCode>
                <c:ptCount val="12"/>
                <c:pt idx="0">
                  <c:v>1230.2672600599999</c:v>
                </c:pt>
                <c:pt idx="1">
                  <c:v>1332.04281797</c:v>
                </c:pt>
                <c:pt idx="2">
                  <c:v>1677.3888998000004</c:v>
                </c:pt>
                <c:pt idx="3">
                  <c:v>1385.6593251699999</c:v>
                </c:pt>
                <c:pt idx="4">
                  <c:v>1961.1411511900001</c:v>
                </c:pt>
                <c:pt idx="5">
                  <c:v>1439.4813207900002</c:v>
                </c:pt>
                <c:pt idx="6">
                  <c:v>1276.5632320900002</c:v>
                </c:pt>
                <c:pt idx="7">
                  <c:v>1429.8571164699999</c:v>
                </c:pt>
                <c:pt idx="8">
                  <c:v>1540.7375944199998</c:v>
                </c:pt>
                <c:pt idx="9">
                  <c:v>1563.5621952599997</c:v>
                </c:pt>
                <c:pt idx="10">
                  <c:v>1385.2822503299999</c:v>
                </c:pt>
                <c:pt idx="11">
                  <c:v>1731.8965594299998</c:v>
                </c:pt>
              </c:numCache>
            </c:numRef>
          </c:val>
        </c:ser>
        <c:ser>
          <c:idx val="1"/>
          <c:order val="1"/>
          <c:tx>
            <c:strRef>
              <c:f>Venda!$M$1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5.3671647846372265E-3"/>
                  <c:y val="-5.484744094488195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8.51285348404030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1562197128496076E-3"/>
                  <c:y val="-7.075131233595800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5597922908318583E-17"/>
                  <c:y val="-8.252529421725510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7890549282124101E-3"/>
                  <c:y val="-6.79636567606468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5.633757725848784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6.07878778257556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8.9452746410620503E-3"/>
                  <c:y val="-9.543434086868177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5.3671647846373618E-3"/>
                  <c:y val="-7.51748899331132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5781098564248203E-3"/>
                  <c:y val="-6.097361569723142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1.073432956927446E-2"/>
                  <c:y val="-9.248952247904496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1.3119584581663717E-16"/>
                  <c:y val="-9.29107399881466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Venda!$A$2:$A$13</c:f>
              <c:strCache>
                <c:ptCount val="12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</c:strCache>
            </c:strRef>
          </c:cat>
          <c:val>
            <c:numRef>
              <c:f>Venda!$M$2:$M$13</c:f>
              <c:numCache>
                <c:formatCode>_-* #,##0.0_-;\-* #,##0.0_-;_-* "-"??_-;_-@_-</c:formatCode>
                <c:ptCount val="12"/>
                <c:pt idx="0">
                  <c:v>195.61918273999999</c:v>
                </c:pt>
                <c:pt idx="1">
                  <c:v>377.27073331999998</c:v>
                </c:pt>
                <c:pt idx="2">
                  <c:v>302.93179995999998</c:v>
                </c:pt>
                <c:pt idx="3">
                  <c:v>382.37911914000006</c:v>
                </c:pt>
                <c:pt idx="4">
                  <c:v>329.46870840999998</c:v>
                </c:pt>
                <c:pt idx="5">
                  <c:v>251.02160927999998</c:v>
                </c:pt>
                <c:pt idx="6">
                  <c:v>235.70321589000002</c:v>
                </c:pt>
                <c:pt idx="7">
                  <c:v>469.48423592</c:v>
                </c:pt>
                <c:pt idx="8">
                  <c:v>332.78126091000001</c:v>
                </c:pt>
                <c:pt idx="9">
                  <c:v>236.95571956999999</c:v>
                </c:pt>
                <c:pt idx="10">
                  <c:v>426.93971286999999</c:v>
                </c:pt>
                <c:pt idx="11">
                  <c:v>497.80313705999993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3026504"/>
        <c:axId val="323028072"/>
      </c:barChart>
      <c:catAx>
        <c:axId val="32302650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23028072"/>
        <c:crosses val="autoZero"/>
        <c:auto val="1"/>
        <c:lblAlgn val="ctr"/>
        <c:lblOffset val="100"/>
        <c:noMultiLvlLbl val="1"/>
      </c:catAx>
      <c:valAx>
        <c:axId val="323028072"/>
        <c:scaling>
          <c:orientation val="minMax"/>
          <c:max val="2700"/>
          <c:min val="0"/>
        </c:scaling>
        <c:delete val="1"/>
        <c:axPos val="l"/>
        <c:numFmt formatCode="_-* #,##0.0_-;\-* #,##0.0_-;_-* &quot;-&quot;??_-;_-@_-" sourceLinked="1"/>
        <c:majorTickMark val="out"/>
        <c:minorTickMark val="none"/>
        <c:tickLblPos val="nextTo"/>
        <c:crossAx val="32302650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09/03/2015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4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19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1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20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85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21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15781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22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49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23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12421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08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96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9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01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9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4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88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9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9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12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46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5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3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27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6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91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5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44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69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13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08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50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57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12578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81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62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90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4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6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43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29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62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5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8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rogerio.jorge@ae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723106" y="4293096"/>
            <a:ext cx="7697787" cy="121058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de Incorporação</a:t>
            </a: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5/3/2015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502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Cause</a:t>
            </a:r>
            <a:r>
              <a:rPr lang="pt-BR" sz="1700" dirty="0" smtClean="0">
                <a:latin typeface="BlissL" panose="02000506030000020004" pitchFamily="2" charset="0"/>
              </a:rPr>
              <a:t> - Rodolfo </a:t>
            </a:r>
            <a:r>
              <a:rPr lang="pt-BR" sz="1700" dirty="0" err="1">
                <a:latin typeface="BlissL" panose="02000506030000020004" pitchFamily="2" charset="0"/>
              </a:rPr>
              <a:t>Gutilla</a:t>
            </a:r>
            <a:r>
              <a:rPr lang="pt-BR" sz="1700" dirty="0">
                <a:latin typeface="BlissL" panose="02000506030000020004" pitchFamily="2" charset="0"/>
              </a:rPr>
              <a:t>, Leandro Machado e Mônica Gregori </a:t>
            </a:r>
            <a:r>
              <a:rPr lang="pt-BR" sz="1700" dirty="0" smtClean="0">
                <a:latin typeface="BlissL" panose="02000506030000020004" pitchFamily="2" charset="0"/>
              </a:rPr>
              <a:t>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 Natura):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Gerar </a:t>
            </a:r>
            <a:r>
              <a:rPr lang="pt-BR" sz="1700" dirty="0">
                <a:latin typeface="BlissL" panose="02000506030000020004" pitchFamily="2" charset="0"/>
              </a:rPr>
              <a:t>conscientização da população sobre determinada causa,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Mobilizar </a:t>
            </a:r>
            <a:r>
              <a:rPr lang="pt-BR" sz="1700" dirty="0">
                <a:latin typeface="BlissL" panose="02000506030000020004" pitchFamily="2" charset="0"/>
              </a:rPr>
              <a:t>pessoas em torno dela </a:t>
            </a:r>
            <a:r>
              <a:rPr lang="pt-BR" sz="1700" dirty="0" smtClean="0">
                <a:latin typeface="BlissL" panose="02000506030000020004" pitchFamily="2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 cabível, adotar </a:t>
            </a:r>
            <a:r>
              <a:rPr lang="pt-BR" sz="1700" dirty="0">
                <a:latin typeface="BlissL" panose="02000506030000020004" pitchFamily="2" charset="0"/>
              </a:rPr>
              <a:t>estratégias de relações governamentais para influenciar possíveis mudanças de leis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Questões/Briefing: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Melhora da Imagem do </a:t>
            </a:r>
            <a:r>
              <a:rPr lang="pt-BR" sz="1700" dirty="0" smtClean="0">
                <a:latin typeface="BlissL" panose="02000506030000020004" pitchFamily="2" charset="0"/>
              </a:rPr>
              <a:t>Setor/ Equilíbrio </a:t>
            </a:r>
            <a:r>
              <a:rPr lang="pt-BR" sz="1700" dirty="0">
                <a:latin typeface="BlissL" panose="02000506030000020004" pitchFamily="2" charset="0"/>
              </a:rPr>
              <a:t>das </a:t>
            </a:r>
            <a:r>
              <a:rPr lang="pt-BR" sz="1700" dirty="0" smtClean="0">
                <a:latin typeface="BlissL" panose="02000506030000020004" pitchFamily="2" charset="0"/>
              </a:rPr>
              <a:t>relações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Proposta e Desenvolvimento </a:t>
            </a:r>
            <a:r>
              <a:rPr lang="pt-BR" sz="1700" b="1" dirty="0">
                <a:latin typeface="BlissL" panose="02000506030000020004" pitchFamily="2" charset="0"/>
              </a:rPr>
              <a:t>dos Trabalhos</a:t>
            </a:r>
            <a:r>
              <a:rPr lang="pt-BR" sz="1700" b="1" dirty="0" smtClean="0">
                <a:latin typeface="BlissL" panose="02000506030000020004" pitchFamily="2" charset="0"/>
              </a:rPr>
              <a:t>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Captura de informações através de pesquisa de imagem, entrevistas, investigações e </a:t>
            </a:r>
            <a:r>
              <a:rPr lang="pt-BR" sz="1700" dirty="0" err="1">
                <a:latin typeface="BlissL" panose="02000506030000020004" pitchFamily="2" charset="0"/>
              </a:rPr>
              <a:t>desk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research</a:t>
            </a:r>
            <a:r>
              <a:rPr lang="pt-BR" sz="1700" dirty="0">
                <a:latin typeface="BlissL" panose="02000506030000020004" pitchFamily="2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Análise </a:t>
            </a:r>
            <a:r>
              <a:rPr lang="pt-BR" sz="1700" dirty="0">
                <a:latin typeface="BlissL" panose="02000506030000020004" pitchFamily="2" charset="0"/>
              </a:rPr>
              <a:t>de contextos, valores, causas emergentes e rede de influências;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Identificação da causa que melhor conecta os interesses do setor aos anseios da sociedade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Estratégia de engajamento/ mobilização da sociedade p/ melhoria das relações e imagem do setor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Definição </a:t>
            </a:r>
            <a:r>
              <a:rPr lang="pt-BR" sz="1700" dirty="0">
                <a:latin typeface="BlissL" panose="02000506030000020004" pitchFamily="2" charset="0"/>
              </a:rPr>
              <a:t>do Conceito  e Mensagens, Arquitetura estratégica com definição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MAI – Mapa de Abordagem </a:t>
            </a:r>
            <a:r>
              <a:rPr lang="pt-BR" sz="1700" dirty="0" smtClean="0">
                <a:latin typeface="BlissL" panose="02000506030000020004" pitchFamily="2" charset="0"/>
              </a:rPr>
              <a:t>Integrada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Prazo para execução dos trabalhos: 6 meses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Trabalhos Iniciados – Pesquisa com </a:t>
            </a:r>
            <a:r>
              <a:rPr lang="pt-BR" sz="1700" b="1" dirty="0" err="1">
                <a:latin typeface="BlissL" panose="02000506030000020004" pitchFamily="2" charset="0"/>
              </a:rPr>
              <a:t>Stakeholders</a:t>
            </a:r>
            <a:r>
              <a:rPr lang="pt-BR" sz="1700" b="1" dirty="0">
                <a:latin typeface="BlissL" panose="02000506030000020004" pitchFamily="2" charset="0"/>
              </a:rPr>
              <a:t> em fase de orçamento</a:t>
            </a: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do </a:t>
            </a:r>
            <a:r>
              <a:rPr lang="pt-BR" dirty="0" smtClean="0"/>
              <a:t>Setor - Cause 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42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9145016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</a:p>
          <a:p>
            <a:pPr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Na prática: fiscalização </a:t>
            </a:r>
            <a:r>
              <a:rPr lang="pt-BR" sz="1700" dirty="0">
                <a:latin typeface="BlissL" panose="02000506030000020004" pitchFamily="2" charset="0"/>
              </a:rPr>
              <a:t>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Autorizações e procedimentos em curso para defesa junto a CBIC e Secovi 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Tabela de Garantias Caixa</a:t>
            </a:r>
          </a:p>
          <a:p>
            <a:endParaRPr lang="pt-BR" alt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Inserção formal de </a:t>
            </a:r>
            <a:r>
              <a:rPr lang="pt-BR" altLang="pt-BR" sz="1700" dirty="0" err="1" smtClean="0">
                <a:latin typeface="BlissL" panose="02000506030000020004" pitchFamily="2" charset="0"/>
              </a:rPr>
              <a:t>Sinduscon</a:t>
            </a:r>
            <a:r>
              <a:rPr lang="pt-BR" altLang="pt-BR" sz="1700" dirty="0" smtClean="0">
                <a:latin typeface="BlissL" panose="02000506030000020004" pitchFamily="2" charset="0"/>
              </a:rPr>
              <a:t> SP nas discussões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Acompanhamento com CBIC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Pontos de divergência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Início de vigência – Habite-se ou Entrega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Controle da manutenção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Pontos de Segurança/Solidez ou não -1 ano ou 5 anos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Seguro para manutenção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26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  <a:r>
              <a:rPr lang="pt-BR" sz="1700" dirty="0" smtClean="0">
                <a:latin typeface="BlissL" panose="02000506030000020004" pitchFamily="2" charset="0"/>
              </a:rPr>
              <a:t> - reunião 5/3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Menin, </a:t>
            </a:r>
            <a:r>
              <a:rPr lang="pt-BR" sz="1700" dirty="0" smtClean="0">
                <a:latin typeface="BlissL" panose="02000506030000020004" pitchFamily="2" charset="0"/>
              </a:rPr>
              <a:t>F. </a:t>
            </a:r>
            <a:r>
              <a:rPr lang="pt-BR" sz="1700" dirty="0">
                <a:latin typeface="BlissL" panose="02000506030000020004" pitchFamily="2" charset="0"/>
              </a:rPr>
              <a:t>Zarzur,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Cury,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>
                <a:latin typeface="BlissL" panose="02000506030000020004" pitchFamily="2" charset="0"/>
              </a:rPr>
              <a:t>Bernardes, ABRAINC, </a:t>
            </a:r>
            <a:r>
              <a:rPr lang="pt-BR" sz="1700" dirty="0" smtClean="0">
                <a:latin typeface="BlissL" panose="02000506030000020004" pitchFamily="2" charset="0"/>
              </a:rPr>
              <a:t>L. F. 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4 - Cartilha</a:t>
            </a:r>
            <a:r>
              <a:rPr lang="pt-BR" sz="1700" dirty="0" smtClean="0">
                <a:latin typeface="BlissL" panose="02000506030000020004" pitchFamily="2" charset="0"/>
              </a:rPr>
              <a:t> – lançamento 8 de abril, com CBIC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14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err="1">
                <a:latin typeface="BlissL" panose="02000506030000020004" pitchFamily="2" charset="0"/>
              </a:rPr>
              <a:t>Houses</a:t>
            </a:r>
            <a:r>
              <a:rPr lang="pt-BR" sz="1700" b="1" dirty="0">
                <a:latin typeface="BlissL" panose="02000506030000020004" pitchFamily="2" charset="0"/>
              </a:rPr>
              <a:t>, Imobiliárias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Corretores Associados- avanço importante na questão trabalhista.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 questão fiscal –recursos por imobiliárias acolhidos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Lopes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ACP – TJ- SP – Decisão 9/2/2015 – 35ª Comarca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House</a:t>
            </a:r>
            <a:r>
              <a:rPr lang="pt-BR" sz="1700" dirty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Devolução simples, prazo decenal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Decisão conflitante </a:t>
            </a:r>
            <a:r>
              <a:rPr lang="pt-BR" sz="1700" dirty="0">
                <a:latin typeface="BlissL" panose="02000506030000020004" pitchFamily="2" charset="0"/>
              </a:rPr>
              <a:t>– Comarca de São </a:t>
            </a:r>
            <a:r>
              <a:rPr lang="pt-BR" sz="1700" dirty="0" smtClean="0">
                <a:latin typeface="BlissL" panose="02000506030000020004" pitchFamily="2" charset="0"/>
              </a:rPr>
              <a:t>Paulo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12/3 </a:t>
            </a:r>
            <a:r>
              <a:rPr lang="pt-BR" sz="1700" dirty="0" smtClean="0">
                <a:latin typeface="BlissL" panose="02000506030000020004" pitchFamily="2" charset="0"/>
              </a:rPr>
              <a:t>- Secovi</a:t>
            </a: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28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Desalinhamento/ custo dos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Imobiliárias: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Apartada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Contratação de imobiliária – e corretores pela incorporadora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Comitê Jurídico </a:t>
            </a:r>
            <a:r>
              <a:rPr lang="pt-BR" sz="1700" dirty="0" smtClean="0">
                <a:latin typeface="BlissL" panose="02000506030000020004" pitchFamily="2" charset="0"/>
              </a:rPr>
              <a:t>– questão extrapola o viés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Solução de convencimento sobre os modelos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Transparência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</a:t>
            </a:r>
            <a:r>
              <a:rPr lang="pt-BR" sz="1700" dirty="0" smtClean="0">
                <a:latin typeface="BlissL" panose="02000506030000020004" pitchFamily="2" charset="0"/>
              </a:rPr>
              <a:t>nexistência de </a:t>
            </a:r>
            <a:r>
              <a:rPr lang="pt-BR" sz="1700" dirty="0" err="1" smtClean="0">
                <a:latin typeface="BlissL" panose="02000506030000020004" pitchFamily="2" charset="0"/>
              </a:rPr>
              <a:t>sobrepreço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papel do corretor – exigência legal? CLT com bônus por vendas?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Campanha de esclarecimentos- Cartilha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Aproximação com CRECI </a:t>
            </a:r>
            <a:r>
              <a:rPr lang="pt-BR" sz="1700" dirty="0" smtClean="0">
                <a:latin typeface="BlissL" panose="02000506030000020004" pitchFamily="2" charset="0"/>
              </a:rPr>
              <a:t>– disseminação de Portaria 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Mesas com TJ </a:t>
            </a:r>
            <a:r>
              <a:rPr lang="pt-BR" sz="1700" dirty="0" smtClean="0">
                <a:latin typeface="BlissL" panose="02000506030000020004" pitchFamily="2" charset="0"/>
              </a:rPr>
              <a:t>– retomar, após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Não Apartada </a:t>
            </a:r>
            <a:r>
              <a:rPr lang="pt-BR" sz="1700" dirty="0" smtClean="0">
                <a:latin typeface="BlissL" panose="02000506030000020004" pitchFamily="2" charset="0"/>
              </a:rPr>
              <a:t>– movimento de empresas por acordo com MP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16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29956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 algn="ctr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Burocracia, Licenciamentos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5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Assinaturas</a:t>
            </a:r>
            <a:r>
              <a:rPr lang="pt-BR" sz="1700" dirty="0">
                <a:latin typeface="BlissL" panose="02000506030000020004" pitchFamily="2" charset="0"/>
              </a:rPr>
              <a:t>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 </a:t>
            </a:r>
            <a:r>
              <a:rPr lang="pt-BR" sz="1700" dirty="0">
                <a:latin typeface="BlissL" panose="02000506030000020004" pitchFamily="2" charset="0"/>
              </a:rPr>
              <a:t>com ARISP e ABECIP – proposta de fluxo/processo.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Mensageria </a:t>
            </a:r>
            <a:r>
              <a:rPr lang="pt-BR" sz="1700" dirty="0">
                <a:latin typeface="BlissL" panose="02000506030000020004" pitchFamily="2" charset="0"/>
              </a:rPr>
              <a:t>– encaminhamento adiantado com ABECIP, Caixa e ARISP com CETIP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apresentará </a:t>
            </a:r>
            <a:r>
              <a:rPr lang="pt-BR" sz="1700" dirty="0" smtClean="0">
                <a:latin typeface="BlissL" panose="02000506030000020004" pitchFamily="2" charset="0"/>
              </a:rPr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Feirão Caixa - vitrine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Concentração na Matrícula </a:t>
            </a:r>
            <a:r>
              <a:rPr lang="pt-BR" sz="1700" dirty="0">
                <a:latin typeface="BlissL" panose="02000506030000020004" pitchFamily="2" charset="0"/>
              </a:rPr>
              <a:t>(Lei 13.097, de 15/1/2014) 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</a:t>
            </a:r>
            <a:r>
              <a:rPr lang="pt-BR" sz="1700" dirty="0">
                <a:latin typeface="BlissL" panose="02000506030000020004" pitchFamily="2" charset="0"/>
              </a:rPr>
              <a:t>propositiva, com embasamento doutrinário, de forma a ampliar sua efetiva aceitação pelo Judiciário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76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4147" y="44624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Burocracia, Licenciamentos – O Custo da Burocracia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616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BlissL" panose="02000506030000020004" pitchFamily="2" charset="0"/>
              </a:rPr>
              <a:t>Modelo </a:t>
            </a:r>
            <a:r>
              <a:rPr lang="pt-BR" b="1" dirty="0" smtClean="0">
                <a:latin typeface="BlissL" panose="02000506030000020004" pitchFamily="2" charset="0"/>
              </a:rPr>
              <a:t>simplificado para prefeitos e outros – material impresso </a:t>
            </a:r>
            <a:r>
              <a:rPr lang="pt-BR" b="1" dirty="0">
                <a:latin typeface="BlissL" panose="02000506030000020004" pitchFamily="2" charset="0"/>
              </a:rPr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Balcão Único – Curitiba, </a:t>
            </a:r>
            <a:r>
              <a:rPr lang="pt-BR" dirty="0" err="1">
                <a:latin typeface="BlissL" panose="02000506030000020004" pitchFamily="2" charset="0"/>
              </a:rPr>
              <a:t>Graprohab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Informatização – linha BNDES, modelo Curitiba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São Paulo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Plantas On-line III – posicionamento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Encontro com CGM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Frente </a:t>
            </a:r>
            <a:r>
              <a:rPr lang="pt-BR" b="1" dirty="0">
                <a:latin typeface="BlissL" panose="02000506030000020004" pitchFamily="2" charset="0"/>
              </a:rPr>
              <a:t>Nacional de Prefeitos </a:t>
            </a:r>
            <a:r>
              <a:rPr lang="pt-BR" dirty="0">
                <a:latin typeface="BlissL" panose="02000506030000020004" pitchFamily="2" charset="0"/>
              </a:rPr>
              <a:t>– </a:t>
            </a:r>
            <a:r>
              <a:rPr lang="pt-BR" dirty="0" smtClean="0">
                <a:latin typeface="BlissL" panose="02000506030000020004" pitchFamily="2" charset="0"/>
              </a:rPr>
              <a:t>reuniões 21/5 SP, 10/10</a:t>
            </a:r>
            <a:r>
              <a:rPr lang="pt-BR" dirty="0">
                <a:latin typeface="BlissL" panose="02000506030000020004" pitchFamily="2" charset="0"/>
              </a:rPr>
              <a:t> </a:t>
            </a:r>
            <a:r>
              <a:rPr lang="pt-BR" dirty="0" smtClean="0">
                <a:latin typeface="BlissL" panose="02000506030000020004" pitchFamily="2" charset="0"/>
              </a:rPr>
              <a:t>Curitiba, 10/11 Campinas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Fórum Secretarias de Urbanismo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Modelo replicável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Envolvimento governo federal150 </a:t>
            </a:r>
            <a:r>
              <a:rPr lang="pt-BR" dirty="0">
                <a:latin typeface="BlissL" panose="02000506030000020004" pitchFamily="2" charset="0"/>
              </a:rPr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Campinas </a:t>
            </a:r>
            <a:r>
              <a:rPr lang="pt-BR" dirty="0">
                <a:latin typeface="BlissL" panose="02000506030000020004" pitchFamily="2" charset="0"/>
              </a:rPr>
              <a:t>(direto com </a:t>
            </a:r>
            <a:r>
              <a:rPr lang="pt-BR" dirty="0" err="1">
                <a:latin typeface="BlissL" panose="02000506030000020004" pitchFamily="2" charset="0"/>
              </a:rPr>
              <a:t>Falconi</a:t>
            </a:r>
            <a:r>
              <a:rPr lang="pt-BR" dirty="0">
                <a:latin typeface="BlissL" panose="02000506030000020004" pitchFamily="2" charset="0"/>
              </a:rPr>
              <a:t>)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Rio </a:t>
            </a:r>
            <a:r>
              <a:rPr lang="pt-BR" b="1" dirty="0">
                <a:latin typeface="BlissL" panose="02000506030000020004" pitchFamily="2" charset="0"/>
              </a:rPr>
              <a:t>de </a:t>
            </a:r>
            <a:r>
              <a:rPr lang="pt-BR" b="1" dirty="0" smtClean="0">
                <a:latin typeface="BlissL" panose="02000506030000020004" pitchFamily="2" charset="0"/>
              </a:rPr>
              <a:t>Janeiro </a:t>
            </a: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Porto Alegre</a:t>
            </a:r>
          </a:p>
          <a:p>
            <a:endParaRPr lang="pt-BR" b="1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26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Eletropaulo 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11/11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610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marL="285750" indent="-285750"/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Fluxo de aprovações e de ligações</a:t>
            </a:r>
          </a:p>
          <a:p>
            <a:pPr marL="285750" indent="-285750"/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Cláusula-mandato para servidões – No contrato da CEF</a:t>
            </a:r>
          </a:p>
          <a:p>
            <a:pPr marL="285750" indent="-285750"/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Interface com CONVIAS, SMT – reunião 8/12 com SMT/ Jilmar </a:t>
            </a:r>
            <a:r>
              <a:rPr lang="pt-BR" altLang="pt-BR" sz="1800" b="1" dirty="0" err="1">
                <a:solidFill>
                  <a:srgbClr val="000000"/>
                </a:solidFill>
                <a:latin typeface="BlissL" panose="02000506030000020004" pitchFamily="2" charset="0"/>
              </a:rPr>
              <a:t>T</a:t>
            </a:r>
            <a:r>
              <a:rPr lang="pt-BR" altLang="pt-BR" sz="1800" b="1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atto</a:t>
            </a:r>
            <a:endParaRPr lang="pt-BR" altLang="pt-BR" sz="1800" b="1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endParaRPr lang="pt-BR" altLang="pt-BR" sz="1800" b="1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1 </a:t>
            </a:r>
            <a:r>
              <a:rPr lang="pt-BR" sz="1800" b="1" dirty="0">
                <a:solidFill>
                  <a:srgbClr val="000000"/>
                </a:solidFill>
                <a:latin typeface="BlissL" panose="02000506030000020004" pitchFamily="2" charset="0"/>
              </a:rPr>
              <a:t>– Casos específicos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 - </a:t>
            </a:r>
            <a:r>
              <a:rPr lang="pt-BR" sz="1800" u="sng" dirty="0" smtClean="0">
                <a:solidFill>
                  <a:srgbClr val="000000"/>
                </a:solidFill>
                <a:latin typeface="BlissL" panose="02000506030000020004" pitchFamily="2" charset="0"/>
                <a:hlinkClick r:id="rId3"/>
              </a:rPr>
              <a:t>rogerio.jorge@aes.com</a:t>
            </a:r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2 </a:t>
            </a:r>
            <a:r>
              <a:rPr lang="pt-BR" sz="1800" b="1" dirty="0">
                <a:solidFill>
                  <a:srgbClr val="000000"/>
                </a:solidFill>
                <a:latin typeface="BlissL" panose="02000506030000020004" pitchFamily="2" charset="0"/>
              </a:rPr>
              <a:t>– </a:t>
            </a: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Acompanhamento fluxo </a:t>
            </a:r>
            <a:r>
              <a:rPr lang="pt-BR" sz="1800" b="1" dirty="0">
                <a:solidFill>
                  <a:srgbClr val="000000"/>
                </a:solidFill>
                <a:latin typeface="BlissL" panose="02000506030000020004" pitchFamily="2" charset="0"/>
              </a:rPr>
              <a:t>e </a:t>
            </a: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operações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- reuniões trimestrais coordenadas pela AES 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Eletropaulo</a:t>
            </a:r>
          </a:p>
          <a:p>
            <a:pPr marL="285750" indent="-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Reunião 4/3: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Canal de Comunicação: e-mail Rogerio Jorge funcionando. Eletropaulo pretende implementar sistema de gestão de processos em aprovação após atualização de versão SAP (A partir de 2016)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Eletropaulo </a:t>
            </a:r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ja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realizando vistoria antes do termino da obra. Prazo de 240 dias com início antecipado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Servidões: Agilizaram o processo principalmente no quesito assinatura da escritura publica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Cobrou-se da Eletropaulo cumprimento dos prazos informados para ligação.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Criar lista de projetista e instaladores homologados pela Eletropaulo</a:t>
            </a:r>
          </a:p>
          <a:p>
            <a:pPr>
              <a:buFontTx/>
              <a:buNone/>
            </a:pPr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81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705002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Eletropaulo 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11/11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60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3- </a:t>
            </a: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Subestações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– encontro consultor- </a:t>
            </a:r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Adogado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(Duarte Garcia, </a:t>
            </a:r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Caselli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, Terra)</a:t>
            </a:r>
          </a:p>
          <a:p>
            <a:pPr>
              <a:buFontTx/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DGCGT:   </a:t>
            </a: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Escopo: análise da regulação legal do setor elétrico; definição de estratégia seja por via administrativa, seja por via judicial;</a:t>
            </a: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Prop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. Financeira: R$ 25.000</a:t>
            </a: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Prazo p/ execução dos trabalhos: 15 dias</a:t>
            </a:r>
          </a:p>
          <a:p>
            <a:pPr>
              <a:buFontTx/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Histórico:</a:t>
            </a:r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Eletropaulo desde 2013, para empreendimentos de carga superior a 2500 </a:t>
            </a:r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Kw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exige a subestação.</a:t>
            </a:r>
          </a:p>
          <a:p>
            <a:pPr>
              <a:buFontTx/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Processo:</a:t>
            </a: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Consulta preliminar (Validade 30 dias):</a:t>
            </a: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Entrada Aéreo ou subterrânea, em 15, 20, 34 ou 88 </a:t>
            </a:r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Kv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.</a:t>
            </a: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30 dias para apresentação de projeto</a:t>
            </a: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Aprovação do projeto:</a:t>
            </a: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Com projeto aprovado empreendimento tem garantia da tensão de entrada.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11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 questão dos recursos naturais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466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Foco </a:t>
            </a: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ABRAINC nas questões de água e energia – consultoria externa, recomendações</a:t>
            </a:r>
          </a:p>
          <a:p>
            <a:pPr>
              <a:buNone/>
            </a:pPr>
            <a:endParaRPr 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Grupo de Trabalho - C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rise Hídrica e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Energética – reunião agendada para 5ª-feira,  19/3</a:t>
            </a:r>
            <a:endParaRPr 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Sistema ERA – Energia, Resíduos e Água</a:t>
            </a:r>
          </a:p>
          <a:p>
            <a:pPr marL="285750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Pacto Setorial - CBIC com Ministério do Meio Ambiente</a:t>
            </a:r>
          </a:p>
          <a:p>
            <a:pPr marL="285750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Banco de dados para registro de consumo de Energia e Água e geração de Resíduos em obras;</a:t>
            </a:r>
          </a:p>
          <a:p>
            <a:pPr marL="285750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Produção de relatórios por Obra com comparativos;</a:t>
            </a:r>
            <a:endParaRPr 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endParaRPr 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Participação dos associados ABRAINC</a:t>
            </a:r>
          </a:p>
          <a:p>
            <a:pPr marL="285750"/>
            <a:r>
              <a:rPr 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Cadastro em separado</a:t>
            </a:r>
          </a:p>
          <a:p>
            <a:pPr marL="285750"/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Log </a:t>
            </a:r>
            <a:r>
              <a:rPr 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FIPE</a:t>
            </a:r>
          </a:p>
          <a:p>
            <a:pPr marL="285750">
              <a:buNone/>
            </a:pPr>
            <a:endParaRPr 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endParaRPr 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50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54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Reuniões quinzenais com </a:t>
            </a:r>
            <a:r>
              <a:rPr lang="pt-BR" altLang="pt-BR" sz="1800" b="1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Élton</a:t>
            </a: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(Departamento de Áreas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Contaminadas)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Sistema para gerenciamento de áreas contaminadas (Apoio do setor);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Apresentação das necessidades CETESB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06/02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Reunião com Resp. por Visual </a:t>
            </a:r>
            <a:r>
              <a:rPr lang="pt-BR" alt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Monterey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(software já existente que pode ser adaptado) 13/03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Avaliação de custo</a:t>
            </a: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1314450" lvl="1"/>
            <a:endParaRPr lang="pt-BR" alt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PROBLEMAS GERAIS:</a:t>
            </a:r>
          </a:p>
          <a:p>
            <a:pPr>
              <a:buFontTx/>
              <a:buNone/>
            </a:pPr>
            <a:endParaRPr lang="pt-BR" altLang="pt-BR" sz="1800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Canais de consulta, fluxos operacionais, filas, duplicidade entre órgãos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Centralização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das análises Departamento de Áreas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Contaminadas;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Postos de gasolina -&gt; Análises nas agências (redução de volume de trabalho Dep. Áreas Contaminadas)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Solução de pequenas questões em reunião técnica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Parceria CETESB/ABRAINC para capacitação de profissionais, que trabalhariam internamente na CETESB (aprendizado e pratica), e auxiliariam os técnicos da CETESB na análise;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01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36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PROBLEMAS ÁREAS CONTAMINADAS:</a:t>
            </a:r>
          </a:p>
          <a:p>
            <a:pPr>
              <a:buNone/>
            </a:pPr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Alternativa para 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Dec.59263 (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“Declaração de Uso Compatível”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para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tirar Habite-se); </a:t>
            </a:r>
          </a:p>
          <a:p>
            <a:pPr marL="285750" indent="-285750"/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Comunicação com cliente: averbação de Área Contaminada de Risco Confirmado na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matrícula</a:t>
            </a:r>
          </a:p>
          <a:p>
            <a:pPr marL="285750" indent="-285750"/>
            <a:endParaRPr lang="pt-BR" alt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Alterações no decreto acordadas (</a:t>
            </a: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ABRAINC/AESAS + Técnicos </a:t>
            </a:r>
            <a:r>
              <a:rPr lang="pt-BR" alt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CETESB);</a:t>
            </a:r>
          </a:p>
          <a:p>
            <a:pPr>
              <a:buNone/>
            </a:pPr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Próximo Passo: Apresentação </a:t>
            </a:r>
            <a:r>
              <a:rPr lang="pt-BR" alt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da proposta ao Gov. </a:t>
            </a: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Alckmin;</a:t>
            </a:r>
          </a:p>
          <a:p>
            <a:pPr>
              <a:buNone/>
            </a:pPr>
            <a:endParaRPr lang="pt-BR" alt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Agendamento com Patrícia </a:t>
            </a:r>
            <a:r>
              <a:rPr lang="pt-BR" altLang="pt-BR" sz="1800" b="1" dirty="0" err="1" smtClean="0">
                <a:solidFill>
                  <a:schemeClr val="tx1"/>
                </a:solidFill>
                <a:latin typeface="BlissL" panose="02000506030000020004" pitchFamily="2" charset="0"/>
              </a:rPr>
              <a:t>Iglecias</a:t>
            </a: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 (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com ajuda da </a:t>
            </a:r>
            <a:r>
              <a:rPr lang="pt-BR" altLang="pt-BR" sz="1800" dirty="0" err="1" smtClean="0">
                <a:solidFill>
                  <a:schemeClr val="tx1"/>
                </a:solidFill>
                <a:latin typeface="BlissL" panose="02000506030000020004" pitchFamily="2" charset="0"/>
              </a:rPr>
              <a:t>Cyrela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)</a:t>
            </a:r>
            <a:endParaRPr lang="pt-BR" alt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endParaRPr lang="pt-BR" alt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76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4190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olidFill>
                  <a:srgbClr val="000000"/>
                </a:solidFill>
                <a:sym typeface="Arial" charset="0"/>
              </a:rPr>
              <a:t>  </a:t>
            </a:r>
            <a:endParaRPr lang="en-US" b="1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pontos gerais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5050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Participação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Eduardo Della </a:t>
            </a:r>
            <a:r>
              <a:rPr lang="pt-BR" b="1" dirty="0" err="1">
                <a:solidFill>
                  <a:srgbClr val="000000"/>
                </a:solidFill>
                <a:latin typeface="BlissL" panose="02000506030000020004" pitchFamily="2" charset="0"/>
              </a:rPr>
              <a:t>Manna</a:t>
            </a:r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 ou outro representante. Participação não remunerada por nós</a:t>
            </a:r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Assessoria e atualização – âmbito municipal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Código de Obras – apresentação 6/6 – Plantas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Lei de Uso e Ocupação de Solo </a:t>
            </a: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– começar a acompanhar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IPTU verde </a:t>
            </a: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– Secretaria de Finanças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Operações Urbanas</a:t>
            </a:r>
          </a:p>
          <a:p>
            <a:endParaRPr lang="pt-BR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Consultoria Eduardo </a:t>
            </a:r>
            <a:r>
              <a:rPr lang="pt-BR" b="1" dirty="0" err="1">
                <a:solidFill>
                  <a:srgbClr val="000000"/>
                </a:solidFill>
                <a:latin typeface="BlissL" panose="02000506030000020004" pitchFamily="2" charset="0"/>
              </a:rPr>
              <a:t>della</a:t>
            </a:r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BlissL" panose="02000506030000020004" pitchFamily="2" charset="0"/>
              </a:rPr>
              <a:t>Manna</a:t>
            </a:r>
            <a:endParaRPr lang="pt-BR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contratação de serviços, estas deverão se dar prioritariamente por </a:t>
            </a:r>
            <a:r>
              <a:rPr lang="pt-BR" dirty="0" err="1">
                <a:solidFill>
                  <a:srgbClr val="000000"/>
                </a:solidFill>
                <a:latin typeface="BlissL" panose="02000506030000020004" pitchFamily="2" charset="0"/>
              </a:rPr>
              <a:t>jobs</a:t>
            </a: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 com escopo e prazo definidos</a:t>
            </a:r>
          </a:p>
          <a:p>
            <a:endParaRPr lang="pt-BR" b="1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r>
              <a:rPr lang="pt-BR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Encontro </a:t>
            </a:r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com CGM </a:t>
            </a: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– O Custo da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Agendamento com Chefe de Gabinete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Representação, troca de ideias, apoio na questão da burocracia</a:t>
            </a:r>
          </a:p>
          <a:p>
            <a:endParaRPr lang="pt-BR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r>
              <a:rPr lang="pt-BR" alt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SMT - minuta de Lei – contrapartidas financeiras – reunião 8/12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Responsabilidade MP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Base de cálculo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Forma de desembolso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Burocracia </a:t>
            </a:r>
            <a:r>
              <a:rPr lang="pt-BR" alt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RITT</a:t>
            </a:r>
            <a:endParaRPr lang="pt-BR" b="1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20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79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sz="2000" dirty="0"/>
              <a:t>Secretária Paula Motta – 12/8 </a:t>
            </a:r>
            <a:endParaRPr lang="en-US" sz="2000" dirty="0"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latin typeface="BlissL" panose="02000506030000020004" pitchFamily="2" charset="0"/>
              </a:rPr>
              <a:t>1 – Encontro </a:t>
            </a:r>
            <a:r>
              <a:rPr lang="pt-BR" b="1" dirty="0" smtClean="0">
                <a:latin typeface="BlissL" panose="02000506030000020004" pitchFamily="2" charset="0"/>
              </a:rPr>
              <a:t>com </a:t>
            </a:r>
            <a:r>
              <a:rPr lang="pt-BR" b="1" dirty="0">
                <a:latin typeface="BlissL" panose="02000506030000020004" pitchFamily="2" charset="0"/>
              </a:rPr>
              <a:t>Prefeito para plano de </a:t>
            </a:r>
            <a:r>
              <a:rPr lang="pt-BR" b="1" dirty="0" smtClean="0">
                <a:latin typeface="BlissL" panose="02000506030000020004" pitchFamily="2" charset="0"/>
              </a:rPr>
              <a:t>LP </a:t>
            </a:r>
            <a:r>
              <a:rPr lang="pt-BR" b="1" dirty="0">
                <a:latin typeface="BlissL" panose="02000506030000020004" pitchFamily="2" charset="0"/>
              </a:rPr>
              <a:t>e consolidação das melhorias </a:t>
            </a:r>
            <a:endParaRPr lang="pt-BR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BlissL" panose="02000506030000020004" pitchFamily="2" charset="0"/>
              </a:rPr>
              <a:t>Perenização</a:t>
            </a:r>
            <a:r>
              <a:rPr lang="pt-BR" dirty="0" smtClean="0">
                <a:latin typeface="BlissL" panose="02000506030000020004" pitchFamily="2" charset="0"/>
              </a:rPr>
              <a:t> - melhores </a:t>
            </a:r>
            <a:r>
              <a:rPr lang="pt-BR" dirty="0">
                <a:latin typeface="BlissL" panose="02000506030000020004" pitchFamily="2" charset="0"/>
              </a:rPr>
              <a:t>práticas independentemente das pessoas </a:t>
            </a:r>
            <a:r>
              <a:rPr lang="pt-BR" dirty="0" smtClean="0">
                <a:latin typeface="BlissL" panose="02000506030000020004" pitchFamily="2" charset="0"/>
              </a:rPr>
              <a:t>à frente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Investimentos </a:t>
            </a:r>
            <a:r>
              <a:rPr lang="pt-BR" dirty="0">
                <a:latin typeface="BlissL" panose="02000506030000020004" pitchFamily="2" charset="0"/>
              </a:rPr>
              <a:t>em </a:t>
            </a:r>
            <a:r>
              <a:rPr lang="pt-BR" dirty="0" smtClean="0">
                <a:latin typeface="BlissL" panose="02000506030000020004" pitchFamily="2" charset="0"/>
              </a:rPr>
              <a:t>informática, simplificação </a:t>
            </a:r>
            <a:r>
              <a:rPr lang="pt-BR" dirty="0">
                <a:latin typeface="BlissL" panose="02000506030000020004" pitchFamily="2" charset="0"/>
              </a:rPr>
              <a:t>legal, racionalização dos </a:t>
            </a:r>
            <a:r>
              <a:rPr lang="pt-BR" dirty="0" smtClean="0">
                <a:latin typeface="BlissL" panose="02000506030000020004" pitchFamily="2" charset="0"/>
              </a:rPr>
              <a:t>fluxos, motivação </a:t>
            </a:r>
            <a:r>
              <a:rPr lang="pt-BR" dirty="0">
                <a:latin typeface="BlissL" panose="02000506030000020004" pitchFamily="2" charset="0"/>
              </a:rPr>
              <a:t>e de </a:t>
            </a:r>
            <a:r>
              <a:rPr lang="pt-BR" dirty="0" smtClean="0">
                <a:latin typeface="BlissL" panose="02000506030000020004" pitchFamily="2" charset="0"/>
              </a:rPr>
              <a:t>gestão, incluindo </a:t>
            </a:r>
            <a:r>
              <a:rPr lang="pt-BR" dirty="0">
                <a:latin typeface="BlissL" panose="02000506030000020004" pitchFamily="2" charset="0"/>
              </a:rPr>
              <a:t>todas as secretarias </a:t>
            </a:r>
            <a:r>
              <a:rPr lang="pt-BR" dirty="0" smtClean="0">
                <a:latin typeface="BlissL" panose="02000506030000020004" pitchFamily="2" charset="0"/>
              </a:rPr>
              <a:t>envolvidas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Envolvimento </a:t>
            </a:r>
            <a:r>
              <a:rPr lang="pt-BR" dirty="0">
                <a:latin typeface="BlissL" panose="02000506030000020004" pitchFamily="2" charset="0"/>
              </a:rPr>
              <a:t>do próprio Prefeito na discussão destas importantes bandeiras. </a:t>
            </a: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2 – Questões pontuais -processos de aprovações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E</a:t>
            </a:r>
            <a:r>
              <a:rPr lang="pt-BR" dirty="0" smtClean="0">
                <a:latin typeface="BlissL" panose="02000506030000020004" pitchFamily="2" charset="0"/>
              </a:rPr>
              <a:t>mpresas não </a:t>
            </a:r>
            <a:r>
              <a:rPr lang="pt-BR" dirty="0" err="1">
                <a:latin typeface="BlissL" panose="02000506030000020004" pitchFamily="2" charset="0"/>
              </a:rPr>
              <a:t>vêem</a:t>
            </a:r>
            <a:r>
              <a:rPr lang="pt-BR" dirty="0">
                <a:latin typeface="BlissL" panose="02000506030000020004" pitchFamily="2" charset="0"/>
              </a:rPr>
              <a:t> </a:t>
            </a:r>
            <a:r>
              <a:rPr lang="pt-BR" dirty="0" smtClean="0">
                <a:latin typeface="BlissL" panose="02000506030000020004" pitchFamily="2" charset="0"/>
              </a:rPr>
              <a:t>melhorias </a:t>
            </a:r>
            <a:r>
              <a:rPr lang="pt-BR" dirty="0">
                <a:latin typeface="BlissL" panose="02000506030000020004" pitchFamily="2" charset="0"/>
              </a:rPr>
              <a:t>nos </a:t>
            </a:r>
            <a:r>
              <a:rPr lang="pt-BR" dirty="0" smtClean="0">
                <a:latin typeface="BlissL" panose="02000506030000020004" pitchFamily="2" charset="0"/>
              </a:rPr>
              <a:t>prazos/aprovações de </a:t>
            </a:r>
            <a:r>
              <a:rPr lang="pt-BR" dirty="0">
                <a:latin typeface="BlissL" panose="02000506030000020004" pitchFamily="2" charset="0"/>
              </a:rPr>
              <a:t>forma </a:t>
            </a:r>
            <a:r>
              <a:rPr lang="pt-BR" dirty="0" smtClean="0">
                <a:latin typeface="BlissL" panose="02000506030000020004" pitchFamily="2" charset="0"/>
              </a:rPr>
              <a:t>generalizada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Escolha </a:t>
            </a:r>
            <a:r>
              <a:rPr lang="pt-BR" dirty="0">
                <a:latin typeface="BlissL" panose="02000506030000020004" pitchFamily="2" charset="0"/>
              </a:rPr>
              <a:t>de </a:t>
            </a:r>
            <a:r>
              <a:rPr lang="pt-BR" dirty="0" smtClean="0">
                <a:latin typeface="BlissL" panose="02000506030000020004" pitchFamily="2" charset="0"/>
              </a:rPr>
              <a:t>projetos p/ mapear </a:t>
            </a:r>
            <a:r>
              <a:rPr lang="pt-BR" dirty="0">
                <a:latin typeface="BlissL" panose="02000506030000020004" pitchFamily="2" charset="0"/>
              </a:rPr>
              <a:t>gargalos </a:t>
            </a:r>
            <a:r>
              <a:rPr lang="pt-BR" dirty="0" smtClean="0">
                <a:latin typeface="BlissL" panose="02000506030000020004" pitchFamily="2" charset="0"/>
              </a:rPr>
              <a:t>– indicação de tipo/estágio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Esforço </a:t>
            </a:r>
            <a:r>
              <a:rPr lang="pt-BR" dirty="0">
                <a:latin typeface="BlissL" panose="02000506030000020004" pitchFamily="2" charset="0"/>
              </a:rPr>
              <a:t>de padronização da minuta de doação.</a:t>
            </a: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3 – Encontros com Prefeito e Secretários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Continuidade nas reuniões </a:t>
            </a:r>
            <a:r>
              <a:rPr lang="pt-BR" dirty="0">
                <a:latin typeface="BlissL" panose="02000506030000020004" pitchFamily="2" charset="0"/>
              </a:rPr>
              <a:t>com o Prefeito e seu </a:t>
            </a:r>
            <a:r>
              <a:rPr lang="pt-BR" dirty="0" smtClean="0">
                <a:latin typeface="BlissL" panose="02000506030000020004" pitchFamily="2" charset="0"/>
              </a:rPr>
              <a:t>Secretariado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Sugestões </a:t>
            </a:r>
            <a:r>
              <a:rPr lang="pt-BR" dirty="0">
                <a:latin typeface="BlissL" panose="02000506030000020004" pitchFamily="2" charset="0"/>
              </a:rPr>
              <a:t>de minutas à SMT </a:t>
            </a:r>
            <a:r>
              <a:rPr lang="pt-BR" dirty="0" smtClean="0">
                <a:latin typeface="BlissL" panose="02000506030000020004" pitchFamily="2" charset="0"/>
              </a:rPr>
              <a:t>(PGT </a:t>
            </a:r>
            <a:r>
              <a:rPr lang="pt-BR" dirty="0">
                <a:latin typeface="BlissL" panose="02000506030000020004" pitchFamily="2" charset="0"/>
              </a:rPr>
              <a:t>e </a:t>
            </a:r>
            <a:r>
              <a:rPr lang="pt-BR" dirty="0" smtClean="0">
                <a:latin typeface="BlissL" panose="02000506030000020004" pitchFamily="2" charset="0"/>
              </a:rPr>
              <a:t>fluxos </a:t>
            </a:r>
            <a:r>
              <a:rPr lang="pt-BR" dirty="0">
                <a:latin typeface="BlissL" panose="02000506030000020004" pitchFamily="2" charset="0"/>
              </a:rPr>
              <a:t>de análises e </a:t>
            </a:r>
            <a:r>
              <a:rPr lang="pt-BR" dirty="0" smtClean="0">
                <a:latin typeface="BlissL" panose="02000506030000020004" pitchFamily="2" charset="0"/>
              </a:rPr>
              <a:t>aprovações), fluxos </a:t>
            </a:r>
            <a:r>
              <a:rPr lang="pt-BR" dirty="0">
                <a:latin typeface="BlissL" panose="02000506030000020004" pitchFamily="2" charset="0"/>
              </a:rPr>
              <a:t>SVMA e SEL, e </a:t>
            </a:r>
            <a:r>
              <a:rPr lang="pt-BR" dirty="0" smtClean="0">
                <a:latin typeface="BlissL" panose="02000506030000020004" pitchFamily="2" charset="0"/>
              </a:rPr>
              <a:t>SIURB </a:t>
            </a:r>
            <a:r>
              <a:rPr lang="pt-BR" dirty="0">
                <a:latin typeface="BlissL" panose="02000506030000020004" pitchFamily="2" charset="0"/>
              </a:rPr>
              <a:t>sobre possível convênio para melhorias nos sistemas de informações do município. 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Outros </a:t>
            </a:r>
            <a:r>
              <a:rPr lang="pt-BR" dirty="0">
                <a:latin typeface="BlissL" panose="02000506030000020004" pitchFamily="2" charset="0"/>
              </a:rPr>
              <a:t>pontos de melhoria apresentados e discutidos nestas </a:t>
            </a:r>
            <a:r>
              <a:rPr lang="pt-BR" dirty="0" smtClean="0">
                <a:latin typeface="BlissL" panose="02000506030000020004" pitchFamily="2" charset="0"/>
              </a:rPr>
              <a:t>ocasiões.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Continuidade </a:t>
            </a:r>
            <a:r>
              <a:rPr lang="pt-BR" dirty="0">
                <a:latin typeface="BlissL" panose="02000506030000020004" pitchFamily="2" charset="0"/>
              </a:rPr>
              <a:t>dos encontros com </a:t>
            </a:r>
            <a:r>
              <a:rPr lang="pt-BR" dirty="0" smtClean="0">
                <a:latin typeface="BlissL" panose="02000506030000020004" pitchFamily="2" charset="0"/>
              </a:rPr>
              <a:t>Prefeito, Secretarias (incluir SMDU)</a:t>
            </a:r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21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86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pontos gerais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SMT</a:t>
            </a:r>
            <a:r>
              <a:rPr lang="pt-BR" b="1" dirty="0">
                <a:latin typeface="BlissL" panose="02000506030000020004" pitchFamily="2" charset="0"/>
              </a:rPr>
              <a:t>: </a:t>
            </a:r>
            <a:r>
              <a:rPr lang="pt-BR" dirty="0" smtClean="0">
                <a:latin typeface="BlissL" panose="02000506030000020004" pitchFamily="2" charset="0"/>
              </a:rPr>
              <a:t>Minuta SMT 98/07 e Lei PGT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Argumentação pronta (Aprovação):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Todo empreendimento c/ vagas de garagem=PGT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Desvinculação Área Construída e Nº de vagas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Não obrigatoriedade de vagas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Alternativa: Revisão da Tabela da Minuta SMT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SEL/SVMA</a:t>
            </a:r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Minuta </a:t>
            </a:r>
            <a:r>
              <a:rPr lang="pt-BR" dirty="0">
                <a:latin typeface="BlissL" panose="02000506030000020004" pitchFamily="2" charset="0"/>
              </a:rPr>
              <a:t>de Portaria </a:t>
            </a:r>
            <a:r>
              <a:rPr lang="pt-BR" dirty="0" err="1">
                <a:latin typeface="BlissL" panose="02000506030000020004" pitchFamily="2" charset="0"/>
              </a:rPr>
              <a:t>Intersecretarial</a:t>
            </a:r>
            <a:r>
              <a:rPr lang="pt-BR" dirty="0">
                <a:latin typeface="BlissL" panose="02000506030000020004" pitchFamily="2" charset="0"/>
              </a:rPr>
              <a:t> </a:t>
            </a:r>
            <a:r>
              <a:rPr lang="pt-BR" dirty="0" smtClean="0">
                <a:latin typeface="BlissL" panose="02000506030000020004" pitchFamily="2" charset="0"/>
              </a:rPr>
              <a:t>por </a:t>
            </a:r>
            <a:r>
              <a:rPr lang="pt-BR" dirty="0">
                <a:latin typeface="BlissL" panose="02000506030000020004" pitchFamily="2" charset="0"/>
              </a:rPr>
              <a:t>redução de prazos de aprovação e da tramitação </a:t>
            </a:r>
            <a:r>
              <a:rPr lang="pt-BR" dirty="0" smtClean="0">
                <a:latin typeface="BlissL" panose="02000506030000020004" pitchFamily="2" charset="0"/>
              </a:rPr>
              <a:t>entre secretarias – reuniões SVMA (8/8) e SEL (12/8)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Projetos protocolados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Entendimento </a:t>
            </a:r>
            <a:r>
              <a:rPr lang="pt-BR" dirty="0">
                <a:latin typeface="BlissL" panose="02000506030000020004" pitchFamily="2" charset="0"/>
              </a:rPr>
              <a:t>dos técnicos sobre análises de projetos que estejam enquadrados nas variáveis de </a:t>
            </a:r>
            <a:r>
              <a:rPr lang="pt-BR" dirty="0" smtClean="0">
                <a:latin typeface="BlissL" panose="02000506030000020004" pitchFamily="2" charset="0"/>
              </a:rPr>
              <a:t>PDE e </a:t>
            </a:r>
            <a:r>
              <a:rPr lang="pt-BR" dirty="0">
                <a:latin typeface="BlissL" panose="02000506030000020004" pitchFamily="2" charset="0"/>
              </a:rPr>
              <a:t>LUOS </a:t>
            </a:r>
            <a:r>
              <a:rPr lang="pt-BR" dirty="0" smtClean="0">
                <a:latin typeface="BlissL" panose="02000506030000020004" pitchFamily="2" charset="0"/>
              </a:rPr>
              <a:t>antigos/novos. Preparação </a:t>
            </a:r>
            <a:r>
              <a:rPr lang="pt-BR" dirty="0">
                <a:latin typeface="BlissL" panose="02000506030000020004" pitchFamily="2" charset="0"/>
              </a:rPr>
              <a:t>de roteiro de Licenciamento para orientação geral.</a:t>
            </a:r>
          </a:p>
          <a:p>
            <a:pPr lvl="0"/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Secretaria de Finanças </a:t>
            </a:r>
            <a:r>
              <a:rPr lang="pt-BR" dirty="0" smtClean="0">
                <a:latin typeface="BlissL" panose="02000506030000020004" pitchFamily="2" charset="0"/>
              </a:rPr>
              <a:t>– cadastro, critérios IPTU</a:t>
            </a:r>
          </a:p>
          <a:p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custo da burocracia – controle da burocracia fundamental para </a:t>
            </a:r>
            <a:r>
              <a:rPr lang="pt-BR" dirty="0" err="1" smtClean="0">
                <a:latin typeface="BlissL" panose="02000506030000020004" pitchFamily="2" charset="0"/>
              </a:rPr>
              <a:t>PPPs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Cadastro IPTU/ ITBI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Cálculo IPTU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22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SIURB</a:t>
            </a:r>
            <a:r>
              <a:rPr lang="pt-BR" b="1" dirty="0">
                <a:latin typeface="BlissL" panose="02000506030000020004" pitchFamily="2" charset="0"/>
              </a:rPr>
              <a:t>: </a:t>
            </a:r>
            <a:r>
              <a:rPr lang="pt-BR" dirty="0">
                <a:latin typeface="BlissL" panose="02000506030000020004" pitchFamily="2" charset="0"/>
              </a:rPr>
              <a:t>Convênio </a:t>
            </a:r>
            <a:r>
              <a:rPr lang="pt-BR" dirty="0" smtClean="0">
                <a:latin typeface="BlissL" panose="02000506030000020004" pitchFamily="2" charset="0"/>
              </a:rPr>
              <a:t>Abrainc/Secovi. Inclusão de coordenadora/ proposta de rateio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Objetivo:</a:t>
            </a:r>
            <a:endParaRPr lang="pt-BR" b="1" dirty="0">
              <a:latin typeface="BlissL" panose="02000506030000020004" pitchFamily="2" charset="0"/>
            </a:endParaRPr>
          </a:p>
          <a:p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Transpor </a:t>
            </a:r>
            <a:r>
              <a:rPr lang="pt-BR" dirty="0">
                <a:latin typeface="BlissL" panose="02000506030000020004" pitchFamily="2" charset="0"/>
              </a:rPr>
              <a:t>todos os alinhamentos </a:t>
            </a:r>
            <a:r>
              <a:rPr lang="pt-BR" dirty="0" smtClean="0">
                <a:latin typeface="BlissL" panose="02000506030000020004" pitchFamily="2" charset="0"/>
              </a:rPr>
              <a:t>das </a:t>
            </a:r>
            <a:r>
              <a:rPr lang="pt-BR" dirty="0">
                <a:latin typeface="BlissL" panose="02000506030000020004" pitchFamily="2" charset="0"/>
              </a:rPr>
              <a:t>plantas de leis (melhoramentos viários/sanitários) vigentes em um único banco de </a:t>
            </a:r>
            <a:r>
              <a:rPr lang="pt-BR" dirty="0" smtClean="0">
                <a:latin typeface="BlissL" panose="02000506030000020004" pitchFamily="2" charset="0"/>
              </a:rPr>
              <a:t>dados;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Realizar atualização cadastral tomando como base o </a:t>
            </a:r>
            <a:r>
              <a:rPr lang="pt-BR" dirty="0" smtClean="0">
                <a:latin typeface="BlissL" panose="02000506030000020004" pitchFamily="2" charset="0"/>
              </a:rPr>
              <a:t>Mapa Digital </a:t>
            </a:r>
            <a:r>
              <a:rPr lang="pt-BR" dirty="0">
                <a:latin typeface="BlissL" panose="02000506030000020004" pitchFamily="2" charset="0"/>
              </a:rPr>
              <a:t>da </a:t>
            </a:r>
            <a:r>
              <a:rPr lang="pt-BR" dirty="0" smtClean="0">
                <a:latin typeface="BlissL" panose="02000506030000020004" pitchFamily="2" charset="0"/>
              </a:rPr>
              <a:t>Cidade </a:t>
            </a:r>
            <a:r>
              <a:rPr lang="pt-BR" dirty="0">
                <a:latin typeface="BlissL" panose="02000506030000020004" pitchFamily="2" charset="0"/>
              </a:rPr>
              <a:t>de São </a:t>
            </a:r>
            <a:r>
              <a:rPr lang="pt-BR" dirty="0" smtClean="0">
                <a:latin typeface="BlissL" panose="02000506030000020004" pitchFamily="2" charset="0"/>
              </a:rPr>
              <a:t>Paulo (MDC) para posterior disponibilização do acervo ao público via internet;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Custo Estimado:</a:t>
            </a:r>
            <a:endParaRPr lang="pt-BR" b="1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67852"/>
              </p:ext>
            </p:extLst>
          </p:nvPr>
        </p:nvGraphicFramePr>
        <p:xfrm>
          <a:off x="1259632" y="4005064"/>
          <a:ext cx="6364707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Worksheet" r:id="rId3" imgW="3686071" imgH="1542958" progId="Excel.Sheet.12">
                  <p:embed/>
                </p:oleObj>
              </mc:Choice>
              <mc:Fallback>
                <p:oleObj name="Worksheet" r:id="rId3" imgW="3686071" imgH="1542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4005064"/>
                        <a:ext cx="6364707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pontos gerais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23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36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44624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59295"/>
              </p:ext>
            </p:extLst>
          </p:nvPr>
        </p:nvGraphicFramePr>
        <p:xfrm>
          <a:off x="539552" y="764704"/>
          <a:ext cx="7920879" cy="5395371"/>
        </p:xfrm>
        <a:graphic>
          <a:graphicData uri="http://schemas.openxmlformats.org/drawingml/2006/table">
            <a:tbl>
              <a:tblPr/>
              <a:tblGrid>
                <a:gridCol w="1358273"/>
                <a:gridCol w="1687119"/>
                <a:gridCol w="4875487"/>
              </a:tblGrid>
              <a:tr h="2783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Empresa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Status Dados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Comentário sobre contato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Cyrela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Direcional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Rodobens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Tecnisa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Tenda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dezembro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MRV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Rossi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Cury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BlissL" panose="02000506030000020004" pitchFamily="2" charset="0"/>
                        </a:rPr>
                        <a:t>OK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PDG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janeiro (mas enviou dados agregados e incompletos)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Gafisa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Brookfield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novembro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Yuny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Mandou dados de setembro, novembro e janeiro de 2015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Emccamp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dezembro (mas enviou dado do 1º trimestre agregado)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HM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Dados desatualizados (até março)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Viver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Mandou dados de setembro e outubro (mas não dos outros meses)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Trisul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dados agregados (estamos em contato)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Moura Dubeux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808080"/>
                          </a:solidFill>
                          <a:effectLst/>
                          <a:latin typeface="BlissL" panose="02000506030000020004" pitchFamily="2" charset="0"/>
                        </a:rPr>
                        <a:t>Enviados Parcialmente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Enviou até agosto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Even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Tivemos contato recente (mas ainda não enviou informações)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Plano &amp; Plano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Tivemos contato recente (mas ainda não enviou informações)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Canopus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Sem contato na última semana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Odebrecht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Sem contato na última semana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Patrimar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Sem contato na última semana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JHSF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Indicou sua participação a partir de 2015, ainda sem contato.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Andrade Gutierrez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Nenhuma resposta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Esser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Nenhuma resposta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Eztec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Não enviou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BlissL" panose="02000506030000020004" pitchFamily="2" charset="0"/>
                        </a:rPr>
                        <a:t>Nenhuma resposta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720205"/>
            <a:ext cx="710737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</a:rPr>
              <a:t>de </a:t>
            </a: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</a:rPr>
              <a:t>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0F6FC6"/>
                </a:solidFill>
                <a:latin typeface="Trebuchet MS"/>
              </a:rPr>
              <a:t>Versão preliminar</a:t>
            </a:r>
            <a:endParaRPr lang="pt-BR" sz="2400" b="1" dirty="0">
              <a:solidFill>
                <a:srgbClr val="0F6FC6"/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29209" y="1214304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partir de janeiro de 2015 passaram a ser entregues dois relatórios para as associadas:</a:t>
            </a:r>
          </a:p>
        </p:txBody>
      </p:sp>
      <p:sp>
        <p:nvSpPr>
          <p:cNvPr id="11" name="Elipse 10"/>
          <p:cNvSpPr/>
          <p:nvPr/>
        </p:nvSpPr>
        <p:spPr>
          <a:xfrm>
            <a:off x="1103590" y="1332773"/>
            <a:ext cx="320040" cy="32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954828" y="2461286"/>
            <a:ext cx="6558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completo, onde são apresentados cerca de 30 indicadores do mercado (esse relatório já é enviado regularmente às associadas)</a:t>
            </a:r>
          </a:p>
        </p:txBody>
      </p:sp>
      <p:sp>
        <p:nvSpPr>
          <p:cNvPr id="14" name="Elipse 13"/>
          <p:cNvSpPr/>
          <p:nvPr/>
        </p:nvSpPr>
        <p:spPr>
          <a:xfrm>
            <a:off x="1529209" y="2620699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57100" y="4319660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executivo, mais sintético, onde são apresentados indicadores selecionados (apresentado abaixo)</a:t>
            </a:r>
          </a:p>
        </p:txBody>
      </p:sp>
      <p:sp>
        <p:nvSpPr>
          <p:cNvPr id="16" name="Elipse 15"/>
          <p:cNvSpPr/>
          <p:nvPr/>
        </p:nvSpPr>
        <p:spPr>
          <a:xfrm>
            <a:off x="1531481" y="4492721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3785518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dirty="0" err="1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-dez/2014 e contêm informações de até </a:t>
            </a:r>
            <a:r>
              <a:rPr lang="pt-BR" sz="2400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empresas.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67413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Esse relatório segue o formato que é enviado para cada associada, com dados do setor consolidado e da empresa.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83881" y="264245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Foi criada uma empresa fantasia com dados fictícios apenas como base de comparação.</a:t>
            </a:r>
          </a:p>
        </p:txBody>
      </p:sp>
      <p:sp>
        <p:nvSpPr>
          <p:cNvPr id="18" name="Elipse 17"/>
          <p:cNvSpPr/>
          <p:nvPr/>
        </p:nvSpPr>
        <p:spPr>
          <a:xfrm>
            <a:off x="1258262" y="27513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258262" y="3929668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srgbClr val="0F6FC6">
                    <a:lumMod val="75000"/>
                  </a:srgbClr>
                </a:solidFill>
                <a:latin typeface="Trebuchet MS"/>
              </a:rPr>
              <a:t>(</a:t>
            </a:r>
            <a:r>
              <a:rPr lang="pt-BR" sz="2400" smtClean="0">
                <a:solidFill>
                  <a:srgbClr val="0F6FC6">
                    <a:lumMod val="75000"/>
                  </a:srgbClr>
                </a:solidFill>
                <a:latin typeface="Trebuchet MS"/>
              </a:rPr>
              <a:t>Relatório Sintético)</a:t>
            </a:r>
            <a:endParaRPr lang="pt-BR" sz="2400" dirty="0" smtClean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</a:rPr>
              <a:t>Associada: Fantasia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Vendas/Estoque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/>
          </p:nvPr>
        </p:nvGraphicFramePr>
        <p:xfrm>
          <a:off x="1188357" y="5143406"/>
          <a:ext cx="1498600" cy="603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706"/>
                <a:gridCol w="610894"/>
              </a:tblGrid>
              <a:tr h="1839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Consolidado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Fantasia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/>
          </p:nvPr>
        </p:nvGraphicFramePr>
        <p:xfrm>
          <a:off x="1112520" y="1325881"/>
          <a:ext cx="7574280" cy="359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91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Lançamentos/Vendas </a:t>
            </a:r>
            <a:r>
              <a:rPr lang="pt-BR" dirty="0"/>
              <a:t>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10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/>
          </p:nvPr>
        </p:nvGraphicFramePr>
        <p:xfrm>
          <a:off x="1188357" y="5143406"/>
          <a:ext cx="1498600" cy="603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706"/>
                <a:gridCol w="610894"/>
              </a:tblGrid>
              <a:tr h="1839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Consolidado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62%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Fantasia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/>
          </p:nvPr>
        </p:nvGraphicFramePr>
        <p:xfrm>
          <a:off x="1097280" y="1356360"/>
          <a:ext cx="7284720" cy="3441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4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Distratos</a:t>
            </a:r>
            <a:r>
              <a:rPr lang="pt-BR" dirty="0"/>
              <a:t>/Vendas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/>
          </p:nvPr>
        </p:nvGraphicFramePr>
        <p:xfrm>
          <a:off x="1188357" y="5143406"/>
          <a:ext cx="1498600" cy="603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706"/>
                <a:gridCol w="610894"/>
              </a:tblGrid>
              <a:tr h="1839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Consolidado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Fantasia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/>
          </p:nvPr>
        </p:nvGraphicFramePr>
        <p:xfrm>
          <a:off x="1066800" y="1356361"/>
          <a:ext cx="7090143" cy="356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22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188357" y="5143406"/>
          <a:ext cx="1498600" cy="603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706"/>
                <a:gridCol w="610894"/>
              </a:tblGrid>
              <a:tr h="1839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Consolidado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Fantasia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127760" y="1386841"/>
          <a:ext cx="7029183" cy="343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01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atraso/Saldo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1188357" y="5143406"/>
          <a:ext cx="1498600" cy="603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706"/>
                <a:gridCol w="610894"/>
              </a:tblGrid>
              <a:tr h="1839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Consolidado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Fantasia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914400" y="1325881"/>
          <a:ext cx="7437120" cy="359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6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9556" y="903550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Atualizações – 11:00 às 11:15h</a:t>
            </a:r>
            <a:r>
              <a:rPr lang="pt-BR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Questões do </a:t>
            </a:r>
            <a:r>
              <a:rPr lang="pt-BR" dirty="0">
                <a:latin typeface="BlissL" panose="02000506030000020004" pitchFamily="2" charset="0"/>
              </a:rPr>
              <a:t>trabalho, </a:t>
            </a:r>
            <a:r>
              <a:rPr lang="pt-BR" dirty="0" smtClean="0">
                <a:latin typeface="BlissL" panose="02000506030000020004" pitchFamily="2" charset="0"/>
              </a:rPr>
              <a:t>FIPE, Repasse na planta, Doações RJ, Imagem do Setor, Prazos de garantias Caixa</a:t>
            </a:r>
          </a:p>
          <a:p>
            <a:pPr lvl="0"/>
            <a:r>
              <a:rPr lang="pt-BR" dirty="0" smtClean="0">
                <a:latin typeface="BlissL" panose="02000506030000020004" pitchFamily="2" charset="0"/>
              </a:rPr>
              <a:t> </a:t>
            </a:r>
            <a:endParaRPr lang="pt-BR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Modelo </a:t>
            </a:r>
            <a:r>
              <a:rPr lang="pt-BR" b="1" dirty="0">
                <a:latin typeface="BlissL" panose="02000506030000020004" pitchFamily="2" charset="0"/>
              </a:rPr>
              <a:t>de Negócios – </a:t>
            </a:r>
            <a:r>
              <a:rPr lang="pt-BR" b="1" dirty="0" smtClean="0">
                <a:latin typeface="BlissL" panose="02000506030000020004" pitchFamily="2" charset="0"/>
              </a:rPr>
              <a:t>11:15h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12h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Modelo </a:t>
            </a:r>
            <a:r>
              <a:rPr lang="pt-BR" dirty="0">
                <a:latin typeface="BlissL" panose="02000506030000020004" pitchFamily="2" charset="0"/>
              </a:rPr>
              <a:t>de </a:t>
            </a:r>
            <a:r>
              <a:rPr lang="pt-BR" dirty="0" smtClean="0">
                <a:latin typeface="BlissL" panose="02000506030000020004" pitchFamily="2" charset="0"/>
              </a:rPr>
              <a:t>Vendas – atualizações e encaminhamentos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Atualizações - Burocracia</a:t>
            </a:r>
            <a:r>
              <a:rPr lang="pt-BR" b="1" dirty="0">
                <a:latin typeface="BlissL" panose="02000506030000020004" pitchFamily="2" charset="0"/>
              </a:rPr>
              <a:t>/ Licenciamentos – </a:t>
            </a:r>
            <a:r>
              <a:rPr lang="pt-BR" b="1" dirty="0" smtClean="0">
                <a:latin typeface="BlissL" panose="02000506030000020004" pitchFamily="2" charset="0"/>
              </a:rPr>
              <a:t>12h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13h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Registro </a:t>
            </a:r>
            <a:r>
              <a:rPr lang="pt-BR" dirty="0" smtClean="0">
                <a:latin typeface="BlissL" panose="02000506030000020004" pitchFamily="2" charset="0"/>
              </a:rPr>
              <a:t>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Eletropaulo/ CETESB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Prefeitura </a:t>
            </a:r>
            <a:r>
              <a:rPr lang="pt-BR" dirty="0">
                <a:latin typeface="BlissL" panose="02000506030000020004" pitchFamily="2" charset="0"/>
              </a:rPr>
              <a:t>de São Paulo </a:t>
            </a:r>
            <a:r>
              <a:rPr lang="pt-BR" dirty="0" smtClean="0">
                <a:latin typeface="BlissL" panose="02000506030000020004" pitchFamily="2" charset="0"/>
              </a:rPr>
              <a:t>– SMT, SEL, 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Outras prefeituras</a:t>
            </a: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 potencial/Saldo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1188357" y="5143406"/>
          <a:ext cx="1498600" cy="603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706"/>
                <a:gridCol w="610894"/>
              </a:tblGrid>
              <a:tr h="1839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Consolidado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Fantasia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914400" y="1310641"/>
          <a:ext cx="7242543" cy="361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75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atraso/Saldo em atraso potencial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1188357" y="5143406"/>
          <a:ext cx="1498600" cy="603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706"/>
                <a:gridCol w="610894"/>
              </a:tblGrid>
              <a:tr h="1839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Consolidado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51%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Fantasia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53%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914400" y="1341121"/>
          <a:ext cx="7242544" cy="358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76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ANEXO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VGV Lançado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</a:t>
            </a:r>
            <a:r>
              <a:rPr lang="pt-BR" sz="1200" dirty="0">
                <a:solidFill>
                  <a:prstClr val="black"/>
                </a:solidFill>
                <a:latin typeface="Trebuchet MS"/>
              </a:rPr>
              <a:t>9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481400" y="1295400"/>
          <a:ext cx="7205400" cy="387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8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das Vendas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</a:t>
            </a:r>
            <a:r>
              <a:rPr lang="pt-BR" sz="1200" dirty="0">
                <a:solidFill>
                  <a:prstClr val="black"/>
                </a:solidFill>
                <a:latin typeface="Trebuchet MS"/>
              </a:rPr>
              <a:t>9</a:t>
            </a:r>
            <a:endParaRPr lang="pt-BR" sz="1200" dirty="0" smtClean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481400" y="1219200"/>
          <a:ext cx="7098720" cy="377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02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Estoque total (R$ milhões)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325880" y="1325880"/>
          <a:ext cx="6831064" cy="371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3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distratadas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188720" y="1325880"/>
          <a:ext cx="749808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6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distratado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481400" y="1188720"/>
          <a:ext cx="7327320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0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158240" y="1417320"/>
          <a:ext cx="7136674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36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credor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173480" y="1264920"/>
          <a:ext cx="7143206" cy="391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5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41146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em atraso (&gt;90 dias; 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1110343" y="1404257"/>
          <a:ext cx="7195457" cy="3924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3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 </a:t>
            </a:r>
            <a:r>
              <a:rPr lang="pt-BR" dirty="0" smtClean="0"/>
              <a:t>potencial (&gt;</a:t>
            </a:r>
            <a:r>
              <a:rPr lang="pt-BR" dirty="0"/>
              <a:t>90 dias; R$ milhões)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251857" y="1393371"/>
          <a:ext cx="7130143" cy="3935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2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Alison Oliveira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lison.oliveira@fipe.org.br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95227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Anexo – o modelo de vendas e os </a:t>
            </a:r>
            <a:r>
              <a:rPr lang="pt-BR" sz="24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1269815"/>
            <a:ext cx="7855147" cy="39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concedida; possível julgamento pelo Plenário a partir de fevereiro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</a:p>
          <a:p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Aperfeiçoamentos necessários: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discussão:</a:t>
            </a:r>
          </a:p>
          <a:p>
            <a:endParaRPr lang="pt-BR" sz="1600" dirty="0" smtClean="0"/>
          </a:p>
          <a:p>
            <a:r>
              <a:rPr lang="pt-BR" sz="1600" dirty="0" smtClean="0"/>
              <a:t>1</a:t>
            </a:r>
            <a:r>
              <a:rPr lang="pt-BR" sz="1600" dirty="0">
                <a:latin typeface="BlissL" panose="02000506030000020004" pitchFamily="2" charset="0"/>
              </a:rPr>
              <a:t>) </a:t>
            </a:r>
            <a:r>
              <a:rPr lang="pt-BR" sz="1600" dirty="0" smtClean="0">
                <a:latin typeface="BlissL" panose="02000506030000020004" pitchFamily="2" charset="0"/>
              </a:rPr>
              <a:t>submissão </a:t>
            </a:r>
            <a:r>
              <a:rPr lang="pt-BR" sz="1600" dirty="0">
                <a:latin typeface="BlissL" panose="02000506030000020004" pitchFamily="2" charset="0"/>
              </a:rPr>
              <a:t>a trabalho forçado, </a:t>
            </a:r>
            <a:r>
              <a:rPr lang="pt-BR" sz="1600" dirty="0" smtClean="0">
                <a:latin typeface="BlissL" panose="02000506030000020004" pitchFamily="2" charset="0"/>
              </a:rPr>
              <a:t>com ameaça </a:t>
            </a:r>
            <a:r>
              <a:rPr lang="pt-BR" sz="1600" dirty="0">
                <a:latin typeface="BlissL" panose="02000506030000020004" pitchFamily="2" charset="0"/>
              </a:rPr>
              <a:t>de punição, com </a:t>
            </a:r>
            <a:r>
              <a:rPr lang="pt-BR" sz="1600" dirty="0" smtClean="0">
                <a:latin typeface="BlissL" panose="02000506030000020004" pitchFamily="2" charset="0"/>
              </a:rPr>
              <a:t>coação </a:t>
            </a:r>
            <a:r>
              <a:rPr lang="pt-BR" sz="1600" dirty="0">
                <a:latin typeface="BlissL" panose="02000506030000020004" pitchFamily="2" charset="0"/>
              </a:rPr>
              <a:t>ou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liberdade pessoal; </a:t>
            </a:r>
          </a:p>
          <a:p>
            <a:r>
              <a:rPr lang="pt-BR" sz="1600" dirty="0">
                <a:latin typeface="BlissL" panose="02000506030000020004" pitchFamily="2" charset="0"/>
              </a:rPr>
              <a:t>2) </a:t>
            </a:r>
            <a:r>
              <a:rPr lang="pt-BR" sz="1600" dirty="0" smtClean="0">
                <a:latin typeface="BlissL" panose="02000506030000020004" pitchFamily="2" charset="0"/>
              </a:rPr>
              <a:t>cerceamento </a:t>
            </a:r>
            <a:r>
              <a:rPr lang="pt-BR" sz="1600" dirty="0">
                <a:latin typeface="BlissL" panose="02000506030000020004" pitchFamily="2" charset="0"/>
              </a:rPr>
              <a:t>do uso de </a:t>
            </a:r>
            <a:r>
              <a:rPr lang="pt-BR" sz="1600" dirty="0" smtClean="0">
                <a:latin typeface="BlissL" panose="02000506030000020004" pitchFamily="2" charset="0"/>
              </a:rPr>
              <a:t>meio </a:t>
            </a:r>
            <a:r>
              <a:rPr lang="pt-BR" sz="1600" dirty="0">
                <a:latin typeface="BlissL" panose="02000506030000020004" pitchFamily="2" charset="0"/>
              </a:rPr>
              <a:t>de transporte </a:t>
            </a:r>
            <a:r>
              <a:rPr lang="pt-BR" sz="1600" dirty="0" smtClean="0">
                <a:latin typeface="BlissL" panose="02000506030000020004" pitchFamily="2" charset="0"/>
              </a:rPr>
              <a:t>pelo </a:t>
            </a:r>
            <a:r>
              <a:rPr lang="pt-BR" sz="1600" dirty="0">
                <a:latin typeface="BlissL" panose="02000506030000020004" pitchFamily="2" charset="0"/>
              </a:rPr>
              <a:t>trabalhador, com o fim de retê-lo no local de trabalho; </a:t>
            </a:r>
          </a:p>
          <a:p>
            <a:r>
              <a:rPr lang="pt-BR" sz="1600" dirty="0">
                <a:latin typeface="BlissL" panose="02000506030000020004" pitchFamily="2" charset="0"/>
              </a:rPr>
              <a:t>3) </a:t>
            </a:r>
            <a:r>
              <a:rPr lang="pt-BR" sz="1600" dirty="0" smtClean="0">
                <a:latin typeface="BlissL" panose="02000506030000020004" pitchFamily="2" charset="0"/>
              </a:rPr>
              <a:t>manutenção </a:t>
            </a:r>
            <a:r>
              <a:rPr lang="pt-BR" sz="1600" dirty="0">
                <a:latin typeface="BlissL" panose="02000506030000020004" pitchFamily="2" charset="0"/>
              </a:rPr>
              <a:t>de vigilância ostensiva no local de trabalho ou a apropriação de documentos ou objetos pessoais do trabalhador, com o fim de retê-lo no local de trabalho; e </a:t>
            </a:r>
          </a:p>
          <a:p>
            <a:r>
              <a:rPr lang="pt-BR" sz="1600" dirty="0">
                <a:latin typeface="BlissL" panose="02000506030000020004" pitchFamily="2" charset="0"/>
              </a:rPr>
              <a:t>4) a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locomoção do trabalhador em razão de dívida contraída com empregador ou preposto.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/>
              <a:t>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Questões do trabalho - ADIN </a:t>
            </a:r>
            <a:r>
              <a:rPr lang="pt-BR" sz="2400" dirty="0"/>
              <a:t>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90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R$ 40 MM, 11 empresas</a:t>
            </a:r>
            <a:r>
              <a:rPr lang="pt-BR" sz="1700" dirty="0" smtClean="0">
                <a:latin typeface="BlissL" panose="02000506030000020004" pitchFamily="2" charset="0"/>
              </a:rPr>
              <a:t>: Brookfield, Carvalho </a:t>
            </a:r>
            <a:r>
              <a:rPr lang="pt-BR" sz="1700" dirty="0" err="1" smtClean="0">
                <a:latin typeface="BlissL" panose="02000506030000020004" pitchFamily="2" charset="0"/>
              </a:rPr>
              <a:t>Hosken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Direcional, Gafisa, MRV, Odebrecht, PDG, </a:t>
            </a:r>
            <a:r>
              <a:rPr lang="pt-BR" sz="1700" dirty="0" err="1" smtClean="0">
                <a:latin typeface="BlissL" panose="02000506030000020004" pitchFamily="2" charset="0"/>
              </a:rPr>
              <a:t>Rodobens</a:t>
            </a:r>
            <a:r>
              <a:rPr lang="pt-BR" sz="1700" dirty="0" smtClean="0">
                <a:latin typeface="BlissL" panose="02000506030000020004" pitchFamily="2" charset="0"/>
              </a:rPr>
              <a:t>, Rossi, </a:t>
            </a:r>
            <a:r>
              <a:rPr lang="pt-BR" sz="1700" dirty="0" err="1" smtClean="0">
                <a:latin typeface="BlissL" panose="02000506030000020004" pitchFamily="2" charset="0"/>
              </a:rPr>
              <a:t>Wtorre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694 casas; com medição de janeiro, 50% já desembolsado, 52% obras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Imprensa: doação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1.000 </a:t>
            </a:r>
            <a:r>
              <a:rPr lang="pt-BR" sz="1700" dirty="0">
                <a:latin typeface="BlissL" panose="02000506030000020004" pitchFamily="2" charset="0"/>
              </a:rPr>
              <a:t>ou </a:t>
            </a:r>
            <a:r>
              <a:rPr lang="pt-BR" sz="1700" dirty="0" smtClean="0">
                <a:latin typeface="BlissL" panose="02000506030000020004" pitchFamily="2" charset="0"/>
              </a:rPr>
              <a:t>2.000 unidades em </a:t>
            </a:r>
            <a:r>
              <a:rPr lang="pt-BR" sz="1700" dirty="0">
                <a:latin typeface="BlissL" panose="02000506030000020004" pitchFamily="2" charset="0"/>
              </a:rPr>
              <a:t>2011 e </a:t>
            </a:r>
            <a:r>
              <a:rPr lang="pt-BR" sz="1700" dirty="0" smtClean="0">
                <a:latin typeface="BlissL" panose="02000506030000020004" pitchFamily="2" charset="0"/>
              </a:rPr>
              <a:t>2012.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Secretaria </a:t>
            </a:r>
            <a:r>
              <a:rPr lang="pt-BR" sz="1700" dirty="0">
                <a:latin typeface="BlissL" panose="02000506030000020004" pitchFamily="2" charset="0"/>
              </a:rPr>
              <a:t>de Obras não conseguiu disponibilizar área adequada. Construção fracionada, por terceiros. Doamos os recursos e monitoramos somente sua destinação, não tendo garantias sobre a qualidade das casas.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153 casas entregues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318 </a:t>
            </a:r>
            <a:r>
              <a:rPr lang="pt-BR" sz="1700" dirty="0">
                <a:latin typeface="BlissL" panose="02000506030000020004" pitchFamily="2" charset="0"/>
              </a:rPr>
              <a:t>estão em obras (empreendimento Areal -  </a:t>
            </a:r>
            <a:r>
              <a:rPr lang="pt-BR" sz="1700" dirty="0" smtClean="0">
                <a:latin typeface="BlissL" panose="02000506030000020004" pitchFamily="2" charset="0"/>
              </a:rPr>
              <a:t>42,55%)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223 </a:t>
            </a:r>
            <a:r>
              <a:rPr lang="pt-BR" sz="1700" dirty="0">
                <a:latin typeface="BlissL" panose="02000506030000020004" pitchFamily="2" charset="0"/>
              </a:rPr>
              <a:t>não foram iniciadas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Para término de obras iniciadas – desembolso de 67%.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Conversa com Paulo Fernando – 19/2 – envio de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Encontro com Gov. Pezão </a:t>
            </a:r>
            <a:r>
              <a:rPr lang="pt-BR" sz="1700" smtClean="0">
                <a:latin typeface="BlissL" panose="02000506030000020004" pitchFamily="2" charset="0"/>
              </a:rPr>
              <a:t>na sequência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Doações RJ   -  chuvas 2011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18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39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Apresentação pela empresa - repasse na planta a pós a venda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Lançamento e venda com análise de crédito do banco 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Assinatura no lançamento -  PVC e 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Entrada – 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2 contratos de financiamento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Terreno – </a:t>
            </a:r>
            <a:r>
              <a:rPr lang="pt-BR" sz="1700" dirty="0" smtClean="0">
                <a:latin typeface="BlissL" panose="02000506030000020004" pitchFamily="2" charset="0"/>
              </a:rPr>
              <a:t>20% do valor do imóvel, 24 a 40 meses, alienação fiduciária, </a:t>
            </a:r>
            <a:r>
              <a:rPr lang="pt-BR" sz="1700" dirty="0" err="1" smtClean="0">
                <a:latin typeface="BlissL" panose="02000506030000020004" pitchFamily="2" charset="0"/>
              </a:rPr>
              <a:t>co-obrigação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Obra </a:t>
            </a:r>
            <a:r>
              <a:rPr lang="pt-BR" sz="1700" dirty="0" smtClean="0">
                <a:latin typeface="BlissL" panose="02000506030000020004" pitchFamily="2" charset="0"/>
              </a:rPr>
              <a:t>– carência (obra), correção INCC, 75% do valor do imóvel, alienação fiduciária, sem </a:t>
            </a:r>
            <a:r>
              <a:rPr lang="pt-BR" sz="1700" dirty="0" err="1" smtClean="0">
                <a:latin typeface="BlissL" panose="02000506030000020004" pitchFamily="2" charset="0"/>
              </a:rPr>
              <a:t>co-obrigação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Repasse na planta -  Piloto </a:t>
            </a:r>
            <a:r>
              <a:rPr lang="pt-BR" sz="2400" dirty="0" err="1" smtClean="0"/>
              <a:t>Cyrela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4067944" y="658051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80312" y="651203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23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528" y="692696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Seminário </a:t>
            </a:r>
            <a:r>
              <a:rPr lang="pt-BR" sz="1700" b="1" dirty="0">
                <a:latin typeface="BlissL" panose="02000506030000020004" pitchFamily="2" charset="0"/>
              </a:rPr>
              <a:t>Temático </a:t>
            </a:r>
            <a:r>
              <a:rPr lang="pt-BR" sz="1700" b="1" dirty="0" smtClean="0">
                <a:latin typeface="BlissL" panose="02000506030000020004" pitchFamily="2" charset="0"/>
              </a:rPr>
              <a:t>ABRAINC- Arq. Mackenzie -  </a:t>
            </a:r>
            <a:r>
              <a:rPr lang="pt-BR" sz="1700" dirty="0" err="1" smtClean="0">
                <a:latin typeface="BlissL" panose="02000506030000020004" pitchFamily="2" charset="0"/>
              </a:rPr>
              <a:t>Caldana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Nardelli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 Incorporação e a produção da cidade </a:t>
            </a:r>
            <a:r>
              <a:rPr lang="pt-BR" sz="1700" dirty="0" smtClean="0">
                <a:latin typeface="BlissL" panose="02000506030000020004" pitchFamily="2" charset="0"/>
              </a:rPr>
              <a:t>– 20/3, até 30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</a:t>
            </a:r>
            <a:r>
              <a:rPr lang="pt-BR" sz="1700" dirty="0" smtClean="0">
                <a:latin typeface="BlissL" panose="02000506030000020004" pitchFamily="2" charset="0"/>
              </a:rPr>
              <a:t>remissas p/ viabilização de empreendimentos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Boas práticas e soluções – empreendedores, arquitetos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arcabouço legal atende os requisitos de produtividade e qualidade?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Como aperfeiçoar inclusão das </a:t>
            </a:r>
            <a:r>
              <a:rPr lang="pt-BR" sz="1700" dirty="0">
                <a:latin typeface="BlissL" panose="02000506030000020004" pitchFamily="2" charset="0"/>
              </a:rPr>
              <a:t>questões urbanas na </a:t>
            </a:r>
            <a:r>
              <a:rPr lang="pt-BR" sz="1700" dirty="0" smtClean="0">
                <a:latin typeface="BlissL" panose="02000506030000020004" pitchFamily="2" charset="0"/>
              </a:rPr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Elenco de questões a serem aprofundadas e </a:t>
            </a:r>
            <a:r>
              <a:rPr lang="pt-BR" sz="1700" dirty="0" err="1" smtClean="0">
                <a:latin typeface="BlissL" panose="02000506030000020004" pitchFamily="2" charset="0"/>
              </a:rPr>
              <a:t>publicizadas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Apresentações Parque da Cidade, Jardim das Perdizes e </a:t>
            </a:r>
            <a:r>
              <a:rPr lang="pt-BR" sz="1700" dirty="0" err="1">
                <a:latin typeface="BlissL" panose="02000506030000020004" pitchFamily="2" charset="0"/>
              </a:rPr>
              <a:t>Brascan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Century</a:t>
            </a:r>
            <a:r>
              <a:rPr lang="pt-BR" sz="1700" dirty="0">
                <a:latin typeface="BlissL" panose="02000506030000020004" pitchFamily="2" charset="0"/>
              </a:rPr>
              <a:t> Plaza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Apresentações urbanistas, ASBEA e professores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Base para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Outras </a:t>
            </a:r>
            <a:r>
              <a:rPr lang="pt-BR" sz="1700" b="1" dirty="0" smtClean="0">
                <a:latin typeface="BlissL" panose="02000506030000020004" pitchFamily="2" charset="0"/>
              </a:rPr>
              <a:t>propostas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Apresentações para alunos – </a:t>
            </a:r>
            <a:r>
              <a:rPr lang="pt-BR" sz="1700" dirty="0" smtClean="0">
                <a:latin typeface="BlissL" panose="02000506030000020004" pitchFamily="2" charset="0"/>
              </a:rPr>
              <a:t>incorporação na prática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Premiação </a:t>
            </a:r>
            <a:r>
              <a:rPr lang="pt-BR" sz="1700" dirty="0">
                <a:latin typeface="BlissL" panose="02000506030000020004" pitchFamily="2" charset="0"/>
              </a:rPr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</a:t>
            </a:r>
            <a:r>
              <a:rPr lang="pt-BR" dirty="0" smtClean="0"/>
              <a:t>magem </a:t>
            </a:r>
            <a:r>
              <a:rPr lang="pt-BR" dirty="0"/>
              <a:t>do </a:t>
            </a:r>
            <a:r>
              <a:rPr lang="pt-BR" dirty="0" smtClean="0"/>
              <a:t>Setor - Academia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25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33074</TotalTime>
  <Words>3281</Words>
  <Application>Microsoft Office PowerPoint</Application>
  <PresentationFormat>Apresentação na tela (4:3)</PresentationFormat>
  <Paragraphs>753</Paragraphs>
  <Slides>53</Slides>
  <Notes>20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6" baseType="lpstr"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Trebuchet MS</vt:lpstr>
      <vt:lpstr>Design padrão</vt:lpstr>
      <vt:lpstr>Tema do Office</vt:lpstr>
      <vt:lpstr>PM_on_target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Atualizações/destaques</vt:lpstr>
      <vt:lpstr>Apresentação do PowerPoint</vt:lpstr>
      <vt:lpstr>Distratos - Para minimizar efeitos de forma imediata </vt:lpstr>
      <vt:lpstr>Modelo de vendas</vt:lpstr>
      <vt:lpstr>Modelo de vendas</vt:lpstr>
      <vt:lpstr>Apresentação do PowerPoint</vt:lpstr>
      <vt:lpstr>Apresentação do PowerPoint</vt:lpstr>
      <vt:lpstr>Burocracia, Licenciamentos – O Custo da Burocracia</vt:lpstr>
      <vt:lpstr>Eletropaulo 11/11</vt:lpstr>
      <vt:lpstr>Eletropaulo 11/11</vt:lpstr>
      <vt:lpstr>A questão dos recursos naturais</vt:lpstr>
      <vt:lpstr>CETESB</vt:lpstr>
      <vt:lpstr>CETESB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Introdução</vt:lpstr>
      <vt:lpstr>Apresentação do PowerPoint</vt:lpstr>
      <vt:lpstr>Vendas/Estoque (R$)</vt:lpstr>
      <vt:lpstr>Lançamentos/Vendas (R$)</vt:lpstr>
      <vt:lpstr>Distratos/Vendas (R$)</vt:lpstr>
      <vt:lpstr>Distratos/Entregas (unidades)</vt:lpstr>
      <vt:lpstr>Saldo em atraso/Saldo credor (R$)</vt:lpstr>
      <vt:lpstr>Saldo em atraso potencial/Saldo credor (R$)</vt:lpstr>
      <vt:lpstr>Saldo em atraso/Saldo em atraso potencial (R$)</vt:lpstr>
      <vt:lpstr>ANEXO</vt:lpstr>
      <vt:lpstr>VGV Lançado (R$ milhões)</vt:lpstr>
      <vt:lpstr>Valor das Vendas (R$ milhões)</vt:lpstr>
      <vt:lpstr>Estoque total (R$ milhões)</vt:lpstr>
      <vt:lpstr>Unidades distratadas</vt:lpstr>
      <vt:lpstr>Valor distratado (R$ milhões)</vt:lpstr>
      <vt:lpstr>Entregas (Unidades)</vt:lpstr>
      <vt:lpstr>Saldo credor (R$ milhões)</vt:lpstr>
      <vt:lpstr>Saldo em atraso (&gt;90 dias; R$ milhões)</vt:lpstr>
      <vt:lpstr>Saldo em atraso potencial (&gt;90 dias; R$ milhões)</vt:lpstr>
      <vt:lpstr>Apresentação do PowerPoint</vt:lpstr>
      <vt:lpstr>Anexo – o modelo de vendas e os distratos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Abrainc5</cp:lastModifiedBy>
  <cp:revision>3412</cp:revision>
  <dcterms:created xsi:type="dcterms:W3CDTF">2009-08-13T21:08:28Z</dcterms:created>
  <dcterms:modified xsi:type="dcterms:W3CDTF">2015-03-09T21:17:13Z</dcterms:modified>
</cp:coreProperties>
</file>