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2"/>
  </p:notesMasterIdLst>
  <p:sldIdLst>
    <p:sldId id="481" r:id="rId3"/>
    <p:sldId id="1469" r:id="rId4"/>
    <p:sldId id="1470" r:id="rId5"/>
    <p:sldId id="1765" r:id="rId6"/>
    <p:sldId id="1836" r:id="rId7"/>
    <p:sldId id="1840" r:id="rId8"/>
    <p:sldId id="1841" r:id="rId9"/>
    <p:sldId id="1844" r:id="rId10"/>
    <p:sldId id="1849" r:id="rId11"/>
    <p:sldId id="1756" r:id="rId12"/>
    <p:sldId id="1857" r:id="rId13"/>
    <p:sldId id="1858" r:id="rId14"/>
    <p:sldId id="1859" r:id="rId15"/>
    <p:sldId id="1760" r:id="rId16"/>
    <p:sldId id="1791" r:id="rId17"/>
    <p:sldId id="1854" r:id="rId18"/>
    <p:sldId id="1856" r:id="rId19"/>
    <p:sldId id="1793" r:id="rId20"/>
    <p:sldId id="1846" r:id="rId21"/>
    <p:sldId id="1826" r:id="rId22"/>
    <p:sldId id="1860" r:id="rId23"/>
    <p:sldId id="1861" r:id="rId24"/>
    <p:sldId id="1862" r:id="rId25"/>
    <p:sldId id="1863" r:id="rId26"/>
    <p:sldId id="1864" r:id="rId27"/>
    <p:sldId id="1865" r:id="rId28"/>
    <p:sldId id="1866" r:id="rId29"/>
    <p:sldId id="1867" r:id="rId30"/>
    <p:sldId id="1868" r:id="rId31"/>
    <p:sldId id="1850" r:id="rId32"/>
    <p:sldId id="1768" r:id="rId33"/>
    <p:sldId id="1851" r:id="rId34"/>
    <p:sldId id="1853" r:id="rId35"/>
    <p:sldId id="1852" r:id="rId36"/>
    <p:sldId id="1829" r:id="rId37"/>
    <p:sldId id="1802" r:id="rId38"/>
    <p:sldId id="1825" r:id="rId39"/>
    <p:sldId id="1803" r:id="rId40"/>
    <p:sldId id="1804" r:id="rId41"/>
    <p:sldId id="1805" r:id="rId42"/>
    <p:sldId id="1806" r:id="rId43"/>
    <p:sldId id="1807" r:id="rId44"/>
    <p:sldId id="1808" r:id="rId45"/>
    <p:sldId id="1809" r:id="rId46"/>
    <p:sldId id="1810" r:id="rId47"/>
    <p:sldId id="1811" r:id="rId48"/>
    <p:sldId id="1812" r:id="rId49"/>
    <p:sldId id="1813" r:id="rId50"/>
    <p:sldId id="1814" r:id="rId51"/>
    <p:sldId id="1815" r:id="rId52"/>
    <p:sldId id="1816" r:id="rId53"/>
    <p:sldId id="1817" r:id="rId54"/>
    <p:sldId id="1818" r:id="rId55"/>
    <p:sldId id="1819" r:id="rId56"/>
    <p:sldId id="1820" r:id="rId57"/>
    <p:sldId id="1821" r:id="rId58"/>
    <p:sldId id="1822" r:id="rId59"/>
    <p:sldId id="1823" r:id="rId60"/>
    <p:sldId id="1824" r:id="rId6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DDDDDD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1\Consolidado_Fina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412\TODAS_EMPRESAS_PROPORCIONAL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2354650447810517E-2"/>
                  <c:y val="-3.39208763755433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058234688535468E-2"/>
                  <c:y val="2.6999715157042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1151763660064546E-2"/>
                  <c:y val="-2.95847303268899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240019624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434602803191E-2"/>
                  <c:y val="3.1602672819971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4471018710824725E-2"/>
                  <c:y val="3.1869902377618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6587420474537287E-2"/>
                  <c:y val="3.62059435174307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'Venda&amp;Estoque'!$H$2:$H$11</c:f>
              <c:numCache>
                <c:formatCode>0%</c:formatCode>
                <c:ptCount val="10"/>
                <c:pt idx="0">
                  <c:v>7.0404141743397111E-2</c:v>
                </c:pt>
                <c:pt idx="1">
                  <c:v>8.3449073010041647E-2</c:v>
                </c:pt>
                <c:pt idx="2">
                  <c:v>9.678042507670799E-2</c:v>
                </c:pt>
                <c:pt idx="3">
                  <c:v>9.0612655311211737E-2</c:v>
                </c:pt>
                <c:pt idx="4">
                  <c:v>0.11429592972594264</c:v>
                </c:pt>
                <c:pt idx="5">
                  <c:v>7.9072935958191731E-2</c:v>
                </c:pt>
                <c:pt idx="6">
                  <c:v>7.3064227381168634E-2</c:v>
                </c:pt>
                <c:pt idx="7">
                  <c:v>8.6626319312774591E-2</c:v>
                </c:pt>
                <c:pt idx="8">
                  <c:v>8.7738468802665587E-2</c:v>
                </c:pt>
                <c:pt idx="9">
                  <c:v>9.6529886978177729E-2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5E-2"/>
                  <c:y val="-3.9024370258308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74609197946645E-2"/>
                  <c:y val="3.21195713244152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6722743994350148E-2"/>
                  <c:y val="-3.34039778710993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6026455688629E-2"/>
                  <c:y val="2.6016246838872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310280492046945E-2"/>
                  <c:y val="-2.6766352990981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2698352464978153E-2"/>
                  <c:y val="-3.6722790311158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197939615001E-2"/>
                  <c:y val="-3.7740123919752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5026445856527141E-2"/>
                  <c:y val="-2.60162468388723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5978829983113796E-2"/>
                  <c:y val="-3.468832911849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'Venda&amp;Estoque'!$M$2:$M$11</c:f>
              <c:numCache>
                <c:formatCode>0%</c:formatCode>
                <c:ptCount val="10"/>
                <c:pt idx="0">
                  <c:v>0.10512164560000004</c:v>
                </c:pt>
                <c:pt idx="1">
                  <c:v>8.0225513311704466E-2</c:v>
                </c:pt>
                <c:pt idx="2">
                  <c:v>0.10959377181656516</c:v>
                </c:pt>
                <c:pt idx="3">
                  <c:v>4.9050166231569374E-2</c:v>
                </c:pt>
                <c:pt idx="4">
                  <c:v>0.25</c:v>
                </c:pt>
                <c:pt idx="5">
                  <c:v>0.10576807684791124</c:v>
                </c:pt>
                <c:pt idx="6">
                  <c:v>0.10439487359787425</c:v>
                </c:pt>
                <c:pt idx="7">
                  <c:v>0.11945877099733056</c:v>
                </c:pt>
                <c:pt idx="8">
                  <c:v>0.18775883621244574</c:v>
                </c:pt>
                <c:pt idx="9">
                  <c:v>0.11209582307203177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352056"/>
        <c:axId val="288352448"/>
      </c:lineChart>
      <c:catAx>
        <c:axId val="28835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352448"/>
        <c:crosses val="autoZero"/>
        <c:auto val="1"/>
        <c:lblAlgn val="ctr"/>
        <c:lblOffset val="100"/>
        <c:noMultiLvlLbl val="1"/>
      </c:catAx>
      <c:valAx>
        <c:axId val="288352448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83520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Estoque!$L$1</c:f>
              <c:strCache>
                <c:ptCount val="1"/>
                <c:pt idx="0">
                  <c:v>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Estoque!$L$2:$L$11</c:f>
              <c:numCache>
                <c:formatCode>_-* #,##0_-;\-* #,##0_-;_-* "-"??_-;_-@_-</c:formatCode>
                <c:ptCount val="10"/>
                <c:pt idx="0">
                  <c:v>14340.345187559999</c:v>
                </c:pt>
                <c:pt idx="1">
                  <c:v>14051.649785600002</c:v>
                </c:pt>
                <c:pt idx="2">
                  <c:v>15003.339135949995</c:v>
                </c:pt>
                <c:pt idx="3">
                  <c:v>14372.588090789995</c:v>
                </c:pt>
                <c:pt idx="4">
                  <c:v>13874.569405120004</c:v>
                </c:pt>
                <c:pt idx="5">
                  <c:v>15244.559245229999</c:v>
                </c:pt>
                <c:pt idx="6">
                  <c:v>14794.10908384</c:v>
                </c:pt>
                <c:pt idx="7">
                  <c:v>13530.659239269999</c:v>
                </c:pt>
                <c:pt idx="8">
                  <c:v>14624.697663169994</c:v>
                </c:pt>
                <c:pt idx="9">
                  <c:v>13584.681740090005</c:v>
                </c:pt>
              </c:numCache>
            </c:numRef>
          </c:val>
        </c:ser>
        <c:ser>
          <c:idx val="1"/>
          <c:order val="1"/>
          <c:tx>
            <c:strRef>
              <c:f>Estoque!$M$1</c:f>
              <c:strCache>
                <c:ptCount val="1"/>
                <c:pt idx="0">
                  <c:v>Outros/Não informado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-1.8240836493163286E-3"/>
                  <c:y val="-6.1413940465664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720573627906339E-17"/>
                  <c:y val="-5.68611847922192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8240836493163286E-3"/>
                  <c:y val="-6.33068081343943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5.69154632085666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8240836493163286E-3"/>
                  <c:y val="-5.616465271637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8240836493163286E-3"/>
                  <c:y val="-6.22423617251203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4722509479491191E-3"/>
                  <c:y val="-5.7528244424796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5.13358384910108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5.4722509479489794E-3"/>
                  <c:y val="-5.2086157775812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pt-BR" sz="1000" b="0" i="0" u="none" strike="noStrike" kern="1200" baseline="0">
                      <a:solidFill>
                        <a:schemeClr val="tx1"/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7249798919914E-2"/>
                      <c:h val="4.7723253757736527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0"/>
                  <c:y val="-5.561155319776007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Estoque!$A$2:$A$11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Estoque!$M$2:$M$11</c:f>
              <c:numCache>
                <c:formatCode>_-* #,##0_-;\-* #,##0_-;_-* "-"??_-;_-@_-</c:formatCode>
                <c:ptCount val="10"/>
                <c:pt idx="0">
                  <c:v>1196.4891216599999</c:v>
                </c:pt>
                <c:pt idx="1">
                  <c:v>1381.0873632600001</c:v>
                </c:pt>
                <c:pt idx="2">
                  <c:v>1372.6803216399996</c:v>
                </c:pt>
                <c:pt idx="3">
                  <c:v>1378.8869153000001</c:v>
                </c:pt>
                <c:pt idx="4">
                  <c:v>1409.3287721700001</c:v>
                </c:pt>
                <c:pt idx="5">
                  <c:v>1415.83878927</c:v>
                </c:pt>
                <c:pt idx="6">
                  <c:v>1227.57584924</c:v>
                </c:pt>
                <c:pt idx="7">
                  <c:v>972.7744687200003</c:v>
                </c:pt>
                <c:pt idx="8">
                  <c:v>1258.5242542799995</c:v>
                </c:pt>
                <c:pt idx="9">
                  <c:v>1178.8118100699999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334182328"/>
        <c:axId val="334180760"/>
      </c:barChart>
      <c:catAx>
        <c:axId val="3341823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80760"/>
        <c:crosses val="autoZero"/>
        <c:auto val="1"/>
        <c:lblAlgn val="ctr"/>
        <c:lblOffset val="100"/>
        <c:noMultiLvlLbl val="1"/>
      </c:catAx>
      <c:valAx>
        <c:axId val="334180760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341823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Distrato!$B$1</c:f>
              <c:strCache>
                <c:ptCount val="1"/>
                <c:pt idx="0">
                  <c:v>SOMA_Unidades_Distratadas_RESIDENCIAL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Distrato!$B$2:$B$11</c:f>
              <c:numCache>
                <c:formatCode>_-* #,##0_-;\-* #,##0_-;_-* "-"??_-;_-@_-</c:formatCode>
                <c:ptCount val="10"/>
                <c:pt idx="0">
                  <c:v>2719</c:v>
                </c:pt>
                <c:pt idx="1">
                  <c:v>2356</c:v>
                </c:pt>
                <c:pt idx="2">
                  <c:v>2435</c:v>
                </c:pt>
                <c:pt idx="3">
                  <c:v>2969</c:v>
                </c:pt>
                <c:pt idx="4">
                  <c:v>3803</c:v>
                </c:pt>
                <c:pt idx="5">
                  <c:v>1874</c:v>
                </c:pt>
                <c:pt idx="6">
                  <c:v>2973</c:v>
                </c:pt>
                <c:pt idx="7">
                  <c:v>2715</c:v>
                </c:pt>
                <c:pt idx="8">
                  <c:v>2223</c:v>
                </c:pt>
                <c:pt idx="9">
                  <c:v>2564</c:v>
                </c:pt>
              </c:numCache>
            </c:numRef>
          </c:val>
        </c:ser>
        <c:ser>
          <c:idx val="1"/>
          <c:order val="1"/>
          <c:tx>
            <c:strRef>
              <c:f>Distrato!$C$1</c:f>
              <c:strCache>
                <c:ptCount val="1"/>
                <c:pt idx="0">
                  <c:v>SOMA_Unidades_Distratadas_OUTROS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6720573627906339E-17"/>
                  <c:y val="-3.1531584635032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-3.54654189999018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Distrato!$C$2:$C$11</c:f>
              <c:numCache>
                <c:formatCode>_-* #,##0_-;\-* #,##0_-;_-* "-"??_-;_-@_-</c:formatCode>
                <c:ptCount val="10"/>
                <c:pt idx="0">
                  <c:v>56</c:v>
                </c:pt>
                <c:pt idx="1">
                  <c:v>65</c:v>
                </c:pt>
                <c:pt idx="2">
                  <c:v>31</c:v>
                </c:pt>
                <c:pt idx="3">
                  <c:v>59</c:v>
                </c:pt>
                <c:pt idx="4">
                  <c:v>71</c:v>
                </c:pt>
                <c:pt idx="5">
                  <c:v>54</c:v>
                </c:pt>
                <c:pt idx="6">
                  <c:v>76</c:v>
                </c:pt>
                <c:pt idx="7">
                  <c:v>89</c:v>
                </c:pt>
                <c:pt idx="8">
                  <c:v>151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78408"/>
        <c:axId val="334178016"/>
      </c:barChart>
      <c:dateAx>
        <c:axId val="33417840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78016"/>
        <c:crosses val="autoZero"/>
        <c:auto val="1"/>
        <c:lblOffset val="100"/>
        <c:baseTimeUnit val="months"/>
      </c:dateAx>
      <c:valAx>
        <c:axId val="334178016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341784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Distrato!$F$1</c:f>
              <c:strCache>
                <c:ptCount val="1"/>
                <c:pt idx="0">
                  <c:v>SOMA_VGV_Distratado_RESIDENCIAL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Distrato!$F$2:$F$11</c:f>
              <c:numCache>
                <c:formatCode>0.0</c:formatCode>
                <c:ptCount val="10"/>
                <c:pt idx="0">
                  <c:v>487.52058539999996</c:v>
                </c:pt>
                <c:pt idx="1">
                  <c:v>407.86201512999997</c:v>
                </c:pt>
                <c:pt idx="2">
                  <c:v>353.93880220999995</c:v>
                </c:pt>
                <c:pt idx="3">
                  <c:v>538.01861922000001</c:v>
                </c:pt>
                <c:pt idx="4">
                  <c:v>642.70343847000026</c:v>
                </c:pt>
                <c:pt idx="5">
                  <c:v>386.72601789999987</c:v>
                </c:pt>
                <c:pt idx="6">
                  <c:v>546.60963915000002</c:v>
                </c:pt>
                <c:pt idx="7">
                  <c:v>494.87777743000009</c:v>
                </c:pt>
                <c:pt idx="8">
                  <c:v>460.93838663999998</c:v>
                </c:pt>
                <c:pt idx="9">
                  <c:v>493.14512820000004</c:v>
                </c:pt>
              </c:numCache>
            </c:numRef>
          </c:val>
        </c:ser>
        <c:ser>
          <c:idx val="1"/>
          <c:order val="1"/>
          <c:tx>
            <c:strRef>
              <c:f>Distrato!$G$1</c:f>
              <c:strCache>
                <c:ptCount val="1"/>
                <c:pt idx="0">
                  <c:v>SOMA_VGV_Distratado_OUTROS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3.42911877394636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3.7737007564593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4.07711955987818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3.353816681402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6882294511625342E-17"/>
                  <c:y val="-3.513802927596031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1.8240836493163286E-3"/>
                  <c:y val="-3.41713331368503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3.94876706945672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1.8240836493163286E-3"/>
                  <c:y val="-3.87368602023774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3.6481672986325244E-3"/>
                  <c:y val="-3.353227232537579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Distrato!$A$2:$A$11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Distrato!$G$2:$G$11</c:f>
              <c:numCache>
                <c:formatCode>0.0</c:formatCode>
                <c:ptCount val="10"/>
                <c:pt idx="0">
                  <c:v>15.63602429</c:v>
                </c:pt>
                <c:pt idx="1">
                  <c:v>20.071144140000005</c:v>
                </c:pt>
                <c:pt idx="2">
                  <c:v>8.7589596800000002</c:v>
                </c:pt>
                <c:pt idx="3">
                  <c:v>15.25183528</c:v>
                </c:pt>
                <c:pt idx="4">
                  <c:v>16.831850700000018</c:v>
                </c:pt>
                <c:pt idx="5">
                  <c:v>14.290842530000004</c:v>
                </c:pt>
                <c:pt idx="6">
                  <c:v>15.82616763</c:v>
                </c:pt>
                <c:pt idx="7">
                  <c:v>27.023469640000002</c:v>
                </c:pt>
                <c:pt idx="8">
                  <c:v>27.003747190000002</c:v>
                </c:pt>
                <c:pt idx="9">
                  <c:v>16.841406560000003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78800"/>
        <c:axId val="334183896"/>
      </c:barChart>
      <c:dateAx>
        <c:axId val="33417880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83896"/>
        <c:crosses val="autoZero"/>
        <c:auto val="1"/>
        <c:lblOffset val="100"/>
        <c:baseTimeUnit val="months"/>
      </c:dateAx>
      <c:valAx>
        <c:axId val="33418389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33417880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Entrega!$B$1</c:f>
              <c:strCache>
                <c:ptCount val="1"/>
                <c:pt idx="0">
                  <c:v>SOMA_Unidades_Entregues_RESIDENCIAL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Entrega!$B$2:$B$11</c:f>
              <c:numCache>
                <c:formatCode>_-* #,##0_-;\-* #,##0_-;_-* "-"??_-;_-@_-</c:formatCode>
                <c:ptCount val="10"/>
                <c:pt idx="0">
                  <c:v>9690</c:v>
                </c:pt>
                <c:pt idx="1">
                  <c:v>12931</c:v>
                </c:pt>
                <c:pt idx="2">
                  <c:v>10723</c:v>
                </c:pt>
                <c:pt idx="3">
                  <c:v>7922</c:v>
                </c:pt>
                <c:pt idx="4">
                  <c:v>7957</c:v>
                </c:pt>
                <c:pt idx="5">
                  <c:v>5367</c:v>
                </c:pt>
                <c:pt idx="6">
                  <c:v>5144</c:v>
                </c:pt>
                <c:pt idx="7">
                  <c:v>8055</c:v>
                </c:pt>
                <c:pt idx="8">
                  <c:v>13136</c:v>
                </c:pt>
                <c:pt idx="9">
                  <c:v>10901</c:v>
                </c:pt>
              </c:numCache>
            </c:numRef>
          </c:val>
        </c:ser>
        <c:ser>
          <c:idx val="1"/>
          <c:order val="1"/>
          <c:tx>
            <c:strRef>
              <c:f>Entrega!$C$1</c:f>
              <c:strCache>
                <c:ptCount val="1"/>
                <c:pt idx="0">
                  <c:v>SOMA_Unidades_Entregues_OUTROS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04705766774732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720573627906339E-17"/>
                  <c:y val="-6.33090185676392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240836493163286E-3"/>
                  <c:y val="-3.65121819432164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6882294511625342E-17"/>
                  <c:y val="-4.27269378131448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882294511625342E-17"/>
                  <c:y val="-3.60924452303762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5.71750663129973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6481672986326589E-3"/>
                  <c:y val="-8.56999705275567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1.8240836493163286E-3"/>
                  <c:y val="-5.04531388152078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3.6481672986326589E-3"/>
                  <c:y val="-4.66745259848707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Entrega!$A$2:$A$11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Entrega!$C$2:$C$11</c:f>
              <c:numCache>
                <c:formatCode>_-* #,##0_-;\-* #,##0_-;_-* "-"??_-;_-@_-</c:formatCode>
                <c:ptCount val="10"/>
                <c:pt idx="0">
                  <c:v>586</c:v>
                </c:pt>
                <c:pt idx="1">
                  <c:v>1385</c:v>
                </c:pt>
                <c:pt idx="2">
                  <c:v>390</c:v>
                </c:pt>
                <c:pt idx="3">
                  <c:v>746</c:v>
                </c:pt>
                <c:pt idx="5">
                  <c:v>292</c:v>
                </c:pt>
                <c:pt idx="6">
                  <c:v>1072</c:v>
                </c:pt>
                <c:pt idx="7">
                  <c:v>2260</c:v>
                </c:pt>
                <c:pt idx="8">
                  <c:v>903</c:v>
                </c:pt>
                <c:pt idx="9">
                  <c:v>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79192"/>
        <c:axId val="334179584"/>
      </c:barChart>
      <c:dateAx>
        <c:axId val="33417919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79584"/>
        <c:crosses val="autoZero"/>
        <c:auto val="1"/>
        <c:lblOffset val="100"/>
        <c:baseTimeUnit val="months"/>
      </c:dateAx>
      <c:valAx>
        <c:axId val="334179584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one"/>
        <c:crossAx val="3341791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CarteiraCliente!$F$1</c:f>
              <c:strCache>
                <c:ptCount val="1"/>
                <c:pt idx="0">
                  <c:v>SOMA_Saldo_Credor_RESIDENCIAL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CarteiraCliente!$F$2:$F$11</c:f>
              <c:numCache>
                <c:formatCode>#,##0.0</c:formatCode>
                <c:ptCount val="10"/>
                <c:pt idx="0">
                  <c:v>21204.154048269997</c:v>
                </c:pt>
                <c:pt idx="1">
                  <c:v>20633.315047239994</c:v>
                </c:pt>
                <c:pt idx="2">
                  <c:v>20716.993115780013</c:v>
                </c:pt>
                <c:pt idx="3">
                  <c:v>20147.827156859996</c:v>
                </c:pt>
                <c:pt idx="4">
                  <c:v>19733.476879200007</c:v>
                </c:pt>
                <c:pt idx="5">
                  <c:v>21291.35187391</c:v>
                </c:pt>
                <c:pt idx="6">
                  <c:v>20910.197587189996</c:v>
                </c:pt>
                <c:pt idx="7">
                  <c:v>20094.388863110009</c:v>
                </c:pt>
                <c:pt idx="8">
                  <c:v>18747.773696429995</c:v>
                </c:pt>
                <c:pt idx="9">
                  <c:v>18235.665669129998</c:v>
                </c:pt>
              </c:numCache>
            </c:numRef>
          </c:val>
        </c:ser>
        <c:ser>
          <c:idx val="1"/>
          <c:order val="1"/>
          <c:tx>
            <c:strRef>
              <c:f>CarteiraCliente!$G$1</c:f>
              <c:strCache>
                <c:ptCount val="1"/>
                <c:pt idx="0">
                  <c:v>SOMA_Saldo_Credor_OUTROS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4.81228509676785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4.61273209549071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4.70451419589350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240836493163286E-3"/>
                  <c:y val="-4.78801945181255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4.5532468808330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44375675410159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4.269599174771591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-4.388471362609292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8.673617379884057E-18"/>
                  <c:y val="-5.35882699675803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415345283235645E-2"/>
                      <c:h val="5.3961587582277239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9.1204182465816483E-4"/>
                  <c:y val="-5.4015374791236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44162932322193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CarteiraCliente!$G$2:$G$11</c:f>
              <c:numCache>
                <c:formatCode>#,##0.0</c:formatCode>
                <c:ptCount val="10"/>
                <c:pt idx="0">
                  <c:v>874.36493043000007</c:v>
                </c:pt>
                <c:pt idx="1">
                  <c:v>833.57188778</c:v>
                </c:pt>
                <c:pt idx="2">
                  <c:v>800.25700182999981</c:v>
                </c:pt>
                <c:pt idx="3">
                  <c:v>769.93882358999997</c:v>
                </c:pt>
                <c:pt idx="4">
                  <c:v>741.93285914999979</c:v>
                </c:pt>
                <c:pt idx="5">
                  <c:v>740.83428823999998</c:v>
                </c:pt>
                <c:pt idx="6">
                  <c:v>731.67925604999994</c:v>
                </c:pt>
                <c:pt idx="7">
                  <c:v>688.51998698</c:v>
                </c:pt>
                <c:pt idx="8">
                  <c:v>1761.3455020800004</c:v>
                </c:pt>
                <c:pt idx="9">
                  <c:v>1604.7642171099999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80368"/>
        <c:axId val="334177232"/>
      </c:barChart>
      <c:dateAx>
        <c:axId val="33418036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77232"/>
        <c:crosses val="autoZero"/>
        <c:auto val="1"/>
        <c:lblOffset val="100"/>
        <c:baseTimeUnit val="months"/>
      </c:dateAx>
      <c:valAx>
        <c:axId val="334177232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3341803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CarteiraCliente!$J$1</c:f>
              <c:strCache>
                <c:ptCount val="1"/>
                <c:pt idx="0">
                  <c:v>SOMA_Saldo_Atraso_90_Dias_RESIDENCIAL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CarteiraCliente!$J$2:$J$11</c:f>
              <c:numCache>
                <c:formatCode>#,##0.0</c:formatCode>
                <c:ptCount val="10"/>
                <c:pt idx="0">
                  <c:v>1422.7321691500001</c:v>
                </c:pt>
                <c:pt idx="1">
                  <c:v>1289.1833053699997</c:v>
                </c:pt>
                <c:pt idx="2">
                  <c:v>1608.73457381</c:v>
                </c:pt>
                <c:pt idx="3">
                  <c:v>1212.9429996900001</c:v>
                </c:pt>
                <c:pt idx="4">
                  <c:v>1590.50299436</c:v>
                </c:pt>
                <c:pt idx="5">
                  <c:v>1215.71133366</c:v>
                </c:pt>
                <c:pt idx="6">
                  <c:v>1160.3919245499994</c:v>
                </c:pt>
                <c:pt idx="7">
                  <c:v>998.91231707999998</c:v>
                </c:pt>
                <c:pt idx="8">
                  <c:v>958.35819757000013</c:v>
                </c:pt>
                <c:pt idx="9">
                  <c:v>920.20314953000059</c:v>
                </c:pt>
              </c:numCache>
            </c:numRef>
          </c:val>
        </c:ser>
        <c:ser>
          <c:idx val="1"/>
          <c:order val="1"/>
          <c:tx>
            <c:strRef>
              <c:f>CarteiraCliente!$K$1</c:f>
              <c:strCache>
                <c:ptCount val="1"/>
                <c:pt idx="0">
                  <c:v>SOMA_Saldo_Atraso_90_Dias_OUTROS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CarteiraCliente!$K$2:$K$11</c:f>
              <c:numCache>
                <c:formatCode>#,##0.0</c:formatCode>
                <c:ptCount val="10"/>
                <c:pt idx="0">
                  <c:v>10.728124689999998</c:v>
                </c:pt>
                <c:pt idx="1">
                  <c:v>11.155528230000003</c:v>
                </c:pt>
                <c:pt idx="2">
                  <c:v>10.979695660000004</c:v>
                </c:pt>
                <c:pt idx="3">
                  <c:v>12.335784550000009</c:v>
                </c:pt>
                <c:pt idx="4">
                  <c:v>14.17326503</c:v>
                </c:pt>
                <c:pt idx="5">
                  <c:v>12.495660480000002</c:v>
                </c:pt>
                <c:pt idx="6">
                  <c:v>16.799149329999988</c:v>
                </c:pt>
                <c:pt idx="7">
                  <c:v>15.005882000000003</c:v>
                </c:pt>
                <c:pt idx="8">
                  <c:v>18.928581350000002</c:v>
                </c:pt>
                <c:pt idx="9">
                  <c:v>19.668370630000002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77624"/>
        <c:axId val="334181544"/>
      </c:barChart>
      <c:dateAx>
        <c:axId val="33417762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81544"/>
        <c:crosses val="autoZero"/>
        <c:auto val="1"/>
        <c:lblOffset val="100"/>
        <c:baseTimeUnit val="months"/>
      </c:dateAx>
      <c:valAx>
        <c:axId val="334181544"/>
        <c:scaling>
          <c:orientation val="minMax"/>
          <c:max val="2500"/>
        </c:scaling>
        <c:delete val="1"/>
        <c:axPos val="l"/>
        <c:numFmt formatCode="#,##0.0" sourceLinked="1"/>
        <c:majorTickMark val="out"/>
        <c:minorTickMark val="none"/>
        <c:tickLblPos val="none"/>
        <c:crossAx val="3341776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CarteiraCliente!$N$1</c:f>
              <c:strCache>
                <c:ptCount val="1"/>
                <c:pt idx="0">
                  <c:v>SOMA_Saldo_Atraso_Potencial_90_Dias_RESIDENCIAL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CarteiraCliente!$N$2:$N$11</c:f>
              <c:numCache>
                <c:formatCode>_-* #,##0.0_-;\-* #,##0.0_-;_-* "-"??_-;_-@_-</c:formatCode>
                <c:ptCount val="10"/>
                <c:pt idx="0">
                  <c:v>2710.3893402600002</c:v>
                </c:pt>
                <c:pt idx="1">
                  <c:v>2599.3192806299994</c:v>
                </c:pt>
                <c:pt idx="2">
                  <c:v>3084.5451312100013</c:v>
                </c:pt>
                <c:pt idx="3">
                  <c:v>2506.3198891099996</c:v>
                </c:pt>
                <c:pt idx="4">
                  <c:v>3378.1224784299989</c:v>
                </c:pt>
                <c:pt idx="5">
                  <c:v>2250.0667278000001</c:v>
                </c:pt>
                <c:pt idx="6">
                  <c:v>2169.6949175900008</c:v>
                </c:pt>
                <c:pt idx="7">
                  <c:v>1946.7356086300001</c:v>
                </c:pt>
                <c:pt idx="8">
                  <c:v>1893.8580855399998</c:v>
                </c:pt>
                <c:pt idx="9">
                  <c:v>1773.0954027099995</c:v>
                </c:pt>
              </c:numCache>
            </c:numRef>
          </c:val>
        </c:ser>
        <c:ser>
          <c:idx val="1"/>
          <c:order val="1"/>
          <c:tx>
            <c:strRef>
              <c:f>CarteiraCliente!$O$1</c:f>
              <c:strCache>
                <c:ptCount val="1"/>
                <c:pt idx="0">
                  <c:v>SOMA_Saldo_Atraso_Potencial_90_Dias_OUTROS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0"/>
                  <c:y val="-3.38245407210924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9.1204182465816754E-4"/>
                  <c:y val="-3.2385057471264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461105365965753E-2"/>
                      <c:h val="5.0842420670006876E-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1.301042606982608E-18"/>
                  <c:y val="-3.25036840554083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92519820751464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CarteiraCliente!$A$2:$A$11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CarteiraCliente!$O$2:$O$11</c:f>
              <c:numCache>
                <c:formatCode>_-* #,##0.0_-;\-* #,##0.0_-;_-* "-"??_-;_-@_-</c:formatCode>
                <c:ptCount val="10"/>
                <c:pt idx="0">
                  <c:v>44.059062549999993</c:v>
                </c:pt>
                <c:pt idx="1">
                  <c:v>43.502282210000004</c:v>
                </c:pt>
                <c:pt idx="2">
                  <c:v>54.139068180000002</c:v>
                </c:pt>
                <c:pt idx="3">
                  <c:v>54.223653740000017</c:v>
                </c:pt>
                <c:pt idx="4">
                  <c:v>65.274423319999983</c:v>
                </c:pt>
                <c:pt idx="5">
                  <c:v>50.792127530000016</c:v>
                </c:pt>
                <c:pt idx="6">
                  <c:v>51.561867229999997</c:v>
                </c:pt>
                <c:pt idx="7">
                  <c:v>58.830478269999993</c:v>
                </c:pt>
                <c:pt idx="8">
                  <c:v>78.339731009999966</c:v>
                </c:pt>
                <c:pt idx="9">
                  <c:v>63.108910950000023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334176840"/>
        <c:axId val="334183504"/>
      </c:barChart>
      <c:dateAx>
        <c:axId val="33417684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34183504"/>
        <c:crosses val="autoZero"/>
        <c:auto val="1"/>
        <c:lblOffset val="100"/>
        <c:baseTimeUnit val="months"/>
      </c:dateAx>
      <c:valAx>
        <c:axId val="334183504"/>
        <c:scaling>
          <c:orientation val="minMax"/>
          <c:max val="3700"/>
          <c:min val="0"/>
        </c:scaling>
        <c:delete val="1"/>
        <c:axPos val="l"/>
        <c:numFmt formatCode="_-* #,##0.0_-;\-* #,##0.0_-;_-* &quot;-&quot;??_-;_-@_-" sourceLinked="1"/>
        <c:majorTickMark val="out"/>
        <c:minorTickMark val="none"/>
        <c:tickLblPos val="none"/>
        <c:crossAx val="33417684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0624907631753263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4224021592442674E-2"/>
                  <c:y val="-4.18778091355701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465783850652314E-2"/>
                  <c:y val="5.9464304379638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4741059379217341E-2"/>
                  <c:y val="-3.9877965924532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887230094466955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922746630689091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4279745725056305E-2"/>
                  <c:y val="-4.18427969991864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932597951528756E-2"/>
                  <c:y val="-1.5826550160314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3016756635177821E-2"/>
                  <c:y val="3.62059684331556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'Lançamentos&amp;Vendas'!$A$2:$A$11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'Lançamentos&amp;Vendas'!$H$2:$H$11</c:f>
              <c:numCache>
                <c:formatCode>0%</c:formatCode>
                <c:ptCount val="10"/>
                <c:pt idx="0">
                  <c:v>0.12802358569469161</c:v>
                </c:pt>
                <c:pt idx="1">
                  <c:v>0.47095988312528281</c:v>
                </c:pt>
                <c:pt idx="2">
                  <c:v>1.3165159183186661</c:v>
                </c:pt>
                <c:pt idx="3">
                  <c:v>0.32763587756103235</c:v>
                </c:pt>
                <c:pt idx="4">
                  <c:v>0.84317592158067056</c:v>
                </c:pt>
                <c:pt idx="5">
                  <c:v>0.73200949493104961</c:v>
                </c:pt>
                <c:pt idx="6">
                  <c:v>0.1440867472733097</c:v>
                </c:pt>
                <c:pt idx="7">
                  <c:v>0.45170261631508785</c:v>
                </c:pt>
                <c:pt idx="8">
                  <c:v>0.78246243289704531</c:v>
                </c:pt>
                <c:pt idx="9">
                  <c:v>0.5145000036385402</c:v>
                </c:pt>
              </c:numCache>
            </c:numRef>
          </c:val>
          <c:smooth val="1"/>
        </c:ser>
        <c:ser>
          <c:idx val="1"/>
          <c:order val="1"/>
          <c:tx>
            <c:v>Fantasia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361549144746641E-2"/>
                  <c:y val="6.447468795178572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805123233370515E-2"/>
                  <c:y val="-4.8601411241952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74588573069914E-2"/>
                  <c:y val="6.38341770621875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540885366204706E-2"/>
                  <c:y val="-3.5291638776689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043977337795415E-2"/>
                  <c:y val="6.6850494022324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21559437818888E-2"/>
                  <c:y val="-3.9326054003759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3479828228576105E-2"/>
                  <c:y val="-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5.275604484340142E-2"/>
                  <c:y val="1.16884108063024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5978829983113796E-2"/>
                  <c:y val="-3.46883291184965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'Lançamentos&amp;Vendas'!$O$2:$O$11</c:f>
              <c:numCache>
                <c:formatCode>0%</c:formatCode>
                <c:ptCount val="10"/>
                <c:pt idx="0">
                  <c:v>8.1695279582173819E-2</c:v>
                </c:pt>
                <c:pt idx="1">
                  <c:v>0.18906440597097943</c:v>
                </c:pt>
                <c:pt idx="2">
                  <c:v>0.67231170554767883</c:v>
                </c:pt>
                <c:pt idx="3">
                  <c:v>0.15294499249133553</c:v>
                </c:pt>
                <c:pt idx="4">
                  <c:v>0.4386923646063231</c:v>
                </c:pt>
                <c:pt idx="5">
                  <c:v>1</c:v>
                </c:pt>
                <c:pt idx="6">
                  <c:v>0.90700131227824365</c:v>
                </c:pt>
                <c:pt idx="7">
                  <c:v>0.12998495347992295</c:v>
                </c:pt>
                <c:pt idx="8">
                  <c:v>0.18979097292168309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8348136"/>
        <c:axId val="288348528"/>
      </c:lineChart>
      <c:catAx>
        <c:axId val="28834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8348528"/>
        <c:crosses val="autoZero"/>
        <c:auto val="1"/>
        <c:lblAlgn val="ctr"/>
        <c:lblOffset val="100"/>
        <c:noMultiLvlLbl val="1"/>
      </c:catAx>
      <c:valAx>
        <c:axId val="288348528"/>
        <c:scaling>
          <c:orientation val="minMax"/>
          <c:max val="1.6500000000000001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83481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3428081421502437E-2"/>
                  <c:y val="-3.7239991637922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693516644174540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29366284300495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58236377413436E-2"/>
                  <c:y val="2.3197820097994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231443994601892E-2"/>
                  <c:y val="4.1559266227657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4471018710824725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658742047453728E-2"/>
                  <c:y val="3.62059435174307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'Distrato&amp;Vendas'!$H$2:$H$11</c:f>
              <c:numCache>
                <c:formatCode>0%</c:formatCode>
                <c:ptCount val="10"/>
                <c:pt idx="0">
                  <c:v>0.39432773780392111</c:v>
                </c:pt>
                <c:pt idx="1">
                  <c:v>0.28712318053957708</c:v>
                </c:pt>
                <c:pt idx="2">
                  <c:v>0.20750077392287788</c:v>
                </c:pt>
                <c:pt idx="3">
                  <c:v>0.34377193952900598</c:v>
                </c:pt>
                <c:pt idx="4">
                  <c:v>0.32057147646265721</c:v>
                </c:pt>
                <c:pt idx="5">
                  <c:v>0.26691001353896798</c:v>
                </c:pt>
                <c:pt idx="6">
                  <c:v>0.41358384929285513</c:v>
                </c:pt>
                <c:pt idx="7">
                  <c:v>0.35360358284450655</c:v>
                </c:pt>
                <c:pt idx="8">
                  <c:v>0.33325989880832046</c:v>
                </c:pt>
                <c:pt idx="9">
                  <c:v>0.3295797613787122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746026455688643E-2"/>
                  <c:y val="-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746026455688629E-2"/>
                  <c:y val="5.2032493677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862428219401199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6026455688629E-2"/>
                  <c:y val="2.60162468388722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6.3492052911377189E-2"/>
                  <c:y val="-3.03522879786844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629624691976202E-2"/>
                  <c:y val="-5.63685348175568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'Distrato&amp;Vendas'!$O$2:$O$11</c:f>
              <c:numCache>
                <c:formatCode>0%</c:formatCode>
                <c:ptCount val="10"/>
                <c:pt idx="0">
                  <c:v>0.44841725408382999</c:v>
                </c:pt>
                <c:pt idx="1">
                  <c:v>0.14822547238813361</c:v>
                </c:pt>
                <c:pt idx="2">
                  <c:v>9.9999643083161741E-2</c:v>
                </c:pt>
                <c:pt idx="3">
                  <c:v>0.20089970191605216</c:v>
                </c:pt>
                <c:pt idx="4">
                  <c:v>0.36192120080021667</c:v>
                </c:pt>
                <c:pt idx="5">
                  <c:v>0.39596020042790525</c:v>
                </c:pt>
                <c:pt idx="6">
                  <c:v>0.49536225516734866</c:v>
                </c:pt>
                <c:pt idx="7">
                  <c:v>0.40125316650463344</c:v>
                </c:pt>
                <c:pt idx="8">
                  <c:v>7.5916389168673271E-2</c:v>
                </c:pt>
                <c:pt idx="9">
                  <c:v>0.20189615234727895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316608"/>
        <c:axId val="293316216"/>
      </c:lineChart>
      <c:catAx>
        <c:axId val="2863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316216"/>
        <c:crosses val="autoZero"/>
        <c:auto val="1"/>
        <c:lblAlgn val="ctr"/>
        <c:lblOffset val="100"/>
        <c:noMultiLvlLbl val="1"/>
      </c:catAx>
      <c:valAx>
        <c:axId val="293316216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63166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6514844804318505E-2"/>
                  <c:y val="2.8291784258388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2.626659349848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84300495E-2"/>
                  <c:y val="-3.2903992892233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381916329292E-2"/>
                  <c:y val="3.4921866833908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3783175888439055E-2"/>
                  <c:y val="-3.06025922441727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'Distrato&amp;Entregas'!$H$2:$H$11</c:f>
              <c:numCache>
                <c:formatCode>0%</c:formatCode>
                <c:ptCount val="10"/>
                <c:pt idx="0">
                  <c:v>0.27004671078240572</c:v>
                </c:pt>
                <c:pt idx="1">
                  <c:v>0.16911148365465214</c:v>
                </c:pt>
                <c:pt idx="2">
                  <c:v>0.23616165485539176</c:v>
                </c:pt>
                <c:pt idx="3">
                  <c:v>0.34933087217351189</c:v>
                </c:pt>
                <c:pt idx="4">
                  <c:v>0.48686690963931151</c:v>
                </c:pt>
                <c:pt idx="5">
                  <c:v>0.41704520873891415</c:v>
                </c:pt>
                <c:pt idx="6">
                  <c:v>0.49050836550836563</c:v>
                </c:pt>
                <c:pt idx="7">
                  <c:v>0.27183713039263208</c:v>
                </c:pt>
                <c:pt idx="8">
                  <c:v>0.17349996345830598</c:v>
                </c:pt>
                <c:pt idx="9">
                  <c:v>0.22647033496943086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'Venda&amp;Estoque'!$O$2:$O$11</c:f>
              <c:strCache>
                <c:ptCount val="10"/>
                <c:pt idx="0">
                  <c:v>9%</c:v>
                </c:pt>
                <c:pt idx="1">
                  <c:v>8%</c:v>
                </c:pt>
                <c:pt idx="2">
                  <c:v>11%</c:v>
                </c:pt>
                <c:pt idx="3">
                  <c:v>5%</c:v>
                </c:pt>
                <c:pt idx="4">
                  <c:v>15%</c:v>
                </c:pt>
                <c:pt idx="5">
                  <c:v>11%</c:v>
                </c:pt>
                <c:pt idx="6">
                  <c:v>10%</c:v>
                </c:pt>
                <c:pt idx="7">
                  <c:v>12%</c:v>
                </c:pt>
                <c:pt idx="8">
                  <c:v>19%</c:v>
                </c:pt>
                <c:pt idx="9">
                  <c:v>11%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4949983826124728E-2"/>
                  <c:y val="-5.18330841908449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66235909279E-2"/>
                  <c:y val="3.61965338647309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2400612559935581E-2"/>
                  <c:y val="-4.7696567700044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185491829121985E-2"/>
                  <c:y val="-6.5868051419575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73733626511E-2"/>
                  <c:y val="-4.36534125724489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017770789571759E-2"/>
                  <c:y val="-4.19199674916448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'Distrato&amp;Entregas'!$O$2:$O$11</c:f>
              <c:numCache>
                <c:formatCode>0%</c:formatCode>
                <c:ptCount val="10"/>
                <c:pt idx="0">
                  <c:v>7.1428571428571425E-2</c:v>
                </c:pt>
                <c:pt idx="1">
                  <c:v>0.19120458891013384</c:v>
                </c:pt>
                <c:pt idx="2">
                  <c:v>3.9473684210526327E-2</c:v>
                </c:pt>
                <c:pt idx="3">
                  <c:v>0.11513859275053306</c:v>
                </c:pt>
                <c:pt idx="4">
                  <c:v>0.19920318725099606</c:v>
                </c:pt>
                <c:pt idx="5">
                  <c:v>0.21551724137931044</c:v>
                </c:pt>
                <c:pt idx="6">
                  <c:v>0.20833333333333343</c:v>
                </c:pt>
                <c:pt idx="7">
                  <c:v>0.44</c:v>
                </c:pt>
                <c:pt idx="8">
                  <c:v>0.5</c:v>
                </c:pt>
                <c:pt idx="9">
                  <c:v>0.48387096774193572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318176"/>
        <c:axId val="293321312"/>
      </c:lineChart>
      <c:catAx>
        <c:axId val="2933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321312"/>
        <c:crosses val="autoZero"/>
        <c:auto val="1"/>
        <c:lblAlgn val="ctr"/>
        <c:lblOffset val="100"/>
        <c:noMultiLvlLbl val="1"/>
      </c:catAx>
      <c:valAx>
        <c:axId val="293321312"/>
        <c:scaling>
          <c:orientation val="minMax"/>
          <c:min val="-0.2"/>
        </c:scaling>
        <c:delete val="1"/>
        <c:axPos val="l"/>
        <c:numFmt formatCode="0%" sourceLinked="1"/>
        <c:majorTickMark val="out"/>
        <c:minorTickMark val="none"/>
        <c:tickLblPos val="none"/>
        <c:crossAx val="2933181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784019343229869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3364541160593758E-2"/>
                  <c:y val="-3.2903992892233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4010065227170573E-2"/>
                  <c:y val="-3.9541392285983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0820259784075552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709739091318038E-2"/>
                  <c:y val="-4.0558691334796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'SA&amp;Credor'!$H$2:$H$11</c:f>
              <c:numCache>
                <c:formatCode>0%</c:formatCode>
                <c:ptCount val="10"/>
                <c:pt idx="0">
                  <c:v>2.8494079472330881E-2</c:v>
                </c:pt>
                <c:pt idx="1">
                  <c:v>3.0548232448802056E-2</c:v>
                </c:pt>
                <c:pt idx="2">
                  <c:v>2.9294402281441232E-2</c:v>
                </c:pt>
                <c:pt idx="3">
                  <c:v>2.7547678092241141E-2</c:v>
                </c:pt>
                <c:pt idx="4">
                  <c:v>2.7237718873532726E-2</c:v>
                </c:pt>
                <c:pt idx="5">
                  <c:v>2.9945817107416846E-2</c:v>
                </c:pt>
                <c:pt idx="6">
                  <c:v>2.8031720596644154E-2</c:v>
                </c:pt>
                <c:pt idx="7">
                  <c:v>2.550551461420994E-2</c:v>
                </c:pt>
                <c:pt idx="8">
                  <c:v>2.7879331353668324E-2</c:v>
                </c:pt>
                <c:pt idx="9">
                  <c:v>3.0081687920149348E-2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'SA&amp;Credor'!$O$2:$O$11</c:f>
              <c:numCache>
                <c:formatCode>0%</c:formatCode>
                <c:ptCount val="10"/>
                <c:pt idx="0">
                  <c:v>0.13</c:v>
                </c:pt>
                <c:pt idx="1">
                  <c:v>0.12000000000000002</c:v>
                </c:pt>
                <c:pt idx="2">
                  <c:v>0.11493694607641645</c:v>
                </c:pt>
                <c:pt idx="3">
                  <c:v>0.12666666666666665</c:v>
                </c:pt>
                <c:pt idx="4">
                  <c:v>0.12000000000000002</c:v>
                </c:pt>
                <c:pt idx="5">
                  <c:v>0.11</c:v>
                </c:pt>
                <c:pt idx="6">
                  <c:v>9.9166603842239354E-2</c:v>
                </c:pt>
                <c:pt idx="7">
                  <c:v>0.12333333333333336</c:v>
                </c:pt>
                <c:pt idx="8">
                  <c:v>0.11</c:v>
                </c:pt>
                <c:pt idx="9">
                  <c:v>0.11999999999999998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322488"/>
        <c:axId val="293321704"/>
      </c:lineChart>
      <c:catAx>
        <c:axId val="29332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321704"/>
        <c:crosses val="autoZero"/>
        <c:auto val="1"/>
        <c:lblAlgn val="ctr"/>
        <c:lblOffset val="100"/>
        <c:noMultiLvlLbl val="1"/>
      </c:catAx>
      <c:valAx>
        <c:axId val="293321704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933224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056933198380566E-2"/>
                  <c:y val="-3.060259224417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505791722896964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7580690508322169E-2"/>
                  <c:y val="-3.6222692589108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9034947143499733E-2"/>
                  <c:y val="-3.95413922859830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36026664741E-2"/>
                  <c:y val="-3.3170714719562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39091318038E-2"/>
                  <c:y val="-3.72399916379220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'SAP&amp;Credor'!$H$2:$H$11</c:f>
              <c:numCache>
                <c:formatCode>0%</c:formatCode>
                <c:ptCount val="10"/>
                <c:pt idx="0">
                  <c:v>7.8170992618096985E-2</c:v>
                </c:pt>
                <c:pt idx="1">
                  <c:v>8.5625455114130652E-2</c:v>
                </c:pt>
                <c:pt idx="2">
                  <c:v>8.2264643119905626E-2</c:v>
                </c:pt>
                <c:pt idx="3">
                  <c:v>8.390864657814609E-2</c:v>
                </c:pt>
                <c:pt idx="4">
                  <c:v>7.700380694237291E-2</c:v>
                </c:pt>
                <c:pt idx="5">
                  <c:v>7.199813556676761E-2</c:v>
                </c:pt>
                <c:pt idx="6">
                  <c:v>6.9491587841187488E-2</c:v>
                </c:pt>
                <c:pt idx="7">
                  <c:v>6.7181230655173979E-2</c:v>
                </c:pt>
                <c:pt idx="8">
                  <c:v>7.1178986058256705E-2</c:v>
                </c:pt>
                <c:pt idx="9">
                  <c:v>7.0762430766727127E-2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4117365603641316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0822902835421941E-2"/>
                  <c:y val="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'SAP&amp;Credor'!$O$2:$O$11</c:f>
              <c:numCache>
                <c:formatCode>0%</c:formatCode>
                <c:ptCount val="10"/>
                <c:pt idx="0">
                  <c:v>0.2225</c:v>
                </c:pt>
                <c:pt idx="1">
                  <c:v>0.20750000000000007</c:v>
                </c:pt>
                <c:pt idx="2">
                  <c:v>0.21250000000000005</c:v>
                </c:pt>
                <c:pt idx="3">
                  <c:v>0.22</c:v>
                </c:pt>
                <c:pt idx="4">
                  <c:v>0.20750000000000005</c:v>
                </c:pt>
                <c:pt idx="5">
                  <c:v>0.18750000000000006</c:v>
                </c:pt>
                <c:pt idx="6">
                  <c:v>0.2</c:v>
                </c:pt>
                <c:pt idx="7">
                  <c:v>0.21000000000000005</c:v>
                </c:pt>
                <c:pt idx="8">
                  <c:v>0.1925</c:v>
                </c:pt>
                <c:pt idx="9">
                  <c:v>0.21000000000000005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322880"/>
        <c:axId val="293319352"/>
      </c:lineChart>
      <c:catAx>
        <c:axId val="29332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319352"/>
        <c:crosses val="autoZero"/>
        <c:auto val="1"/>
        <c:lblAlgn val="ctr"/>
        <c:lblOffset val="100"/>
        <c:noMultiLvlLbl val="1"/>
      </c:catAx>
      <c:valAx>
        <c:axId val="293319352"/>
        <c:scaling>
          <c:orientation val="minMax"/>
          <c:max val="0.30000000000000016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933228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'SA&amp;Credor'!$H$1</c:f>
              <c:strCache>
                <c:ptCount val="1"/>
                <c:pt idx="0">
                  <c:v>Repasse/Saldo</c:v>
                </c:pt>
              </c:strCache>
            </c:strRef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8219687348465606E-2"/>
                  <c:y val="3.8799245434412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0336050369070425E-2"/>
                  <c:y val="3.4629242463972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5795377867746378E-2"/>
                  <c:y val="-3.9541392285983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819561285283279E-2"/>
                  <c:y val="-3.7506755859374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2605572424651308E-2"/>
                  <c:y val="-2.9585293195359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231584570400373E-2"/>
                  <c:y val="-2.93365213755618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2709739091318038E-2"/>
                  <c:y val="-3.3921291941047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3243425561818402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'Venda&amp;Estoque'!$A$2:$A$11</c:f>
              <c:strCache>
                <c:ptCount val="10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</c:strCache>
            </c:strRef>
          </c:cat>
          <c:val>
            <c:numRef>
              <c:f>'SA&amp;SAP'!$H$2:$H$11</c:f>
              <c:numCache>
                <c:formatCode>0%</c:formatCode>
                <c:ptCount val="10"/>
                <c:pt idx="0">
                  <c:v>0.52041646246763207</c:v>
                </c:pt>
                <c:pt idx="1">
                  <c:v>0.49202672321268842</c:v>
                </c:pt>
                <c:pt idx="2">
                  <c:v>0.5160488174582174</c:v>
                </c:pt>
                <c:pt idx="3">
                  <c:v>0.47852292442416727</c:v>
                </c:pt>
                <c:pt idx="4">
                  <c:v>0.46601547982298341</c:v>
                </c:pt>
                <c:pt idx="5">
                  <c:v>0.53380371042527275</c:v>
                </c:pt>
                <c:pt idx="6">
                  <c:v>0.52996622539315907</c:v>
                </c:pt>
                <c:pt idx="7">
                  <c:v>0.50555212600708233</c:v>
                </c:pt>
                <c:pt idx="8">
                  <c:v>0.49553182278113705</c:v>
                </c:pt>
                <c:pt idx="9">
                  <c:v>0.51185563238690435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'SA&amp;Credor'!$O$1</c:f>
              <c:strCache>
                <c:ptCount val="1"/>
                <c:pt idx="0">
                  <c:v>SA/SC - Fantasia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3507312882761729E-2"/>
                  <c:y val="-3.4688329118496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952748208526719E-2"/>
                  <c:y val="-3.7530696506366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8095304069395951E-2"/>
                  <c:y val="4.16176476990471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207356778349898E-2"/>
                  <c:y val="-3.9107340739006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8643098498318358E-2"/>
                  <c:y val="-4.18668030323275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'SA&amp;SAP'!$O$2:$O$11</c:f>
              <c:numCache>
                <c:formatCode>0%</c:formatCode>
                <c:ptCount val="10"/>
                <c:pt idx="0">
                  <c:v>0.58426966292134819</c:v>
                </c:pt>
                <c:pt idx="1">
                  <c:v>0.57831325301204817</c:v>
                </c:pt>
                <c:pt idx="2">
                  <c:v>0.54087974624195967</c:v>
                </c:pt>
                <c:pt idx="3">
                  <c:v>0.57575757575757569</c:v>
                </c:pt>
                <c:pt idx="4">
                  <c:v>0.57831325301204817</c:v>
                </c:pt>
                <c:pt idx="5">
                  <c:v>0.58666666666666656</c:v>
                </c:pt>
                <c:pt idx="6">
                  <c:v>0.4958330192111966</c:v>
                </c:pt>
                <c:pt idx="7">
                  <c:v>0.58730158730158732</c:v>
                </c:pt>
                <c:pt idx="8">
                  <c:v>0.57142857142857184</c:v>
                </c:pt>
                <c:pt idx="9">
                  <c:v>0.57142857142857173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3319744"/>
        <c:axId val="293320136"/>
      </c:lineChart>
      <c:catAx>
        <c:axId val="29331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3320136"/>
        <c:crosses val="autoZero"/>
        <c:auto val="1"/>
        <c:lblAlgn val="ctr"/>
        <c:lblOffset val="100"/>
        <c:noMultiLvlLbl val="1"/>
      </c:catAx>
      <c:valAx>
        <c:axId val="293320136"/>
        <c:scaling>
          <c:orientation val="minMax"/>
          <c:max val="0.8"/>
          <c:min val="0.2"/>
        </c:scaling>
        <c:delete val="1"/>
        <c:axPos val="l"/>
        <c:numFmt formatCode="0%" sourceLinked="1"/>
        <c:majorTickMark val="out"/>
        <c:minorTickMark val="none"/>
        <c:tickLblPos val="none"/>
        <c:crossAx val="2933197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Lancamento!$J$1</c:f>
              <c:strCache>
                <c:ptCount val="1"/>
                <c:pt idx="0">
                  <c:v>SOMA_VGV_Lancado_RESIDENCIAL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Lancamento!$J$2:$J$11</c:f>
              <c:numCache>
                <c:formatCode>#,##0.0_ ;\-#,##0.0\ </c:formatCode>
                <c:ptCount val="10"/>
                <c:pt idx="0">
                  <c:v>182.54709519999994</c:v>
                </c:pt>
                <c:pt idx="1">
                  <c:v>377.88673899999975</c:v>
                </c:pt>
                <c:pt idx="2">
                  <c:v>2587.6477246100003</c:v>
                </c:pt>
                <c:pt idx="3">
                  <c:v>364.75635860999989</c:v>
                </c:pt>
                <c:pt idx="4">
                  <c:v>1659.3652968099998</c:v>
                </c:pt>
                <c:pt idx="5">
                  <c:v>1159.3410122199996</c:v>
                </c:pt>
                <c:pt idx="6">
                  <c:v>187.70195349999995</c:v>
                </c:pt>
                <c:pt idx="7">
                  <c:v>294.02242999999999</c:v>
                </c:pt>
                <c:pt idx="8">
                  <c:v>1465.9581216199999</c:v>
                </c:pt>
                <c:pt idx="9">
                  <c:v>825.86242672999958</c:v>
                </c:pt>
              </c:numCache>
            </c:numRef>
          </c:val>
        </c:ser>
        <c:ser>
          <c:idx val="1"/>
          <c:order val="1"/>
          <c:tx>
            <c:strRef>
              <c:f>Lancamento!$K$1</c:f>
              <c:strCache>
                <c:ptCount val="1"/>
                <c:pt idx="0">
                  <c:v>SOMA_VGV_Lancado_OUTROS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1"/>
              <c:layout>
                <c:manualLayout>
                  <c:x val="-1.8240836493163453E-3"/>
                  <c:y val="-9.6694174280381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9.1204182465817339E-4"/>
                  <c:y val="-2.96320856665684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759450764104324E-2"/>
                      <c:h val="5.3961587582277239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"/>
                  <c:y val="-5.6145004420866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6.5502505157677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6882294511625342E-17"/>
                  <c:y val="-3.74300029472443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6481672986326589E-3"/>
                  <c:y val="-2.80725022104333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8240836493163286E-3"/>
                  <c:y val="-3.58704194911091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174508790072389E-2"/>
                      <c:h val="4.7723253757736527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Lancamento!$A$2:$A$11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Lancamento!$K$2:$K$11</c:f>
              <c:numCache>
                <c:formatCode>#,##0.0_ ;\-#,##0.0\ </c:formatCode>
                <c:ptCount val="10"/>
                <c:pt idx="1">
                  <c:v>427.13137133999999</c:v>
                </c:pt>
                <c:pt idx="2">
                  <c:v>19.475999999999992</c:v>
                </c:pt>
                <c:pt idx="3">
                  <c:v>225.21838600000001</c:v>
                </c:pt>
                <c:pt idx="4">
                  <c:v>272.02178253999995</c:v>
                </c:pt>
                <c:pt idx="5">
                  <c:v>78.123183799999978</c:v>
                </c:pt>
                <c:pt idx="6">
                  <c:v>30.195599999999988</c:v>
                </c:pt>
                <c:pt idx="7">
                  <c:v>563.91502814999978</c:v>
                </c:pt>
                <c:pt idx="9">
                  <c:v>100.504047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93320528"/>
        <c:axId val="293323664"/>
      </c:barChart>
      <c:dateAx>
        <c:axId val="29332052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93323664"/>
        <c:crosses val="autoZero"/>
        <c:auto val="1"/>
        <c:lblOffset val="100"/>
        <c:baseTimeUnit val="months"/>
      </c:dateAx>
      <c:valAx>
        <c:axId val="293323664"/>
        <c:scaling>
          <c:orientation val="minMax"/>
        </c:scaling>
        <c:delete val="1"/>
        <c:axPos val="l"/>
        <c:numFmt formatCode="#,##0.0_ ;\-#,##0.0\ " sourceLinked="1"/>
        <c:majorTickMark val="out"/>
        <c:minorTickMark val="none"/>
        <c:tickLblPos val="none"/>
        <c:crossAx val="2933205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Venda!$J$1</c:f>
              <c:strCache>
                <c:ptCount val="1"/>
                <c:pt idx="0">
                  <c:v>SOMA_Valor_Venda_RESIDENCIAL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Venda!$J$2:$J$11</c:f>
              <c:numCache>
                <c:formatCode>#,##0.0</c:formatCode>
                <c:ptCount val="10"/>
                <c:pt idx="0">
                  <c:v>1230.2672600599999</c:v>
                </c:pt>
                <c:pt idx="1">
                  <c:v>1332.04281797</c:v>
                </c:pt>
                <c:pt idx="2">
                  <c:v>1677.3888998000004</c:v>
                </c:pt>
                <c:pt idx="3">
                  <c:v>1557.9257276700005</c:v>
                </c:pt>
                <c:pt idx="4">
                  <c:v>1961.1411511900001</c:v>
                </c:pt>
                <c:pt idx="5">
                  <c:v>1439.4813207900002</c:v>
                </c:pt>
                <c:pt idx="6">
                  <c:v>1276.5632320899997</c:v>
                </c:pt>
                <c:pt idx="7">
                  <c:v>1429.8571164699999</c:v>
                </c:pt>
                <c:pt idx="8">
                  <c:v>1534.0260209399999</c:v>
                </c:pt>
                <c:pt idx="9">
                  <c:v>1562.6829139199995</c:v>
                </c:pt>
              </c:numCache>
            </c:numRef>
          </c:val>
        </c:ser>
        <c:ser>
          <c:idx val="1"/>
          <c:order val="1"/>
          <c:tx>
            <c:strRef>
              <c:f>Venda!$K$1</c:f>
              <c:strCache>
                <c:ptCount val="1"/>
                <c:pt idx="0">
                  <c:v>SOMA_Valor_Venda_OUTROS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2383338245407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8240836493163286E-3"/>
                  <c:y val="-8.73366735435701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240836493163286E-3"/>
                  <c:y val="-7.79791728067590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6882294511625342E-17"/>
                  <c:y val="-8.73366735435700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7.4860005894488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6.86216720699479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8240836493163286E-3"/>
                  <c:y val="-0.109170841929462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8240836493163286E-3"/>
                  <c:y val="-9.35750073681108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8240836493163286E-3"/>
                  <c:y val="-7.1740838982218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Venda!$A$2:$A$11</c:f>
              <c:numCache>
                <c:formatCode>mmm\-yy</c:formatCode>
                <c:ptCount val="10"/>
                <c:pt idx="0">
                  <c:v>41640</c:v>
                </c:pt>
                <c:pt idx="1">
                  <c:v>41671</c:v>
                </c:pt>
                <c:pt idx="2">
                  <c:v>41699</c:v>
                </c:pt>
                <c:pt idx="3">
                  <c:v>41730</c:v>
                </c:pt>
                <c:pt idx="4">
                  <c:v>41760</c:v>
                </c:pt>
                <c:pt idx="5">
                  <c:v>41791</c:v>
                </c:pt>
                <c:pt idx="6">
                  <c:v>41821</c:v>
                </c:pt>
                <c:pt idx="7">
                  <c:v>41852</c:v>
                </c:pt>
                <c:pt idx="8">
                  <c:v>41883</c:v>
                </c:pt>
                <c:pt idx="9">
                  <c:v>41913</c:v>
                </c:pt>
              </c:numCache>
            </c:numRef>
          </c:cat>
          <c:val>
            <c:numRef>
              <c:f>Venda!$K$2:$K$11</c:f>
              <c:numCache>
                <c:formatCode>#,##0.0</c:formatCode>
                <c:ptCount val="10"/>
                <c:pt idx="0">
                  <c:v>195.61918273449493</c:v>
                </c:pt>
                <c:pt idx="1">
                  <c:v>377.27073331999986</c:v>
                </c:pt>
                <c:pt idx="2">
                  <c:v>302.93179995999975</c:v>
                </c:pt>
                <c:pt idx="3">
                  <c:v>242.77677475999994</c:v>
                </c:pt>
                <c:pt idx="4">
                  <c:v>329.46870840999975</c:v>
                </c:pt>
                <c:pt idx="5">
                  <c:v>251.02160928000001</c:v>
                </c:pt>
                <c:pt idx="6">
                  <c:v>235.70321588999997</c:v>
                </c:pt>
                <c:pt idx="7">
                  <c:v>469.48423591999989</c:v>
                </c:pt>
                <c:pt idx="8">
                  <c:v>339.49283438999993</c:v>
                </c:pt>
                <c:pt idx="9">
                  <c:v>237.83500090749007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293317392"/>
        <c:axId val="293316608"/>
      </c:barChart>
      <c:dateAx>
        <c:axId val="29331739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93316608"/>
        <c:crosses val="autoZero"/>
        <c:auto val="1"/>
        <c:lblOffset val="100"/>
        <c:baseTimeUnit val="months"/>
      </c:dateAx>
      <c:valAx>
        <c:axId val="293316608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one"/>
        <c:crossAx val="2933173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FE093-2D90-422B-999C-48B986DE7EA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0272E5F-4FC3-427A-8691-69DC6EE39DBD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ABRAINC</a:t>
          </a:r>
          <a:endParaRPr lang="pt-BR" sz="900" b="1" dirty="0"/>
        </a:p>
      </dgm:t>
    </dgm:pt>
    <dgm:pt modelId="{5B08A53A-3C9A-4DB7-B45E-D954F1760E89}" type="parTrans" cxnId="{A716596E-19D0-40D2-86BA-D89546BE3087}">
      <dgm:prSet/>
      <dgm:spPr/>
      <dgm:t>
        <a:bodyPr/>
        <a:lstStyle/>
        <a:p>
          <a:endParaRPr lang="pt-BR" sz="900"/>
        </a:p>
      </dgm:t>
    </dgm:pt>
    <dgm:pt modelId="{C259C17B-0EA4-47DB-A99C-9B812BD82D96}" type="sibTrans" cxnId="{A716596E-19D0-40D2-86BA-D89546BE3087}">
      <dgm:prSet/>
      <dgm:spPr/>
      <dgm:t>
        <a:bodyPr/>
        <a:lstStyle/>
        <a:p>
          <a:endParaRPr lang="pt-BR" sz="900"/>
        </a:p>
      </dgm:t>
    </dgm:pt>
    <dgm:pt modelId="{B5EB4DF1-3CBD-45AE-AB06-FF466BD436EF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Clientes</a:t>
          </a:r>
          <a:endParaRPr lang="pt-BR" sz="900" b="1" dirty="0"/>
        </a:p>
      </dgm:t>
    </dgm:pt>
    <dgm:pt modelId="{E3E15772-8996-476E-B499-D4498C39685D}" type="parTrans" cxnId="{F0AC3572-E45A-449E-B7D6-A4ECF487783D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CC05BF6C-AACD-4FA8-A030-FFFEEFBCD9BA}" type="sibTrans" cxnId="{F0AC3572-E45A-449E-B7D6-A4ECF487783D}">
      <dgm:prSet/>
      <dgm:spPr/>
      <dgm:t>
        <a:bodyPr/>
        <a:lstStyle/>
        <a:p>
          <a:endParaRPr lang="pt-BR" sz="900"/>
        </a:p>
      </dgm:t>
    </dgm:pt>
    <dgm:pt modelId="{A691035A-0466-40B5-83CB-BD6736996BE5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Setor financeiro</a:t>
          </a:r>
          <a:endParaRPr lang="pt-BR" sz="900" b="1" dirty="0"/>
        </a:p>
      </dgm:t>
    </dgm:pt>
    <dgm:pt modelId="{A21DE8AE-2416-4B9A-8DD0-42E59D618D50}" type="parTrans" cxnId="{A3620719-2D5E-4EB1-90AA-2CEA5A2F29CC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54D92927-0C7A-481A-86EB-289FF0C5FBC3}" type="sibTrans" cxnId="{A3620719-2D5E-4EB1-90AA-2CEA5A2F29CC}">
      <dgm:prSet/>
      <dgm:spPr/>
      <dgm:t>
        <a:bodyPr/>
        <a:lstStyle/>
        <a:p>
          <a:endParaRPr lang="pt-BR" sz="900"/>
        </a:p>
      </dgm:t>
    </dgm:pt>
    <dgm:pt modelId="{D94FA7FA-0DD7-44A2-92C1-334F60D46915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Entidades do setor</a:t>
          </a:r>
          <a:endParaRPr lang="pt-BR" sz="900" b="1" dirty="0"/>
        </a:p>
      </dgm:t>
    </dgm:pt>
    <dgm:pt modelId="{F3889F12-3F41-46A6-8E45-2B5ACE90306A}" type="parTrans" cxnId="{514317B2-AC06-4508-9AD7-D92D9A9233F5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2916E1DA-8067-45F8-BDB5-818D7598E8A6}" type="sibTrans" cxnId="{514317B2-AC06-4508-9AD7-D92D9A9233F5}">
      <dgm:prSet/>
      <dgm:spPr/>
      <dgm:t>
        <a:bodyPr/>
        <a:lstStyle/>
        <a:p>
          <a:endParaRPr lang="pt-BR" sz="900"/>
        </a:p>
      </dgm:t>
    </dgm:pt>
    <dgm:pt modelId="{16AC43E4-562D-4E74-AF15-ACB1F4035321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Governo </a:t>
          </a:r>
          <a:r>
            <a:rPr lang="pt-BR" sz="900" dirty="0" smtClean="0"/>
            <a:t>*</a:t>
          </a:r>
          <a:endParaRPr lang="pt-BR" sz="900" dirty="0"/>
        </a:p>
      </dgm:t>
    </dgm:pt>
    <dgm:pt modelId="{37F3E2FD-E3FD-4232-AE25-D00739107108}" type="parTrans" cxnId="{BE14DDB9-53BF-45B0-9DCC-9FD57FD9E747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6B518DB1-C1C6-40CC-AB42-B83E2D9B9001}" type="sibTrans" cxnId="{BE14DDB9-53BF-45B0-9DCC-9FD57FD9E747}">
      <dgm:prSet/>
      <dgm:spPr/>
      <dgm:t>
        <a:bodyPr/>
        <a:lstStyle/>
        <a:p>
          <a:endParaRPr lang="pt-BR" sz="900"/>
        </a:p>
      </dgm:t>
    </dgm:pt>
    <dgm:pt modelId="{ECEC3480-D634-4DEB-9BCA-89794D8BD0E7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Órgãos de defesa do consumidor</a:t>
          </a:r>
          <a:endParaRPr lang="pt-BR" sz="900" b="1" dirty="0"/>
        </a:p>
      </dgm:t>
    </dgm:pt>
    <dgm:pt modelId="{CFB8583E-9F64-418D-9614-031658E69DD4}" type="parTrans" cxnId="{420CB981-A59C-4E55-95D0-605EF7296DF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BDC492E5-B511-4E39-9D07-F3D22B87FA7A}" type="sibTrans" cxnId="{420CB981-A59C-4E55-95D0-605EF7296DF3}">
      <dgm:prSet/>
      <dgm:spPr/>
      <dgm:t>
        <a:bodyPr/>
        <a:lstStyle/>
        <a:p>
          <a:endParaRPr lang="pt-BR" sz="900"/>
        </a:p>
      </dgm:t>
    </dgm:pt>
    <dgm:pt modelId="{5558EDA2-B6D9-4817-85BC-1D724EF76799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Academia</a:t>
          </a:r>
          <a:endParaRPr lang="pt-BR" sz="900" b="1" dirty="0"/>
        </a:p>
      </dgm:t>
    </dgm:pt>
    <dgm:pt modelId="{52246D52-5F6F-4DB8-810E-4655AEC39521}" type="parTrans" cxnId="{B00A5CF7-785F-42CE-97B4-61D45B707EB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BE45817-0826-49A3-9E3C-D3ABF0A2E1F2}" type="sibTrans" cxnId="{B00A5CF7-785F-42CE-97B4-61D45B707EB3}">
      <dgm:prSet/>
      <dgm:spPr/>
      <dgm:t>
        <a:bodyPr/>
        <a:lstStyle/>
        <a:p>
          <a:endParaRPr lang="pt-BR" sz="900"/>
        </a:p>
      </dgm:t>
    </dgm:pt>
    <dgm:pt modelId="{1306521E-0E2F-444C-BC9F-E3EC10FF6378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Imprensa</a:t>
          </a:r>
          <a:endParaRPr lang="pt-BR" sz="900" b="1" dirty="0"/>
        </a:p>
      </dgm:t>
    </dgm:pt>
    <dgm:pt modelId="{C5BDD4AE-F695-464A-BB9A-715B7157889B}" type="parTrans" cxnId="{045D7AA5-102B-48C1-A1C3-44E5062C8716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512D6F97-8A5B-43CC-BC99-96A53656F363}" type="sibTrans" cxnId="{045D7AA5-102B-48C1-A1C3-44E5062C8716}">
      <dgm:prSet/>
      <dgm:spPr/>
      <dgm:t>
        <a:bodyPr/>
        <a:lstStyle/>
        <a:p>
          <a:endParaRPr lang="pt-BR" sz="900"/>
        </a:p>
      </dgm:t>
    </dgm:pt>
    <dgm:pt modelId="{F59643E2-CDB2-4FB2-90B6-0E335DC5C1DD}">
      <dgm:prSet phldrT="[Texto]"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Urbanistas</a:t>
          </a:r>
          <a:endParaRPr lang="pt-BR" sz="900" b="1" dirty="0"/>
        </a:p>
      </dgm:t>
    </dgm:pt>
    <dgm:pt modelId="{9AA261F2-7E6F-4CA6-BCAC-C40C0EADD3DF}" type="parTrans" cxnId="{0BC17831-D0D4-4B72-B167-2CC922C3FD0B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C1104A6-8992-4312-9C0C-E5730F783EE0}" type="sibTrans" cxnId="{0BC17831-D0D4-4B72-B167-2CC922C3FD0B}">
      <dgm:prSet/>
      <dgm:spPr/>
      <dgm:t>
        <a:bodyPr/>
        <a:lstStyle/>
        <a:p>
          <a:endParaRPr lang="pt-BR" sz="900"/>
        </a:p>
      </dgm:t>
    </dgm:pt>
    <dgm:pt modelId="{3E7150FF-C015-449C-9786-F620352A309F}">
      <dgm:prSet phldrT="[Texto]"/>
      <dgm:spPr>
        <a:solidFill>
          <a:srgbClr val="336699"/>
        </a:solidFill>
      </dgm:spPr>
      <dgm:t>
        <a:bodyPr/>
        <a:lstStyle/>
        <a:p>
          <a:endParaRPr lang="pt-BR" sz="900"/>
        </a:p>
      </dgm:t>
    </dgm:pt>
    <dgm:pt modelId="{6FB25B58-8D0D-46E2-B397-95446EE798FB}" type="parTrans" cxnId="{93D9C329-01DA-4859-A50F-C49600793900}">
      <dgm:prSet/>
      <dgm:spPr/>
      <dgm:t>
        <a:bodyPr/>
        <a:lstStyle/>
        <a:p>
          <a:endParaRPr lang="pt-BR" sz="900"/>
        </a:p>
      </dgm:t>
    </dgm:pt>
    <dgm:pt modelId="{5871C646-D93F-4E60-A8D7-0505D8F112F8}" type="sibTrans" cxnId="{93D9C329-01DA-4859-A50F-C49600793900}">
      <dgm:prSet/>
      <dgm:spPr/>
      <dgm:t>
        <a:bodyPr/>
        <a:lstStyle/>
        <a:p>
          <a:endParaRPr lang="pt-BR" sz="900"/>
        </a:p>
      </dgm:t>
    </dgm:pt>
    <dgm:pt modelId="{3541AB32-51AE-428E-9928-3C029B1CEE23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Associados</a:t>
          </a:r>
          <a:endParaRPr lang="pt-BR" sz="900" b="1" dirty="0"/>
        </a:p>
      </dgm:t>
    </dgm:pt>
    <dgm:pt modelId="{457FFD9F-F208-43C1-8000-8D9C9CF5D499}" type="parTrans" cxnId="{54A4ADFF-9E64-4DCF-84B0-D34877D471C5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0EBD68BB-B7F2-4E08-849F-3110C1E45AF8}" type="sibTrans" cxnId="{54A4ADFF-9E64-4DCF-84B0-D34877D471C5}">
      <dgm:prSet/>
      <dgm:spPr/>
      <dgm:t>
        <a:bodyPr/>
        <a:lstStyle/>
        <a:p>
          <a:endParaRPr lang="pt-BR" sz="900"/>
        </a:p>
      </dgm:t>
    </dgm:pt>
    <dgm:pt modelId="{94248B6B-E09D-4789-8BC2-01493EBE644F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/>
            <a:t>MP</a:t>
          </a:r>
          <a:endParaRPr lang="pt-BR" sz="900" b="1" dirty="0"/>
        </a:p>
      </dgm:t>
    </dgm:pt>
    <dgm:pt modelId="{CE545B4B-FD3F-4515-A04D-CFF6FBF2BDE7}" type="parTrans" cxnId="{5E2B30B5-82E0-44C1-88EA-564D7C00E0DF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D1F83E00-8236-4A35-B127-DD1133412DC2}" type="sibTrans" cxnId="{5E2B30B5-82E0-44C1-88EA-564D7C00E0DF}">
      <dgm:prSet/>
      <dgm:spPr/>
      <dgm:t>
        <a:bodyPr/>
        <a:lstStyle/>
        <a:p>
          <a:endParaRPr lang="pt-BR" sz="900"/>
        </a:p>
      </dgm:t>
    </dgm:pt>
    <dgm:pt modelId="{09E06E55-7871-49FC-A326-43BB77D5F944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pt-BR" sz="900" b="1" dirty="0" smtClean="0">
              <a:solidFill>
                <a:schemeClr val="bg1"/>
              </a:solidFill>
            </a:rPr>
            <a:t>Cartórios</a:t>
          </a:r>
          <a:endParaRPr lang="pt-BR" sz="900" b="1" dirty="0">
            <a:solidFill>
              <a:schemeClr val="bg1"/>
            </a:solidFill>
          </a:endParaRPr>
        </a:p>
      </dgm:t>
    </dgm:pt>
    <dgm:pt modelId="{18B0453C-21BA-48E6-B360-A9D841930A74}" type="parTrans" cxnId="{753FB9BC-FF89-4579-808A-531D112D6E71}">
      <dgm:prSet custT="1"/>
      <dgm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pt-BR" sz="900"/>
        </a:p>
      </dgm:t>
    </dgm:pt>
    <dgm:pt modelId="{CDDB4044-8EC9-4DA4-91FC-A8D90716C2C6}" type="sibTrans" cxnId="{753FB9BC-FF89-4579-808A-531D112D6E71}">
      <dgm:prSet/>
      <dgm:spPr/>
      <dgm:t>
        <a:bodyPr/>
        <a:lstStyle/>
        <a:p>
          <a:endParaRPr lang="pt-BR" sz="900"/>
        </a:p>
      </dgm:t>
    </dgm:pt>
    <dgm:pt modelId="{FF4BBD7F-EE43-47C2-A446-A96F926BE07F}" type="pres">
      <dgm:prSet presAssocID="{B27FE093-2D90-422B-999C-48B986DE7EA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318B993-855A-4726-B976-6DEEFBA47506}" type="pres">
      <dgm:prSet presAssocID="{10272E5F-4FC3-427A-8691-69DC6EE39DBD}" presName="centerShape" presStyleLbl="node0" presStyleIdx="0" presStyleCnt="1" custLinFactNeighborX="-2316" custLinFactNeighborY="343"/>
      <dgm:spPr/>
      <dgm:t>
        <a:bodyPr/>
        <a:lstStyle/>
        <a:p>
          <a:endParaRPr lang="pt-BR"/>
        </a:p>
      </dgm:t>
    </dgm:pt>
    <dgm:pt modelId="{D74D2A9D-5357-421F-ABB2-E2742D856EAC}" type="pres">
      <dgm:prSet presAssocID="{E3E15772-8996-476E-B499-D4498C39685D}" presName="Name9" presStyleLbl="parChTrans1D2" presStyleIdx="0" presStyleCnt="11"/>
      <dgm:spPr/>
      <dgm:t>
        <a:bodyPr/>
        <a:lstStyle/>
        <a:p>
          <a:endParaRPr lang="pt-BR"/>
        </a:p>
      </dgm:t>
    </dgm:pt>
    <dgm:pt modelId="{6D0061EE-7753-4163-9AA1-9CE1AAE523AD}" type="pres">
      <dgm:prSet presAssocID="{E3E15772-8996-476E-B499-D4498C39685D}" presName="connTx" presStyleLbl="parChTrans1D2" presStyleIdx="0" presStyleCnt="11"/>
      <dgm:spPr/>
      <dgm:t>
        <a:bodyPr/>
        <a:lstStyle/>
        <a:p>
          <a:endParaRPr lang="pt-BR"/>
        </a:p>
      </dgm:t>
    </dgm:pt>
    <dgm:pt modelId="{B4CDC70E-419A-4816-BB29-91CACCEF1674}" type="pres">
      <dgm:prSet presAssocID="{B5EB4DF1-3CBD-45AE-AB06-FF466BD436EF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D267B6-9F8B-469A-8A07-12241A8D2828}" type="pres">
      <dgm:prSet presAssocID="{A21DE8AE-2416-4B9A-8DD0-42E59D618D50}" presName="Name9" presStyleLbl="parChTrans1D2" presStyleIdx="1" presStyleCnt="11"/>
      <dgm:spPr/>
      <dgm:t>
        <a:bodyPr/>
        <a:lstStyle/>
        <a:p>
          <a:endParaRPr lang="pt-BR"/>
        </a:p>
      </dgm:t>
    </dgm:pt>
    <dgm:pt modelId="{DBFD60DC-9862-4793-B13A-CC4DBB6C2A4F}" type="pres">
      <dgm:prSet presAssocID="{A21DE8AE-2416-4B9A-8DD0-42E59D618D50}" presName="connTx" presStyleLbl="parChTrans1D2" presStyleIdx="1" presStyleCnt="11"/>
      <dgm:spPr/>
      <dgm:t>
        <a:bodyPr/>
        <a:lstStyle/>
        <a:p>
          <a:endParaRPr lang="pt-BR"/>
        </a:p>
      </dgm:t>
    </dgm:pt>
    <dgm:pt modelId="{AEF59623-7481-4FFE-B60D-E2D46B2E693F}" type="pres">
      <dgm:prSet presAssocID="{A691035A-0466-40B5-83CB-BD6736996BE5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53A019-7B76-4CEB-8DB6-6152A17E2AD1}" type="pres">
      <dgm:prSet presAssocID="{18B0453C-21BA-48E6-B360-A9D841930A74}" presName="Name9" presStyleLbl="parChTrans1D2" presStyleIdx="2" presStyleCnt="11"/>
      <dgm:spPr/>
      <dgm:t>
        <a:bodyPr/>
        <a:lstStyle/>
        <a:p>
          <a:endParaRPr lang="pt-BR"/>
        </a:p>
      </dgm:t>
    </dgm:pt>
    <dgm:pt modelId="{E4646C70-BCCE-4F63-8D87-A0ECE31E5205}" type="pres">
      <dgm:prSet presAssocID="{18B0453C-21BA-48E6-B360-A9D841930A74}" presName="connTx" presStyleLbl="parChTrans1D2" presStyleIdx="2" presStyleCnt="11"/>
      <dgm:spPr/>
      <dgm:t>
        <a:bodyPr/>
        <a:lstStyle/>
        <a:p>
          <a:endParaRPr lang="pt-BR"/>
        </a:p>
      </dgm:t>
    </dgm:pt>
    <dgm:pt modelId="{6E2647A2-A791-44CB-9A93-0EBC9C2F1BF4}" type="pres">
      <dgm:prSet presAssocID="{09E06E55-7871-49FC-A326-43BB77D5F944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66FABB-A733-4973-8946-3AB635F0EBF4}" type="pres">
      <dgm:prSet presAssocID="{CFB8583E-9F64-418D-9614-031658E69DD4}" presName="Name9" presStyleLbl="parChTrans1D2" presStyleIdx="3" presStyleCnt="11"/>
      <dgm:spPr/>
      <dgm:t>
        <a:bodyPr/>
        <a:lstStyle/>
        <a:p>
          <a:endParaRPr lang="pt-BR"/>
        </a:p>
      </dgm:t>
    </dgm:pt>
    <dgm:pt modelId="{5540CF33-90BD-4C32-8233-F39E6B2B332B}" type="pres">
      <dgm:prSet presAssocID="{CFB8583E-9F64-418D-9614-031658E69DD4}" presName="connTx" presStyleLbl="parChTrans1D2" presStyleIdx="3" presStyleCnt="11"/>
      <dgm:spPr/>
      <dgm:t>
        <a:bodyPr/>
        <a:lstStyle/>
        <a:p>
          <a:endParaRPr lang="pt-BR"/>
        </a:p>
      </dgm:t>
    </dgm:pt>
    <dgm:pt modelId="{1354C490-FEEB-4B7B-88BB-49E3EA5C1739}" type="pres">
      <dgm:prSet presAssocID="{ECEC3480-D634-4DEB-9BCA-89794D8BD0E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E7F194-E424-4341-BD21-E9D21E4D70A9}" type="pres">
      <dgm:prSet presAssocID="{CE545B4B-FD3F-4515-A04D-CFF6FBF2BDE7}" presName="Name9" presStyleLbl="parChTrans1D2" presStyleIdx="4" presStyleCnt="11"/>
      <dgm:spPr/>
      <dgm:t>
        <a:bodyPr/>
        <a:lstStyle/>
        <a:p>
          <a:endParaRPr lang="pt-BR"/>
        </a:p>
      </dgm:t>
    </dgm:pt>
    <dgm:pt modelId="{2F7E61E5-B3E1-4A46-85CC-A13CF682CC29}" type="pres">
      <dgm:prSet presAssocID="{CE545B4B-FD3F-4515-A04D-CFF6FBF2BDE7}" presName="connTx" presStyleLbl="parChTrans1D2" presStyleIdx="4" presStyleCnt="11"/>
      <dgm:spPr/>
      <dgm:t>
        <a:bodyPr/>
        <a:lstStyle/>
        <a:p>
          <a:endParaRPr lang="pt-BR"/>
        </a:p>
      </dgm:t>
    </dgm:pt>
    <dgm:pt modelId="{DE606941-07AC-4A71-8F4F-69C1E2749D7E}" type="pres">
      <dgm:prSet presAssocID="{94248B6B-E09D-4789-8BC2-01493EBE644F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C33159-5B33-4DA4-A247-C4450291C5B5}" type="pres">
      <dgm:prSet presAssocID="{457FFD9F-F208-43C1-8000-8D9C9CF5D499}" presName="Name9" presStyleLbl="parChTrans1D2" presStyleIdx="5" presStyleCnt="11"/>
      <dgm:spPr/>
      <dgm:t>
        <a:bodyPr/>
        <a:lstStyle/>
        <a:p>
          <a:endParaRPr lang="pt-BR"/>
        </a:p>
      </dgm:t>
    </dgm:pt>
    <dgm:pt modelId="{C2073E9E-0398-42CB-8C84-D32F3D88E0A8}" type="pres">
      <dgm:prSet presAssocID="{457FFD9F-F208-43C1-8000-8D9C9CF5D499}" presName="connTx" presStyleLbl="parChTrans1D2" presStyleIdx="5" presStyleCnt="11"/>
      <dgm:spPr/>
      <dgm:t>
        <a:bodyPr/>
        <a:lstStyle/>
        <a:p>
          <a:endParaRPr lang="pt-BR"/>
        </a:p>
      </dgm:t>
    </dgm:pt>
    <dgm:pt modelId="{9A5C6502-45BA-4A2F-A7FD-08C73C572D0F}" type="pres">
      <dgm:prSet presAssocID="{3541AB32-51AE-428E-9928-3C029B1CEE23}" presName="node" presStyleLbl="node1" presStyleIdx="5" presStyleCnt="11" custRadScaleRad="104489" custRadScaleInc="-170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818F1B-7BF0-4FCE-858F-692658137605}" type="pres">
      <dgm:prSet presAssocID="{C5BDD4AE-F695-464A-BB9A-715B7157889B}" presName="Name9" presStyleLbl="parChTrans1D2" presStyleIdx="6" presStyleCnt="11"/>
      <dgm:spPr/>
      <dgm:t>
        <a:bodyPr/>
        <a:lstStyle/>
        <a:p>
          <a:endParaRPr lang="pt-BR"/>
        </a:p>
      </dgm:t>
    </dgm:pt>
    <dgm:pt modelId="{0A31E66F-29B2-45AD-8846-56223B414E7F}" type="pres">
      <dgm:prSet presAssocID="{C5BDD4AE-F695-464A-BB9A-715B7157889B}" presName="connTx" presStyleLbl="parChTrans1D2" presStyleIdx="6" presStyleCnt="11"/>
      <dgm:spPr/>
      <dgm:t>
        <a:bodyPr/>
        <a:lstStyle/>
        <a:p>
          <a:endParaRPr lang="pt-BR"/>
        </a:p>
      </dgm:t>
    </dgm:pt>
    <dgm:pt modelId="{62ECAB1A-BC7B-49D2-A3D5-7D0AF99F1FBE}" type="pres">
      <dgm:prSet presAssocID="{1306521E-0E2F-444C-BC9F-E3EC10FF6378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B6EA0F-0CBC-48CE-9003-516DD51A290C}" type="pres">
      <dgm:prSet presAssocID="{F3889F12-3F41-46A6-8E45-2B5ACE90306A}" presName="Name9" presStyleLbl="parChTrans1D2" presStyleIdx="7" presStyleCnt="11"/>
      <dgm:spPr/>
      <dgm:t>
        <a:bodyPr/>
        <a:lstStyle/>
        <a:p>
          <a:endParaRPr lang="pt-BR"/>
        </a:p>
      </dgm:t>
    </dgm:pt>
    <dgm:pt modelId="{58B2C230-C92F-48E5-ADBF-7FAF4AF3AD76}" type="pres">
      <dgm:prSet presAssocID="{F3889F12-3F41-46A6-8E45-2B5ACE90306A}" presName="connTx" presStyleLbl="parChTrans1D2" presStyleIdx="7" presStyleCnt="11"/>
      <dgm:spPr/>
      <dgm:t>
        <a:bodyPr/>
        <a:lstStyle/>
        <a:p>
          <a:endParaRPr lang="pt-BR"/>
        </a:p>
      </dgm:t>
    </dgm:pt>
    <dgm:pt modelId="{E7C39B95-23EB-4C40-988B-F23167CECB1F}" type="pres">
      <dgm:prSet presAssocID="{D94FA7FA-0DD7-44A2-92C1-334F60D46915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1B0B6D-3912-4151-91F4-C7588D0A030B}" type="pres">
      <dgm:prSet presAssocID="{52246D52-5F6F-4DB8-810E-4655AEC39521}" presName="Name9" presStyleLbl="parChTrans1D2" presStyleIdx="8" presStyleCnt="11"/>
      <dgm:spPr/>
      <dgm:t>
        <a:bodyPr/>
        <a:lstStyle/>
        <a:p>
          <a:endParaRPr lang="pt-BR"/>
        </a:p>
      </dgm:t>
    </dgm:pt>
    <dgm:pt modelId="{9643822D-DD3F-4B62-9510-084424C01805}" type="pres">
      <dgm:prSet presAssocID="{52246D52-5F6F-4DB8-810E-4655AEC39521}" presName="connTx" presStyleLbl="parChTrans1D2" presStyleIdx="8" presStyleCnt="11"/>
      <dgm:spPr/>
      <dgm:t>
        <a:bodyPr/>
        <a:lstStyle/>
        <a:p>
          <a:endParaRPr lang="pt-BR"/>
        </a:p>
      </dgm:t>
    </dgm:pt>
    <dgm:pt modelId="{4D0B6416-5D5C-4F52-9A7F-817D44C74FB6}" type="pres">
      <dgm:prSet presAssocID="{5558EDA2-B6D9-4817-85BC-1D724EF7679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93B0CC-EC32-4676-AF64-9864D8160C41}" type="pres">
      <dgm:prSet presAssocID="{9AA261F2-7E6F-4CA6-BCAC-C40C0EADD3DF}" presName="Name9" presStyleLbl="parChTrans1D2" presStyleIdx="9" presStyleCnt="11"/>
      <dgm:spPr/>
      <dgm:t>
        <a:bodyPr/>
        <a:lstStyle/>
        <a:p>
          <a:endParaRPr lang="pt-BR"/>
        </a:p>
      </dgm:t>
    </dgm:pt>
    <dgm:pt modelId="{CF474316-ABD1-4307-A44A-570C3948F8CB}" type="pres">
      <dgm:prSet presAssocID="{9AA261F2-7E6F-4CA6-BCAC-C40C0EADD3DF}" presName="connTx" presStyleLbl="parChTrans1D2" presStyleIdx="9" presStyleCnt="11"/>
      <dgm:spPr/>
      <dgm:t>
        <a:bodyPr/>
        <a:lstStyle/>
        <a:p>
          <a:endParaRPr lang="pt-BR"/>
        </a:p>
      </dgm:t>
    </dgm:pt>
    <dgm:pt modelId="{F4D6D20B-8240-491E-8984-A442752AA5BC}" type="pres">
      <dgm:prSet presAssocID="{F59643E2-CDB2-4FB2-90B6-0E335DC5C1DD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CB51AE-8BF2-4BA3-BF72-34D529E4AC0C}" type="pres">
      <dgm:prSet presAssocID="{37F3E2FD-E3FD-4232-AE25-D00739107108}" presName="Name9" presStyleLbl="parChTrans1D2" presStyleIdx="10" presStyleCnt="11"/>
      <dgm:spPr/>
      <dgm:t>
        <a:bodyPr/>
        <a:lstStyle/>
        <a:p>
          <a:endParaRPr lang="pt-BR"/>
        </a:p>
      </dgm:t>
    </dgm:pt>
    <dgm:pt modelId="{1D81C9F1-2915-461C-9DBD-AD5743103BD1}" type="pres">
      <dgm:prSet presAssocID="{37F3E2FD-E3FD-4232-AE25-D00739107108}" presName="connTx" presStyleLbl="parChTrans1D2" presStyleIdx="10" presStyleCnt="11"/>
      <dgm:spPr/>
      <dgm:t>
        <a:bodyPr/>
        <a:lstStyle/>
        <a:p>
          <a:endParaRPr lang="pt-BR"/>
        </a:p>
      </dgm:t>
    </dgm:pt>
    <dgm:pt modelId="{60F2785D-B712-44F7-837E-3AD55AB11FBB}" type="pres">
      <dgm:prSet presAssocID="{16AC43E4-562D-4E74-AF15-ACB1F4035321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3BEA95E-443A-42EF-997F-AB127C87EE9A}" type="presOf" srcId="{16AC43E4-562D-4E74-AF15-ACB1F4035321}" destId="{60F2785D-B712-44F7-837E-3AD55AB11FBB}" srcOrd="0" destOrd="0" presId="urn:microsoft.com/office/officeart/2005/8/layout/radial1"/>
    <dgm:cxn modelId="{0364036A-494A-4CE4-944F-0DBC7CD55C70}" type="presOf" srcId="{C5BDD4AE-F695-464A-BB9A-715B7157889B}" destId="{0A31E66F-29B2-45AD-8846-56223B414E7F}" srcOrd="1" destOrd="0" presId="urn:microsoft.com/office/officeart/2005/8/layout/radial1"/>
    <dgm:cxn modelId="{D5DD7723-D481-4C82-9606-D757FEEF00B0}" type="presOf" srcId="{F3889F12-3F41-46A6-8E45-2B5ACE90306A}" destId="{58B2C230-C92F-48E5-ADBF-7FAF4AF3AD76}" srcOrd="1" destOrd="0" presId="urn:microsoft.com/office/officeart/2005/8/layout/radial1"/>
    <dgm:cxn modelId="{EF0C9F39-18DC-49E0-B5A1-99B828CC1B17}" type="presOf" srcId="{CFB8583E-9F64-418D-9614-031658E69DD4}" destId="{4D66FABB-A733-4973-8946-3AB635F0EBF4}" srcOrd="0" destOrd="0" presId="urn:microsoft.com/office/officeart/2005/8/layout/radial1"/>
    <dgm:cxn modelId="{5E2B30B5-82E0-44C1-88EA-564D7C00E0DF}" srcId="{10272E5F-4FC3-427A-8691-69DC6EE39DBD}" destId="{94248B6B-E09D-4789-8BC2-01493EBE644F}" srcOrd="4" destOrd="0" parTransId="{CE545B4B-FD3F-4515-A04D-CFF6FBF2BDE7}" sibTransId="{D1F83E00-8236-4A35-B127-DD1133412DC2}"/>
    <dgm:cxn modelId="{753FB9BC-FF89-4579-808A-531D112D6E71}" srcId="{10272E5F-4FC3-427A-8691-69DC6EE39DBD}" destId="{09E06E55-7871-49FC-A326-43BB77D5F944}" srcOrd="2" destOrd="0" parTransId="{18B0453C-21BA-48E6-B360-A9D841930A74}" sibTransId="{CDDB4044-8EC9-4DA4-91FC-A8D90716C2C6}"/>
    <dgm:cxn modelId="{F0AC3572-E45A-449E-B7D6-A4ECF487783D}" srcId="{10272E5F-4FC3-427A-8691-69DC6EE39DBD}" destId="{B5EB4DF1-3CBD-45AE-AB06-FF466BD436EF}" srcOrd="0" destOrd="0" parTransId="{E3E15772-8996-476E-B499-D4498C39685D}" sibTransId="{CC05BF6C-AACD-4FA8-A030-FFFEEFBCD9BA}"/>
    <dgm:cxn modelId="{255E472B-01E7-47AF-9143-4C1BC6F5114D}" type="presOf" srcId="{ECEC3480-D634-4DEB-9BCA-89794D8BD0E7}" destId="{1354C490-FEEB-4B7B-88BB-49E3EA5C1739}" srcOrd="0" destOrd="0" presId="urn:microsoft.com/office/officeart/2005/8/layout/radial1"/>
    <dgm:cxn modelId="{06C3E439-BDC6-4040-95D2-A91E13300D5D}" type="presOf" srcId="{F3889F12-3F41-46A6-8E45-2B5ACE90306A}" destId="{FDB6EA0F-0CBC-48CE-9003-516DD51A290C}" srcOrd="0" destOrd="0" presId="urn:microsoft.com/office/officeart/2005/8/layout/radial1"/>
    <dgm:cxn modelId="{AF14BB7E-C3CC-4CFB-9B30-2972BB9BB81B}" type="presOf" srcId="{E3E15772-8996-476E-B499-D4498C39685D}" destId="{D74D2A9D-5357-421F-ABB2-E2742D856EAC}" srcOrd="0" destOrd="0" presId="urn:microsoft.com/office/officeart/2005/8/layout/radial1"/>
    <dgm:cxn modelId="{045D7AA5-102B-48C1-A1C3-44E5062C8716}" srcId="{10272E5F-4FC3-427A-8691-69DC6EE39DBD}" destId="{1306521E-0E2F-444C-BC9F-E3EC10FF6378}" srcOrd="6" destOrd="0" parTransId="{C5BDD4AE-F695-464A-BB9A-715B7157889B}" sibTransId="{512D6F97-8A5B-43CC-BC99-96A53656F363}"/>
    <dgm:cxn modelId="{9B6E0F17-303C-4B45-962C-A9A095BB74E7}" type="presOf" srcId="{9AA261F2-7E6F-4CA6-BCAC-C40C0EADD3DF}" destId="{6793B0CC-EC32-4676-AF64-9864D8160C41}" srcOrd="0" destOrd="0" presId="urn:microsoft.com/office/officeart/2005/8/layout/radial1"/>
    <dgm:cxn modelId="{BE14DDB9-53BF-45B0-9DCC-9FD57FD9E747}" srcId="{10272E5F-4FC3-427A-8691-69DC6EE39DBD}" destId="{16AC43E4-562D-4E74-AF15-ACB1F4035321}" srcOrd="10" destOrd="0" parTransId="{37F3E2FD-E3FD-4232-AE25-D00739107108}" sibTransId="{6B518DB1-C1C6-40CC-AB42-B83E2D9B9001}"/>
    <dgm:cxn modelId="{A716596E-19D0-40D2-86BA-D89546BE3087}" srcId="{B27FE093-2D90-422B-999C-48B986DE7EAD}" destId="{10272E5F-4FC3-427A-8691-69DC6EE39DBD}" srcOrd="0" destOrd="0" parTransId="{5B08A53A-3C9A-4DB7-B45E-D954F1760E89}" sibTransId="{C259C17B-0EA4-47DB-A99C-9B812BD82D96}"/>
    <dgm:cxn modelId="{DF65C804-56E1-4844-BB4C-9711C136B1C4}" type="presOf" srcId="{18B0453C-21BA-48E6-B360-A9D841930A74}" destId="{0B53A019-7B76-4CEB-8DB6-6152A17E2AD1}" srcOrd="0" destOrd="0" presId="urn:microsoft.com/office/officeart/2005/8/layout/radial1"/>
    <dgm:cxn modelId="{EAD818BC-D0DA-410D-867F-6DE43B7C738D}" type="presOf" srcId="{F59643E2-CDB2-4FB2-90B6-0E335DC5C1DD}" destId="{F4D6D20B-8240-491E-8984-A442752AA5BC}" srcOrd="0" destOrd="0" presId="urn:microsoft.com/office/officeart/2005/8/layout/radial1"/>
    <dgm:cxn modelId="{67C5B948-C87B-42C3-991D-144D9512168B}" type="presOf" srcId="{CE545B4B-FD3F-4515-A04D-CFF6FBF2BDE7}" destId="{08E7F194-E424-4341-BD21-E9D21E4D70A9}" srcOrd="0" destOrd="0" presId="urn:microsoft.com/office/officeart/2005/8/layout/radial1"/>
    <dgm:cxn modelId="{7551B3B1-8385-4E31-845A-68AE64BD0568}" type="presOf" srcId="{37F3E2FD-E3FD-4232-AE25-D00739107108}" destId="{49CB51AE-8BF2-4BA3-BF72-34D529E4AC0C}" srcOrd="0" destOrd="0" presId="urn:microsoft.com/office/officeart/2005/8/layout/radial1"/>
    <dgm:cxn modelId="{1967D535-7C7D-4480-9412-C98CEA00AFBD}" type="presOf" srcId="{37F3E2FD-E3FD-4232-AE25-D00739107108}" destId="{1D81C9F1-2915-461C-9DBD-AD5743103BD1}" srcOrd="1" destOrd="0" presId="urn:microsoft.com/office/officeart/2005/8/layout/radial1"/>
    <dgm:cxn modelId="{08178D4B-DC24-473E-8B4A-DFFB7BC66D97}" type="presOf" srcId="{5558EDA2-B6D9-4817-85BC-1D724EF76799}" destId="{4D0B6416-5D5C-4F52-9A7F-817D44C74FB6}" srcOrd="0" destOrd="0" presId="urn:microsoft.com/office/officeart/2005/8/layout/radial1"/>
    <dgm:cxn modelId="{54A4ADFF-9E64-4DCF-84B0-D34877D471C5}" srcId="{10272E5F-4FC3-427A-8691-69DC6EE39DBD}" destId="{3541AB32-51AE-428E-9928-3C029B1CEE23}" srcOrd="5" destOrd="0" parTransId="{457FFD9F-F208-43C1-8000-8D9C9CF5D499}" sibTransId="{0EBD68BB-B7F2-4E08-849F-3110C1E45AF8}"/>
    <dgm:cxn modelId="{0E0B98BF-4617-4BC8-832A-B8418BE9A7FD}" type="presOf" srcId="{C5BDD4AE-F695-464A-BB9A-715B7157889B}" destId="{D3818F1B-7BF0-4FCE-858F-692658137605}" srcOrd="0" destOrd="0" presId="urn:microsoft.com/office/officeart/2005/8/layout/radial1"/>
    <dgm:cxn modelId="{514317B2-AC06-4508-9AD7-D92D9A9233F5}" srcId="{10272E5F-4FC3-427A-8691-69DC6EE39DBD}" destId="{D94FA7FA-0DD7-44A2-92C1-334F60D46915}" srcOrd="7" destOrd="0" parTransId="{F3889F12-3F41-46A6-8E45-2B5ACE90306A}" sibTransId="{2916E1DA-8067-45F8-BDB5-818D7598E8A6}"/>
    <dgm:cxn modelId="{C19E98BD-D03A-4EFD-A5C2-8643EE44E1C0}" type="presOf" srcId="{3541AB32-51AE-428E-9928-3C029B1CEE23}" destId="{9A5C6502-45BA-4A2F-A7FD-08C73C572D0F}" srcOrd="0" destOrd="0" presId="urn:microsoft.com/office/officeart/2005/8/layout/radial1"/>
    <dgm:cxn modelId="{02FCB6C9-9209-4791-91B6-502B90162E55}" type="presOf" srcId="{D94FA7FA-0DD7-44A2-92C1-334F60D46915}" destId="{E7C39B95-23EB-4C40-988B-F23167CECB1F}" srcOrd="0" destOrd="0" presId="urn:microsoft.com/office/officeart/2005/8/layout/radial1"/>
    <dgm:cxn modelId="{A3620719-2D5E-4EB1-90AA-2CEA5A2F29CC}" srcId="{10272E5F-4FC3-427A-8691-69DC6EE39DBD}" destId="{A691035A-0466-40B5-83CB-BD6736996BE5}" srcOrd="1" destOrd="0" parTransId="{A21DE8AE-2416-4B9A-8DD0-42E59D618D50}" sibTransId="{54D92927-0C7A-481A-86EB-289FF0C5FBC3}"/>
    <dgm:cxn modelId="{B00A5CF7-785F-42CE-97B4-61D45B707EB3}" srcId="{10272E5F-4FC3-427A-8691-69DC6EE39DBD}" destId="{5558EDA2-B6D9-4817-85BC-1D724EF76799}" srcOrd="8" destOrd="0" parTransId="{52246D52-5F6F-4DB8-810E-4655AEC39521}" sibTransId="{0BE45817-0826-49A3-9E3C-D3ABF0A2E1F2}"/>
    <dgm:cxn modelId="{12BCBF66-7EEE-4E0A-A1AE-4D5F24564A0B}" type="presOf" srcId="{CFB8583E-9F64-418D-9614-031658E69DD4}" destId="{5540CF33-90BD-4C32-8233-F39E6B2B332B}" srcOrd="1" destOrd="0" presId="urn:microsoft.com/office/officeart/2005/8/layout/radial1"/>
    <dgm:cxn modelId="{56E77868-4B77-42C7-832B-E0E9B6BB010F}" type="presOf" srcId="{94248B6B-E09D-4789-8BC2-01493EBE644F}" destId="{DE606941-07AC-4A71-8F4F-69C1E2749D7E}" srcOrd="0" destOrd="0" presId="urn:microsoft.com/office/officeart/2005/8/layout/radial1"/>
    <dgm:cxn modelId="{AA459B2D-4AC9-4FED-9A39-78564F07DFD6}" type="presOf" srcId="{457FFD9F-F208-43C1-8000-8D9C9CF5D499}" destId="{C2073E9E-0398-42CB-8C84-D32F3D88E0A8}" srcOrd="1" destOrd="0" presId="urn:microsoft.com/office/officeart/2005/8/layout/radial1"/>
    <dgm:cxn modelId="{972B5B00-1F19-4C3B-B44A-28319D336806}" type="presOf" srcId="{A21DE8AE-2416-4B9A-8DD0-42E59D618D50}" destId="{61D267B6-9F8B-469A-8A07-12241A8D2828}" srcOrd="0" destOrd="0" presId="urn:microsoft.com/office/officeart/2005/8/layout/radial1"/>
    <dgm:cxn modelId="{624F7FE8-1689-4033-B961-22AD8B0245A0}" type="presOf" srcId="{9AA261F2-7E6F-4CA6-BCAC-C40C0EADD3DF}" destId="{CF474316-ABD1-4307-A44A-570C3948F8CB}" srcOrd="1" destOrd="0" presId="urn:microsoft.com/office/officeart/2005/8/layout/radial1"/>
    <dgm:cxn modelId="{ADDC1100-3D78-498B-8B10-1723086C281B}" type="presOf" srcId="{B5EB4DF1-3CBD-45AE-AB06-FF466BD436EF}" destId="{B4CDC70E-419A-4816-BB29-91CACCEF1674}" srcOrd="0" destOrd="0" presId="urn:microsoft.com/office/officeart/2005/8/layout/radial1"/>
    <dgm:cxn modelId="{002EE172-88A6-4A19-8D0E-675A016CEE49}" type="presOf" srcId="{10272E5F-4FC3-427A-8691-69DC6EE39DBD}" destId="{D318B993-855A-4726-B976-6DEEFBA47506}" srcOrd="0" destOrd="0" presId="urn:microsoft.com/office/officeart/2005/8/layout/radial1"/>
    <dgm:cxn modelId="{7DDB0996-0DD6-4EC9-A932-5059ED2A42F0}" type="presOf" srcId="{A21DE8AE-2416-4B9A-8DD0-42E59D618D50}" destId="{DBFD60DC-9862-4793-B13A-CC4DBB6C2A4F}" srcOrd="1" destOrd="0" presId="urn:microsoft.com/office/officeart/2005/8/layout/radial1"/>
    <dgm:cxn modelId="{656447BF-8B5D-4360-B6AA-247919CBE222}" type="presOf" srcId="{09E06E55-7871-49FC-A326-43BB77D5F944}" destId="{6E2647A2-A791-44CB-9A93-0EBC9C2F1BF4}" srcOrd="0" destOrd="0" presId="urn:microsoft.com/office/officeart/2005/8/layout/radial1"/>
    <dgm:cxn modelId="{D492467E-E86D-4DD2-A5AB-916D85CA104F}" type="presOf" srcId="{18B0453C-21BA-48E6-B360-A9D841930A74}" destId="{E4646C70-BCCE-4F63-8D87-A0ECE31E5205}" srcOrd="1" destOrd="0" presId="urn:microsoft.com/office/officeart/2005/8/layout/radial1"/>
    <dgm:cxn modelId="{8EE2B4CC-5008-407A-9570-64B2D12E64AB}" type="presOf" srcId="{CE545B4B-FD3F-4515-A04D-CFF6FBF2BDE7}" destId="{2F7E61E5-B3E1-4A46-85CC-A13CF682CC29}" srcOrd="1" destOrd="0" presId="urn:microsoft.com/office/officeart/2005/8/layout/radial1"/>
    <dgm:cxn modelId="{420CB981-A59C-4E55-95D0-605EF7296DF3}" srcId="{10272E5F-4FC3-427A-8691-69DC6EE39DBD}" destId="{ECEC3480-D634-4DEB-9BCA-89794D8BD0E7}" srcOrd="3" destOrd="0" parTransId="{CFB8583E-9F64-418D-9614-031658E69DD4}" sibTransId="{BDC492E5-B511-4E39-9D07-F3D22B87FA7A}"/>
    <dgm:cxn modelId="{93D9C329-01DA-4859-A50F-C49600793900}" srcId="{B27FE093-2D90-422B-999C-48B986DE7EAD}" destId="{3E7150FF-C015-449C-9786-F620352A309F}" srcOrd="1" destOrd="0" parTransId="{6FB25B58-8D0D-46E2-B397-95446EE798FB}" sibTransId="{5871C646-D93F-4E60-A8D7-0505D8F112F8}"/>
    <dgm:cxn modelId="{9A84EA37-7296-4959-8240-153BE9D0B1C0}" type="presOf" srcId="{E3E15772-8996-476E-B499-D4498C39685D}" destId="{6D0061EE-7753-4163-9AA1-9CE1AAE523AD}" srcOrd="1" destOrd="0" presId="urn:microsoft.com/office/officeart/2005/8/layout/radial1"/>
    <dgm:cxn modelId="{0BC17831-D0D4-4B72-B167-2CC922C3FD0B}" srcId="{10272E5F-4FC3-427A-8691-69DC6EE39DBD}" destId="{F59643E2-CDB2-4FB2-90B6-0E335DC5C1DD}" srcOrd="9" destOrd="0" parTransId="{9AA261F2-7E6F-4CA6-BCAC-C40C0EADD3DF}" sibTransId="{0C1104A6-8992-4312-9C0C-E5730F783EE0}"/>
    <dgm:cxn modelId="{2B031BE5-A9A3-4473-BB94-33EA1BAFFB88}" type="presOf" srcId="{B27FE093-2D90-422B-999C-48B986DE7EAD}" destId="{FF4BBD7F-EE43-47C2-A446-A96F926BE07F}" srcOrd="0" destOrd="0" presId="urn:microsoft.com/office/officeart/2005/8/layout/radial1"/>
    <dgm:cxn modelId="{D1F7F6FB-65DA-44A1-9003-26A1E4746B65}" type="presOf" srcId="{457FFD9F-F208-43C1-8000-8D9C9CF5D499}" destId="{3EC33159-5B33-4DA4-A247-C4450291C5B5}" srcOrd="0" destOrd="0" presId="urn:microsoft.com/office/officeart/2005/8/layout/radial1"/>
    <dgm:cxn modelId="{18F911FF-C32B-4EFF-A032-AAA82915B50A}" type="presOf" srcId="{1306521E-0E2F-444C-BC9F-E3EC10FF6378}" destId="{62ECAB1A-BC7B-49D2-A3D5-7D0AF99F1FBE}" srcOrd="0" destOrd="0" presId="urn:microsoft.com/office/officeart/2005/8/layout/radial1"/>
    <dgm:cxn modelId="{E3973027-E53C-4F16-9CEC-5ADB3AB825DE}" type="presOf" srcId="{A691035A-0466-40B5-83CB-BD6736996BE5}" destId="{AEF59623-7481-4FFE-B60D-E2D46B2E693F}" srcOrd="0" destOrd="0" presId="urn:microsoft.com/office/officeart/2005/8/layout/radial1"/>
    <dgm:cxn modelId="{2B48204C-1324-4963-AC43-C340101C6058}" type="presOf" srcId="{52246D52-5F6F-4DB8-810E-4655AEC39521}" destId="{6F1B0B6D-3912-4151-91F4-C7588D0A030B}" srcOrd="0" destOrd="0" presId="urn:microsoft.com/office/officeart/2005/8/layout/radial1"/>
    <dgm:cxn modelId="{72D0E577-6E30-4BE3-999F-A0B5CBB133FB}" type="presOf" srcId="{52246D52-5F6F-4DB8-810E-4655AEC39521}" destId="{9643822D-DD3F-4B62-9510-084424C01805}" srcOrd="1" destOrd="0" presId="urn:microsoft.com/office/officeart/2005/8/layout/radial1"/>
    <dgm:cxn modelId="{32AF8E50-5888-4672-993C-E0BC24A8E8C1}" type="presParOf" srcId="{FF4BBD7F-EE43-47C2-A446-A96F926BE07F}" destId="{D318B993-855A-4726-B976-6DEEFBA47506}" srcOrd="0" destOrd="0" presId="urn:microsoft.com/office/officeart/2005/8/layout/radial1"/>
    <dgm:cxn modelId="{F02F307A-ED88-4A78-B9D7-5093910C0B32}" type="presParOf" srcId="{FF4BBD7F-EE43-47C2-A446-A96F926BE07F}" destId="{D74D2A9D-5357-421F-ABB2-E2742D856EAC}" srcOrd="1" destOrd="0" presId="urn:microsoft.com/office/officeart/2005/8/layout/radial1"/>
    <dgm:cxn modelId="{42F0D7A5-4950-4234-838C-67A0D031D997}" type="presParOf" srcId="{D74D2A9D-5357-421F-ABB2-E2742D856EAC}" destId="{6D0061EE-7753-4163-9AA1-9CE1AAE523AD}" srcOrd="0" destOrd="0" presId="urn:microsoft.com/office/officeart/2005/8/layout/radial1"/>
    <dgm:cxn modelId="{6CCC5D47-496F-4905-A8EE-F104AAF97D75}" type="presParOf" srcId="{FF4BBD7F-EE43-47C2-A446-A96F926BE07F}" destId="{B4CDC70E-419A-4816-BB29-91CACCEF1674}" srcOrd="2" destOrd="0" presId="urn:microsoft.com/office/officeart/2005/8/layout/radial1"/>
    <dgm:cxn modelId="{E6E5098C-9FC2-478F-9FBA-443341A294DD}" type="presParOf" srcId="{FF4BBD7F-EE43-47C2-A446-A96F926BE07F}" destId="{61D267B6-9F8B-469A-8A07-12241A8D2828}" srcOrd="3" destOrd="0" presId="urn:microsoft.com/office/officeart/2005/8/layout/radial1"/>
    <dgm:cxn modelId="{D525FB8C-A263-4D53-A7E6-776B5FD63FC8}" type="presParOf" srcId="{61D267B6-9F8B-469A-8A07-12241A8D2828}" destId="{DBFD60DC-9862-4793-B13A-CC4DBB6C2A4F}" srcOrd="0" destOrd="0" presId="urn:microsoft.com/office/officeart/2005/8/layout/radial1"/>
    <dgm:cxn modelId="{3017356C-0921-4B46-9FD3-9F51D55F9E20}" type="presParOf" srcId="{FF4BBD7F-EE43-47C2-A446-A96F926BE07F}" destId="{AEF59623-7481-4FFE-B60D-E2D46B2E693F}" srcOrd="4" destOrd="0" presId="urn:microsoft.com/office/officeart/2005/8/layout/radial1"/>
    <dgm:cxn modelId="{C69B1BBB-1005-4D57-B604-57CD025F9BE6}" type="presParOf" srcId="{FF4BBD7F-EE43-47C2-A446-A96F926BE07F}" destId="{0B53A019-7B76-4CEB-8DB6-6152A17E2AD1}" srcOrd="5" destOrd="0" presId="urn:microsoft.com/office/officeart/2005/8/layout/radial1"/>
    <dgm:cxn modelId="{3D4EB3EB-A533-46DF-86C1-CD0AAD266915}" type="presParOf" srcId="{0B53A019-7B76-4CEB-8DB6-6152A17E2AD1}" destId="{E4646C70-BCCE-4F63-8D87-A0ECE31E5205}" srcOrd="0" destOrd="0" presId="urn:microsoft.com/office/officeart/2005/8/layout/radial1"/>
    <dgm:cxn modelId="{E7906492-7B80-4096-A936-A9BD07E0F4AC}" type="presParOf" srcId="{FF4BBD7F-EE43-47C2-A446-A96F926BE07F}" destId="{6E2647A2-A791-44CB-9A93-0EBC9C2F1BF4}" srcOrd="6" destOrd="0" presId="urn:microsoft.com/office/officeart/2005/8/layout/radial1"/>
    <dgm:cxn modelId="{CABEBE2D-CA7E-4AD2-94C0-CF4D0C3961E6}" type="presParOf" srcId="{FF4BBD7F-EE43-47C2-A446-A96F926BE07F}" destId="{4D66FABB-A733-4973-8946-3AB635F0EBF4}" srcOrd="7" destOrd="0" presId="urn:microsoft.com/office/officeart/2005/8/layout/radial1"/>
    <dgm:cxn modelId="{FA431101-747B-44B0-859E-E8B22EFB2B11}" type="presParOf" srcId="{4D66FABB-A733-4973-8946-3AB635F0EBF4}" destId="{5540CF33-90BD-4C32-8233-F39E6B2B332B}" srcOrd="0" destOrd="0" presId="urn:microsoft.com/office/officeart/2005/8/layout/radial1"/>
    <dgm:cxn modelId="{0DF58491-D79B-48E0-B27B-C18964563491}" type="presParOf" srcId="{FF4BBD7F-EE43-47C2-A446-A96F926BE07F}" destId="{1354C490-FEEB-4B7B-88BB-49E3EA5C1739}" srcOrd="8" destOrd="0" presId="urn:microsoft.com/office/officeart/2005/8/layout/radial1"/>
    <dgm:cxn modelId="{5E222DDA-4E81-4FAD-836E-9FEF0DDFAC5E}" type="presParOf" srcId="{FF4BBD7F-EE43-47C2-A446-A96F926BE07F}" destId="{08E7F194-E424-4341-BD21-E9D21E4D70A9}" srcOrd="9" destOrd="0" presId="urn:microsoft.com/office/officeart/2005/8/layout/radial1"/>
    <dgm:cxn modelId="{B318D139-AEF3-482F-9729-6C5EE09C99E1}" type="presParOf" srcId="{08E7F194-E424-4341-BD21-E9D21E4D70A9}" destId="{2F7E61E5-B3E1-4A46-85CC-A13CF682CC29}" srcOrd="0" destOrd="0" presId="urn:microsoft.com/office/officeart/2005/8/layout/radial1"/>
    <dgm:cxn modelId="{A7518BD1-EE2C-4A9C-BCDF-3D671B467A57}" type="presParOf" srcId="{FF4BBD7F-EE43-47C2-A446-A96F926BE07F}" destId="{DE606941-07AC-4A71-8F4F-69C1E2749D7E}" srcOrd="10" destOrd="0" presId="urn:microsoft.com/office/officeart/2005/8/layout/radial1"/>
    <dgm:cxn modelId="{D7CB2618-56D4-4A03-8565-3BBA9C8817C7}" type="presParOf" srcId="{FF4BBD7F-EE43-47C2-A446-A96F926BE07F}" destId="{3EC33159-5B33-4DA4-A247-C4450291C5B5}" srcOrd="11" destOrd="0" presId="urn:microsoft.com/office/officeart/2005/8/layout/radial1"/>
    <dgm:cxn modelId="{09B28A7D-D017-4845-BDCF-5295510CE95C}" type="presParOf" srcId="{3EC33159-5B33-4DA4-A247-C4450291C5B5}" destId="{C2073E9E-0398-42CB-8C84-D32F3D88E0A8}" srcOrd="0" destOrd="0" presId="urn:microsoft.com/office/officeart/2005/8/layout/radial1"/>
    <dgm:cxn modelId="{8BDF1BB4-F61A-4115-A75C-BBE85408DBC1}" type="presParOf" srcId="{FF4BBD7F-EE43-47C2-A446-A96F926BE07F}" destId="{9A5C6502-45BA-4A2F-A7FD-08C73C572D0F}" srcOrd="12" destOrd="0" presId="urn:microsoft.com/office/officeart/2005/8/layout/radial1"/>
    <dgm:cxn modelId="{B063072D-5578-44CB-B1CC-DE575503EDC1}" type="presParOf" srcId="{FF4BBD7F-EE43-47C2-A446-A96F926BE07F}" destId="{D3818F1B-7BF0-4FCE-858F-692658137605}" srcOrd="13" destOrd="0" presId="urn:microsoft.com/office/officeart/2005/8/layout/radial1"/>
    <dgm:cxn modelId="{1B6914DE-A9AD-4804-B6BD-085CA7E3D61A}" type="presParOf" srcId="{D3818F1B-7BF0-4FCE-858F-692658137605}" destId="{0A31E66F-29B2-45AD-8846-56223B414E7F}" srcOrd="0" destOrd="0" presId="urn:microsoft.com/office/officeart/2005/8/layout/radial1"/>
    <dgm:cxn modelId="{CFCB2799-D55B-4368-B223-DDD3285D8FE4}" type="presParOf" srcId="{FF4BBD7F-EE43-47C2-A446-A96F926BE07F}" destId="{62ECAB1A-BC7B-49D2-A3D5-7D0AF99F1FBE}" srcOrd="14" destOrd="0" presId="urn:microsoft.com/office/officeart/2005/8/layout/radial1"/>
    <dgm:cxn modelId="{4B08B3E6-3302-4FE1-830B-5DCE1104A2CE}" type="presParOf" srcId="{FF4BBD7F-EE43-47C2-A446-A96F926BE07F}" destId="{FDB6EA0F-0CBC-48CE-9003-516DD51A290C}" srcOrd="15" destOrd="0" presId="urn:microsoft.com/office/officeart/2005/8/layout/radial1"/>
    <dgm:cxn modelId="{D889691A-42D7-4F55-BFD2-5F49F1F7EFE8}" type="presParOf" srcId="{FDB6EA0F-0CBC-48CE-9003-516DD51A290C}" destId="{58B2C230-C92F-48E5-ADBF-7FAF4AF3AD76}" srcOrd="0" destOrd="0" presId="urn:microsoft.com/office/officeart/2005/8/layout/radial1"/>
    <dgm:cxn modelId="{BD2C8807-4B76-4954-978B-7F16E0C2BF61}" type="presParOf" srcId="{FF4BBD7F-EE43-47C2-A446-A96F926BE07F}" destId="{E7C39B95-23EB-4C40-988B-F23167CECB1F}" srcOrd="16" destOrd="0" presId="urn:microsoft.com/office/officeart/2005/8/layout/radial1"/>
    <dgm:cxn modelId="{74E58830-9C6E-47CA-B465-26F943B15AAF}" type="presParOf" srcId="{FF4BBD7F-EE43-47C2-A446-A96F926BE07F}" destId="{6F1B0B6D-3912-4151-91F4-C7588D0A030B}" srcOrd="17" destOrd="0" presId="urn:microsoft.com/office/officeart/2005/8/layout/radial1"/>
    <dgm:cxn modelId="{37F6B6E3-9ED2-4EB2-AC42-0FB94C4D8F59}" type="presParOf" srcId="{6F1B0B6D-3912-4151-91F4-C7588D0A030B}" destId="{9643822D-DD3F-4B62-9510-084424C01805}" srcOrd="0" destOrd="0" presId="urn:microsoft.com/office/officeart/2005/8/layout/radial1"/>
    <dgm:cxn modelId="{25DC010C-7F5B-4FBE-B584-886835958C47}" type="presParOf" srcId="{FF4BBD7F-EE43-47C2-A446-A96F926BE07F}" destId="{4D0B6416-5D5C-4F52-9A7F-817D44C74FB6}" srcOrd="18" destOrd="0" presId="urn:microsoft.com/office/officeart/2005/8/layout/radial1"/>
    <dgm:cxn modelId="{58847D84-BE42-4317-8514-9DD7FF15B874}" type="presParOf" srcId="{FF4BBD7F-EE43-47C2-A446-A96F926BE07F}" destId="{6793B0CC-EC32-4676-AF64-9864D8160C41}" srcOrd="19" destOrd="0" presId="urn:microsoft.com/office/officeart/2005/8/layout/radial1"/>
    <dgm:cxn modelId="{4722AC4C-56DF-45CC-B26C-2E1E935073CF}" type="presParOf" srcId="{6793B0CC-EC32-4676-AF64-9864D8160C41}" destId="{CF474316-ABD1-4307-A44A-570C3948F8CB}" srcOrd="0" destOrd="0" presId="urn:microsoft.com/office/officeart/2005/8/layout/radial1"/>
    <dgm:cxn modelId="{E77527E1-2595-4EC2-882D-8D0E9B722999}" type="presParOf" srcId="{FF4BBD7F-EE43-47C2-A446-A96F926BE07F}" destId="{F4D6D20B-8240-491E-8984-A442752AA5BC}" srcOrd="20" destOrd="0" presId="urn:microsoft.com/office/officeart/2005/8/layout/radial1"/>
    <dgm:cxn modelId="{8A769455-473F-4F57-B20C-BBCFA2533BF0}" type="presParOf" srcId="{FF4BBD7F-EE43-47C2-A446-A96F926BE07F}" destId="{49CB51AE-8BF2-4BA3-BF72-34D529E4AC0C}" srcOrd="21" destOrd="0" presId="urn:microsoft.com/office/officeart/2005/8/layout/radial1"/>
    <dgm:cxn modelId="{B3A5F1F2-E930-4F01-874C-48A21246B6F0}" type="presParOf" srcId="{49CB51AE-8BF2-4BA3-BF72-34D529E4AC0C}" destId="{1D81C9F1-2915-461C-9DBD-AD5743103BD1}" srcOrd="0" destOrd="0" presId="urn:microsoft.com/office/officeart/2005/8/layout/radial1"/>
    <dgm:cxn modelId="{E7FAF244-337A-4F09-A47A-95C7FA321371}" type="presParOf" srcId="{FF4BBD7F-EE43-47C2-A446-A96F926BE07F}" destId="{60F2785D-B712-44F7-837E-3AD55AB11FBB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B993-855A-4726-B976-6DEEFBA47506}">
      <dsp:nvSpPr>
        <dsp:cNvPr id="0" name=""/>
        <dsp:cNvSpPr/>
      </dsp:nvSpPr>
      <dsp:spPr>
        <a:xfrm>
          <a:off x="3249828" y="2399287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ABRAINC</a:t>
          </a:r>
          <a:endParaRPr lang="pt-BR" sz="900" b="1" kern="1200" dirty="0"/>
        </a:p>
      </dsp:txBody>
      <dsp:txXfrm>
        <a:off x="3399473" y="2548932"/>
        <a:ext cx="722547" cy="722547"/>
      </dsp:txXfrm>
    </dsp:sp>
    <dsp:sp modelId="{D74D2A9D-5357-421F-ABB2-E2742D856EAC}">
      <dsp:nvSpPr>
        <dsp:cNvPr id="0" name=""/>
        <dsp:cNvSpPr/>
      </dsp:nvSpPr>
      <dsp:spPr>
        <a:xfrm rot="16358040">
          <a:off x="3136634" y="1709876"/>
          <a:ext cx="1357572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357572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3781481" y="1687819"/>
        <a:ext cx="67878" cy="67878"/>
      </dsp:txXfrm>
    </dsp:sp>
    <dsp:sp modelId="{B4CDC70E-419A-4816-BB29-91CACCEF1674}">
      <dsp:nvSpPr>
        <dsp:cNvPr id="0" name=""/>
        <dsp:cNvSpPr/>
      </dsp:nvSpPr>
      <dsp:spPr>
        <a:xfrm>
          <a:off x="3359175" y="22391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Clientes</a:t>
          </a:r>
          <a:endParaRPr lang="pt-BR" sz="900" b="1" kern="1200" dirty="0"/>
        </a:p>
      </dsp:txBody>
      <dsp:txXfrm>
        <a:off x="3508820" y="172036"/>
        <a:ext cx="722547" cy="722547"/>
      </dsp:txXfrm>
    </dsp:sp>
    <dsp:sp modelId="{61D267B6-9F8B-469A-8A07-12241A8D2828}">
      <dsp:nvSpPr>
        <dsp:cNvPr id="0" name=""/>
        <dsp:cNvSpPr/>
      </dsp:nvSpPr>
      <dsp:spPr>
        <a:xfrm rot="18281176">
          <a:off x="3747052" y="1897253"/>
          <a:ext cx="1413028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413028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418240" y="1873809"/>
        <a:ext cx="70651" cy="70651"/>
      </dsp:txXfrm>
    </dsp:sp>
    <dsp:sp modelId="{AEF59623-7481-4FFE-B60D-E2D46B2E693F}">
      <dsp:nvSpPr>
        <dsp:cNvPr id="0" name=""/>
        <dsp:cNvSpPr/>
      </dsp:nvSpPr>
      <dsp:spPr>
        <a:xfrm>
          <a:off x="4635467" y="397144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Setor financeiro</a:t>
          </a:r>
          <a:endParaRPr lang="pt-BR" sz="900" b="1" kern="1200" dirty="0"/>
        </a:p>
      </dsp:txBody>
      <dsp:txXfrm>
        <a:off x="4785112" y="546789"/>
        <a:ext cx="722547" cy="722547"/>
      </dsp:txXfrm>
    </dsp:sp>
    <dsp:sp modelId="{0B53A019-7B76-4CEB-8DB6-6152A17E2AD1}">
      <dsp:nvSpPr>
        <dsp:cNvPr id="0" name=""/>
        <dsp:cNvSpPr/>
      </dsp:nvSpPr>
      <dsp:spPr>
        <a:xfrm rot="20170044">
          <a:off x="4166481" y="2399892"/>
          <a:ext cx="1445248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445248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852974" y="2375642"/>
        <a:ext cx="72262" cy="72262"/>
      </dsp:txXfrm>
    </dsp:sp>
    <dsp:sp modelId="{6E2647A2-A791-44CB-9A93-0EBC9C2F1BF4}">
      <dsp:nvSpPr>
        <dsp:cNvPr id="0" name=""/>
        <dsp:cNvSpPr/>
      </dsp:nvSpPr>
      <dsp:spPr>
        <a:xfrm>
          <a:off x="5506545" y="1402422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>
              <a:solidFill>
                <a:schemeClr val="bg1"/>
              </a:solidFill>
            </a:rPr>
            <a:t>Cartórios</a:t>
          </a:r>
          <a:endParaRPr lang="pt-BR" sz="900" b="1" kern="1200" dirty="0">
            <a:solidFill>
              <a:schemeClr val="bg1"/>
            </a:solidFill>
          </a:endParaRPr>
        </a:p>
      </dsp:txBody>
      <dsp:txXfrm>
        <a:off x="5656190" y="1552067"/>
        <a:ext cx="722547" cy="722547"/>
      </dsp:txXfrm>
    </dsp:sp>
    <dsp:sp modelId="{4D66FABB-A733-4973-8946-3AB635F0EBF4}">
      <dsp:nvSpPr>
        <dsp:cNvPr id="0" name=""/>
        <dsp:cNvSpPr/>
      </dsp:nvSpPr>
      <dsp:spPr>
        <a:xfrm rot="446883">
          <a:off x="4261259" y="3058209"/>
          <a:ext cx="1444996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444996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947632" y="3033965"/>
        <a:ext cx="72249" cy="72249"/>
      </dsp:txXfrm>
    </dsp:sp>
    <dsp:sp modelId="{1354C490-FEEB-4B7B-88BB-49E3EA5C1739}">
      <dsp:nvSpPr>
        <dsp:cNvPr id="0" name=""/>
        <dsp:cNvSpPr/>
      </dsp:nvSpPr>
      <dsp:spPr>
        <a:xfrm>
          <a:off x="5695848" y="2719056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Órgãos de defesa do consumidor</a:t>
          </a:r>
          <a:endParaRPr lang="pt-BR" sz="900" b="1" kern="1200" dirty="0"/>
        </a:p>
      </dsp:txBody>
      <dsp:txXfrm>
        <a:off x="5845493" y="2868701"/>
        <a:ext cx="722547" cy="722547"/>
      </dsp:txXfrm>
    </dsp:sp>
    <dsp:sp modelId="{08E7F194-E424-4341-BD21-E9D21E4D70A9}">
      <dsp:nvSpPr>
        <dsp:cNvPr id="0" name=""/>
        <dsp:cNvSpPr/>
      </dsp:nvSpPr>
      <dsp:spPr>
        <a:xfrm rot="2336107">
          <a:off x="4001298" y="3663193"/>
          <a:ext cx="1412342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412342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672161" y="3639766"/>
        <a:ext cx="70617" cy="70617"/>
      </dsp:txXfrm>
    </dsp:sp>
    <dsp:sp modelId="{DE606941-07AC-4A71-8F4F-69C1E2749D7E}">
      <dsp:nvSpPr>
        <dsp:cNvPr id="0" name=""/>
        <dsp:cNvSpPr/>
      </dsp:nvSpPr>
      <dsp:spPr>
        <a:xfrm>
          <a:off x="5143274" y="3929023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MP</a:t>
          </a:r>
          <a:endParaRPr lang="pt-BR" sz="900" b="1" kern="1200" dirty="0"/>
        </a:p>
      </dsp:txBody>
      <dsp:txXfrm>
        <a:off x="5292919" y="4078668"/>
        <a:ext cx="722547" cy="722547"/>
      </dsp:txXfrm>
    </dsp:sp>
    <dsp:sp modelId="{3EC33159-5B33-4DA4-A247-C4450291C5B5}">
      <dsp:nvSpPr>
        <dsp:cNvPr id="0" name=""/>
        <dsp:cNvSpPr/>
      </dsp:nvSpPr>
      <dsp:spPr>
        <a:xfrm rot="4214532">
          <a:off x="3472901" y="4033961"/>
          <a:ext cx="1391510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391510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>
        <a:off x="4133869" y="4011055"/>
        <a:ext cx="69575" cy="69575"/>
      </dsp:txXfrm>
    </dsp:sp>
    <dsp:sp modelId="{9A5C6502-45BA-4A2F-A7FD-08C73C572D0F}">
      <dsp:nvSpPr>
        <dsp:cNvPr id="0" name=""/>
        <dsp:cNvSpPr/>
      </dsp:nvSpPr>
      <dsp:spPr>
        <a:xfrm>
          <a:off x="4065647" y="4670561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Associados</a:t>
          </a:r>
          <a:endParaRPr lang="pt-BR" sz="900" b="1" kern="1200" dirty="0"/>
        </a:p>
      </dsp:txBody>
      <dsp:txXfrm>
        <a:off x="4215292" y="4820206"/>
        <a:ext cx="722547" cy="722547"/>
      </dsp:txXfrm>
    </dsp:sp>
    <dsp:sp modelId="{D3818F1B-7BF0-4FCE-858F-692658137605}">
      <dsp:nvSpPr>
        <dsp:cNvPr id="0" name=""/>
        <dsp:cNvSpPr/>
      </dsp:nvSpPr>
      <dsp:spPr>
        <a:xfrm rot="6232843">
          <a:off x="2835530" y="4022765"/>
          <a:ext cx="1294693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294693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3450510" y="4002280"/>
        <a:ext cx="64734" cy="64734"/>
      </dsp:txXfrm>
    </dsp:sp>
    <dsp:sp modelId="{62ECAB1A-BC7B-49D2-A3D5-7D0AF99F1FBE}">
      <dsp:nvSpPr>
        <dsp:cNvPr id="0" name=""/>
        <dsp:cNvSpPr/>
      </dsp:nvSpPr>
      <dsp:spPr>
        <a:xfrm>
          <a:off x="2694089" y="4648169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Imprensa</a:t>
          </a:r>
          <a:endParaRPr lang="pt-BR" sz="900" b="1" kern="1200" dirty="0"/>
        </a:p>
      </dsp:txBody>
      <dsp:txXfrm>
        <a:off x="2843734" y="4797814"/>
        <a:ext cx="722547" cy="722547"/>
      </dsp:txXfrm>
    </dsp:sp>
    <dsp:sp modelId="{FDB6EA0F-0CBC-48CE-9003-516DD51A290C}">
      <dsp:nvSpPr>
        <dsp:cNvPr id="0" name=""/>
        <dsp:cNvSpPr/>
      </dsp:nvSpPr>
      <dsp:spPr>
        <a:xfrm rot="8255465">
          <a:off x="2300172" y="3663193"/>
          <a:ext cx="1246396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246396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2892211" y="3643914"/>
        <a:ext cx="62319" cy="62319"/>
      </dsp:txXfrm>
    </dsp:sp>
    <dsp:sp modelId="{E7C39B95-23EB-4C40-988B-F23167CECB1F}">
      <dsp:nvSpPr>
        <dsp:cNvPr id="0" name=""/>
        <dsp:cNvSpPr/>
      </dsp:nvSpPr>
      <dsp:spPr>
        <a:xfrm>
          <a:off x="1575076" y="3929023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Entidades do setor</a:t>
          </a:r>
          <a:endParaRPr lang="pt-BR" sz="900" b="1" kern="1200" dirty="0"/>
        </a:p>
      </dsp:txBody>
      <dsp:txXfrm>
        <a:off x="1724721" y="4078668"/>
        <a:ext cx="722547" cy="722547"/>
      </dsp:txXfrm>
    </dsp:sp>
    <dsp:sp modelId="{6F1B0B6D-3912-4151-91F4-C7588D0A030B}">
      <dsp:nvSpPr>
        <dsp:cNvPr id="0" name=""/>
        <dsp:cNvSpPr/>
      </dsp:nvSpPr>
      <dsp:spPr>
        <a:xfrm rot="10309806">
          <a:off x="2032921" y="3058209"/>
          <a:ext cx="1228324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228324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2616376" y="3039382"/>
        <a:ext cx="61416" cy="61416"/>
      </dsp:txXfrm>
    </dsp:sp>
    <dsp:sp modelId="{4D0B6416-5D5C-4F52-9A7F-817D44C74FB6}">
      <dsp:nvSpPr>
        <dsp:cNvPr id="0" name=""/>
        <dsp:cNvSpPr/>
      </dsp:nvSpPr>
      <dsp:spPr>
        <a:xfrm>
          <a:off x="1022502" y="2719056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Academia</a:t>
          </a:r>
          <a:endParaRPr lang="pt-BR" sz="900" b="1" kern="1200" dirty="0"/>
        </a:p>
      </dsp:txBody>
      <dsp:txXfrm>
        <a:off x="1172147" y="2868701"/>
        <a:ext cx="722547" cy="722547"/>
      </dsp:txXfrm>
    </dsp:sp>
    <dsp:sp modelId="{6793B0CC-EC32-4676-AF64-9864D8160C41}">
      <dsp:nvSpPr>
        <dsp:cNvPr id="0" name=""/>
        <dsp:cNvSpPr/>
      </dsp:nvSpPr>
      <dsp:spPr>
        <a:xfrm rot="12363889">
          <a:off x="2118274" y="2399892"/>
          <a:ext cx="1246922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246922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2710562" y="2380600"/>
        <a:ext cx="62346" cy="62346"/>
      </dsp:txXfrm>
    </dsp:sp>
    <dsp:sp modelId="{F4D6D20B-8240-491E-8984-A442752AA5BC}">
      <dsp:nvSpPr>
        <dsp:cNvPr id="0" name=""/>
        <dsp:cNvSpPr/>
      </dsp:nvSpPr>
      <dsp:spPr>
        <a:xfrm>
          <a:off x="1211806" y="1402422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Urbanistas</a:t>
          </a:r>
          <a:endParaRPr lang="pt-BR" sz="900" b="1" kern="1200" dirty="0"/>
        </a:p>
      </dsp:txBody>
      <dsp:txXfrm>
        <a:off x="1361451" y="1552067"/>
        <a:ext cx="722547" cy="722547"/>
      </dsp:txXfrm>
    </dsp:sp>
    <dsp:sp modelId="{49CB51AE-8BF2-4BA3-BF72-34D529E4AC0C}">
      <dsp:nvSpPr>
        <dsp:cNvPr id="0" name=""/>
        <dsp:cNvSpPr/>
      </dsp:nvSpPr>
      <dsp:spPr>
        <a:xfrm rot="14385860">
          <a:off x="2529494" y="1897253"/>
          <a:ext cx="1295560" cy="23763"/>
        </a:xfrm>
        <a:custGeom>
          <a:avLst/>
          <a:gdLst/>
          <a:ahLst/>
          <a:cxnLst/>
          <a:rect l="0" t="0" r="0" b="0"/>
          <a:pathLst>
            <a:path>
              <a:moveTo>
                <a:pt x="0" y="11881"/>
              </a:moveTo>
              <a:lnTo>
                <a:pt x="1295560" y="11881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/>
        </a:p>
      </dsp:txBody>
      <dsp:txXfrm rot="10800000">
        <a:off x="3144885" y="1876745"/>
        <a:ext cx="64778" cy="64778"/>
      </dsp:txXfrm>
    </dsp:sp>
    <dsp:sp modelId="{60F2785D-B712-44F7-837E-3AD55AB11FBB}">
      <dsp:nvSpPr>
        <dsp:cNvPr id="0" name=""/>
        <dsp:cNvSpPr/>
      </dsp:nvSpPr>
      <dsp:spPr>
        <a:xfrm>
          <a:off x="2082884" y="397144"/>
          <a:ext cx="1021837" cy="1021837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Governo </a:t>
          </a:r>
          <a:r>
            <a:rPr lang="pt-BR" sz="900" kern="1200" dirty="0" smtClean="0"/>
            <a:t>*</a:t>
          </a:r>
          <a:endParaRPr lang="pt-BR" sz="900" kern="1200" dirty="0"/>
        </a:p>
      </dsp:txBody>
      <dsp:txXfrm>
        <a:off x="2232529" y="546789"/>
        <a:ext cx="722547" cy="72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05/02/2015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14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7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6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25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40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385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7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25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14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145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60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316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7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89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7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6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3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5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6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0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2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8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88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6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5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6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7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4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08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318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05/02/2015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file:///C:\Projetos%20(local)\Abrainc\_Relat&#243;rios\201501\Indicadores_Compostos.xlsx!Venda&amp;Estoque!L16C13:L18C14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C:\Projetos%20(local)\Abrainc\_Relat&#243;rios\201501\Indicadores_Compostos.xlsx!Lan&#231;amentos&amp;Vendas!L16C13:L18C1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file:///C:\Projetos%20(local)\Abrainc\_Relat&#243;rios\201501\Indicadores_Compostos.xlsx!Distrato&amp;Vendas!L16C13:L18C14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file:///C:\Projetos%20(local)\Abrainc\_Relat&#243;rios\201501\Indicadores_Compostos.xlsx!Distrato&amp;Entregas!L16C13:L18C14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chart" Target="../charts/chart5.xml"/><Relationship Id="rId4" Type="http://schemas.openxmlformats.org/officeDocument/2006/relationships/image" Target="../media/image1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P&amp;Credor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chart" Target="../charts/chart6.xml"/><Relationship Id="rId4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1\Indicadores_Compostos.xlsx!SA&amp;SAP!L16C13:L18C14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chart" Target="../charts/chart7.xml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1763688" y="3573016"/>
            <a:ext cx="5400600" cy="23185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6/2/2015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346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6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Possível julgamento pelo Plenário a partir de fevereiro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Trabalho pela regulamentação 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Caracterização do Trabalho Análogo à Escravidão – regulamentação da Port. Int. no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de rito adequado para defesa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</a:p>
          <a:p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controle ao trabalho nestas condições, dentre elas, o Cadastro de Empregadores.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 </a:t>
            </a:r>
            <a:r>
              <a:rPr lang="pt-BR" sz="1700" dirty="0">
                <a:latin typeface="BlissL" panose="02000506030000020004" pitchFamily="2" charset="0"/>
              </a:rPr>
              <a:t>a arbitrariedade no procedimento de inclusão dos empregadores no Cadastro, procedimento este que afronta os princípios constitucionais do devido processo legal e ampla defesa.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Regulamentação </a:t>
            </a:r>
            <a:r>
              <a:rPr lang="pt-BR" sz="1700" dirty="0">
                <a:latin typeface="BlissL" panose="02000506030000020004" pitchFamily="2" charset="0"/>
              </a:rPr>
              <a:t>adequada e procedimento que assegure aos envolvidos os direitos previstos na Constituição Federal Brasileira.</a:t>
            </a:r>
          </a:p>
          <a:p>
            <a:r>
              <a:rPr lang="pt-BR" sz="2000" b="1" dirty="0"/>
              <a:t> </a:t>
            </a:r>
            <a:endParaRPr lang="pt-BR" sz="20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80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Clr>
                <a:srgbClr val="1F497D"/>
              </a:buClr>
            </a:pPr>
            <a:r>
              <a:rPr lang="pt-BR" sz="1700" b="1" dirty="0" smtClean="0">
                <a:latin typeface="BlissL" panose="02000506030000020004" pitchFamily="2" charset="0"/>
              </a:rPr>
              <a:t>Outros pontos destacados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16/1 – MPF </a:t>
            </a:r>
            <a:r>
              <a:rPr lang="pt-BR" sz="1700" dirty="0" smtClean="0">
                <a:latin typeface="BlissL" panose="02000506030000020004" pitchFamily="2" charset="0"/>
              </a:rPr>
              <a:t>– recurso no STF - indeferido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20/1 - Instituto </a:t>
            </a:r>
            <a:r>
              <a:rPr lang="pt-BR" sz="1700" b="1" dirty="0">
                <a:latin typeface="BlissL" panose="02000506030000020004" pitchFamily="2" charset="0"/>
              </a:rPr>
              <a:t>Ethos</a:t>
            </a:r>
            <a:r>
              <a:rPr lang="pt-BR" sz="1700" b="1" dirty="0" smtClean="0">
                <a:latin typeface="BlissL" panose="02000506030000020004" pitchFamily="2" charset="0"/>
              </a:rPr>
              <a:t>, </a:t>
            </a:r>
            <a:r>
              <a:rPr lang="pt-BR" sz="1700" b="1" dirty="0">
                <a:latin typeface="BlissL" panose="02000506030000020004" pitchFamily="2" charset="0"/>
              </a:rPr>
              <a:t>Instituto Pacto Nacional pela Erradicação do Trabalho Escravo (</a:t>
            </a:r>
            <a:r>
              <a:rPr lang="pt-BR" sz="1700" b="1" dirty="0" err="1">
                <a:latin typeface="BlissL" panose="02000506030000020004" pitchFamily="2" charset="0"/>
              </a:rPr>
              <a:t>InPacto</a:t>
            </a:r>
            <a:r>
              <a:rPr lang="pt-BR" sz="1700" b="1" dirty="0" smtClean="0">
                <a:latin typeface="BlissL" panose="02000506030000020004" pitchFamily="2" charset="0"/>
              </a:rPr>
              <a:t>), </a:t>
            </a:r>
            <a:r>
              <a:rPr lang="pt-BR" sz="1700" b="1" dirty="0">
                <a:latin typeface="BlissL" panose="02000506030000020004" pitchFamily="2" charset="0"/>
              </a:rPr>
              <a:t>Instituto Observatório Social (IOS</a:t>
            </a:r>
            <a:r>
              <a:rPr lang="pt-BR" sz="1700" b="1" dirty="0" smtClean="0">
                <a:latin typeface="BlissL" panose="02000506030000020004" pitchFamily="2" charset="0"/>
              </a:rPr>
              <a:t>) </a:t>
            </a:r>
            <a:r>
              <a:rPr lang="pt-BR" sz="1700" dirty="0" smtClean="0">
                <a:latin typeface="BlissL" panose="02000506030000020004" pitchFamily="2" charset="0"/>
              </a:rPr>
              <a:t>– carta à presidente: direitos </a:t>
            </a:r>
            <a:r>
              <a:rPr lang="pt-BR" sz="1700" dirty="0">
                <a:latin typeface="BlissL" panose="02000506030000020004" pitchFamily="2" charset="0"/>
              </a:rPr>
              <a:t>h</a:t>
            </a:r>
            <a:r>
              <a:rPr lang="pt-BR" sz="1700" dirty="0" smtClean="0">
                <a:latin typeface="BlissL" panose="02000506030000020004" pitchFamily="2" charset="0"/>
              </a:rPr>
              <a:t>umanos, oportunidade de defesa em 1ª e 2ª instâncias administrativas antes da inclusão; </a:t>
            </a:r>
            <a:r>
              <a:rPr lang="pt-BR" sz="1700" dirty="0" err="1" smtClean="0">
                <a:latin typeface="BlissL" panose="02000506030000020004" pitchFamily="2" charset="0"/>
              </a:rPr>
              <a:t>JusBrasil</a:t>
            </a:r>
            <a:r>
              <a:rPr lang="pt-BR" sz="1700" dirty="0" smtClean="0">
                <a:latin typeface="BlissL" panose="02000506030000020004" pitchFamily="2" charset="0"/>
              </a:rPr>
              <a:t> - lobby</a:t>
            </a:r>
            <a:r>
              <a:rPr lang="pt-BR" sz="1700" dirty="0">
                <a:latin typeface="BlissL" panose="02000506030000020004" pitchFamily="2" charset="0"/>
              </a:rPr>
              <a:t>, injunção com </a:t>
            </a:r>
            <a:r>
              <a:rPr lang="pt-BR" sz="1700" dirty="0" smtClean="0">
                <a:latin typeface="BlissL" panose="02000506030000020004" pitchFamily="2" charset="0"/>
              </a:rPr>
              <a:t>ISS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Artigos a favor 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dirty="0" err="1" smtClean="0">
                <a:latin typeface="BlissL" panose="02000506030000020004" pitchFamily="2" charset="0"/>
              </a:rPr>
              <a:t>Conjur</a:t>
            </a:r>
            <a:r>
              <a:rPr lang="pt-BR" sz="1700" dirty="0" smtClean="0">
                <a:latin typeface="BlissL" panose="02000506030000020004" pitchFamily="2" charset="0"/>
              </a:rPr>
              <a:t>, Consultor Jurídico (5/12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–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Questões sobre processo de inclusão na lista enviadas ao Conselho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Reunião com Instituto Ethos </a:t>
            </a:r>
            <a:r>
              <a:rPr lang="pt-BR" sz="1700" dirty="0" smtClean="0">
                <a:latin typeface="BlissL" panose="02000506030000020004" pitchFamily="2" charset="0"/>
              </a:rPr>
              <a:t>– 25/2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Pacto Nacional pela Erradicação do Trabalho Escravo, defesa do trabalho decente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Buscar acesso a </a:t>
            </a:r>
            <a:r>
              <a:rPr lang="pt-BR" sz="1700" dirty="0" err="1" smtClean="0">
                <a:latin typeface="BlissL" panose="02000506030000020004" pitchFamily="2" charset="0"/>
              </a:rPr>
              <a:t>TrabalhoDecenteSP</a:t>
            </a:r>
            <a:r>
              <a:rPr lang="pt-BR" sz="1700" dirty="0">
                <a:latin typeface="BlissL" panose="02000506030000020004" pitchFamily="2" charset="0"/>
              </a:rPr>
              <a:t>, da </a:t>
            </a:r>
            <a:r>
              <a:rPr lang="pt-BR" sz="1700" dirty="0" smtClean="0">
                <a:latin typeface="BlissL" panose="02000506030000020004" pitchFamily="2" charset="0"/>
              </a:rPr>
              <a:t>Sec. </a:t>
            </a:r>
            <a:r>
              <a:rPr lang="pt-BR" sz="1700" dirty="0">
                <a:latin typeface="BlissL" panose="02000506030000020004" pitchFamily="2" charset="0"/>
              </a:rPr>
              <a:t>do Emprego e </a:t>
            </a:r>
            <a:r>
              <a:rPr lang="pt-BR" sz="1700" dirty="0" smtClean="0">
                <a:latin typeface="BlissL" panose="02000506030000020004" pitchFamily="2" charset="0"/>
              </a:rPr>
              <a:t>Rel.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Trabalho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SP, 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58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Luciana </a:t>
            </a:r>
            <a:r>
              <a:rPr lang="pt-BR" sz="1700" dirty="0" err="1">
                <a:latin typeface="BlissL" panose="02000506030000020004" pitchFamily="2" charset="0"/>
              </a:rPr>
              <a:t>Dóssio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Oliveira, Bastos (10/2, Conselho Jurídico)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7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Contrárias à terceirização na atividade-fim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Assoc. Nac. Procuradores </a:t>
            </a:r>
            <a:r>
              <a:rPr lang="pt-BR" sz="1700" dirty="0">
                <a:latin typeface="BlissL" panose="02000506030000020004" pitchFamily="2" charset="0"/>
              </a:rPr>
              <a:t>do Trabalho (</a:t>
            </a:r>
            <a:r>
              <a:rPr lang="pt-BR" sz="1700" dirty="0" smtClean="0">
                <a:latin typeface="BlissL" panose="02000506030000020004" pitchFamily="2" charset="0"/>
              </a:rPr>
              <a:t>ANPT)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Nac. dos Técnicos em Radiologia (</a:t>
            </a:r>
            <a:r>
              <a:rPr lang="pt-BR" sz="1700" dirty="0" smtClean="0">
                <a:latin typeface="BlissL" panose="02000506030000020004" pitchFamily="2" charset="0"/>
              </a:rPr>
              <a:t>FENATRA)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Fed</a:t>
            </a:r>
            <a:r>
              <a:rPr lang="pt-BR" sz="1700" dirty="0">
                <a:latin typeface="BlissL" panose="02000506030000020004" pitchFamily="2" charset="0"/>
              </a:rPr>
              <a:t>. Nac</a:t>
            </a:r>
            <a:r>
              <a:rPr lang="pt-BR" sz="1700" dirty="0" smtClean="0">
                <a:latin typeface="BlissL" panose="02000506030000020004" pitchFamily="2" charset="0"/>
              </a:rPr>
              <a:t>. dos </a:t>
            </a:r>
            <a:r>
              <a:rPr lang="pt-BR" sz="1700" dirty="0">
                <a:latin typeface="BlissL" panose="02000506030000020004" pitchFamily="2" charset="0"/>
              </a:rPr>
              <a:t>Eng. (</a:t>
            </a:r>
            <a:r>
              <a:rPr lang="pt-BR" sz="1700" dirty="0" smtClean="0">
                <a:latin typeface="BlissL" panose="02000506030000020004" pitchFamily="2" charset="0"/>
              </a:rPr>
              <a:t>FNE)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</a:t>
            </a:r>
            <a:r>
              <a:rPr lang="pt-BR" sz="1700" dirty="0">
                <a:latin typeface="BlissL" panose="02000506030000020004" pitchFamily="2" charset="0"/>
              </a:rPr>
              <a:t>. dos Eng. da Petrobrás (AEPET) - representado por</a:t>
            </a:r>
            <a:br>
              <a:rPr lang="pt-BR" sz="1700" dirty="0">
                <a:latin typeface="BlissL" panose="02000506030000020004" pitchFamily="2" charset="0"/>
              </a:rPr>
            </a:br>
            <a:r>
              <a:rPr lang="pt-BR" sz="1700" dirty="0">
                <a:latin typeface="BlissL" panose="02000506030000020004" pitchFamily="2" charset="0"/>
              </a:rPr>
              <a:t>Vergara Martins Costa, </a:t>
            </a:r>
            <a:r>
              <a:rPr lang="pt-BR" sz="1700" dirty="0" err="1">
                <a:latin typeface="BlissL" panose="02000506030000020004" pitchFamily="2" charset="0"/>
              </a:rPr>
              <a:t>Troglio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Sanvincente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Advogados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favor: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CBIC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Central Bras.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Setor </a:t>
            </a:r>
            <a:r>
              <a:rPr lang="pt-BR" sz="1700" dirty="0">
                <a:latin typeface="BlissL" panose="02000506030000020004" pitchFamily="2" charset="0"/>
              </a:rPr>
              <a:t>de Serviços (CEBRASSE</a:t>
            </a:r>
            <a:r>
              <a:rPr lang="pt-BR" sz="1700" dirty="0" smtClean="0">
                <a:latin typeface="BlissL" panose="02000506030000020004" pitchFamily="2" charset="0"/>
              </a:rPr>
              <a:t>), com Maricato Advogados </a:t>
            </a:r>
            <a:r>
              <a:rPr lang="pt-BR" sz="1700" dirty="0">
                <a:latin typeface="BlissL" panose="02000506030000020004" pitchFamily="2" charset="0"/>
              </a:rPr>
              <a:t>(</a:t>
            </a:r>
            <a:r>
              <a:rPr lang="pt-BR" sz="1700" dirty="0" smtClean="0">
                <a:latin typeface="BlissL" panose="02000506030000020004" pitchFamily="2" charset="0"/>
              </a:rPr>
              <a:t>MAA)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Conf. Nac.de </a:t>
            </a:r>
            <a:r>
              <a:rPr lang="pt-BR" sz="1700" dirty="0">
                <a:latin typeface="BlissL" panose="02000506030000020004" pitchFamily="2" charset="0"/>
              </a:rPr>
              <a:t>Serviços (CNS) - representado por </a:t>
            </a:r>
            <a:r>
              <a:rPr lang="pt-BR" sz="1700" dirty="0" smtClean="0">
                <a:latin typeface="BlissL" panose="02000506030000020004" pitchFamily="2" charset="0"/>
              </a:rPr>
              <a:t>NBPF Adv.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4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Negócios,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4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Relacionamento com imobiliárias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Autuação </a:t>
            </a:r>
            <a:r>
              <a:rPr lang="pt-BR" sz="1700" b="1" dirty="0">
                <a:latin typeface="BlissL" panose="02000506030000020004" pitchFamily="2" charset="0"/>
              </a:rPr>
              <a:t>INSS – Brasília, </a:t>
            </a:r>
            <a:r>
              <a:rPr lang="pt-BR" sz="1700" b="1" dirty="0" smtClean="0">
                <a:latin typeface="BlissL" panose="02000506030000020004" pitchFamily="2" charset="0"/>
              </a:rPr>
              <a:t>Porto Alegre; </a:t>
            </a:r>
            <a:r>
              <a:rPr lang="pt-BR" sz="1700" b="1" dirty="0">
                <a:latin typeface="BlissL" panose="02000506030000020004" pitchFamily="2" charset="0"/>
              </a:rPr>
              <a:t>decisões contrárias </a:t>
            </a:r>
            <a:r>
              <a:rPr lang="pt-BR" sz="1700" b="1" dirty="0" smtClean="0">
                <a:latin typeface="BlissL" panose="02000506030000020004" pitchFamily="2" charset="0"/>
              </a:rPr>
              <a:t>RS – </a:t>
            </a:r>
            <a:r>
              <a:rPr lang="pt-BR" sz="1700" dirty="0" smtClean="0">
                <a:latin typeface="BlissL" panose="02000506030000020004" pitchFamily="2" charset="0"/>
              </a:rPr>
              <a:t>rejeição de recursos da Fazenda para Câmara Especial no CARF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Lei Complementar – 1/1/2015 </a:t>
            </a:r>
            <a:r>
              <a:rPr lang="pt-BR" sz="1700" dirty="0" smtClean="0">
                <a:latin typeface="BlissL" panose="02000506030000020004" pitchFamily="2" charset="0"/>
              </a:rPr>
              <a:t>– Supersimples - 6% até R$ 180 mil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Corretores </a:t>
            </a:r>
            <a:r>
              <a:rPr lang="pt-BR" altLang="pt-BR" sz="1700" b="1" dirty="0">
                <a:latin typeface="BlissL" panose="02000506030000020004" pitchFamily="2" charset="0"/>
              </a:rPr>
              <a:t>Associados </a:t>
            </a:r>
            <a:r>
              <a:rPr lang="pt-BR" altLang="pt-BR" b="1" dirty="0" smtClean="0"/>
              <a:t>- </a:t>
            </a:r>
            <a:r>
              <a:rPr lang="pt-BR" altLang="pt-BR" sz="1700" b="1" dirty="0">
                <a:latin typeface="BlissL" panose="02000506030000020004" pitchFamily="2" charset="0"/>
              </a:rPr>
              <a:t>Lei </a:t>
            </a:r>
            <a:r>
              <a:rPr lang="pt-BR" altLang="pt-BR" sz="1700" b="1" dirty="0" smtClean="0">
                <a:latin typeface="BlissL" panose="02000506030000020004" pitchFamily="2" charset="0"/>
              </a:rPr>
              <a:t>13.097</a:t>
            </a:r>
            <a:r>
              <a:rPr lang="pt-BR" altLang="pt-BR" sz="1700" b="1" dirty="0">
                <a:latin typeface="BlissL" panose="02000506030000020004" pitchFamily="2" charset="0"/>
              </a:rPr>
              <a:t>, de 19/1/2015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169 - Corretores e imobiliárias quando não regime </a:t>
            </a:r>
            <a:r>
              <a:rPr lang="pt-BR" altLang="pt-BR" sz="1700" dirty="0" smtClean="0">
                <a:latin typeface="BlissL" panose="02000506030000020004" pitchFamily="2" charset="0"/>
              </a:rPr>
              <a:t>CLT</a:t>
            </a:r>
          </a:p>
          <a:p>
            <a:pPr marL="0" lvl="1"/>
            <a:endParaRPr lang="pt-BR" alt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Art. 62 - </a:t>
            </a:r>
            <a:r>
              <a:rPr lang="pt-BR" sz="1700" dirty="0">
                <a:latin typeface="BlissL" panose="02000506030000020004" pitchFamily="2" charset="0"/>
              </a:rPr>
              <a:t>extinção sem intervenção judicial caso o adquirente, que já se encontre em atraso com suas obrigações, não efetue o pagamento integral de verbas em aberto, com juros e multas em 15 dias da notificação judicial ou extrajudicial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33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vendas – aproximação com 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MP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,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Associados- avanço importante na questão trabalhista. Condições: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Associação com Imobiliárias (Contratos Sociais)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Ausência de subordinação - não CLT* - verificações nos fluxos de trabalho</a:t>
            </a: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fiscal </a:t>
            </a:r>
            <a:r>
              <a:rPr lang="pt-BR" sz="1700" dirty="0" smtClean="0">
                <a:latin typeface="BlissL" panose="02000506030000020004" pitchFamily="2" charset="0"/>
              </a:rPr>
              <a:t>–recursos por imobiliárias acolhidos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Lopes)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 Custo dos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Impactos dos modelos nos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Reanálise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 questão consumerista e os pontos apontados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Reanálise nos Comitês Financeiro, Incorporações e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*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3º CLT - Art. 3º - Considera-se empregado toda pessoa física que prestar serviços de natureza não eventual a empregador, sob a dependência deste e mediante salário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0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Imagem </a:t>
            </a:r>
            <a:r>
              <a:rPr lang="pt-BR" sz="1700" b="1" dirty="0">
                <a:latin typeface="BlissL" panose="02000506030000020004" pitchFamily="2" charset="0"/>
              </a:rPr>
              <a:t>do setor e esclarecimentos </a:t>
            </a:r>
            <a:r>
              <a:rPr lang="pt-BR" sz="1700" dirty="0">
                <a:latin typeface="BlissL" panose="02000506030000020004" pitchFamily="2" charset="0"/>
              </a:rPr>
              <a:t>– Cartilha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Definições </a:t>
            </a:r>
            <a:r>
              <a:rPr lang="pt-BR" sz="1700" b="1" dirty="0">
                <a:latin typeface="BlissL" panose="02000506030000020004" pitchFamily="2" charset="0"/>
              </a:rPr>
              <a:t>legais sobre retenção </a:t>
            </a:r>
            <a:r>
              <a:rPr lang="pt-BR" sz="1700" dirty="0">
                <a:latin typeface="BlissL" panose="02000506030000020004" pitchFamily="2" charset="0"/>
              </a:rPr>
              <a:t>– trabalho proativo com Legislativo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Empresas ABRAINC – 44 Deputados Federais e 6 Senadores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ABRAINC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Plano de acompanhamento com Secovi e CBIC: definições, </a:t>
            </a:r>
            <a:r>
              <a:rPr lang="pt-BR" sz="1700" dirty="0" smtClean="0">
                <a:latin typeface="BlissL" panose="02000506030000020004" pitchFamily="2" charset="0"/>
              </a:rPr>
              <a:t>implementação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u="sng" dirty="0">
                <a:latin typeface="BlissL" panose="02000506030000020004" pitchFamily="2" charset="0"/>
              </a:rPr>
              <a:t>4 - Jurisprudência</a:t>
            </a:r>
            <a:r>
              <a:rPr lang="pt-BR" sz="1700" b="1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Conselho Jurídico ABRAINC (e Secovi)</a:t>
            </a:r>
            <a:endParaRPr lang="pt-BR" sz="1700" u="sng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1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84050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– GT Judiciário -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Jurisprudência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Cartilha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agenda integrada, finalização, lançamento, </a:t>
            </a:r>
            <a:r>
              <a:rPr lang="pt-BR" sz="1700" dirty="0" smtClean="0">
                <a:latin typeface="BlissL" panose="02000506030000020004" pitchFamily="2" charset="0"/>
              </a:rPr>
              <a:t>discussão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Objetivos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Esclarecimentos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Importância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Valorização e propostas pelo 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Documento base para construção de enunciados e </a:t>
            </a:r>
            <a:r>
              <a:rPr lang="pt-BR" sz="1700" dirty="0" smtClean="0">
                <a:latin typeface="BlissL" panose="02000506030000020004" pitchFamily="2" charset="0"/>
              </a:rPr>
              <a:t>entendimentos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Verificação e finalização de texto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</a:t>
            </a:r>
            <a:r>
              <a:rPr lang="pt-BR" sz="1700" dirty="0" smtClean="0">
                <a:latin typeface="BlissL" panose="02000506030000020004" pitchFamily="2" charset="0"/>
              </a:rPr>
              <a:t>de reuniões para leitura final com Secovi, CBIC e ADEMI 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Lançamento </a:t>
            </a:r>
            <a:r>
              <a:rPr lang="pt-BR" sz="1700" dirty="0" smtClean="0">
                <a:latin typeface="BlissL" panose="02000506030000020004" pitchFamily="2" charset="0"/>
              </a:rPr>
              <a:t>–evento em Brasília – 18/3, com CBIC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Agenda concatenada </a:t>
            </a:r>
            <a:r>
              <a:rPr lang="pt-BR" sz="1700" dirty="0" smtClean="0">
                <a:latin typeface="BlissL" panose="02000506030000020004" pitchFamily="2" charset="0"/>
              </a:rPr>
              <a:t>– lançamento, mesas, divulgação – Comitê de Comunicação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54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251520" y="980728"/>
            <a:ext cx="8111876" cy="48115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: Comunicação, Pesquisa de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atisfação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Associados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8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Pesquisa com Associados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Cause</a:t>
            </a:r>
            <a:r>
              <a:rPr lang="pt-BR" sz="1700" dirty="0" smtClean="0">
                <a:latin typeface="BlissL" panose="02000506030000020004" pitchFamily="2" charset="0"/>
              </a:rPr>
              <a:t>: Rodolfo </a:t>
            </a:r>
            <a:r>
              <a:rPr lang="pt-BR" sz="1700" dirty="0" err="1">
                <a:latin typeface="BlissL" panose="02000506030000020004" pitchFamily="2" charset="0"/>
              </a:rPr>
              <a:t>Gutilla</a:t>
            </a:r>
            <a:r>
              <a:rPr lang="pt-BR" sz="1700" dirty="0">
                <a:latin typeface="BlissL" panose="02000506030000020004" pitchFamily="2" charset="0"/>
              </a:rPr>
              <a:t>, Leandro Machado e Mônica Gregori </a:t>
            </a:r>
            <a:r>
              <a:rPr lang="pt-BR" sz="1700" dirty="0" smtClean="0">
                <a:latin typeface="BlissL" panose="02000506030000020004" pitchFamily="2" charset="0"/>
              </a:rPr>
              <a:t>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 Natura):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Gerar </a:t>
            </a:r>
            <a:r>
              <a:rPr lang="pt-BR" sz="1700" dirty="0">
                <a:latin typeface="BlissL" panose="02000506030000020004" pitchFamily="2" charset="0"/>
              </a:rPr>
              <a:t>conscientização da população sobre determinada causa,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Mobilizar </a:t>
            </a:r>
            <a:r>
              <a:rPr lang="pt-BR" sz="1700" dirty="0">
                <a:latin typeface="BlissL" panose="02000506030000020004" pitchFamily="2" charset="0"/>
              </a:rPr>
              <a:t>pessoas em torno dela </a:t>
            </a:r>
            <a:r>
              <a:rPr lang="pt-BR" sz="1700" dirty="0" smtClean="0">
                <a:latin typeface="BlissL" panose="02000506030000020004" pitchFamily="2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 cabível, adotar </a:t>
            </a:r>
            <a:r>
              <a:rPr lang="pt-BR" sz="1700" dirty="0">
                <a:latin typeface="BlissL" panose="02000506030000020004" pitchFamily="2" charset="0"/>
              </a:rPr>
              <a:t>estratégias de relações governamentais para influenciar possíveis mudanças de leis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Questões/Briefing: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Melhora da Imagem do </a:t>
            </a:r>
            <a:r>
              <a:rPr lang="pt-BR" sz="1700" dirty="0" smtClean="0">
                <a:latin typeface="BlissL" panose="02000506030000020004" pitchFamily="2" charset="0"/>
              </a:rPr>
              <a:t>Setor/ Equilíbrio </a:t>
            </a:r>
            <a:r>
              <a:rPr lang="pt-BR" sz="1700" dirty="0">
                <a:latin typeface="BlissL" panose="02000506030000020004" pitchFamily="2" charset="0"/>
              </a:rPr>
              <a:t>das </a:t>
            </a:r>
            <a:r>
              <a:rPr lang="pt-BR" sz="1700" dirty="0" smtClean="0">
                <a:latin typeface="BlissL" panose="02000506030000020004" pitchFamily="2" charset="0"/>
              </a:rPr>
              <a:t>relações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e Desenvolvimento </a:t>
            </a:r>
            <a:r>
              <a:rPr lang="pt-BR" sz="1700" b="1" dirty="0">
                <a:latin typeface="BlissL" panose="02000506030000020004" pitchFamily="2" charset="0"/>
              </a:rPr>
              <a:t>dos Trabalhos</a:t>
            </a:r>
            <a:r>
              <a:rPr lang="pt-BR" sz="1700" b="1" dirty="0" smtClean="0">
                <a:latin typeface="BlissL" panose="02000506030000020004" pitchFamily="2" charset="0"/>
              </a:rPr>
              <a:t>: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Captura </a:t>
            </a:r>
            <a:r>
              <a:rPr lang="pt-BR" sz="1700" dirty="0">
                <a:latin typeface="BlissL" panose="02000506030000020004" pitchFamily="2" charset="0"/>
              </a:rPr>
              <a:t>de informações através de pesquisa de imagem, entrevistas, investigações e </a:t>
            </a:r>
            <a:r>
              <a:rPr lang="pt-BR" sz="1700" dirty="0" err="1">
                <a:latin typeface="BlissL" panose="02000506030000020004" pitchFamily="2" charset="0"/>
              </a:rPr>
              <a:t>desk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research</a:t>
            </a:r>
            <a:r>
              <a:rPr lang="pt-BR" sz="1700" dirty="0">
                <a:latin typeface="BlissL" panose="02000506030000020004" pitchFamily="2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Análise </a:t>
            </a:r>
            <a:r>
              <a:rPr lang="pt-BR" sz="1700" dirty="0">
                <a:latin typeface="BlissL" panose="02000506030000020004" pitchFamily="2" charset="0"/>
              </a:rPr>
              <a:t>de contextos, valores, causas emergentes e rede de influências;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Identificação da causa que melhor conecta os interesses do setor aos anseios da sociedade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Estratégia de engajamento/ mobilização da sociedade p/ melhoria das relações e imagem do setor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Definição </a:t>
            </a:r>
            <a:r>
              <a:rPr lang="pt-BR" sz="1700" dirty="0">
                <a:latin typeface="BlissL" panose="02000506030000020004" pitchFamily="2" charset="0"/>
              </a:rPr>
              <a:t>do Conceito  e Mensagens, Arquitetura estratégica com definição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MAI – Mapa de Abordagem </a:t>
            </a:r>
            <a:r>
              <a:rPr lang="pt-BR" sz="1700" dirty="0" smtClean="0">
                <a:latin typeface="BlissL" panose="02000506030000020004" pitchFamily="2" charset="0"/>
              </a:rPr>
              <a:t>Integrada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 para execução dos trabalhos: 6 meses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/>
              <a:t>Imagem do </a:t>
            </a:r>
            <a:r>
              <a:rPr lang="pt-BR" dirty="0" smtClean="0"/>
              <a:t>Setor </a:t>
            </a:r>
            <a:r>
              <a:rPr lang="pt-BR" dirty="0" smtClean="0"/>
              <a:t>– Pesquisa com Associados, Cause 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1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PLANO DE COMUNICAÇÃO</a:t>
            </a: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ABRAINC - 2015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7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Objetivos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395535" y="908720"/>
            <a:ext cx="8481587" cy="476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Posicionar a ABRAINC como entidade referência no processo de reversão da reputação do mercado imobiliário,  utilizando as </a:t>
            </a:r>
            <a:r>
              <a:rPr lang="ja-JP" altLang="pt-BR" sz="1700" dirty="0">
                <a:latin typeface="BlissL" panose="02000506030000020004" pitchFamily="2" charset="0"/>
                <a:ea typeface="+mn-ea"/>
              </a:rPr>
              <a:t>“</a:t>
            </a:r>
            <a:r>
              <a:rPr lang="pt-BR" altLang="ja-JP" sz="1700" dirty="0">
                <a:latin typeface="BlissL" panose="02000506030000020004" pitchFamily="2" charset="0"/>
                <a:ea typeface="+mn-ea"/>
              </a:rPr>
              <a:t>bandeiras</a:t>
            </a:r>
            <a:r>
              <a:rPr lang="ja-JP" altLang="pt-BR" sz="1700" dirty="0">
                <a:latin typeface="BlissL" panose="02000506030000020004" pitchFamily="2" charset="0"/>
                <a:ea typeface="+mn-ea"/>
              </a:rPr>
              <a:t>”</a:t>
            </a:r>
            <a:r>
              <a:rPr lang="pt-BR" altLang="ja-JP" sz="1700" dirty="0">
                <a:latin typeface="BlissL" panose="02000506030000020004" pitchFamily="2" charset="0"/>
                <a:ea typeface="+mn-ea"/>
              </a:rPr>
              <a:t>: melhoria da imagem, desburocratização  e equilíbrio nas relações.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Difundir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o trabalho da ABRAINC de promover mais eficiência em gestão, qualidade e desenvolvimento com sustentabilidade a todo o ciclo da incorporação imobiliária.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Apresentar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 associação como a representante das grandes incorporadoras em questões como crescimento urbano, alternativas de captação de recursos de longo prazo, produtividade e mão de obra.</a:t>
            </a:r>
          </a:p>
          <a:p>
            <a:pPr lvl="1" algn="just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pt-BR" sz="32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49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Públicos Alvo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graphicFrame>
        <p:nvGraphicFramePr>
          <p:cNvPr id="13" name="Diagrama 12"/>
          <p:cNvGraphicFramePr/>
          <p:nvPr/>
        </p:nvGraphicFramePr>
        <p:xfrm>
          <a:off x="917929" y="741733"/>
          <a:ext cx="7740189" cy="569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CaixaDeTexto 2"/>
          <p:cNvSpPr txBox="1">
            <a:spLocks noChangeArrowheads="1"/>
          </p:cNvSpPr>
          <p:nvPr/>
        </p:nvSpPr>
        <p:spPr bwMode="auto">
          <a:xfrm>
            <a:off x="323528" y="5805264"/>
            <a:ext cx="208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altLang="pt-BR" sz="1000" b="1" dirty="0">
                <a:solidFill>
                  <a:srgbClr val="5C6875"/>
                </a:solidFill>
              </a:rPr>
              <a:t>* Os três Poderes: Legislativo, </a:t>
            </a:r>
          </a:p>
          <a:p>
            <a:r>
              <a:rPr lang="pt-BR" altLang="pt-BR" sz="1000" b="1" dirty="0">
                <a:solidFill>
                  <a:srgbClr val="5C6875"/>
                </a:solidFill>
              </a:rPr>
              <a:t>Executivo e Judiciário</a:t>
            </a:r>
          </a:p>
        </p:txBody>
      </p:sp>
      <p:sp>
        <p:nvSpPr>
          <p:cNvPr id="19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32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Estratégia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395536" y="1059228"/>
            <a:ext cx="8548564" cy="388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Estabelecer um cronograma de trabalho focado nos públicos de interesse da Associação, tendo como linha de atuação: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Uniformidade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de mensagens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Cronograma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consistente dos contatos feitos com os diferentes públicos para que esses possam evoluir em ações que beneficiem o setor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Processo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de avaliação constante, para que seja possível acompanhar a evolução do trabalho e ajustar eventuais distorções </a:t>
            </a:r>
          </a:p>
          <a:p>
            <a:pPr lvl="1"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lvl="1">
              <a:buClr>
                <a:srgbClr val="00467A"/>
              </a:buClr>
              <a:buSzPct val="100000"/>
            </a:pPr>
            <a:endParaRPr lang="en-US" altLang="pt-BR" sz="32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08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Atividades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TextBox 6"/>
          <p:cNvSpPr txBox="1"/>
          <p:nvPr/>
        </p:nvSpPr>
        <p:spPr>
          <a:xfrm>
            <a:off x="251520" y="764704"/>
            <a:ext cx="855287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Imprensa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Atendimento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aos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órgãos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imprensa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Encontros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Relacionamento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Associados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Abrainc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Informa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Governos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: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Federal,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Estaduais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Municipais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,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m</a:t>
            </a:r>
            <a:r>
              <a:rPr lang="en-US" altLang="pt-BR" sz="1700" dirty="0" err="1" smtClean="0">
                <a:latin typeface="BlissL" panose="02000506030000020004" pitchFamily="2" charset="0"/>
                <a:ea typeface="+mn-ea"/>
              </a:rPr>
              <a:t>onitorar</a:t>
            </a:r>
            <a:r>
              <a:rPr lang="en-US" altLang="pt-BR" sz="1700" dirty="0" smtClean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Congresso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Academia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Aproximação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c/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Universidades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Faculdades</a:t>
            </a: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Público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Externo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Formadores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Opinião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Listar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pessoas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entidades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interesse</a:t>
            </a: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Participação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em</a:t>
            </a:r>
            <a:r>
              <a:rPr lang="en-US" altLang="pt-BR" sz="1700" b="1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b="1" dirty="0" err="1">
                <a:latin typeface="BlissL" panose="02000506030000020004" pitchFamily="2" charset="0"/>
                <a:ea typeface="+mn-ea"/>
              </a:rPr>
              <a:t>eventos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: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Selecionar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eventos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do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setor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e </a:t>
            </a:r>
            <a:r>
              <a:rPr lang="en-US" altLang="pt-BR" sz="1700" dirty="0" err="1">
                <a:latin typeface="BlissL" panose="02000506030000020004" pitchFamily="2" charset="0"/>
                <a:ea typeface="+mn-ea"/>
              </a:rPr>
              <a:t>premiações</a:t>
            </a:r>
            <a:r>
              <a:rPr lang="en-US" altLang="pt-BR" sz="1700" dirty="0">
                <a:latin typeface="BlissL" panose="02000506030000020004" pitchFamily="2" charset="0"/>
                <a:ea typeface="+mn-ea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endParaRPr lang="en-US" altLang="pt-BR" sz="1800" dirty="0"/>
          </a:p>
          <a:p>
            <a:endParaRPr lang="en-US" altLang="pt-BR" sz="1800" dirty="0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12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Desafios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285651" y="795449"/>
            <a:ext cx="8658449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altLang="pt-BR" sz="1600" dirty="0" smtClean="0">
                <a:solidFill>
                  <a:srgbClr val="5C6875"/>
                </a:solidFill>
                <a:latin typeface="Calibri" pitchFamily="34" charset="0"/>
              </a:rPr>
              <a:t>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Consumidores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e imprensa não sabem o que faz uma incorporadora, para muitos é sinônimo de construtora e imobiliária.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r>
              <a:rPr lang="pt-BR" altLang="en-US" sz="1700" dirty="0">
                <a:latin typeface="BlissL" panose="02000506030000020004" pitchFamily="2" charset="0"/>
                <a:ea typeface="+mn-ea"/>
              </a:rPr>
              <a:t> </a:t>
            </a:r>
            <a:endParaRPr lang="pt-BR" altLang="en-US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en-US" sz="1700" dirty="0" smtClean="0">
                <a:latin typeface="BlissL" panose="02000506030000020004" pitchFamily="2" charset="0"/>
                <a:ea typeface="+mn-ea"/>
              </a:rPr>
              <a:t>“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Falar para fora</a:t>
            </a:r>
            <a:r>
              <a:rPr lang="pt-BR" altLang="en-US" sz="1700" dirty="0">
                <a:latin typeface="BlissL" panose="02000506030000020004" pitchFamily="2" charset="0"/>
                <a:ea typeface="+mn-ea"/>
              </a:rPr>
              <a:t>”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do nosso mercado, discursar nossas posições para consumidores e demais </a:t>
            </a:r>
            <a:r>
              <a:rPr lang="pt-BR" altLang="pt-BR" sz="1700" dirty="0" err="1">
                <a:latin typeface="BlissL" panose="02000506030000020004" pitchFamily="2" charset="0"/>
                <a:ea typeface="+mn-ea"/>
              </a:rPr>
              <a:t>stakeholders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, estabelecendo novas bases de relacionamento.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Desmitificar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os rótulos nocivos de responsáveis pela piora do trânsito, falta de planejamento urbano e especuladores.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Falta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de transparência na relação com órgãos de governo de fiscalizam as atividades do setor, causando desconfiança na sociedade.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 Exemplos </a:t>
            </a:r>
            <a:r>
              <a:rPr lang="pt-BR" altLang="pt-BR" sz="1700" dirty="0">
                <a:latin typeface="BlissL" panose="02000506030000020004" pitchFamily="2" charset="0"/>
                <a:ea typeface="+mn-ea"/>
              </a:rPr>
              <a:t>negativos do passado, como o da Encol, sempre são lembrados quando há algum problema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5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Recomendações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2" name="Espaço Reservado para Conteúdo 1"/>
          <p:cNvSpPr txBox="1">
            <a:spLocks/>
          </p:cNvSpPr>
          <p:nvPr/>
        </p:nvSpPr>
        <p:spPr bwMode="auto">
          <a:xfrm>
            <a:off x="193453" y="836712"/>
            <a:ext cx="845297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CONSTRUA UM DISCURSO (Cause</a:t>
            </a: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)</a:t>
            </a: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ENCOMENDE E DIVULGUE ESTUDOS (já em andamento)</a:t>
            </a: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POSSUA UM BANCO DE DADOS (PARA REFORÇAR SEU </a:t>
            </a:r>
            <a:r>
              <a:rPr lang="pt-BR" altLang="pt-BR" sz="1700" dirty="0" smtClean="0">
                <a:latin typeface="BlissL" panose="02000506030000020004" pitchFamily="2" charset="0"/>
                <a:ea typeface="+mn-ea"/>
              </a:rPr>
              <a:t>DISCURSO – em andamento)</a:t>
            </a: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DISCUTA INTERNAMENTE PARA QUE EXTERNAMENTE SEU DISCURSO SEJA COESO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TENHA RESPOSTAS PARA OS TEMAS DELICADOS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JAMAIS CONFRONTE O GOVERNO, A NÃO SER QUE TENHA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CONQUISTE OS FORMADORES DE OPINIÃO PARA TER CREDIBILIDADE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MANTENHA CONEXÃO ESTREITA COM A AGENDA NACIONAL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49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Sugestão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1547664" y="1505387"/>
            <a:ext cx="51704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pt-BR" altLang="pt-BR" sz="1600" dirty="0">
                <a:solidFill>
                  <a:srgbClr val="5C6875"/>
                </a:solidFill>
                <a:latin typeface="Calibri" pitchFamily="34" charset="0"/>
              </a:rPr>
              <a:t>Instituir o dia da</a:t>
            </a:r>
          </a:p>
          <a:p>
            <a:pPr algn="ctr"/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>
                <a:solidFill>
                  <a:srgbClr val="5C6875"/>
                </a:solidFill>
                <a:latin typeface="Calibri" pitchFamily="34" charset="0"/>
              </a:rPr>
              <a:t>CIDADE PARA PESSOAS</a:t>
            </a: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 smtClean="0">
                <a:solidFill>
                  <a:srgbClr val="5C6875"/>
                </a:solidFill>
                <a:latin typeface="Calibri" pitchFamily="34" charset="0"/>
              </a:rPr>
              <a:t>ou</a:t>
            </a:r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endParaRPr lang="pt-BR" altLang="pt-BR" sz="1600" b="1" dirty="0">
              <a:solidFill>
                <a:srgbClr val="5C6875"/>
              </a:solidFill>
              <a:latin typeface="Calibri" pitchFamily="34" charset="0"/>
            </a:endParaRPr>
          </a:p>
          <a:p>
            <a:pPr algn="ctr"/>
            <a:r>
              <a:rPr lang="pt-BR" altLang="pt-BR" sz="1600" b="1" dirty="0">
                <a:solidFill>
                  <a:srgbClr val="5C6875"/>
                </a:solidFill>
                <a:latin typeface="Calibri" pitchFamily="34" charset="0"/>
              </a:rPr>
              <a:t>O DIA DA INCORPORAÇÃO E DA GENTILEZA URBANA</a:t>
            </a:r>
          </a:p>
          <a:p>
            <a:endParaRPr lang="pt-BR" altLang="pt-BR" sz="1600" dirty="0">
              <a:solidFill>
                <a:srgbClr val="5C6875"/>
              </a:solidFill>
              <a:latin typeface="Calibri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26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109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600" dirty="0">
              <a:latin typeface="Times New Roman" panose="02020603050405020304" pitchFamily="18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80528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Resumo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3" name="Espaço Reservado para Conteúdo 1"/>
          <p:cNvSpPr txBox="1">
            <a:spLocks/>
          </p:cNvSpPr>
          <p:nvPr/>
        </p:nvSpPr>
        <p:spPr bwMode="auto">
          <a:xfrm>
            <a:off x="186408" y="768471"/>
            <a:ext cx="7846524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pt-BR" altLang="pt-BR" sz="1600" b="1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Melhorar a imagem não é um exercício de vaidade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Boa reputação agrega valor ao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Acalma os formadores de opinião</a:t>
            </a:r>
          </a:p>
          <a:p>
            <a:pPr>
              <a:buFontTx/>
              <a:buChar char="-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Tx/>
              <a:buChar char="-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Acalma os clientes</a:t>
            </a:r>
          </a:p>
          <a:p>
            <a:pPr>
              <a:buFontTx/>
              <a:buChar char="-"/>
            </a:pPr>
            <a:endParaRPr lang="pt-BR" altLang="pt-BR" sz="1700" dirty="0" smtClean="0">
              <a:latin typeface="BlissL" panose="02000506030000020004" pitchFamily="2" charset="0"/>
              <a:ea typeface="+mn-ea"/>
            </a:endParaRPr>
          </a:p>
          <a:p>
            <a:pPr>
              <a:buFontTx/>
              <a:buChar char="-"/>
            </a:pPr>
            <a:endParaRPr lang="pt-BR" altLang="pt-BR" sz="1700" dirty="0">
              <a:latin typeface="BlissL" panose="02000506030000020004" pitchFamily="2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  <a:ea typeface="+mn-ea"/>
              </a:rPr>
              <a:t>É hora de dialogar com os formadores de opinião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6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1692696" y="116632"/>
            <a:ext cx="7397750" cy="4903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base" hangingPunct="0">
              <a:spcAft>
                <a:spcPct val="0"/>
              </a:spcAft>
            </a:pPr>
            <a:r>
              <a:rPr lang="pt-BR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Conjuntura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perspectivas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, Dados FIPE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11:30h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12h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apresentados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Ministro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das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Cidades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– 28/1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3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7" name="CaixaDeTexto 15"/>
          <p:cNvSpPr txBox="1"/>
          <p:nvPr/>
        </p:nvSpPr>
        <p:spPr>
          <a:xfrm>
            <a:off x="2584169" y="1052736"/>
            <a:ext cx="397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BlissL" panose="02000506030000020004" pitchFamily="2" charset="0"/>
              </a:rPr>
              <a:t>O segmento de Construção tem sido o de pior desempenho na composição do PIB</a:t>
            </a:r>
            <a:endParaRPr lang="pt-BR" sz="1400" dirty="0">
              <a:latin typeface="BlissL" panose="02000506030000020004" pitchFamily="2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24" y="1916832"/>
            <a:ext cx="3900868" cy="413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25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00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26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4"/>
          <a:srcRect l="7050" t="4571" r="8583" b="4571"/>
          <a:stretch/>
        </p:blipFill>
        <p:spPr>
          <a:xfrm>
            <a:off x="4879013" y="2670905"/>
            <a:ext cx="3588750" cy="2558295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408120" y="5877272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Helbor.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0" name="CaixaDeTexto 17"/>
          <p:cNvSpPr txBox="1"/>
          <p:nvPr/>
        </p:nvSpPr>
        <p:spPr>
          <a:xfrm>
            <a:off x="-94488" y="1268760"/>
            <a:ext cx="4757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Lançamentos e Vendas têm caído ao longo dos anos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1" name="CaixaDeTexto 18"/>
          <p:cNvSpPr txBox="1"/>
          <p:nvPr/>
        </p:nvSpPr>
        <p:spPr>
          <a:xfrm>
            <a:off x="4590981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A redução da atividade tem levado as Companhias à operarem abaixo do custo de capital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3" name="Seta para a direita 32"/>
          <p:cNvSpPr/>
          <p:nvPr/>
        </p:nvSpPr>
        <p:spPr>
          <a:xfrm>
            <a:off x="8241117" y="3429000"/>
            <a:ext cx="453292" cy="3266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5"/>
          <a:srcRect l="843" t="12156" r="837" b="2935"/>
          <a:stretch/>
        </p:blipFill>
        <p:spPr>
          <a:xfrm>
            <a:off x="-100424" y="2585259"/>
            <a:ext cx="4478877" cy="2715949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4295343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5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Apresentação Ministro </a:t>
            </a:r>
            <a:r>
              <a:rPr lang="pt-BR" sz="1800" smtClean="0"/>
              <a:t>das Cidades – 28/1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4"/>
          <a:srcRect l="10306" r="11237" b="3020"/>
          <a:stretch/>
        </p:blipFill>
        <p:spPr>
          <a:xfrm>
            <a:off x="506738" y="2924944"/>
            <a:ext cx="3384000" cy="2494404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20088" y="5949280"/>
            <a:ext cx="855636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2014*: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9M14 anualizado / Market Cap de 30-Set-2014</a:t>
            </a:r>
            <a:endParaRPr lang="pt-BR" sz="1400" dirty="0">
              <a:latin typeface="BlissL" panose="02000506030000020004" pitchFamily="2" charset="0"/>
              <a:cs typeface="Calibri" pitchFamily="34" charset="0"/>
            </a:endParaRPr>
          </a:p>
          <a:p>
            <a:r>
              <a:rPr lang="pt-BR" sz="1400" dirty="0">
                <a:latin typeface="BlissL" panose="02000506030000020004" pitchFamily="2" charset="0"/>
                <a:cs typeface="Calibri" pitchFamily="34" charset="0"/>
              </a:rPr>
              <a:t>Fonte: Relatórios das Companhias – MRV, Cyrela, Gafisa, PDG, Rossi, Brookfield, CCDI (até 2011), Viver, Even, Rodobens, Trisul, Tecnisa, Direcional, Eztec, </a:t>
            </a:r>
            <a:r>
              <a:rPr lang="pt-BR" sz="1400" dirty="0" smtClean="0">
                <a:latin typeface="BlissL" panose="02000506030000020004" pitchFamily="2" charset="0"/>
                <a:cs typeface="Calibri" pitchFamily="34" charset="0"/>
              </a:rPr>
              <a:t>Helbor</a:t>
            </a:r>
            <a:r>
              <a:rPr lang="pt-BR" sz="800" dirty="0" smtClean="0">
                <a:latin typeface="BlissL" panose="02000506030000020004" pitchFamily="2" charset="0"/>
                <a:cs typeface="Calibri" pitchFamily="34" charset="0"/>
              </a:rPr>
              <a:t>.</a:t>
            </a:r>
            <a:endParaRPr lang="pt-BR" sz="800" dirty="0">
              <a:latin typeface="BlissL" panose="02000506030000020004" pitchFamily="2" charset="0"/>
              <a:cs typeface="Calibri" pitchFamily="34" charset="0"/>
            </a:endParaRPr>
          </a:p>
        </p:txBody>
      </p:sp>
      <p:sp>
        <p:nvSpPr>
          <p:cNvPr id="32" name="CaixaDeTexto 19"/>
          <p:cNvSpPr txBox="1"/>
          <p:nvPr/>
        </p:nvSpPr>
        <p:spPr>
          <a:xfrm>
            <a:off x="4598702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Incorporação é percebido como o setor menos atrativo pelos investidores, dificultando novos investimentos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sp>
        <p:nvSpPr>
          <p:cNvPr id="34" name="Seta para a direita 33"/>
          <p:cNvSpPr/>
          <p:nvPr/>
        </p:nvSpPr>
        <p:spPr>
          <a:xfrm>
            <a:off x="4067944" y="3429000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6" name="Seta para a direita 35"/>
          <p:cNvSpPr/>
          <p:nvPr/>
        </p:nvSpPr>
        <p:spPr>
          <a:xfrm>
            <a:off x="165087" y="3356992"/>
            <a:ext cx="518481" cy="3408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37" name="CaixaDeTexto 26"/>
          <p:cNvSpPr txBox="1"/>
          <p:nvPr/>
        </p:nvSpPr>
        <p:spPr>
          <a:xfrm>
            <a:off x="-39447" y="1916832"/>
            <a:ext cx="4528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BlissL" panose="02000506030000020004" pitchFamily="2" charset="0"/>
              </a:rPr>
              <a:t>Como consequência, as empresas perderam 44% do seu valor de mercado e operam a 67% do seu valor contábil.</a:t>
            </a:r>
            <a:endParaRPr lang="pt-BR" sz="1600" b="1" dirty="0">
              <a:latin typeface="BlissL" panose="02000506030000020004" pitchFamily="2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2" y="3094642"/>
            <a:ext cx="3962743" cy="2537506"/>
          </a:xfrm>
          <a:prstGeom prst="rect">
            <a:avLst/>
          </a:prstGeom>
        </p:spPr>
      </p:pic>
      <p:sp>
        <p:nvSpPr>
          <p:cNvPr id="40" name="CaixaDeTexto 12"/>
          <p:cNvSpPr txBox="1"/>
          <p:nvPr/>
        </p:nvSpPr>
        <p:spPr>
          <a:xfrm>
            <a:off x="683568" y="714182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Redução da capacidade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de investimentos </a:t>
            </a:r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e de </a:t>
            </a:r>
            <a:r>
              <a:rPr lang="pt-BR" b="1" dirty="0">
                <a:solidFill>
                  <a:schemeClr val="bg2">
                    <a:lumMod val="10000"/>
                  </a:schemeClr>
                </a:solidFill>
                <a:latin typeface="BlissL" panose="02000506030000020004" pitchFamily="2" charset="0"/>
              </a:rPr>
              <a:t>manutenção dos postos de trabalho  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0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73118"/>
              </p:ext>
            </p:extLst>
          </p:nvPr>
        </p:nvGraphicFramePr>
        <p:xfrm>
          <a:off x="395536" y="1772816"/>
          <a:ext cx="8064896" cy="3254306"/>
        </p:xfrm>
        <a:graphic>
          <a:graphicData uri="http://schemas.openxmlformats.org/drawingml/2006/table">
            <a:tbl>
              <a:tblPr/>
              <a:tblGrid>
                <a:gridCol w="5059822"/>
                <a:gridCol w="1502537"/>
                <a:gridCol w="1502537"/>
              </a:tblGrid>
              <a:tr h="285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28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34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3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2964"/>
              </p:ext>
            </p:extLst>
          </p:nvPr>
        </p:nvGraphicFramePr>
        <p:xfrm>
          <a:off x="611560" y="692696"/>
          <a:ext cx="8208911" cy="5832643"/>
        </p:xfrm>
        <a:graphic>
          <a:graphicData uri="http://schemas.openxmlformats.org/drawingml/2006/table">
            <a:tbl>
              <a:tblPr/>
              <a:tblGrid>
                <a:gridCol w="1520169"/>
                <a:gridCol w="1824203"/>
                <a:gridCol w="4864539"/>
              </a:tblGrid>
              <a:tr h="2140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outubro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dados agregados e incompletos)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novembro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setembro (mas enviou dado do 1º trimestre agregado)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 (até março)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retorno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aceitou os termos propostos no termo de adesão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74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84" marR="7984" marT="79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720205"/>
            <a:ext cx="7107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29209" y="1214304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partir de janeiro de 2015 serão entregues dois relatórios para as associadas</a:t>
            </a:r>
          </a:p>
        </p:txBody>
      </p:sp>
      <p:sp>
        <p:nvSpPr>
          <p:cNvPr id="11" name="Elipse 10"/>
          <p:cNvSpPr/>
          <p:nvPr/>
        </p:nvSpPr>
        <p:spPr>
          <a:xfrm>
            <a:off x="1103590" y="1332773"/>
            <a:ext cx="320040" cy="3200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954828" y="2461286"/>
            <a:ext cx="6558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completo, onde são apresentados cerca de 30 indicadores do mercado (esse relatório já é enviado regularmente às associadas)</a:t>
            </a:r>
          </a:p>
        </p:txBody>
      </p:sp>
      <p:sp>
        <p:nvSpPr>
          <p:cNvPr id="14" name="Elipse 13"/>
          <p:cNvSpPr/>
          <p:nvPr/>
        </p:nvSpPr>
        <p:spPr>
          <a:xfrm>
            <a:off x="1529209" y="2620699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957100" y="4319660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Relatório executivo, mais sintético, onde são apresentados indicadores selecionados (apresentado abaixo)</a:t>
            </a:r>
          </a:p>
        </p:txBody>
      </p:sp>
      <p:sp>
        <p:nvSpPr>
          <p:cNvPr id="16" name="Elipse 15"/>
          <p:cNvSpPr/>
          <p:nvPr/>
        </p:nvSpPr>
        <p:spPr>
          <a:xfrm>
            <a:off x="1531481" y="4492721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Proposta de Pauta – Reunião do Conselho Deliberativo 5/2</a:t>
            </a:r>
            <a:r>
              <a:rPr lang="en-US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gerais / eleição de Diretoria– 9:30h às 10h 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Projetos, ações – das 10h às 11:30h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do Trabalho – atualizações, posicionamento – 10h às 10:30h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Modelo de Negócios – 10:30h às 11:10h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 Associados e seu impacto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Cartilha de Esclarecimentos e outras ações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Outros projetos: Comunicação, Pesquisa Satisfação Associados  – 11:10h às 11:30h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Perspectivas, conjuntura, dados mercado e FIPE– 11:30h às 12h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1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785518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-out/2014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67413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Esse relatório segue o formato que será enviado para cada associada, com dados do setor consolidado e da empresa.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3881" y="264245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Foi criada uma empresa fantasia com dados fictícios apenas como base de comparação.</a:t>
            </a:r>
          </a:p>
        </p:txBody>
      </p:sp>
      <p:sp>
        <p:nvSpPr>
          <p:cNvPr id="18" name="Elipse 17"/>
          <p:cNvSpPr/>
          <p:nvPr/>
        </p:nvSpPr>
        <p:spPr>
          <a:xfrm>
            <a:off x="1258262" y="27513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258262" y="3929668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(</a:t>
            </a:r>
            <a:r>
              <a:rPr lang="pt-BR" sz="240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Relatório Sintético)</a:t>
            </a:r>
            <a:endParaRPr lang="pt-BR" sz="24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Associada: Fantasia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Vendas/Estoque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41769" y="1191399"/>
          <a:ext cx="7115175" cy="382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4031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7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Lançamentos/Vendas </a:t>
            </a:r>
            <a:r>
              <a:rPr lang="pt-BR" dirty="0"/>
              <a:t>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04541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Distratos</a:t>
            </a:r>
            <a:r>
              <a:rPr lang="pt-BR" dirty="0"/>
              <a:t>/Vendas (R$)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7289"/>
              </p:ext>
            </p:extLst>
          </p:nvPr>
        </p:nvGraphicFramePr>
        <p:xfrm>
          <a:off x="1155947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47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3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80046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Planilha" r:id="rId4" imgW="1504800" imgH="638255" progId="Excel.Sheet.12">
                  <p:link updateAutomatic="1"/>
                </p:oleObj>
              </mc:Choice>
              <mc:Fallback>
                <p:oleObj name="Planilha" r:id="rId4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57412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 </a:t>
            </a:r>
            <a:r>
              <a:rPr lang="pt-BR" dirty="0"/>
              <a:t>potencial/Saldo credor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91040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5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</a:t>
            </a:r>
            <a:r>
              <a:rPr lang="pt-BR" dirty="0" smtClean="0"/>
              <a:t>atraso*/</a:t>
            </a:r>
            <a:r>
              <a:rPr lang="pt-BR" dirty="0"/>
              <a:t>Saldo em atraso potencial (R$)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53767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83850" y="5216263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8700" y="5213541"/>
            <a:ext cx="212697" cy="129014"/>
          </a:xfrm>
          <a:prstGeom prst="rect">
            <a:avLst/>
          </a:prstGeom>
          <a:solidFill>
            <a:srgbClr val="FF3F3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772525" y="5143406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Fantasia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69406"/>
              </p:ext>
            </p:extLst>
          </p:nvPr>
        </p:nvGraphicFramePr>
        <p:xfrm>
          <a:off x="1132703" y="5143406"/>
          <a:ext cx="1504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Planilha" r:id="rId3" imgW="1504800" imgH="638255" progId="Excel.Sheet.12">
                  <p:link updateAutomatic="1"/>
                </p:oleObj>
              </mc:Choice>
              <mc:Fallback>
                <p:oleObj name="Planilha" r:id="rId3" imgW="1504800" imgH="638255" progId="Excel.Shee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03" y="5143406"/>
                        <a:ext cx="1504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/>
          </p:nvPr>
        </p:nvGraphicFramePr>
        <p:xfrm>
          <a:off x="1043344" y="1191399"/>
          <a:ext cx="7113600" cy="382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95986" y="5964071"/>
            <a:ext cx="3110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* Considerado critério de 90 dias de atraso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gerais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Eleição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Diretoria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9:30h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10h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RET 4%, Acessibilidade, Registro Eletrônico, COFECI</a:t>
            </a: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7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89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3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Estoque total (R$ milhões)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1094097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distratadas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1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distratado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Entregas (Unidades)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3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credor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Saldo em atraso (&gt;90 dias; 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6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Saldo em atraso </a:t>
            </a:r>
            <a:r>
              <a:rPr lang="pt-BR" dirty="0" smtClean="0"/>
              <a:t>potencial (&gt;</a:t>
            </a:r>
            <a:r>
              <a:rPr lang="pt-BR" dirty="0"/>
              <a:t>90 dias; R$ milhões)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1696" y="575935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Trebuchet MS"/>
                <a:cs typeface="+mn-cs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3767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Residencial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383850" y="5401325"/>
            <a:ext cx="212697" cy="1290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618700" y="5398603"/>
            <a:ext cx="212697" cy="1290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772525" y="5328468"/>
            <a:ext cx="191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Outros/Não Informado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1090800" y="1256868"/>
          <a:ext cx="6962400" cy="40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1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Bernardo Dutra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bdutra@fipe.org.br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Vendas após o Habite-se e o RET 4%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Patrimônio de Afetação perdura enquanto durarem obrigações do incorporador.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Desequilíbrio nas vendas; no limite, incentivo ao </a:t>
            </a:r>
            <a:r>
              <a:rPr lang="pt-BR" sz="1700" dirty="0" smtClean="0">
                <a:latin typeface="BlissL" panose="02000506030000020004" pitchFamily="2" charset="0"/>
              </a:rPr>
              <a:t>atraso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Penalização adicional no caso de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.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Secretário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Dyogo</a:t>
            </a:r>
            <a:r>
              <a:rPr lang="pt-BR" sz="1700" dirty="0" smtClean="0">
                <a:latin typeface="BlissL" panose="02000506030000020004" pitchFamily="2" charset="0"/>
              </a:rPr>
              <a:t> Oliveira- </a:t>
            </a:r>
            <a:r>
              <a:rPr lang="pt-BR" sz="1700" dirty="0">
                <a:latin typeface="BlissL" panose="02000506030000020004" pitchFamily="2" charset="0"/>
              </a:rPr>
              <a:t>possibilidade de um prazo após Habite-se p/ PA e RET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Solução </a:t>
            </a:r>
            <a:r>
              <a:rPr lang="pt-BR" sz="1700" b="1" dirty="0">
                <a:latin typeface="BlissL" panose="02000506030000020004" pitchFamily="2" charset="0"/>
              </a:rPr>
              <a:t>de consulta favorável publicada em </a:t>
            </a:r>
            <a:r>
              <a:rPr lang="pt-BR" sz="1700" b="1" dirty="0" err="1">
                <a:latin typeface="BlissL" panose="02000506030000020004" pitchFamily="2" charset="0"/>
              </a:rPr>
              <a:t>jan</a:t>
            </a:r>
            <a:r>
              <a:rPr lang="pt-BR" sz="1700" b="1" dirty="0">
                <a:latin typeface="BlissL" panose="02000506030000020004" pitchFamily="2" charset="0"/>
              </a:rPr>
              <a:t>/15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Registro 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Registro Eletrônico pronto em SP, ES, PE, MT, PA, SC e RS (29/10, com bancos, cartórios).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Caixa – 28/1 – 3 estados prontos; atenção a PL 4088; contratação de mensageria agrega, mas não é condição </a:t>
            </a:r>
            <a:r>
              <a:rPr lang="pt-BR" sz="1700" dirty="0" smtClean="0">
                <a:latin typeface="BlissL" panose="02000506030000020004" pitchFamily="2" charset="0"/>
              </a:rPr>
              <a:t>plenamente </a:t>
            </a:r>
            <a:r>
              <a:rPr lang="pt-BR" sz="1700" dirty="0">
                <a:latin typeface="BlissL" panose="02000506030000020004" pitchFamily="2" charset="0"/>
              </a:rPr>
              <a:t>necessária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– destaque apresentações ABECIP 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1º </a:t>
            </a:r>
            <a:r>
              <a:rPr lang="pt-BR" sz="1700" b="1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67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5098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145"/>
            <a:r>
              <a:rPr lang="pt-BR" sz="2400" kern="12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Atualizações/destaques</a:t>
            </a:r>
            <a:endParaRPr lang="en-US" sz="2400" kern="12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512" y="692696"/>
            <a:ext cx="9145016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altLang="pt-BR" sz="1700" b="1" dirty="0">
                <a:latin typeface="BlissL" panose="02000506030000020004" pitchFamily="2" charset="0"/>
              </a:rPr>
              <a:t>– </a:t>
            </a:r>
            <a:r>
              <a:rPr lang="pt-BR" altLang="pt-BR" sz="1700" dirty="0">
                <a:latin typeface="BlissL" panose="02000506030000020004" pitchFamily="2" charset="0"/>
              </a:rPr>
              <a:t>PL </a:t>
            </a:r>
            <a:r>
              <a:rPr lang="pt-BR" altLang="pt-BR" sz="1700" dirty="0" smtClean="0">
                <a:latin typeface="BlissL" panose="02000506030000020004" pitchFamily="2" charset="0"/>
              </a:rPr>
              <a:t>7699-2006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Relator </a:t>
            </a:r>
            <a:r>
              <a:rPr lang="pt-BR" altLang="pt-BR" sz="1700" dirty="0">
                <a:latin typeface="BlissL" panose="02000506030000020004" pitchFamily="2" charset="0"/>
              </a:rPr>
              <a:t>– Senador Paulo Paim (RS) - comentários - Mara </a:t>
            </a:r>
            <a:r>
              <a:rPr lang="pt-BR" altLang="pt-BR" sz="1700" dirty="0" err="1">
                <a:latin typeface="BlissL" panose="02000506030000020004" pitchFamily="2" charset="0"/>
              </a:rPr>
              <a:t>Gabrilli</a:t>
            </a: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Edifícios </a:t>
            </a:r>
            <a:r>
              <a:rPr lang="pt-BR" altLang="pt-BR" sz="1700" dirty="0" err="1">
                <a:latin typeface="BlissL" panose="02000506030000020004" pitchFamily="2" charset="0"/>
              </a:rPr>
              <a:t>multi-familiares</a:t>
            </a:r>
            <a:r>
              <a:rPr lang="pt-BR" altLang="pt-BR" sz="1700" dirty="0">
                <a:latin typeface="BlissL" panose="02000506030000020004" pitchFamily="2" charset="0"/>
              </a:rPr>
              <a:t>  – 10% das unidades adaptadas, 100% adaptáveis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Edifícios públicos ou privados com uso público – acessibilidade </a:t>
            </a:r>
            <a:r>
              <a:rPr lang="pt-BR" altLang="pt-BR" sz="1700" dirty="0" smtClean="0">
                <a:latin typeface="BlissL" panose="02000506030000020004" pitchFamily="2" charset="0"/>
              </a:rPr>
              <a:t>geral</a:t>
            </a:r>
          </a:p>
          <a:p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altLang="pt-BR" sz="1700" b="1" dirty="0" smtClean="0">
                <a:latin typeface="BlissL" panose="02000506030000020004" pitchFamily="2" charset="0"/>
              </a:rPr>
              <a:t>/ </a:t>
            </a:r>
            <a:r>
              <a:rPr lang="pt-BR" alt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altLang="pt-BR" sz="1700" b="1" dirty="0" smtClean="0">
                <a:latin typeface="BlissL" panose="02000506030000020004" pitchFamily="2" charset="0"/>
              </a:rPr>
              <a:t>- </a:t>
            </a:r>
            <a:r>
              <a:rPr lang="pt-BR" altLang="pt-BR" sz="1700" dirty="0" smtClean="0">
                <a:latin typeface="BlissL" panose="02000506030000020004" pitchFamily="2" charset="0"/>
              </a:rPr>
              <a:t>possível fim do incentivo fiscal</a:t>
            </a:r>
          </a:p>
          <a:p>
            <a:endParaRPr lang="pt-BR" altLang="pt-BR" sz="1700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Cetesb (Decreto 59.263</a:t>
            </a:r>
            <a:r>
              <a:rPr lang="pt-BR" altLang="pt-BR" sz="1700" dirty="0" smtClean="0">
                <a:latin typeface="BlissL" panose="02000506030000020004" pitchFamily="2" charset="0"/>
              </a:rPr>
              <a:t>) – Termo de Reabilitação para Habite-se – acesso a Governador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Eletropaulo </a:t>
            </a:r>
            <a:r>
              <a:rPr lang="pt-BR" altLang="pt-BR" sz="1700" dirty="0" smtClean="0">
                <a:latin typeface="BlissL" panose="02000506030000020004" pitchFamily="2" charset="0"/>
              </a:rPr>
              <a:t>– Subestações para &gt; 2.500 KW</a:t>
            </a: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Recursos Hídricos </a:t>
            </a:r>
            <a:r>
              <a:rPr lang="pt-BR" altLang="pt-BR" sz="1700" dirty="0" smtClean="0">
                <a:latin typeface="BlissL" panose="02000506030000020004" pitchFamily="2" charset="0"/>
              </a:rPr>
              <a:t>– Programa de Sustentabilidade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Trabalho coordenado com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Secoci</a:t>
            </a:r>
            <a:r>
              <a:rPr lang="pt-BR" altLang="pt-BR" sz="1700" dirty="0" smtClean="0">
                <a:latin typeface="BlissL" panose="02000506030000020004" pitchFamily="2" charset="0"/>
              </a:rPr>
              <a:t>,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Sinduscon</a:t>
            </a:r>
            <a:r>
              <a:rPr lang="pt-BR" altLang="pt-BR" sz="1700" dirty="0" smtClean="0">
                <a:latin typeface="BlissL" panose="02000506030000020004" pitchFamily="2" charset="0"/>
              </a:rPr>
              <a:t> SP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9512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96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Novos Associados – </a:t>
            </a:r>
            <a:r>
              <a:rPr lang="pt-BR" sz="1700" dirty="0" err="1" smtClean="0">
                <a:latin typeface="BlissL" panose="02000506030000020004" pitchFamily="2" charset="0"/>
              </a:rPr>
              <a:t>Patrimar</a:t>
            </a:r>
            <a:r>
              <a:rPr lang="pt-BR" sz="1700" dirty="0" smtClean="0">
                <a:latin typeface="BlissL" panose="02000506030000020004" pitchFamily="2" charset="0"/>
              </a:rPr>
              <a:t> (MG)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Saída J. Fortes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Mandato </a:t>
            </a:r>
            <a:r>
              <a:rPr lang="pt-BR" sz="1700" b="1" dirty="0">
                <a:latin typeface="BlissL" panose="02000506030000020004" pitchFamily="2" charset="0"/>
              </a:rPr>
              <a:t>2015/2016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Chapa apresentada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Presidente Rubens Menin (também diretor, de acordo com mudança de estatuto </a:t>
            </a:r>
            <a:r>
              <a:rPr lang="pt-BR" sz="1700" dirty="0" err="1" smtClean="0">
                <a:latin typeface="BlissL" panose="02000506030000020004" pitchFamily="2" charset="0"/>
              </a:rPr>
              <a:t>ago</a:t>
            </a:r>
            <a:r>
              <a:rPr lang="pt-BR" sz="1700" dirty="0" smtClean="0">
                <a:latin typeface="BlissL" panose="02000506030000020004" pitchFamily="2" charset="0"/>
              </a:rPr>
              <a:t>/14)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Vice-Presidente Meyer Nigri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b="1" dirty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Diretores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Leonardo Diniz - Rossi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Meyer Nigri -  </a:t>
            </a:r>
            <a:r>
              <a:rPr lang="pt-BR" sz="1700" dirty="0">
                <a:latin typeface="BlissL" panose="02000506030000020004" pitchFamily="2" charset="0"/>
              </a:rPr>
              <a:t>T</a:t>
            </a:r>
            <a:r>
              <a:rPr lang="pt-BR" sz="1700" dirty="0" smtClean="0">
                <a:latin typeface="BlissL" panose="02000506030000020004" pitchFamily="2" charset="0"/>
              </a:rPr>
              <a:t>ecnisa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Nicholas </a:t>
            </a:r>
            <a:r>
              <a:rPr lang="pt-BR" sz="1700" dirty="0" smtClean="0">
                <a:latin typeface="BlissL" panose="02000506030000020004" pitchFamily="2" charset="0"/>
              </a:rPr>
              <a:t>Reade -  Brookfield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Rafael Novellino -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Ronaldo </a:t>
            </a:r>
            <a:r>
              <a:rPr lang="pt-BR" sz="1700" dirty="0">
                <a:latin typeface="BlissL" panose="02000506030000020004" pitchFamily="2" charset="0"/>
              </a:rPr>
              <a:t>Cury </a:t>
            </a:r>
            <a:r>
              <a:rPr lang="pt-BR" sz="1700" dirty="0" smtClean="0">
                <a:latin typeface="BlissL" panose="02000506030000020004" pitchFamily="2" charset="0"/>
              </a:rPr>
              <a:t> - Cury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Rubens </a:t>
            </a:r>
            <a:r>
              <a:rPr lang="pt-BR" sz="1700" dirty="0" smtClean="0">
                <a:latin typeface="BlissL" panose="02000506030000020004" pitchFamily="2" charset="0"/>
              </a:rPr>
              <a:t>Menin - MRV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endParaRPr lang="en-US" sz="1050" dirty="0" smtClean="0"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9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95536" y="980728"/>
            <a:ext cx="8111876" cy="459612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Projetos </a:t>
            </a:r>
          </a:p>
          <a:p>
            <a:pPr algn="ctr" defTabSz="914145" hangingPunct="0"/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10h 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às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11:30h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Questões do trabalho</a:t>
            </a:r>
          </a:p>
          <a:p>
            <a:pPr lvl="1"/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Negócios</a:t>
            </a:r>
          </a:p>
          <a:p>
            <a:pPr lvl="1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Comunicação, Pesquisa Satisfação Associados</a:t>
            </a:r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lvl="1"/>
            <a:endParaRPr lang="pt-BR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7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35965</TotalTime>
  <Words>3186</Words>
  <Application>Microsoft Office PowerPoint</Application>
  <PresentationFormat>Apresentação na tela (4:3)</PresentationFormat>
  <Paragraphs>932</Paragraphs>
  <Slides>59</Slides>
  <Notes>26</Notes>
  <HiddenSlides>0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Vínculos</vt:lpstr>
      </vt:variant>
      <vt:variant>
        <vt:i4>7</vt:i4>
      </vt:variant>
      <vt:variant>
        <vt:lpstr>Títulos de slides</vt:lpstr>
      </vt:variant>
      <vt:variant>
        <vt:i4>59</vt:i4>
      </vt:variant>
    </vt:vector>
  </HeadingPairs>
  <TitlesOfParts>
    <vt:vector size="81" baseType="lpstr">
      <vt:lpstr>ＭＳ Ｐゴシック</vt:lpstr>
      <vt:lpstr>ＭＳ Ｐゴシック</vt:lpstr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Times New Roman</vt:lpstr>
      <vt:lpstr>Trebuchet MS</vt:lpstr>
      <vt:lpstr>Verdana</vt:lpstr>
      <vt:lpstr>Tema do Office</vt:lpstr>
      <vt:lpstr>PM_on_target</vt:lpstr>
      <vt:lpstr>C:\Projetos (local)\Abrainc\_Relatórios\201501\Indicadores_Compostos.xlsx!Venda&amp;Estoque!L16C13:L18C14</vt:lpstr>
      <vt:lpstr>C:\Projetos (local)\Abrainc\_Relatórios\201501\Indicadores_Compostos.xlsx!Lançamentos&amp;Vendas!L16C13:L18C14</vt:lpstr>
      <vt:lpstr>C:\Projetos (local)\Abrainc\_Relatórios\201501\Indicadores_Compostos.xlsx!Distrato&amp;Vendas!L16C13:L18C14</vt:lpstr>
      <vt:lpstr>C:\Projetos (local)\Abrainc\_Relatórios\201501\Indicadores_Compostos.xlsx!Distrato&amp;Entregas!L16C13:L18C14</vt:lpstr>
      <vt:lpstr>C:\Projetos (local)\Abrainc\_Relatórios\201501\Indicadores_Compostos.xlsx!SA&amp;Credor!L16C13:L18C14</vt:lpstr>
      <vt:lpstr>C:\Projetos (local)\Abrainc\_Relatórios\201501\Indicadores_Compostos.xlsx!SAP&amp;Credor!L16C13:L18C14</vt:lpstr>
      <vt:lpstr>C:\Projetos (local)\Abrainc\_Relatórios\201501\Indicadores_Compostos.xlsx!SA&amp;SAP!L16C13:L18C14</vt:lpstr>
      <vt:lpstr>Apresentação do PowerPoint</vt:lpstr>
      <vt:lpstr>Defesa da Concorrência </vt:lpstr>
      <vt:lpstr>Defesa da Concorrência </vt:lpstr>
      <vt:lpstr>Proposta de Pauta – Reunião do Conselho Deliberativo 5/2 </vt:lpstr>
      <vt:lpstr>Apresentação do PowerPoint</vt:lpstr>
      <vt:lpstr>Apresentação do PowerPoint</vt:lpstr>
      <vt:lpstr>Atualizações/destaques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</vt:lpstr>
      <vt:lpstr>Modelo de vendas – aproximação com o MP</vt:lpstr>
      <vt:lpstr>Distratos - Para minimizar efeitos de forma imediata </vt:lpstr>
      <vt:lpstr>Distratos – GT Judiciário - Jurisprudência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Introdução</vt:lpstr>
      <vt:lpstr>Apresentação do PowerPoint</vt:lpstr>
      <vt:lpstr>Vendas/Estoque (R$)</vt:lpstr>
      <vt:lpstr>Lançamentos/Vendas (R$)</vt:lpstr>
      <vt:lpstr>Distratos/Vendas (R$)</vt:lpstr>
      <vt:lpstr>Distratos/Entregas (unidades)</vt:lpstr>
      <vt:lpstr>Saldo em atraso*/Saldo credor (R$)</vt:lpstr>
      <vt:lpstr>Saldo em atraso* potencial/Saldo credor (R$)</vt:lpstr>
      <vt:lpstr>Saldo em atraso*/Saldo em atraso potencial (R$)</vt:lpstr>
      <vt:lpstr>ANEXO</vt:lpstr>
      <vt:lpstr>VGV Lançado (R$ milhões)</vt:lpstr>
      <vt:lpstr>Valor das Vendas (R$ milhões)</vt:lpstr>
      <vt:lpstr>Estoque total (R$ milhões)</vt:lpstr>
      <vt:lpstr>Unidades distratadas</vt:lpstr>
      <vt:lpstr>Valor distratado (R$ milhões)</vt:lpstr>
      <vt:lpstr>Entregas (Unidades)</vt:lpstr>
      <vt:lpstr>Saldo credor (R$ milhões)</vt:lpstr>
      <vt:lpstr>Saldo em atraso (&gt;90 dias; R$ milhões)</vt:lpstr>
      <vt:lpstr>Saldo em atraso potencial (&gt;90 dias; R$ milhões)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3842</cp:revision>
  <dcterms:created xsi:type="dcterms:W3CDTF">2009-08-13T21:08:28Z</dcterms:created>
  <dcterms:modified xsi:type="dcterms:W3CDTF">2015-02-05T23:07:19Z</dcterms:modified>
</cp:coreProperties>
</file>