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481" r:id="rId3"/>
    <p:sldId id="1410" r:id="rId4"/>
    <p:sldId id="1411" r:id="rId5"/>
    <p:sldId id="1396" r:id="rId6"/>
    <p:sldId id="1435" r:id="rId7"/>
    <p:sldId id="1814" r:id="rId8"/>
    <p:sldId id="1815" r:id="rId9"/>
    <p:sldId id="1817" r:id="rId10"/>
    <p:sldId id="1826" r:id="rId11"/>
    <p:sldId id="1827" r:id="rId12"/>
    <p:sldId id="1819" r:id="rId13"/>
    <p:sldId id="1811" r:id="rId14"/>
    <p:sldId id="1812" r:id="rId15"/>
    <p:sldId id="1813" r:id="rId16"/>
    <p:sldId id="1808" r:id="rId17"/>
    <p:sldId id="1809" r:id="rId18"/>
    <p:sldId id="1825" r:id="rId19"/>
    <p:sldId id="1810" r:id="rId20"/>
    <p:sldId id="1687" r:id="rId21"/>
    <p:sldId id="1463" r:id="rId22"/>
    <p:sldId id="1822" r:id="rId23"/>
    <p:sldId id="1803" r:id="rId24"/>
    <p:sldId id="1501" r:id="rId25"/>
    <p:sldId id="1804" r:id="rId26"/>
    <p:sldId id="1805" r:id="rId27"/>
    <p:sldId id="1781" r:id="rId28"/>
    <p:sldId id="1726" r:id="rId29"/>
    <p:sldId id="1780" r:id="rId30"/>
    <p:sldId id="1636" r:id="rId31"/>
    <p:sldId id="1820" r:id="rId32"/>
    <p:sldId id="1756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86441" autoAdjust="0"/>
  </p:normalViewPr>
  <p:slideViewPr>
    <p:cSldViewPr>
      <p:cViewPr varScale="1">
        <p:scale>
          <a:sx n="57" d="100"/>
          <a:sy n="57" d="100"/>
        </p:scale>
        <p:origin x="13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12/05/2015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13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26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49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/>
              <a:pPr/>
              <a:t>27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12421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2638" indent="-3000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33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5925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6938" indent="-2397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41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13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85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95738" indent="-239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5B7B1B-E873-460B-BD21-C3BC28AFEDAD}" type="slidenum">
              <a:rPr lang="pt-BR" altLang="pt-BR" smtClean="0">
                <a:solidFill>
                  <a:prstClr val="black"/>
                </a:solidFill>
              </a:rPr>
              <a:pPr/>
              <a:t>28</a:t>
            </a:fld>
            <a:endParaRPr lang="pt-BR" alt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8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9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01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3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60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95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5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0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1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3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27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6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91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5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44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69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1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13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12/05/2015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5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rogerio.jorge@aes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723106" y="4293096"/>
            <a:ext cx="7697787" cy="121058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de Incorporação</a:t>
            </a: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7/5/2015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53926"/>
            <a:ext cx="8027534" cy="18351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JK/França/ RV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CaixaDeTexto 12"/>
          <p:cNvSpPr txBox="1"/>
          <p:nvPr/>
        </p:nvSpPr>
        <p:spPr>
          <a:xfrm>
            <a:off x="323528" y="620688"/>
            <a:ext cx="799288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700" b="1" dirty="0">
                <a:latin typeface="BlissL" panose="02000506030000020004" pitchFamily="2" charset="0"/>
                <a:cs typeface="Arial" charset="0"/>
              </a:rPr>
              <a:t>Pressão organizada pela redução no </a:t>
            </a:r>
            <a:r>
              <a:rPr lang="pt-BR" sz="1700" b="1" dirty="0" smtClean="0">
                <a:latin typeface="BlissL" panose="02000506030000020004" pitchFamily="2" charset="0"/>
                <a:cs typeface="Arial" charset="0"/>
              </a:rPr>
              <a:t>Compulsório</a:t>
            </a:r>
          </a:p>
          <a:p>
            <a:endParaRPr lang="pt-BR" sz="1700" b="1" dirty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  <a:cs typeface="Arial" charset="0"/>
              </a:rPr>
              <a:t>Foco no Planejamento, com apoio em Fazenda e Banco </a:t>
            </a: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Documento </a:t>
            </a:r>
            <a:r>
              <a:rPr lang="pt-BR" sz="1700" dirty="0">
                <a:latin typeface="BlissL" panose="02000506030000020004" pitchFamily="2" charset="0"/>
                <a:cs typeface="Arial" charset="0"/>
              </a:rPr>
              <a:t>inicial redigido – verificar dados do estudo FGV </a:t>
            </a: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Termômetro com Sérgio Odilon, </a:t>
            </a:r>
            <a:r>
              <a:rPr lang="pt-BR" sz="1700" dirty="0" err="1" smtClean="0">
                <a:latin typeface="BlissL" panose="02000506030000020004" pitchFamily="2" charset="0"/>
                <a:cs typeface="Arial" charset="0"/>
              </a:rPr>
              <a:t>ex-BACEN</a:t>
            </a: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Agendamentos – Planejamento, Banco Central</a:t>
            </a:r>
          </a:p>
          <a:p>
            <a:pPr lvl="1"/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endParaRPr lang="pt-BR" sz="1700" b="1" dirty="0" smtClean="0">
              <a:latin typeface="BlissL" panose="02000506030000020004" pitchFamily="2" charset="0"/>
              <a:cs typeface="Arial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  <a:cs typeface="Arial" charset="0"/>
              </a:rPr>
              <a:t>Projeto de </a:t>
            </a:r>
            <a:r>
              <a:rPr lang="pt-BR" sz="1700" b="1" i="1" dirty="0" err="1" smtClean="0">
                <a:latin typeface="BlissL" panose="02000506030000020004" pitchFamily="2" charset="0"/>
                <a:cs typeface="Arial" charset="0"/>
              </a:rPr>
              <a:t>Funding</a:t>
            </a:r>
            <a:endParaRPr lang="pt-BR" sz="1700" b="1" i="1" dirty="0" smtClean="0">
              <a:latin typeface="BlissL" panose="02000506030000020004" pitchFamily="2" charset="0"/>
              <a:cs typeface="Arial" charset="0"/>
            </a:endParaRPr>
          </a:p>
          <a:p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Recursos FGTS e outros – possibilidade de alavancagem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Contatos e propostas – Gustavo Loyola e Nélson Machado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Definição de nossa proposta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Repensar estrutura de crédito imobiliário no Brasil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i="1" dirty="0" smtClean="0">
                <a:latin typeface="BlissL" panose="02000506030000020004" pitchFamily="2" charset="0"/>
                <a:cs typeface="Arial" charset="0"/>
              </a:rPr>
              <a:t>Fase out  </a:t>
            </a: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Poupança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Dedutibilidade dos juros</a:t>
            </a:r>
            <a:endParaRPr lang="pt-BR" sz="1700" dirty="0">
              <a:latin typeface="BlissL" panose="02000506030000020004" pitchFamily="2" charset="0"/>
              <a:cs typeface="Arial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CETIP/ ARISP – OK – 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</a:t>
            </a:r>
            <a:r>
              <a:rPr lang="pt-BR" sz="1700" dirty="0" smtClean="0">
                <a:latin typeface="BlissL" panose="02000506030000020004" pitchFamily="2" charset="0"/>
              </a:rPr>
              <a:t>apresenta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Consulta Pública CNJ – início de 2015 - reações negativas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 de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Portal de Documentos </a:t>
            </a:r>
            <a:r>
              <a:rPr lang="pt-BR" sz="1700" dirty="0" smtClean="0">
                <a:latin typeface="BlissL" panose="02000506030000020004" pitchFamily="2" charset="0"/>
              </a:rPr>
              <a:t>– Luiz França (contatos também via MRV no início do ano)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Empresa com vasta experiência no setor e investidor forte (50% JP Morgan)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Solução de registro eletrônico mais pontual, com pilotos em cartórios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Disponibilização de empreendimentos para Pilotos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Registro Eletrônico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29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281102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24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11:20h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11:50h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questão trabalhista – Corretores Associados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Corretores: </a:t>
            </a:r>
            <a:r>
              <a:rPr lang="pt-BR" sz="1700" b="1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b="1" dirty="0" smtClean="0">
                <a:latin typeface="BlissL" panose="02000506030000020004" pitchFamily="2" charset="0"/>
              </a:rPr>
              <a:t> individual</a:t>
            </a:r>
            <a:r>
              <a:rPr lang="pt-BR" sz="1700" dirty="0" smtClean="0">
                <a:latin typeface="BlissL" panose="02000506030000020004" pitchFamily="2" charset="0"/>
              </a:rPr>
              <a:t>, com CNPJ – Simples, 6% - contabilidade (ML, R$ 150/mês)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Dificuldades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Cobranças </a:t>
            </a:r>
            <a:r>
              <a:rPr lang="pt-BR" sz="1700" dirty="0">
                <a:latin typeface="BlissL" panose="02000506030000020004" pitchFamily="2" charset="0"/>
              </a:rPr>
              <a:t>de registros por </a:t>
            </a:r>
            <a:r>
              <a:rPr lang="pt-BR" sz="1700" dirty="0" err="1">
                <a:latin typeface="BlissL" panose="02000506030000020004" pitchFamily="2" charset="0"/>
              </a:rPr>
              <a:t>Creci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smtClean="0">
                <a:latin typeface="BlissL" panose="02000506030000020004" pitchFamily="2" charset="0"/>
              </a:rPr>
              <a:t>sindicatos </a:t>
            </a:r>
            <a:r>
              <a:rPr lang="pt-BR" sz="1700" dirty="0">
                <a:latin typeface="BlissL" panose="02000506030000020004" pitchFamily="2" charset="0"/>
              </a:rPr>
              <a:t>deve ser </a:t>
            </a:r>
            <a:r>
              <a:rPr lang="pt-BR" sz="1700" dirty="0" smtClean="0">
                <a:latin typeface="BlissL" panose="02000506030000020004" pitchFamily="2" charset="0"/>
              </a:rPr>
              <a:t>disciplinado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 questão consumerista – a corretagem 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valores e riscos muito elevados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46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 – Conselho Jurídico (25/4, 9/3), Conselho (17/4)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r>
              <a:rPr lang="pt-BR" sz="1700" dirty="0">
                <a:latin typeface="BlissL" panose="02000506030000020004" pitchFamily="2" charset="0"/>
              </a:rPr>
              <a:t>: promover discussões e esclarecimentos, sem recomendações nem definições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r>
              <a:rPr lang="pt-BR" sz="1700" dirty="0" smtClean="0">
                <a:latin typeface="BlissL" panose="02000506030000020004" pitchFamily="2" charset="0"/>
              </a:rPr>
              <a:t>Preponderante </a:t>
            </a:r>
            <a:r>
              <a:rPr lang="pt-BR" sz="1700" dirty="0">
                <a:latin typeface="BlissL" panose="02000506030000020004" pitchFamily="2" charset="0"/>
              </a:rPr>
              <a:t>inclinação pela corretagem incluída no preço.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Mudanças de chave: MRV,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Alterações </a:t>
            </a:r>
            <a:r>
              <a:rPr lang="pt-BR" sz="1700" dirty="0">
                <a:latin typeface="BlissL" panose="02000506030000020004" pitchFamily="2" charset="0"/>
              </a:rPr>
              <a:t>em procedimentos, com inclusão de </a:t>
            </a:r>
            <a:r>
              <a:rPr lang="pt-BR" sz="1700" dirty="0" smtClean="0">
                <a:latin typeface="BlissL" panose="02000506030000020004" pitchFamily="2" charset="0"/>
              </a:rPr>
              <a:t>pagadoria – alinhamento com corretores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MP,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Envolvimento empresa a empresa para pacificação da questão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Alternativa: </a:t>
            </a:r>
            <a:r>
              <a:rPr lang="pt-BR" sz="1700" dirty="0" err="1">
                <a:latin typeface="BlissL" panose="02000506030000020004" pitchFamily="2" charset="0"/>
              </a:rPr>
              <a:t>macro-jurisdição</a:t>
            </a:r>
            <a:r>
              <a:rPr lang="pt-BR" sz="1700" dirty="0">
                <a:latin typeface="BlissL" panose="02000506030000020004" pitchFamily="2" charset="0"/>
              </a:rPr>
              <a:t> -  Associação Nacional de Magistrados Estaduais.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Questões trabalhistas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Cada empresa com suas definições – workshop em 30 dias?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Aperfeiçoamentos </a:t>
            </a:r>
            <a:r>
              <a:rPr lang="pt-BR" sz="1700" dirty="0">
                <a:latin typeface="BlissL" panose="02000506030000020004" pitchFamily="2" charset="0"/>
              </a:rPr>
              <a:t>nas questões trabalhistas -  90 dias (</a:t>
            </a:r>
            <a:r>
              <a:rPr lang="pt-BR" sz="1700" dirty="0" smtClean="0">
                <a:latin typeface="BlissL" panose="02000506030000020004" pitchFamily="2" charset="0"/>
              </a:rPr>
              <a:t>JK)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GT com Conselho Jurídico e outros representantes das empresas</a:t>
            </a:r>
          </a:p>
          <a:p>
            <a:pPr lvl="0"/>
            <a:endParaRPr lang="pt-BR" sz="1700" b="1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Imobiliárias</a:t>
            </a:r>
            <a:r>
              <a:rPr lang="pt-BR" sz="1700" dirty="0" smtClean="0">
                <a:latin typeface="BlissL" panose="02000506030000020004" pitchFamily="2" charset="0"/>
              </a:rPr>
              <a:t> - pagamentos p/ </a:t>
            </a:r>
            <a:r>
              <a:rPr lang="pt-BR" sz="1700" dirty="0">
                <a:latin typeface="BlissL" panose="02000506030000020004" pitchFamily="2" charset="0"/>
              </a:rPr>
              <a:t>imobiliária e corretores.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Motivação </a:t>
            </a:r>
            <a:r>
              <a:rPr lang="pt-BR" sz="1700" dirty="0">
                <a:latin typeface="BlissL" panose="02000506030000020004" pitchFamily="2" charset="0"/>
              </a:rPr>
              <a:t>fiscal (evitar bitributação) ou trabalhista.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Importante </a:t>
            </a:r>
            <a:r>
              <a:rPr lang="pt-BR" sz="1700" dirty="0">
                <a:latin typeface="BlissL" panose="02000506030000020004" pitchFamily="2" charset="0"/>
              </a:rPr>
              <a:t>mensuração para entendimento adequado da questão.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Alternativa: faturamento </a:t>
            </a:r>
            <a:r>
              <a:rPr lang="pt-BR" sz="1700" dirty="0">
                <a:latin typeface="BlissL" panose="02000506030000020004" pitchFamily="2" charset="0"/>
              </a:rPr>
              <a:t>para </a:t>
            </a:r>
            <a:r>
              <a:rPr lang="pt-BR" sz="1700" dirty="0" smtClean="0">
                <a:latin typeface="BlissL" panose="02000506030000020004" pitchFamily="2" charset="0"/>
              </a:rPr>
              <a:t>Associação?</a:t>
            </a:r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07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244169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Distratos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11:50h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12:20h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85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Atualizações – </a:t>
            </a:r>
            <a:r>
              <a:rPr lang="pt-BR" sz="2400" dirty="0" err="1" smtClean="0">
                <a:sym typeface="Arial" pitchFamily="34" charset="0"/>
              </a:rPr>
              <a:t>PLs</a:t>
            </a:r>
            <a:r>
              <a:rPr lang="pt-BR" sz="2400" dirty="0" smtClean="0">
                <a:sym typeface="Arial" pitchFamily="34" charset="0"/>
              </a:rPr>
              <a:t>, outros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79512" y="692696"/>
            <a:ext cx="8624887" cy="474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PL </a:t>
            </a:r>
            <a:r>
              <a:rPr lang="pt-BR" sz="1700" b="1" dirty="0">
                <a:latin typeface="BlissL" panose="02000506030000020004" pitchFamily="2" charset="0"/>
              </a:rPr>
              <a:t>1220/15- </a:t>
            </a:r>
            <a:r>
              <a:rPr lang="pt-BR" sz="1700" dirty="0">
                <a:latin typeface="BlissL" panose="02000506030000020004" pitchFamily="2" charset="0"/>
              </a:rPr>
              <a:t>Celso Russomano – retenção de 10%, devolução em 30 dias com juros de 1% e correção de todas as parcelas, direito de distrato unilateral pelo </a:t>
            </a:r>
            <a:r>
              <a:rPr lang="pt-BR" sz="1700" dirty="0" smtClean="0">
                <a:latin typeface="BlissL" panose="02000506030000020004" pitchFamily="2" charset="0"/>
              </a:rPr>
              <a:t>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Construção conjunta de uma proposta. Alguns parâmetros possíveis: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Retenção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6</a:t>
            </a:r>
            <a:r>
              <a:rPr lang="pt-BR" sz="1700" dirty="0">
                <a:latin typeface="BlissL" panose="02000506030000020004" pitchFamily="2" charset="0"/>
              </a:rPr>
              <a:t>% publicidade e </a:t>
            </a:r>
            <a:r>
              <a:rPr lang="pt-BR" sz="1700" dirty="0" smtClean="0">
                <a:latin typeface="BlissL" panose="02000506030000020004" pitchFamily="2" charset="0"/>
              </a:rPr>
              <a:t>propaganda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Constar em contrato uma declaração para que fim é a </a:t>
            </a:r>
            <a:r>
              <a:rPr lang="pt-BR" sz="1600" b="1" dirty="0" smtClean="0"/>
              <a:t>aquisição: investimento/ moradia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/>
              </a:rPr>
              <a:t>Faixas de percentuais de retenção em função do montante pago pelo </a:t>
            </a:r>
            <a:r>
              <a:rPr lang="pt-BR" sz="1700" dirty="0" smtClean="0">
                <a:latin typeface="BlissL" panose="02000506030000020004"/>
              </a:rPr>
              <a:t>adquirente - Custos administrativos</a:t>
            </a:r>
            <a:endParaRPr lang="pt-BR" sz="1700" dirty="0">
              <a:latin typeface="BlissL" panose="020005060300000200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Não </a:t>
            </a:r>
            <a:r>
              <a:rPr lang="pt-BR" sz="1700" dirty="0">
                <a:latin typeface="BlissL" panose="02000506030000020004" pitchFamily="2" charset="0"/>
              </a:rPr>
              <a:t>devolução de Corretagem desde que discriminada no Contrato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37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Atualizações – </a:t>
            </a:r>
            <a:r>
              <a:rPr lang="pt-BR" sz="2400" dirty="0" err="1" smtClean="0">
                <a:sym typeface="Arial" pitchFamily="34" charset="0"/>
              </a:rPr>
              <a:t>PLs</a:t>
            </a:r>
            <a:r>
              <a:rPr lang="pt-BR" sz="2400" dirty="0" smtClean="0">
                <a:sym typeface="Arial" pitchFamily="34" charset="0"/>
              </a:rPr>
              <a:t>, outros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79512" y="692696"/>
            <a:ext cx="8624887" cy="50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Audiência </a:t>
            </a:r>
            <a:r>
              <a:rPr lang="pt-BR" sz="1700" b="1" dirty="0">
                <a:latin typeface="BlissL" panose="02000506030000020004" pitchFamily="2" charset="0"/>
              </a:rPr>
              <a:t>Pública </a:t>
            </a:r>
            <a:r>
              <a:rPr lang="pt-BR" sz="1700" dirty="0">
                <a:latin typeface="BlissL" panose="02000506030000020004" pitchFamily="2" charset="0"/>
              </a:rPr>
              <a:t>no Comitê de Direitos do Consumidor na Câmara dos Deputados sobre supostos abusos cometidos pelo setor  - Dep. Ely Correia Filho – 13/5, 14:30h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CBIC (Flávio Prando), Associação </a:t>
            </a:r>
            <a:r>
              <a:rPr lang="pt-BR" sz="1700" dirty="0">
                <a:latin typeface="BlissL" panose="02000506030000020004" pitchFamily="2" charset="0"/>
              </a:rPr>
              <a:t>Nacional dos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 (</a:t>
            </a:r>
            <a:r>
              <a:rPr lang="pt-BR" sz="1700" dirty="0" err="1">
                <a:latin typeface="BlissL" panose="02000506030000020004" pitchFamily="2" charset="0"/>
              </a:rPr>
              <a:t>ProconsBrasil</a:t>
            </a:r>
            <a:r>
              <a:rPr lang="pt-BR" sz="1700" dirty="0">
                <a:latin typeface="BlissL" panose="02000506030000020004" pitchFamily="2" charset="0"/>
              </a:rPr>
              <a:t>),  Associação Nacional do Ministério Público do Consumidor (MPCON), Secretária Nacional do Consumidor – Ministério da Justiça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Cláusula de Tolerância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Condomínio antes da entrega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Direcionamento para bancos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Contrato de Adesão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Corretagem – venda casada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Devolução – PL 1220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Atraso de obras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Não tocar em PL 128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Conforme discutido em Reunião de Diretoria da Abrainc, não deveremos aceitar o convite para participação neste encontro</a:t>
            </a:r>
            <a:r>
              <a:rPr lang="pt-BR" sz="1600" dirty="0" smtClean="0"/>
              <a:t>.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1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imediata Piloto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Cyrela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Itaú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/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</a:t>
            </a:r>
            <a:r>
              <a:rPr lang="pt-BR" sz="1700" dirty="0" smtClean="0">
                <a:latin typeface="BlissL" panose="02000506030000020004" pitchFamily="2" charset="0"/>
              </a:rPr>
              <a:t>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Premissas Empresa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Operação sem </a:t>
            </a:r>
            <a:r>
              <a:rPr lang="pt-BR" sz="1700" dirty="0" err="1">
                <a:latin typeface="BlissL" panose="02000506030000020004" pitchFamily="2" charset="0"/>
              </a:rPr>
              <a:t>Prosoluto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600" dirty="0"/>
          </a:p>
          <a:p>
            <a:r>
              <a:rPr lang="pt-BR" sz="1700" b="1" dirty="0" smtClean="0">
                <a:latin typeface="BlissL" panose="02000506030000020004" pitchFamily="2" charset="0"/>
              </a:rPr>
              <a:t>Itaú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Processo com menor impacto em desenvolvimento de </a:t>
            </a:r>
            <a:r>
              <a:rPr lang="pt-BR" sz="1700" dirty="0" smtClean="0">
                <a:latin typeface="BlissL" panose="02000506030000020004" pitchFamily="2" charset="0"/>
              </a:rPr>
              <a:t>sistemas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Contrato de Alienação Fiduciária em 2 partes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Terreno – liberado p/ a empresa, amortização pelo cliente durante a obra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Construção – 75% - liberado nas chaves, correção INCC, pagamento pelo cliente pós-chaves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00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330346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lvl="1" algn="ctr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Burocracia, Licenciamentos</a:t>
            </a:r>
          </a:p>
          <a:p>
            <a:pPr algn="ctr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12:20h </a:t>
            </a:r>
            <a:r>
              <a:rPr lang="en-US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13:00h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5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705002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2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4265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8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Caso</a:t>
            </a:r>
            <a:endParaRPr lang="en-US" sz="2800" dirty="0" smtClean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Parque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Augusta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22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4190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São 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Paulo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64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dirty="0" smtClean="0"/>
              <a:t>SMDU / SEL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BlissL" panose="02000506030000020004" pitchFamily="2" charset="0"/>
              </a:rPr>
              <a:t>PDE:</a:t>
            </a:r>
            <a:r>
              <a:rPr lang="pt-BR" dirty="0">
                <a:latin typeface="BlissL" panose="02000506030000020004" pitchFamily="2" charset="0"/>
              </a:rPr>
              <a:t> decreto de </a:t>
            </a:r>
            <a:r>
              <a:rPr lang="pt-BR" dirty="0" smtClean="0">
                <a:latin typeface="BlissL" panose="02000506030000020004" pitchFamily="2" charset="0"/>
              </a:rPr>
              <a:t>regulamentação publicado em 30/4/2015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Processos de aprovação no novo </a:t>
            </a:r>
            <a:r>
              <a:rPr lang="pt-BR" dirty="0" smtClean="0">
                <a:latin typeface="BlissL" panose="02000506030000020004" pitchFamily="2" charset="0"/>
              </a:rPr>
              <a:t>PDE – acompanhar e identificar andamento</a:t>
            </a:r>
            <a:endParaRPr lang="pt-BR" dirty="0"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LPUOS</a:t>
            </a:r>
            <a:r>
              <a:rPr lang="pt-BR" b="1" dirty="0">
                <a:latin typeface="BlissL" panose="02000506030000020004" pitchFamily="2" charset="0"/>
              </a:rPr>
              <a:t>: </a:t>
            </a:r>
            <a:r>
              <a:rPr lang="pt-BR" dirty="0">
                <a:latin typeface="BlissL" panose="02000506030000020004" pitchFamily="2" charset="0"/>
              </a:rPr>
              <a:t>nova minuta revisada disponibilizada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Pontos de conflito: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Área máxima de terreno de 15.000m²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Definições de áreas não computáveis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Gabarito máximo </a:t>
            </a:r>
            <a:r>
              <a:rPr lang="pt-BR" dirty="0">
                <a:latin typeface="BlissL" panose="02000506030000020004" pitchFamily="2" charset="0"/>
              </a:rPr>
              <a:t>fora dos eixos de </a:t>
            </a:r>
            <a:r>
              <a:rPr lang="pt-BR" dirty="0" smtClean="0">
                <a:latin typeface="BlissL" panose="02000506030000020004" pitchFamily="2" charset="0"/>
              </a:rPr>
              <a:t>estruturação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SECOVI enviou carta a PMSP solicitando alteração - posicionamento Abrainc de apoio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PORTARIA Nº 56/SEHAB.G/2015 – </a:t>
            </a:r>
            <a:r>
              <a:rPr lang="pt-BR" dirty="0">
                <a:latin typeface="BlissL" panose="02000506030000020004" pitchFamily="2" charset="0"/>
              </a:rPr>
              <a:t>n</a:t>
            </a:r>
            <a:r>
              <a:rPr lang="pt-BR" dirty="0" smtClean="0">
                <a:latin typeface="BlissL" panose="02000506030000020004" pitchFamily="2" charset="0"/>
              </a:rPr>
              <a:t>ormas para cooperação SEHAB e empresas p/ MCMV/FAR</a:t>
            </a:r>
            <a:endParaRPr lang="pt-BR" b="1" dirty="0">
              <a:latin typeface="BlissL" panose="02000506030000020004" pitchFamily="2" charset="0"/>
            </a:endParaRPr>
          </a:p>
          <a:p>
            <a:endParaRPr lang="pt-BR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dirty="0" smtClean="0"/>
              <a:t>SMT / PGT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SMT - minuta de Lei – contrapartidas financeiras – reunião 8/12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Responsabilidade MP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Base de cálculo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Forma de desembolso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  <a:latin typeface="BlissL" panose="02000506030000020004" pitchFamily="2" charset="0"/>
              </a:rPr>
              <a:t> Burocracia RITT</a:t>
            </a:r>
            <a:endParaRPr lang="pt-BR" b="1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Minuta SMT 98/07 e Lei PGT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Argumentação pronta: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Todo empreendimento c/ vagas de garagem=PGT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Desvinculação Área Construída e Nº de vagas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Não obrigatoriedade de vagas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Valor/Vaga proposto: 1,45 * CUB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Reunião de dados para comprovação de eficácia do valor proposta (média atualizada já paga)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Alternativa: Revisão da Tabela da Minuta SMT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Minuta LPUOS – Mínimo de vagas obrigatórias – Impacto na argumentação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Eduardo Della </a:t>
            </a:r>
            <a:r>
              <a:rPr lang="pt-BR" dirty="0" err="1" smtClean="0">
                <a:latin typeface="BlissL" panose="02000506030000020004" pitchFamily="2" charset="0"/>
              </a:rPr>
              <a:t>Manna</a:t>
            </a:r>
            <a:r>
              <a:rPr lang="pt-BR" dirty="0" smtClean="0">
                <a:latin typeface="BlissL" panose="02000506030000020004" pitchFamily="2" charset="0"/>
              </a:rPr>
              <a:t> propôs levar a discussão a reunião da VPALUM</a:t>
            </a:r>
          </a:p>
          <a:p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Reunião com Prefeito Haddad e secretario </a:t>
            </a:r>
            <a:r>
              <a:rPr lang="pt-BR" b="1" dirty="0" err="1" smtClean="0">
                <a:latin typeface="BlissL" panose="02000506030000020004" pitchFamily="2" charset="0"/>
              </a:rPr>
              <a:t>Tatto</a:t>
            </a:r>
            <a:r>
              <a:rPr lang="pt-BR" b="1" dirty="0" smtClean="0">
                <a:latin typeface="BlissL" panose="02000506030000020004" pitchFamily="2" charset="0"/>
              </a:rPr>
              <a:t> para apresentação da carta proposta quando finalizada</a:t>
            </a:r>
          </a:p>
          <a:p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pontos gerais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BlissL" panose="02000506030000020004" pitchFamily="2" charset="0"/>
              </a:rPr>
              <a:t>SP Negócios: </a:t>
            </a:r>
            <a:r>
              <a:rPr lang="pt-BR" dirty="0">
                <a:latin typeface="BlissL" panose="02000506030000020004" pitchFamily="2" charset="0"/>
              </a:rPr>
              <a:t>Foco na desburocratização do município. Reunião ocorrida na 4ª-feira, 25/3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BlissL" panose="02000506030000020004" pitchFamily="2" charset="0"/>
              </a:rPr>
              <a:t>Apres</a:t>
            </a:r>
            <a:r>
              <a:rPr lang="pt-BR" dirty="0">
                <a:latin typeface="BlissL" panose="02000506030000020004" pitchFamily="2" charset="0"/>
              </a:rPr>
              <a:t>. Custo da Burocracia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Foco em desburocratizar  licenciamento de imóveis comerciais. Propor expandir a desburocratização ao processo de aprovação da construção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SLC-e – Informatização sem revisão de processos – s/ resolver Burocracia – Apoio na revisão de processos</a:t>
            </a: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Secretaria de Finanças </a:t>
            </a:r>
            <a:r>
              <a:rPr lang="pt-BR" dirty="0" smtClean="0">
                <a:latin typeface="BlissL" panose="02000506030000020004" pitchFamily="2" charset="0"/>
              </a:rPr>
              <a:t>– cadastro, critérios IPTU</a:t>
            </a:r>
          </a:p>
          <a:p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 custo da burocracia – controle da burocracia fundamental para </a:t>
            </a:r>
            <a:r>
              <a:rPr lang="pt-BR" dirty="0" err="1" smtClean="0">
                <a:latin typeface="BlissL" panose="02000506030000020004" pitchFamily="2" charset="0"/>
              </a:rPr>
              <a:t>PPPs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Cadastro IPTU/ ITBI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Cálculo IPTU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>
                <a:solidFill>
                  <a:srgbClr val="000000"/>
                </a:solidFill>
                <a:latin typeface="BlissL" panose="02000506030000020004" pitchFamily="2" charset="0"/>
              </a:rPr>
              <a:t>Encontro com CGM </a:t>
            </a: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– O Custo da Burocracia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Agendamento com Chefe de Gabinete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BlissL" panose="02000506030000020004" pitchFamily="2" charset="0"/>
              </a:rPr>
              <a:t>Representação, troca de ideias, apoio na questão da </a:t>
            </a:r>
            <a:r>
              <a:rPr lang="pt-BR" dirty="0" smtClean="0">
                <a:solidFill>
                  <a:srgbClr val="000000"/>
                </a:solidFill>
                <a:latin typeface="BlissL" panose="02000506030000020004" pitchFamily="2" charset="0"/>
              </a:rPr>
              <a:t>burocracia</a:t>
            </a:r>
            <a:endParaRPr lang="pt-BR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42047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Prefeitura de São Paulo – </a:t>
            </a:r>
            <a:r>
              <a:rPr lang="pt-BR" dirty="0" smtClean="0"/>
              <a:t>Encontro Prefeito Haddad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5485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Assuntos:</a:t>
            </a:r>
          </a:p>
          <a:p>
            <a:endParaRPr lang="pt-BR" b="1" dirty="0" smtClean="0">
              <a:latin typeface="BlissL" panose="0200050603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BlissL" panose="02000506030000020004" pitchFamily="2" charset="0"/>
              </a:rPr>
              <a:t>Nova LPUOS – Pontos Críticos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latin typeface="BlissL" panose="0200050603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BlissL" panose="02000506030000020004" pitchFamily="2" charset="0"/>
              </a:rPr>
              <a:t>Polo Geradores de Tráfego – Mudança de cálculo de contrapartida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latin typeface="BlissL" panose="0200050603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BlissL" panose="02000506030000020004" pitchFamily="2" charset="0"/>
              </a:rPr>
              <a:t>Aprovação de Projetos de </a:t>
            </a:r>
            <a:r>
              <a:rPr lang="pt-BR" dirty="0">
                <a:latin typeface="BlissL" panose="02000506030000020004" pitchFamily="2" charset="0"/>
              </a:rPr>
              <a:t>G</a:t>
            </a:r>
            <a:r>
              <a:rPr lang="pt-BR" dirty="0" smtClean="0">
                <a:latin typeface="BlissL" panose="02000506030000020004" pitchFamily="2" charset="0"/>
              </a:rPr>
              <a:t>rande Porte – Comissão Inter secretarial de aprovação (SEL, SVMA, SMT, SMDU, SIURB) – Necessária Lei específica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latin typeface="BlissL" panose="0200050603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BlissL" panose="02000506030000020004" pitchFamily="2" charset="0"/>
              </a:rPr>
              <a:t>Informatização e disponibilização de dados cadastrais INFO/ SIURB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CETESB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88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Reuniões quinzenais com </a:t>
            </a:r>
            <a:r>
              <a:rPr lang="pt-BR" altLang="pt-BR" sz="1800" b="1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Élton</a:t>
            </a:r>
            <a:r>
              <a:rPr lang="pt-BR" alt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(Departamento de Áreas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Contaminadas)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Sistema para gerenciamento de áreas contaminadas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(apoio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do setor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):</a:t>
            </a: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536575" indent="-268288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Visual </a:t>
            </a:r>
            <a:r>
              <a:rPr lang="pt-BR" altLang="pt-BR" sz="1800" dirty="0" err="1">
                <a:solidFill>
                  <a:srgbClr val="000000"/>
                </a:solidFill>
                <a:latin typeface="BlissL" panose="02000506030000020004" pitchFamily="2" charset="0"/>
              </a:rPr>
              <a:t>Monterey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:</a:t>
            </a:r>
          </a:p>
          <a:p>
            <a:pPr marL="993775" lvl="1" indent="-268288">
              <a:buFont typeface="Arial" panose="020B0604020202020204" pitchFamily="34" charset="0"/>
              <a:buChar char="•"/>
            </a:pPr>
            <a:r>
              <a:rPr lang="pt-BR" altLang="pt-BR" sz="1800" dirty="0" err="1">
                <a:solidFill>
                  <a:srgbClr val="000000"/>
                </a:solidFill>
                <a:latin typeface="BlissL" panose="02000506030000020004" pitchFamily="2" charset="0"/>
              </a:rPr>
              <a:t>Prop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. Fin. R$2.500.000</a:t>
            </a:r>
          </a:p>
          <a:p>
            <a:pPr marL="993775" lvl="1" indent="-268288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Prazo: 8 meses em 4 fases</a:t>
            </a:r>
          </a:p>
          <a:p>
            <a:pPr marL="536575" indent="-268288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Schlumberger:</a:t>
            </a:r>
          </a:p>
          <a:p>
            <a:pPr marL="993775" lvl="1" indent="-268288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Solução </a:t>
            </a:r>
            <a:r>
              <a:rPr lang="pt-BR" altLang="pt-BR" sz="1800" dirty="0" err="1">
                <a:solidFill>
                  <a:srgbClr val="000000"/>
                </a:solidFill>
                <a:latin typeface="BlissL" panose="02000506030000020004" pitchFamily="2" charset="0"/>
              </a:rPr>
              <a:t>Hydromanager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 / </a:t>
            </a:r>
            <a:r>
              <a:rPr lang="pt-BR" altLang="pt-BR" sz="1800" dirty="0" err="1">
                <a:solidFill>
                  <a:srgbClr val="000000"/>
                </a:solidFill>
                <a:latin typeface="BlissL" panose="02000506030000020004" pitchFamily="2" charset="0"/>
              </a:rPr>
              <a:t>Hydro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800" dirty="0" err="1">
                <a:solidFill>
                  <a:srgbClr val="000000"/>
                </a:solidFill>
                <a:latin typeface="BlissL" panose="02000506030000020004" pitchFamily="2" charset="0"/>
              </a:rPr>
              <a:t>geoanalyst</a:t>
            </a: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993775" lvl="1" indent="-268288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Aguardando Orçamento / Prazo de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implantação</a:t>
            </a:r>
          </a:p>
          <a:p>
            <a:pPr indent="-303213">
              <a:buFont typeface="Arial" panose="020B0604020202020204" pitchFamily="34" charset="0"/>
              <a:buChar char="•"/>
            </a:pP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Possíveis Parcerias para Custeio:</a:t>
            </a:r>
          </a:p>
          <a:p>
            <a:pPr lvl="1" indent="-303213">
              <a:buFont typeface="Arial" panose="020B0604020202020204" pitchFamily="34" charset="0"/>
              <a:buChar char="•"/>
            </a:pPr>
            <a:r>
              <a:rPr lang="pt-BR" alt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Aesas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- Associação Brasileira das Empresas de Consultoria e Engenharia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Ambiental</a:t>
            </a:r>
          </a:p>
          <a:p>
            <a:pPr lvl="1" indent="-303213">
              <a:buFont typeface="Arial" panose="020B0604020202020204" pitchFamily="34" charset="0"/>
              <a:buChar char="•"/>
            </a:pPr>
            <a:r>
              <a:rPr lang="pt-BR" alt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Abetre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– Associação Brasileira de Empresas de Tratamento de Resíduos</a:t>
            </a:r>
          </a:p>
          <a:p>
            <a:pPr lvl="1" indent="-303213">
              <a:buFont typeface="Arial" panose="020B0604020202020204" pitchFamily="34" charset="0"/>
              <a:buChar char="•"/>
            </a:pPr>
            <a:r>
              <a:rPr lang="pt-BR" alt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Sindicom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– Sindicato Nacional das Empresas Distribuidoras de Combustíveis e de Lubrificantes</a:t>
            </a:r>
          </a:p>
          <a:p>
            <a:pPr lvl="1" indent="-303213">
              <a:buFont typeface="Arial" panose="020B0604020202020204" pitchFamily="34" charset="0"/>
              <a:buChar char="•"/>
            </a:pP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ABLP – Associação Brasileira de Resíduos Sólidos e Limpeza Pública</a:t>
            </a:r>
          </a:p>
          <a:p>
            <a:pPr lvl="1" indent="-303213">
              <a:buFont typeface="Arial" panose="020B0604020202020204" pitchFamily="34" charset="0"/>
              <a:buChar char="•"/>
            </a:pPr>
            <a:r>
              <a:rPr lang="pt-BR" alt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Sinduscon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SP – Sindicato da Construção</a:t>
            </a:r>
          </a:p>
          <a:p>
            <a:pPr lvl="1" indent="-303213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Secovi SP - 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Sindicato das Empresas de Compra, Venda, Locação e Administração de Imóveis Comerciais e Residenciais de São Paulo</a:t>
            </a:r>
          </a:p>
          <a:p>
            <a:pPr lvl="1" indent="-303213">
              <a:buFont typeface="Arial" panose="020B0604020202020204" pitchFamily="34" charset="0"/>
              <a:buChar char="•"/>
            </a:pPr>
            <a:endParaRPr lang="pt-BR" alt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01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27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marL="268288" indent="-268288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Decisão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de Diretoria em elaboração:</a:t>
            </a:r>
          </a:p>
          <a:p>
            <a:pPr marL="536575" lvl="1" indent="-268288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Centralização das análises Departamento de Áreas Contaminadas;</a:t>
            </a:r>
          </a:p>
          <a:p>
            <a:pPr marL="536575" lvl="1" indent="-268288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Reabilitação p/ mudança de uso (Mercado Imobiliário) com prioridade de análise</a:t>
            </a:r>
          </a:p>
          <a:p>
            <a:pPr marL="536575" lvl="1" indent="-268288">
              <a:buFont typeface="Arial" panose="020B0604020202020204" pitchFamily="34" charset="0"/>
              <a:buChar char="•"/>
            </a:pPr>
            <a:r>
              <a:rPr lang="pt-BR" altLang="pt-BR" sz="1800" i="1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Checklis</a:t>
            </a:r>
            <a:r>
              <a:rPr lang="pt-BR" alt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t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para entrada de processo</a:t>
            </a:r>
          </a:p>
          <a:p>
            <a:pPr marL="536575" lvl="1" indent="-268288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Solução de pequenas questões em reunião técnica</a:t>
            </a:r>
          </a:p>
          <a:p>
            <a:pPr marL="536575" lvl="1" indent="-268288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Análise de relatório preliminar com aprovação de projeto de análise confirmatória</a:t>
            </a:r>
          </a:p>
          <a:p>
            <a:pPr marL="536575" lvl="1" indent="-268288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Próxima reunião em </a:t>
            </a:r>
            <a:r>
              <a:rPr lang="pt-BR" altLang="pt-BR" sz="1800" dirty="0" err="1">
                <a:solidFill>
                  <a:srgbClr val="000000"/>
                </a:solidFill>
                <a:latin typeface="BlissL" panose="02000506030000020004" pitchFamily="2" charset="0"/>
              </a:rPr>
              <a:t>Jun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/2015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(férias </a:t>
            </a:r>
            <a:r>
              <a:rPr lang="pt-BR" altLang="pt-BR" sz="1800" dirty="0" err="1">
                <a:solidFill>
                  <a:srgbClr val="000000"/>
                </a:solidFill>
                <a:latin typeface="BlissL" panose="02000506030000020004" pitchFamily="2" charset="0"/>
              </a:rPr>
              <a:t>Élton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)</a:t>
            </a:r>
          </a:p>
          <a:p>
            <a:pPr marL="536575" lvl="1" indent="-268288">
              <a:buFont typeface="Arial" panose="020B0604020202020204" pitchFamily="34" charset="0"/>
              <a:buChar char="•"/>
            </a:pPr>
            <a:endParaRPr lang="pt-BR" alt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Parceria CETESB/Secovi-SP/ABRAINC / AESAS - capacitação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de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profissionais e auxílio aos técnicos </a:t>
            </a:r>
            <a:r>
              <a:rPr lang="pt-BR" alt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da CETESB na </a:t>
            </a:r>
            <a:r>
              <a:rPr lang="pt-BR" alt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análise</a:t>
            </a:r>
            <a:endParaRPr lang="pt-BR" alt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endParaRPr lang="pt-BR" alt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Alterações 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no decreto acordadas (ABRAINC/AESAS + Técnicos CETESB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)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 Alternativa 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para Dec.59263 (</a:t>
            </a:r>
            <a:r>
              <a:rPr 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“Declaração de Uso Compatível”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para tirar Habite-se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)</a:t>
            </a:r>
            <a:endParaRPr lang="pt-BR" alt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 Comunicação 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com cliente: averbação de Área Contaminada de Risco Confirmado na 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matrícula</a:t>
            </a:r>
            <a:endParaRPr lang="pt-BR" altLang="pt-BR" sz="1800" dirty="0">
              <a:solidFill>
                <a:schemeClr val="tx1"/>
              </a:solidFill>
              <a:latin typeface="BlissL" panose="02000506030000020004" pitchFamily="2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</a:t>
            </a:r>
            <a:r>
              <a:rPr lang="pt-BR" altLang="pt-BR" sz="1800" dirty="0" smtClean="0">
                <a:solidFill>
                  <a:schemeClr val="tx1"/>
                </a:solidFill>
                <a:latin typeface="BlissL" panose="02000506030000020004" pitchFamily="2" charset="0"/>
              </a:rPr>
              <a:t>Agendamento 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com Patrícia </a:t>
            </a:r>
            <a:r>
              <a:rPr lang="pt-BR" altLang="pt-BR" sz="1800" dirty="0" err="1">
                <a:solidFill>
                  <a:schemeClr val="tx1"/>
                </a:solidFill>
                <a:latin typeface="BlissL" panose="02000506030000020004" pitchFamily="2" charset="0"/>
              </a:rPr>
              <a:t>Iglecias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 (com ajuda da </a:t>
            </a:r>
            <a:r>
              <a:rPr lang="pt-BR" altLang="pt-BR" sz="1800" dirty="0" err="1">
                <a:solidFill>
                  <a:schemeClr val="tx1"/>
                </a:solidFill>
                <a:latin typeface="BlissL" panose="02000506030000020004" pitchFamily="2" charset="0"/>
              </a:rPr>
              <a:t>Cyrela</a:t>
            </a:r>
            <a:r>
              <a:rPr lang="pt-BR" altLang="pt-BR" sz="1800" dirty="0">
                <a:solidFill>
                  <a:schemeClr val="tx1"/>
                </a:solidFill>
                <a:latin typeface="BlissL" panose="02000506030000020004" pitchFamily="2" charset="0"/>
              </a:rPr>
              <a:t>)</a:t>
            </a:r>
          </a:p>
          <a:p>
            <a:pPr marL="285750" indent="-285750"/>
            <a:endParaRPr lang="pt-BR" altLang="pt-BR" sz="1800" dirty="0" smtClean="0">
              <a:solidFill>
                <a:schemeClr val="tx1"/>
              </a:solidFill>
              <a:latin typeface="BlissL" panose="02000506030000020004" pitchFamily="2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CETESB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76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Eletropaulo </a:t>
            </a:r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11/11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ts val="700"/>
              </a:spcBef>
              <a:buFontTx/>
              <a:buNone/>
            </a:pPr>
            <a:r>
              <a:rPr lang="en-US" altLang="pt-BR" sz="1500" b="1">
                <a:solidFill>
                  <a:srgbClr val="000000"/>
                </a:solidFill>
                <a:sym typeface="Arial" panose="020B0604020202020204" pitchFamily="34" charset="0"/>
              </a:rPr>
              <a:t>  </a:t>
            </a:r>
            <a:endParaRPr lang="en-US" altLang="pt-BR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52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800" b="1" dirty="0">
                <a:solidFill>
                  <a:srgbClr val="000000"/>
                </a:solidFill>
                <a:latin typeface="BlissL" panose="02000506030000020004" pitchFamily="2" charset="0"/>
              </a:rPr>
              <a:t>1 – Casos específicos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 - </a:t>
            </a:r>
            <a:r>
              <a:rPr lang="pt-BR" sz="1800" u="sng" dirty="0">
                <a:solidFill>
                  <a:srgbClr val="000000"/>
                </a:solidFill>
                <a:latin typeface="BlissL" panose="02000506030000020004" pitchFamily="2" charset="0"/>
                <a:hlinkClick r:id="rId3"/>
              </a:rPr>
              <a:t>rogerio.jorge@aes.com</a:t>
            </a:r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sz="1800" b="1" dirty="0">
                <a:solidFill>
                  <a:srgbClr val="000000"/>
                </a:solidFill>
                <a:latin typeface="BlissL" panose="02000506030000020004" pitchFamily="2" charset="0"/>
              </a:rPr>
              <a:t>2 – Acompanhamento fluxo e operações</a:t>
            </a:r>
            <a:r>
              <a:rPr lang="pt-BR" sz="1800" dirty="0">
                <a:solidFill>
                  <a:srgbClr val="000000"/>
                </a:solidFill>
                <a:latin typeface="BlissL" panose="02000506030000020004" pitchFamily="2" charset="0"/>
              </a:rPr>
              <a:t> - reuniões trimestrais coordenadas pela AES 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Eletropaulo</a:t>
            </a:r>
          </a:p>
          <a:p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Próxima reunião Junho/2015</a:t>
            </a:r>
          </a:p>
          <a:p>
            <a:endParaRPr lang="pt-BR" sz="1800" dirty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3- </a:t>
            </a:r>
            <a:r>
              <a:rPr lang="pt-BR" sz="1800" b="1" dirty="0" smtClean="0">
                <a:solidFill>
                  <a:srgbClr val="000000"/>
                </a:solidFill>
                <a:latin typeface="BlissL" panose="02000506030000020004" pitchFamily="2" charset="0"/>
              </a:rPr>
              <a:t>Subestações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</a:t>
            </a:r>
          </a:p>
          <a:p>
            <a:pPr marL="285750" indent="-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DGCGT:   </a:t>
            </a:r>
          </a:p>
          <a:p>
            <a:pPr marL="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Contratada análise da regulação legal do setor elétrico;</a:t>
            </a:r>
          </a:p>
          <a:p>
            <a:pPr marL="285750"/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/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Aguardando relatório para definição de estratégia seja por via administrativa, seja por via judicial – prazo para recebimento 6ª-feira 15/5</a:t>
            </a:r>
          </a:p>
          <a:p>
            <a:pPr marL="285750"/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 marL="285750" indent="-285750"/>
            <a:r>
              <a:rPr lang="pt-BR" sz="1800" dirty="0" err="1" smtClean="0">
                <a:solidFill>
                  <a:srgbClr val="000000"/>
                </a:solidFill>
                <a:latin typeface="BlissL" panose="02000506030000020004" pitchFamily="2" charset="0"/>
              </a:rPr>
              <a:t>Thymos</a:t>
            </a:r>
            <a:r>
              <a:rPr lang="pt-BR" sz="1800" dirty="0" smtClean="0">
                <a:solidFill>
                  <a:srgbClr val="000000"/>
                </a:solidFill>
                <a:latin typeface="BlissL" panose="02000506030000020004" pitchFamily="2" charset="0"/>
              </a:rPr>
              <a:t> Energia (Consultoria Técnica) – Aguardando relatório DGCGT para avaliação de contratação</a:t>
            </a:r>
          </a:p>
          <a:p>
            <a:pPr>
              <a:buFontTx/>
              <a:buNone/>
            </a:pPr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  <a:p>
            <a:pPr>
              <a:buFontTx/>
              <a:buNone/>
            </a:pPr>
            <a:endParaRPr lang="pt-BR" sz="1800" dirty="0" smtClean="0">
              <a:solidFill>
                <a:srgbClr val="000000"/>
              </a:solidFill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rgbClr val="FFFFFF">
                    <a:lumMod val="50000"/>
                  </a:srgb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11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36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12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44624"/>
            <a:ext cx="2525167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41483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91371"/>
              </p:ext>
            </p:extLst>
          </p:nvPr>
        </p:nvGraphicFramePr>
        <p:xfrm>
          <a:off x="251520" y="764714"/>
          <a:ext cx="8640959" cy="5616621"/>
        </p:xfrm>
        <a:graphic>
          <a:graphicData uri="http://schemas.openxmlformats.org/drawingml/2006/table">
            <a:tbl>
              <a:tblPr/>
              <a:tblGrid>
                <a:gridCol w="1345723"/>
                <a:gridCol w="1671530"/>
                <a:gridCol w="5623706"/>
              </a:tblGrid>
              <a:tr h="2161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 (mas há </a:t>
                      </a:r>
                      <a:r>
                        <a:rPr lang="pt-BR" sz="11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inconsistências </a:t>
                      </a:r>
                      <a:r>
                        <a:rPr lang="pt-B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nos dados)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 do 1º trimestre agregado)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16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Enviou parcialmente (agosto/2014, janeiro, fevereiro e março de 2015 e dados agregados para o período de janeiro a fevereiro de 2014)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março de 2014, janeiro de 2015, fevereiro de 2015, março de 2015 e dados agregados de abril de 2014 a dezembro de 2014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Patrimar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Enviou informações de fevereiro e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2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(mas enviou dados agregados e incompletos)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Enviou dados de janeiro, fevereiro e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(mas enviou apenas informações de RH)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Canopus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sem resposta ainda.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37884"/>
            <a:ext cx="7397750" cy="471920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r>
              <a:rPr lang="en-US" sz="2400" kern="12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9556" y="903550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latin typeface="BlissL" panose="02000506030000020004" pitchFamily="2" charset="0"/>
              </a:rPr>
              <a:t>Atualizações – 11:00 às 11:20h</a:t>
            </a:r>
            <a:r>
              <a:rPr lang="pt-BR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FIPE, </a:t>
            </a:r>
            <a:r>
              <a:rPr lang="pt-BR" i="1" dirty="0" err="1" smtClean="0">
                <a:latin typeface="BlissL" panose="02000506030000020004" pitchFamily="2" charset="0"/>
              </a:rPr>
              <a:t>Funding</a:t>
            </a:r>
            <a:r>
              <a:rPr lang="pt-BR" dirty="0">
                <a:latin typeface="BlissL" panose="02000506030000020004" pitchFamily="2" charset="0"/>
              </a:rPr>
              <a:t>, Registro </a:t>
            </a:r>
            <a:r>
              <a:rPr lang="pt-BR" dirty="0" smtClean="0">
                <a:latin typeface="BlissL" panose="02000506030000020004" pitchFamily="2" charset="0"/>
              </a:rPr>
              <a:t>Eletrônico, outras atualizações</a:t>
            </a:r>
          </a:p>
          <a:p>
            <a:pPr lvl="0"/>
            <a:r>
              <a:rPr lang="pt-BR" dirty="0" smtClean="0">
                <a:latin typeface="BlissL" panose="02000506030000020004" pitchFamily="2" charset="0"/>
              </a:rPr>
              <a:t> </a:t>
            </a:r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Modelo </a:t>
            </a:r>
            <a:r>
              <a:rPr lang="pt-BR" b="1" dirty="0">
                <a:latin typeface="BlissL" panose="02000506030000020004" pitchFamily="2" charset="0"/>
              </a:rPr>
              <a:t>de </a:t>
            </a:r>
            <a:r>
              <a:rPr lang="pt-BR" b="1" dirty="0" smtClean="0">
                <a:latin typeface="BlissL" panose="02000506030000020004" pitchFamily="2" charset="0"/>
              </a:rPr>
              <a:t>Vendas </a:t>
            </a:r>
            <a:r>
              <a:rPr lang="pt-BR" b="1" dirty="0">
                <a:latin typeface="BlissL" panose="02000506030000020004" pitchFamily="2" charset="0"/>
              </a:rPr>
              <a:t>– </a:t>
            </a:r>
            <a:r>
              <a:rPr lang="pt-BR" b="1" dirty="0" smtClean="0">
                <a:latin typeface="BlissL" panose="02000506030000020004" pitchFamily="2" charset="0"/>
              </a:rPr>
              <a:t>11:20h </a:t>
            </a:r>
            <a:r>
              <a:rPr lang="pt-BR" b="1" dirty="0">
                <a:latin typeface="BlissL" panose="02000506030000020004" pitchFamily="2" charset="0"/>
              </a:rPr>
              <a:t>às </a:t>
            </a:r>
            <a:r>
              <a:rPr lang="pt-BR" b="1" dirty="0" smtClean="0">
                <a:latin typeface="BlissL" panose="02000506030000020004" pitchFamily="2" charset="0"/>
              </a:rPr>
              <a:t>11:50h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O Modelo </a:t>
            </a:r>
            <a:r>
              <a:rPr lang="pt-BR" dirty="0">
                <a:latin typeface="BlissL" panose="02000506030000020004" pitchFamily="2" charset="0"/>
              </a:rPr>
              <a:t>de </a:t>
            </a:r>
            <a:r>
              <a:rPr lang="pt-BR" dirty="0" smtClean="0">
                <a:latin typeface="BlissL" panose="02000506030000020004" pitchFamily="2" charset="0"/>
              </a:rPr>
              <a:t>Vendas – atualizações e encaminhamentos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Próximos passos</a:t>
            </a:r>
          </a:p>
          <a:p>
            <a:endParaRPr lang="pt-BR" dirty="0">
              <a:latin typeface="BlissL" panose="02000506030000020004" pitchFamily="2" charset="0"/>
            </a:endParaRPr>
          </a:p>
          <a:p>
            <a:r>
              <a:rPr lang="pt-BR" b="1" dirty="0" err="1">
                <a:latin typeface="BlissL" panose="02000506030000020004" pitchFamily="2" charset="0"/>
              </a:rPr>
              <a:t>Distratos</a:t>
            </a:r>
            <a:r>
              <a:rPr lang="pt-BR" b="1" dirty="0">
                <a:latin typeface="BlissL" panose="02000506030000020004" pitchFamily="2" charset="0"/>
              </a:rPr>
              <a:t>– </a:t>
            </a:r>
            <a:r>
              <a:rPr lang="pt-BR" dirty="0" smtClean="0">
                <a:latin typeface="BlissL" panose="02000506030000020004" pitchFamily="2" charset="0"/>
              </a:rPr>
              <a:t>11:50h </a:t>
            </a:r>
            <a:r>
              <a:rPr lang="pt-BR" dirty="0">
                <a:latin typeface="BlissL" panose="02000506030000020004" pitchFamily="2" charset="0"/>
              </a:rPr>
              <a:t>às </a:t>
            </a:r>
            <a:r>
              <a:rPr lang="pt-BR" dirty="0" smtClean="0">
                <a:latin typeface="BlissL" panose="02000506030000020004" pitchFamily="2" charset="0"/>
              </a:rPr>
              <a:t>12:20h</a:t>
            </a:r>
            <a:endParaRPr lang="pt-BR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BlissL" panose="02000506030000020004" pitchFamily="2" charset="0"/>
              </a:rPr>
              <a:t>PL 1220, Audiência Pública 13/5</a:t>
            </a:r>
          </a:p>
          <a:p>
            <a:endParaRPr lang="pt-BR" b="1" dirty="0">
              <a:latin typeface="BlissL" panose="02000506030000020004" pitchFamily="2" charset="0"/>
            </a:endParaRPr>
          </a:p>
          <a:p>
            <a:r>
              <a:rPr lang="pt-BR" b="1" dirty="0" smtClean="0">
                <a:latin typeface="BlissL" panose="02000506030000020004" pitchFamily="2" charset="0"/>
              </a:rPr>
              <a:t>Atualizações - Burocracia</a:t>
            </a:r>
            <a:r>
              <a:rPr lang="pt-BR" b="1" dirty="0">
                <a:latin typeface="BlissL" panose="02000506030000020004" pitchFamily="2" charset="0"/>
              </a:rPr>
              <a:t>/ Licenciamentos – </a:t>
            </a:r>
            <a:r>
              <a:rPr lang="pt-BR" b="1" dirty="0" smtClean="0">
                <a:latin typeface="BlissL" panose="02000506030000020004" pitchFamily="2" charset="0"/>
              </a:rPr>
              <a:t>12:20h </a:t>
            </a:r>
            <a:r>
              <a:rPr lang="pt-BR" b="1" dirty="0">
                <a:latin typeface="BlissL" panose="02000506030000020004" pitchFamily="2" charset="0"/>
              </a:rPr>
              <a:t>às </a:t>
            </a:r>
            <a:r>
              <a:rPr lang="pt-BR" b="1" dirty="0" smtClean="0">
                <a:latin typeface="BlissL" panose="02000506030000020004" pitchFamily="2" charset="0"/>
              </a:rPr>
              <a:t>13:00h</a:t>
            </a:r>
            <a:endParaRPr lang="pt-BR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Caso Parque Augusta </a:t>
            </a:r>
            <a:r>
              <a:rPr lang="pt-BR" dirty="0" err="1" smtClean="0">
                <a:latin typeface="BlissL" panose="02000506030000020004" pitchFamily="2" charset="0"/>
              </a:rPr>
              <a:t>Cyrela</a:t>
            </a:r>
            <a:r>
              <a:rPr lang="pt-BR" dirty="0" smtClean="0">
                <a:latin typeface="BlissL" panose="02000506030000020004" pitchFamily="2" charset="0"/>
              </a:rPr>
              <a:t>/ </a:t>
            </a:r>
            <a:r>
              <a:rPr lang="pt-BR" dirty="0" err="1" smtClean="0">
                <a:latin typeface="BlissL" panose="02000506030000020004" pitchFamily="2" charset="0"/>
              </a:rPr>
              <a:t>Setin</a:t>
            </a:r>
            <a:endParaRPr lang="pt-BR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Prefeitura </a:t>
            </a:r>
            <a:r>
              <a:rPr lang="pt-BR" dirty="0">
                <a:latin typeface="BlissL" panose="02000506030000020004" pitchFamily="2" charset="0"/>
              </a:rPr>
              <a:t>de São Paulo </a:t>
            </a:r>
            <a:r>
              <a:rPr lang="pt-BR" dirty="0" smtClean="0">
                <a:latin typeface="BlissL" panose="02000506030000020004" pitchFamily="2" charset="0"/>
              </a:rPr>
              <a:t>– SMT, PDE, LUOS, SP Negócios,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lissL" panose="02000506030000020004" pitchFamily="2" charset="0"/>
              </a:rPr>
              <a:t>CETESB/ </a:t>
            </a:r>
            <a:r>
              <a:rPr lang="pt-BR" dirty="0">
                <a:latin typeface="BlissL" panose="02000506030000020004" pitchFamily="2" charset="0"/>
              </a:rPr>
              <a:t>Eletropaulo</a:t>
            </a:r>
            <a:endParaRPr lang="pt-BR" dirty="0" smtClean="0">
              <a:latin typeface="BlissL" panose="02000506030000020004" pitchFamily="2" charset="0"/>
            </a:endParaRPr>
          </a:p>
          <a:p>
            <a:r>
              <a:rPr lang="pt-BR" b="1" dirty="0">
                <a:latin typeface="BlissL" panose="02000506030000020004" pitchFamily="2" charset="0"/>
              </a:rPr>
              <a:t> 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41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625811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4000" dirty="0" smtClean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11h </a:t>
            </a:r>
            <a:r>
              <a:rPr lang="en-US" sz="4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11:20h</a:t>
            </a:r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4000" dirty="0">
              <a:solidFill>
                <a:schemeClr val="bg2">
                  <a:lumMod val="60000"/>
                  <a:lumOff val="4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7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23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 smtClean="0">
                <a:latin typeface="BlissL" panose="02000506030000020004" pitchFamily="2" charset="0"/>
              </a:rPr>
              <a:t>Evento </a:t>
            </a:r>
            <a:r>
              <a:rPr lang="pt-BR" sz="1600" b="1" dirty="0">
                <a:latin typeface="BlissL" panose="02000506030000020004" pitchFamily="2" charset="0"/>
              </a:rPr>
              <a:t>ABRAINC – 2 anos – lançamento da Cartilha – O Ciclo da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Apoio/ Participação -  Secovi, CBIC</a:t>
            </a:r>
          </a:p>
          <a:p>
            <a:endParaRPr lang="pt-BR" sz="1600" b="1" dirty="0" smtClean="0">
              <a:latin typeface="BlissL" panose="02000506030000020004" pitchFamily="2" charset="0"/>
            </a:endParaRPr>
          </a:p>
          <a:p>
            <a:endParaRPr lang="pt-BR" sz="1600" b="1" dirty="0" smtClean="0">
              <a:latin typeface="BlissL" panose="02000506030000020004" pitchFamily="2" charset="0"/>
            </a:endParaRPr>
          </a:p>
          <a:p>
            <a:r>
              <a:rPr lang="pt-BR" sz="1600" b="1" dirty="0" smtClean="0">
                <a:latin typeface="BlissL" panose="02000506030000020004" pitchFamily="2" charset="0"/>
              </a:rPr>
              <a:t>Encontro </a:t>
            </a:r>
            <a:r>
              <a:rPr lang="pt-BR" sz="1600" b="1" dirty="0">
                <a:latin typeface="BlissL" panose="02000506030000020004" pitchFamily="2" charset="0"/>
              </a:rPr>
              <a:t>com Academia </a:t>
            </a:r>
            <a:endParaRPr lang="pt-BR" sz="16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 pitchFamily="2" charset="0"/>
              </a:rPr>
              <a:t>Evento </a:t>
            </a:r>
            <a:r>
              <a:rPr lang="pt-BR" sz="1600" b="1" dirty="0">
                <a:latin typeface="BlissL" panose="02000506030000020004" pitchFamily="2" charset="0"/>
              </a:rPr>
              <a:t>Mackenzie </a:t>
            </a:r>
            <a:r>
              <a:rPr lang="pt-BR" sz="1600" dirty="0">
                <a:latin typeface="BlissL" panose="02000506030000020004" pitchFamily="2" charset="0"/>
              </a:rPr>
              <a:t>-  20/3 -  Prof. </a:t>
            </a:r>
            <a:r>
              <a:rPr lang="pt-BR" sz="1600" dirty="0" smtClean="0">
                <a:latin typeface="BlissL" panose="02000506030000020004" pitchFamily="2" charset="0"/>
              </a:rPr>
              <a:t>Caldana - Laboratório </a:t>
            </a:r>
            <a:r>
              <a:rPr lang="pt-BR" sz="1600" dirty="0">
                <a:latin typeface="BlissL" panose="02000506030000020004" pitchFamily="2" charset="0"/>
              </a:rPr>
              <a:t>de Altos Estudos da Produção </a:t>
            </a:r>
            <a:r>
              <a:rPr lang="pt-BR" sz="1600" dirty="0" smtClean="0">
                <a:latin typeface="BlissL" panose="02000506030000020004" pitchFamily="2" charset="0"/>
              </a:rPr>
              <a:t>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BlissL" panose="02000506030000020004" pitchFamily="2" charset="0"/>
              </a:rPr>
              <a:t>NRE-Poli – </a:t>
            </a:r>
            <a:r>
              <a:rPr lang="pt-BR" sz="1600" dirty="0" smtClean="0">
                <a:latin typeface="BlissL" panose="02000506030000020004" pitchFamily="2" charset="0"/>
              </a:rPr>
              <a:t>Reunião 6/5 – Estudos: </a:t>
            </a:r>
            <a:r>
              <a:rPr lang="pt-BR" sz="1600" dirty="0" err="1" smtClean="0">
                <a:latin typeface="BlissL" panose="02000506030000020004" pitchFamily="2" charset="0"/>
              </a:rPr>
              <a:t>Distratos</a:t>
            </a:r>
            <a:r>
              <a:rPr lang="pt-BR" sz="1600" dirty="0" smtClean="0">
                <a:latin typeface="BlissL" panose="02000506030000020004" pitchFamily="2" charset="0"/>
              </a:rPr>
              <a:t> e Geração de Viagens (Novo PDE)</a:t>
            </a:r>
            <a:endParaRPr lang="pt-BR" sz="1600" b="1" dirty="0" smtClean="0">
              <a:latin typeface="BlissL" panose="02000506030000020004" pitchFamily="2" charset="0"/>
            </a:endParaRPr>
          </a:p>
          <a:p>
            <a:endParaRPr lang="pt-BR" sz="1600" dirty="0" smtClean="0">
              <a:latin typeface="BlissL" panose="02000506030000020004" pitchFamily="2" charset="0"/>
            </a:endParaRPr>
          </a:p>
          <a:p>
            <a:endParaRPr lang="pt-BR" sz="1600" dirty="0" smtClean="0">
              <a:latin typeface="BlissL" panose="02000506030000020004" pitchFamily="2" charset="0"/>
            </a:endParaRPr>
          </a:p>
          <a:p>
            <a:endParaRPr lang="pt-BR" sz="1600" dirty="0">
              <a:latin typeface="BlissL" panose="02000506030000020004" pitchFamily="2" charset="0"/>
            </a:endParaRPr>
          </a:p>
          <a:p>
            <a:r>
              <a:rPr lang="pt-BR" sz="1600" b="1" dirty="0" smtClean="0">
                <a:latin typeface="BlissL" panose="02000506030000020004" pitchFamily="2" charset="0"/>
              </a:rPr>
              <a:t>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 pitchFamily="2" charset="0"/>
              </a:rPr>
              <a:t>Encontros Folha de São Paulo, Exame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BlissL" panose="02000506030000020004" pitchFamily="2" charset="0"/>
              </a:rPr>
              <a:t>Outros encontros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BlissL" panose="02000506030000020004" pitchFamily="2" charset="0"/>
            </a:endParaRPr>
          </a:p>
          <a:p>
            <a:r>
              <a:rPr lang="pt-BR" sz="1600" b="1" dirty="0">
                <a:latin typeface="BlissL" panose="02000506030000020004" pitchFamily="2" charset="0"/>
              </a:rPr>
              <a:t>Acessibilidade - PL  7699/2006 - </a:t>
            </a:r>
            <a:r>
              <a:rPr lang="pt-BR" sz="1600" dirty="0">
                <a:latin typeface="BlissL" panose="02000506030000020004" pitchFamily="2" charset="0"/>
              </a:rPr>
              <a:t>Relator – Senador Romário – RJZ</a:t>
            </a:r>
            <a:r>
              <a:rPr lang="pt-BR" sz="1600" dirty="0" smtClean="0">
                <a:latin typeface="BlissL" panose="02000506030000020004" pitchFamily="2" charset="0"/>
              </a:rPr>
              <a:t>?</a:t>
            </a:r>
            <a:endParaRPr lang="pt-BR" sz="16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BlissL" panose="02000506030000020004" pitchFamily="2" charset="0"/>
              </a:rPr>
              <a:t>Reserva de 3% de unidades para PNE / custos/ Prazo de transição</a:t>
            </a:r>
          </a:p>
          <a:p>
            <a:endParaRPr lang="pt-BR" sz="1600" b="1" dirty="0" smtClean="0">
              <a:latin typeface="BlissL" panose="02000506030000020004" pitchFamily="2" charset="0"/>
            </a:endParaRPr>
          </a:p>
          <a:p>
            <a:endParaRPr lang="pt-BR" sz="1600" b="1" dirty="0">
              <a:latin typeface="BlissL" panose="02000506030000020004" pitchFamily="2" charset="0"/>
            </a:endParaRPr>
          </a:p>
          <a:p>
            <a:r>
              <a:rPr lang="pt-BR" sz="1600" b="1" dirty="0">
                <a:latin typeface="BlissL" panose="02000506030000020004"/>
              </a:rPr>
              <a:t>Prazos de Garantia CEF – </a:t>
            </a:r>
            <a:r>
              <a:rPr lang="pt-BR" sz="1600" dirty="0">
                <a:latin typeface="BlissL" panose="02000506030000020004"/>
              </a:rPr>
              <a:t>Propostas enviadas. </a:t>
            </a:r>
            <a:r>
              <a:rPr lang="pt-BR" sz="1600" b="1" dirty="0">
                <a:latin typeface="BlissL" panose="02000506030000020004"/>
              </a:rPr>
              <a:t>Próximo Workshop na 3ª-feira, dia 19/5.</a:t>
            </a:r>
          </a:p>
          <a:p>
            <a:endParaRPr lang="pt-BR" sz="16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Atualizações </a:t>
            </a:r>
            <a:r>
              <a:rPr lang="pt-BR" sz="2400" dirty="0"/>
              <a:t>– </a:t>
            </a:r>
            <a:r>
              <a:rPr lang="pt-BR" sz="2400" dirty="0" smtClean="0"/>
              <a:t>Imagem do setor, eventos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79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207235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Funding,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Crédito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80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</a:t>
            </a:r>
            <a:r>
              <a:rPr lang="pt-BR" dirty="0" err="1" smtClean="0"/>
              <a:t>Funding</a:t>
            </a:r>
            <a:r>
              <a:rPr lang="pt-BR" dirty="0" smtClean="0"/>
              <a:t> – Poupança e </a:t>
            </a:r>
            <a:r>
              <a:rPr lang="pt-BR" dirty="0" err="1" smtClean="0"/>
              <a:t>LCIs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79512" y="688066"/>
            <a:ext cx="88569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+mj-lt"/>
              </a:rPr>
              <a:t>O </a:t>
            </a:r>
            <a:r>
              <a:rPr lang="pt-BR" sz="1700" i="1" dirty="0" err="1">
                <a:latin typeface="+mj-lt"/>
              </a:rPr>
              <a:t>Funding</a:t>
            </a:r>
            <a:r>
              <a:rPr lang="pt-BR" sz="1700" dirty="0">
                <a:latin typeface="+mj-lt"/>
              </a:rPr>
              <a:t> de longo prazo para o financiamento das empresas e dos compradores </a:t>
            </a:r>
            <a:r>
              <a:rPr lang="pt-BR" sz="1700" dirty="0" smtClean="0">
                <a:latin typeface="+mj-lt"/>
              </a:rPr>
              <a:t>é crucial</a:t>
            </a:r>
            <a:endParaRPr lang="pt-BR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+mj-lt"/>
              </a:rPr>
              <a:t>LIGs</a:t>
            </a:r>
            <a:r>
              <a:rPr lang="pt-BR" sz="1700" dirty="0" smtClean="0">
                <a:latin typeface="+mj-lt"/>
              </a:rPr>
              <a:t> podem representar solução para o médio e longo prazo</a:t>
            </a:r>
            <a:endParaRPr lang="pt-BR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+mj-lt"/>
              </a:rPr>
              <a:t>No SFH, Bancos já indicam exigibilidade cumprida e limitação nas operações</a:t>
            </a:r>
          </a:p>
          <a:p>
            <a:endParaRPr lang="pt-BR" sz="1700" dirty="0" smtClean="0">
              <a:latin typeface="+mj-lt"/>
            </a:endParaRPr>
          </a:p>
          <a:p>
            <a:r>
              <a:rPr lang="pt-BR" sz="1700" dirty="0" smtClean="0">
                <a:latin typeface="+mj-lt"/>
              </a:rPr>
              <a:t>Necessidades neste momento:</a:t>
            </a:r>
            <a:endParaRPr lang="pt-BR" sz="17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+mj-lt"/>
              </a:rPr>
              <a:t>Redução para 10% no depósito compulsório da Caderneta de Poupança</a:t>
            </a:r>
            <a:endParaRPr lang="pt-BR" sz="17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err="1" smtClean="0">
                <a:latin typeface="+mj-lt"/>
              </a:rPr>
              <a:t>LCIs</a:t>
            </a:r>
            <a:r>
              <a:rPr lang="pt-BR" sz="1700" b="1" dirty="0" smtClean="0">
                <a:latin typeface="+mj-lt"/>
              </a:rPr>
              <a:t>: manutenção da isenção </a:t>
            </a:r>
            <a:r>
              <a:rPr lang="pt-BR" sz="1700" b="1" dirty="0" err="1" smtClean="0">
                <a:latin typeface="+mj-lt"/>
              </a:rPr>
              <a:t>fical</a:t>
            </a:r>
            <a:r>
              <a:rPr lang="pt-BR" sz="1700" b="1" dirty="0" smtClean="0">
                <a:latin typeface="+mj-lt"/>
              </a:rPr>
              <a:t> para PF com garantia de uso para financiamentos imobiliários (MF – abril15)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3140968"/>
            <a:ext cx="6624736" cy="3731173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JK/França/ RV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CaixaDeTexto 12"/>
          <p:cNvSpPr txBox="1"/>
          <p:nvPr/>
        </p:nvSpPr>
        <p:spPr>
          <a:xfrm>
            <a:off x="323528" y="620688"/>
            <a:ext cx="799288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700" b="1" dirty="0">
                <a:latin typeface="BlissL" panose="02000506030000020004" pitchFamily="2" charset="0"/>
                <a:cs typeface="Arial" charset="0"/>
              </a:rPr>
              <a:t>A questão do FGTS </a:t>
            </a:r>
          </a:p>
          <a:p>
            <a:endParaRPr lang="pt-BR" sz="1700" b="1" dirty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  <a:cs typeface="Arial" charset="0"/>
              </a:rPr>
              <a:t>3as- feiras para discutir encaminhamento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Economista </a:t>
            </a:r>
            <a:r>
              <a:rPr lang="pt-BR" sz="1700" dirty="0">
                <a:latin typeface="BlissL" panose="02000506030000020004" pitchFamily="2" charset="0"/>
                <a:cs typeface="Arial" charset="0"/>
              </a:rPr>
              <a:t>+ Consultoria para apoio – LCA?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Acesso </a:t>
            </a:r>
            <a:r>
              <a:rPr lang="pt-BR" sz="1700" dirty="0">
                <a:latin typeface="BlissL" panose="02000506030000020004" pitchFamily="2" charset="0"/>
                <a:cs typeface="Arial" charset="0"/>
              </a:rPr>
              <a:t>a Eduardo Cunha - Meyer </a:t>
            </a:r>
          </a:p>
          <a:p>
            <a:endParaRPr lang="pt-BR" sz="1700" b="1" dirty="0" smtClean="0">
              <a:latin typeface="BlissL" panose="02000506030000020004" pitchFamily="2" charset="0"/>
              <a:cs typeface="Arial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  <a:cs typeface="Arial" charset="0"/>
              </a:rPr>
              <a:t>Proposta CBIC</a:t>
            </a:r>
          </a:p>
          <a:p>
            <a:endParaRPr lang="pt-BR" sz="1700" b="1" dirty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Até 300 FGTS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300 a 500 SBPE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500 a 750 – híbrido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Proposta FGTS – spread metade cotista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Reuniões com </a:t>
            </a:r>
            <a:r>
              <a:rPr lang="pt-BR" sz="1700" dirty="0" err="1" smtClean="0">
                <a:latin typeface="BlissL" panose="02000506030000020004" pitchFamily="2" charset="0"/>
                <a:cs typeface="Arial" charset="0"/>
              </a:rPr>
              <a:t>Tombini</a:t>
            </a:r>
            <a:r>
              <a:rPr lang="pt-BR" sz="1700" dirty="0" smtClean="0">
                <a:latin typeface="BlissL" panose="02000506030000020004" pitchFamily="2" charset="0"/>
                <a:cs typeface="Arial" charset="0"/>
              </a:rPr>
              <a:t> e Levi na 6ª-feira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  <a:cs typeface="Arial" charset="0"/>
            </a:endParaRPr>
          </a:p>
          <a:p>
            <a:endParaRPr lang="pt-BR" sz="1700" b="1" dirty="0" smtClean="0">
              <a:latin typeface="BlissL" panose="02000506030000020004" pitchFamily="2" charset="0"/>
              <a:cs typeface="Arial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34667</TotalTime>
  <Words>2176</Words>
  <Application>Microsoft Office PowerPoint</Application>
  <PresentationFormat>Apresentação na tela (4:3)</PresentationFormat>
  <Paragraphs>520</Paragraphs>
  <Slides>31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BlissEB</vt:lpstr>
      <vt:lpstr>BlissL</vt:lpstr>
      <vt:lpstr>Calibri</vt:lpstr>
      <vt:lpstr>Calibri Light</vt:lpstr>
      <vt:lpstr>Helvetica</vt:lpstr>
      <vt:lpstr>Design padrão</vt:lpstr>
      <vt:lpstr>Tema do Office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</vt:lpstr>
      <vt:lpstr>Modelo de vendas – Conselho Jurídico (25/4, 9/3), Conselho (17/4)</vt:lpstr>
      <vt:lpstr>Apresentação do PowerPoint</vt:lpstr>
      <vt:lpstr>Apresentação do PowerPoint</vt:lpstr>
      <vt:lpstr>Apresentação do PowerPoint</vt:lpstr>
      <vt:lpstr>Distratos - Para minimizar efeitos de forma imediata Piloto Cyrela Itaú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CETESB</vt:lpstr>
      <vt:lpstr>CETESB</vt:lpstr>
      <vt:lpstr>Eletropaulo 11/11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Abrainc5</cp:lastModifiedBy>
  <cp:revision>3481</cp:revision>
  <dcterms:created xsi:type="dcterms:W3CDTF">2009-08-13T21:08:28Z</dcterms:created>
  <dcterms:modified xsi:type="dcterms:W3CDTF">2015-05-12T20:24:54Z</dcterms:modified>
</cp:coreProperties>
</file>