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481" r:id="rId3"/>
    <p:sldId id="1410" r:id="rId4"/>
    <p:sldId id="1411" r:id="rId5"/>
    <p:sldId id="1396" r:id="rId6"/>
    <p:sldId id="1435" r:id="rId7"/>
    <p:sldId id="1786" r:id="rId8"/>
    <p:sldId id="1787" r:id="rId9"/>
    <p:sldId id="1789" r:id="rId10"/>
    <p:sldId id="1788" r:id="rId11"/>
    <p:sldId id="1707" r:id="rId12"/>
    <p:sldId id="1790" r:id="rId13"/>
    <p:sldId id="1791" r:id="rId14"/>
    <p:sldId id="1802" r:id="rId15"/>
    <p:sldId id="1806" r:id="rId16"/>
    <p:sldId id="1793" r:id="rId17"/>
    <p:sldId id="1794" r:id="rId18"/>
    <p:sldId id="1795" r:id="rId19"/>
    <p:sldId id="1796" r:id="rId20"/>
    <p:sldId id="1797" r:id="rId21"/>
    <p:sldId id="1798" r:id="rId22"/>
    <p:sldId id="1799" r:id="rId23"/>
    <p:sldId id="1800" r:id="rId24"/>
    <p:sldId id="1801" r:id="rId25"/>
    <p:sldId id="1687" r:id="rId26"/>
    <p:sldId id="1780" r:id="rId27"/>
    <p:sldId id="1781" r:id="rId28"/>
    <p:sldId id="1726" r:id="rId29"/>
    <p:sldId id="1463" r:id="rId30"/>
    <p:sldId id="1803" r:id="rId31"/>
    <p:sldId id="1501" r:id="rId32"/>
    <p:sldId id="1546" r:id="rId33"/>
    <p:sldId id="1693" r:id="rId34"/>
    <p:sldId id="1804" r:id="rId35"/>
    <p:sldId id="1805" r:id="rId36"/>
    <p:sldId id="1807" r:id="rId37"/>
    <p:sldId id="1636" r:id="rId38"/>
    <p:sldId id="1756" r:id="rId3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2" autoAdjust="0"/>
    <p:restoredTop sz="86441" autoAdjust="0"/>
  </p:normalViewPr>
  <p:slideViewPr>
    <p:cSldViewPr>
      <p:cViewPr varScale="1">
        <p:scale>
          <a:sx n="61" d="100"/>
          <a:sy n="61" d="100"/>
        </p:scale>
        <p:origin x="125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10/04/2015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57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46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1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4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5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4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>
                <a:solidFill>
                  <a:prstClr val="black"/>
                </a:solidFill>
              </a:rPr>
              <a:pPr/>
              <a:t>25</a:t>
            </a:fld>
            <a:endParaRPr lang="pt-BR" altLang="pt-B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85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>
                <a:solidFill>
                  <a:prstClr val="black"/>
                </a:solidFill>
              </a:rPr>
              <a:pPr/>
              <a:t>26</a:t>
            </a:fld>
            <a:endParaRPr lang="pt-BR" altLang="pt-B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49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/>
              <a:pPr/>
              <a:t>27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124216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1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016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906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9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52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56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19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25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85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5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5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YRENO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to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1940" cy="204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Slide do think-cell" r:id="rId4" imgW="360" imgH="360" progId="TCLayout.ActiveDocument.1">
                  <p:embed/>
                </p:oleObj>
              </mc:Choice>
              <mc:Fallback>
                <p:oleObj name="Slide do think-cell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1940" cy="2042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471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3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27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69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9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50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44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6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16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7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13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0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10/04/2015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5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5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rogerio.jorge@aes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723106" y="4293096"/>
            <a:ext cx="7697787" cy="121058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de Incorporação</a:t>
            </a: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9/4/2015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027534" cy="183511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Negócios, </a:t>
            </a:r>
            <a:r>
              <a:rPr lang="pt-BR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Modelo 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26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, 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, Relacionamento com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Avanços, encaminhamentos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questão trabalhista – Corretores Associados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Corretores: </a:t>
            </a:r>
            <a:r>
              <a:rPr lang="pt-BR" sz="1700" dirty="0" err="1" smtClean="0">
                <a:latin typeface="BlissL" panose="02000506030000020004" pitchFamily="2" charset="0"/>
              </a:rPr>
              <a:t>micro-empresa</a:t>
            </a:r>
            <a:r>
              <a:rPr lang="pt-BR" sz="1700" dirty="0" smtClean="0">
                <a:latin typeface="BlissL" panose="02000506030000020004" pitchFamily="2" charset="0"/>
              </a:rPr>
              <a:t> individual, com CNPJ – Simples, 6% - contabilidade (ML, R$ 150/mês)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Dificuldades: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Registros nos sindicatos – falta de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 MEI na Receita Federal – falta de campo a respeito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: </a:t>
            </a:r>
            <a:r>
              <a:rPr lang="pt-BR" sz="1700" dirty="0" err="1" smtClean="0">
                <a:latin typeface="BlissL" panose="02000506030000020004" pitchFamily="2" charset="0"/>
              </a:rPr>
              <a:t>art</a:t>
            </a:r>
            <a:r>
              <a:rPr lang="pt-BR" sz="1700" dirty="0" smtClean="0">
                <a:latin typeface="BlissL" panose="02000506030000020004" pitchFamily="2" charset="0"/>
              </a:rPr>
              <a:t> 3º - CLT – exclusividade e subordinação - tendência de corretagem não apartada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Portaria 5107/14 – </a:t>
            </a:r>
            <a:r>
              <a:rPr lang="pt-BR" sz="1700" b="1" dirty="0" err="1">
                <a:latin typeface="BlissL" panose="02000506030000020004" pitchFamily="2" charset="0"/>
              </a:rPr>
              <a:t>Creci</a:t>
            </a:r>
            <a:r>
              <a:rPr lang="pt-BR" sz="1700" b="1" dirty="0">
                <a:latin typeface="BlissL" panose="02000506030000020004" pitchFamily="2" charset="0"/>
              </a:rPr>
              <a:t> – </a:t>
            </a:r>
            <a:r>
              <a:rPr lang="pt-BR" sz="1700" dirty="0">
                <a:latin typeface="BlissL" panose="02000506030000020004" pitchFamily="2" charset="0"/>
              </a:rPr>
              <a:t>MP e Procon chamados não se pronunciaram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Ok em relação a Corretores Associados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Inadequada em relação à fiscalização e a tabela mínima de honorários- </a:t>
            </a:r>
            <a:r>
              <a:rPr lang="pt-BR" sz="1700" dirty="0" err="1">
                <a:latin typeface="BlissL" panose="02000506030000020004" pitchFamily="2" charset="0"/>
              </a:rPr>
              <a:t>Considerandos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err="1">
                <a:latin typeface="BlissL" panose="02000506030000020004" pitchFamily="2" charset="0"/>
              </a:rPr>
              <a:t>Art</a:t>
            </a:r>
            <a:r>
              <a:rPr lang="pt-BR" sz="1700" dirty="0">
                <a:latin typeface="BlissL" panose="02000506030000020004" pitchFamily="2" charset="0"/>
              </a:rPr>
              <a:t> 1º e 2º 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540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3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 questão consumerista – a corretagem </a:t>
            </a:r>
            <a:r>
              <a:rPr lang="pt-BR" sz="1700" b="1" dirty="0" smtClean="0">
                <a:latin typeface="BlissL" panose="02000506030000020004" pitchFamily="2" charset="0"/>
              </a:rPr>
              <a:t>apartada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Decisões coletivas sobrepujam individuais – riscos não percebidos muito grandes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ACP  </a:t>
            </a:r>
            <a:r>
              <a:rPr lang="pt-BR" sz="1700" b="1" dirty="0">
                <a:latin typeface="BlissL" panose="02000506030000020004" pitchFamily="2" charset="0"/>
              </a:rPr>
              <a:t>M. </a:t>
            </a:r>
            <a:r>
              <a:rPr lang="pt-BR" sz="1700" b="1" dirty="0" err="1">
                <a:latin typeface="BlissL" panose="02000506030000020004" pitchFamily="2" charset="0"/>
              </a:rPr>
              <a:t>Bigucci</a:t>
            </a:r>
            <a:r>
              <a:rPr lang="pt-BR" sz="1700" b="1" dirty="0">
                <a:latin typeface="BlissL" panose="02000506030000020004" pitchFamily="2" charset="0"/>
              </a:rPr>
              <a:t> – TJ- SP – Decisão 9/2/2015 – 35ª Comarca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House</a:t>
            </a:r>
            <a:r>
              <a:rPr lang="pt-BR" sz="1700" dirty="0">
                <a:latin typeface="BlissL" panose="02000506030000020004" pitchFamily="2" charset="0"/>
              </a:rPr>
              <a:t>- preposta da empresa; cobrança indevida ou , ao menos, abusiva à luz consumerista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Devolução simples, prazo decenal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ACP- </a:t>
            </a:r>
            <a:r>
              <a:rPr lang="pt-BR" sz="1700" b="1" dirty="0" err="1">
                <a:latin typeface="BlissL" panose="02000506030000020004" pitchFamily="2" charset="0"/>
              </a:rPr>
              <a:t>Cyrela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Decisão conflitante </a:t>
            </a:r>
            <a:r>
              <a:rPr lang="pt-BR" sz="1700" dirty="0">
                <a:latin typeface="BlissL" panose="02000506030000020004" pitchFamily="2" charset="0"/>
              </a:rPr>
              <a:t>– Comarca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Corretagem Não Apartada </a:t>
            </a:r>
            <a:r>
              <a:rPr lang="pt-BR" sz="1700" dirty="0">
                <a:latin typeface="BlissL" panose="02000506030000020004" pitchFamily="2" charset="0"/>
              </a:rPr>
              <a:t>– movimento de empresas por acordo com MP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Reunião 12/3 - Secovi / Lopes/Imobiliárias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Corretagem Apartada – </a:t>
            </a:r>
            <a:r>
              <a:rPr lang="pt-BR" sz="1700" dirty="0" smtClean="0">
                <a:latin typeface="BlissL" panose="02000506030000020004" pitchFamily="2" charset="0"/>
              </a:rPr>
              <a:t>no entanto, recrudescimento nas decisões judiciais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Contratação de imobiliária  e corretores pela incorporadora – contratação única contraria Lei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 cheque à imobiliária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 ou mais cheques à equipe de vendas (Corretores Associados)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Reunião Conselho Jurídico + Incorporação ABRAINC – 25/3 – continuidade em 9/4</a:t>
            </a: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Even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 err="1" smtClean="0">
                <a:latin typeface="BlissL" panose="02000506030000020004" pitchFamily="2" charset="0"/>
              </a:rPr>
              <a:t>Eztec</a:t>
            </a:r>
            <a:r>
              <a:rPr lang="pt-BR" sz="1700" dirty="0" smtClean="0">
                <a:latin typeface="BlissL" panose="02000506030000020004" pitchFamily="2" charset="0"/>
              </a:rPr>
              <a:t>, Gafisa, MRV, Odebrecht, Rossi, Tecnisa, Trisul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Modelo traria melhoras na questão consumerista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Intenção de mudança indicada por MRV, Odebrecht, Rossi, Trisul e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 (em 12/3)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Revisão sobre o assunto por </a:t>
            </a:r>
            <a:r>
              <a:rPr lang="pt-BR" sz="1700" dirty="0" err="1" smtClean="0">
                <a:latin typeface="BlissL" panose="02000506030000020004" pitchFamily="2" charset="0"/>
              </a:rPr>
              <a:t>Even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 err="1" smtClean="0">
                <a:latin typeface="BlissL" panose="02000506030000020004" pitchFamily="2" charset="0"/>
              </a:rPr>
              <a:t>Eztec</a:t>
            </a:r>
            <a:r>
              <a:rPr lang="pt-BR" sz="1700" dirty="0" smtClean="0">
                <a:latin typeface="BlissL" panose="02000506030000020004" pitchFamily="2" charset="0"/>
              </a:rPr>
              <a:t>, Gafisa e Tecnisa – nova reunião em 9/4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82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69247"/>
            <a:ext cx="7397750" cy="718141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algn="l"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Comitê </a:t>
            </a:r>
            <a:r>
              <a:rPr lang="pt-BR" sz="1700" dirty="0">
                <a:latin typeface="BlissL" panose="02000506030000020004" pitchFamily="2" charset="0"/>
              </a:rPr>
              <a:t>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Ratings</a:t>
            </a:r>
            <a:r>
              <a:rPr lang="pt-BR" sz="1700" dirty="0">
                <a:latin typeface="BlissL" panose="02000506030000020004" pitchFamily="2" charset="0"/>
              </a:rPr>
              <a:t>/ Integração com informações de </a:t>
            </a:r>
            <a:r>
              <a:rPr lang="pt-BR" sz="1700" dirty="0" smtClean="0">
                <a:latin typeface="BlissL" panose="02000506030000020004" pitchFamily="2" charset="0"/>
              </a:rPr>
              <a:t>crédito - CETIP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Crédito na venda – Itaú/CETIP </a:t>
            </a:r>
            <a:r>
              <a:rPr lang="pt-BR" sz="1700" dirty="0" smtClean="0">
                <a:latin typeface="BlissL" panose="02000506030000020004" pitchFamily="2" charset="0"/>
              </a:rPr>
              <a:t> - reunião 5/3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Comitê Financeiro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Repasse </a:t>
            </a:r>
            <a:r>
              <a:rPr lang="pt-BR" sz="1700" b="1" dirty="0">
                <a:latin typeface="BlissL" panose="02000506030000020004" pitchFamily="2" charset="0"/>
              </a:rPr>
              <a:t>antecipado 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 com repasse – piloto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. Dúvidas: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Questão comercial – modelo optativo?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Análise cliente a cliente – investidor, alta renda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Condições de eventual PJ complementar.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Vendas </a:t>
            </a:r>
            <a:r>
              <a:rPr lang="pt-BR" sz="1700" dirty="0">
                <a:latin typeface="BlissL" panose="02000506030000020004" pitchFamily="2" charset="0"/>
              </a:rPr>
              <a:t>mais especializadas e mais firmes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subordinação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3 - Cartilha</a:t>
            </a:r>
            <a:r>
              <a:rPr lang="pt-BR" sz="1700" dirty="0" smtClean="0">
                <a:latin typeface="BlissL" panose="02000506030000020004" pitchFamily="2" charset="0"/>
              </a:rPr>
              <a:t> – lançamento em maio – evento 2 anos de ABRAINC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Destinatários</a:t>
            </a:r>
            <a:r>
              <a:rPr lang="pt-BR" sz="1700" dirty="0">
                <a:latin typeface="BlissL" panose="02000506030000020004" pitchFamily="2" charset="0"/>
              </a:rPr>
              <a:t> 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</a:t>
            </a:r>
            <a:r>
              <a:rPr lang="pt-BR" sz="1700" dirty="0" smtClean="0">
                <a:latin typeface="BlissL" panose="02000506030000020004" pitchFamily="2" charset="0"/>
              </a:rPr>
              <a:t>equilíbrio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4- Ajustes Legislativos </a:t>
            </a:r>
            <a:r>
              <a:rPr lang="pt-BR" sz="1700" dirty="0" smtClean="0">
                <a:latin typeface="BlissL" panose="02000506030000020004" pitchFamily="2" charset="0"/>
              </a:rPr>
              <a:t>- JK.  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31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59503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Repasse na Planta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33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251520" y="116632"/>
            <a:ext cx="8257239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Premissas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7544" y="980728"/>
            <a:ext cx="8097044" cy="366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u="sng" dirty="0"/>
              <a:t>Cyrela (CBR)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Repasse na Planta – após venda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Entrada máxima de 5% a 8%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Garantir a correção do INCC até a liberação do recurso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Mitigar o risco jurídico da PCV¹ – migrar para AF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Operação sem </a:t>
            </a:r>
            <a:r>
              <a:rPr lang="pt-BR" sz="1935" dirty="0" err="1"/>
              <a:t>Prosoluto</a:t>
            </a:r>
            <a:endParaRPr lang="pt-BR" sz="1935" dirty="0"/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Itaú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Coobrigação em fase de obra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Condições padrões de análise de crédito, LTV, taxas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Processo com menor impacto em desenvolvimento de sistemas</a:t>
            </a:r>
          </a:p>
          <a:p>
            <a:pPr algn="l"/>
            <a:endParaRPr lang="pt-BR" sz="1935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2881" y="6128015"/>
            <a:ext cx="4004989" cy="25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88" dirty="0"/>
              <a:t>1 -  PCV – Promessa de compra e Venda</a:t>
            </a: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79512" y="116632"/>
            <a:ext cx="8257239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algn="l" defTabSz="914145"/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Etapas da Operação...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131685" y="3690195"/>
            <a:ext cx="3308470" cy="252488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Análise de Crédito modelo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assina a PCV com </a:t>
            </a:r>
            <a:r>
              <a:rPr lang="pt-BR" sz="1451" i="1" dirty="0" err="1"/>
              <a:t>check</a:t>
            </a:r>
            <a:r>
              <a:rPr lang="pt-BR" sz="1451" i="1" dirty="0"/>
              <a:t> </a:t>
            </a:r>
            <a:r>
              <a:rPr lang="pt-BR" sz="1451" i="1" dirty="0" err="1"/>
              <a:t>list</a:t>
            </a:r>
            <a:r>
              <a:rPr lang="pt-BR" sz="1451" i="1" dirty="0"/>
              <a:t> </a:t>
            </a:r>
            <a:r>
              <a:rPr lang="pt-BR" sz="1451" dirty="0"/>
              <a:t>das documentações para o repasse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quita as obrigações com a Cyrela (ato);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repassa cliente para o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libera a comissão do corretor; 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3614285" y="3690195"/>
            <a:ext cx="2524885" cy="110281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07300" indent="-2073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assina AF com o banco e cancela a PCV;</a:t>
            </a:r>
          </a:p>
          <a:p>
            <a:pPr marL="207300" indent="-207300" defTabSz="1157427">
              <a:buFont typeface="Arial" panose="020B0604020202020204" pitchFamily="34" charset="0"/>
              <a:buChar char="•"/>
            </a:pPr>
            <a:r>
              <a:rPr lang="pt-BR" sz="1451" dirty="0"/>
              <a:t>A AF será divida em duas partes: Terreno e Obra; </a:t>
            </a:r>
          </a:p>
        </p:txBody>
      </p:sp>
      <p:sp>
        <p:nvSpPr>
          <p:cNvPr id="1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2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4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712630" y="3690195"/>
            <a:ext cx="4120565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libera o recurso para a Cyrela, referente à primeira parte do contrato, valor do terreno;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inicia amortização com o Itaú, referente ao valor liberado pra Cyrela;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corrige a INCC a segunda parte do contrato, valor da obra;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é coobrigada em fase de obra; </a:t>
            </a:r>
          </a:p>
          <a:p>
            <a:pPr marL="345500" indent="-345500" defTabSz="1157427">
              <a:buFontTx/>
              <a:buChar char="-"/>
            </a:pPr>
            <a:endParaRPr lang="pt-BR" sz="1451" dirty="0"/>
          </a:p>
        </p:txBody>
      </p:sp>
      <p:sp>
        <p:nvSpPr>
          <p:cNvPr id="35" name="Retângulo 34"/>
          <p:cNvSpPr/>
          <p:nvPr/>
        </p:nvSpPr>
        <p:spPr bwMode="auto">
          <a:xfrm>
            <a:off x="5355585" y="3690195"/>
            <a:ext cx="3308470" cy="2089560"/>
          </a:xfrm>
          <a:prstGeom prst="rect">
            <a:avLst/>
          </a:prstGeom>
          <a:solidFill>
            <a:srgbClr val="FFD5D5"/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157427"/>
            <a:r>
              <a:rPr lang="pt-BR" sz="1451" u="sng" dirty="0"/>
              <a:t>Coobrigação</a:t>
            </a:r>
          </a:p>
          <a:p>
            <a:pPr defTabSz="1157427"/>
            <a:endParaRPr lang="pt-BR" sz="1451" dirty="0"/>
          </a:p>
          <a:p>
            <a:pPr algn="just" defTabSz="1157427"/>
            <a:r>
              <a:rPr lang="pt-BR" sz="1451" dirty="0"/>
              <a:t>Caso o cliente fique inadimplente o Itaú poderá fazer leilão da unidade (via consolidação de AF). Se não houver arrematante nas duas praças do leilão a SPE fará a arrematação pela dívida, unidade volta ao estoque e cliente perde 100% do valor pago. </a:t>
            </a:r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51520" y="66307"/>
            <a:ext cx="8257239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algn="ctr" defTabSz="914145" eaLnBrk="0" hangingPunct="0">
              <a:defRPr sz="2000" ker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pPr algn="l"/>
            <a:r>
              <a:rPr lang="pt-BR"/>
              <a:t>Etapas da Operação...</a:t>
            </a:r>
            <a:endParaRPr lang="pt-BR" dirty="0"/>
          </a:p>
        </p:txBody>
      </p:sp>
      <p:sp>
        <p:nvSpPr>
          <p:cNvPr id="19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2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712631" y="3690195"/>
            <a:ext cx="4468824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quita a primeira parte do contrato com o Itaú, referente ao terreno;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libera o recurso para a Cyrela, referente  à segunda parte do contrato, obra;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O Valor liberado é corrigido a INCC;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inicia a amortização da segunda parte do contrato, divida inicial é o valor da obra corrigida a INCC;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898812" y="3690195"/>
            <a:ext cx="2727524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da a posse da unidade ao cliente (se adimplente);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Termina prazo de Coobrigação;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endParaRPr lang="pt-BR" sz="1451" dirty="0"/>
          </a:p>
          <a:p>
            <a:pPr defTabSz="1157427"/>
            <a:endParaRPr lang="pt-BR" sz="1451" dirty="0"/>
          </a:p>
          <a:p>
            <a:pPr defTabSz="1157427"/>
            <a:endParaRPr lang="pt-BR" sz="1451" dirty="0"/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51520" y="116632"/>
            <a:ext cx="8257239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algn="ctr" defTabSz="914145" eaLnBrk="0" hangingPunct="0">
              <a:defRPr sz="2000" ker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pPr algn="l"/>
            <a:r>
              <a:rPr lang="pt-BR" dirty="0"/>
              <a:t>Etapas da Operação...</a:t>
            </a:r>
          </a:p>
        </p:txBody>
      </p:sp>
      <p:sp>
        <p:nvSpPr>
          <p:cNvPr id="19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2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7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tângulo 138"/>
          <p:cNvSpPr/>
          <p:nvPr/>
        </p:nvSpPr>
        <p:spPr bwMode="auto">
          <a:xfrm>
            <a:off x="174131" y="5154763"/>
            <a:ext cx="8838184" cy="14956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97" name="Retângulo 96"/>
          <p:cNvSpPr/>
          <p:nvPr/>
        </p:nvSpPr>
        <p:spPr bwMode="auto">
          <a:xfrm>
            <a:off x="174131" y="2384220"/>
            <a:ext cx="8838184" cy="716399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4630" y="1163701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1750" y="1114483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1322086" y="1078246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>
            <a:off x="1176466" y="1948898"/>
            <a:ext cx="5398029" cy="9582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1549022" y="1809501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403589" y="1809499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5173014" y="1812983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176465" y="2077219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917765" y="2077219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746130" y="2077219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Entrega</a:t>
            </a:r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51520" y="54444"/>
            <a:ext cx="8257239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0" hangingPunct="0">
              <a:defRPr sz="2000" ker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Fluxo Financeiro</a:t>
            </a:r>
          </a:p>
        </p:txBody>
      </p:sp>
      <p:cxnSp>
        <p:nvCxnSpPr>
          <p:cNvPr id="20" name="Conector de seta reta 19"/>
          <p:cNvCxnSpPr/>
          <p:nvPr/>
        </p:nvCxnSpPr>
        <p:spPr bwMode="auto">
          <a:xfrm flipV="1">
            <a:off x="1176466" y="2852155"/>
            <a:ext cx="5398029" cy="65302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AutoShape 2" descr="data:image/jpeg;base64,/9j/4AAQSkZJRgABAQAAAQABAAD/2wCEAAkGBxQQDw8ODxQPEA0PEA8PDQ4PDw8QDw8OFBQWFxURFBQYHCggGBolHBUUITEtJSk3Li4uFx83PDUsNygtLisBCgoKDg0OGxAQGi0kHyQtLywsMC8sLCwsLCwsLSwsLCwsLCwsLCwsLDQsLCwsLDQvLC0sLCwsLCwsLCwsLywsLP/AABEIAKAAoAMBEQACEQEDEQH/xAAcAAABBQEBAQAAAAAAAAAAAAAAAQIFBgcDBAj/xABMEAABAwICAgwKBwYDCQAAAAABAAIDBBEFEgYHExQhMTVBUWFzgZGyFyIlVFVxdJKxsyMyUqHB0tMkQmJkcqI0lMIVRGOCg5PR4fD/xAAbAQABBQEBAAAAAAAAAAAAAAAAAQIDBAUHBv/EAD0RAAIBAwEEBgYKAAYDAAAAAAABAgMEERIFBiExEzIzQVFxIlJTgZGxFCM0NWFyocHR8CQlQmKS4RZDgv/aAAwDAQACEQMRAD8A3FAFc0r0yp8OAEpL53C7KeOxkPJf7I9at21lVuH6K4ePcRVK0afMoVbp1iNRuxiGijO9m+klt1j8AtqlsmhHrZk/gv77ynK6m+XAi34lWu+tiM1/4WZR9zgrisqC/wDUiN1qj/1Dds1fpGp/v/OnfRaPskN6SfrMcJ6r0jU/3fnSfRqPskL0k/WYuzVXpKq7HfqI+jUfZINc/XY4S1XpKq7HfqJPo9H2K/vuDXP12KH1XpKq7HfqJPo9H2Mf77g1z9dih1V6Sqvdd+ojoKPsY/33C65+uxf2r0lVe679RJ0FH2Mf77g1z9di2qvSVV7rv1EdDR9iv77g1T9djTtv0lVdj/1EvQUfYoNc/XYhdV+kqnsf+ojoKPskGufrsaZKv0lU9j/zpfo9D2SE1z9ZjTPV+kan+/8AOl+jUPZIOkn6zFZidazdbiEpP8bMw+8lDsrd86SDpai/1EpQ6wK6nP0zYayIb5b9HJbqH4FVqux6E+o3F/Ff33kkbucefE0PRvSmCvb9ES2UDM6GSwkA5RxOHOFg3VlVtn6a4eK5F2lWjUXAnFUJSt6e6TDDqN0wsZ3nY6dh45CPrW5Bv9it2ds7iqo93f5EVap0ccmLwXa508xMlXKS6SR5u4E8QXsIU4xiopYS7jKcm3ljZaslPbEOBqUzULgTbSNQuBdto1hgXbaNYYDbiNYYF24eVGoMC7dPKjWGBdvHlRrDAu3zypNQYF2+eVGoMCGu50awwNNdzo1hgY6u50msXAzbiTWGBwq05TEwPoMY2CeN93NbnBzs+vE/ilbz8o3iN9MrJVIuL/v9/QI5i8o3/R7E9sw5nZRMw5Jg36uawIc3+FwIcPWvH3FHop6e7uNanPVHJk+tXENnxWODfjo4r24tkdZx/wBHYt7Y9PTScvF/Io3csyx4FSnnWu2VkjyvlUbkOSORlTHIXAmyJMi4E2VGQwIZkZAaahGQwNNUkyAw1iMgMNak1oMDDWlGtBgaawpNYYE22UnSC4GmpcjpAwIag8qTWwwAqXBJ0guDtFXHeKOkDSLVy3CVz4CYNk1SYuXiEE7r43U0m7vviu+I+6ZR2LK2nDMVP+8ef7Fm2lh4KLpZNmxbEXHf2VzeoWH4LS2fwoR8ivX7RkNK9W2yNHnc5RtijHPTcjjm6VJkDm6VGQObpkmQwczKk1i4GlybqYYEukyKF0ZALoyAIyAJMgIjIBdJkUQlI2A0lMbFOhkuLJdXATBomqWoLZGc1VB/dmae8obr0qDH0uE0ROlR8qYh7RL3lcsuxj5EVbrsiJHKyyM5OKYxxxe5MFOLnIA5FyY5DsDU0AQAIAEACQAQKCABACIAEgCFNYo0pjFEum5FNA1WH6Vo/mqX5gSVuxkEOujwaWnypiHtEveVyy7GPkRVuuyIeVYYxHJxTGKeeQprFODio2xwiaAIAECggAQAIAEAIgASACAESCgU1gNKaxRqYKX3VYfp2D+ZpfmIq9jLyCHXR49MD5Ur/aJe8rdl2MfIirddkO4qyyNHF5TGOPNIUyTHI5qMUEgoIAEACABACIAEgAgAQAiQUEgCJGAhTGKNTBS86rT+1MH8xS/MS1exl5CQ66PJpmfKld7RN3lbsuxj5Edbrsh3FWWRo5SFMY48z1FIchqYKCBQQAIARAAgASACABAAkARAoJAEKQBCmMUamCl11Xn9tiHLPT99LV7GXkJDro82m/Cld7TL3irVn2MPIjrddkOSrTI0cpCmMcecqFjxE0UEACAEQAJABAAgAQAJAEQKCQAQAiQBCmMUamCly1Yn9vg6aDvhLV7GfkJDro4adcJ13tMveVm07CHkMrdoyFLuNWyNHCSVvKO0JrTHqL8Dne+9uquxwhNkAJsg5R2hGl+Aul+At0ggIAEgAgAQAJAEQAIFBIAIAZsg5R2owx2l+AZr726o2gwImAW/VkfKNOOWaHvJavYz8hIddDNOh5TrvaZe8VatOwj5Daq+sYugPCdF0jt/mY5UdvScdm1muekktVmtE3POebsC4h9Kr+vL4s9L0cPAw3WcfKs/RwnrsV1LdGpKVgtTzxfMxtoxSqLA3VrwrS/9X5blobxScdm1WuHD90QWizVRud//AKwXHPpFb15fF/yeg0R8DAtOuFK3pR3GrsO7kpS2ZRbeeH7swb5JVnggluYKgJMACABGABGBREmABGABIBZ9ANGP9oVJ2S+1KfK+pI/fv9WEHldY9QKxtt7Vjs+3c/8AU+EfMs21B1Zmx47jUVDTuqJiGRMGVkbA0F7reLHG3l+C5VbRu7+vohJtvi+Lwvxf4G3Lo6ceKMD0k0jmxCoNRNZrQC2GFpu2KO/1RynlPGuo7LsFZ09EW34t82zGr1ekZGrXKxbdWvCVL00XeS1exn5BDrodp0PKVd7RL3irFn2EfISqvTYmgHClH0jvlvWdvB921/yklr2sfM3LKuGHpMmG60NzFZzyRQn7iur7nfYV5syNoLM0WXQjQepp6umrJTDsIaX2bIXPs+M5Ra38QVTb28dlWtattBvXy5d6YW1rUjNTfI03KuZ5NfJluk2r+rqK2pqItg2OWQOZmlLXWytG6Lcy6RsXeawtbGnRqyeqK48PxMu6talSo5RM/r6R0MskEltkie6N9jcZhv2K9rbXELilGrT6sllGdOm4ScWSeCaK1VYM0ETti3tmk+ji6nH63VdVb3a1nZdvUSfhzfwH06E6nVRaafVPMReSogYeRsckluu7QvOVd97KPUhKXwXzLUdnz72Pm1SygeJVROPI6B7B2hxUcN+rVv0qMl70xz2fLuZUtINF6mhsahn0ZNmzMOeInkJ4j616PZ22bO/7CeX4Pg/gVKtvOn1kQ1lqEOCyYBoRU1sG2IdhERe5g2SQtcXNtfcseVY20Nu2dhUVOu2m1ngsk9O2nUWYnTGdAqqkgfUymAxx2Lskhc6xNtwWUFrvLYXVaNGnJ6pcuA6dnUjFyaPNg2mVXRwinpjC2IOc+zoQ5znu33F1907w6k7aWwbe/qdJWbyuHPgLRuZUlhIGsrMdq2se+N0rInuYHfRwxsFs1gL7p3OxV1a2exqDnh6c8e9+8e6k68sEsNVVZ9uk/wC678qr/wDlmzl3v4C/QqpT8SoHU88tPJl2SF5Y/KbtvzHrW/b3ELilGrDlJZRWnTcXhli1bt8p0nTR/FTVX9TPyGRj6aHadcJVvtEveKs2nYR8hKq9JjdAeFKLpHfLes/b/wB21/yj7ZfWxN1suFnoTCtaYvitQP8AgxfArq+5v2FebMu+66NO0e0xpJzT0kUhNQY2MDDHIPGZGMwuRbiK8TtXYt7SqVa84Yjqbzlcmy7SrQcUkyz2Xnicr+I6a0VPM+CaXLLGQJGiOR1iQDa4HIQti22Df3NJVaVPMXy4oilWhF4bMU0gqWzVlVNGbxyTPex1iLtJ3DYrreyKE6NlSp1FiSikzIuGpVG0aJoNppT0+Gtjq5MslPI+ONgBdI+I2c0taOIZiOpeL3l2Dc3O0FO3hlSXF9ya4cWXbWvGNPEnyCr1sxg/Q0srx9qWZkV+oByho7jXEl9ZVivJN/uh0r6C5JnuwLWZBUSNhnifSueQ1jy9ssWY7gBdYFvWLKvfbmXVvTdSlNTS5rGH8OOfiOp3kJPD4F2qqZsjHxStDo3gtexwuCDvgryVOrUo1FODxKL4PvTLTw1h8j590qwbaVZLTXJY0h0TjvmJ262/ON0dS7XsbaK2hZwr9/KXmuf8mJXpdHNruNU1S8Ft9oqPi1eB32f+Nj+Uv2XUPZrJHkqs/oHeCyN3fvKl5/sWK/ZswhdnMIuuqB3lS3LTTjurze9T/wAvl5r5MtWnaG0WXITYyfPOm/Ctf057rV2HYb/wNL8qMi4XpslNWw8p0nTM+K2avYy8iKC4iadcJVvtEveVq07GPkRVesM0C4Vould8t6z9v/d1b8o637WJu9lw3Sb2TC9aHC83RQ/Arq2532FebMy+6/uE1bDyrSeuX5blp7yL/LKvl+6ILbtEbrZcX0M2smA6djyrXdK35bF2Tdj7speT+bMm77VkGvQFbBL6PaN1Fe5zadl2MIEkzzliYTxF3GbcQ3Vn3+07axhqryxnku9+4khSlN+iXzD9UrAL1NTI8/ZgjbG0f8z8xPYF46533fK3o++T/ZFuNl6zJdmrGgtZzZ3cuad+72WWZLfHaT5aV/8AJKrSmi42Xk5pzk5Pmy0uBkGuVlq2nP2qY357PNviukbjt/Rqsf8AcvkZ97ziy26pB5Lb7RUd4LD3zjm/X5V8kTWnCB69ZY8k1f8AS3vBZW70cbSpef7EtZ/Vswmy7KY2C56oh5Vb7PUf6V5vepf4B+a+TLNr2htWVcl0Grk+d9OeFa/pz3Wrrew/sNH8qMuv12SmrXhOk6VnxWzW7KXkRx5iad8JVvtEveVuz7GPkQ1esM0B4Voeld8t6obe+7q35f4Ft+0RvVlxTSbhhOtHhefoofgV1DdD7EvNmfedb3CatT5VpPXL8ty0t4lnZtXy/cgt+0RvFlx/Sax8/afC2K13PK09WRq63uw/8tp+/wCbM267QisMonVE8NMw2fPIyJriLhuY7rrcdhc9S2bivGhSlVlyimyvGOXg+jsPoI6eKOCFoZFG3KxvxJ5Sd8ri13c1Lus61V5b/T8DYhFRWEUrWBp66hlFJSsY6oyB8sslyyIH6oDR9YndO/uda3Nh7vq/i6tR4injhzfjx7iKtX6Ph3meVWnmIOu7bL27hNo2Rtb8CvZUt19nR4Onnzb/AJKjuqhvVA4uhhc7dc6KJzjyuLASe1cxuaUYVpRjyTZoReVkyXXT/jaX2Z3zF7jcvhRqr/cvkVLzuLZqgN8LA5KmoB7QfxWVvdHN9n8F8iS1foEjrHhLsKrAN0iPNb+kgrI2M1C/ot+tj4k1TjB+RgQXYUY5edTsJdiTngeLHTS5jyZi0BeY3qmlZqL73+zLNqvTNosuZaDSyfOmnQ8q1/TnutXUNifYqX5TNrddknq14To+lZ8Vs1uyl5EceYaecJVvtEnxVuz7CPkRVesc9Aj5Voeld8t6o7e+7q35f3QtDtEb2uLG0YPrSPlefo4fgV0zdL7GvNlC863uI3RTEW01fR1DzaOOZuyHiaxwLC48wDr9S39p0HcWlSlHm08efMrUpaZpn0WQuLGwU/SrV/DXzbY2SSCYgNeWNa9rwN4lp4/UV6DZG8NbZ0HSUVKOc4bw15MgrUFU48mZbTlmG4ywFxdFR1bWve4AEx2Ac8gcgcT1L3ka0tpbNcksOcXw/Hu+RScejqYPoMc26OIjdBHKFyfGODNMzXWBoFNV1RrKUxuL2NbJE92Qgt3nNPHufBeu3f29Rs6ToV08ZymuPPuaK1xRc3mJ4dGdVkhlbJXmNsLSCaeN2d0tv3XO3mt5eVae0N66KpuNqm5PvfDBDTtnn0jWV4DOeJeMb12f42k9md8xe63O7Or+ZfIqXfcSOpTFwNs0LiA5zm1MFz9bcyyNHqsw9ZTd7rRvRcLl1X81838BLWXOJqMsYc1zHAFrgWuB3QQd8FeIwXUzOKzVHE6QuhqJIYib7GYmy5RyNcXDc9d16623vrwpqNampNd6eM+a/hlSVrFvKeC4aO4BT4bFsUO4ZHNEksjhsk0m80E9tgFhbR2nWv6mqp3ckuSJqdJQWETKzcEh856c8K1/tB7rV0vYv2Kl+UoVesyS1bcJ0fTMWzWf1UvIjjzH6x48mKVgPHK53bY/irFlL6iJHVXEhcBxTalXBVZdk2F5dkDspddpba/FvqPaNs7q2qUE8aljPPA2lLTJNl6OuJo/3OT/ADDPyrnL3PrReHVX/F/yaiuoPuKFpTjm36x9WGGIPaxuQuDyMoO7cAL1+w7CVjRVKTzz44xzKtxUU3lEYSt7JWL7orrPkpY2QVUZqIWANjkY4NnY0bzSHbj+0FeM2tutGvUda2lpb4tPk34rHL9S5SucLEi0P1uUQbcMq3O+xsTQe0usvPf+M32cPT8f+ix08DJcbxHbVXU1QaWCeQyBhIcWggCxPUvf7Jt3bW8aLecLGSjWlqlkteiOsiWijbTzs2zTMsI7PyzRN5ATuOHMbetY+192YXU3WoS0yfNdzfj+D/uCWlcaViRb/C5RZb7HV5vsbEy/bmsvNPdm+Tx6Pxf8Fnp4FU0o1pT1LHQ0jDSxOBa6UvzVDmniFtxnVcrY2fuzGnJTrvU/DHo/y/0Ip3HqnuwnW0YaeGGSlfLJFG2N0oqGtz5RYOsW7hsmXW6s5VZTp1Eot5xjl+oRuVjiVbTfSn/ac8UwiMAiiMWUyCQuu7Ne4AstnYezJ2ClGUs6nnljuIq9RT5ELS1T4ZGTROdHLG4Oje3fa4ca3a1KFaDp1FmL5orxbi8o07CNb4DQ2sgfnFhstOWlrucsdbL1Erwl5upVhLNvNNeEuDXvWc/BF6FzF81g9dZrhp2tOw09TI/iDzHEy/Obk/cqlPdq7k/TlFL3t/JfMc68O4z/ABvTSqrKmCpkIYKaVstPTsJEbXNIO79om1rniK9HabDo0aMqa4uSw2+f/XjgglWbafgXY65m+ZSf5llu4sOW69VPjVX/ABf8kyuI+Bm+N4ltqrqKrLsezyGTY82bLuAWvYX3l6mxofR6MKWc6VjJWk8tstGq2HPilKB+6/MfUBdXa0vqpDUT2vDCjHWMqQPEqI9/izssCOwtTtnVPQcfAbNZMvc5X3IgwcnFRywxyEukyhQzI1CiZkmoAuk4ChmRkAzJdQBmSNoUMyTIC3S6gwCTIuBUuoMAjUGATcoMAkchcAoZPIorVGBrOojCi+pnqiPEhjDGnle+/wCAPaormWIJeII1DTbRxuI0b6c2Eg8eB5/dkG91HeVa3q9FPPd3itHzDjGHSU0r4JmuZKw2c074/wDS2nPgn3PkRackeSmuYYGlya5i4G5k3WGAuk1i4C6NYYC6NYYC6NYYC6TWGBcyNYuAzI1gODkaxRQ5JrAXMl1gLmRqALprkABN4sMkjguFS1UzIIGl8rzZrR8TyAKWNNJa58Ehjl3I+oNENH24fSR0zbFw8aV4Fs8p3z+HUsutU6SeokSwTSiFIHSjRKmxFmWpZ44BDJmeLKz1HjHrU9G4nS4LivB8hHFMyXG9SdQwk0k0U7OJsgMTwOffBVtXFGfjH9V+z+Y30l+JV6nVniLDY07nc7CHBPSpy5VF+oZfgefweYj5rN7qXo4e0iJqfgHg8xHzWb3UdHD2kQ1PwDweYj5rN7qOjh7SIan4B4PMR81m91HRw9pENT8A8HmI+aze6jo4e0iGp+AeDzEfNZvdR0cPaRDU/APB5iPms3uo6OHtIhqfgHg9xHzWb3UdHD2kQ1PwDwe4j5rN7qOjh7SIan4B4PcR81m91HRw9pENT8BfB7iPms3uo6OHtIhqfgL4PcR81n91L0cPaRDU/A9NLq1xF5ttd7ed5DR96cugjzmvdkT0n3FqwTUrO8g1cscLONsYMsh5hvAJsr2hDqJy8+CE0SfNms6M6LU2HMyUzLOIAfK7xpH25Xf+FnVridZ+k/d3EkYpciaUI4//2Q=="/>
          <p:cNvSpPr>
            <a:spLocks noChangeAspect="1" noChangeArrowheads="1"/>
          </p:cNvSpPr>
          <p:nvPr/>
        </p:nvSpPr>
        <p:spPr bwMode="auto">
          <a:xfrm>
            <a:off x="188101" y="31671"/>
            <a:ext cx="368524" cy="3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0557" tIns="55279" rIns="110557" bIns="55279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1" y="3634203"/>
            <a:ext cx="415097" cy="415097"/>
          </a:xfrm>
          <a:prstGeom prst="rect">
            <a:avLst/>
          </a:prstGeom>
        </p:spPr>
      </p:pic>
      <p:pic>
        <p:nvPicPr>
          <p:cNvPr id="1661968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5" y="2502358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92069" y="2471285"/>
            <a:ext cx="351152" cy="553463"/>
          </a:xfrm>
          <a:prstGeom prst="rect">
            <a:avLst/>
          </a:prstGeom>
          <a:noFill/>
        </p:spPr>
      </p:pic>
      <p:cxnSp>
        <p:nvCxnSpPr>
          <p:cNvPr id="46" name="Conector de seta reta 45"/>
          <p:cNvCxnSpPr/>
          <p:nvPr/>
        </p:nvCxnSpPr>
        <p:spPr bwMode="auto">
          <a:xfrm>
            <a:off x="2482440" y="3633157"/>
            <a:ext cx="0" cy="32907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Conector de seta reta 49"/>
          <p:cNvCxnSpPr/>
          <p:nvPr/>
        </p:nvCxnSpPr>
        <p:spPr bwMode="auto">
          <a:xfrm flipV="1">
            <a:off x="1176466" y="3895398"/>
            <a:ext cx="5398029" cy="4353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1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92069" y="3516065"/>
            <a:ext cx="351152" cy="553463"/>
          </a:xfrm>
          <a:prstGeom prst="rect">
            <a:avLst/>
          </a:prstGeom>
          <a:noFill/>
        </p:spPr>
      </p:pic>
      <p:pic>
        <p:nvPicPr>
          <p:cNvPr id="52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1" y="4438018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de seta reta 52"/>
          <p:cNvCxnSpPr/>
          <p:nvPr/>
        </p:nvCxnSpPr>
        <p:spPr bwMode="auto">
          <a:xfrm flipV="1">
            <a:off x="1176466" y="4635450"/>
            <a:ext cx="5398029" cy="4353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4" name="Imagem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60" y="4263888"/>
            <a:ext cx="415097" cy="415097"/>
          </a:xfrm>
          <a:prstGeom prst="rect">
            <a:avLst/>
          </a:prstGeom>
        </p:spPr>
      </p:pic>
      <p:sp>
        <p:nvSpPr>
          <p:cNvPr id="55" name="Retângulo 54"/>
          <p:cNvSpPr/>
          <p:nvPr/>
        </p:nvSpPr>
        <p:spPr bwMode="auto">
          <a:xfrm>
            <a:off x="1176465" y="2511937"/>
            <a:ext cx="1218910" cy="361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cxnSp>
        <p:nvCxnSpPr>
          <p:cNvPr id="58" name="Conector de seta reta 57"/>
          <p:cNvCxnSpPr/>
          <p:nvPr/>
        </p:nvCxnSpPr>
        <p:spPr bwMode="auto">
          <a:xfrm>
            <a:off x="1263530" y="251193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Conector de seta reta 60"/>
          <p:cNvCxnSpPr>
            <a:stCxn id="55" idx="0"/>
          </p:cNvCxnSpPr>
          <p:nvPr/>
        </p:nvCxnSpPr>
        <p:spPr bwMode="auto">
          <a:xfrm>
            <a:off x="1785921" y="2511937"/>
            <a:ext cx="1" cy="36198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Conector de seta reta 61"/>
          <p:cNvCxnSpPr/>
          <p:nvPr/>
        </p:nvCxnSpPr>
        <p:spPr bwMode="auto">
          <a:xfrm>
            <a:off x="2308310" y="251193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Retângulo 65"/>
          <p:cNvSpPr/>
          <p:nvPr/>
        </p:nvSpPr>
        <p:spPr bwMode="auto">
          <a:xfrm>
            <a:off x="2428969" y="4273465"/>
            <a:ext cx="2781028" cy="36198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cxnSp>
        <p:nvCxnSpPr>
          <p:cNvPr id="67" name="Conector de seta reta 66"/>
          <p:cNvCxnSpPr/>
          <p:nvPr/>
        </p:nvCxnSpPr>
        <p:spPr bwMode="auto">
          <a:xfrm>
            <a:off x="251603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Conector de seta reta 67"/>
          <p:cNvCxnSpPr/>
          <p:nvPr/>
        </p:nvCxnSpPr>
        <p:spPr bwMode="auto">
          <a:xfrm>
            <a:off x="303842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Conector de seta reta 68"/>
          <p:cNvCxnSpPr/>
          <p:nvPr/>
        </p:nvCxnSpPr>
        <p:spPr bwMode="auto">
          <a:xfrm>
            <a:off x="356081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Conector de seta reta 73"/>
          <p:cNvCxnSpPr/>
          <p:nvPr/>
        </p:nvCxnSpPr>
        <p:spPr bwMode="auto">
          <a:xfrm>
            <a:off x="404961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Conector de seta reta 74"/>
          <p:cNvCxnSpPr/>
          <p:nvPr/>
        </p:nvCxnSpPr>
        <p:spPr bwMode="auto">
          <a:xfrm>
            <a:off x="457200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Conector de seta reta 75"/>
          <p:cNvCxnSpPr/>
          <p:nvPr/>
        </p:nvCxnSpPr>
        <p:spPr bwMode="auto">
          <a:xfrm>
            <a:off x="509439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9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1" y="6061177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ector de seta reta 79"/>
          <p:cNvCxnSpPr/>
          <p:nvPr/>
        </p:nvCxnSpPr>
        <p:spPr bwMode="auto">
          <a:xfrm flipV="1">
            <a:off x="1176466" y="6258609"/>
            <a:ext cx="5398029" cy="4353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" name="Imagem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60" y="5887047"/>
            <a:ext cx="415097" cy="415097"/>
          </a:xfrm>
          <a:prstGeom prst="rect">
            <a:avLst/>
          </a:prstGeom>
        </p:spPr>
      </p:pic>
      <p:sp>
        <p:nvSpPr>
          <p:cNvPr id="91" name="Retângulo 90"/>
          <p:cNvSpPr/>
          <p:nvPr/>
        </p:nvSpPr>
        <p:spPr bwMode="auto">
          <a:xfrm>
            <a:off x="5174849" y="5853096"/>
            <a:ext cx="1225516" cy="361984"/>
          </a:xfrm>
          <a:prstGeom prst="rect">
            <a:avLst/>
          </a:prstGeom>
          <a:solidFill>
            <a:srgbClr val="FFD5D5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defTabSz="1157427"/>
            <a:r>
              <a:rPr lang="pt-BR" sz="2176" dirty="0">
                <a:solidFill>
                  <a:srgbClr val="C00000"/>
                </a:solidFill>
              </a:rPr>
              <a:t>...</a:t>
            </a:r>
            <a:endParaRPr lang="pt-BR" sz="1451" dirty="0">
              <a:solidFill>
                <a:srgbClr val="C00000"/>
              </a:solidFill>
            </a:endParaRPr>
          </a:p>
        </p:txBody>
      </p:sp>
      <p:cxnSp>
        <p:nvCxnSpPr>
          <p:cNvPr id="92" name="Conector de seta reta 91"/>
          <p:cNvCxnSpPr/>
          <p:nvPr/>
        </p:nvCxnSpPr>
        <p:spPr bwMode="auto">
          <a:xfrm>
            <a:off x="5209997" y="5853094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Conector de seta reta 92"/>
          <p:cNvCxnSpPr/>
          <p:nvPr/>
        </p:nvCxnSpPr>
        <p:spPr bwMode="auto">
          <a:xfrm>
            <a:off x="5645322" y="5853094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3" name="Imagem 10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9" y="5344430"/>
            <a:ext cx="415097" cy="415097"/>
          </a:xfrm>
          <a:prstGeom prst="rect">
            <a:avLst/>
          </a:prstGeom>
        </p:spPr>
      </p:pic>
      <p:cxnSp>
        <p:nvCxnSpPr>
          <p:cNvPr id="104" name="Conector de seta reta 103"/>
          <p:cNvCxnSpPr/>
          <p:nvPr/>
        </p:nvCxnSpPr>
        <p:spPr bwMode="auto">
          <a:xfrm>
            <a:off x="5181455" y="5343384"/>
            <a:ext cx="0" cy="32907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Conector de seta reta 104"/>
          <p:cNvCxnSpPr/>
          <p:nvPr/>
        </p:nvCxnSpPr>
        <p:spPr bwMode="auto">
          <a:xfrm flipV="1">
            <a:off x="1139364" y="5628927"/>
            <a:ext cx="5398029" cy="4353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6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54968" y="5226292"/>
            <a:ext cx="351152" cy="553463"/>
          </a:xfrm>
          <a:prstGeom prst="rect">
            <a:avLst/>
          </a:prstGeom>
          <a:noFill/>
        </p:spPr>
      </p:pic>
      <p:sp>
        <p:nvSpPr>
          <p:cNvPr id="136" name="CaixaDeTexto 135"/>
          <p:cNvSpPr txBox="1"/>
          <p:nvPr/>
        </p:nvSpPr>
        <p:spPr>
          <a:xfrm>
            <a:off x="7804947" y="2572009"/>
            <a:ext cx="918841" cy="315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chemeClr val="accent1">
                    <a:lumMod val="50000"/>
                  </a:schemeClr>
                </a:solidFill>
              </a:rPr>
              <a:t>ETAPA A</a:t>
            </a:r>
          </a:p>
        </p:txBody>
      </p:sp>
      <p:sp>
        <p:nvSpPr>
          <p:cNvPr id="137" name="Retângulo 136"/>
          <p:cNvSpPr/>
          <p:nvPr/>
        </p:nvSpPr>
        <p:spPr bwMode="auto">
          <a:xfrm>
            <a:off x="174131" y="3413464"/>
            <a:ext cx="8838184" cy="1495641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7804946" y="3964740"/>
            <a:ext cx="929100" cy="3155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chemeClr val="accent2">
                    <a:lumMod val="50000"/>
                  </a:schemeClr>
                </a:solidFill>
              </a:rPr>
              <a:t>ETAPA B</a:t>
            </a:r>
          </a:p>
        </p:txBody>
      </p:sp>
      <p:sp>
        <p:nvSpPr>
          <p:cNvPr id="140" name="CaixaDeTexto 139"/>
          <p:cNvSpPr txBox="1"/>
          <p:nvPr/>
        </p:nvSpPr>
        <p:spPr>
          <a:xfrm>
            <a:off x="7793405" y="5706039"/>
            <a:ext cx="940322" cy="315599"/>
          </a:xfrm>
          <a:prstGeom prst="rect">
            <a:avLst/>
          </a:prstGeom>
          <a:solidFill>
            <a:srgbClr val="FFD5D5"/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rgbClr val="C00000"/>
                </a:solidFill>
              </a:rPr>
              <a:t>ETAPA C</a:t>
            </a:r>
          </a:p>
        </p:txBody>
      </p:sp>
      <p:sp>
        <p:nvSpPr>
          <p:cNvPr id="57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59" name="Imagem 5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6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37884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705002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23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305816" y="729985"/>
          <a:ext cx="8271174" cy="413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50"/>
                <a:gridCol w="3482599"/>
                <a:gridCol w="1044780"/>
                <a:gridCol w="957715"/>
                <a:gridCol w="957715"/>
                <a:gridCol w="957715"/>
              </a:tblGrid>
              <a:tr h="60806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Etapa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Detalhes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Índice</a:t>
                      </a:r>
                      <a:r>
                        <a:rPr lang="pt-BR" sz="1600" baseline="0" dirty="0" smtClean="0"/>
                        <a:t> / Juros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Cliente</a:t>
                      </a:r>
                      <a:r>
                        <a:rPr lang="pt-BR" sz="1500" baseline="0" dirty="0" smtClean="0"/>
                        <a:t> </a:t>
                      </a:r>
                      <a:r>
                        <a:rPr lang="pt-BR" sz="1500" baseline="0" dirty="0" smtClean="0">
                          <a:sym typeface="Wingdings" panose="05000000000000000000" pitchFamily="2" charset="2"/>
                        </a:rPr>
                        <a:t> CBR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Itaú </a:t>
                      </a:r>
                    </a:p>
                    <a:p>
                      <a:pPr algn="ctr"/>
                      <a:r>
                        <a:rPr lang="pt-BR" sz="1500" dirty="0" smtClean="0">
                          <a:sym typeface="Wingdings" panose="05000000000000000000" pitchFamily="2" charset="2"/>
                        </a:rPr>
                        <a:t> CBR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Cliente </a:t>
                      </a:r>
                      <a:r>
                        <a:rPr lang="pt-BR" sz="1500" dirty="0" smtClean="0">
                          <a:sym typeface="Wingdings" panose="05000000000000000000" pitchFamily="2" charset="2"/>
                        </a:rPr>
                        <a:t> Itaú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</a:tr>
              <a:tr h="448371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A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paga ato diretamente</a:t>
                      </a:r>
                      <a:r>
                        <a:rPr lang="pt-BR" sz="1500" baseline="0" dirty="0" smtClean="0"/>
                        <a:t> a Cyrela.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B - 1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assina contrato</a:t>
                      </a:r>
                      <a:r>
                        <a:rPr lang="pt-BR" sz="1500" baseline="0" dirty="0" smtClean="0"/>
                        <a:t> com o </a:t>
                      </a:r>
                      <a:r>
                        <a:rPr lang="pt-BR" sz="1500" dirty="0" smtClean="0"/>
                        <a:t>Itaú</a:t>
                      </a:r>
                      <a:r>
                        <a:rPr lang="pt-BR" sz="1500" baseline="0" dirty="0" smtClean="0"/>
                        <a:t> </a:t>
                      </a:r>
                      <a:r>
                        <a:rPr lang="pt-BR" sz="1500" dirty="0" smtClean="0"/>
                        <a:t> que paga o valor equivalente</a:t>
                      </a:r>
                      <a:r>
                        <a:rPr lang="pt-BR" sz="1500" baseline="0" dirty="0" smtClean="0"/>
                        <a:t> ao terreno pra </a:t>
                      </a:r>
                      <a:r>
                        <a:rPr lang="pt-BR" sz="1500" baseline="0" dirty="0" err="1" smtClean="0"/>
                        <a:t>Cyela</a:t>
                      </a:r>
                      <a:r>
                        <a:rPr lang="pt-BR" sz="1500" baseline="0" dirty="0" smtClean="0"/>
                        <a:t>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20%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B</a:t>
                      </a:r>
                      <a:r>
                        <a:rPr lang="pt-BR" sz="1600" b="1" baseline="0" dirty="0" smtClean="0"/>
                        <a:t> - 2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</a:t>
                      </a:r>
                      <a:r>
                        <a:rPr lang="pt-BR" sz="1500" baseline="0" dirty="0" smtClean="0"/>
                        <a:t> amortiza o valor do Terreno ao banco. Prazo de pagamento é o período de obra.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8,8% + TR</a:t>
                      </a:r>
                    </a:p>
                    <a:p>
                      <a:pPr algn="ctr"/>
                      <a:r>
                        <a:rPr lang="pt-BR" sz="1500" dirty="0" smtClean="0"/>
                        <a:t>(</a:t>
                      </a:r>
                      <a:r>
                        <a:rPr lang="pt-BR" sz="1500" dirty="0" err="1" smtClean="0"/>
                        <a:t>Price</a:t>
                      </a:r>
                      <a:r>
                        <a:rPr lang="pt-BR" sz="1500" dirty="0" smtClean="0"/>
                        <a:t>)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20%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2786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C</a:t>
                      </a:r>
                      <a:r>
                        <a:rPr lang="pt-BR" sz="1600" b="1" baseline="0" dirty="0" smtClean="0"/>
                        <a:t> - 1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Itaú</a:t>
                      </a:r>
                      <a:r>
                        <a:rPr lang="pt-BR" sz="1500" baseline="0" dirty="0" smtClean="0"/>
                        <a:t> paga o saldo residual à Cyrela na emissão do habite-se ou na quitação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75%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C</a:t>
                      </a:r>
                      <a:r>
                        <a:rPr lang="pt-BR" sz="1600" b="1" baseline="0" dirty="0" smtClean="0"/>
                        <a:t> - 2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amortiza o saldo</a:t>
                      </a:r>
                      <a:r>
                        <a:rPr lang="pt-BR" sz="1500" baseline="0" dirty="0" smtClean="0"/>
                        <a:t> residual, prazo de pagamento é o contratado (até 360 meses).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322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8,8% + TR</a:t>
                      </a:r>
                    </a:p>
                    <a:p>
                      <a:pPr marL="0" marR="0" indent="0" algn="ctr" defTabSz="7322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(SAC)</a:t>
                      </a:r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75%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Título 18"/>
          <p:cNvSpPr txBox="1">
            <a:spLocks/>
          </p:cNvSpPr>
          <p:nvPr/>
        </p:nvSpPr>
        <p:spPr>
          <a:xfrm>
            <a:off x="251520" y="54444"/>
            <a:ext cx="8257239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0" hangingPunct="0">
              <a:defRPr sz="2000" ker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Fluxo Financeiro</a:t>
            </a:r>
          </a:p>
        </p:txBody>
      </p:sp>
    </p:spTree>
    <p:extLst>
      <p:ext uri="{BB962C8B-B14F-4D97-AF65-F5344CB8AC3E}">
        <p14:creationId xmlns:p14="http://schemas.microsoft.com/office/powerpoint/2010/main" val="7224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79512" y="66307"/>
            <a:ext cx="8257239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algn="l" defTabSz="914145"/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Contrato Cyrela - PCV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7544" y="1052736"/>
            <a:ext cx="8097044" cy="455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Cliente assina PCV com a Cyrela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Paga o valor da entrada, geralmente somente o valor da comissão.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Contrato prevê repasse imediato para o Itaú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Cyrela monta pasta de repasse do cliente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Cliente assina dois contratos de financiamento com o Itaú:</a:t>
            </a:r>
          </a:p>
          <a:p>
            <a:pPr marL="1299993" lvl="2" indent="-414600">
              <a:buFont typeface="+mj-lt"/>
              <a:buAutoNum type="arabicPeriod"/>
            </a:pPr>
            <a:r>
              <a:rPr lang="pt-BR" sz="1935" dirty="0"/>
              <a:t>Referente ao terreno</a:t>
            </a:r>
          </a:p>
          <a:p>
            <a:pPr marL="1299993" lvl="2" indent="-414600">
              <a:buFont typeface="+mj-lt"/>
              <a:buAutoNum type="arabicPeriod"/>
            </a:pPr>
            <a:r>
              <a:rPr lang="pt-BR" sz="1935" dirty="0"/>
              <a:t>Referente à obra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Será recolhido o ITBI e o registro do imóvel, aproximadamente 3% do valor do imóvel. </a:t>
            </a:r>
          </a:p>
          <a:p>
            <a:pPr algn="l"/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4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07504" y="116632"/>
            <a:ext cx="8257239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algn="l" defTabSz="914145"/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Contrato Terreno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95536" y="1124744"/>
            <a:ext cx="8097044" cy="485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dirty="0"/>
              <a:t>Contrato prevê o financiamento do terreno com o cliente. </a:t>
            </a:r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Período de carência: Não há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Sistema de amortização: </a:t>
            </a:r>
            <a:r>
              <a:rPr lang="pt-BR" sz="1935" dirty="0" err="1"/>
              <a:t>Price</a:t>
            </a:r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Taxa: 8,8% + T.R.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Prazo de amortização: Período de Obra (24 a 40 meses)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financiado: 20%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pago a CBR: 5%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LTV: 80% (20</a:t>
            </a:r>
            <a:r>
              <a:rPr lang="pt-BR" sz="1693" dirty="0"/>
              <a:t>% </a:t>
            </a:r>
            <a:r>
              <a:rPr lang="pt-BR" sz="1935" dirty="0"/>
              <a:t>/ 25</a:t>
            </a:r>
            <a:r>
              <a:rPr lang="pt-BR" sz="1693" dirty="0"/>
              <a:t>% </a:t>
            </a:r>
            <a:r>
              <a:rPr lang="pt-BR" sz="1935" dirty="0"/>
              <a:t>= 80</a:t>
            </a:r>
            <a:r>
              <a:rPr lang="pt-BR" sz="1693" dirty="0"/>
              <a:t>%</a:t>
            </a:r>
            <a:r>
              <a:rPr lang="pt-BR" sz="1935" dirty="0"/>
              <a:t>) 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Coobrigação CBR: Sim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Alienação Fiduciária: Sim</a:t>
            </a:r>
          </a:p>
          <a:p>
            <a:pPr algn="l"/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9512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80728"/>
            <a:ext cx="8097044" cy="5154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dirty="0"/>
              <a:t>Contrato prevê o financiamento da obra, será assinado no lançamento do empreendimento. Durante a obra o saldo do contrato é corrigido a INCC. </a:t>
            </a:r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Período de carência: Período de Obra, saldo corrigindo a INCC.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Sistema de amortização: SAC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Taxa: 8,8% + T.R.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Prazo de amortização: até 360 meses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financiado: 75%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pago a CBR: 25% do valor do imóvel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LTV: 75% (75</a:t>
            </a:r>
            <a:r>
              <a:rPr lang="pt-BR" sz="1693" dirty="0"/>
              <a:t>% </a:t>
            </a:r>
            <a:r>
              <a:rPr lang="pt-BR" sz="1935" dirty="0"/>
              <a:t>/ 100</a:t>
            </a:r>
            <a:r>
              <a:rPr lang="pt-BR" sz="1693" dirty="0"/>
              <a:t>% </a:t>
            </a:r>
            <a:r>
              <a:rPr lang="pt-BR" sz="1935" dirty="0"/>
              <a:t>= 100</a:t>
            </a:r>
            <a:r>
              <a:rPr lang="pt-BR" sz="1693" dirty="0"/>
              <a:t>%</a:t>
            </a:r>
            <a:r>
              <a:rPr lang="pt-BR" sz="1935" dirty="0"/>
              <a:t>) 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Coobrigação CBR: Não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Alienação Fiduciária: Sim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  <p:sp>
        <p:nvSpPr>
          <p:cNvPr id="4" name="Título 18"/>
          <p:cNvSpPr txBox="1">
            <a:spLocks/>
          </p:cNvSpPr>
          <p:nvPr/>
        </p:nvSpPr>
        <p:spPr bwMode="auto">
          <a:xfrm>
            <a:off x="179512" y="66307"/>
            <a:ext cx="8257239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/>
            <a:r>
              <a:rPr lang="pt-BR" sz="2000" kern="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Contrato Obra</a:t>
            </a:r>
            <a:endParaRPr lang="pt-BR" sz="2000" kern="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9512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95536" y="980728"/>
            <a:ext cx="8111876" cy="29956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 algn="ctr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Burocracia, Licenciamentos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5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Eletropaulo </a:t>
            </a:r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11/11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rgbClr val="000000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588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sz="1800" b="1" dirty="0">
                <a:solidFill>
                  <a:srgbClr val="000000"/>
                </a:solidFill>
                <a:latin typeface="BlissL" panose="02000506030000020004" pitchFamily="2" charset="0"/>
              </a:rPr>
              <a:t>1 – Casos específicos</a:t>
            </a: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 - </a:t>
            </a:r>
            <a:r>
              <a:rPr lang="pt-BR" sz="1800" u="sng" dirty="0">
                <a:solidFill>
                  <a:srgbClr val="000000"/>
                </a:solidFill>
                <a:latin typeface="BlissL" panose="02000506030000020004" pitchFamily="2" charset="0"/>
                <a:hlinkClick r:id="rId3"/>
              </a:rPr>
              <a:t>rogerio.jorge@aes.com</a:t>
            </a:r>
            <a:endParaRPr 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endParaRPr 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r>
              <a:rPr lang="pt-BR" sz="1800" b="1" dirty="0">
                <a:solidFill>
                  <a:srgbClr val="000000"/>
                </a:solidFill>
                <a:latin typeface="BlissL" panose="02000506030000020004" pitchFamily="2" charset="0"/>
              </a:rPr>
              <a:t>2 – Acompanhamento fluxo e operações</a:t>
            </a: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 - reuniões trimestrais coordenadas pela AES 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Eletropaulo</a:t>
            </a:r>
          </a:p>
          <a:p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Próxima reunião Junho/2015</a:t>
            </a:r>
          </a:p>
          <a:p>
            <a:endParaRPr 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3- </a:t>
            </a:r>
            <a:r>
              <a:rPr 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Subestações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</a:t>
            </a:r>
          </a:p>
          <a:p>
            <a:pPr marL="285750" indent="-285750"/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DGCGT:   </a:t>
            </a:r>
          </a:p>
          <a:p>
            <a:pPr marL="285750"/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Escopo: análise da regulação legal do setor elétrico; definição de estratégia seja por via administrativa, seja por via judicial;</a:t>
            </a:r>
          </a:p>
          <a:p>
            <a:pPr marL="285750"/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</a:t>
            </a:r>
            <a:r>
              <a:rPr lang="pt-BR" sz="18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Prop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. Financeira: R$ 25.000</a:t>
            </a:r>
          </a:p>
          <a:p>
            <a:pPr marL="285750"/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Prazo p/ execução dos trabalhos: 15 dias</a:t>
            </a:r>
          </a:p>
          <a:p>
            <a:pPr marL="285750"/>
            <a:endParaRPr lang="pt-BR" sz="1800" dirty="0" smtClean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sz="18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Thymos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Energia (Consultoria Técnica)</a:t>
            </a:r>
          </a:p>
          <a:p>
            <a:pPr marL="285750"/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Escopo: Baseado na análise regulatória do DGCGT, realizar diagnóstico afim de orientar ações e possíveis soluções;</a:t>
            </a:r>
          </a:p>
          <a:p>
            <a:pPr marL="285750"/>
            <a:r>
              <a:rPr lang="pt-BR" sz="18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Prop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. Financeira: R$ 50.000</a:t>
            </a:r>
          </a:p>
          <a:p>
            <a:pPr marL="285750"/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Prazo p/ execução dos trabalhos: 30 dias</a:t>
            </a:r>
          </a:p>
          <a:p>
            <a:pPr>
              <a:buFontTx/>
              <a:buNone/>
            </a:pPr>
            <a:endParaRPr lang="pt-BR" sz="1800" dirty="0" smtClean="0">
              <a:solidFill>
                <a:srgbClr val="000000"/>
              </a:solidFill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rgbClr val="FFFFFF">
                    <a:lumMod val="50000"/>
                  </a:srgb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11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CETESB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rgbClr val="000000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554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Reuniões quinzenais com </a:t>
            </a:r>
            <a:r>
              <a:rPr lang="pt-BR" altLang="pt-BR" sz="1800" b="1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Élton</a:t>
            </a:r>
            <a:r>
              <a:rPr lang="pt-BR" alt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 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(Departamento de Áreas 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Contaminadas)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Sistema para gerenciamento de áreas contaminadas (Apoio do setor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):</a:t>
            </a:r>
            <a:endParaRPr lang="pt-BR" alt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1314450" lvl="1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Visual </a:t>
            </a:r>
            <a:r>
              <a:rPr lang="pt-BR" altLang="pt-BR" sz="1800" dirty="0" err="1">
                <a:solidFill>
                  <a:srgbClr val="000000"/>
                </a:solidFill>
                <a:latin typeface="BlissL" panose="02000506030000020004" pitchFamily="2" charset="0"/>
              </a:rPr>
              <a:t>Monterey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: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pt-BR" altLang="pt-BR" sz="1800" dirty="0" err="1">
                <a:solidFill>
                  <a:srgbClr val="000000"/>
                </a:solidFill>
                <a:latin typeface="BlissL" panose="02000506030000020004" pitchFamily="2" charset="0"/>
              </a:rPr>
              <a:t>Prop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. Fin. R$2.500.000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Prazo: 8 meses em 4 fases</a:t>
            </a:r>
          </a:p>
          <a:p>
            <a:pPr marL="1314450" lvl="1">
              <a:buFont typeface="Arial" panose="020B0604020202020204" pitchFamily="34" charset="0"/>
              <a:buChar char="•"/>
            </a:pP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Schlumberger: Marcar reunião de apresentação da solução</a:t>
            </a:r>
            <a:endParaRPr lang="pt-BR" altLang="pt-BR" sz="1800" dirty="0">
              <a:solidFill>
                <a:srgbClr val="FF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endParaRPr lang="pt-BR" alt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r>
              <a:rPr lang="pt-BR" alt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PROBLEMAS GERAIS:</a:t>
            </a:r>
          </a:p>
          <a:p>
            <a:pPr>
              <a:buFontTx/>
              <a:buNone/>
            </a:pPr>
            <a:endParaRPr lang="pt-BR" altLang="pt-BR" sz="1800" b="1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Canais de consulta, fluxos operacionais, filas, duplicidade entre órgãos</a:t>
            </a:r>
          </a:p>
          <a:p>
            <a:pPr marL="285750" indent="-285750"/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Centralização 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das análises Departamento de Áreas 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Contaminadas;</a:t>
            </a:r>
          </a:p>
          <a:p>
            <a:pPr marL="285750" indent="-285750"/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Postos de gasolina -&gt; Análises nas agências (redução de volume de trabalho Dep. Áreas Contaminadas)</a:t>
            </a:r>
          </a:p>
          <a:p>
            <a:pPr marL="285750" indent="-285750"/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Solução de pequenas questões em reunião técnica</a:t>
            </a:r>
          </a:p>
          <a:p>
            <a:pPr marL="285750" indent="-285750"/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Parceria CETESB/ABRAINC para capacitação de profissionais, que trabalhariam internamente na CETESB (aprendizado e pratica), e auxiliariam os técnicos da CETESB na análise;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rgbClr val="FFFFFF">
                    <a:lumMod val="50000"/>
                  </a:srgb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01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366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PROBLEMAS ÁREAS CONTAMINADAS:</a:t>
            </a:r>
          </a:p>
          <a:p>
            <a:pPr>
              <a:buNone/>
            </a:pPr>
            <a:endParaRPr lang="pt-BR" alt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Alternativa para </a:t>
            </a: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Dec.59263 (</a:t>
            </a:r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“Declaração de Uso Compatível”</a:t>
            </a: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 para </a:t>
            </a: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tirar Habite-se); </a:t>
            </a:r>
          </a:p>
          <a:p>
            <a:pPr marL="285750" indent="-285750"/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Comunicação com cliente: averbação de Área Contaminada de Risco Confirmado na </a:t>
            </a: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matrícula</a:t>
            </a:r>
          </a:p>
          <a:p>
            <a:pPr marL="285750" indent="-285750"/>
            <a:endParaRPr lang="pt-BR" altLang="pt-BR" sz="1800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alt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Alterações no decreto acordadas (</a:t>
            </a: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ABRAINC/AESAS + Técnicos </a:t>
            </a:r>
            <a:r>
              <a:rPr lang="pt-BR" alt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CETESB);</a:t>
            </a:r>
          </a:p>
          <a:p>
            <a:pPr>
              <a:buNone/>
            </a:pPr>
            <a:endParaRPr lang="pt-BR" altLang="pt-BR" sz="1800" b="1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Próximo Passo: Apresentação </a:t>
            </a:r>
            <a:r>
              <a:rPr lang="pt-BR" altLang="pt-BR" sz="1800" b="1" dirty="0">
                <a:solidFill>
                  <a:schemeClr val="tx1"/>
                </a:solidFill>
                <a:latin typeface="BlissL" panose="02000506030000020004" pitchFamily="2" charset="0"/>
              </a:rPr>
              <a:t>da proposta ao Gov. </a:t>
            </a: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Alckmin;</a:t>
            </a:r>
          </a:p>
          <a:p>
            <a:pPr>
              <a:buNone/>
            </a:pPr>
            <a:endParaRPr lang="pt-BR" altLang="pt-BR" sz="1800" b="1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>
              <a:buNone/>
            </a:pP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Agendamento com Patrícia </a:t>
            </a:r>
            <a:r>
              <a:rPr lang="pt-BR" altLang="pt-BR" sz="1800" b="1" dirty="0" err="1" smtClean="0">
                <a:solidFill>
                  <a:schemeClr val="tx1"/>
                </a:solidFill>
                <a:latin typeface="BlissL" panose="02000506030000020004" pitchFamily="2" charset="0"/>
              </a:rPr>
              <a:t>Iglecias</a:t>
            </a:r>
            <a:r>
              <a:rPr lang="pt-BR" altLang="pt-BR" sz="1800" b="1" dirty="0" smtClean="0">
                <a:solidFill>
                  <a:schemeClr val="tx1"/>
                </a:solidFill>
                <a:latin typeface="BlissL" panose="02000506030000020004" pitchFamily="2" charset="0"/>
              </a:rPr>
              <a:t> (</a:t>
            </a: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com ajuda da </a:t>
            </a:r>
            <a:r>
              <a:rPr lang="pt-BR" altLang="pt-BR" sz="1800" dirty="0" err="1" smtClean="0">
                <a:solidFill>
                  <a:schemeClr val="tx1"/>
                </a:solidFill>
                <a:latin typeface="BlissL" panose="02000506030000020004" pitchFamily="2" charset="0"/>
              </a:rPr>
              <a:t>Cyrela</a:t>
            </a: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)</a:t>
            </a:r>
            <a:endParaRPr lang="pt-BR" altLang="pt-BR" sz="1800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endParaRPr lang="pt-BR" altLang="pt-BR" sz="1800" dirty="0" smtClean="0">
              <a:solidFill>
                <a:schemeClr val="tx1"/>
              </a:solidFill>
              <a:latin typeface="BlissL" panose="02000506030000020004" pitchFamily="2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CETESB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76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4190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22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</a:t>
            </a:r>
            <a:r>
              <a:rPr lang="pt-BR" dirty="0" smtClean="0"/>
              <a:t>SMDU / SEL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BlissL" panose="02000506030000020004" pitchFamily="2" charset="0"/>
              </a:rPr>
              <a:t>PDE:</a:t>
            </a:r>
            <a:r>
              <a:rPr lang="pt-BR" dirty="0">
                <a:latin typeface="BlissL" panose="02000506030000020004" pitchFamily="2" charset="0"/>
              </a:rPr>
              <a:t> decreto de regulamentação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Processos de aprovação no novo PDE parados – aguardando regulamentação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Informação SECOVI-SP: Cobrado na última reunião do Conselho Municipal de Politica Urbana – CMPU – Publicação ocorreria até </a:t>
            </a:r>
            <a:r>
              <a:rPr lang="pt-BR" dirty="0" smtClean="0">
                <a:latin typeface="BlissL" panose="02000506030000020004" pitchFamily="2" charset="0"/>
              </a:rPr>
              <a:t>15/4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Em caso de não publicação: cobrar SMDU/SEL/Prefeito</a:t>
            </a:r>
            <a:endParaRPr lang="pt-BR" dirty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LPUOS</a:t>
            </a:r>
            <a:r>
              <a:rPr lang="pt-BR" b="1" dirty="0">
                <a:latin typeface="BlissL" panose="02000506030000020004" pitchFamily="2" charset="0"/>
              </a:rPr>
              <a:t>: </a:t>
            </a:r>
            <a:r>
              <a:rPr lang="pt-BR" dirty="0">
                <a:latin typeface="BlissL" panose="02000506030000020004" pitchFamily="2" charset="0"/>
              </a:rPr>
              <a:t>nova minuta revisada disponibilizada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Pontos de conflito: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Área máxima de terreno de 15.000m²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Definições de áreas não computáveis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Gabarito máximo </a:t>
            </a:r>
            <a:r>
              <a:rPr lang="pt-BR" dirty="0">
                <a:latin typeface="BlissL" panose="02000506030000020004" pitchFamily="2" charset="0"/>
              </a:rPr>
              <a:t>fora dos eixos de </a:t>
            </a:r>
            <a:r>
              <a:rPr lang="pt-BR" dirty="0" smtClean="0">
                <a:latin typeface="BlissL" panose="02000506030000020004" pitchFamily="2" charset="0"/>
              </a:rPr>
              <a:t>estruturação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SECOVI enviou carta a PMSP solicitando alteração - Posicionamento Abrainc de apoio</a:t>
            </a:r>
            <a:endParaRPr lang="pt-BR" dirty="0">
              <a:latin typeface="BlissL" panose="02000506030000020004" pitchFamily="2" charset="0"/>
            </a:endParaRP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Reunião com Fernando de Mello Franco, Daniel </a:t>
            </a:r>
            <a:r>
              <a:rPr lang="pt-BR" b="1" dirty="0" err="1" smtClean="0">
                <a:latin typeface="BlissL" panose="02000506030000020004" pitchFamily="2" charset="0"/>
              </a:rPr>
              <a:t>Montandon</a:t>
            </a:r>
            <a:r>
              <a:rPr lang="pt-BR" b="1" dirty="0" smtClean="0">
                <a:latin typeface="BlissL" panose="02000506030000020004" pitchFamily="2" charset="0"/>
              </a:rPr>
              <a:t> e Paula Motta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21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37884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12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</a:t>
            </a:r>
            <a:r>
              <a:rPr lang="pt-BR" dirty="0" smtClean="0"/>
              <a:t>SMT / PGT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b="1" dirty="0">
                <a:solidFill>
                  <a:srgbClr val="000000"/>
                </a:solidFill>
                <a:latin typeface="BlissL" panose="02000506030000020004" pitchFamily="2" charset="0"/>
              </a:rPr>
              <a:t>SMT - minuta de Lei – contrapartidas financeiras – reunião 8/12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00"/>
                </a:solidFill>
                <a:latin typeface="BlissL" panose="02000506030000020004" pitchFamily="2" charset="0"/>
              </a:rPr>
              <a:t> Responsabilidade MP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00"/>
                </a:solidFill>
                <a:latin typeface="BlissL" panose="02000506030000020004" pitchFamily="2" charset="0"/>
              </a:rPr>
              <a:t> Base de cálculo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00"/>
                </a:solidFill>
                <a:latin typeface="BlissL" panose="02000506030000020004" pitchFamily="2" charset="0"/>
              </a:rPr>
              <a:t> Forma de desembolso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00"/>
                </a:solidFill>
                <a:latin typeface="BlissL" panose="02000506030000020004" pitchFamily="2" charset="0"/>
              </a:rPr>
              <a:t> Burocracia RITT</a:t>
            </a:r>
            <a:endParaRPr lang="pt-BR" b="1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Minuta SMT 98/07 e Lei PGT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Argumentação pronta: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Todo empreendimento c/ vagas de garagem=PGT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Desvinculação Área Construída e Nº de vagas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Não obrigatoriedade de vagas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Alternativa: Revisão da Tabela da Minuta SMT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Proposta – valor da contrapartida por vaga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Eduardo Della </a:t>
            </a:r>
            <a:r>
              <a:rPr lang="pt-BR" dirty="0" err="1">
                <a:latin typeface="BlissL" panose="02000506030000020004" pitchFamily="2" charset="0"/>
              </a:rPr>
              <a:t>Manna</a:t>
            </a:r>
            <a:r>
              <a:rPr lang="pt-BR" dirty="0">
                <a:latin typeface="BlissL" panose="02000506030000020004" pitchFamily="2" charset="0"/>
              </a:rPr>
              <a:t> acredita ser importante propor o </a:t>
            </a:r>
            <a:r>
              <a:rPr lang="pt-BR" dirty="0" smtClean="0">
                <a:latin typeface="BlissL" panose="02000506030000020004" pitchFamily="2" charset="0"/>
              </a:rPr>
              <a:t>valor: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Propostas: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Média atualizada das contrapartidas pagas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Variação do cálculo existente p/ Valor/vaga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Enviar s/ proposta de valor</a:t>
            </a:r>
          </a:p>
          <a:p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Reunião com Prefeito Haddad e secretario </a:t>
            </a:r>
            <a:r>
              <a:rPr lang="pt-BR" b="1" dirty="0" err="1" smtClean="0">
                <a:latin typeface="BlissL" panose="02000506030000020004" pitchFamily="2" charset="0"/>
              </a:rPr>
              <a:t>Tatto</a:t>
            </a:r>
            <a:r>
              <a:rPr lang="pt-BR" b="1" dirty="0" smtClean="0">
                <a:latin typeface="BlissL" panose="02000506030000020004" pitchFamily="2" charset="0"/>
              </a:rPr>
              <a:t> para apresentação da carta proposta</a:t>
            </a:r>
          </a:p>
          <a:p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22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</a:t>
            </a:r>
            <a:r>
              <a:rPr lang="pt-BR" sz="2000" dirty="0"/>
              <a:t>Secretária Paula </a:t>
            </a:r>
            <a:r>
              <a:rPr lang="pt-BR" sz="2000" dirty="0" smtClean="0"/>
              <a:t>Motta </a:t>
            </a:r>
            <a:endParaRPr lang="en-US" sz="2000" dirty="0"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36712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>
                <a:latin typeface="BlissL" panose="02000506030000020004" pitchFamily="2" charset="0"/>
              </a:rPr>
              <a:t>SEL/SVMA/SMT – Portaria </a:t>
            </a:r>
            <a:r>
              <a:rPr lang="pt-BR" b="1" dirty="0" err="1" smtClean="0">
                <a:latin typeface="BlissL" panose="02000506030000020004" pitchFamily="2" charset="0"/>
              </a:rPr>
              <a:t>Intersecretarial</a:t>
            </a:r>
            <a:r>
              <a:rPr lang="pt-BR" b="1" dirty="0" smtClean="0">
                <a:latin typeface="BlissL" panose="02000506030000020004" pitchFamily="2" charset="0"/>
              </a:rPr>
              <a:t> p/ Projetos de Grande Porte</a:t>
            </a:r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Protocolo Único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Comissão </a:t>
            </a:r>
            <a:r>
              <a:rPr lang="pt-BR" dirty="0" err="1" smtClean="0">
                <a:latin typeface="BlissL" panose="02000506030000020004" pitchFamily="2" charset="0"/>
              </a:rPr>
              <a:t>intersecretarial</a:t>
            </a:r>
            <a:r>
              <a:rPr lang="pt-BR" dirty="0" smtClean="0">
                <a:latin typeface="BlissL" panose="02000506030000020004" pitchFamily="2" charset="0"/>
              </a:rPr>
              <a:t> de análise – Modelo GRAPROHAB 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Entendimento dos técnicos sobre análises de projetos que estejam enquadrados nas variáveis de PDE e LUOS antigos/novos. Preparação de roteiro de Licenciamento para orientação geral.</a:t>
            </a:r>
          </a:p>
          <a:p>
            <a:r>
              <a:rPr lang="pt-BR" b="1" dirty="0">
                <a:latin typeface="BlissL" panose="02000506030000020004" pitchFamily="2" charset="0"/>
              </a:rPr>
              <a:t> </a:t>
            </a: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Questões </a:t>
            </a:r>
            <a:r>
              <a:rPr lang="pt-BR" b="1" dirty="0">
                <a:latin typeface="BlissL" panose="02000506030000020004" pitchFamily="2" charset="0"/>
              </a:rPr>
              <a:t>pontuais -processos de aprovações</a:t>
            </a:r>
            <a:endParaRPr lang="pt-BR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E</a:t>
            </a:r>
            <a:r>
              <a:rPr lang="pt-BR" dirty="0" smtClean="0">
                <a:latin typeface="BlissL" panose="02000506030000020004" pitchFamily="2" charset="0"/>
              </a:rPr>
              <a:t>mpresas não </a:t>
            </a:r>
            <a:r>
              <a:rPr lang="pt-BR" dirty="0" err="1">
                <a:latin typeface="BlissL" panose="02000506030000020004" pitchFamily="2" charset="0"/>
              </a:rPr>
              <a:t>vêem</a:t>
            </a:r>
            <a:r>
              <a:rPr lang="pt-BR" dirty="0">
                <a:latin typeface="BlissL" panose="02000506030000020004" pitchFamily="2" charset="0"/>
              </a:rPr>
              <a:t> </a:t>
            </a:r>
            <a:r>
              <a:rPr lang="pt-BR" dirty="0" smtClean="0">
                <a:latin typeface="BlissL" panose="02000506030000020004" pitchFamily="2" charset="0"/>
              </a:rPr>
              <a:t>melhorias </a:t>
            </a:r>
            <a:r>
              <a:rPr lang="pt-BR" dirty="0">
                <a:latin typeface="BlissL" panose="02000506030000020004" pitchFamily="2" charset="0"/>
              </a:rPr>
              <a:t>nos </a:t>
            </a:r>
            <a:r>
              <a:rPr lang="pt-BR" dirty="0" smtClean="0">
                <a:latin typeface="BlissL" panose="02000506030000020004" pitchFamily="2" charset="0"/>
              </a:rPr>
              <a:t>prazos/aprovações de </a:t>
            </a:r>
            <a:r>
              <a:rPr lang="pt-BR" dirty="0">
                <a:latin typeface="BlissL" panose="02000506030000020004" pitchFamily="2" charset="0"/>
              </a:rPr>
              <a:t>forma </a:t>
            </a:r>
            <a:r>
              <a:rPr lang="pt-BR" dirty="0" smtClean="0">
                <a:latin typeface="BlissL" panose="02000506030000020004" pitchFamily="2" charset="0"/>
              </a:rPr>
              <a:t>generalizada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Escolha </a:t>
            </a:r>
            <a:r>
              <a:rPr lang="pt-BR" dirty="0">
                <a:latin typeface="BlissL" panose="02000506030000020004" pitchFamily="2" charset="0"/>
              </a:rPr>
              <a:t>de </a:t>
            </a:r>
            <a:r>
              <a:rPr lang="pt-BR" dirty="0" smtClean="0">
                <a:latin typeface="BlissL" panose="02000506030000020004" pitchFamily="2" charset="0"/>
              </a:rPr>
              <a:t>projetos p/ mapear </a:t>
            </a:r>
            <a:r>
              <a:rPr lang="pt-BR" dirty="0">
                <a:latin typeface="BlissL" panose="02000506030000020004" pitchFamily="2" charset="0"/>
              </a:rPr>
              <a:t>gargalos </a:t>
            </a:r>
            <a:r>
              <a:rPr lang="pt-BR" dirty="0" smtClean="0">
                <a:latin typeface="BlissL" panose="02000506030000020004" pitchFamily="2" charset="0"/>
              </a:rPr>
              <a:t>– indicação de tipo/estágio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Esforço </a:t>
            </a:r>
            <a:r>
              <a:rPr lang="pt-BR" dirty="0">
                <a:latin typeface="BlissL" panose="02000506030000020004" pitchFamily="2" charset="0"/>
              </a:rPr>
              <a:t>de padronização da minuta de doação.</a:t>
            </a: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Informatização e disponibilização dos dados de INFO</a:t>
            </a:r>
            <a:r>
              <a:rPr lang="pt-BR" b="1" dirty="0">
                <a:latin typeface="BlissL" panose="02000506030000020004" pitchFamily="2" charset="0"/>
              </a:rPr>
              <a:t> </a:t>
            </a:r>
            <a:endParaRPr lang="pt-BR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Centralizar dados no MDC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Acesso público a 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23</a:t>
            </a: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86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BlissL" panose="02000506030000020004" pitchFamily="2" charset="0"/>
              </a:rPr>
              <a:t>Convênio Abrainc/Secovi. Inclusão de coordenadora/ proposta de rateio</a:t>
            </a: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Objetivo:</a:t>
            </a:r>
            <a:endParaRPr lang="pt-BR" b="1" dirty="0">
              <a:latin typeface="BlissL" panose="02000506030000020004" pitchFamily="2" charset="0"/>
            </a:endParaRPr>
          </a:p>
          <a:p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Transpor </a:t>
            </a:r>
            <a:r>
              <a:rPr lang="pt-BR" dirty="0">
                <a:latin typeface="BlissL" panose="02000506030000020004" pitchFamily="2" charset="0"/>
              </a:rPr>
              <a:t>todos os alinhamentos </a:t>
            </a:r>
            <a:r>
              <a:rPr lang="pt-BR" dirty="0" smtClean="0">
                <a:latin typeface="BlissL" panose="02000506030000020004" pitchFamily="2" charset="0"/>
              </a:rPr>
              <a:t>das </a:t>
            </a:r>
            <a:r>
              <a:rPr lang="pt-BR" dirty="0">
                <a:latin typeface="BlissL" panose="02000506030000020004" pitchFamily="2" charset="0"/>
              </a:rPr>
              <a:t>plantas de leis (melhoramentos viários/sanitários) vigentes em um único banco de </a:t>
            </a:r>
            <a:r>
              <a:rPr lang="pt-BR" dirty="0" smtClean="0">
                <a:latin typeface="BlissL" panose="02000506030000020004" pitchFamily="2" charset="0"/>
              </a:rPr>
              <a:t>dados;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Realizar atualização cadastral tomando como base o </a:t>
            </a:r>
            <a:r>
              <a:rPr lang="pt-BR" dirty="0" smtClean="0">
                <a:latin typeface="BlissL" panose="02000506030000020004" pitchFamily="2" charset="0"/>
              </a:rPr>
              <a:t>Mapa Digital </a:t>
            </a:r>
            <a:r>
              <a:rPr lang="pt-BR" dirty="0">
                <a:latin typeface="BlissL" panose="02000506030000020004" pitchFamily="2" charset="0"/>
              </a:rPr>
              <a:t>da </a:t>
            </a:r>
            <a:r>
              <a:rPr lang="pt-BR" dirty="0" smtClean="0">
                <a:latin typeface="BlissL" panose="02000506030000020004" pitchFamily="2" charset="0"/>
              </a:rPr>
              <a:t>Cidade </a:t>
            </a:r>
            <a:r>
              <a:rPr lang="pt-BR" dirty="0">
                <a:latin typeface="BlissL" panose="02000506030000020004" pitchFamily="2" charset="0"/>
              </a:rPr>
              <a:t>de São </a:t>
            </a:r>
            <a:r>
              <a:rPr lang="pt-BR" dirty="0" smtClean="0">
                <a:latin typeface="BlissL" panose="02000506030000020004" pitchFamily="2" charset="0"/>
              </a:rPr>
              <a:t>Paulo (MDC) para posterior disponibilização do acervo ao público via internet;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Custo Estimado:</a:t>
            </a:r>
            <a:endParaRPr lang="pt-BR" b="1" dirty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628450"/>
              </p:ext>
            </p:extLst>
          </p:nvPr>
        </p:nvGraphicFramePr>
        <p:xfrm>
          <a:off x="1259632" y="3861048"/>
          <a:ext cx="6364707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Worksheet" r:id="rId3" imgW="3686071" imgH="1542958" progId="Excel.Sheet.12">
                  <p:embed/>
                </p:oleObj>
              </mc:Choice>
              <mc:Fallback>
                <p:oleObj name="Worksheet" r:id="rId3" imgW="3686071" imgH="15429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3861048"/>
                        <a:ext cx="6364707" cy="266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</a:t>
            </a:r>
            <a:r>
              <a:rPr lang="pt-BR" dirty="0" smtClean="0"/>
              <a:t>SIURB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24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pontos gerais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BlissL" panose="02000506030000020004" pitchFamily="2" charset="0"/>
              </a:rPr>
              <a:t>SP Negócios: </a:t>
            </a:r>
            <a:r>
              <a:rPr lang="pt-BR" dirty="0">
                <a:latin typeface="BlissL" panose="02000506030000020004" pitchFamily="2" charset="0"/>
              </a:rPr>
              <a:t>Foco na desburocratização do município. Reunião ocorrida na 4ª-feira, 25/3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BlissL" panose="02000506030000020004" pitchFamily="2" charset="0"/>
              </a:rPr>
              <a:t>Apres</a:t>
            </a:r>
            <a:r>
              <a:rPr lang="pt-BR" dirty="0">
                <a:latin typeface="BlissL" panose="02000506030000020004" pitchFamily="2" charset="0"/>
              </a:rPr>
              <a:t>. Custo da Burocracia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Foco em desburocratizar  licenciamento de imóveis comerciais. Propor expandir a desburocratização ao processo de aprovação da construção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SLC-e – Informatização sem revisão de processos – s/ resolver Burocracia – Apoio na revisão de processos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Próxima reunião em 15 dias</a:t>
            </a: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Secretaria de Finanças </a:t>
            </a:r>
            <a:r>
              <a:rPr lang="pt-BR" dirty="0" smtClean="0">
                <a:latin typeface="BlissL" panose="02000506030000020004" pitchFamily="2" charset="0"/>
              </a:rPr>
              <a:t>– cadastro, critérios IPTU</a:t>
            </a:r>
          </a:p>
          <a:p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O custo da burocracia – controle da burocracia fundamental para </a:t>
            </a:r>
            <a:r>
              <a:rPr lang="pt-BR" dirty="0" err="1" smtClean="0">
                <a:latin typeface="BlissL" panose="02000506030000020004" pitchFamily="2" charset="0"/>
              </a:rPr>
              <a:t>PPPs</a:t>
            </a: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Cadastro IPTU/ ITBI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Cálculo IPTU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>
                <a:solidFill>
                  <a:srgbClr val="000000"/>
                </a:solidFill>
                <a:latin typeface="BlissL" panose="02000506030000020004" pitchFamily="2" charset="0"/>
              </a:rPr>
              <a:t>Encontro com CGM </a:t>
            </a:r>
            <a:r>
              <a:rPr lang="pt-BR" dirty="0">
                <a:solidFill>
                  <a:srgbClr val="000000"/>
                </a:solidFill>
                <a:latin typeface="BlissL" panose="02000506030000020004" pitchFamily="2" charset="0"/>
              </a:rPr>
              <a:t>– O Custo da Burocracia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BlissL" panose="02000506030000020004" pitchFamily="2" charset="0"/>
              </a:rPr>
              <a:t>Agendamento com Chefe de Gabinete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BlissL" panose="02000506030000020004" pitchFamily="2" charset="0"/>
              </a:rPr>
              <a:t>Representação, troca de ideias, apoio na questão da </a:t>
            </a:r>
            <a:r>
              <a:rPr lang="pt-BR" dirty="0" smtClean="0">
                <a:solidFill>
                  <a:srgbClr val="000000"/>
                </a:solidFill>
                <a:latin typeface="BlissL" panose="02000506030000020004" pitchFamily="2" charset="0"/>
              </a:rPr>
              <a:t>burocracia</a:t>
            </a:r>
            <a:endParaRPr lang="pt-BR" dirty="0">
              <a:solidFill>
                <a:srgbClr val="000000"/>
              </a:solidFill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25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</a:t>
            </a:r>
            <a:r>
              <a:rPr lang="pt-BR" dirty="0" smtClean="0"/>
              <a:t>Reunião Prefeito Haddad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BlissL" panose="02000506030000020004" pitchFamily="2" charset="0"/>
              </a:rPr>
              <a:t>Assuntos:</a:t>
            </a: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BlissL" panose="02000506030000020004" pitchFamily="2" charset="0"/>
              </a:rPr>
              <a:t>Regulamentação PDE – Processos parados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BlissL" panose="02000506030000020004" pitchFamily="2" charset="0"/>
              </a:rPr>
              <a:t>Nova LPUOS – Pontos Críticos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BlissL" panose="02000506030000020004" pitchFamily="2" charset="0"/>
              </a:rPr>
              <a:t>Polo Geradores de Tráfego – Mudança de cálculo de contrapartida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BlissL" panose="02000506030000020004" pitchFamily="2" charset="0"/>
              </a:rPr>
              <a:t>Aprovação de Projetos de </a:t>
            </a:r>
            <a:r>
              <a:rPr lang="pt-BR" dirty="0">
                <a:latin typeface="BlissL" panose="02000506030000020004" pitchFamily="2" charset="0"/>
              </a:rPr>
              <a:t>G</a:t>
            </a:r>
            <a:r>
              <a:rPr lang="pt-BR" dirty="0" smtClean="0">
                <a:latin typeface="BlissL" panose="02000506030000020004" pitchFamily="2" charset="0"/>
              </a:rPr>
              <a:t>rande Porte – Comissão Inter secretarial de aprovação (SEL, SVMA, SMT, SMDU, SIURB) – Necessária Lei específica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BlissL" panose="02000506030000020004" pitchFamily="2" charset="0"/>
              </a:rPr>
              <a:t>Informatização e disponibilização de dados cadastrais INFO/ SIURB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26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4147" y="44624"/>
            <a:ext cx="8696325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Burocracia, Licenciamentos – O Custo da Burocracia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09"/>
            <a:ext cx="8624887" cy="616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BlissL" panose="02000506030000020004" pitchFamily="2" charset="0"/>
              </a:rPr>
              <a:t>Modelo </a:t>
            </a:r>
            <a:r>
              <a:rPr lang="pt-BR" b="1" dirty="0" smtClean="0">
                <a:latin typeface="BlissL" panose="02000506030000020004" pitchFamily="2" charset="0"/>
              </a:rPr>
              <a:t>simplificado para prefeitos e outros – material impresso </a:t>
            </a:r>
            <a:r>
              <a:rPr lang="pt-BR" b="1" dirty="0">
                <a:latin typeface="BlissL" panose="02000506030000020004" pitchFamily="2" charset="0"/>
              </a:rPr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Processo Declaratório – responsabilidade do proponente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Balcão Único – Curitiba, </a:t>
            </a:r>
            <a:r>
              <a:rPr lang="pt-BR" dirty="0" err="1">
                <a:latin typeface="BlissL" panose="02000506030000020004" pitchFamily="2" charset="0"/>
              </a:rPr>
              <a:t>Graprohab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Simplificação legislativa – esforço de SP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Informatização – linha BNDES, modelo Curitiba</a:t>
            </a: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São Paulo</a:t>
            </a: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Plantas On-line III – posicionamento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Encontro com CGM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Frente </a:t>
            </a:r>
            <a:r>
              <a:rPr lang="pt-BR" b="1" dirty="0">
                <a:latin typeface="BlissL" panose="02000506030000020004" pitchFamily="2" charset="0"/>
              </a:rPr>
              <a:t>Nacional de Prefeitos </a:t>
            </a:r>
            <a:r>
              <a:rPr lang="pt-BR" dirty="0">
                <a:latin typeface="BlissL" panose="02000506030000020004" pitchFamily="2" charset="0"/>
              </a:rPr>
              <a:t>– </a:t>
            </a:r>
            <a:r>
              <a:rPr lang="pt-BR" dirty="0" smtClean="0">
                <a:latin typeface="BlissL" panose="02000506030000020004" pitchFamily="2" charset="0"/>
              </a:rPr>
              <a:t>reuniões 21/5 SP, 10/10</a:t>
            </a:r>
            <a:r>
              <a:rPr lang="pt-BR" dirty="0">
                <a:latin typeface="BlissL" panose="02000506030000020004" pitchFamily="2" charset="0"/>
              </a:rPr>
              <a:t> </a:t>
            </a:r>
            <a:r>
              <a:rPr lang="pt-BR" dirty="0" smtClean="0">
                <a:latin typeface="BlissL" panose="02000506030000020004" pitchFamily="2" charset="0"/>
              </a:rPr>
              <a:t>Curitiba, 10/11 Campinas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Fórum Secretarias de Urbanismo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Modelo replicável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Envolvimento governo federal150 </a:t>
            </a:r>
            <a:r>
              <a:rPr lang="pt-BR" dirty="0">
                <a:latin typeface="BlissL" panose="02000506030000020004" pitchFamily="2" charset="0"/>
              </a:rPr>
              <a:t>prefeituras, patrocínio CBIC 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>
                <a:latin typeface="BlissL" panose="02000506030000020004" pitchFamily="2" charset="0"/>
              </a:rPr>
              <a:t>Campinas </a:t>
            </a:r>
            <a:r>
              <a:rPr lang="pt-BR" dirty="0">
                <a:latin typeface="BlissL" panose="02000506030000020004" pitchFamily="2" charset="0"/>
              </a:rPr>
              <a:t>(direto com </a:t>
            </a:r>
            <a:r>
              <a:rPr lang="pt-BR" dirty="0" err="1">
                <a:latin typeface="BlissL" panose="02000506030000020004" pitchFamily="2" charset="0"/>
              </a:rPr>
              <a:t>Falconi</a:t>
            </a:r>
            <a:r>
              <a:rPr lang="pt-BR" dirty="0">
                <a:latin typeface="BlissL" panose="02000506030000020004" pitchFamily="2" charset="0"/>
              </a:rPr>
              <a:t>)</a:t>
            </a: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Rio </a:t>
            </a:r>
            <a:r>
              <a:rPr lang="pt-BR" b="1" dirty="0">
                <a:latin typeface="BlissL" panose="02000506030000020004" pitchFamily="2" charset="0"/>
              </a:rPr>
              <a:t>de </a:t>
            </a:r>
            <a:r>
              <a:rPr lang="pt-BR" b="1" dirty="0" smtClean="0">
                <a:latin typeface="BlissL" panose="02000506030000020004" pitchFamily="2" charset="0"/>
              </a:rPr>
              <a:t>Janeiro </a:t>
            </a: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Porto Alegre</a:t>
            </a:r>
          </a:p>
          <a:p>
            <a:endParaRPr lang="pt-BR" b="1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74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–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Indicadores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Mercado FIPE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36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44624"/>
            <a:ext cx="2525167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445653"/>
              </p:ext>
            </p:extLst>
          </p:nvPr>
        </p:nvGraphicFramePr>
        <p:xfrm>
          <a:off x="395536" y="764714"/>
          <a:ext cx="8496944" cy="5490924"/>
        </p:xfrm>
        <a:graphic>
          <a:graphicData uri="http://schemas.openxmlformats.org/drawingml/2006/table">
            <a:tbl>
              <a:tblPr/>
              <a:tblGrid>
                <a:gridCol w="1457058"/>
                <a:gridCol w="1809818"/>
                <a:gridCol w="5230068"/>
              </a:tblGrid>
              <a:tr h="1874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Yuny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Moura Dubeux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janeiro (mas enviou dados agregados e incompletos)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 (mas enviou dado do 1º trimestre agregado)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Esser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dados até dezembro de 2014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parcialmente (agosto/2014, janeiro e fevereiro de 2015)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88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dados até março de 2014, janeiro de 2015 e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Patrimar</a:t>
                      </a:r>
                    </a:p>
                  </a:txBody>
                  <a:tcPr marL="7688" marR="7688" marT="7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informações de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dados agregados (estamos em contato)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outubro (mas não dos outros meses)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Canopus</a:t>
                      </a:r>
                    </a:p>
                  </a:txBody>
                  <a:tcPr marL="7688" marR="7688" marT="7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Even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&amp; Plano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(mas enviou apenas informações de RH)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Indicou sua participação a partir de 2015, ainda sem resposta.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última semana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Andrade Gutierrez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Eztec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0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37884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r>
              <a:rPr lang="en-US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59556" y="903550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>
                <a:latin typeface="BlissL" panose="02000506030000020004" pitchFamily="2" charset="0"/>
              </a:rPr>
              <a:t>Atualizações – 11:00 às 11:15h</a:t>
            </a:r>
            <a:r>
              <a:rPr lang="pt-BR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Questões do </a:t>
            </a:r>
            <a:r>
              <a:rPr lang="pt-BR" dirty="0">
                <a:latin typeface="BlissL" panose="02000506030000020004" pitchFamily="2" charset="0"/>
              </a:rPr>
              <a:t>trabalho, </a:t>
            </a:r>
            <a:r>
              <a:rPr lang="pt-BR" dirty="0" smtClean="0">
                <a:latin typeface="BlissL" panose="02000506030000020004" pitchFamily="2" charset="0"/>
              </a:rPr>
              <a:t>FIPE, Doações RJ, </a:t>
            </a:r>
            <a:r>
              <a:rPr lang="pt-BR" dirty="0" err="1" smtClean="0">
                <a:latin typeface="BlissL" panose="02000506030000020004" pitchFamily="2" charset="0"/>
              </a:rPr>
              <a:t>Funding</a:t>
            </a:r>
            <a:r>
              <a:rPr lang="pt-BR" dirty="0">
                <a:latin typeface="BlissL" panose="02000506030000020004" pitchFamily="2" charset="0"/>
              </a:rPr>
              <a:t>, Registro </a:t>
            </a:r>
            <a:r>
              <a:rPr lang="pt-BR" dirty="0" smtClean="0">
                <a:latin typeface="BlissL" panose="02000506030000020004" pitchFamily="2" charset="0"/>
              </a:rPr>
              <a:t>Eletrônico, outras atualizações</a:t>
            </a:r>
          </a:p>
          <a:p>
            <a:pPr lvl="0"/>
            <a:r>
              <a:rPr lang="pt-BR" dirty="0" smtClean="0">
                <a:latin typeface="BlissL" panose="02000506030000020004" pitchFamily="2" charset="0"/>
              </a:rPr>
              <a:t> </a:t>
            </a:r>
            <a:endParaRPr lang="pt-BR" dirty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Modelo </a:t>
            </a:r>
            <a:r>
              <a:rPr lang="pt-BR" b="1" dirty="0">
                <a:latin typeface="BlissL" panose="02000506030000020004" pitchFamily="2" charset="0"/>
              </a:rPr>
              <a:t>de Negócios – </a:t>
            </a:r>
            <a:r>
              <a:rPr lang="pt-BR" b="1" dirty="0" smtClean="0">
                <a:latin typeface="BlissL" panose="02000506030000020004" pitchFamily="2" charset="0"/>
              </a:rPr>
              <a:t>11:15h </a:t>
            </a:r>
            <a:r>
              <a:rPr lang="pt-BR" b="1" dirty="0">
                <a:latin typeface="BlissL" panose="02000506030000020004" pitchFamily="2" charset="0"/>
              </a:rPr>
              <a:t>às </a:t>
            </a:r>
            <a:r>
              <a:rPr lang="pt-BR" b="1" dirty="0" smtClean="0">
                <a:latin typeface="BlissL" panose="02000506030000020004" pitchFamily="2" charset="0"/>
              </a:rPr>
              <a:t>12h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O Modelo </a:t>
            </a:r>
            <a:r>
              <a:rPr lang="pt-BR" dirty="0">
                <a:latin typeface="BlissL" panose="02000506030000020004" pitchFamily="2" charset="0"/>
              </a:rPr>
              <a:t>de </a:t>
            </a:r>
            <a:r>
              <a:rPr lang="pt-BR" dirty="0" smtClean="0">
                <a:latin typeface="BlissL" panose="02000506030000020004" pitchFamily="2" charset="0"/>
              </a:rPr>
              <a:t>Vendas – atualizações e encaminhamentos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Repasse Antecipado -  apresentação do modelo </a:t>
            </a:r>
            <a:r>
              <a:rPr lang="pt-BR" dirty="0" err="1" smtClean="0">
                <a:latin typeface="BlissL" panose="02000506030000020004" pitchFamily="2" charset="0"/>
              </a:rPr>
              <a:t>Cyrela</a:t>
            </a:r>
            <a:endParaRPr lang="pt-BR" dirty="0" smtClean="0">
              <a:latin typeface="BlissL" panose="02000506030000020004" pitchFamily="2" charset="0"/>
            </a:endParaRPr>
          </a:p>
          <a:p>
            <a:endParaRPr lang="pt-BR" dirty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Atualizações - Burocracia</a:t>
            </a:r>
            <a:r>
              <a:rPr lang="pt-BR" b="1" dirty="0">
                <a:latin typeface="BlissL" panose="02000506030000020004" pitchFamily="2" charset="0"/>
              </a:rPr>
              <a:t>/ Licenciamentos – </a:t>
            </a:r>
            <a:r>
              <a:rPr lang="pt-BR" b="1" dirty="0" smtClean="0">
                <a:latin typeface="BlissL" panose="02000506030000020004" pitchFamily="2" charset="0"/>
              </a:rPr>
              <a:t>12h </a:t>
            </a:r>
            <a:r>
              <a:rPr lang="pt-BR" b="1" dirty="0">
                <a:latin typeface="BlissL" panose="02000506030000020004" pitchFamily="2" charset="0"/>
              </a:rPr>
              <a:t>às </a:t>
            </a:r>
            <a:r>
              <a:rPr lang="pt-BR" b="1" dirty="0" smtClean="0">
                <a:latin typeface="BlissL" panose="02000506030000020004" pitchFamily="2" charset="0"/>
              </a:rPr>
              <a:t>12:45h</a:t>
            </a:r>
            <a:endParaRPr lang="pt-BR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Eletropaulo/ CETESB</a:t>
            </a:r>
            <a:endParaRPr lang="pt-BR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Prefeitura </a:t>
            </a:r>
            <a:r>
              <a:rPr lang="pt-BR" dirty="0">
                <a:latin typeface="BlissL" panose="02000506030000020004" pitchFamily="2" charset="0"/>
              </a:rPr>
              <a:t>de São Paulo </a:t>
            </a:r>
            <a:r>
              <a:rPr lang="pt-BR" dirty="0" smtClean="0">
                <a:latin typeface="BlissL" panose="02000506030000020004" pitchFamily="2" charset="0"/>
              </a:rPr>
              <a:t>– PDE, LUOS, SP Negócios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FNP/ Outras prefeituras</a:t>
            </a:r>
          </a:p>
          <a:p>
            <a:r>
              <a:rPr lang="pt-BR" b="1" dirty="0">
                <a:latin typeface="BlissL" panose="02000506030000020004" pitchFamily="2" charset="0"/>
              </a:rPr>
              <a:t> 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41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41146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27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559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Encaminhamentos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CBIC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– demais entidades; Sindicato dos Trabalhadores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Trabalho </a:t>
            </a:r>
            <a:r>
              <a:rPr lang="pt-BR" sz="1700" b="1" dirty="0">
                <a:latin typeface="BlissL" panose="02000506030000020004" pitchFamily="2" charset="0"/>
              </a:rPr>
              <a:t>parlamentar e jurídico – </a:t>
            </a:r>
            <a:r>
              <a:rPr lang="pt-BR" sz="1700" dirty="0">
                <a:latin typeface="BlissL" panose="02000506030000020004" pitchFamily="2" charset="0"/>
              </a:rPr>
              <a:t>arcabouço </a:t>
            </a:r>
            <a:r>
              <a:rPr lang="pt-BR" sz="1700" dirty="0" smtClean="0">
                <a:latin typeface="BlissL" panose="02000506030000020004" pitchFamily="2" charset="0"/>
              </a:rPr>
              <a:t>legal, processo de inclusão - JK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Certificação </a:t>
            </a:r>
            <a:r>
              <a:rPr lang="pt-BR" sz="1700" b="1" dirty="0">
                <a:latin typeface="BlissL" panose="02000506030000020004" pitchFamily="2" charset="0"/>
              </a:rPr>
              <a:t>de condições de trabalho</a:t>
            </a:r>
            <a:r>
              <a:rPr lang="pt-BR" sz="1700" dirty="0">
                <a:latin typeface="BlissL" panose="02000506030000020004" pitchFamily="2" charset="0"/>
              </a:rPr>
              <a:t> de acordo com padrões internacionais (</a:t>
            </a:r>
            <a:r>
              <a:rPr lang="pt-BR" sz="1700" dirty="0" err="1">
                <a:latin typeface="BlissL" panose="02000506030000020004" pitchFamily="2" charset="0"/>
              </a:rPr>
              <a:t>ex</a:t>
            </a:r>
            <a:r>
              <a:rPr lang="pt-BR" sz="1700" dirty="0">
                <a:latin typeface="BlissL" panose="02000506030000020004" pitchFamily="2" charset="0"/>
              </a:rPr>
              <a:t>: OIT</a:t>
            </a:r>
            <a:r>
              <a:rPr lang="pt-BR" sz="1700" dirty="0" smtClean="0">
                <a:latin typeface="BlissL" panose="02000506030000020004" pitchFamily="2" charset="0"/>
              </a:rPr>
              <a:t>) – ABNT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Agenda </a:t>
            </a:r>
            <a:r>
              <a:rPr lang="pt-BR" sz="1700" b="1" dirty="0">
                <a:latin typeface="BlissL" panose="02000506030000020004" pitchFamily="2" charset="0"/>
              </a:rPr>
              <a:t>de comunicação </a:t>
            </a:r>
            <a:r>
              <a:rPr lang="pt-BR" sz="1700" dirty="0">
                <a:latin typeface="BlissL" panose="02000506030000020004" pitchFamily="2" charset="0"/>
              </a:rPr>
              <a:t>com mídia e </a:t>
            </a:r>
            <a:r>
              <a:rPr lang="pt-BR" sz="1700" dirty="0" smtClean="0">
                <a:latin typeface="BlissL" panose="02000506030000020004" pitchFamily="2" charset="0"/>
              </a:rPr>
              <a:t>jornalistas – Célia/Tamanini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Textos </a:t>
            </a:r>
            <a:r>
              <a:rPr lang="pt-BR" sz="1700" b="1" dirty="0">
                <a:latin typeface="BlissL" panose="02000506030000020004" pitchFamily="2" charset="0"/>
              </a:rPr>
              <a:t>jurídicos </a:t>
            </a:r>
            <a:r>
              <a:rPr lang="pt-BR" sz="1700" dirty="0">
                <a:latin typeface="BlissL" panose="02000506030000020004" pitchFamily="2" charset="0"/>
              </a:rPr>
              <a:t>sobre o tema e sua </a:t>
            </a:r>
            <a:r>
              <a:rPr lang="pt-BR" sz="1700" dirty="0" smtClean="0">
                <a:latin typeface="BlissL" panose="02000506030000020004" pitchFamily="2" charset="0"/>
              </a:rPr>
              <a:t>publicação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Carta Sindicato dos Trabalhadores </a:t>
            </a:r>
            <a:r>
              <a:rPr lang="pt-BR" sz="1700" dirty="0" smtClean="0">
                <a:latin typeface="BlissL" panose="02000506030000020004" pitchFamily="2" charset="0"/>
              </a:rPr>
              <a:t>- SP </a:t>
            </a:r>
          </a:p>
          <a:p>
            <a:pPr lvl="1"/>
            <a:endParaRPr lang="pt-BR" sz="1600" dirty="0" smtClean="0"/>
          </a:p>
          <a:p>
            <a:pPr lvl="1"/>
            <a:endParaRPr lang="pt-BR" sz="1600" dirty="0"/>
          </a:p>
          <a:p>
            <a:pPr>
              <a:buClr>
                <a:srgbClr val="1F497D"/>
              </a:buClr>
            </a:pPr>
            <a:r>
              <a:rPr lang="pt-BR" sz="1700" b="1" dirty="0" err="1">
                <a:latin typeface="BlissL" panose="02000506030000020004" pitchFamily="2" charset="0"/>
              </a:rPr>
              <a:t>Stakeholders</a:t>
            </a:r>
            <a:r>
              <a:rPr lang="pt-BR" sz="1700" b="1" dirty="0">
                <a:latin typeface="BlissL" panose="02000506030000020004" pitchFamily="2" charset="0"/>
              </a:rPr>
              <a:t> - reunião com Instituto Ethos </a:t>
            </a:r>
            <a:r>
              <a:rPr lang="pt-BR" sz="1700" dirty="0">
                <a:latin typeface="BlissL" panose="02000506030000020004" pitchFamily="2" charset="0"/>
              </a:rPr>
              <a:t>– 3/3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Entendimento sobre subjetividade, arbitrariedade e necessidade de aperfeiçoamentos na 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Setores efetivamente escravagistas: lista orienta compras de empresas de commodities e varejistas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Para </a:t>
            </a:r>
            <a:r>
              <a:rPr lang="pt-BR" sz="1700" dirty="0">
                <a:latin typeface="BlissL" panose="02000506030000020004" pitchFamily="2" charset="0"/>
              </a:rPr>
              <a:t>diálogo: moratória, GT para redefinir </a:t>
            </a:r>
            <a:r>
              <a:rPr lang="pt-BR" sz="1700" dirty="0" smtClean="0">
                <a:latin typeface="BlissL" panose="02000506030000020004" pitchFamily="2" charset="0"/>
              </a:rPr>
              <a:t>conceitos/controles/processos</a:t>
            </a:r>
            <a:r>
              <a:rPr lang="pt-BR" sz="1700" dirty="0">
                <a:latin typeface="BlissL" panose="02000506030000020004" pitchFamily="2" charset="0"/>
              </a:rPr>
              <a:t>, suspensão da </a:t>
            </a:r>
            <a:r>
              <a:rPr lang="pt-BR" sz="1700" dirty="0" smtClean="0">
                <a:latin typeface="BlissL" panose="02000506030000020004" pitchFamily="2" charset="0"/>
              </a:rPr>
              <a:t>liminar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Manutenção da rede de proteção – princípio da razoabilidade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Carta com nossa posição para o Ethos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Propostas alternativas (</a:t>
            </a:r>
            <a:r>
              <a:rPr lang="pt-BR" sz="1700" dirty="0" err="1">
                <a:latin typeface="BlissL" panose="02000506030000020004" pitchFamily="2" charset="0"/>
              </a:rPr>
              <a:t>ex</a:t>
            </a:r>
            <a:r>
              <a:rPr lang="pt-BR" sz="1700" dirty="0">
                <a:latin typeface="BlissL" panose="02000506030000020004" pitchFamily="2" charset="0"/>
              </a:rPr>
              <a:t>: certificação, divulgação, relatos fotográficos de obras</a:t>
            </a:r>
            <a:r>
              <a:rPr lang="pt-BR" sz="1700" dirty="0" smtClean="0">
                <a:latin typeface="BlissL" panose="02000506030000020004" pitchFamily="2" charset="0"/>
              </a:rPr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0" lvl="1"/>
            <a:r>
              <a:rPr lang="pt-BR" sz="1700" b="1" dirty="0" smtClean="0">
                <a:latin typeface="BlissL" panose="02000506030000020004" pitchFamily="2" charset="0"/>
              </a:rPr>
              <a:t>Nova Portaria – 01 de abril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Defesa administrativa – CLT -  não específica à inclusão na lista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Inclusão da CONATRAE na verificação – oportunidade de melhorias?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Notificação </a:t>
            </a:r>
            <a:r>
              <a:rPr lang="pt-BR" sz="1700" dirty="0" err="1" smtClean="0">
                <a:latin typeface="BlissL" panose="02000506030000020004" pitchFamily="2" charset="0"/>
              </a:rPr>
              <a:t>extra-judicial</a:t>
            </a:r>
            <a:r>
              <a:rPr lang="pt-BR" sz="1700" dirty="0" smtClean="0">
                <a:latin typeface="BlissL" panose="02000506030000020004" pitchFamily="2" charset="0"/>
              </a:rPr>
              <a:t> aos Ministros Ideli Salvatti e Manuel Dias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Ação com o Supremo por manutenção do objeto da ADIN por não alteração de essência</a:t>
            </a:r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- acompanhamento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29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R$ 40 MM, 11 empresas</a:t>
            </a:r>
            <a:r>
              <a:rPr lang="pt-BR" sz="1700" dirty="0" smtClean="0">
                <a:latin typeface="BlissL" panose="02000506030000020004" pitchFamily="2" charset="0"/>
              </a:rPr>
              <a:t>: Brookfield, Carvalho </a:t>
            </a:r>
            <a:r>
              <a:rPr lang="pt-BR" sz="1700" dirty="0" err="1" smtClean="0">
                <a:latin typeface="BlissL" panose="02000506030000020004" pitchFamily="2" charset="0"/>
              </a:rPr>
              <a:t>Hosken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, Direcional, Gafisa, MRV, Odebrecht, PDG, </a:t>
            </a:r>
            <a:r>
              <a:rPr lang="pt-BR" sz="1700" dirty="0" err="1" smtClean="0">
                <a:latin typeface="BlissL" panose="02000506030000020004" pitchFamily="2" charset="0"/>
              </a:rPr>
              <a:t>Rodobens</a:t>
            </a:r>
            <a:r>
              <a:rPr lang="pt-BR" sz="1700" dirty="0" smtClean="0">
                <a:latin typeface="BlissL" panose="02000506030000020004" pitchFamily="2" charset="0"/>
              </a:rPr>
              <a:t>, Rossi, </a:t>
            </a:r>
            <a:r>
              <a:rPr lang="pt-BR" sz="1700" dirty="0" err="1" smtClean="0">
                <a:latin typeface="BlissL" panose="02000506030000020004" pitchFamily="2" charset="0"/>
              </a:rPr>
              <a:t>Wtorre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694 casas; com medição de janeiro, 50% já desembolsado, 52% obras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Imprensa: doação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1.000 </a:t>
            </a:r>
            <a:r>
              <a:rPr lang="pt-BR" sz="1700" dirty="0">
                <a:latin typeface="BlissL" panose="02000506030000020004" pitchFamily="2" charset="0"/>
              </a:rPr>
              <a:t>ou </a:t>
            </a:r>
            <a:r>
              <a:rPr lang="pt-BR" sz="1700" dirty="0" smtClean="0">
                <a:latin typeface="BlissL" panose="02000506030000020004" pitchFamily="2" charset="0"/>
              </a:rPr>
              <a:t>2.000 unidades em </a:t>
            </a:r>
            <a:r>
              <a:rPr lang="pt-BR" sz="1700" dirty="0">
                <a:latin typeface="BlissL" panose="02000506030000020004" pitchFamily="2" charset="0"/>
              </a:rPr>
              <a:t>2011 e </a:t>
            </a:r>
            <a:r>
              <a:rPr lang="pt-BR" sz="1700" dirty="0" smtClean="0">
                <a:latin typeface="BlissL" panose="02000506030000020004" pitchFamily="2" charset="0"/>
              </a:rPr>
              <a:t>2012.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Secretaria </a:t>
            </a:r>
            <a:r>
              <a:rPr lang="pt-BR" sz="1700" dirty="0">
                <a:latin typeface="BlissL" panose="02000506030000020004" pitchFamily="2" charset="0"/>
              </a:rPr>
              <a:t>de Obras não conseguiu disponibilizar área adequada. Construção fracionada, por terceiros. Doamos os recursos e monitoramos somente sua destinação, não tendo garantias sobre a qualidade das casas.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153 casas entregues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318 em </a:t>
            </a:r>
            <a:r>
              <a:rPr lang="pt-BR" sz="1700" dirty="0">
                <a:latin typeface="BlissL" panose="02000506030000020004" pitchFamily="2" charset="0"/>
              </a:rPr>
              <a:t>obras </a:t>
            </a:r>
            <a:r>
              <a:rPr lang="pt-BR" sz="1700" dirty="0" smtClean="0">
                <a:latin typeface="BlissL" panose="02000506030000020004" pitchFamily="2" charset="0"/>
              </a:rPr>
              <a:t>(conj. </a:t>
            </a:r>
            <a:r>
              <a:rPr lang="pt-BR" sz="1700" dirty="0">
                <a:latin typeface="BlissL" panose="02000506030000020004" pitchFamily="2" charset="0"/>
              </a:rPr>
              <a:t>Areal -  </a:t>
            </a:r>
            <a:r>
              <a:rPr lang="pt-BR" sz="1700" dirty="0" smtClean="0">
                <a:latin typeface="BlissL" panose="02000506030000020004" pitchFamily="2" charset="0"/>
              </a:rPr>
              <a:t>42,55%) </a:t>
            </a:r>
            <a:r>
              <a:rPr lang="pt-BR" sz="1700" dirty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término </a:t>
            </a:r>
            <a:r>
              <a:rPr lang="pt-BR" sz="1700" dirty="0">
                <a:latin typeface="BlissL" panose="02000506030000020004" pitchFamily="2" charset="0"/>
              </a:rPr>
              <a:t>de obras </a:t>
            </a:r>
            <a:r>
              <a:rPr lang="pt-BR" sz="1700" dirty="0" smtClean="0">
                <a:latin typeface="BlissL" panose="02000506030000020004" pitchFamily="2" charset="0"/>
              </a:rPr>
              <a:t>iniciadas: </a:t>
            </a:r>
            <a:r>
              <a:rPr lang="pt-BR" sz="1700" dirty="0">
                <a:latin typeface="BlissL" panose="02000506030000020004" pitchFamily="2" charset="0"/>
              </a:rPr>
              <a:t>desembolso de 67%.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223 </a:t>
            </a:r>
            <a:r>
              <a:rPr lang="pt-BR" sz="1700" dirty="0">
                <a:latin typeface="BlissL" panose="02000506030000020004" pitchFamily="2" charset="0"/>
              </a:rPr>
              <a:t>não foram </a:t>
            </a:r>
            <a:r>
              <a:rPr lang="pt-BR" sz="1700" dirty="0" smtClean="0">
                <a:latin typeface="BlissL" panose="02000506030000020004" pitchFamily="2" charset="0"/>
              </a:rPr>
              <a:t>iniciadas</a:t>
            </a:r>
          </a:p>
          <a:p>
            <a:r>
              <a:rPr lang="pt-BR" sz="1700" dirty="0" smtClean="0">
                <a:latin typeface="BlissL" panose="02000506030000020004" pitchFamily="2" charset="0"/>
              </a:rPr>
              <a:t>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Conversa com Paulo Fernando – 19/2 – envio de email – resposta positiva 27/3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Formalização com Secretaria de 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Agendamento de encontro com Gov. Pezão na sequência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Doações RJ   -  chuvas 2011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98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Registro </a:t>
            </a:r>
            <a:r>
              <a:rPr lang="pt-BR" sz="1700" b="1" dirty="0">
                <a:latin typeface="BlissL" panose="02000506030000020004" pitchFamily="2" charset="0"/>
              </a:rPr>
              <a:t>Eletrônico 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fluxo eletrônico de extrato (e não contrato) para Registro</a:t>
            </a:r>
            <a:r>
              <a:rPr lang="pt-BR" sz="1700" b="1" dirty="0">
                <a:latin typeface="BlissL" panose="02000506030000020004" pitchFamily="2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ARISP: </a:t>
            </a:r>
            <a:r>
              <a:rPr lang="pt-BR" sz="1700" dirty="0">
                <a:latin typeface="BlissL" panose="02000506030000020004" pitchFamily="2" charset="0"/>
              </a:rPr>
              <a:t>Registro Eletrônico pronto em SP, ES, PE, RO, MS, MT, PA, SC e 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CETIP/ ARISP – OK – acompanhar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1º </a:t>
            </a:r>
            <a:r>
              <a:rPr lang="pt-BR" sz="1700" dirty="0">
                <a:latin typeface="BlissL" panose="02000506030000020004" pitchFamily="2" charset="0"/>
              </a:rPr>
              <a:t>registo já obtido pela Caixa - 4/dezembro - 1º RI de S.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Pilotos </a:t>
            </a:r>
            <a:r>
              <a:rPr lang="pt-BR" sz="1700" dirty="0">
                <a:latin typeface="BlissL" panose="02000506030000020004" pitchFamily="2" charset="0"/>
              </a:rPr>
              <a:t>– 8º RI, 17º RI SP – PDG </a:t>
            </a:r>
            <a:r>
              <a:rPr lang="pt-BR" sz="1700" dirty="0" smtClean="0">
                <a:latin typeface="BlissL" panose="02000506030000020004" pitchFamily="2" charset="0"/>
              </a:rPr>
              <a:t>apresenta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Plano de Registro Eletrônico no Feirão da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PL </a:t>
            </a:r>
            <a:r>
              <a:rPr lang="pt-BR" sz="1700" b="1" dirty="0">
                <a:latin typeface="BlissL" panose="02000506030000020004" pitchFamily="2" charset="0"/>
              </a:rPr>
              <a:t>178 </a:t>
            </a:r>
            <a:r>
              <a:rPr lang="pt-BR" sz="1700" dirty="0">
                <a:latin typeface="BlissL" panose="02000506030000020004" pitchFamily="2" charset="0"/>
              </a:rPr>
              <a:t>-  no Senado - período de tolerância, multa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Acessibilidade</a:t>
            </a:r>
            <a:r>
              <a:rPr lang="pt-BR" sz="1700" dirty="0" smtClean="0">
                <a:latin typeface="BlissL" panose="02000506030000020004" pitchFamily="2" charset="0"/>
              </a:rPr>
              <a:t> – aprovação no Congresso, tramitação no Senado – reunião ABRAINC 7/4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Prazos de garantia  - Propostas enviadas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Desde o Habite-se; diferentes de prazo de responsabilidade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Controle da manutenção – custo para reclamante</a:t>
            </a: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94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Encontro com Academia -  Evento Mackenzie </a:t>
            </a:r>
            <a:r>
              <a:rPr lang="pt-BR" sz="1700" dirty="0" smtClean="0">
                <a:latin typeface="BlissL" panose="02000506030000020004" pitchFamily="2" charset="0"/>
              </a:rPr>
              <a:t>-  20/3 -  Prof. </a:t>
            </a:r>
            <a:r>
              <a:rPr lang="pt-BR" sz="1700" dirty="0" err="1" smtClean="0">
                <a:latin typeface="BlissL" panose="02000506030000020004" pitchFamily="2" charset="0"/>
              </a:rPr>
              <a:t>Caldana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Laboratório de Altos Estudos da </a:t>
            </a:r>
            <a:r>
              <a:rPr lang="pt-BR" sz="1700" dirty="0">
                <a:latin typeface="BlissL" panose="02000506030000020004" pitchFamily="2" charset="0"/>
              </a:rPr>
              <a:t>P</a:t>
            </a:r>
            <a:r>
              <a:rPr lang="pt-BR" sz="1700" dirty="0" smtClean="0">
                <a:latin typeface="BlissL" panose="02000506030000020004" pitchFamily="2" charset="0"/>
              </a:rPr>
              <a:t>rodução Imobiliária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Outras </a:t>
            </a:r>
            <a:r>
              <a:rPr lang="pt-BR" sz="1700" dirty="0">
                <a:latin typeface="BlissL" panose="02000506030000020004" pitchFamily="2" charset="0"/>
              </a:rPr>
              <a:t>propostas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Apresentações para alunos – incorporação na prática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Premiação – trabalho de formatura sobre </a:t>
            </a:r>
            <a:r>
              <a:rPr lang="pt-BR" sz="1700" dirty="0" smtClean="0">
                <a:latin typeface="BlissL" panose="02000506030000020004" pitchFamily="2" charset="0"/>
              </a:rPr>
              <a:t>Incorporação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Reuniões com Ministros – PMCMV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Audiência convocada por Dep. Ely Correia Filho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ABRAINC, ADEMI, Associação Nacional dos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 (</a:t>
            </a:r>
            <a:r>
              <a:rPr lang="pt-BR" sz="1700" dirty="0" err="1">
                <a:latin typeface="BlissL" panose="02000506030000020004" pitchFamily="2" charset="0"/>
              </a:rPr>
              <a:t>ProconsBrasil</a:t>
            </a:r>
            <a:r>
              <a:rPr lang="pt-BR" sz="1700" dirty="0">
                <a:latin typeface="BlissL" panose="02000506030000020004" pitchFamily="2" charset="0"/>
              </a:rPr>
              <a:t>),  Associação Nacional do Ministério Público do Consumidor (MPCON), Secretária Nacional do Consumidor – Ministério da Justiça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Celso Russomano (PRB/SP)  - críticas </a:t>
            </a:r>
            <a:r>
              <a:rPr lang="pt-BR" sz="1700" dirty="0" smtClean="0">
                <a:latin typeface="BlissL" panose="02000506030000020004" pitchFamily="2" charset="0"/>
              </a:rPr>
              <a:t>aos </a:t>
            </a:r>
            <a:r>
              <a:rPr lang="pt-BR" sz="1700" dirty="0">
                <a:latin typeface="BlissL" panose="02000506030000020004" pitchFamily="2" charset="0"/>
              </a:rPr>
              <a:t>contratos - TAC com o MPF mediado pela Comissão.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Vinícius Carvalho (PRB-SP) - contratos de adesão, cobrança de condomínios antes das chaves, direcionamento do financiamento p/ bancos de relacionamento da incorporadora.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Eliziane</a:t>
            </a:r>
            <a:r>
              <a:rPr lang="pt-BR" sz="1700" dirty="0">
                <a:latin typeface="BlissL" panose="02000506030000020004" pitchFamily="2" charset="0"/>
              </a:rPr>
              <a:t> Gama (PPS/MA), Marcio Marinho (PRB/BA) - cobrança de condomínio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40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33557</TotalTime>
  <Words>3084</Words>
  <Application>Microsoft Office PowerPoint</Application>
  <PresentationFormat>Apresentação na tela (4:3)</PresentationFormat>
  <Paragraphs>660</Paragraphs>
  <Slides>37</Slides>
  <Notes>21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37</vt:i4>
      </vt:variant>
    </vt:vector>
  </HeadingPairs>
  <TitlesOfParts>
    <vt:vector size="48" baseType="lpstr">
      <vt:lpstr>Arial</vt:lpstr>
      <vt:lpstr>BlissEB</vt:lpstr>
      <vt:lpstr>BlissL</vt:lpstr>
      <vt:lpstr>Calibri</vt:lpstr>
      <vt:lpstr>Calibri Light</vt:lpstr>
      <vt:lpstr>Helvetica</vt:lpstr>
      <vt:lpstr>Wingdings</vt:lpstr>
      <vt:lpstr>Design padrão</vt:lpstr>
      <vt:lpstr>Tema do Office</vt:lpstr>
      <vt:lpstr>Slide do think-cell</vt:lpstr>
      <vt:lpstr>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de vendas</vt:lpstr>
      <vt:lpstr>Modelo de vendas</vt:lpstr>
      <vt:lpstr>Distratos - Para minimizar efeitos de forma imediata </vt:lpstr>
      <vt:lpstr>Apresentação do PowerPoint</vt:lpstr>
      <vt:lpstr>Premissas </vt:lpstr>
      <vt:lpstr>Etapas da Operação...</vt:lpstr>
      <vt:lpstr>Apresentação do PowerPoint</vt:lpstr>
      <vt:lpstr>Apresentação do PowerPoint</vt:lpstr>
      <vt:lpstr>Apresentação do PowerPoint</vt:lpstr>
      <vt:lpstr>Apresentação do PowerPoint</vt:lpstr>
      <vt:lpstr>Contrato Cyrela - PCV</vt:lpstr>
      <vt:lpstr>Contrato Terreno </vt:lpstr>
      <vt:lpstr>Apresentação do PowerPoint</vt:lpstr>
      <vt:lpstr>Apresentação do PowerPoint</vt:lpstr>
      <vt:lpstr>Eletropaulo 11/11</vt:lpstr>
      <vt:lpstr>CETESB</vt:lpstr>
      <vt:lpstr>CETESB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Burocracia, Licenciamentos – O Custo da Burocracia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Abrainc5</cp:lastModifiedBy>
  <cp:revision>3440</cp:revision>
  <dcterms:created xsi:type="dcterms:W3CDTF">2009-08-13T21:08:28Z</dcterms:created>
  <dcterms:modified xsi:type="dcterms:W3CDTF">2015-04-10T21:29:35Z</dcterms:modified>
</cp:coreProperties>
</file>