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6" r:id="rId3"/>
  </p:sldMasterIdLst>
  <p:notesMasterIdLst>
    <p:notesMasterId r:id="rId39"/>
  </p:notesMasterIdLst>
  <p:sldIdLst>
    <p:sldId id="481" r:id="rId4"/>
    <p:sldId id="1410" r:id="rId5"/>
    <p:sldId id="1411" r:id="rId6"/>
    <p:sldId id="1396" r:id="rId7"/>
    <p:sldId id="1435" r:id="rId8"/>
    <p:sldId id="1814" r:id="rId9"/>
    <p:sldId id="1815" r:id="rId10"/>
    <p:sldId id="1837" r:id="rId11"/>
    <p:sldId id="1838" r:id="rId12"/>
    <p:sldId id="1828" r:id="rId13"/>
    <p:sldId id="1854" r:id="rId14"/>
    <p:sldId id="1811" r:id="rId15"/>
    <p:sldId id="1841" r:id="rId16"/>
    <p:sldId id="1842" r:id="rId17"/>
    <p:sldId id="1808" r:id="rId18"/>
    <p:sldId id="1839" r:id="rId19"/>
    <p:sldId id="1840" r:id="rId20"/>
    <p:sldId id="1835" r:id="rId21"/>
    <p:sldId id="1463" r:id="rId22"/>
    <p:sldId id="1843" r:id="rId23"/>
    <p:sldId id="1687" r:id="rId24"/>
    <p:sldId id="1844" r:id="rId25"/>
    <p:sldId id="1845" r:id="rId26"/>
    <p:sldId id="1822" r:id="rId27"/>
    <p:sldId id="1846" r:id="rId28"/>
    <p:sldId id="1501" r:id="rId29"/>
    <p:sldId id="1851" r:id="rId30"/>
    <p:sldId id="1830" r:id="rId31"/>
    <p:sldId id="1847" r:id="rId32"/>
    <p:sldId id="1853" r:id="rId33"/>
    <p:sldId id="1849" r:id="rId34"/>
    <p:sldId id="1850" r:id="rId35"/>
    <p:sldId id="1636" r:id="rId36"/>
    <p:sldId id="1820" r:id="rId37"/>
    <p:sldId id="1756" r:id="rId3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2" autoAdjust="0"/>
    <p:restoredTop sz="86441" autoAdjust="0"/>
  </p:normalViewPr>
  <p:slideViewPr>
    <p:cSldViewPr>
      <p:cViewPr varScale="1">
        <p:scale>
          <a:sx n="61" d="100"/>
          <a:sy n="61" d="100"/>
        </p:scale>
        <p:origin x="125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16/06/2015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57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90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>
                <a:solidFill>
                  <a:prstClr val="black"/>
                </a:solidFill>
              </a:rPr>
              <a:pPr/>
              <a:t>29</a:t>
            </a:fld>
            <a:endParaRPr lang="pt-BR" altLang="pt-B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93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>
                <a:solidFill>
                  <a:prstClr val="black"/>
                </a:solidFill>
              </a:rPr>
              <a:pPr/>
              <a:t>30</a:t>
            </a:fld>
            <a:endParaRPr lang="pt-BR" altLang="pt-B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50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>
                <a:solidFill>
                  <a:prstClr val="black"/>
                </a:solidFill>
              </a:rPr>
              <a:pPr/>
              <a:t>31</a:t>
            </a:fld>
            <a:endParaRPr lang="pt-BR" altLang="pt-B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6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>
                <a:solidFill>
                  <a:prstClr val="black"/>
                </a:solidFill>
              </a:rPr>
              <a:pPr/>
              <a:t>32</a:t>
            </a:fld>
            <a:endParaRPr lang="pt-BR" altLang="pt-B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9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016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23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456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870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483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17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175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8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37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27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69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91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50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44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69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1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7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13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08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063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976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6854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42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274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444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4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38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64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8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27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5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16/06/2015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3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rogerio.jorge@aes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723106" y="4293096"/>
            <a:ext cx="7697787" cy="121058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de Incorporação</a:t>
            </a:r>
          </a:p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11/6/2015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53926"/>
            <a:ext cx="8027534" cy="183511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6" name="Rectangle 2"/>
          <p:cNvSpPr>
            <a:spLocks/>
          </p:cNvSpPr>
          <p:nvPr/>
        </p:nvSpPr>
        <p:spPr bwMode="auto">
          <a:xfrm>
            <a:off x="516062" y="1772816"/>
            <a:ext cx="8111876" cy="194924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Cause</a:t>
            </a:r>
          </a:p>
        </p:txBody>
      </p:sp>
    </p:spTree>
    <p:extLst>
      <p:ext uri="{BB962C8B-B14F-4D97-AF65-F5344CB8AC3E}">
        <p14:creationId xmlns:p14="http://schemas.microsoft.com/office/powerpoint/2010/main" val="1525840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79512" y="620688"/>
            <a:ext cx="8687693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lissL" panose="02000506030000020004" pitchFamily="2" charset="0"/>
              </a:rPr>
              <a:t>O que é uma causa?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Narrativa catalizadora de uma mobilização.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Amplo objetivo que verbaliza a missão de uma organização.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Bandeira que seja empunhada e sirva para aglutinar grupos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CAUSA ABRAINC: Geração </a:t>
            </a:r>
            <a:r>
              <a:rPr lang="pt-BR" sz="1700" b="1" dirty="0">
                <a:latin typeface="BlissL" panose="02000506030000020004" pitchFamily="2" charset="0"/>
              </a:rPr>
              <a:t>de mais valor compartilhado para as </a:t>
            </a:r>
            <a:r>
              <a:rPr lang="pt-BR" sz="1700" b="1" dirty="0" smtClean="0">
                <a:latin typeface="BlissL" panose="02000506030000020004" pitchFamily="2" charset="0"/>
              </a:rPr>
              <a:t>cidades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Diálogo, transparência e comportamento </a:t>
            </a:r>
            <a:r>
              <a:rPr lang="pt-BR" sz="1700" dirty="0" smtClean="0">
                <a:latin typeface="BlissL" panose="02000506030000020004" pitchFamily="2" charset="0"/>
              </a:rPr>
              <a:t>empresarial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Um compromisso com o diálogo e transparência, indo além da atuação em conformidade com a lei, acolhendo as demandas sociais, prestigiando o planejamento urbano, a institucionalidade e a transparência nas relações com o poder público.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Difusão </a:t>
            </a:r>
            <a:r>
              <a:rPr lang="pt-BR" sz="1700" dirty="0">
                <a:latin typeface="BlissL" panose="02000506030000020004" pitchFamily="2" charset="0"/>
              </a:rPr>
              <a:t>e compartilhamento de soluções </a:t>
            </a:r>
            <a:r>
              <a:rPr lang="pt-BR" sz="1700" dirty="0" smtClean="0">
                <a:latin typeface="BlissL" panose="02000506030000020004" pitchFamily="2" charset="0"/>
              </a:rPr>
              <a:t>urbanas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Um compromisso com o esclarecimento e a difusão do papel da incorporação nas cidades, promovendo o diálogo democrático e fomentando fóruns de debate com a participação de </a:t>
            </a:r>
            <a:r>
              <a:rPr lang="pt-BR" sz="1700" dirty="0" err="1">
                <a:latin typeface="BlissL" panose="02000506030000020004" pitchFamily="2" charset="0"/>
              </a:rPr>
              <a:t>stakeholders</a:t>
            </a:r>
            <a:r>
              <a:rPr lang="pt-BR" sz="1700" dirty="0">
                <a:latin typeface="BlissL" panose="02000506030000020004" pitchFamily="2" charset="0"/>
              </a:rPr>
              <a:t> e de </a:t>
            </a:r>
            <a:r>
              <a:rPr lang="pt-BR" sz="1700" dirty="0" err="1">
                <a:latin typeface="BlissL" panose="02000506030000020004" pitchFamily="2" charset="0"/>
              </a:rPr>
              <a:t>shareholders</a:t>
            </a:r>
            <a:r>
              <a:rPr lang="pt-BR" sz="1700" dirty="0">
                <a:latin typeface="BlissL" panose="0200050603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Construções </a:t>
            </a:r>
            <a:r>
              <a:rPr lang="pt-BR" sz="1700" dirty="0">
                <a:latin typeface="BlissL" panose="02000506030000020004" pitchFamily="2" charset="0"/>
              </a:rPr>
              <a:t>para dentro e para </a:t>
            </a:r>
            <a:r>
              <a:rPr lang="pt-BR" sz="1700" dirty="0" smtClean="0">
                <a:latin typeface="BlissL" panose="02000506030000020004" pitchFamily="2" charset="0"/>
              </a:rPr>
              <a:t>fora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Um compromisso com melhores projetos, para dentro e para fora, que além de empreendimentos de excelência se tornem marcos de </a:t>
            </a:r>
            <a:r>
              <a:rPr lang="pt-BR" sz="1700" dirty="0" err="1">
                <a:latin typeface="BlissL" panose="02000506030000020004" pitchFamily="2" charset="0"/>
              </a:rPr>
              <a:t>co-construção</a:t>
            </a:r>
            <a:r>
              <a:rPr lang="pt-BR" sz="1700" dirty="0">
                <a:latin typeface="BlissL" panose="02000506030000020004" pitchFamily="2" charset="0"/>
              </a:rPr>
              <a:t> e de integração e convivência nas cidades, por meio do uso de melhores tecnologias e soluções de sustentabilidade.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138315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CAUSE</a:t>
            </a:r>
            <a:endParaRPr lang="pt-BR" dirty="0"/>
          </a:p>
        </p:txBody>
      </p:sp>
      <p:sp>
        <p:nvSpPr>
          <p:cNvPr id="9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516062" y="1196752"/>
            <a:ext cx="8111876" cy="318035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Corretagem</a:t>
            </a:r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/ </a:t>
            </a:r>
            <a:r>
              <a:rPr lang="en-US" sz="4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4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Vendas</a:t>
            </a:r>
            <a:endParaRPr lang="en-US" sz="4000" dirty="0" smtClean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11:15h </a:t>
            </a:r>
            <a:r>
              <a:rPr lang="en-US" sz="4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11:35h</a:t>
            </a:r>
            <a:endParaRPr lang="en-US" sz="4000" dirty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3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53704"/>
            <a:ext cx="8696325" cy="410365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algn="l"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u="sng" dirty="0" smtClean="0">
                <a:latin typeface="BlissL" panose="02000506030000020004" pitchFamily="2" charset="0"/>
              </a:rPr>
              <a:t>A </a:t>
            </a:r>
            <a:r>
              <a:rPr lang="pt-BR" sz="1700" b="1" u="sng" dirty="0">
                <a:latin typeface="BlissL" panose="02000506030000020004" pitchFamily="2" charset="0"/>
              </a:rPr>
              <a:t>questão consumerista </a:t>
            </a:r>
            <a:r>
              <a:rPr lang="pt-BR" sz="1700" b="1" dirty="0">
                <a:latin typeface="BlissL" panose="02000506030000020004" pitchFamily="2" charset="0"/>
              </a:rPr>
              <a:t>– a corretagem </a:t>
            </a:r>
            <a:r>
              <a:rPr lang="pt-BR" sz="1700" b="1" dirty="0" smtClean="0">
                <a:latin typeface="BlissL" panose="02000506030000020004" pitchFamily="2" charset="0"/>
              </a:rPr>
              <a:t>apartada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Decisões coletivas sobrepujam individuais – valores e riscos muito </a:t>
            </a:r>
            <a:r>
              <a:rPr lang="pt-BR" sz="1700" dirty="0" smtClean="0">
                <a:latin typeface="BlissL" panose="02000506030000020004" pitchFamily="2" charset="0"/>
              </a:rPr>
              <a:t>elevados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Mudanças de chave: MRV, 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RJ, outras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Alterações em </a:t>
            </a:r>
            <a:r>
              <a:rPr lang="pt-BR" sz="1700" dirty="0" smtClean="0">
                <a:latin typeface="BlissL" panose="02000506030000020004" pitchFamily="2" charset="0"/>
              </a:rPr>
              <a:t>procedimentos </a:t>
            </a:r>
            <a:r>
              <a:rPr lang="pt-BR" sz="1700" dirty="0">
                <a:latin typeface="BlissL" panose="02000506030000020004" pitchFamily="2" charset="0"/>
              </a:rPr>
              <a:t>– alinhamento com </a:t>
            </a:r>
            <a:r>
              <a:rPr lang="pt-BR" sz="1700" dirty="0" smtClean="0">
                <a:latin typeface="BlissL" panose="02000506030000020004" pitchFamily="2" charset="0"/>
              </a:rPr>
              <a:t>corretores</a:t>
            </a:r>
            <a:endParaRPr lang="pt-BR" sz="1700" b="1" u="sng" dirty="0" smtClean="0">
              <a:latin typeface="BlissL" panose="02000506030000020004" pitchFamily="2" charset="0"/>
            </a:endParaRPr>
          </a:p>
          <a:p>
            <a:endParaRPr lang="pt-BR" sz="1700" b="1" u="sng" dirty="0">
              <a:latin typeface="BlissL" panose="02000506030000020004" pitchFamily="2" charset="0"/>
            </a:endParaRPr>
          </a:p>
          <a:p>
            <a:endParaRPr lang="pt-BR" sz="1700" b="1" u="sng" dirty="0" smtClean="0">
              <a:latin typeface="BlissL" panose="02000506030000020004" pitchFamily="2" charset="0"/>
            </a:endParaRPr>
          </a:p>
          <a:p>
            <a:endParaRPr lang="pt-BR" sz="1700" b="1" u="sng" dirty="0">
              <a:latin typeface="BlissL" panose="02000506030000020004" pitchFamily="2" charset="0"/>
            </a:endParaRPr>
          </a:p>
          <a:p>
            <a:endParaRPr lang="pt-BR" sz="1700" b="1" u="sng" dirty="0" smtClean="0">
              <a:latin typeface="BlissL" panose="02000506030000020004" pitchFamily="2" charset="0"/>
            </a:endParaRPr>
          </a:p>
          <a:p>
            <a:r>
              <a:rPr lang="pt-BR" sz="1700" b="1" u="sng" dirty="0" smtClean="0">
                <a:latin typeface="BlissL" panose="02000506030000020004" pitchFamily="2" charset="0"/>
              </a:rPr>
              <a:t>A questão trabalhista </a:t>
            </a:r>
            <a:r>
              <a:rPr lang="pt-BR" sz="1700" b="1" dirty="0" smtClean="0">
                <a:latin typeface="BlissL" panose="02000506030000020004" pitchFamily="2" charset="0"/>
              </a:rPr>
              <a:t>– Corretores Associados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Corretores: </a:t>
            </a:r>
            <a:r>
              <a:rPr lang="pt-BR" sz="1700" b="1" dirty="0" err="1" smtClean="0">
                <a:latin typeface="BlissL" panose="02000506030000020004" pitchFamily="2" charset="0"/>
              </a:rPr>
              <a:t>micro-empresa</a:t>
            </a:r>
            <a:r>
              <a:rPr lang="pt-BR" sz="1700" b="1" dirty="0" smtClean="0">
                <a:latin typeface="BlissL" panose="02000506030000020004" pitchFamily="2" charset="0"/>
              </a:rPr>
              <a:t> individual</a:t>
            </a:r>
            <a:r>
              <a:rPr lang="pt-BR" sz="1700" dirty="0" smtClean="0">
                <a:latin typeface="BlissL" panose="02000506030000020004" pitchFamily="2" charset="0"/>
              </a:rPr>
              <a:t>, com CNPJ – Simples, 6% - contabilidade (ML, R$ 150/mês)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Dificuldades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Registros nos sindicatos – falta de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Cobranças </a:t>
            </a:r>
            <a:r>
              <a:rPr lang="pt-BR" sz="1700" dirty="0">
                <a:latin typeface="BlissL" panose="02000506030000020004" pitchFamily="2" charset="0"/>
              </a:rPr>
              <a:t>de registros por </a:t>
            </a:r>
            <a:r>
              <a:rPr lang="pt-BR" sz="1700" dirty="0" err="1">
                <a:latin typeface="BlissL" panose="02000506030000020004" pitchFamily="2" charset="0"/>
              </a:rPr>
              <a:t>Creci</a:t>
            </a:r>
            <a:r>
              <a:rPr lang="pt-BR" sz="1700" dirty="0">
                <a:latin typeface="BlissL" panose="02000506030000020004" pitchFamily="2" charset="0"/>
              </a:rPr>
              <a:t> e </a:t>
            </a:r>
            <a:r>
              <a:rPr lang="pt-BR" sz="1700" dirty="0" smtClean="0">
                <a:latin typeface="BlissL" panose="02000506030000020004" pitchFamily="2" charset="0"/>
              </a:rPr>
              <a:t>sindicatos </a:t>
            </a:r>
            <a:r>
              <a:rPr lang="pt-BR" sz="1700" dirty="0">
                <a:latin typeface="BlissL" panose="02000506030000020004" pitchFamily="2" charset="0"/>
              </a:rPr>
              <a:t>deve ser </a:t>
            </a:r>
            <a:r>
              <a:rPr lang="pt-BR" sz="1700" dirty="0" smtClean="0">
                <a:latin typeface="BlissL" panose="02000506030000020004" pitchFamily="2" charset="0"/>
              </a:rPr>
              <a:t>disciplinado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 MEI na Receita Federal – falta de campo a respeito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: </a:t>
            </a:r>
            <a:r>
              <a:rPr lang="pt-BR" sz="1700" dirty="0" err="1" smtClean="0">
                <a:latin typeface="BlissL" panose="02000506030000020004" pitchFamily="2" charset="0"/>
              </a:rPr>
              <a:t>art</a:t>
            </a:r>
            <a:r>
              <a:rPr lang="pt-BR" sz="1700" dirty="0" smtClean="0">
                <a:latin typeface="BlissL" panose="02000506030000020004" pitchFamily="2" charset="0"/>
              </a:rPr>
              <a:t> 3º - CLT – exclusividade e subordinação - tendência de corretagem não apartada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Cada empresa com suas definições – workshop em 30 dias?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Aperfeiçoamentos nas questões trabalhistas -  90 dias (JK</a:t>
            </a:r>
            <a:r>
              <a:rPr lang="pt-BR" sz="1700" dirty="0" smtClean="0">
                <a:latin typeface="BlissL" panose="02000506030000020004" pitchFamily="2" charset="0"/>
              </a:rPr>
              <a:t>)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34493" y="2118401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20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07504" y="153704"/>
            <a:ext cx="8696325" cy="410365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algn="l"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 – </a:t>
            </a:r>
            <a:r>
              <a:rPr lang="pt-BR" sz="1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Conselho Jurídico (25/4, 9/3), Conselho (17/4)</a:t>
            </a:r>
            <a:endParaRPr lang="en-US" sz="1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620688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Acompanhamento das decisões de cada empresa; envolvimento </a:t>
            </a:r>
            <a:r>
              <a:rPr lang="pt-BR" sz="1700" dirty="0">
                <a:latin typeface="BlissL" panose="02000506030000020004" pitchFamily="2" charset="0"/>
              </a:rPr>
              <a:t>empresa a empresa </a:t>
            </a:r>
            <a:r>
              <a:rPr lang="pt-BR" sz="1700" dirty="0" smtClean="0">
                <a:latin typeface="BlissL" panose="02000506030000020004" pitchFamily="2" charset="0"/>
              </a:rPr>
              <a:t>com MP, TJ para </a:t>
            </a:r>
            <a:r>
              <a:rPr lang="pt-BR" sz="1700" dirty="0">
                <a:latin typeface="BlissL" panose="02000506030000020004" pitchFamily="2" charset="0"/>
              </a:rPr>
              <a:t>pacificação da questão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Alternativa: </a:t>
            </a:r>
            <a:r>
              <a:rPr lang="pt-BR" sz="1700" dirty="0" err="1">
                <a:latin typeface="BlissL" panose="02000506030000020004" pitchFamily="2" charset="0"/>
              </a:rPr>
              <a:t>macro-jurisdição</a:t>
            </a:r>
            <a:r>
              <a:rPr lang="pt-BR" sz="1700" dirty="0">
                <a:latin typeface="BlissL" panose="02000506030000020004" pitchFamily="2" charset="0"/>
              </a:rPr>
              <a:t> -  Associação Nacional de Magistrados </a:t>
            </a:r>
            <a:r>
              <a:rPr lang="pt-BR" sz="1700" dirty="0" smtClean="0">
                <a:latin typeface="BlissL" panose="02000506030000020004" pitchFamily="2" charset="0"/>
              </a:rPr>
              <a:t>Estaduais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ANAMAGES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Aproximação da Magistratura e contribuição na diminuição da cultura de litígios no país.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</a:t>
            </a:r>
            <a:r>
              <a:rPr lang="pt-BR" sz="1700" dirty="0" smtClean="0">
                <a:latin typeface="BlissL" panose="02000506030000020004" pitchFamily="2" charset="0"/>
              </a:rPr>
              <a:t>rodução </a:t>
            </a:r>
            <a:r>
              <a:rPr lang="pt-BR" sz="1700" dirty="0">
                <a:latin typeface="BlissL" panose="02000506030000020004" pitchFamily="2" charset="0"/>
              </a:rPr>
              <a:t>de enunciados, distribuídos para juízes (14 mil na base) 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Encontros de 1 dia sobre temas específicos com </a:t>
            </a:r>
            <a:r>
              <a:rPr lang="pt-BR" sz="1700" dirty="0" smtClean="0">
                <a:latin typeface="BlissL" panose="02000506030000020004" pitchFamily="2" charset="0"/>
              </a:rPr>
              <a:t> 3 julgadores definidos pela ANAMAGES. </a:t>
            </a: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ANAMAGES 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Até 4 encontros para nosso setor em SP. 1º encontro - Corretagem.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</a:t>
            </a:r>
            <a:r>
              <a:rPr lang="pt-BR" sz="1700" dirty="0" smtClean="0">
                <a:latin typeface="BlissL" panose="02000506030000020004" pitchFamily="2" charset="0"/>
              </a:rPr>
              <a:t>iscussão organizada </a:t>
            </a:r>
            <a:r>
              <a:rPr lang="pt-BR" sz="1700" dirty="0">
                <a:latin typeface="BlissL" panose="02000506030000020004" pitchFamily="2" charset="0"/>
              </a:rPr>
              <a:t>e com algum </a:t>
            </a:r>
            <a:r>
              <a:rPr lang="pt-BR" sz="1700" dirty="0" smtClean="0">
                <a:latin typeface="BlissL" panose="02000506030000020004" pitchFamily="2" charset="0"/>
              </a:rPr>
              <a:t>controle; entendimentos </a:t>
            </a:r>
            <a:r>
              <a:rPr lang="pt-BR" sz="1700" dirty="0" err="1" smtClean="0">
                <a:latin typeface="BlissL" panose="02000506030000020004" pitchFamily="2" charset="0"/>
              </a:rPr>
              <a:t>orientativos</a:t>
            </a:r>
            <a:r>
              <a:rPr lang="pt-BR" sz="1700" dirty="0" smtClean="0">
                <a:latin typeface="BlissL" panose="02000506030000020004" pitchFamily="2" charset="0"/>
              </a:rPr>
              <a:t> para juízes.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Há o risco de algum entendimento não se alinhar plenamente com nossas expectativas.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Risco da inação é maior, já que as decisões continuam a ser definidas sem nossa participação.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Possíveis próximos </a:t>
            </a:r>
            <a:r>
              <a:rPr lang="pt-BR" sz="1700" b="1" dirty="0">
                <a:latin typeface="BlissL" panose="02000506030000020004" pitchFamily="2" charset="0"/>
              </a:rPr>
              <a:t>temas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err="1">
                <a:latin typeface="BlissL" panose="02000506030000020004" pitchFamily="2" charset="0"/>
              </a:rPr>
              <a:t>distratos</a:t>
            </a:r>
            <a:r>
              <a:rPr lang="pt-BR" sz="1700" dirty="0">
                <a:latin typeface="BlissL" panose="02000506030000020004" pitchFamily="2" charset="0"/>
              </a:rPr>
              <a:t>, segurança jurídica nas aprovações?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Corretagem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TESE</a:t>
            </a:r>
            <a:r>
              <a:rPr lang="pt-BR" sz="1700" dirty="0">
                <a:latin typeface="BlissL" panose="02000506030000020004" pitchFamily="2" charset="0"/>
              </a:rPr>
              <a:t>: “É lícita a atribuição, ao adquirente de imóvel comercializado na planta, da responsabilidade pelo pagamento direto da comissão do corretor que intermediar o negócio.”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ANTÍTESE: “A responsabilidade pela remuneração do corretor do imóvel comercializado na planta é do incorporador” (evitado, propositalmente, o uso de redação inversa à da tese</a:t>
            </a:r>
            <a:r>
              <a:rPr lang="pt-BR" sz="1700" dirty="0" smtClean="0">
                <a:latin typeface="BlissL" panose="02000506030000020004" pitchFamily="2" charset="0"/>
              </a:rPr>
              <a:t>).</a:t>
            </a: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1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6" name="Rectangle 2"/>
          <p:cNvSpPr>
            <a:spLocks/>
          </p:cNvSpPr>
          <p:nvPr/>
        </p:nvSpPr>
        <p:spPr bwMode="auto">
          <a:xfrm>
            <a:off x="636588" y="762000"/>
            <a:ext cx="8111876" cy="318035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Distratos</a:t>
            </a:r>
            <a:endParaRPr lang="en-US" sz="4000" dirty="0" smtClean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11:35h </a:t>
            </a:r>
            <a:r>
              <a:rPr lang="en-US" sz="4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11:55h</a:t>
            </a:r>
            <a:endParaRPr lang="en-US" sz="4000" dirty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85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85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PL </a:t>
            </a:r>
            <a:r>
              <a:rPr lang="pt-BR" sz="1700" b="1" dirty="0">
                <a:latin typeface="BlissL" panose="02000506030000020004" pitchFamily="2" charset="0"/>
              </a:rPr>
              <a:t>1220/15- </a:t>
            </a:r>
            <a:r>
              <a:rPr lang="pt-BR" sz="1700" dirty="0">
                <a:latin typeface="BlissL" panose="02000506030000020004" pitchFamily="2" charset="0"/>
              </a:rPr>
              <a:t>Celso Russomano – retenção de 10%, devolução em 30 dias com juros de 1% e correção de todas as parcelas, direito de distrato unilateral pelo </a:t>
            </a:r>
            <a:r>
              <a:rPr lang="pt-BR" sz="1700" dirty="0" smtClean="0">
                <a:latin typeface="BlissL" panose="02000506030000020004" pitchFamily="2" charset="0"/>
              </a:rPr>
              <a:t>comprador. Reunião </a:t>
            </a:r>
            <a:r>
              <a:rPr lang="pt-BR" sz="1700" dirty="0">
                <a:latin typeface="BlissL" panose="02000506030000020004" pitchFamily="2" charset="0"/>
              </a:rPr>
              <a:t>com o Deputado </a:t>
            </a:r>
            <a:r>
              <a:rPr lang="pt-BR" sz="1700" dirty="0" smtClean="0">
                <a:latin typeface="BlissL" panose="02000506030000020004" pitchFamily="2" charset="0"/>
              </a:rPr>
              <a:t>– 18/5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Transparência </a:t>
            </a:r>
            <a:r>
              <a:rPr lang="pt-BR" sz="1700" dirty="0">
                <a:latin typeface="BlissL" panose="02000506030000020004" pitchFamily="2" charset="0"/>
              </a:rPr>
              <a:t>e o </a:t>
            </a:r>
            <a:r>
              <a:rPr lang="pt-BR" sz="1700" dirty="0" smtClean="0">
                <a:latin typeface="BlissL" panose="02000506030000020004" pitchFamily="2" charset="0"/>
              </a:rPr>
              <a:t>equilíbrio. Compromissos das partes – incorporadora, comprador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Desistências por </a:t>
            </a:r>
            <a:r>
              <a:rPr lang="pt-BR" sz="1700" dirty="0">
                <a:latin typeface="BlissL" panose="02000506030000020004" pitchFamily="2" charset="0"/>
              </a:rPr>
              <a:t>conta de valorização inferior às expectativas </a:t>
            </a:r>
            <a:r>
              <a:rPr lang="pt-BR" sz="1700" dirty="0" smtClean="0">
                <a:latin typeface="BlissL" panose="02000506030000020004" pitchFamily="2" charset="0"/>
              </a:rPr>
              <a:t>iniciais prejudicam </a:t>
            </a:r>
            <a:r>
              <a:rPr lang="pt-BR" sz="1700" dirty="0">
                <a:latin typeface="BlissL" panose="02000506030000020004" pitchFamily="2" charset="0"/>
              </a:rPr>
              <a:t>o </a:t>
            </a:r>
            <a:r>
              <a:rPr lang="pt-BR" sz="1700" dirty="0" smtClean="0">
                <a:latin typeface="BlissL" panose="02000506030000020004" pitchFamily="2" charset="0"/>
              </a:rPr>
              <a:t>conjunto.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Detalhamento – INADEC; retirada do PL 1220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prstClr val="black"/>
                </a:solidFill>
                <a:latin typeface="BlissL" panose="02000506030000020004"/>
              </a:rPr>
              <a:t>Distrato unilateral por ambas as partes. Distrato pelo cliente ou incorporadora com cliente inadimplentes:</a:t>
            </a:r>
            <a:endParaRPr lang="pt-BR" sz="1600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prstClr val="black"/>
                </a:solidFill>
                <a:latin typeface="BlissL" panose="02000506030000020004"/>
              </a:rPr>
              <a:t>Não devolução de Corretagem </a:t>
            </a:r>
            <a:endParaRPr lang="pt-BR" sz="1600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prstClr val="black"/>
                </a:solidFill>
                <a:latin typeface="BlissL" panose="02000506030000020004"/>
              </a:rPr>
              <a:t>Devolução dos valores sem juros/ correção e com retenções</a:t>
            </a:r>
            <a:endParaRPr lang="pt-BR" sz="1600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prstClr val="black"/>
                </a:solidFill>
                <a:latin typeface="BlissL" panose="02000506030000020004"/>
              </a:rPr>
              <a:t>Realizar a retenção de até 6% de gastos com publicidade e propaganda</a:t>
            </a:r>
            <a:endParaRPr lang="pt-BR" sz="1600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prstClr val="black"/>
                </a:solidFill>
                <a:latin typeface="BlissL" panose="02000506030000020004"/>
              </a:rPr>
              <a:t>Declaração para que fim é a aquisição – investidor vs. </a:t>
            </a:r>
            <a:r>
              <a:rPr lang="pt-BR" sz="1600" b="1" dirty="0" err="1" smtClean="0">
                <a:solidFill>
                  <a:prstClr val="black"/>
                </a:solidFill>
                <a:latin typeface="BlissL" panose="02000506030000020004"/>
              </a:rPr>
              <a:t>moracdor</a:t>
            </a:r>
            <a:endParaRPr lang="pt-BR" sz="1600" dirty="0">
              <a:solidFill>
                <a:prstClr val="black"/>
              </a:solidFill>
              <a:latin typeface="BlissL" panose="02000506030000020004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prstClr val="black"/>
                </a:solidFill>
                <a:latin typeface="BlissL" panose="02000506030000020004"/>
              </a:rPr>
              <a:t>Investimento – s/ taxa de cessão + maior retenção no distrato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prstClr val="black"/>
                </a:solidFill>
                <a:latin typeface="BlissL" panose="02000506030000020004"/>
              </a:rPr>
              <a:t>Moradia – c/ taxa de cessão + menor retenção no distrato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prstClr val="black"/>
                </a:solidFill>
                <a:latin typeface="BlissL" panose="02000506030000020004"/>
              </a:rPr>
              <a:t>Retenção em função do montante pago, após descontos listados acima</a:t>
            </a:r>
            <a:r>
              <a:rPr lang="pt-BR" sz="1600" b="1" dirty="0" smtClean="0">
                <a:solidFill>
                  <a:prstClr val="black"/>
                </a:solidFill>
                <a:latin typeface="BlissL" panose="02000506030000020004"/>
              </a:rPr>
              <a:t>.</a:t>
            </a:r>
            <a:endParaRPr lang="pt-BR" sz="1600" dirty="0">
              <a:solidFill>
                <a:prstClr val="black"/>
              </a:solidFill>
              <a:latin typeface="BlissL" panose="02000506030000020004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prstClr val="black"/>
                </a:solidFill>
                <a:latin typeface="BlissL" panose="02000506030000020004"/>
              </a:rPr>
              <a:t>Ex</a:t>
            </a:r>
            <a:r>
              <a:rPr lang="pt-BR" sz="1600" dirty="0">
                <a:solidFill>
                  <a:prstClr val="black"/>
                </a:solidFill>
                <a:latin typeface="BlissL" panose="02000506030000020004"/>
              </a:rPr>
              <a:t>: moradia: de 25% a 10% retidos inversamente proporcional ao % pago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prstClr val="black"/>
                </a:solidFill>
                <a:latin typeface="BlissL" panose="02000506030000020004"/>
              </a:rPr>
              <a:t>Ex</a:t>
            </a:r>
            <a:r>
              <a:rPr lang="pt-BR" sz="1600" dirty="0">
                <a:solidFill>
                  <a:prstClr val="black"/>
                </a:solidFill>
                <a:latin typeface="BlissL" panose="02000506030000020004"/>
              </a:rPr>
              <a:t> - investimento: de 50% a 35% retidos inversamente proporcional ao % pago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11306"/>
            <a:ext cx="8696325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>
                <a:sym typeface="Arial" pitchFamily="34" charset="0"/>
              </a:rPr>
              <a:t>Atualizações – </a:t>
            </a:r>
            <a:r>
              <a:rPr lang="pt-BR" dirty="0" err="1">
                <a:sym typeface="Arial" pitchFamily="34" charset="0"/>
              </a:rPr>
              <a:t>PLs</a:t>
            </a:r>
            <a:r>
              <a:rPr lang="pt-BR" dirty="0">
                <a:sym typeface="Arial" pitchFamily="34" charset="0"/>
              </a:rPr>
              <a:t>, outros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8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68324"/>
            <a:ext cx="7397750" cy="39497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algn="l" defTabSz="914145" fontAlgn="base" hangingPunct="0">
              <a:spcAft>
                <a:spcPct val="0"/>
              </a:spcAft>
            </a:pPr>
            <a:r>
              <a:rPr lang="pt-BR" sz="19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19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19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Piloto Cyrela Itaú</a:t>
            </a:r>
            <a:endParaRPr lang="en-US" sz="19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Vendas </a:t>
            </a:r>
            <a:r>
              <a:rPr lang="pt-BR" sz="1700" dirty="0">
                <a:latin typeface="BlissL" panose="02000506030000020004" pitchFamily="2" charset="0"/>
              </a:rPr>
              <a:t>mais especializadas e mais firmes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</a:t>
            </a:r>
            <a:r>
              <a:rPr lang="pt-BR" sz="1700" dirty="0" smtClean="0">
                <a:latin typeface="BlissL" panose="02000506030000020004" pitchFamily="2" charset="0"/>
              </a:rPr>
              <a:t>subordinação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Premissas Empresa</a:t>
            </a:r>
            <a:endParaRPr lang="pt-BR" sz="1700" b="1" dirty="0">
              <a:latin typeface="BlissL" panose="02000506030000020004" pitchFamily="2" charset="0"/>
            </a:endParaRP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Repasse na Planta – após venda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Entrada máxima de 5% a 8%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Garantir a correção do INCC até a liberação do recurso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Mitigar o risco jurídico da PCV¹ – migrar para AF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Operação sem </a:t>
            </a:r>
            <a:r>
              <a:rPr lang="pt-BR" sz="1700" dirty="0" err="1">
                <a:latin typeface="BlissL" panose="02000506030000020004" pitchFamily="2" charset="0"/>
              </a:rPr>
              <a:t>Prosoluto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600" dirty="0"/>
          </a:p>
          <a:p>
            <a:r>
              <a:rPr lang="pt-BR" sz="1700" b="1" dirty="0" smtClean="0">
                <a:latin typeface="BlissL" panose="02000506030000020004" pitchFamily="2" charset="0"/>
              </a:rPr>
              <a:t>Itaú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Coobrigação em fase de obra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Condições padrões de análise de crédito, LTV, taxas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Processo com menor impacto em desenvolvimento de </a:t>
            </a:r>
            <a:r>
              <a:rPr lang="pt-BR" sz="1700" dirty="0" smtClean="0">
                <a:latin typeface="BlissL" panose="02000506030000020004" pitchFamily="2" charset="0"/>
              </a:rPr>
              <a:t>sistemas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Contrato de Alienação Fiduciária em 2 partes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Terreno – liberado p/ a empresa, amortização pelo cliente durante a obra (TP)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Construção – 75% - liberado nas chaves, correção INCC, pagamento pelo cliente pós-chaves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562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BlissL" panose="02000506030000020004"/>
              </a:rPr>
              <a:t>Projeto de Lei da Câmara no Senado (PLC) Nº 16 de 2015 (PL Nº178 de 2011 da Câmara) – </a:t>
            </a:r>
            <a:r>
              <a:rPr lang="pt-BR" sz="1600" dirty="0" smtClean="0">
                <a:solidFill>
                  <a:prstClr val="black"/>
                </a:solidFill>
                <a:latin typeface="BlissL" panose="02000506030000020004"/>
              </a:rPr>
              <a:t>Tolerância de 180 dias, multa compensatória de 1% sobre valor pago, multa moratória de 0,5% ao mês sobre o calor pago</a:t>
            </a:r>
            <a:endParaRPr lang="pt-BR" sz="1600" b="1" dirty="0" smtClean="0">
              <a:solidFill>
                <a:prstClr val="black"/>
              </a:solidFill>
              <a:latin typeface="BlissL" panose="02000506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 smtClean="0">
              <a:solidFill>
                <a:prstClr val="black"/>
              </a:solidFill>
              <a:latin typeface="BlissL" panose="02000506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prstClr val="black"/>
                </a:solidFill>
                <a:latin typeface="BlissL" panose="02000506030000020004"/>
              </a:rPr>
              <a:t>REQ Nº 453 de 2015 - </a:t>
            </a:r>
            <a:r>
              <a:rPr lang="pt-BR" sz="1600" dirty="0" smtClean="0">
                <a:solidFill>
                  <a:prstClr val="black"/>
                </a:solidFill>
                <a:latin typeface="BlissL" panose="02000506030000020004"/>
              </a:rPr>
              <a:t>Requerimento para tramitação conjunta do Projeto de Lei do Senado (PLS) Nº279 de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 smtClean="0">
              <a:solidFill>
                <a:prstClr val="black"/>
              </a:solidFill>
              <a:latin typeface="BlissL" panose="02000506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prstClr val="black"/>
                </a:solidFill>
                <a:latin typeface="BlissL" panose="02000506030000020004"/>
              </a:rPr>
              <a:t>PLS Nº279 de 2014 – </a:t>
            </a:r>
            <a:r>
              <a:rPr lang="pt-BR" sz="1600" dirty="0" smtClean="0">
                <a:solidFill>
                  <a:prstClr val="black"/>
                </a:solidFill>
                <a:latin typeface="BlissL" panose="02000506030000020004"/>
              </a:rPr>
              <a:t>Sem período de tolerância, multa moratória de 10% sobre o valor de contrato, 1% ao mês sobre o valor de contrato, distrato com devolução de 100% dos valores pagos, corrigidos pelo INPC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prstClr val="black"/>
              </a:solidFill>
              <a:latin typeface="BlissL" panose="02000506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prstClr val="black"/>
                </a:solidFill>
                <a:latin typeface="BlissL" panose="02000506030000020004"/>
              </a:rPr>
              <a:t>Proposta </a:t>
            </a:r>
            <a:r>
              <a:rPr lang="pt-BR" sz="1600" dirty="0">
                <a:solidFill>
                  <a:prstClr val="black"/>
                </a:solidFill>
                <a:latin typeface="BlissL" panose="02000506030000020004"/>
              </a:rPr>
              <a:t>-</a:t>
            </a:r>
            <a:r>
              <a:rPr lang="pt-BR" sz="1600" dirty="0" smtClean="0">
                <a:solidFill>
                  <a:prstClr val="black"/>
                </a:solidFill>
                <a:latin typeface="BlissL" panose="02000506030000020004"/>
              </a:rPr>
              <a:t> Nota Técnica demonstrando o desequilíbrio do PLS Nº279 de 2014, defendendo PLC Nº16 de 2015. </a:t>
            </a:r>
          </a:p>
          <a:p>
            <a:endParaRPr lang="pt-BR" sz="1600" dirty="0" smtClean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prstClr val="black"/>
                </a:solidFill>
                <a:latin typeface="BlissL" panose="02000506030000020004"/>
              </a:rPr>
              <a:t>Cálculo das penalidades a partir do valor pago e não do valor de contrato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prstClr val="black"/>
                </a:solidFill>
                <a:latin typeface="BlissL" panose="02000506030000020004"/>
              </a:rPr>
              <a:t>Multas previstas no PLS em 1 mês representam 40% do valor pago; com 6 meses de atraso valor pode chegar a 70% do valor pago (Tabela 30%-70%)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prstClr val="black"/>
                </a:solidFill>
                <a:latin typeface="BlissL" panose="02000506030000020004"/>
              </a:rPr>
              <a:t>Em caso de distrato, as multas somadas ao valor devolvido devido representa 150% do valor pago; com 6 meses de atraso, o valor pode chegar a 180% dos valores pagos (Tabela 30%-70%)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prstClr val="black"/>
              </a:solidFill>
              <a:latin typeface="BlissL" panose="02000506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prstClr val="black"/>
                </a:solidFill>
                <a:latin typeface="BlissL" panose="02000506030000020004"/>
              </a:rPr>
              <a:t>Comentários a serem enviados por Conselho Jurídico (Rossi)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11306"/>
            <a:ext cx="8696325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>
                <a:sym typeface="Arial" pitchFamily="34" charset="0"/>
              </a:rPr>
              <a:t>Atualizações – </a:t>
            </a:r>
            <a:r>
              <a:rPr lang="pt-BR" dirty="0" err="1">
                <a:sym typeface="Arial" pitchFamily="34" charset="0"/>
              </a:rPr>
              <a:t>PLs</a:t>
            </a:r>
            <a:r>
              <a:rPr lang="pt-BR" dirty="0">
                <a:sym typeface="Arial" pitchFamily="34" charset="0"/>
              </a:rPr>
              <a:t>, outros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 err="1" smtClean="0">
                <a:solidFill>
                  <a:prstClr val="white">
                    <a:lumMod val="50000"/>
                  </a:prst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1050" dirty="0">
              <a:solidFill>
                <a:prstClr val="white">
                  <a:lumMod val="50000"/>
                </a:prst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776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6" name="Rectangle 2"/>
          <p:cNvSpPr>
            <a:spLocks/>
          </p:cNvSpPr>
          <p:nvPr/>
        </p:nvSpPr>
        <p:spPr bwMode="auto">
          <a:xfrm>
            <a:off x="636588" y="762000"/>
            <a:ext cx="8111876" cy="318035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Insegurança</a:t>
            </a:r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4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jurídica</a:t>
            </a:r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e as </a:t>
            </a:r>
            <a:r>
              <a:rPr lang="en-US" sz="4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cidades</a:t>
            </a:r>
            <a:endParaRPr lang="en-US" sz="4000" dirty="0" smtClean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11:55h </a:t>
            </a:r>
            <a:r>
              <a:rPr lang="en-US" sz="4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12:15h</a:t>
            </a:r>
            <a:endParaRPr lang="en-US" sz="4000" dirty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22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37884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705002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23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err="1">
                <a:solidFill>
                  <a:prstClr val="black"/>
                </a:solidFill>
                <a:latin typeface="BlissL" panose="02000506030000020004"/>
              </a:rPr>
              <a:t>Arq.Futuro</a:t>
            </a:r>
            <a:r>
              <a:rPr lang="pt-BR" sz="1700" b="1" dirty="0">
                <a:solidFill>
                  <a:prstClr val="black"/>
                </a:solidFill>
                <a:latin typeface="BlissL" panose="02000506030000020004"/>
              </a:rPr>
              <a:t> - Plataforma de discussão sobre o futuro das </a:t>
            </a:r>
            <a:r>
              <a:rPr lang="pt-BR" sz="1700" b="1" dirty="0" smtClean="0">
                <a:solidFill>
                  <a:prstClr val="black"/>
                </a:solidFill>
                <a:latin typeface="BlissL" panose="02000506030000020004"/>
              </a:rPr>
              <a:t>cidades</a:t>
            </a:r>
          </a:p>
          <a:p>
            <a:endParaRPr lang="pt-BR" sz="1700" dirty="0">
              <a:solidFill>
                <a:prstClr val="black"/>
              </a:solidFill>
              <a:latin typeface="BlissL" panose="02000506030000020004"/>
            </a:endParaRPr>
          </a:p>
          <a:p>
            <a:r>
              <a:rPr lang="pt-BR" sz="1700" b="1" dirty="0" smtClean="0">
                <a:solidFill>
                  <a:prstClr val="black"/>
                </a:solidFill>
                <a:latin typeface="BlissL" panose="02000506030000020004"/>
              </a:rPr>
              <a:t>Tema para </a:t>
            </a:r>
            <a:r>
              <a:rPr lang="pt-BR" sz="1700" b="1" dirty="0">
                <a:solidFill>
                  <a:prstClr val="black"/>
                </a:solidFill>
                <a:latin typeface="BlissL" panose="02000506030000020004"/>
              </a:rPr>
              <a:t>o debate: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 A Transformação Urbana: Tensões, Desafios e </a:t>
            </a: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Oportunidades</a:t>
            </a:r>
          </a:p>
          <a:p>
            <a:endParaRPr lang="pt-BR" sz="1700" dirty="0">
              <a:solidFill>
                <a:prstClr val="black"/>
              </a:solidFill>
              <a:latin typeface="BlissL" panose="02000506030000020004"/>
            </a:endParaRPr>
          </a:p>
          <a:p>
            <a:r>
              <a:rPr lang="pt-BR" sz="1700" b="1" dirty="0" smtClean="0">
                <a:solidFill>
                  <a:prstClr val="black"/>
                </a:solidFill>
                <a:latin typeface="BlissL" panose="02000506030000020004"/>
              </a:rPr>
              <a:t>Utilizar o debate em torno do Parque Augusta e outros projetos para buscar respostas as questões: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Transformações 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urbanas nascem das grandes questões da </a:t>
            </a: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metrópole.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Como 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revitalizar áreas </a:t>
            </a: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degradadas?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Como 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aproximar casa-trabalho em regiões com trânsito </a:t>
            </a: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complicado?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Como 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criar áreas verdes e mantê-las como espaços públicos de </a:t>
            </a: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qualidade?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Quando 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o adensamento gera boa </a:t>
            </a: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cidade?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Como 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incentivar parcerias que aproximem o interesse público, as demandas do cidadão e </a:t>
            </a: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o mercado?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solidFill>
                <a:prstClr val="black"/>
              </a:solidFill>
              <a:latin typeface="BlissL" panose="02000506030000020004"/>
            </a:endParaRPr>
          </a:p>
          <a:p>
            <a:r>
              <a:rPr lang="pt-BR" sz="1700" b="1" dirty="0">
                <a:solidFill>
                  <a:prstClr val="black"/>
                </a:solidFill>
                <a:latin typeface="BlissL" panose="02000506030000020004"/>
              </a:rPr>
              <a:t>Proposta do </a:t>
            </a:r>
            <a:r>
              <a:rPr lang="pt-BR" sz="1700" b="1" dirty="0" err="1">
                <a:solidFill>
                  <a:prstClr val="black"/>
                </a:solidFill>
                <a:latin typeface="BlissL" panose="02000506030000020004"/>
              </a:rPr>
              <a:t>Arq.Futuro</a:t>
            </a:r>
            <a:endParaRPr lang="pt-BR" sz="1700" b="1" dirty="0">
              <a:solidFill>
                <a:prstClr val="black"/>
              </a:solidFill>
              <a:latin typeface="BlissL" panose="02000506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D</a:t>
            </a: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ebate envolvendo  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Poder Público e </a:t>
            </a: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iniciativa privada: 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arquitetos, urbanistas, economistas, juristas, jornalistas, pesquisadores.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C</a:t>
            </a: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uradoria 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e organização do </a:t>
            </a:r>
            <a:r>
              <a:rPr lang="pt-BR" sz="1700" dirty="0" err="1">
                <a:solidFill>
                  <a:prstClr val="black"/>
                </a:solidFill>
                <a:latin typeface="BlissL" panose="02000506030000020004"/>
              </a:rPr>
              <a:t>Arq.Futuro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 com duração de um ou dois dias.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2o 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semestre de 2015, </a:t>
            </a: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São 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Paulo.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O </a:t>
            </a:r>
            <a:r>
              <a:rPr lang="pt-BR" sz="1700" dirty="0" err="1">
                <a:solidFill>
                  <a:prstClr val="black"/>
                </a:solidFill>
                <a:latin typeface="BlissL" panose="02000506030000020004"/>
              </a:rPr>
              <a:t>Arq.Futuro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 </a:t>
            </a: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+ FGV, Escola 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de Direito </a:t>
            </a: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FGV, </a:t>
            </a:r>
            <a:r>
              <a:rPr lang="pt-BR" sz="1700" dirty="0" err="1" smtClean="0">
                <a:solidFill>
                  <a:prstClr val="black"/>
                </a:solidFill>
                <a:latin typeface="BlissL" panose="02000506030000020004"/>
              </a:rPr>
              <a:t>Insper</a:t>
            </a: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. 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Teses a serem ressaltadas: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Espaço 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público é sinônimo de mediação constante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G</a:t>
            </a: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estão urbana mais 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eficiente </a:t>
            </a: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com articulação 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dos </a:t>
            </a:r>
            <a:r>
              <a:rPr lang="pt-BR" sz="1700" dirty="0" smtClean="0">
                <a:solidFill>
                  <a:prstClr val="black"/>
                </a:solidFill>
                <a:latin typeface="BlissL" panose="02000506030000020004"/>
              </a:rPr>
              <a:t>atores </a:t>
            </a:r>
            <a:r>
              <a:rPr lang="pt-BR" sz="1700" dirty="0">
                <a:solidFill>
                  <a:prstClr val="black"/>
                </a:solidFill>
                <a:latin typeface="BlissL" panose="02000506030000020004"/>
              </a:rPr>
              <a:t>econômicos, políticos e sociais.</a:t>
            </a:r>
            <a:endParaRPr lang="pt-BR" sz="1700" dirty="0" smtClean="0">
              <a:solidFill>
                <a:prstClr val="black"/>
              </a:solidFill>
              <a:latin typeface="BlissL" panose="02000506030000020004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11306"/>
            <a:ext cx="8696325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>
                <a:sym typeface="Arial" pitchFamily="34" charset="0"/>
              </a:rPr>
              <a:t>Proposta </a:t>
            </a:r>
            <a:r>
              <a:rPr lang="pt-BR" dirty="0" err="1" smtClean="0">
                <a:sym typeface="Arial" pitchFamily="34" charset="0"/>
              </a:rPr>
              <a:t>Arq.Futuro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 err="1" smtClean="0">
                <a:solidFill>
                  <a:prstClr val="white">
                    <a:lumMod val="50000"/>
                  </a:prst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1050" dirty="0">
              <a:solidFill>
                <a:prstClr val="white">
                  <a:lumMod val="50000"/>
                </a:prst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76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6" name="Rectangle 2"/>
          <p:cNvSpPr>
            <a:spLocks/>
          </p:cNvSpPr>
          <p:nvPr/>
        </p:nvSpPr>
        <p:spPr bwMode="auto">
          <a:xfrm>
            <a:off x="636588" y="762000"/>
            <a:ext cx="8111876" cy="318035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4000" dirty="0" smtClean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/ </a:t>
            </a:r>
            <a:r>
              <a:rPr lang="en-US" sz="4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endParaRPr lang="en-US" sz="4000" dirty="0" smtClean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12:14h </a:t>
            </a:r>
            <a:r>
              <a:rPr lang="en-US" sz="4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13:00h</a:t>
            </a:r>
            <a:endParaRPr lang="en-US" sz="4000" dirty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5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Estratégia de abordagem candidatos 2016 </a:t>
            </a:r>
            <a:r>
              <a:rPr lang="pt-BR" dirty="0" smtClean="0"/>
              <a:t>– SP/ RJ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rgbClr val="FFFFFF">
                    <a:lumMod val="50000"/>
                  </a:srgb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79512" y="692696"/>
            <a:ext cx="8624887" cy="62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 smtClean="0">
                <a:solidFill>
                  <a:srgbClr val="000000"/>
                </a:solidFill>
                <a:latin typeface="BlissL" panose="02000506030000020004"/>
              </a:rPr>
              <a:t>Estratégia de abordagem dos candidatos às prefeituras de RJ e SP pela transparência, agilidade e contra a burocracia</a:t>
            </a:r>
          </a:p>
          <a:p>
            <a:r>
              <a:rPr lang="pt-BR" sz="1700" b="1" dirty="0" smtClean="0">
                <a:solidFill>
                  <a:srgbClr val="000000"/>
                </a:solidFill>
                <a:latin typeface="BlissL" panose="02000506030000020004"/>
              </a:rPr>
              <a:t>Por que este tema é importante?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srgbClr val="000000"/>
                </a:solidFill>
                <a:latin typeface="BlissL" panose="02000506030000020004"/>
              </a:rPr>
              <a:t>Ganhos para o cidadão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srgbClr val="000000"/>
                </a:solidFill>
                <a:latin typeface="BlissL" panose="02000506030000020004"/>
              </a:rPr>
              <a:t>Transparência e </a:t>
            </a:r>
            <a:r>
              <a:rPr lang="pt-BR" sz="1700" dirty="0" err="1" smtClean="0">
                <a:solidFill>
                  <a:srgbClr val="000000"/>
                </a:solidFill>
                <a:latin typeface="BlissL" panose="02000506030000020004"/>
              </a:rPr>
              <a:t>anti-corrupção</a:t>
            </a:r>
            <a:endParaRPr lang="pt-BR" sz="1700" dirty="0" smtClean="0">
              <a:solidFill>
                <a:srgbClr val="000000"/>
              </a:solidFill>
              <a:latin typeface="BlissL" panose="02000506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srgbClr val="000000"/>
                </a:solidFill>
                <a:latin typeface="BlissL" panose="02000506030000020004"/>
              </a:rPr>
              <a:t>Investimentos e receitas para a cidade</a:t>
            </a:r>
          </a:p>
          <a:p>
            <a:endParaRPr lang="pt-BR" sz="1700" dirty="0">
              <a:solidFill>
                <a:srgbClr val="000000"/>
              </a:solidFill>
              <a:latin typeface="BlissL" panose="02000506030000020004"/>
            </a:endParaRPr>
          </a:p>
          <a:p>
            <a:r>
              <a:rPr lang="pt-BR" sz="1700" b="1" dirty="0" smtClean="0">
                <a:solidFill>
                  <a:srgbClr val="000000"/>
                </a:solidFill>
                <a:latin typeface="BlissL" panose="02000506030000020004"/>
              </a:rPr>
              <a:t>Como tratá-lo - temas gerais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srgbClr val="000000"/>
                </a:solidFill>
                <a:latin typeface="BlissL" panose="02000506030000020004"/>
              </a:rPr>
              <a:t>Melhores práticas para análise e aprovação de projetos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srgbClr val="000000"/>
                </a:solidFill>
                <a:latin typeface="BlissL" panose="02000506030000020004"/>
              </a:rPr>
              <a:t>Padronização e revisão das legislações municipais – Processos declaratórios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srgbClr val="000000"/>
                </a:solidFill>
                <a:latin typeface="BlissL" panose="02000506030000020004"/>
              </a:rPr>
              <a:t>Balcão único de protocolo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srgbClr val="000000"/>
                </a:solidFill>
                <a:latin typeface="BlissL" panose="02000506030000020004"/>
              </a:rPr>
              <a:t>Informatização de processos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solidFill>
                <a:srgbClr val="000000"/>
              </a:solidFill>
              <a:latin typeface="BlissL" panose="02000506030000020004"/>
            </a:endParaRPr>
          </a:p>
          <a:p>
            <a:r>
              <a:rPr lang="pt-BR" sz="1700" b="1" dirty="0" smtClean="0">
                <a:solidFill>
                  <a:srgbClr val="000000"/>
                </a:solidFill>
                <a:latin typeface="BlissL" panose="02000506030000020004"/>
              </a:rPr>
              <a:t>Temas específicos São Paulo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Polo Geradores de Tráfego – Mudança de cálculo de contrapartida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latin typeface="BlissL" panose="02000506030000020004" pitchFamily="2" charset="0"/>
              </a:rPr>
              <a:t>Lei específica para projetos </a:t>
            </a: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de </a:t>
            </a:r>
            <a:r>
              <a:rPr lang="pt-BR" sz="1600" dirty="0" smtClean="0">
                <a:solidFill>
                  <a:srgbClr val="000000"/>
                </a:solidFill>
                <a:latin typeface="BlissL" panose="02000506030000020004" pitchFamily="2" charset="0"/>
              </a:rPr>
              <a:t>grande </a:t>
            </a: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p</a:t>
            </a:r>
            <a:r>
              <a:rPr lang="pt-BR" sz="1600" dirty="0" smtClean="0">
                <a:solidFill>
                  <a:srgbClr val="000000"/>
                </a:solidFill>
                <a:latin typeface="BlissL" panose="02000506030000020004" pitchFamily="2" charset="0"/>
              </a:rPr>
              <a:t>orte </a:t>
            </a: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– Comissão </a:t>
            </a:r>
            <a:r>
              <a:rPr lang="pt-BR" sz="16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Intersecretarial</a:t>
            </a:r>
            <a:r>
              <a:rPr lang="pt-BR" sz="1600" dirty="0" smtClean="0">
                <a:solidFill>
                  <a:srgbClr val="000000"/>
                </a:solidFill>
                <a:latin typeface="BlissL" panose="02000506030000020004" pitchFamily="2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de aprovação (SEL, SVMA, SMT, SMDU, SIURB</a:t>
            </a:r>
            <a:r>
              <a:rPr lang="pt-BR" sz="1600" dirty="0" smtClean="0">
                <a:solidFill>
                  <a:srgbClr val="000000"/>
                </a:solidFill>
                <a:latin typeface="BlissL" panose="02000506030000020004" pitchFamily="2" charset="0"/>
              </a:rPr>
              <a:t>)</a:t>
            </a:r>
            <a:endParaRPr lang="pt-BR" sz="16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Informatização e disponibilização de dados cadastrais INFO/ SIURB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Novas Operações </a:t>
            </a:r>
            <a:r>
              <a:rPr lang="pt-BR" sz="1600" dirty="0" smtClean="0">
                <a:solidFill>
                  <a:srgbClr val="000000"/>
                </a:solidFill>
                <a:latin typeface="BlissL" panose="02000506030000020004" pitchFamily="2" charset="0"/>
              </a:rPr>
              <a:t>Urbanas/ Revisão </a:t>
            </a: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Operações </a:t>
            </a:r>
            <a:r>
              <a:rPr lang="pt-BR" sz="1600" dirty="0" smtClean="0">
                <a:solidFill>
                  <a:srgbClr val="000000"/>
                </a:solidFill>
                <a:latin typeface="BlissL" panose="02000506030000020004" pitchFamily="2" charset="0"/>
              </a:rPr>
              <a:t>Urbanas</a:t>
            </a:r>
          </a:p>
          <a:p>
            <a:pPr marL="342900" indent="-342900" algn="just">
              <a:buFont typeface="+mj-lt"/>
              <a:buAutoNum type="arabicPeriod"/>
            </a:pPr>
            <a:endParaRPr lang="pt-BR" sz="16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r>
              <a:rPr lang="pt-BR" sz="1700" b="1" dirty="0" smtClean="0">
                <a:solidFill>
                  <a:srgbClr val="000000"/>
                </a:solidFill>
                <a:latin typeface="BlissL" panose="02000506030000020004"/>
              </a:rPr>
              <a:t>Temas específicos Rio de Janeiro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Continuação do processo de informatização dos processos de aprovação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Revisão das legislações municipais simplificando-as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latin typeface="BlissL" panose="02000506030000020004" pitchFamily="2" charset="0"/>
              </a:rPr>
              <a:t>Novas Operações Urbanas</a:t>
            </a:r>
            <a:endParaRPr lang="pt-BR" sz="1600" dirty="0">
              <a:solidFill>
                <a:srgbClr val="000000"/>
              </a:solidFill>
              <a:latin typeface="Bliss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Estratégia de abordagem candidatos 2016 </a:t>
            </a:r>
            <a:r>
              <a:rPr lang="pt-BR" dirty="0" smtClean="0"/>
              <a:t>– SP/ RJ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rgbClr val="FFFFFF">
                    <a:lumMod val="50000"/>
                  </a:srgb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79512" y="692696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 smtClean="0">
                <a:solidFill>
                  <a:srgbClr val="000000"/>
                </a:solidFill>
                <a:latin typeface="BlissL" panose="02000506030000020004"/>
              </a:rPr>
              <a:t>Preparação de material a ser apresentado: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srgbClr val="000000"/>
                </a:solidFill>
                <a:latin typeface="BlissL" panose="02000506030000020004"/>
              </a:rPr>
              <a:t>O custo da burocracia no imóvel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srgbClr val="000000"/>
                </a:solidFill>
                <a:latin typeface="BlissL" panose="02000506030000020004"/>
              </a:rPr>
              <a:t>Temas específicos com justificativas de cada pleito</a:t>
            </a:r>
          </a:p>
          <a:p>
            <a:endParaRPr lang="pt-BR" sz="1700" dirty="0">
              <a:solidFill>
                <a:srgbClr val="000000"/>
              </a:solidFill>
              <a:latin typeface="BlissL" panose="02000506030000020004"/>
            </a:endParaRPr>
          </a:p>
          <a:p>
            <a:r>
              <a:rPr lang="pt-BR" sz="1700" dirty="0" smtClean="0">
                <a:solidFill>
                  <a:srgbClr val="000000"/>
                </a:solidFill>
                <a:latin typeface="BlissL" panose="02000506030000020004"/>
              </a:rPr>
              <a:t>Agendar encontros com os pré-candidatos para apresentação</a:t>
            </a:r>
          </a:p>
          <a:p>
            <a:endParaRPr lang="pt-BR" sz="1700" b="1" dirty="0">
              <a:solidFill>
                <a:srgbClr val="000000"/>
              </a:solidFill>
              <a:latin typeface="BlissL" panose="02000506030000020004"/>
            </a:endParaRPr>
          </a:p>
          <a:p>
            <a:r>
              <a:rPr lang="pt-BR" sz="1600" b="1" dirty="0">
                <a:solidFill>
                  <a:srgbClr val="000000"/>
                </a:solidFill>
                <a:latin typeface="BlissL" panose="02000506030000020004" pitchFamily="2" charset="0"/>
              </a:rPr>
              <a:t>Pré-candidatos SP:</a:t>
            </a:r>
          </a:p>
          <a:p>
            <a:endParaRPr lang="pt-BR" sz="1600" b="1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Fernando Haddad (PT)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Marta Suplicy (PSB)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Paulo Skaf (PMDB)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Celso </a:t>
            </a:r>
            <a:r>
              <a:rPr lang="pt-BR" sz="1600" dirty="0" err="1">
                <a:solidFill>
                  <a:srgbClr val="000000"/>
                </a:solidFill>
                <a:latin typeface="BlissL" panose="02000506030000020004" pitchFamily="2" charset="0"/>
              </a:rPr>
              <a:t>Russomanno</a:t>
            </a: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 (PRB)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Andrea Matarazzo (PSDB)</a:t>
            </a:r>
          </a:p>
          <a:p>
            <a:endParaRPr lang="pt-BR" sz="1600" b="1" dirty="0" smtClean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r>
              <a:rPr lang="pt-BR" sz="1600" b="1" dirty="0">
                <a:solidFill>
                  <a:srgbClr val="000000"/>
                </a:solidFill>
                <a:latin typeface="BlissL" panose="02000506030000020004" pitchFamily="2" charset="0"/>
              </a:rPr>
              <a:t>Pré-candidatos RJ</a:t>
            </a:r>
            <a:r>
              <a:rPr lang="pt-BR" sz="16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:</a:t>
            </a:r>
          </a:p>
          <a:p>
            <a:endParaRPr lang="pt-BR" sz="1600" b="1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Pedro Paulo (PMDB)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Leonardo </a:t>
            </a:r>
            <a:r>
              <a:rPr lang="pt-BR" sz="1600" dirty="0" err="1">
                <a:solidFill>
                  <a:srgbClr val="000000"/>
                </a:solidFill>
                <a:latin typeface="BlissL" panose="02000506030000020004" pitchFamily="2" charset="0"/>
              </a:rPr>
              <a:t>Picciani</a:t>
            </a: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 (PMDB)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Romário (PSB)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Marcelo Crivella (PRB)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Marcelo Freixo (</a:t>
            </a:r>
            <a:r>
              <a:rPr lang="pt-BR" sz="1600" dirty="0" err="1">
                <a:solidFill>
                  <a:srgbClr val="000000"/>
                </a:solidFill>
                <a:latin typeface="BlissL" panose="02000506030000020004" pitchFamily="2" charset="0"/>
              </a:rPr>
              <a:t>Psol</a:t>
            </a: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BlissL" panose="02000506030000020004" pitchFamily="2" charset="0"/>
              </a:rPr>
              <a:t>Garotinho (PR)</a:t>
            </a:r>
          </a:p>
          <a:p>
            <a:endParaRPr lang="pt-BR" sz="1600" b="1" dirty="0">
              <a:solidFill>
                <a:srgbClr val="000000"/>
              </a:solidFill>
              <a:latin typeface="Bliss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6" name="Rectangle 2"/>
          <p:cNvSpPr>
            <a:spLocks/>
          </p:cNvSpPr>
          <p:nvPr/>
        </p:nvSpPr>
        <p:spPr bwMode="auto">
          <a:xfrm>
            <a:off x="516062" y="1700808"/>
            <a:ext cx="8111876" cy="194924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São Paulo</a:t>
            </a:r>
          </a:p>
        </p:txBody>
      </p:sp>
    </p:spTree>
    <p:extLst>
      <p:ext uri="{BB962C8B-B14F-4D97-AF65-F5344CB8AC3E}">
        <p14:creationId xmlns:p14="http://schemas.microsoft.com/office/powerpoint/2010/main" val="2157164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</a:t>
            </a:r>
            <a:r>
              <a:rPr lang="pt-BR" dirty="0" smtClean="0"/>
              <a:t>SMDU / SEL / SEHAB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PL 272/ 2015 – LPUOS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BlissL" panose="02000506030000020004" pitchFamily="2" charset="0"/>
              </a:rPr>
              <a:t>Nova </a:t>
            </a:r>
            <a:r>
              <a:rPr lang="pt-BR" dirty="0">
                <a:solidFill>
                  <a:srgbClr val="000000"/>
                </a:solidFill>
                <a:latin typeface="BlissL" panose="02000506030000020004" pitchFamily="2" charset="0"/>
              </a:rPr>
              <a:t>minuta </a:t>
            </a:r>
            <a:r>
              <a:rPr lang="pt-BR" dirty="0" smtClean="0">
                <a:solidFill>
                  <a:srgbClr val="000000"/>
                </a:solidFill>
                <a:latin typeface="BlissL" panose="02000506030000020004" pitchFamily="2" charset="0"/>
              </a:rPr>
              <a:t>enviada a Câmara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BlissL" panose="02000506030000020004" pitchFamily="2" charset="0"/>
              </a:rPr>
              <a:t>Relatoria Vereador Paulo Frange (PTB)</a:t>
            </a:r>
          </a:p>
          <a:p>
            <a:endParaRPr lang="pt-BR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r>
              <a:rPr lang="pt-BR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PORTARIA Nº 56/SEHAB.G/2015 – </a:t>
            </a:r>
            <a:r>
              <a:rPr lang="pt-BR" dirty="0">
                <a:solidFill>
                  <a:srgbClr val="000000"/>
                </a:solidFill>
                <a:latin typeface="BlissL" panose="02000506030000020004" pitchFamily="2" charset="0"/>
              </a:rPr>
              <a:t>n</a:t>
            </a:r>
            <a:r>
              <a:rPr lang="pt-BR" dirty="0" smtClean="0">
                <a:solidFill>
                  <a:srgbClr val="000000"/>
                </a:solidFill>
                <a:latin typeface="BlissL" panose="02000506030000020004" pitchFamily="2" charset="0"/>
              </a:rPr>
              <a:t>ormas para cooperação SEHAB e empresas p/ MCMV/FAR</a:t>
            </a:r>
            <a:endParaRPr lang="pt-BR" b="1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BlissL" panose="02000506030000020004" pitchFamily="2" charset="0"/>
              </a:rPr>
              <a:t>Definição de convênio com recursos do FAR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BlissL" panose="02000506030000020004" pitchFamily="2" charset="0"/>
              </a:rPr>
              <a:t>Necessário Definição de convênio com recursos FGTS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r>
              <a:rPr lang="pt-BR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Novo decreto com regramento p/ HIS em elaboração em 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BlissL" panose="02000506030000020004" pitchFamily="2" charset="0"/>
              </a:rPr>
              <a:t>Solicitar audiência c/ Paula Motta – acesso ao documento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1050" dirty="0" smtClean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rgbClr val="FFFFFF">
                    <a:lumMod val="50000"/>
                  </a:srgb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</a:t>
            </a:r>
            <a:r>
              <a:rPr lang="pt-BR" dirty="0" smtClean="0"/>
              <a:t>SMT / PGT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b="1" dirty="0">
                <a:latin typeface="BlissL" panose="02000506030000020004" pitchFamily="2" charset="0"/>
              </a:rPr>
              <a:t>SMT - minuta de Lei – contrapartidas financeiras – reunião 8/12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altLang="pt-BR" dirty="0">
                <a:latin typeface="BlissL" panose="02000506030000020004" pitchFamily="2" charset="0"/>
              </a:rPr>
              <a:t> Responsabilidade MP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altLang="pt-BR" dirty="0">
                <a:latin typeface="BlissL" panose="02000506030000020004" pitchFamily="2" charset="0"/>
              </a:rPr>
              <a:t> Base de cálculo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altLang="pt-BR" dirty="0">
                <a:latin typeface="BlissL" panose="02000506030000020004" pitchFamily="2" charset="0"/>
              </a:rPr>
              <a:t> Forma de desembolso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altLang="pt-BR" dirty="0">
                <a:latin typeface="BlissL" panose="02000506030000020004" pitchFamily="2" charset="0"/>
              </a:rPr>
              <a:t> Burocracia RITT</a:t>
            </a:r>
            <a:endParaRPr lang="pt-BR" b="1" dirty="0"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Minuta SMT 98/07 e Lei PGT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Argumentação pronta: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Todo empreendimento c/ vagas de garagem=PGT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Desvinculação Área Construída e Nº de vagas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Valor/Vaga proposto: 1,45 * CUB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Alternativa: Revisão da Tabela da Minuta SMT</a:t>
            </a: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Levamos Proposta p/ discussão VPALUM Secovi. Pontos levantados: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Não obrigatoriedade p/ R2h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Questão escolas – sem vagas mas PGT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Aferir valor (Média/ forma de cálculo)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Reunião com Prefeito Haddad e secretario </a:t>
            </a:r>
            <a:r>
              <a:rPr lang="pt-BR" b="1" dirty="0" err="1" smtClean="0">
                <a:latin typeface="BlissL" panose="02000506030000020004" pitchFamily="2" charset="0"/>
              </a:rPr>
              <a:t>Tatto</a:t>
            </a:r>
            <a:r>
              <a:rPr lang="pt-BR" b="1" dirty="0" smtClean="0">
                <a:latin typeface="BlissL" panose="02000506030000020004" pitchFamily="2" charset="0"/>
              </a:rPr>
              <a:t> para apresentação da carta proposta quando finalizada a discussão</a:t>
            </a:r>
          </a:p>
          <a:p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1050" dirty="0" smtClean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</a:t>
            </a:r>
            <a:r>
              <a:rPr lang="pt-BR" dirty="0" smtClean="0"/>
              <a:t>SMT / PGT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b="1" dirty="0" smtClean="0">
                <a:latin typeface="BlissL" panose="02000506030000020004" pitchFamily="2" charset="0"/>
              </a:rPr>
              <a:t>Cálculo da média do valor pago por vaga: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latin typeface="BlissL" panose="02000506030000020004" pitchFamily="2" charset="0"/>
              </a:rPr>
              <a:t>Recebidas informações de 19 empreendimentos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latin typeface="BlissL" panose="02000506030000020004" pitchFamily="2" charset="0"/>
              </a:rPr>
              <a:t>Excluiu-se do cálculo os dois extremos que distorciam a média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b="1" dirty="0" smtClean="0">
                <a:latin typeface="BlissL" panose="02000506030000020004" pitchFamily="2" charset="0"/>
              </a:rPr>
              <a:t>Resultados da amostragem: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latin typeface="BlissL" panose="02000506030000020004" pitchFamily="2" charset="0"/>
              </a:rPr>
              <a:t>Valor Mínimo: R$1.376/vaga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latin typeface="BlissL" panose="02000506030000020004" pitchFamily="2" charset="0"/>
              </a:rPr>
              <a:t>Valor Máximo: R$ 8.782/vaga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latin typeface="BlissL" panose="02000506030000020004" pitchFamily="2" charset="0"/>
              </a:rPr>
              <a:t>Média: R$ 4.648/vaga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latin typeface="BlissL" panose="02000506030000020004" pitchFamily="2" charset="0"/>
              </a:rPr>
              <a:t>Mediana: R$ 4.530/vaga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latin typeface="BlissL" panose="02000506030000020004" pitchFamily="2" charset="0"/>
              </a:rPr>
              <a:t>Desvio Padrão: 2.632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latin typeface="BlissL" panose="02000506030000020004" pitchFamily="2" charset="0"/>
              </a:rPr>
              <a:t>Nova proposta de fórmula simplificada p/ Valor da Contrapartida por vaga (VC):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latin typeface="BlissL" panose="02000506030000020004" pitchFamily="2" charset="0"/>
              </a:rPr>
              <a:t>Área Construída Total (ATC)= 2xArea Computável (AC)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latin typeface="BlissL" panose="02000506030000020004" pitchFamily="2" charset="0"/>
              </a:rPr>
              <a:t>Nº de Vagas (NV)=AC/35 (L 13885)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latin typeface="BlissL" panose="02000506030000020004" pitchFamily="2" charset="0"/>
              </a:rPr>
              <a:t>Custo da Obra(CO)=ATC x CUB (</a:t>
            </a:r>
            <a:r>
              <a:rPr lang="pt-BR" altLang="pt-BR" dirty="0" err="1" smtClean="0">
                <a:latin typeface="BlissL" panose="02000506030000020004" pitchFamily="2" charset="0"/>
              </a:rPr>
              <a:t>Sinduscon</a:t>
            </a:r>
            <a:r>
              <a:rPr lang="pt-BR" altLang="pt-BR" dirty="0" smtClean="0">
                <a:latin typeface="BlissL" panose="02000506030000020004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latin typeface="BlissL" panose="02000506030000020004" pitchFamily="2" charset="0"/>
              </a:rPr>
              <a:t>Percentual de contrapartida= 2,5%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latin typeface="BlissL" panose="02000506030000020004" pitchFamily="2" charset="0"/>
              </a:rPr>
              <a:t>VC=(ATC x CUB x 2,5%)/NV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latin typeface="BlissL" panose="02000506030000020004" pitchFamily="2" charset="0"/>
              </a:rPr>
              <a:t>VC=(2 x AC x CUB x 2,5%) / (AC/35)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latin typeface="BlissL" panose="02000506030000020004" pitchFamily="2" charset="0"/>
              </a:rPr>
              <a:t>VC=1,75 x CUB / vaga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latin typeface="BlissL" panose="02000506030000020004" pitchFamily="2" charset="0"/>
              </a:rPr>
              <a:t>Valor maio/2015 – CSL-16A= R$2799,51 / Vaga</a:t>
            </a:r>
            <a:endParaRPr lang="pt-BR" altLang="pt-BR" dirty="0">
              <a:latin typeface="BlissL" panose="02000506030000020004" pitchFamily="2" charset="0"/>
            </a:endParaRPr>
          </a:p>
          <a:p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  <a:endParaRPr lang="en-US" sz="1050" dirty="0" smtClean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7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Revisão OUC Água Branca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Pontos críticos – Novo Decreto</a:t>
            </a:r>
            <a:endParaRPr lang="pt-BR" altLang="pt-BR" b="1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000000"/>
                </a:solidFill>
                <a:latin typeface="BlissL" panose="02000506030000020004" pitchFamily="2" charset="0"/>
              </a:rPr>
              <a:t>Revisão de fatores de cálculo do </a:t>
            </a:r>
            <a:r>
              <a:rPr lang="pt-BR" altLang="pt-BR" dirty="0">
                <a:solidFill>
                  <a:srgbClr val="000000"/>
                </a:solidFill>
                <a:latin typeface="BlissL" panose="02000506030000020004" pitchFamily="2" charset="0"/>
              </a:rPr>
              <a:t>v</a:t>
            </a:r>
            <a:r>
              <a:rPr lang="pt-BR" altLang="pt-BR" dirty="0" smtClean="0">
                <a:solidFill>
                  <a:srgbClr val="000000"/>
                </a:solidFill>
                <a:latin typeface="BlissL" panose="02000506030000020004" pitchFamily="2" charset="0"/>
              </a:rPr>
              <a:t>olume de reservatório de retardo de águas pluviais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BlissL" panose="02000506030000020004" pitchFamily="2" charset="0"/>
              </a:rPr>
              <a:t>Ñ obrigatoriedade se executado em </a:t>
            </a:r>
            <a:r>
              <a:rPr lang="pt-BR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prj</a:t>
            </a:r>
            <a:r>
              <a:rPr lang="pt-BR" dirty="0" smtClean="0">
                <a:solidFill>
                  <a:srgbClr val="000000"/>
                </a:solidFill>
                <a:latin typeface="BlissL" panose="02000506030000020004" pitchFamily="2" charset="0"/>
              </a:rPr>
              <a:t>. de loteamento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BlissL" panose="02000506030000020004" pitchFamily="2" charset="0"/>
              </a:rPr>
              <a:t>Definição de pé direito de garagens (piso-face inferior da viga)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BlissL" panose="02000506030000020004" pitchFamily="2" charset="0"/>
              </a:rPr>
              <a:t>Permissão de vagas de caminhões e utilitários no recuo de 10m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Pontos críticos – Revisão da Lei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Revisão do valor do CEPAC e de seu fator de correção (</a:t>
            </a:r>
            <a:r>
              <a:rPr lang="pt-BR" dirty="0" err="1" smtClean="0">
                <a:latin typeface="BlissL" panose="02000506030000020004" pitchFamily="2" charset="0"/>
              </a:rPr>
              <a:t>hj</a:t>
            </a:r>
            <a:r>
              <a:rPr lang="pt-BR" dirty="0" smtClean="0">
                <a:latin typeface="BlissL" panose="02000506030000020004" pitchFamily="2" charset="0"/>
              </a:rPr>
              <a:t> Selic)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Revisão da proporcionalidade de vinculação de CEPACS - 3 ñ incentivadas p/ 1 incentivada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Revisão da cota de terreno (densidade)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Revisão de fatores de equivalência de CEPACS quadro III (setores C, H, I e I1)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Reunião com a gerência de operações urbanas – Vladimir </a:t>
            </a:r>
            <a:r>
              <a:rPr lang="pt-BR" b="1" dirty="0">
                <a:latin typeface="BlissL" panose="02000506030000020004" pitchFamily="2" charset="0"/>
              </a:rPr>
              <a:t>Á</a:t>
            </a:r>
            <a:r>
              <a:rPr lang="pt-BR" b="1" dirty="0" smtClean="0">
                <a:latin typeface="BlissL" panose="02000506030000020004" pitchFamily="2" charset="0"/>
              </a:rPr>
              <a:t>vila: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Aceitou trabalhar em conjunto para elaboração de novo decreto e 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Não se mostrou contrário aos pontos expostos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Acredita que um novo decreto seja bem vindo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Se mostrou descrente quanto a revisão da lei devido a Câmara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16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4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CETESB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rgbClr val="000000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57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altLang="pt-BR" sz="17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Reuniões com </a:t>
            </a:r>
            <a:r>
              <a:rPr lang="pt-BR" altLang="pt-BR" sz="1700" b="1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Élton</a:t>
            </a:r>
            <a:r>
              <a:rPr lang="pt-BR" altLang="pt-BR" sz="17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 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(Departamento de Áreas </a:t>
            </a: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Contaminadas)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Sistema para gerenciamento de áreas contaminadas </a:t>
            </a: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(apoio 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do setor</a:t>
            </a: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):</a:t>
            </a:r>
            <a:endParaRPr lang="pt-BR" altLang="pt-BR" sz="17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536575" indent="-268288">
              <a:buFont typeface="Arial" panose="020B0604020202020204" pitchFamily="34" charset="0"/>
              <a:buChar char="•"/>
            </a:pP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Visual </a:t>
            </a:r>
            <a:r>
              <a:rPr lang="pt-BR" altLang="pt-BR" sz="17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Monterey</a:t>
            </a: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: </a:t>
            </a:r>
            <a:r>
              <a:rPr lang="pt-BR" altLang="pt-BR" sz="17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prop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. </a:t>
            </a: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fin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. </a:t>
            </a: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R$2.500.000/ prazo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: 8 meses em 4 fases</a:t>
            </a:r>
          </a:p>
          <a:p>
            <a:pPr marL="536575" indent="-268288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Schlumberger: solução </a:t>
            </a:r>
            <a:r>
              <a:rPr lang="pt-BR" altLang="pt-BR" sz="1700" dirty="0" err="1">
                <a:solidFill>
                  <a:srgbClr val="000000"/>
                </a:solidFill>
                <a:latin typeface="BlissL" panose="02000506030000020004" pitchFamily="2" charset="0"/>
              </a:rPr>
              <a:t>Hydromanager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 / </a:t>
            </a:r>
            <a:r>
              <a:rPr lang="pt-BR" altLang="pt-BR" sz="1700" dirty="0" err="1">
                <a:solidFill>
                  <a:srgbClr val="000000"/>
                </a:solidFill>
                <a:latin typeface="BlissL" panose="02000506030000020004" pitchFamily="2" charset="0"/>
              </a:rPr>
              <a:t>Hydro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 </a:t>
            </a:r>
            <a:r>
              <a:rPr lang="pt-BR" altLang="pt-BR" sz="17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geoanalyst</a:t>
            </a: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 - aguardando 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o</a:t>
            </a: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rçamento 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/ </a:t>
            </a: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prazo 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de </a:t>
            </a: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implantação</a:t>
            </a:r>
          </a:p>
          <a:p>
            <a:pPr marL="536575" indent="-268288">
              <a:buFont typeface="Arial" panose="020B0604020202020204" pitchFamily="34" charset="0"/>
              <a:buChar char="•"/>
            </a:pP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Possíveis Parcerias para Custeio: </a:t>
            </a:r>
            <a:r>
              <a:rPr lang="pt-BR" altLang="pt-BR" sz="1700" dirty="0" err="1">
                <a:solidFill>
                  <a:srgbClr val="000000"/>
                </a:solidFill>
                <a:latin typeface="BlissL" panose="02000506030000020004" pitchFamily="2" charset="0"/>
              </a:rPr>
              <a:t>Aesas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, </a:t>
            </a:r>
            <a:r>
              <a:rPr lang="pt-BR" altLang="pt-BR" sz="1700" dirty="0" err="1">
                <a:solidFill>
                  <a:srgbClr val="000000"/>
                </a:solidFill>
                <a:latin typeface="BlissL" panose="02000506030000020004" pitchFamily="2" charset="0"/>
              </a:rPr>
              <a:t>Abetre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, </a:t>
            </a:r>
            <a:r>
              <a:rPr lang="pt-BR" altLang="pt-BR" sz="1700" dirty="0" err="1">
                <a:solidFill>
                  <a:srgbClr val="000000"/>
                </a:solidFill>
                <a:latin typeface="BlissL" panose="02000506030000020004" pitchFamily="2" charset="0"/>
              </a:rPr>
              <a:t>Sindicom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, ABLP, </a:t>
            </a:r>
            <a:r>
              <a:rPr lang="pt-BR" altLang="pt-BR" sz="1700" dirty="0" err="1">
                <a:solidFill>
                  <a:srgbClr val="000000"/>
                </a:solidFill>
                <a:latin typeface="BlissL" panose="02000506030000020004" pitchFamily="2" charset="0"/>
              </a:rPr>
              <a:t>Sinduscon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 SP, Secovi SP</a:t>
            </a: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.</a:t>
            </a:r>
          </a:p>
          <a:p>
            <a:pPr indent="-303213">
              <a:buFontTx/>
              <a:buNone/>
            </a:pPr>
            <a:endParaRPr lang="pt-BR" altLang="pt-BR" sz="1700" dirty="0" smtClean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68288" indent="-268288"/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Nova decisão 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de </a:t>
            </a: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diretoria 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em elaboração</a:t>
            </a: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: Centralização 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das </a:t>
            </a: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análises, Prioridade p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/ mudança de </a:t>
            </a: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uso, </a:t>
            </a:r>
            <a:r>
              <a:rPr lang="pt-BR" altLang="pt-BR" sz="1700" i="1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Checklis</a:t>
            </a:r>
            <a:r>
              <a:rPr lang="pt-BR" altLang="pt-BR" sz="17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t</a:t>
            </a: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 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para entrada de </a:t>
            </a: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processo,  Aprovação 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de projeto de análise confirmatória</a:t>
            </a:r>
          </a:p>
          <a:p>
            <a:pPr marL="536575" lvl="1" indent="-268288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Reunião para acompanhamento agendada para 6ª-feira, 26/6 às 9h30 na CETESB</a:t>
            </a:r>
          </a:p>
          <a:p>
            <a:pPr indent="-760413">
              <a:buFontTx/>
              <a:buNone/>
            </a:pPr>
            <a:endParaRPr lang="pt-BR" altLang="pt-BR" sz="1700" dirty="0" smtClean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68288" indent="-268288"/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Parceria 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CETESB/Secovi-SP/ABRAINC / AESAS - capacitação de profissionais e auxílio aos técnicos da CETESB na análise</a:t>
            </a:r>
          </a:p>
          <a:p>
            <a:pPr indent="-760413">
              <a:buFontTx/>
              <a:buNone/>
            </a:pPr>
            <a:endParaRPr lang="pt-BR" altLang="pt-BR" sz="17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Alterações no decreto acordadas (ABRAINC/AESAS + Técnicos CETESB)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 Alternativa para Dec.59263 (</a:t>
            </a:r>
            <a:r>
              <a:rPr 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“Declaração de Uso Compatível”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 para tirar Habite-se)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 Comunicação com cliente: averbação de Área Contaminada de Risco Confirmado na matrícula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 Agendamento com Patrícia </a:t>
            </a:r>
            <a:r>
              <a:rPr lang="pt-BR" altLang="pt-BR" sz="1700" dirty="0" err="1">
                <a:solidFill>
                  <a:srgbClr val="000000"/>
                </a:solidFill>
                <a:latin typeface="BlissL" panose="02000506030000020004" pitchFamily="2" charset="0"/>
              </a:rPr>
              <a:t>Iglecias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 </a:t>
            </a:r>
            <a:r>
              <a:rPr lang="pt-BR" alt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para 4ª-feira, 8/</a:t>
            </a:r>
            <a:r>
              <a:rPr lang="pt-BR" alt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7. </a:t>
            </a:r>
            <a:r>
              <a:rPr 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Agradecemos ao Cláudio </a:t>
            </a:r>
            <a:r>
              <a:rPr 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Carvalho (</a:t>
            </a:r>
            <a:r>
              <a:rPr lang="pt-BR" sz="17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) pela ajuda no agendamento desta </a:t>
            </a:r>
            <a:r>
              <a:rPr 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reunião</a:t>
            </a:r>
            <a:r>
              <a:rPr 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.</a:t>
            </a:r>
            <a:endParaRPr lang="pt-BR" altLang="pt-BR" sz="1700" dirty="0">
              <a:solidFill>
                <a:srgbClr val="000000"/>
              </a:solidFill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rgbClr val="FFFFFF">
                    <a:lumMod val="50000"/>
                  </a:srgb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61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37884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12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CETESB – </a:t>
            </a:r>
            <a:r>
              <a:rPr lang="pt-BR" sz="2400" kern="12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Akatu</a:t>
            </a:r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– Diálogos de Transição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327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b="1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Akatu</a:t>
            </a:r>
            <a:r>
              <a:rPr lang="pt-BR" altLang="pt-BR" sz="1800" b="1" dirty="0">
                <a:solidFill>
                  <a:srgbClr val="000000"/>
                </a:solidFill>
                <a:latin typeface="BlissL" panose="02000506030000020004" pitchFamily="2" charset="0"/>
              </a:rPr>
              <a:t> - 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mobilização da sociedade para o consumo 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consciente</a:t>
            </a:r>
          </a:p>
          <a:p>
            <a:pPr>
              <a:buFontTx/>
              <a:buNone/>
            </a:pPr>
            <a:endParaRPr lang="pt-BR" alt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r>
              <a:rPr lang="pt-BR" alt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Questão Áreas contaminadas:</a:t>
            </a:r>
          </a:p>
          <a:p>
            <a:pPr marL="285750" indent="-285750"/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segurança para compradores</a:t>
            </a:r>
          </a:p>
          <a:p>
            <a:pPr marL="285750" indent="-285750"/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garantia de divulgação da informação</a:t>
            </a:r>
          </a:p>
          <a:p>
            <a:pPr marL="285750" indent="-285750"/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mudança de percepção dos clientes</a:t>
            </a:r>
          </a:p>
          <a:p>
            <a:pPr marL="285750" indent="-285750"/>
            <a:endParaRPr lang="pt-BR" alt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alt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Proposta </a:t>
            </a:r>
            <a:r>
              <a:rPr lang="pt-BR" altLang="pt-BR" sz="1800" b="1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Akatu</a:t>
            </a:r>
            <a:r>
              <a:rPr lang="pt-BR" altLang="pt-BR" sz="1800" b="1" dirty="0">
                <a:solidFill>
                  <a:srgbClr val="000000"/>
                </a:solidFill>
                <a:latin typeface="BlissL" panose="02000506030000020004" pitchFamily="2" charset="0"/>
              </a:rPr>
              <a:t>: 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Mudança da percepção sobre o risco de contaminação pelos compradores e moradores de imóveis construídos em terrenos 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contaminados</a:t>
            </a:r>
          </a:p>
          <a:p>
            <a:pPr>
              <a:buNone/>
            </a:pPr>
            <a:endParaRPr lang="pt-BR" alt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rgbClr val="FFFFFF">
                    <a:lumMod val="50000"/>
                  </a:srgb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280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Eletropaulo </a:t>
            </a:r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– Coparticipação 2.500 kW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rgbClr val="000000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555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Conclusões DGCGT:</a:t>
            </a:r>
          </a:p>
          <a:p>
            <a:pPr>
              <a:buFontTx/>
              <a:buNone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A </a:t>
            </a:r>
            <a:r>
              <a:rPr 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conduta atual da ELETROPAULO possui o seguinte respaldo normativo expresso:</a:t>
            </a:r>
          </a:p>
          <a:p>
            <a:pPr marL="361950" indent="-361950">
              <a:tabLst>
                <a:tab pos="361950" algn="l"/>
                <a:tab pos="1797050" algn="l"/>
              </a:tabLst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para </a:t>
            </a:r>
            <a:r>
              <a:rPr 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empreendimentos que pretendam utilizar montante de energia superior a 2.500 kW, as normas dispõem que o fornecimento, de fato – e como regra –, deverá ocorrer em alta tensão;</a:t>
            </a:r>
          </a:p>
          <a:p>
            <a:pPr marL="361950" indent="-361950">
              <a:tabLst>
                <a:tab pos="361950" algn="l"/>
                <a:tab pos="1797050" algn="l"/>
              </a:tabLst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a </a:t>
            </a:r>
            <a:r>
              <a:rPr 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possibilidade de atendimento em tensão diferente depende de viabilidade técnica e capacidade do subsistema elétrico da região;</a:t>
            </a:r>
          </a:p>
          <a:p>
            <a:pPr marL="361950" indent="-361950">
              <a:tabLst>
                <a:tab pos="361950" algn="l"/>
                <a:tab pos="1797050" algn="l"/>
              </a:tabLst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incumbe </a:t>
            </a:r>
            <a:r>
              <a:rPr 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à unidade consumidora prover a infraestrutura necessária ao abaixamento da tensão (subestação transformadora); e</a:t>
            </a:r>
          </a:p>
          <a:p>
            <a:pPr marL="361950" indent="-361950">
              <a:tabLst>
                <a:tab pos="361950" algn="l"/>
                <a:tab pos="1797050" algn="l"/>
              </a:tabLst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são </a:t>
            </a:r>
            <a:r>
              <a:rPr 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extremamente restritas as hipóteses de compartilhamento de subestações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.</a:t>
            </a:r>
          </a:p>
          <a:p>
            <a:pPr>
              <a:buFontTx/>
              <a:buNone/>
              <a:tabLst>
                <a:tab pos="1797050" algn="l"/>
              </a:tabLst>
            </a:pPr>
            <a:endParaRPr lang="pt-BR" sz="1800" dirty="0" smtClean="0">
              <a:solidFill>
                <a:srgbClr val="FF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  <a:tabLst>
                <a:tab pos="1797050" algn="l"/>
              </a:tabLst>
            </a:pPr>
            <a:r>
              <a:rPr 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Estratégia Jurídica:</a:t>
            </a:r>
          </a:p>
          <a:p>
            <a:pPr marL="342900" indent="-342900">
              <a:buFont typeface="+mj-lt"/>
              <a:buAutoNum type="arabicPeriod"/>
              <a:tabLst>
                <a:tab pos="1797050" algn="l"/>
              </a:tabLst>
            </a:pPr>
            <a:r>
              <a:rPr 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Unidades autônomas como unidades consumidoras (via administrativa):</a:t>
            </a:r>
          </a:p>
          <a:p>
            <a:pPr marL="1371600" lvl="1" indent="-342900">
              <a:buFont typeface="+mj-lt"/>
              <a:buAutoNum type="alphaLcParenR"/>
              <a:tabLst>
                <a:tab pos="1797050" algn="l"/>
              </a:tabLst>
            </a:pPr>
            <a:r>
              <a:rPr 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Cada empresa apresenta solicitação individual pleiteando o entendimento de que cada unidade autônoma seja considerada uma unidade consumidora &lt; 2500kW</a:t>
            </a:r>
          </a:p>
          <a:p>
            <a:pPr marL="1371600" lvl="1" indent="-342900">
              <a:buFont typeface="+mj-lt"/>
              <a:buAutoNum type="alphaLcParenR"/>
              <a:tabLst>
                <a:tab pos="1797050" algn="l"/>
              </a:tabLst>
            </a:pPr>
            <a:r>
              <a:rPr 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Eventual recusa da Eletropaulo ensejará </a:t>
            </a:r>
            <a:r>
              <a:rPr 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a formalização de reclamações à ARSESP e, posteriormente, também à </a:t>
            </a:r>
            <a:r>
              <a:rPr 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ANEEL.</a:t>
            </a:r>
          </a:p>
          <a:p>
            <a:pPr marL="1371600" lvl="1" indent="-342900">
              <a:buFont typeface="+mj-lt"/>
              <a:buAutoNum type="alphaLcParenR"/>
              <a:tabLst>
                <a:tab pos="1797050" algn="l"/>
              </a:tabLst>
            </a:pPr>
            <a:r>
              <a:rPr lang="pt-BR" sz="17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Na </a:t>
            </a:r>
            <a:r>
              <a:rPr lang="pt-BR" sz="1700" b="1" dirty="0">
                <a:solidFill>
                  <a:srgbClr val="000000"/>
                </a:solidFill>
                <a:latin typeface="BlissL" panose="02000506030000020004" pitchFamily="2" charset="0"/>
              </a:rPr>
              <a:t>hipótese de que haja um número representativo de negativas a seus associados, a ABRAINC poderá apresentar essas reclamações em </a:t>
            </a:r>
            <a:r>
              <a:rPr lang="pt-BR" sz="17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seu nome;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rgbClr val="FFFFFF">
                    <a:lumMod val="50000"/>
                  </a:srgb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14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Eletropaulo </a:t>
            </a:r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– Coparticipação 2.500 kW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rgbClr val="000000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542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Unidades autônomas como unidades consumidoras (via 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judicial): </a:t>
            </a:r>
          </a:p>
          <a:p>
            <a:pPr marL="1371600" lvl="1" indent="-342900">
              <a:buFont typeface="+mj-lt"/>
              <a:buAutoNum type="alphaLcParenR"/>
            </a:pPr>
            <a:r>
              <a:rPr 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a </a:t>
            </a:r>
            <a:r>
              <a:rPr lang="pt-BR" sz="1700" dirty="0">
                <a:solidFill>
                  <a:srgbClr val="000000"/>
                </a:solidFill>
                <a:latin typeface="BlissL" panose="02000506030000020004" pitchFamily="2" charset="0"/>
              </a:rPr>
              <a:t>impetração de mandado de segurança coletivo pela </a:t>
            </a:r>
            <a:r>
              <a:rPr lang="pt-BR" sz="1700" dirty="0" smtClean="0">
                <a:solidFill>
                  <a:srgbClr val="000000"/>
                </a:solidFill>
                <a:latin typeface="BlissL" panose="02000506030000020004" pitchFamily="2" charset="0"/>
              </a:rPr>
              <a:t>ABRAINC;</a:t>
            </a:r>
          </a:p>
          <a:p>
            <a:pPr marL="342900" indent="-342900">
              <a:buFont typeface="+mj-lt"/>
              <a:buAutoNum type="arabicPeriod" startAt="2"/>
            </a:pPr>
            <a:endParaRPr 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A depender de respaldo técnico, seria </a:t>
            </a:r>
            <a:r>
              <a:rPr 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possível questionar (administrativa e judicialmente) a alegação de saturação 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do subsistema </a:t>
            </a:r>
            <a:r>
              <a:rPr 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elétrico da região metropolitana de São 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Paulo;</a:t>
            </a:r>
          </a:p>
          <a:p>
            <a:pPr marL="342900" indent="-342900">
              <a:buFont typeface="+mj-lt"/>
              <a:buAutoNum type="arabicPeriod" startAt="2"/>
            </a:pPr>
            <a:endParaRPr 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A depender de respaldo técnico</a:t>
            </a:r>
            <a:r>
              <a:rPr 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, 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Ação </a:t>
            </a:r>
            <a:r>
              <a:rPr 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Direta de Inconstitucionalidade 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no </a:t>
            </a:r>
            <a:r>
              <a:rPr 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STF 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questionando a constitucionalidade das inúmeras restrições ao compartilhamento de subestações, por violação ao princípio da razoabilidade e da proporcionalidade;</a:t>
            </a:r>
          </a:p>
          <a:p>
            <a:pPr>
              <a:buNone/>
            </a:pPr>
            <a:endParaRPr lang="pt-BR" sz="1800" dirty="0" smtClean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None/>
            </a:pPr>
            <a:endParaRPr lang="pt-BR" sz="1800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endParaRPr lang="pt-BR" sz="1800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endParaRPr lang="pt-BR" sz="1800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r>
              <a:rPr 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Reuniões trimestrais p/ acompanhamento </a:t>
            </a:r>
            <a:r>
              <a:rPr 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fluxo e </a:t>
            </a:r>
            <a:r>
              <a:rPr 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operações</a:t>
            </a:r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 – Em contato com </a:t>
            </a:r>
            <a:r>
              <a:rPr lang="pt-BR" sz="1800" dirty="0" err="1" smtClean="0">
                <a:solidFill>
                  <a:schemeClr val="tx1"/>
                </a:solidFill>
                <a:latin typeface="BlissL" panose="02000506030000020004" pitchFamily="2" charset="0"/>
              </a:rPr>
              <a:t>Sinduscon</a:t>
            </a:r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 para agendamento</a:t>
            </a:r>
            <a:endParaRPr lang="pt-BR" sz="1800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Casos </a:t>
            </a:r>
            <a:r>
              <a:rPr 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específicos</a:t>
            </a:r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 - </a:t>
            </a:r>
            <a:r>
              <a:rPr lang="pt-BR" sz="1800" u="sng" dirty="0">
                <a:solidFill>
                  <a:srgbClr val="FF0000"/>
                </a:solidFill>
                <a:latin typeface="BlissL" panose="02000506030000020004" pitchFamily="2" charset="0"/>
                <a:hlinkClick r:id="rId3"/>
              </a:rPr>
              <a:t>rogerio.jorge@aes.com</a:t>
            </a:r>
            <a:endParaRPr lang="pt-BR" sz="1800" dirty="0">
              <a:solidFill>
                <a:srgbClr val="FF0000"/>
              </a:solidFill>
              <a:latin typeface="BlissL" panose="02000506030000020004" pitchFamily="2" charset="0"/>
            </a:endParaRPr>
          </a:p>
          <a:p>
            <a:pPr>
              <a:buNone/>
            </a:pPr>
            <a:endParaRPr lang="pt-BR" sz="1800" dirty="0" smtClean="0">
              <a:solidFill>
                <a:srgbClr val="000000"/>
              </a:solidFill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rgbClr val="FFFFFF">
                    <a:lumMod val="50000"/>
                  </a:srgb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64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611560" y="1700808"/>
            <a:ext cx="8111876" cy="194924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</a:t>
            </a:r>
            <a:endParaRPr lang="en-US" sz="4000" dirty="0" smtClean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36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Indicadores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Mercado FIPE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2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44624"/>
            <a:ext cx="2525167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49664"/>
              </p:ext>
            </p:extLst>
          </p:nvPr>
        </p:nvGraphicFramePr>
        <p:xfrm>
          <a:off x="215516" y="692696"/>
          <a:ext cx="8676964" cy="6067934"/>
        </p:xfrm>
        <a:graphic>
          <a:graphicData uri="http://schemas.openxmlformats.org/drawingml/2006/table">
            <a:tbl>
              <a:tblPr/>
              <a:tblGrid>
                <a:gridCol w="1721051"/>
                <a:gridCol w="1505919"/>
                <a:gridCol w="5449994"/>
              </a:tblGrid>
              <a:tr h="2945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Empresa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Dados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Comentário sobre contato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Brookfield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Cury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Cyrela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Direcional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Esser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Gafisa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Moura Dubeux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MRV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Rodobens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Rossi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Tecnisa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Tenda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 (mas enviou dados agregados e incompletos)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Yuny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 (mas há inconsitências nos dados)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2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dados até março de 2014, dados de janeiro de 2015 a abril de 2015 e dados agregados de abril de 2014 a dezembro de 2014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Emccamp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 (mas enviou dado do 1º trimestre agregado)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Eztec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apenas dados agregados para 2014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Patrimar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dados de fevereiro de 2015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Trisul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dados de janeiro 2015 a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Viver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outubro de 2014 (mas não dos outros meses)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Even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(mas ainda não enviou informações)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JHSF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Indicou sua participação a partir de 2015,ainda sem resposta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Plano &amp; Plano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(mas enviou apenas informações de RH)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Odebrecht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última semana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Andrade Gutierrez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1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Canopus</a:t>
                      </a:r>
                      <a:endParaRPr lang="pt-BR" sz="12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0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37884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r>
              <a:rPr lang="en-US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59556" y="90355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>
                <a:latin typeface="BlissL" panose="02000506030000020004" pitchFamily="2" charset="0"/>
              </a:rPr>
              <a:t>Atualizações – 11:00 às 11:15h</a:t>
            </a:r>
            <a:r>
              <a:rPr lang="pt-BR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err="1" smtClean="0">
                <a:latin typeface="BlissL" panose="02000506030000020004" pitchFamily="2" charset="0"/>
              </a:rPr>
              <a:t>Funding</a:t>
            </a:r>
            <a:r>
              <a:rPr lang="pt-BR" dirty="0">
                <a:latin typeface="BlissL" panose="02000506030000020004" pitchFamily="2" charset="0"/>
              </a:rPr>
              <a:t>, </a:t>
            </a:r>
            <a:r>
              <a:rPr lang="pt-BR" dirty="0" smtClean="0">
                <a:latin typeface="BlissL" panose="02000506030000020004" pitchFamily="2" charset="0"/>
              </a:rPr>
              <a:t>Cause, outras atualizações</a:t>
            </a:r>
          </a:p>
          <a:p>
            <a:pPr lvl="0"/>
            <a:r>
              <a:rPr lang="pt-BR" dirty="0" smtClean="0">
                <a:latin typeface="BlissL" panose="02000506030000020004" pitchFamily="2" charset="0"/>
              </a:rPr>
              <a:t> </a:t>
            </a: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Carretagem/ Modelo </a:t>
            </a:r>
            <a:r>
              <a:rPr lang="pt-BR" b="1" dirty="0">
                <a:latin typeface="BlissL" panose="02000506030000020004" pitchFamily="2" charset="0"/>
              </a:rPr>
              <a:t>de </a:t>
            </a:r>
            <a:r>
              <a:rPr lang="pt-BR" b="1" dirty="0" smtClean="0">
                <a:latin typeface="BlissL" panose="02000506030000020004" pitchFamily="2" charset="0"/>
              </a:rPr>
              <a:t>Vendas </a:t>
            </a:r>
            <a:r>
              <a:rPr lang="pt-BR" b="1" dirty="0">
                <a:latin typeface="BlissL" panose="02000506030000020004" pitchFamily="2" charset="0"/>
              </a:rPr>
              <a:t>– </a:t>
            </a:r>
            <a:r>
              <a:rPr lang="pt-BR" b="1" dirty="0" smtClean="0">
                <a:latin typeface="BlissL" panose="02000506030000020004" pitchFamily="2" charset="0"/>
              </a:rPr>
              <a:t>11:15h </a:t>
            </a:r>
            <a:r>
              <a:rPr lang="pt-BR" b="1" dirty="0">
                <a:latin typeface="BlissL" panose="02000506030000020004" pitchFamily="2" charset="0"/>
              </a:rPr>
              <a:t>às </a:t>
            </a:r>
            <a:r>
              <a:rPr lang="pt-BR" b="1" dirty="0" smtClean="0">
                <a:latin typeface="BlissL" panose="02000506030000020004" pitchFamily="2" charset="0"/>
              </a:rPr>
              <a:t>11:35h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O Modelo </a:t>
            </a:r>
            <a:r>
              <a:rPr lang="pt-BR" dirty="0">
                <a:latin typeface="BlissL" panose="02000506030000020004" pitchFamily="2" charset="0"/>
              </a:rPr>
              <a:t>de </a:t>
            </a:r>
            <a:r>
              <a:rPr lang="pt-BR" dirty="0" smtClean="0">
                <a:latin typeface="BlissL" panose="02000506030000020004" pitchFamily="2" charset="0"/>
              </a:rPr>
              <a:t>Vendas – atualizações e encaminhamentos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Próximos passos</a:t>
            </a:r>
          </a:p>
          <a:p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 err="1">
                <a:latin typeface="BlissL" panose="02000506030000020004" pitchFamily="2" charset="0"/>
              </a:rPr>
              <a:t>Distratos</a:t>
            </a:r>
            <a:r>
              <a:rPr lang="pt-BR" b="1" dirty="0">
                <a:latin typeface="BlissL" panose="02000506030000020004" pitchFamily="2" charset="0"/>
              </a:rPr>
              <a:t>– </a:t>
            </a:r>
            <a:r>
              <a:rPr lang="pt-BR" dirty="0" smtClean="0">
                <a:latin typeface="BlissL" panose="02000506030000020004" pitchFamily="2" charset="0"/>
              </a:rPr>
              <a:t>11:35h </a:t>
            </a:r>
            <a:r>
              <a:rPr lang="pt-BR" dirty="0">
                <a:latin typeface="BlissL" panose="02000506030000020004" pitchFamily="2" charset="0"/>
              </a:rPr>
              <a:t>às </a:t>
            </a:r>
            <a:r>
              <a:rPr lang="pt-BR" dirty="0" smtClean="0">
                <a:latin typeface="BlissL" panose="02000506030000020004" pitchFamily="2" charset="0"/>
              </a:rPr>
              <a:t>11:55h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PL </a:t>
            </a:r>
            <a:r>
              <a:rPr lang="pt-BR" dirty="0" smtClean="0">
                <a:latin typeface="BlissL" panose="02000506030000020004" pitchFamily="2" charset="0"/>
              </a:rPr>
              <a:t>1220/ 2015, PL 279/2014 e PL 16/2015</a:t>
            </a:r>
            <a:endParaRPr lang="pt-BR" dirty="0"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Parque Augusta e outros – 11:55h às 12:15h</a:t>
            </a: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Discussão </a:t>
            </a:r>
            <a:r>
              <a:rPr lang="pt-BR" dirty="0">
                <a:latin typeface="BlissL" panose="02000506030000020004" pitchFamily="2" charset="0"/>
              </a:rPr>
              <a:t>sobre nossa atuação em relação a projetos e a insegurança jurídica / </a:t>
            </a:r>
            <a:r>
              <a:rPr lang="pt-BR" dirty="0" err="1" smtClean="0">
                <a:latin typeface="BlissL" panose="02000506030000020004" pitchFamily="2" charset="0"/>
              </a:rPr>
              <a:t>Arq.Futuro</a:t>
            </a: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Atualizações - Burocracia</a:t>
            </a:r>
            <a:r>
              <a:rPr lang="pt-BR" b="1" dirty="0">
                <a:latin typeface="BlissL" panose="02000506030000020004" pitchFamily="2" charset="0"/>
              </a:rPr>
              <a:t>/ Licenciamentos – </a:t>
            </a:r>
            <a:r>
              <a:rPr lang="pt-BR" b="1" dirty="0" smtClean="0">
                <a:latin typeface="BlissL" panose="02000506030000020004" pitchFamily="2" charset="0"/>
              </a:rPr>
              <a:t>12:15h </a:t>
            </a:r>
            <a:r>
              <a:rPr lang="pt-BR" b="1" dirty="0">
                <a:latin typeface="BlissL" panose="02000506030000020004" pitchFamily="2" charset="0"/>
              </a:rPr>
              <a:t>às </a:t>
            </a:r>
            <a:r>
              <a:rPr lang="pt-BR" b="1" dirty="0" smtClean="0">
                <a:latin typeface="BlissL" panose="02000506030000020004" pitchFamily="2" charset="0"/>
              </a:rPr>
              <a:t>13:00h</a:t>
            </a:r>
            <a:endParaRPr lang="pt-BR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Estratégia de abordagem candidatos 2016 - </a:t>
            </a:r>
            <a:r>
              <a:rPr lang="pt-BR" dirty="0" smtClean="0">
                <a:latin typeface="BlissL" panose="02000506030000020004" pitchFamily="2" charset="0"/>
              </a:rPr>
              <a:t>SP/ RJ</a:t>
            </a:r>
            <a:endParaRPr lang="pt-BR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Prefeitura </a:t>
            </a:r>
            <a:r>
              <a:rPr lang="pt-BR" dirty="0">
                <a:latin typeface="BlissL" panose="02000506030000020004" pitchFamily="2" charset="0"/>
              </a:rPr>
              <a:t>de São Paulo </a:t>
            </a:r>
            <a:r>
              <a:rPr lang="pt-BR" dirty="0" smtClean="0">
                <a:latin typeface="BlissL" panose="02000506030000020004" pitchFamily="2" charset="0"/>
              </a:rPr>
              <a:t>– LPUOS, SMT, OUC 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Eletropaulo, CETESB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41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18035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4000" dirty="0" smtClean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11:00h </a:t>
            </a:r>
            <a:r>
              <a:rPr lang="en-US" sz="4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11:15</a:t>
            </a:r>
            <a:endParaRPr lang="en-US" sz="4000" dirty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27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280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>
                <a:latin typeface="BlissL" panose="02000506030000020004" pitchFamily="2" charset="0"/>
              </a:rPr>
              <a:t>Acessibilidade </a:t>
            </a:r>
            <a:r>
              <a:rPr lang="pt-BR" b="1" dirty="0">
                <a:latin typeface="BlissL" panose="02000506030000020004" pitchFamily="2" charset="0"/>
              </a:rPr>
              <a:t>- PL  7699/2006 - </a:t>
            </a:r>
            <a:r>
              <a:rPr lang="pt-BR" dirty="0">
                <a:latin typeface="BlissL" panose="02000506030000020004" pitchFamily="2" charset="0"/>
              </a:rPr>
              <a:t>Relator – Senador Romário – RJZ</a:t>
            </a:r>
            <a:r>
              <a:rPr lang="pt-BR" dirty="0" smtClean="0">
                <a:latin typeface="BlissL" panose="02000506030000020004" pitchFamily="2" charset="0"/>
              </a:rPr>
              <a:t>?</a:t>
            </a:r>
            <a:endParaRPr lang="pt-BR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Reserva de 3% de unidades para PNE / custos/ Prazo de transição</a:t>
            </a: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>
                <a:latin typeface="BlissL" panose="02000506030000020004"/>
              </a:rPr>
              <a:t>Prazos de Garantia CEF – </a:t>
            </a:r>
            <a:r>
              <a:rPr lang="pt-BR" b="1" dirty="0" smtClean="0">
                <a:latin typeface="BlissL" panose="02000506030000020004"/>
              </a:rPr>
              <a:t>Workshop realizado </a:t>
            </a:r>
            <a:r>
              <a:rPr lang="pt-BR" b="1" dirty="0">
                <a:latin typeface="BlissL" panose="02000506030000020004"/>
              </a:rPr>
              <a:t>3ª-feira, dia 19/5</a:t>
            </a:r>
            <a:r>
              <a:rPr lang="pt-BR" b="1" dirty="0" smtClean="0">
                <a:latin typeface="BlissL" panose="02000506030000020004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/>
              </a:rPr>
              <a:t>Itens da tabela em acordo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/>
              </a:rPr>
              <a:t>Questões pendentes: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/>
              </a:rPr>
              <a:t>Início da vigência dos prazos de garantia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/>
              </a:rPr>
              <a:t>Comprovação de execução da manutenção para acionamento das garantias</a:t>
            </a:r>
            <a:endParaRPr lang="pt-BR" dirty="0">
              <a:latin typeface="BlissL" panose="02000506030000020004"/>
            </a:endParaRPr>
          </a:p>
          <a:p>
            <a:endParaRPr lang="pt-BR" sz="16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/>
              <a:t>Atualizações </a:t>
            </a:r>
            <a:r>
              <a:rPr lang="pt-BR" sz="2400" dirty="0"/>
              <a:t>– </a:t>
            </a:r>
            <a:r>
              <a:rPr lang="pt-BR" sz="2400" dirty="0" smtClean="0"/>
              <a:t>Imagem do setor, eventos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79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6" name="Rectangle 2"/>
          <p:cNvSpPr>
            <a:spLocks/>
          </p:cNvSpPr>
          <p:nvPr/>
        </p:nvSpPr>
        <p:spPr bwMode="auto">
          <a:xfrm>
            <a:off x="636588" y="762000"/>
            <a:ext cx="8111876" cy="194924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Funding, </a:t>
            </a:r>
            <a:r>
              <a:rPr lang="en-US" sz="4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crédito</a:t>
            </a:r>
            <a:endParaRPr lang="en-US" sz="4000" dirty="0" smtClean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80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9512" y="138315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Propostas Gerais – </a:t>
            </a:r>
            <a:r>
              <a:rPr lang="pt-BR" dirty="0" err="1" smtClean="0"/>
              <a:t>Funding</a:t>
            </a:r>
            <a:r>
              <a:rPr lang="pt-BR" dirty="0" smtClean="0"/>
              <a:t>/ Poupança</a:t>
            </a:r>
            <a:endParaRPr lang="pt-BR" dirty="0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51520" y="715918"/>
            <a:ext cx="88569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Redução no depósito compulsório da Caderneta de Poupança – </a:t>
            </a:r>
            <a:r>
              <a:rPr lang="pt-BR" sz="1700" dirty="0" smtClean="0">
                <a:latin typeface="BlissL" panose="02000506030000020004" pitchFamily="2" charset="0"/>
              </a:rPr>
              <a:t>R$ 22,5 bi</a:t>
            </a:r>
          </a:p>
          <a:p>
            <a:pPr lvl="1"/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Aumento do limite do FGTS em auxílio da Poupança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Aumento do limite do FGTS para R$ 300 mil – R$ 5bi (pró-cotista) + 2 bi (ampliação na faixa)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Aumento da eficiência na destinação de recursos para os financiamentos habitacionais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E</a:t>
            </a:r>
            <a:r>
              <a:rPr lang="pt-BR" sz="1700" dirty="0" smtClean="0">
                <a:latin typeface="BlissL" panose="02000506030000020004" pitchFamily="2" charset="0"/>
              </a:rPr>
              <a:t>xclusão de </a:t>
            </a:r>
            <a:r>
              <a:rPr lang="pt-BR" sz="1700" dirty="0" err="1" smtClean="0">
                <a:latin typeface="BlissL" panose="02000506030000020004" pitchFamily="2" charset="0"/>
              </a:rPr>
              <a:t>CRIs</a:t>
            </a:r>
            <a:r>
              <a:rPr lang="pt-BR" sz="1700" dirty="0" smtClean="0">
                <a:latin typeface="BlissL" panose="02000506030000020004" pitchFamily="2" charset="0"/>
              </a:rPr>
              <a:t> corporativos da exigibilidade da Poupança – efeito R$ 17,6  bi, incluindo multiplicador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Manutenção da isenção fiscal para as </a:t>
            </a:r>
            <a:r>
              <a:rPr lang="pt-BR" sz="1700" b="1" dirty="0" err="1" smtClean="0">
                <a:latin typeface="BlissL" panose="02000506030000020004" pitchFamily="2" charset="0"/>
              </a:rPr>
              <a:t>LCIs</a:t>
            </a:r>
            <a:r>
              <a:rPr lang="pt-BR" sz="1700" b="1" dirty="0" smtClean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importante fonte complementar de </a:t>
            </a:r>
            <a:r>
              <a:rPr lang="pt-BR" sz="1700" i="1" dirty="0" err="1" smtClean="0">
                <a:latin typeface="BlissL" panose="02000506030000020004" pitchFamily="2" charset="0"/>
              </a:rPr>
              <a:t>funding</a:t>
            </a:r>
            <a:r>
              <a:rPr lang="pt-BR" sz="1700" dirty="0" smtClean="0">
                <a:latin typeface="BlissL" panose="02000506030000020004" pitchFamily="2" charset="0"/>
              </a:rPr>
              <a:t> para o setor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Faixa 1 </a:t>
            </a:r>
            <a:r>
              <a:rPr lang="pt-BR" sz="1700" dirty="0" smtClean="0">
                <a:latin typeface="BlissL" panose="02000506030000020004" pitchFamily="2" charset="0"/>
              </a:rPr>
              <a:t>– ajuste nos cronogramas/regularidade nos pagamentos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79512" y="620688"/>
            <a:ext cx="86876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Ameaça à solvência</a:t>
            </a:r>
            <a:r>
              <a:rPr lang="pt-BR" sz="1700" b="1" dirty="0">
                <a:latin typeface="BlissL" panose="02000506030000020004" pitchFamily="2" charset="0"/>
              </a:rPr>
              <a:t> do </a:t>
            </a:r>
            <a:r>
              <a:rPr lang="pt-BR" sz="1700" b="1" dirty="0" smtClean="0">
                <a:latin typeface="BlissL" panose="02000506030000020004" pitchFamily="2" charset="0"/>
              </a:rPr>
              <a:t>FGTS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Descasamento de </a:t>
            </a:r>
            <a:r>
              <a:rPr lang="pt-BR" sz="1700" i="1" dirty="0" smtClean="0">
                <a:latin typeface="BlissL" panose="02000506030000020004" pitchFamily="2" charset="0"/>
              </a:rPr>
              <a:t>duration</a:t>
            </a:r>
            <a:r>
              <a:rPr lang="pt-BR" sz="1700" dirty="0" smtClean="0">
                <a:latin typeface="BlissL" panose="02000506030000020004" pitchFamily="2" charset="0"/>
              </a:rPr>
              <a:t> e remuneração entre ativos e passivos do Fundo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Ativos: incluem projetos de longo prazo e rendimentos líquidos inferiores a TR + 6%.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Passivos: nos últimos 3 anos, mesmo com pleno emprego, saques de 26-28% dos passivos. </a:t>
            </a:r>
          </a:p>
          <a:p>
            <a:pPr lvl="1"/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Descontinuidade </a:t>
            </a:r>
            <a:r>
              <a:rPr lang="pt-BR" sz="1700" b="1" dirty="0">
                <a:latin typeface="BlissL" panose="02000506030000020004" pitchFamily="2" charset="0"/>
              </a:rPr>
              <a:t>do Faixa 2 do </a:t>
            </a:r>
            <a:r>
              <a:rPr lang="pt-BR" sz="1700" b="1" dirty="0" smtClean="0">
                <a:latin typeface="BlissL" panose="02000506030000020004" pitchFamily="2" charset="0"/>
              </a:rPr>
              <a:t>MCMV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Faixa </a:t>
            </a:r>
            <a:r>
              <a:rPr lang="pt-BR" sz="1700" dirty="0" smtClean="0">
                <a:latin typeface="BlissL" panose="02000506030000020004" pitchFamily="2" charset="0"/>
              </a:rPr>
              <a:t>2 é dependente </a:t>
            </a:r>
            <a:r>
              <a:rPr lang="pt-BR" sz="1700" dirty="0">
                <a:latin typeface="BlissL" panose="02000506030000020004" pitchFamily="2" charset="0"/>
              </a:rPr>
              <a:t>de poucos recursos do </a:t>
            </a:r>
            <a:r>
              <a:rPr lang="pt-BR" sz="1700" dirty="0" smtClean="0">
                <a:latin typeface="BlissL" panose="02000506030000020004" pitchFamily="2" charset="0"/>
              </a:rPr>
              <a:t>Tesouro e solução socialmente superior.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PL inviabilizaria Faixa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Impossibilidade </a:t>
            </a:r>
            <a:r>
              <a:rPr lang="pt-BR" sz="1700" dirty="0">
                <a:latin typeface="BlissL" panose="02000506030000020004" pitchFamily="2" charset="0"/>
              </a:rPr>
              <a:t>de FGTS disponibilizar subsídios, pela inexistência de acúmulo de lucro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Taxas majoradas em &gt; 3 pp, reduzindo drasticamente capacidade de financiamento das famílias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Famílias cobertas pelo Faixa 2 (R$1600-3275) ficariam sem solução de </a:t>
            </a:r>
            <a:r>
              <a:rPr lang="pt-BR" sz="1700" dirty="0" smtClean="0">
                <a:latin typeface="BlissL" panose="02000506030000020004" pitchFamily="2" charset="0"/>
              </a:rPr>
              <a:t>moradia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Benefício de  quotistas de maior poder aquisitivo em prejuízo dos de menor </a:t>
            </a:r>
            <a:r>
              <a:rPr lang="pt-BR" sz="1700" b="1" dirty="0" smtClean="0">
                <a:latin typeface="BlissL" panose="02000506030000020004" pitchFamily="2" charset="0"/>
              </a:rPr>
              <a:t>renda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FGTS representa um grande mecanismo de distribuição de renda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Concentração em &gt; poder </a:t>
            </a:r>
            <a:r>
              <a:rPr lang="pt-BR" sz="1700" dirty="0">
                <a:latin typeface="BlissL" panose="02000506030000020004" pitchFamily="2" charset="0"/>
              </a:rPr>
              <a:t>aquisitivo: 6% das contas representam 64% do passivo do fundo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91% dos subsídios são direcionados para famílias de até 4 s.m.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PL reduziria rentabilidade de famílias de menor poder aquisitivo e aumentaria a das de </a:t>
            </a:r>
            <a:r>
              <a:rPr lang="pt-BR" sz="1700" dirty="0" smtClean="0">
                <a:latin typeface="BlissL" panose="02000506030000020004" pitchFamily="2" charset="0"/>
              </a:rPr>
              <a:t>maior</a:t>
            </a: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138315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O FGTS  - o PL 1358/2015</a:t>
            </a:r>
            <a:endParaRPr lang="pt-BR" dirty="0"/>
          </a:p>
        </p:txBody>
      </p:sp>
      <p:sp>
        <p:nvSpPr>
          <p:cNvPr id="9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35589</TotalTime>
  <Words>3344</Words>
  <Application>Microsoft Office PowerPoint</Application>
  <PresentationFormat>Apresentação na tela (4:3)</PresentationFormat>
  <Paragraphs>586</Paragraphs>
  <Slides>35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35</vt:i4>
      </vt:variant>
    </vt:vector>
  </HeadingPairs>
  <TitlesOfParts>
    <vt:vector size="44" baseType="lpstr">
      <vt:lpstr>Arial</vt:lpstr>
      <vt:lpstr>BlissEB</vt:lpstr>
      <vt:lpstr>BlissL</vt:lpstr>
      <vt:lpstr>Calibri</vt:lpstr>
      <vt:lpstr>Calibri Light</vt:lpstr>
      <vt:lpstr>Helvetica</vt:lpstr>
      <vt:lpstr>Design padrão</vt:lpstr>
      <vt:lpstr>Tema do Office</vt:lpstr>
      <vt:lpstr>3_Tema do Office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de vendas</vt:lpstr>
      <vt:lpstr>Modelo de vendas – Conselho Jurídico (25/4, 9/3), Conselho (17/4)</vt:lpstr>
      <vt:lpstr>Apresentação do PowerPoint</vt:lpstr>
      <vt:lpstr>Apresentação do PowerPoint</vt:lpstr>
      <vt:lpstr>Distratos - Piloto Cyrela Itaú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CETESB</vt:lpstr>
      <vt:lpstr>CETESB – Akatu – Diálogos de Transição</vt:lpstr>
      <vt:lpstr>Eletropaulo – Coparticipação 2.500 kW</vt:lpstr>
      <vt:lpstr>Eletropaulo – Coparticipação 2.500 kW</vt:lpstr>
      <vt:lpstr>Apresentação do PowerPoint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Abrainc5</cp:lastModifiedBy>
  <cp:revision>3529</cp:revision>
  <dcterms:created xsi:type="dcterms:W3CDTF">2009-08-13T21:08:28Z</dcterms:created>
  <dcterms:modified xsi:type="dcterms:W3CDTF">2015-06-16T20:12:39Z</dcterms:modified>
</cp:coreProperties>
</file>