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1"/>
  </p:sldMasterIdLst>
  <p:notesMasterIdLst>
    <p:notesMasterId r:id="rId6"/>
  </p:notesMasterIdLst>
  <p:handoutMasterIdLst>
    <p:handoutMasterId r:id="rId7"/>
  </p:handoutMasterIdLst>
  <p:sldIdLst>
    <p:sldId id="1503" r:id="rId2"/>
    <p:sldId id="1504" r:id="rId3"/>
    <p:sldId id="1505" r:id="rId4"/>
    <p:sldId id="1506" r:id="rId5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3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20/04/2015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7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1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05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3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23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2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3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3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72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44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20/04/2015</a:t>
            </a:fld>
            <a:endParaRPr lang="pt-BR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29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124744"/>
            <a:ext cx="7697787" cy="342657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E7E6E6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E7E6E6">
                    <a:lumMod val="50000"/>
                  </a:srgb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Pesquisa de Satisfação – ABRAINC</a:t>
            </a:r>
          </a:p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E7E6E6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E7E6E6">
                    <a:lumMod val="50000"/>
                  </a:srgb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Participação de 24 Associados</a:t>
            </a:r>
          </a:p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E7E6E6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E7E6E6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E7E6E6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18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0641" y="169688"/>
            <a:ext cx="8696325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5C6875"/>
                </a:solidFill>
              </a:rPr>
              <a:t>Questões e retorno dos entrevistados </a:t>
            </a: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 smtClean="0">
                <a:solidFill>
                  <a:prstClr val="white">
                    <a:lumMod val="50000"/>
                  </a:prst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prstClr val="white">
                  <a:lumMod val="50000"/>
                </a:prst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4625" y="883721"/>
            <a:ext cx="92152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b="1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Você conhece o trabalho que a  ABRAINC vem realizando?</a:t>
            </a: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100%  têm conhecimento sobre o trabalho da ABRAINC</a:t>
            </a:r>
            <a:endParaRPr lang="pt-BR" sz="1600" b="1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342900" lvl="1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+mj-lt"/>
              <a:buAutoNum type="arabicPeriod"/>
              <a:defRPr/>
            </a:pPr>
            <a:endParaRPr lang="pt-BR" sz="1600" b="1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b="1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Como você se informa sobre as ações da ABRAINC?</a:t>
            </a: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</a:t>
            </a: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Via relatórios, atas, por participação em reuniões e pelo ABRAINC Informa. </a:t>
            </a:r>
            <a:endParaRPr lang="pt-BR" sz="1600" b="1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342900" lvl="1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+mj-lt"/>
              <a:buAutoNum type="arabicPeriod"/>
              <a:defRPr/>
            </a:pPr>
            <a:endParaRPr lang="pt-BR" sz="1600" b="1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b="1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Você teria alguma sugestão que pudesse aprimorar a atuação da associação?</a:t>
            </a: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Alguns associados sugeriram aprimoramentos como a criação de um relatório para informar </a:t>
            </a:r>
            <a:endParaRPr lang="pt-BR" sz="1600" dirty="0" smtClean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sobre </a:t>
            </a: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as atividades da associação</a:t>
            </a:r>
            <a:endParaRPr lang="pt-BR" sz="1600" b="1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342900" lvl="1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+mj-lt"/>
              <a:buAutoNum type="arabicPeriod"/>
              <a:defRPr/>
            </a:pPr>
            <a:endParaRPr lang="pt-BR" sz="1600" b="1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b="1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Há algum assunto ou questão que deveria ser incluído no foco de trabalho da ABRAINC?</a:t>
            </a: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Alguns associados propuseram questões que não estão atreladas à comunicação, mas </a:t>
            </a: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aos</a:t>
            </a: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</a:t>
            </a: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temas que estão sendo abordados pela ABRAINC</a:t>
            </a: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79512" y="141393"/>
            <a:ext cx="8696325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45" hangingPunct="0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Principais Pontos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" name="Retângulo de cantos arredondados 1"/>
          <p:cNvSpPr/>
          <p:nvPr/>
        </p:nvSpPr>
        <p:spPr>
          <a:xfrm>
            <a:off x="296214" y="862884"/>
            <a:ext cx="8512935" cy="746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5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A</a:t>
            </a:r>
            <a:r>
              <a:rPr lang="pt-BR" sz="1500" dirty="0" smtClean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lém </a:t>
            </a:r>
            <a:r>
              <a:rPr lang="pt-BR" sz="15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do Programa MCMV, outros temas entrem na pauta </a:t>
            </a:r>
            <a:r>
              <a:rPr lang="pt-BR" sz="1500" dirty="0" smtClean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de trabalho </a:t>
            </a:r>
            <a:r>
              <a:rPr lang="pt-BR" sz="15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da </a:t>
            </a:r>
            <a:r>
              <a:rPr lang="pt-BR" sz="1500" dirty="0" smtClean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ABRAINC. Exemplos: foco </a:t>
            </a:r>
            <a:r>
              <a:rPr lang="pt-BR" sz="15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em igual proporção às questões que afetam o segmento de média renda, e questões como desoneração, burocracia, tributação da permuta (10 opiniões)</a:t>
            </a:r>
            <a:endParaRPr lang="pt-BR" sz="1500" dirty="0">
              <a:solidFill>
                <a:prstClr val="white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06947" y="2676660"/>
            <a:ext cx="8512935" cy="746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5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Os assuntos discutidos nas reuniões do Conselho Deliberativo chegam de forma “mastigada” e não são suficientemente aprofundados para entendimento de todos (03 opiniões)</a:t>
            </a:r>
            <a:endParaRPr lang="pt-BR" sz="1500" dirty="0">
              <a:solidFill>
                <a:prstClr val="white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21971" y="3594539"/>
            <a:ext cx="8822029" cy="105984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Retângulo de cantos arredondados 22"/>
          <p:cNvSpPr/>
          <p:nvPr/>
        </p:nvSpPr>
        <p:spPr>
          <a:xfrm>
            <a:off x="330558" y="4503314"/>
            <a:ext cx="8512935" cy="746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5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Há sugestões sobre a criação de uma publicação periódica com um balanço do que está sendo discutido e as atividades da associação (03 opiniões)</a:t>
            </a:r>
          </a:p>
        </p:txBody>
      </p:sp>
      <p:sp>
        <p:nvSpPr>
          <p:cNvPr id="5" name="Retângulo 4"/>
          <p:cNvSpPr/>
          <p:nvPr/>
        </p:nvSpPr>
        <p:spPr>
          <a:xfrm>
            <a:off x="354169" y="3614447"/>
            <a:ext cx="84549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Comentário: </a:t>
            </a:r>
            <a:r>
              <a:rPr lang="pt-BR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por sua dinâmica e frequência, a </a:t>
            </a:r>
            <a:r>
              <a:rPr lang="pt-B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reunião de Conselho é estruturada para reportar os principais acontecimentos e avanços da ABRAINC e dar suporte para </a:t>
            </a:r>
            <a:r>
              <a:rPr lang="pt-BR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às decisões. As discussões mais profundas se dão nos Comitês e na Diretoria.</a:t>
            </a:r>
            <a:endParaRPr lang="pt-BR" sz="140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38259" y="1713485"/>
            <a:ext cx="85322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711200" fontAlgn="auto">
              <a:lnSpc>
                <a:spcPct val="90000"/>
              </a:lnSpc>
              <a:spcAft>
                <a:spcPct val="20000"/>
              </a:spcAft>
            </a:pPr>
            <a:r>
              <a:rPr lang="pt-BR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Comentário: nas reuniões dos Comitês buscamos tratar os temas relevantes para as empresas com o devido foco.  </a:t>
            </a:r>
            <a:r>
              <a:rPr lang="pt-B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O tema MCMV é de alta visibilidade para o Governo Federal, apoiando nossa presença em Brasília. </a:t>
            </a:r>
            <a:r>
              <a:rPr lang="pt-BR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De forma a concentrar as discussões do MCMV, em 2014 </a:t>
            </a:r>
            <a:r>
              <a:rPr lang="pt-B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foi criado o Comitê de </a:t>
            </a:r>
            <a:r>
              <a:rPr lang="pt-BR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MCMV, que se </a:t>
            </a:r>
            <a:r>
              <a:rPr lang="pt-B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reúne a cada 2 meses.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390659" y="5415343"/>
            <a:ext cx="8454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Comentário</a:t>
            </a:r>
            <a:r>
              <a:rPr lang="pt-BR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: Será criado um relatório mensal com o balanço de atividades e atualizações dos principais assuntos. </a:t>
            </a: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 smtClean="0">
                <a:solidFill>
                  <a:prstClr val="white">
                    <a:lumMod val="50000"/>
                  </a:prst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prstClr val="white">
                  <a:lumMod val="50000"/>
                </a:prst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0641" y="169688"/>
            <a:ext cx="8696325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45" hangingPunct="0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Demais Pontos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161438" y="620766"/>
            <a:ext cx="92152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pt-BR" sz="1600" dirty="0" smtClean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É importante que os assuntos discutidos no Conselho Deliberativo sejam  repassados aos comitês (02 opiniões)</a:t>
            </a: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Outros </a:t>
            </a: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querem ver a ABRAINC como interlocutor oficial, mais atuante e mais influenciador nas decisões em Brasília (02 opiniões)</a:t>
            </a: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Alguns </a:t>
            </a: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entrevistados fizeram críticas em relação à forma como a questão da ADIN foi trabalhada e como chegou ao conhecimento dos demais integrantes da associação (02 opiniões</a:t>
            </a: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)</a:t>
            </a: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O tempo de duração das reuniões do Conselho é desproporcional à importância dos temas debatidos (01 opinião</a:t>
            </a: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)</a:t>
            </a: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Necessidade de maior integração da ABRAINC com associações regionais fora de SP (01 opinião)</a:t>
            </a: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 smtClean="0">
                <a:solidFill>
                  <a:prstClr val="white">
                    <a:lumMod val="50000"/>
                  </a:prst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prstClr val="white">
                  <a:lumMod val="50000"/>
                </a:prst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5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38250</TotalTime>
  <Words>459</Words>
  <Application>Microsoft Office PowerPoint</Application>
  <PresentationFormat>Apresentação na tela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BlissEB</vt:lpstr>
      <vt:lpstr>BlissL</vt:lpstr>
      <vt:lpstr>Calibri</vt:lpstr>
      <vt:lpstr>Calibri Light</vt:lpstr>
      <vt:lpstr>Helvetica</vt:lpstr>
      <vt:lpstr>Verdana</vt:lpstr>
      <vt:lpstr>2_Tema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Fabio B</cp:lastModifiedBy>
  <cp:revision>3348</cp:revision>
  <cp:lastPrinted>2014-08-22T11:18:02Z</cp:lastPrinted>
  <dcterms:created xsi:type="dcterms:W3CDTF">2009-08-13T21:08:28Z</dcterms:created>
  <dcterms:modified xsi:type="dcterms:W3CDTF">2015-04-20T18:56:16Z</dcterms:modified>
</cp:coreProperties>
</file>