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8"/>
  </p:notesMasterIdLst>
  <p:handoutMasterIdLst>
    <p:handoutMasterId r:id="rId39"/>
  </p:handoutMasterIdLst>
  <p:sldIdLst>
    <p:sldId id="1695" r:id="rId2"/>
    <p:sldId id="1638" r:id="rId3"/>
    <p:sldId id="1642" r:id="rId4"/>
    <p:sldId id="1822" r:id="rId5"/>
    <p:sldId id="1372" r:id="rId6"/>
    <p:sldId id="1868" r:id="rId7"/>
    <p:sldId id="1869" r:id="rId8"/>
    <p:sldId id="1870" r:id="rId9"/>
    <p:sldId id="1880" r:id="rId10"/>
    <p:sldId id="1881" r:id="rId11"/>
    <p:sldId id="1882" r:id="rId12"/>
    <p:sldId id="1883" r:id="rId13"/>
    <p:sldId id="1884" r:id="rId14"/>
    <p:sldId id="1885" r:id="rId15"/>
    <p:sldId id="1749" r:id="rId16"/>
    <p:sldId id="1790" r:id="rId17"/>
    <p:sldId id="1849" r:id="rId18"/>
    <p:sldId id="1876" r:id="rId19"/>
    <p:sldId id="1761" r:id="rId20"/>
    <p:sldId id="1886" r:id="rId21"/>
    <p:sldId id="1773" r:id="rId22"/>
    <p:sldId id="1762" r:id="rId23"/>
    <p:sldId id="1879" r:id="rId24"/>
    <p:sldId id="1758" r:id="rId25"/>
    <p:sldId id="1877" r:id="rId26"/>
    <p:sldId id="1757" r:id="rId27"/>
    <p:sldId id="1760" r:id="rId28"/>
    <p:sldId id="1826" r:id="rId29"/>
    <p:sldId id="1887" r:id="rId30"/>
    <p:sldId id="1888" r:id="rId31"/>
    <p:sldId id="1889" r:id="rId32"/>
    <p:sldId id="1890" r:id="rId33"/>
    <p:sldId id="1891" r:id="rId34"/>
    <p:sldId id="1892" r:id="rId35"/>
    <p:sldId id="1893" r:id="rId36"/>
    <p:sldId id="1894" r:id="rId37"/>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EBEBEB"/>
    <a:srgbClr val="DCDCDC"/>
    <a:srgbClr val="6E6E6E"/>
    <a:srgbClr val="D2D2D2"/>
    <a:srgbClr val="CDCDCD"/>
    <a:srgbClr val="C8C8C8"/>
    <a:srgbClr val="D7D7D7"/>
    <a:srgbClr val="BEBE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7" autoAdjust="0"/>
    <p:restoredTop sz="94434" autoAdjust="0"/>
  </p:normalViewPr>
  <p:slideViewPr>
    <p:cSldViewPr>
      <p:cViewPr varScale="1">
        <p:scale>
          <a:sx n="71" d="100"/>
          <a:sy n="71" d="100"/>
        </p:scale>
        <p:origin x="1266"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30/09/2015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30/09/2015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2</a:t>
            </a:fld>
            <a:endParaRPr lang="pt-BR"/>
          </a:p>
        </p:txBody>
      </p:sp>
    </p:spTree>
    <p:extLst>
      <p:ext uri="{BB962C8B-B14F-4D97-AF65-F5344CB8AC3E}">
        <p14:creationId xmlns:p14="http://schemas.microsoft.com/office/powerpoint/2010/main" val="153229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smtClean="0"/>
          </a:p>
        </p:txBody>
      </p:sp>
      <p:sp>
        <p:nvSpPr>
          <p:cNvPr id="8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82638" indent="-300038">
              <a:defRPr>
                <a:solidFill>
                  <a:schemeClr val="tx1"/>
                </a:solidFill>
                <a:latin typeface="Arial" panose="020B0604020202020204" pitchFamily="34" charset="0"/>
                <a:cs typeface="Arial" panose="020B0604020202020204" pitchFamily="34" charset="0"/>
              </a:defRPr>
            </a:lvl2pPr>
            <a:lvl3pPr marL="1203325" indent="-239713">
              <a:defRPr>
                <a:solidFill>
                  <a:schemeClr val="tx1"/>
                </a:solidFill>
                <a:latin typeface="Arial" panose="020B0604020202020204" pitchFamily="34" charset="0"/>
                <a:cs typeface="Arial" panose="020B0604020202020204" pitchFamily="34" charset="0"/>
              </a:defRPr>
            </a:lvl3pPr>
            <a:lvl4pPr marL="1685925" indent="-239713">
              <a:defRPr>
                <a:solidFill>
                  <a:schemeClr val="tx1"/>
                </a:solidFill>
                <a:latin typeface="Arial" panose="020B0604020202020204" pitchFamily="34" charset="0"/>
                <a:cs typeface="Arial" panose="020B0604020202020204" pitchFamily="34" charset="0"/>
              </a:defRPr>
            </a:lvl4pPr>
            <a:lvl5pPr marL="2166938" indent="-239713">
              <a:defRPr>
                <a:solidFill>
                  <a:schemeClr val="tx1"/>
                </a:solidFill>
                <a:latin typeface="Arial" panose="020B0604020202020204" pitchFamily="34" charset="0"/>
                <a:cs typeface="Arial" panose="020B0604020202020204" pitchFamily="34" charset="0"/>
              </a:defRPr>
            </a:lvl5pPr>
            <a:lvl6pPr marL="26241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13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385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57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5B7B1B-E873-460B-BD21-C3BC28AFEDAD}" type="slidenum">
              <a:rPr lang="pt-BR" altLang="pt-BR" smtClean="0">
                <a:solidFill>
                  <a:prstClr val="black"/>
                </a:solidFill>
              </a:rPr>
              <a:pPr/>
              <a:t>23</a:t>
            </a:fld>
            <a:endParaRPr lang="pt-BR" altLang="pt-BR" smtClean="0">
              <a:solidFill>
                <a:prstClr val="black"/>
              </a:solidFill>
            </a:endParaRPr>
          </a:p>
        </p:txBody>
      </p:sp>
    </p:spTree>
    <p:extLst>
      <p:ext uri="{BB962C8B-B14F-4D97-AF65-F5344CB8AC3E}">
        <p14:creationId xmlns:p14="http://schemas.microsoft.com/office/powerpoint/2010/main" val="1985302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smtClean="0"/>
          </a:p>
        </p:txBody>
      </p:sp>
      <p:sp>
        <p:nvSpPr>
          <p:cNvPr id="8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82638" indent="-300038">
              <a:defRPr>
                <a:solidFill>
                  <a:schemeClr val="tx1"/>
                </a:solidFill>
                <a:latin typeface="Arial" panose="020B0604020202020204" pitchFamily="34" charset="0"/>
                <a:cs typeface="Arial" panose="020B0604020202020204" pitchFamily="34" charset="0"/>
              </a:defRPr>
            </a:lvl2pPr>
            <a:lvl3pPr marL="1203325" indent="-239713">
              <a:defRPr>
                <a:solidFill>
                  <a:schemeClr val="tx1"/>
                </a:solidFill>
                <a:latin typeface="Arial" panose="020B0604020202020204" pitchFamily="34" charset="0"/>
                <a:cs typeface="Arial" panose="020B0604020202020204" pitchFamily="34" charset="0"/>
              </a:defRPr>
            </a:lvl3pPr>
            <a:lvl4pPr marL="1685925" indent="-239713">
              <a:defRPr>
                <a:solidFill>
                  <a:schemeClr val="tx1"/>
                </a:solidFill>
                <a:latin typeface="Arial" panose="020B0604020202020204" pitchFamily="34" charset="0"/>
                <a:cs typeface="Arial" panose="020B0604020202020204" pitchFamily="34" charset="0"/>
              </a:defRPr>
            </a:lvl4pPr>
            <a:lvl5pPr marL="2166938" indent="-239713">
              <a:defRPr>
                <a:solidFill>
                  <a:schemeClr val="tx1"/>
                </a:solidFill>
                <a:latin typeface="Arial" panose="020B0604020202020204" pitchFamily="34" charset="0"/>
                <a:cs typeface="Arial" panose="020B0604020202020204" pitchFamily="34" charset="0"/>
              </a:defRPr>
            </a:lvl5pPr>
            <a:lvl6pPr marL="26241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13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385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57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5B7B1B-E873-460B-BD21-C3BC28AFEDAD}" type="slidenum">
              <a:rPr lang="pt-BR" altLang="pt-BR" smtClean="0">
                <a:solidFill>
                  <a:prstClr val="black"/>
                </a:solidFill>
              </a:rPr>
              <a:pPr/>
              <a:t>24</a:t>
            </a:fld>
            <a:endParaRPr lang="pt-BR" altLang="pt-BR" smtClean="0">
              <a:solidFill>
                <a:prstClr val="black"/>
              </a:solidFill>
            </a:endParaRPr>
          </a:p>
        </p:txBody>
      </p:sp>
    </p:spTree>
    <p:extLst>
      <p:ext uri="{BB962C8B-B14F-4D97-AF65-F5344CB8AC3E}">
        <p14:creationId xmlns:p14="http://schemas.microsoft.com/office/powerpoint/2010/main" val="1301891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smtClean="0"/>
          </a:p>
        </p:txBody>
      </p:sp>
      <p:sp>
        <p:nvSpPr>
          <p:cNvPr id="8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82638" indent="-300038">
              <a:defRPr>
                <a:solidFill>
                  <a:schemeClr val="tx1"/>
                </a:solidFill>
                <a:latin typeface="Arial" panose="020B0604020202020204" pitchFamily="34" charset="0"/>
                <a:cs typeface="Arial" panose="020B0604020202020204" pitchFamily="34" charset="0"/>
              </a:defRPr>
            </a:lvl2pPr>
            <a:lvl3pPr marL="1203325" indent="-239713">
              <a:defRPr>
                <a:solidFill>
                  <a:schemeClr val="tx1"/>
                </a:solidFill>
                <a:latin typeface="Arial" panose="020B0604020202020204" pitchFamily="34" charset="0"/>
                <a:cs typeface="Arial" panose="020B0604020202020204" pitchFamily="34" charset="0"/>
              </a:defRPr>
            </a:lvl3pPr>
            <a:lvl4pPr marL="1685925" indent="-239713">
              <a:defRPr>
                <a:solidFill>
                  <a:schemeClr val="tx1"/>
                </a:solidFill>
                <a:latin typeface="Arial" panose="020B0604020202020204" pitchFamily="34" charset="0"/>
                <a:cs typeface="Arial" panose="020B0604020202020204" pitchFamily="34" charset="0"/>
              </a:defRPr>
            </a:lvl4pPr>
            <a:lvl5pPr marL="2166938" indent="-239713">
              <a:defRPr>
                <a:solidFill>
                  <a:schemeClr val="tx1"/>
                </a:solidFill>
                <a:latin typeface="Arial" panose="020B0604020202020204" pitchFamily="34" charset="0"/>
                <a:cs typeface="Arial" panose="020B0604020202020204" pitchFamily="34" charset="0"/>
              </a:defRPr>
            </a:lvl5pPr>
            <a:lvl6pPr marL="26241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13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385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57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5B7B1B-E873-460B-BD21-C3BC28AFEDAD}" type="slidenum">
              <a:rPr lang="pt-BR" altLang="pt-BR" smtClean="0">
                <a:solidFill>
                  <a:prstClr val="black"/>
                </a:solidFill>
              </a:rPr>
              <a:pPr/>
              <a:t>25</a:t>
            </a:fld>
            <a:endParaRPr lang="pt-BR" altLang="pt-BR" smtClean="0">
              <a:solidFill>
                <a:prstClr val="black"/>
              </a:solidFill>
            </a:endParaRPr>
          </a:p>
        </p:txBody>
      </p:sp>
    </p:spTree>
    <p:extLst>
      <p:ext uri="{BB962C8B-B14F-4D97-AF65-F5344CB8AC3E}">
        <p14:creationId xmlns:p14="http://schemas.microsoft.com/office/powerpoint/2010/main" val="2437933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smtClean="0"/>
          </a:p>
        </p:txBody>
      </p:sp>
      <p:sp>
        <p:nvSpPr>
          <p:cNvPr id="8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82638" indent="-300038">
              <a:defRPr>
                <a:solidFill>
                  <a:schemeClr val="tx1"/>
                </a:solidFill>
                <a:latin typeface="Arial" panose="020B0604020202020204" pitchFamily="34" charset="0"/>
                <a:cs typeface="Arial" panose="020B0604020202020204" pitchFamily="34" charset="0"/>
              </a:defRPr>
            </a:lvl2pPr>
            <a:lvl3pPr marL="1203325" indent="-239713">
              <a:defRPr>
                <a:solidFill>
                  <a:schemeClr val="tx1"/>
                </a:solidFill>
                <a:latin typeface="Arial" panose="020B0604020202020204" pitchFamily="34" charset="0"/>
                <a:cs typeface="Arial" panose="020B0604020202020204" pitchFamily="34" charset="0"/>
              </a:defRPr>
            </a:lvl3pPr>
            <a:lvl4pPr marL="1685925" indent="-239713">
              <a:defRPr>
                <a:solidFill>
                  <a:schemeClr val="tx1"/>
                </a:solidFill>
                <a:latin typeface="Arial" panose="020B0604020202020204" pitchFamily="34" charset="0"/>
                <a:cs typeface="Arial" panose="020B0604020202020204" pitchFamily="34" charset="0"/>
              </a:defRPr>
            </a:lvl4pPr>
            <a:lvl5pPr marL="2166938" indent="-239713">
              <a:defRPr>
                <a:solidFill>
                  <a:schemeClr val="tx1"/>
                </a:solidFill>
                <a:latin typeface="Arial" panose="020B0604020202020204" pitchFamily="34" charset="0"/>
                <a:cs typeface="Arial" panose="020B0604020202020204" pitchFamily="34" charset="0"/>
              </a:defRPr>
            </a:lvl5pPr>
            <a:lvl6pPr marL="26241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13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385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57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5B7B1B-E873-460B-BD21-C3BC28AFEDAD}" type="slidenum">
              <a:rPr lang="pt-BR" altLang="pt-BR" smtClean="0">
                <a:solidFill>
                  <a:prstClr val="black"/>
                </a:solidFill>
              </a:rPr>
              <a:pPr/>
              <a:t>26</a:t>
            </a:fld>
            <a:endParaRPr lang="pt-BR" altLang="pt-BR" smtClean="0">
              <a:solidFill>
                <a:prstClr val="black"/>
              </a:solidFill>
            </a:endParaRPr>
          </a:p>
        </p:txBody>
      </p:sp>
    </p:spTree>
    <p:extLst>
      <p:ext uri="{BB962C8B-B14F-4D97-AF65-F5344CB8AC3E}">
        <p14:creationId xmlns:p14="http://schemas.microsoft.com/office/powerpoint/2010/main" val="1883770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smtClean="0"/>
          </a:p>
        </p:txBody>
      </p:sp>
      <p:sp>
        <p:nvSpPr>
          <p:cNvPr id="8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82638" indent="-300038">
              <a:defRPr>
                <a:solidFill>
                  <a:schemeClr val="tx1"/>
                </a:solidFill>
                <a:latin typeface="Arial" panose="020B0604020202020204" pitchFamily="34" charset="0"/>
                <a:cs typeface="Arial" panose="020B0604020202020204" pitchFamily="34" charset="0"/>
              </a:defRPr>
            </a:lvl2pPr>
            <a:lvl3pPr marL="1203325" indent="-239713">
              <a:defRPr>
                <a:solidFill>
                  <a:schemeClr val="tx1"/>
                </a:solidFill>
                <a:latin typeface="Arial" panose="020B0604020202020204" pitchFamily="34" charset="0"/>
                <a:cs typeface="Arial" panose="020B0604020202020204" pitchFamily="34" charset="0"/>
              </a:defRPr>
            </a:lvl3pPr>
            <a:lvl4pPr marL="1685925" indent="-239713">
              <a:defRPr>
                <a:solidFill>
                  <a:schemeClr val="tx1"/>
                </a:solidFill>
                <a:latin typeface="Arial" panose="020B0604020202020204" pitchFamily="34" charset="0"/>
                <a:cs typeface="Arial" panose="020B0604020202020204" pitchFamily="34" charset="0"/>
              </a:defRPr>
            </a:lvl4pPr>
            <a:lvl5pPr marL="2166938" indent="-239713">
              <a:defRPr>
                <a:solidFill>
                  <a:schemeClr val="tx1"/>
                </a:solidFill>
                <a:latin typeface="Arial" panose="020B0604020202020204" pitchFamily="34" charset="0"/>
                <a:cs typeface="Arial" panose="020B0604020202020204" pitchFamily="34" charset="0"/>
              </a:defRPr>
            </a:lvl5pPr>
            <a:lvl6pPr marL="26241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13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385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57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5B7B1B-E873-460B-BD21-C3BC28AFEDAD}" type="slidenum">
              <a:rPr lang="pt-BR" altLang="pt-BR" smtClean="0">
                <a:solidFill>
                  <a:prstClr val="black"/>
                </a:solidFill>
              </a:rPr>
              <a:pPr/>
              <a:t>27</a:t>
            </a:fld>
            <a:endParaRPr lang="pt-BR" altLang="pt-BR" smtClean="0">
              <a:solidFill>
                <a:prstClr val="black"/>
              </a:solidFill>
            </a:endParaRPr>
          </a:p>
        </p:txBody>
      </p:sp>
    </p:spTree>
    <p:extLst>
      <p:ext uri="{BB962C8B-B14F-4D97-AF65-F5344CB8AC3E}">
        <p14:creationId xmlns:p14="http://schemas.microsoft.com/office/powerpoint/2010/main" val="559677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18167370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346714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Comitê de Incorporação┃17</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de Setembro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5962706"/>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3483192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30/09/2015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16437165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628650" y="1825625"/>
            <a:ext cx="7886700" cy="435133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30/09/2015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28067197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232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73" r:id="rId3"/>
    <p:sldLayoutId id="2147483697" r:id="rId4"/>
    <p:sldLayoutId id="2147483698" r:id="rId5"/>
    <p:sldLayoutId id="2147483699"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Comitê de Incorporação┃17</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setembro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87712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Insegurança Jurídica –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e outros</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395536" y="908720"/>
            <a:ext cx="8424936" cy="5980099"/>
          </a:xfrm>
          <a:prstGeom prst="rect">
            <a:avLst/>
          </a:prstGeom>
        </p:spPr>
        <p:txBody>
          <a:bodyPr wrap="square">
            <a:spAutoFit/>
          </a:bodyPr>
          <a:lstStyle/>
          <a:p>
            <a:pPr marL="28575">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Marco Regulatório </a:t>
            </a: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Mesas de Trabalho no Ministério da Fazenda e acesso ao Senado</a:t>
            </a:r>
          </a:p>
          <a:p>
            <a:pPr marL="209550"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Regulamentação dos </a:t>
            </a:r>
            <a:r>
              <a:rPr lang="pt-BR" sz="1400" dirty="0" err="1">
                <a:latin typeface="Tahoma" panose="020B0604030504040204" pitchFamily="34" charset="0"/>
                <a:ea typeface="Tahoma" panose="020B0604030504040204" pitchFamily="34" charset="0"/>
                <a:cs typeface="Tahoma" panose="020B0604030504040204" pitchFamily="34" charset="0"/>
              </a:rPr>
              <a:t>distratos</a:t>
            </a:r>
            <a:r>
              <a:rPr lang="pt-BR" sz="1400" dirty="0">
                <a:latin typeface="Tahoma" panose="020B0604030504040204" pitchFamily="34" charset="0"/>
                <a:ea typeface="Tahoma" panose="020B0604030504040204" pitchFamily="34" charset="0"/>
                <a:cs typeface="Tahoma" panose="020B0604030504040204" pitchFamily="34" charset="0"/>
              </a:rPr>
              <a:t> – proteção aos empreendimentos</a:t>
            </a:r>
          </a:p>
          <a:p>
            <a:pPr marL="209550"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Venda firme com financiamento definido - disponibilização de seguros adequados</a:t>
            </a:r>
          </a:p>
          <a:p>
            <a:pPr marL="28575">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Trabalho </a:t>
            </a:r>
            <a:r>
              <a:rPr lang="pt-BR" sz="1400" b="1" dirty="0">
                <a:latin typeface="Tahoma" panose="020B0604030504040204" pitchFamily="34" charset="0"/>
                <a:ea typeface="Tahoma" panose="020B0604030504040204" pitchFamily="34" charset="0"/>
                <a:cs typeface="Tahoma" panose="020B0604030504040204" pitchFamily="34" charset="0"/>
              </a:rPr>
              <a:t>com o </a:t>
            </a:r>
            <a:r>
              <a:rPr lang="pt-BR" sz="1400" b="1" dirty="0" smtClean="0">
                <a:latin typeface="Tahoma" panose="020B0604030504040204" pitchFamily="34" charset="0"/>
                <a:ea typeface="Tahoma" panose="020B0604030504040204" pitchFamily="34" charset="0"/>
                <a:cs typeface="Tahoma" panose="020B0604030504040204" pitchFamily="34" charset="0"/>
              </a:rPr>
              <a:t>Judiciário</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Guia </a:t>
            </a:r>
            <a:r>
              <a:rPr lang="pt-BR" sz="1400" dirty="0">
                <a:latin typeface="Tahoma" panose="020B0604030504040204" pitchFamily="34" charset="0"/>
                <a:ea typeface="Tahoma" panose="020B0604030504040204" pitchFamily="34" charset="0"/>
                <a:cs typeface="Tahoma" panose="020B0604030504040204" pitchFamily="34" charset="0"/>
              </a:rPr>
              <a:t>O </a:t>
            </a:r>
            <a:r>
              <a:rPr lang="pt-BR" sz="1400" dirty="0" smtClean="0">
                <a:latin typeface="Tahoma" panose="020B0604030504040204" pitchFamily="34" charset="0"/>
                <a:ea typeface="Tahoma" panose="020B0604030504040204" pitchFamily="34" charset="0"/>
                <a:cs typeface="Tahoma" panose="020B0604030504040204" pitchFamily="34" charset="0"/>
              </a:rPr>
              <a:t>Ciclo </a:t>
            </a:r>
            <a:r>
              <a:rPr lang="pt-BR" sz="1400" dirty="0">
                <a:latin typeface="Tahoma" panose="020B0604030504040204" pitchFamily="34" charset="0"/>
                <a:ea typeface="Tahoma" panose="020B0604030504040204" pitchFamily="34" charset="0"/>
                <a:cs typeface="Tahoma" panose="020B0604030504040204" pitchFamily="34" charset="0"/>
              </a:rPr>
              <a:t>da Incorporação </a:t>
            </a:r>
            <a:r>
              <a:rPr lang="pt-BR" sz="1400" dirty="0" smtClean="0">
                <a:latin typeface="Tahoma" panose="020B0604030504040204" pitchFamily="34" charset="0"/>
                <a:ea typeface="Tahoma" panose="020B0604030504040204" pitchFamily="34" charset="0"/>
                <a:cs typeface="Tahoma" panose="020B0604030504040204" pitchFamily="34" charset="0"/>
              </a:rPr>
              <a:t>Imobiliária - aproximação </a:t>
            </a:r>
            <a:r>
              <a:rPr lang="pt-BR" sz="1400" dirty="0">
                <a:latin typeface="Tahoma" panose="020B0604030504040204" pitchFamily="34" charset="0"/>
                <a:ea typeface="Tahoma" panose="020B0604030504040204" pitchFamily="34" charset="0"/>
                <a:cs typeface="Tahoma" panose="020B0604030504040204" pitchFamily="34" charset="0"/>
              </a:rPr>
              <a:t>com </a:t>
            </a:r>
            <a:r>
              <a:rPr lang="pt-BR" sz="1400" dirty="0" smtClean="0">
                <a:latin typeface="Tahoma" panose="020B0604030504040204" pitchFamily="34" charset="0"/>
                <a:ea typeface="Tahoma" panose="020B0604030504040204" pitchFamily="34" charset="0"/>
                <a:cs typeface="Tahoma" panose="020B0604030504040204" pitchFamily="34" charset="0"/>
              </a:rPr>
              <a:t>Judiciário/ reunião </a:t>
            </a:r>
            <a:r>
              <a:rPr lang="pt-BR" sz="1400" dirty="0">
                <a:latin typeface="Tahoma" panose="020B0604030504040204" pitchFamily="34" charset="0"/>
                <a:ea typeface="Tahoma" panose="020B0604030504040204" pitchFamily="34" charset="0"/>
                <a:cs typeface="Tahoma" panose="020B0604030504040204" pitchFamily="34" charset="0"/>
              </a:rPr>
              <a:t>do Conselho da CBIC.</a:t>
            </a: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Aproximações com membros do Judiciário por evento/ discussão</a:t>
            </a:r>
          </a:p>
          <a:p>
            <a:pPr marL="666750"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 Neves Amorim, Juiz Fernando Maia, Dr. Sabbato – </a:t>
            </a:r>
          </a:p>
          <a:p>
            <a:pPr marL="666750"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Câmara de Conciliação/ EPM/ Mutirões/ Empresa Amiga do Judiciário</a:t>
            </a: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ADEMI-RJ com ABRAINC- retomada </a:t>
            </a:r>
            <a:r>
              <a:rPr lang="pt-BR" sz="1400" dirty="0">
                <a:latin typeface="Tahoma" panose="020B0604030504040204" pitchFamily="34" charset="0"/>
                <a:ea typeface="Tahoma" panose="020B0604030504040204" pitchFamily="34" charset="0"/>
                <a:cs typeface="Tahoma" panose="020B0604030504040204" pitchFamily="34" charset="0"/>
              </a:rPr>
              <a:t>das discussões com </a:t>
            </a:r>
            <a:r>
              <a:rPr lang="pt-BR" sz="1400" dirty="0" smtClean="0">
                <a:latin typeface="Tahoma" panose="020B0604030504040204" pitchFamily="34" charset="0"/>
                <a:ea typeface="Tahoma" panose="020B0604030504040204" pitchFamily="34" charset="0"/>
                <a:cs typeface="Tahoma" panose="020B0604030504040204" pitchFamily="34" charset="0"/>
              </a:rPr>
              <a:t>Judiciário. </a:t>
            </a:r>
          </a:p>
          <a:p>
            <a:pPr marL="28575">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Imagem </a:t>
            </a:r>
            <a:r>
              <a:rPr lang="pt-BR" sz="1400" b="1" dirty="0">
                <a:latin typeface="Tahoma" panose="020B0604030504040204" pitchFamily="34" charset="0"/>
                <a:ea typeface="Tahoma" panose="020B0604030504040204" pitchFamily="34" charset="0"/>
                <a:cs typeface="Tahoma" panose="020B0604030504040204" pitchFamily="34" charset="0"/>
              </a:rPr>
              <a:t>do Setor</a:t>
            </a:r>
          </a:p>
          <a:p>
            <a:pPr marL="209550"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Pesquisa e trabalho Cause, com orientações para nossa atuação no médio prazo</a:t>
            </a:r>
          </a:p>
          <a:p>
            <a:pPr marL="209550"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Programa Arq. Futuro – 4 encontros trimestrais mestrais com urbanistas – apoio imprensa</a:t>
            </a:r>
          </a:p>
          <a:p>
            <a:pPr marL="28575">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98096" y="-2013369"/>
            <a:ext cx="419813" cy="9146480"/>
          </a:xfrm>
          <a:prstGeom prst="rect">
            <a:avLst/>
          </a:prstGeom>
        </p:spPr>
      </p:pic>
      <p:pic>
        <p:nvPicPr>
          <p:cNvPr id="9"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182807" y="267502"/>
            <a:ext cx="419813" cy="9146480"/>
          </a:xfrm>
          <a:prstGeom prst="rect">
            <a:avLst/>
          </a:prstGeom>
        </p:spPr>
      </p:pic>
    </p:spTree>
    <p:extLst>
      <p:ext uri="{BB962C8B-B14F-4D97-AF65-F5344CB8AC3E}">
        <p14:creationId xmlns:p14="http://schemas.microsoft.com/office/powerpoint/2010/main" val="187263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tângulo 13"/>
          <p:cNvSpPr/>
          <p:nvPr/>
        </p:nvSpPr>
        <p:spPr>
          <a:xfrm>
            <a:off x="611560" y="476672"/>
            <a:ext cx="8136904" cy="643253"/>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5" name="Rectangle 1"/>
          <p:cNvSpPr/>
          <p:nvPr/>
        </p:nvSpPr>
        <p:spPr>
          <a:xfrm>
            <a:off x="539552" y="764704"/>
            <a:ext cx="8136904" cy="6118598"/>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Senador Romero Jucá – 30/9 </a:t>
            </a:r>
            <a:r>
              <a:rPr lang="pt-BR" sz="1400" dirty="0" smtClean="0">
                <a:latin typeface="Tahoma" panose="020B0604030504040204" pitchFamily="34" charset="0"/>
                <a:ea typeface="Tahoma" panose="020B0604030504040204" pitchFamily="34" charset="0"/>
                <a:cs typeface="Tahoma" panose="020B0604030504040204" pitchFamily="34" charset="0"/>
              </a:rPr>
              <a:t>-  Restaurante </a:t>
            </a:r>
            <a:r>
              <a:rPr lang="pt-BR" sz="1400" dirty="0" err="1" smtClean="0">
                <a:latin typeface="Tahoma" panose="020B0604030504040204" pitchFamily="34" charset="0"/>
                <a:ea typeface="Tahoma" panose="020B0604030504040204" pitchFamily="34" charset="0"/>
                <a:cs typeface="Tahoma" panose="020B0604030504040204" pitchFamily="34" charset="0"/>
              </a:rPr>
              <a:t>Cantaloup</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Proposta de texto de lei </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dirty="0">
                <a:latin typeface="Tahoma" panose="020B0604030504040204" pitchFamily="34" charset="0"/>
                <a:ea typeface="Tahoma" panose="020B0604030504040204" pitchFamily="34" charset="0"/>
                <a:cs typeface="Tahoma" panose="020B0604030504040204" pitchFamily="34" charset="0"/>
              </a:rPr>
              <a:t>Melhim </a:t>
            </a:r>
            <a:r>
              <a:rPr lang="pt-BR" sz="1400" dirty="0" err="1">
                <a:latin typeface="Tahoma" panose="020B0604030504040204" pitchFamily="34" charset="0"/>
                <a:ea typeface="Tahoma" panose="020B0604030504040204" pitchFamily="34" charset="0"/>
                <a:cs typeface="Tahoma" panose="020B0604030504040204" pitchFamily="34" charset="0"/>
              </a:rPr>
              <a:t>Challub</a:t>
            </a:r>
            <a:r>
              <a:rPr lang="pt-BR" sz="1400" dirty="0">
                <a:latin typeface="Tahoma" panose="020B0604030504040204" pitchFamily="34" charset="0"/>
                <a:ea typeface="Tahoma" panose="020B0604030504040204" pitchFamily="34" charset="0"/>
                <a:cs typeface="Tahoma" panose="020B0604030504040204" pitchFamily="34" charset="0"/>
              </a:rPr>
              <a:t> – experiência 2004 </a:t>
            </a:r>
          </a:p>
          <a:p>
            <a:pPr marL="457200" lvl="2">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Defesa da SPE/PA – recursos para o empreendimento e sua consecução</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Desconto dos custos incorridos por serviços prestados – marketing, corretagem, administração do contrato</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a:t>
            </a:r>
            <a:r>
              <a:rPr lang="pt-BR" sz="1400" dirty="0" smtClean="0">
                <a:latin typeface="Tahoma" panose="020B0604030504040204" pitchFamily="34" charset="0"/>
                <a:ea typeface="Tahoma" panose="020B0604030504040204" pitchFamily="34" charset="0"/>
                <a:cs typeface="Tahoma" panose="020B0604030504040204" pitchFamily="34" charset="0"/>
              </a:rPr>
              <a:t>evolução quando de nova venda</a:t>
            </a: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Na sequência</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a:t>
            </a:r>
            <a:r>
              <a:rPr lang="pt-BR" sz="1400" dirty="0" smtClean="0">
                <a:latin typeface="Tahoma" panose="020B0604030504040204" pitchFamily="34" charset="0"/>
                <a:ea typeface="Tahoma" panose="020B0604030504040204" pitchFamily="34" charset="0"/>
                <a:cs typeface="Tahoma" panose="020B0604030504040204" pitchFamily="34" charset="0"/>
              </a:rPr>
              <a:t>arecer detalhado</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Outras ações: Modelo </a:t>
            </a:r>
            <a:r>
              <a:rPr lang="pt-BR" sz="1400" dirty="0">
                <a:latin typeface="Tahoma" panose="020B0604030504040204" pitchFamily="34" charset="0"/>
                <a:ea typeface="Tahoma" panose="020B0604030504040204" pitchFamily="34" charset="0"/>
                <a:cs typeface="Tahoma" panose="020B0604030504040204" pitchFamily="34" charset="0"/>
              </a:rPr>
              <a:t>de Consórcios  - Lei 11.795 de outubro/2015</a:t>
            </a:r>
          </a:p>
          <a:p>
            <a:pPr indent="-457200">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038789" y="-58003"/>
            <a:ext cx="419813" cy="9146480"/>
          </a:xfrm>
          <a:prstGeom prst="rect">
            <a:avLst/>
          </a:prstGeom>
        </p:spPr>
      </p:pic>
    </p:spTree>
    <p:extLst>
      <p:ext uri="{BB962C8B-B14F-4D97-AF65-F5344CB8AC3E}">
        <p14:creationId xmlns:p14="http://schemas.microsoft.com/office/powerpoint/2010/main" val="86933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Processo geral</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tângulo 13"/>
          <p:cNvSpPr/>
          <p:nvPr/>
        </p:nvSpPr>
        <p:spPr>
          <a:xfrm>
            <a:off x="611560" y="476672"/>
            <a:ext cx="8136904" cy="643253"/>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5" name="Rectangle 1"/>
          <p:cNvSpPr/>
          <p:nvPr/>
        </p:nvSpPr>
        <p:spPr>
          <a:xfrm>
            <a:off x="467544" y="692696"/>
            <a:ext cx="8136904" cy="6007799"/>
          </a:xfrm>
          <a:prstGeom prst="rect">
            <a:avLst/>
          </a:prstGeom>
        </p:spPr>
        <p:txBody>
          <a:bodyPr wrap="square">
            <a:spAutoFit/>
          </a:bodyPr>
          <a:lstStyle/>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Vendas firmes </a:t>
            </a:r>
            <a:r>
              <a:rPr lang="pt-BR" sz="1400" dirty="0" smtClean="0">
                <a:latin typeface="Tahoma" panose="020B0604030504040204" pitchFamily="34" charset="0"/>
                <a:ea typeface="Tahoma" panose="020B0604030504040204" pitchFamily="34" charset="0"/>
                <a:cs typeface="Tahoma" panose="020B0604030504040204" pitchFamily="34" charset="0"/>
              </a:rPr>
              <a:t>– tratar na regulação dos </a:t>
            </a: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Crédito</a:t>
            </a:r>
            <a:r>
              <a:rPr lang="pt-BR" sz="1400" dirty="0" smtClean="0">
                <a:latin typeface="Tahoma" panose="020B0604030504040204" pitchFamily="34" charset="0"/>
                <a:ea typeface="Tahoma" panose="020B0604030504040204" pitchFamily="34" charset="0"/>
                <a:cs typeface="Tahoma" panose="020B0604030504040204" pitchFamily="34" charset="0"/>
              </a:rPr>
              <a:t> – disponibilizar financiamento bancário ou de </a:t>
            </a:r>
            <a:r>
              <a:rPr lang="pt-BR" sz="1400" dirty="0" err="1" smtClean="0">
                <a:latin typeface="Tahoma" panose="020B0604030504040204" pitchFamily="34" charset="0"/>
                <a:ea typeface="Tahoma" panose="020B0604030504040204" pitchFamily="34" charset="0"/>
                <a:cs typeface="Tahoma" panose="020B0604030504040204" pitchFamily="34" charset="0"/>
              </a:rPr>
              <a:t>securitizadora</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gn="just">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Desenvolver sistema de seguro de performance que precifique riscos adequadamente </a:t>
            </a:r>
          </a:p>
          <a:p>
            <a:pPr marL="638175" lvl="2"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gn="just">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Possíveis modelos: associativo, outros desenvolvimentos</a:t>
            </a: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Acesso a bancos por empresas- </a:t>
            </a:r>
            <a:r>
              <a:rPr lang="pt-BR" sz="1400" dirty="0" smtClean="0">
                <a:latin typeface="Tahoma" panose="020B0604030504040204" pitchFamily="34" charset="0"/>
                <a:ea typeface="Tahoma" panose="020B0604030504040204" pitchFamily="34" charset="0"/>
                <a:cs typeface="Tahoma" panose="020B0604030504040204" pitchFamily="34" charset="0"/>
              </a:rPr>
              <a:t>Cyrela, Tecnisa– sistemas, disponibilidade. </a:t>
            </a: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Pesquisa sobre modelos de negócios no mundo. FIABCI – painel sobre EUA, Espanha, Portugal</a:t>
            </a: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1" name="Rectangle 1"/>
          <p:cNvSpPr/>
          <p:nvPr/>
        </p:nvSpPr>
        <p:spPr>
          <a:xfrm>
            <a:off x="179512" y="836712"/>
            <a:ext cx="8784976" cy="2135969"/>
          </a:xfrm>
          <a:prstGeom prst="rect">
            <a:avLst/>
          </a:prstGeom>
          <a:solidFill>
            <a:schemeClr val="accent1"/>
          </a:solidFill>
          <a:ln w="19050">
            <a:solidFill>
              <a:schemeClr val="accent1"/>
            </a:solidFill>
          </a:ln>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 compra de um imóvel é um compromisso do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comprador 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do vendedor</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 sendo firme 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definitivo.</a:t>
            </a: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o comprador necessitar de crédito, este deverá ser concedido no momento da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venda</a:t>
            </a: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venda poderá ocorrer em qualquer momento após o Registro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Incorporação</a:t>
            </a:r>
            <a:endPar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8126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808312" cy="288000"/>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Trabalho com Judiciário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761254" y="260649"/>
            <a:ext cx="6382746" cy="288032"/>
          </a:xfrm>
          <a:prstGeom prst="rect">
            <a:avLst/>
          </a:prstGeom>
          <a:solidFill>
            <a:schemeClr val="accent2"/>
          </a:solidFill>
        </p:spPr>
        <p:txBody>
          <a:bodyPr wrap="square" rtlCol="0">
            <a:noAutofit/>
          </a:bodyPr>
          <a:lstStyle/>
          <a:p>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tângulo 13"/>
          <p:cNvSpPr/>
          <p:nvPr/>
        </p:nvSpPr>
        <p:spPr>
          <a:xfrm>
            <a:off x="611560" y="476672"/>
            <a:ext cx="8136904" cy="643253"/>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5" name="Rectangle 1"/>
          <p:cNvSpPr/>
          <p:nvPr/>
        </p:nvSpPr>
        <p:spPr>
          <a:xfrm>
            <a:off x="827584" y="836712"/>
            <a:ext cx="8136904" cy="5666167"/>
          </a:xfrm>
          <a:prstGeom prst="rect">
            <a:avLst/>
          </a:prstGeom>
        </p:spPr>
        <p:txBody>
          <a:bodyPr wrap="square">
            <a:spAutoFit/>
          </a:bodyPr>
          <a:lstStyle/>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Des. </a:t>
            </a:r>
            <a:r>
              <a:rPr lang="pt-BR" sz="1400" b="1" dirty="0" err="1">
                <a:latin typeface="Tahoma" panose="020B0604030504040204" pitchFamily="34" charset="0"/>
                <a:ea typeface="Tahoma" panose="020B0604030504040204" pitchFamily="34" charset="0"/>
                <a:cs typeface="Tahoma" panose="020B0604030504040204" pitchFamily="34" charset="0"/>
              </a:rPr>
              <a:t>Werson</a:t>
            </a:r>
            <a:r>
              <a:rPr lang="pt-BR" sz="1400" b="1" dirty="0">
                <a:latin typeface="Tahoma" panose="020B0604030504040204" pitchFamily="34" charset="0"/>
                <a:ea typeface="Tahoma" panose="020B0604030504040204" pitchFamily="34" charset="0"/>
                <a:cs typeface="Tahoma" panose="020B0604030504040204" pitchFamily="34" charset="0"/>
              </a:rPr>
              <a:t> Rego</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Aproximação </a:t>
            </a:r>
            <a:r>
              <a:rPr lang="pt-BR" sz="1400" dirty="0">
                <a:latin typeface="Tahoma" panose="020B0604030504040204" pitchFamily="34" charset="0"/>
                <a:ea typeface="Tahoma" panose="020B0604030504040204" pitchFamily="34" charset="0"/>
                <a:cs typeface="Tahoma" panose="020B0604030504040204" pitchFamily="34" charset="0"/>
              </a:rPr>
              <a:t>com empresas ABRAINC</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Minuta-padrão vs. entendimentos</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ADEMI-RJ -  evento com Judiciário</a:t>
            </a:r>
          </a:p>
          <a:p>
            <a:pPr marL="0" lvl="1">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Des. Neves Amorim </a:t>
            </a:r>
            <a:r>
              <a:rPr lang="pt-BR" sz="1400" dirty="0" smtClean="0">
                <a:latin typeface="Tahoma" panose="020B0604030504040204" pitchFamily="34" charset="0"/>
                <a:ea typeface="Tahoma" panose="020B0604030504040204" pitchFamily="34" charset="0"/>
                <a:cs typeface="Tahoma" panose="020B0604030504040204" pitchFamily="34" charset="0"/>
              </a:rPr>
              <a:t>– encontro proposto para reunir entidades</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Presidente de Conciliação -  Direito Privado</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Possível evento de conciliação ou Empresas Amigas da Justiça (Des. Fernando Maia)</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Dr. Luiz Sabbato </a:t>
            </a:r>
            <a:r>
              <a:rPr lang="pt-BR" sz="1400" dirty="0" smtClean="0">
                <a:latin typeface="Tahoma" panose="020B0604030504040204" pitchFamily="34" charset="0"/>
                <a:ea typeface="Tahoma" panose="020B0604030504040204" pitchFamily="34" charset="0"/>
                <a:cs typeface="Tahoma" panose="020B0604030504040204" pitchFamily="34" charset="0"/>
              </a:rPr>
              <a:t>-  IIEDE -  18/9</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755576" y="1484784"/>
            <a:ext cx="67345" cy="82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755576" y="3645096"/>
            <a:ext cx="67345" cy="64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2028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Alternativas de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 Registros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276999"/>
          </a:xfrm>
          <a:prstGeom prst="rect">
            <a:avLst/>
          </a:prstGeom>
          <a:solidFill>
            <a:schemeClr val="accent1"/>
          </a:solidFill>
        </p:spPr>
        <p:txBody>
          <a:bodyPr wrap="square" lIns="36000" rIns="36000" rtlCol="0" anchor="t" anchorCtr="0">
            <a:spAutoFit/>
          </a:bodyPr>
          <a:lstStyle/>
          <a:p>
            <a:pPr marL="447675"/>
            <a:r>
              <a:rPr lang="pt-BR" sz="1200" dirty="0"/>
              <a:t>O </a:t>
            </a:r>
            <a:r>
              <a:rPr lang="pt-BR" sz="1200" dirty="0" err="1"/>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0" y="260648"/>
            <a:ext cx="255577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O </a:t>
            </a:r>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755576" y="908720"/>
            <a:ext cx="8687693" cy="5537926"/>
          </a:xfrm>
          <a:prstGeom prst="rect">
            <a:avLst/>
          </a:prstGeom>
          <a:noFill/>
        </p:spPr>
        <p:txBody>
          <a:bodyPr wrap="square" rtlCol="0">
            <a:spAutoFit/>
          </a:bodyPr>
          <a:lstStyle/>
          <a:p>
            <a:pPr marL="93663">
              <a:lnSpc>
                <a:spcPct val="110000"/>
              </a:lnSpc>
              <a:spcBef>
                <a:spcPts val="400"/>
              </a:spcBef>
              <a:buClr>
                <a:schemeClr val="tx1"/>
              </a:buClr>
            </a:pPr>
            <a:r>
              <a:rPr lang="pt-BR" sz="1400" b="1" dirty="0" err="1" smtClean="0">
                <a:latin typeface="Tahoma" panose="020B0604030504040204" pitchFamily="34" charset="0"/>
                <a:ea typeface="Tahoma" panose="020B0604030504040204" pitchFamily="34" charset="0"/>
                <a:cs typeface="Tahoma" panose="020B0604030504040204" pitchFamily="34" charset="0"/>
              </a:rPr>
              <a:t>Funding</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Alterações na TR – não aceitas pela Caixa</a:t>
            </a:r>
          </a:p>
          <a:p>
            <a:pPr marL="271463" indent="-177800">
              <a:lnSpc>
                <a:spcPct val="110000"/>
              </a:lnSpc>
              <a:spcBef>
                <a:spcPts val="4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IPCA - </a:t>
            </a:r>
            <a:r>
              <a:rPr lang="pt-BR" sz="1400" b="1" dirty="0" err="1" smtClean="0">
                <a:latin typeface="Tahoma" panose="020B0604030504040204" pitchFamily="34" charset="0"/>
                <a:ea typeface="Tahoma" panose="020B0604030504040204" pitchFamily="34" charset="0"/>
                <a:cs typeface="Tahoma" panose="020B0604030504040204" pitchFamily="34" charset="0"/>
              </a:rPr>
              <a:t>LIGs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sobre precificação do descasamento de prazos </a:t>
            </a:r>
            <a:endParaRPr lang="pt-BR" sz="1400" dirty="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PGBL, FGBL, Fundos de pensão – alterar limites máximos para estes papéis</a:t>
            </a: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Outros aperfeiçoamentos regulatórios para fluidez dos títulos</a:t>
            </a:r>
          </a:p>
          <a:p>
            <a:pPr marL="550863" lvl="1">
              <a:lnSpc>
                <a:spcPct val="110000"/>
              </a:lnSpc>
              <a:spcBef>
                <a:spcPts val="4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Fundo de liquidez e seus participantes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equity</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holders</a:t>
            </a:r>
            <a:r>
              <a:rPr lang="pt-BR" sz="1400" dirty="0">
                <a:latin typeface="Tahoma" panose="020B0604030504040204" pitchFamily="34" charset="0"/>
                <a:ea typeface="Tahoma" panose="020B0604030504040204" pitchFamily="34" charset="0"/>
                <a:cs typeface="Tahoma" panose="020B0604030504040204" pitchFamily="34" charset="0"/>
              </a:rPr>
              <a:t> – GL</a:t>
            </a:r>
          </a:p>
          <a:p>
            <a:pPr marL="728663" lvl="1"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Custos, proposta de </a:t>
            </a:r>
            <a:r>
              <a:rPr lang="pt-BR" sz="1400" dirty="0" smtClean="0">
                <a:latin typeface="Tahoma" panose="020B0604030504040204" pitchFamily="34" charset="0"/>
                <a:ea typeface="Tahoma" panose="020B0604030504040204" pitchFamily="34" charset="0"/>
                <a:cs typeface="Tahoma" panose="020B0604030504040204" pitchFamily="34" charset="0"/>
              </a:rPr>
              <a:t>operacionalização</a:t>
            </a:r>
            <a:endParaRPr lang="pt-BR" sz="1400" dirty="0">
              <a:latin typeface="Tahoma" panose="020B0604030504040204" pitchFamily="34" charset="0"/>
              <a:ea typeface="Tahoma" panose="020B0604030504040204" pitchFamily="34" charset="0"/>
              <a:cs typeface="Tahoma" panose="020B0604030504040204" pitchFamily="34" charset="0"/>
            </a:endParaRPr>
          </a:p>
          <a:p>
            <a:pPr marL="550863" lvl="1">
              <a:lnSpc>
                <a:spcPct val="110000"/>
              </a:lnSpc>
              <a:spcBef>
                <a:spcPts val="4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93663" lvl="1">
              <a:lnSpc>
                <a:spcPct val="110000"/>
              </a:lnSpc>
              <a:spcBef>
                <a:spcPts val="4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93663" lvl="1">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Transferência eletrônica de contratos de financiamento</a:t>
            </a:r>
          </a:p>
          <a:p>
            <a:pPr marL="93663" lvl="1">
              <a:lnSpc>
                <a:spcPct val="110000"/>
              </a:lnSpc>
              <a:spcBef>
                <a:spcPts val="4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93663">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Proposta CETIP – pilotos Cyrela, Tecnisa</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lvl="1"/>
            <a:endParaRPr lang="pt-BR" sz="2000" dirty="0">
              <a:latin typeface="BlissL" panose="02000506030000020004" pitchFamily="2" charset="0"/>
            </a:endParaRPr>
          </a:p>
        </p:txBody>
      </p:sp>
      <p:sp>
        <p:nvSpPr>
          <p:cNvPr id="6" name="Retângulo 5"/>
          <p:cNvSpPr/>
          <p:nvPr/>
        </p:nvSpPr>
        <p:spPr>
          <a:xfrm>
            <a:off x="539552" y="980728"/>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7" name="Retângulo 6"/>
          <p:cNvSpPr/>
          <p:nvPr/>
        </p:nvSpPr>
        <p:spPr>
          <a:xfrm>
            <a:off x="539552" y="465313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Tree>
    <p:extLst>
      <p:ext uri="{BB962C8B-B14F-4D97-AF65-F5344CB8AC3E}">
        <p14:creationId xmlns:p14="http://schemas.microsoft.com/office/powerpoint/2010/main" val="131161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Insegurança</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Jurídica</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Arq.Futuro</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1065471279"/>
      </p:ext>
    </p:extLst>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Insegur</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Jurídica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E</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vento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Arq.Futuro</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Plataforma de discussão sobre o futuro das cidades</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971600" y="1268760"/>
            <a:ext cx="7488832" cy="3548664"/>
          </a:xfrm>
          <a:prstGeom prst="rect">
            <a:avLst/>
          </a:prstGeom>
        </p:spPr>
        <p:txBody>
          <a:bodyPr wrap="square">
            <a:spAutoFit/>
          </a:bodyPr>
          <a:lstStyle/>
          <a:p>
            <a:r>
              <a:rPr lang="pt-BR" sz="1400" b="1" dirty="0" err="1">
                <a:solidFill>
                  <a:prstClr val="black"/>
                </a:solidFill>
                <a:latin typeface="Tahoma" panose="020B0604030504040204" pitchFamily="34" charset="0"/>
                <a:ea typeface="Tahoma" panose="020B0604030504040204" pitchFamily="34" charset="0"/>
                <a:cs typeface="Tahoma" panose="020B0604030504040204" pitchFamily="34" charset="0"/>
              </a:rPr>
              <a:t>Arq.Futuro</a:t>
            </a:r>
            <a:r>
              <a:rPr lang="pt-BR" sz="1400" b="1" dirty="0">
                <a:solidFill>
                  <a:prstClr val="black"/>
                </a:solidFill>
                <a:latin typeface="Tahoma" panose="020B0604030504040204" pitchFamily="34" charset="0"/>
                <a:ea typeface="Tahoma" panose="020B0604030504040204" pitchFamily="34" charset="0"/>
                <a:cs typeface="Tahoma" panose="020B0604030504040204" pitchFamily="34" charset="0"/>
              </a:rPr>
              <a:t> - Plataforma de discussão sobre o futuro das </a:t>
            </a:r>
            <a:r>
              <a:rPr lang="pt-BR" sz="14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cidades</a:t>
            </a:r>
          </a:p>
          <a:p>
            <a:endParaRPr lang="pt-BR" sz="14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pt-BR" sz="1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4 debates </a:t>
            </a:r>
            <a:r>
              <a:rPr lang="pt-BR" sz="1400" dirty="0" smtClean="0">
                <a:latin typeface="Tahoma" panose="020B0604030504040204" pitchFamily="34" charset="0"/>
                <a:ea typeface="Tahoma" panose="020B0604030504040204" pitchFamily="34" charset="0"/>
                <a:cs typeface="Tahoma" panose="020B0604030504040204" pitchFamily="34" charset="0"/>
              </a:rPr>
              <a:t>trimestrais</a:t>
            </a:r>
          </a:p>
          <a:p>
            <a:pPr marL="728663" lvl="1"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Público: Formadores de opinião, academia, mídia.</a:t>
            </a:r>
          </a:p>
          <a:p>
            <a:pPr marL="728663" lvl="1" indent="-177800">
              <a:lnSpc>
                <a:spcPct val="110000"/>
              </a:lnSpc>
              <a:spcBef>
                <a:spcPts val="4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Temas relacionados ao espaço público e a produção das cidades pelo mercado.</a:t>
            </a:r>
          </a:p>
          <a:p>
            <a:pPr marL="728663" lvl="1" indent="-177800">
              <a:lnSpc>
                <a:spcPct val="110000"/>
              </a:lnSpc>
              <a:spcBef>
                <a:spcPts val="4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Foco na qualidade de vida no ambiente </a:t>
            </a:r>
            <a:r>
              <a:rPr lang="pt-BR" sz="1400" dirty="0" smtClean="0">
                <a:latin typeface="Tahoma" panose="020B0604030504040204" pitchFamily="34" charset="0"/>
                <a:ea typeface="Tahoma" panose="020B0604030504040204" pitchFamily="34" charset="0"/>
                <a:cs typeface="Tahoma" panose="020B0604030504040204" pitchFamily="34" charset="0"/>
              </a:rPr>
              <a:t>urbano</a:t>
            </a:r>
          </a:p>
          <a:p>
            <a:pPr marL="728663" lvl="1" indent="-177800">
              <a:lnSpc>
                <a:spcPct val="110000"/>
              </a:lnSpc>
              <a:spcBef>
                <a:spcPts val="4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2466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pt-BR"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r>
              <a:rPr lang="pt-BR"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 e </a:t>
            </a:r>
            <a:r>
              <a:rPr lang="pt-BR" sz="3200" dirty="0">
                <a:solidFill>
                  <a:schemeClr val="bg1"/>
                </a:solidFill>
                <a:latin typeface="Tahoma" panose="020B0604030504040204" pitchFamily="34" charset="0"/>
                <a:ea typeface="Tahoma" panose="020B0604030504040204" pitchFamily="34" charset="0"/>
                <a:cs typeface="Tahoma" panose="020B0604030504040204" pitchFamily="34" charset="0"/>
              </a:rPr>
              <a:t>o</a:t>
            </a:r>
            <a:r>
              <a:rPr lang="pt-BR"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utros assuntos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1267252548"/>
      </p:ext>
    </p:extLst>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Reuniões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18/6 e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21/7; MF em 18/8</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276999"/>
          </a:xfrm>
          <a:prstGeom prst="rect">
            <a:avLst/>
          </a:prstGeom>
          <a:solidFill>
            <a:schemeClr val="accent1"/>
          </a:solidFill>
        </p:spPr>
        <p:txBody>
          <a:bodyPr wrap="square" lIns="36000" rIns="36000" rtlCol="0" anchor="t" anchorCtr="0">
            <a:spAutoFit/>
          </a:bodyPr>
          <a:lstStyle/>
          <a:p>
            <a:pPr marL="447675"/>
            <a:r>
              <a:rPr lang="pt-BR" sz="1200" dirty="0"/>
              <a:t>O </a:t>
            </a:r>
            <a:r>
              <a:rPr lang="pt-BR" sz="1200" dirty="0" err="1"/>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36512" y="260649"/>
            <a:ext cx="2633049" cy="318900"/>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O </a:t>
            </a:r>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456307" y="836712"/>
            <a:ext cx="8687693" cy="5155257"/>
          </a:xfrm>
          <a:prstGeom prst="rect">
            <a:avLst/>
          </a:prstGeom>
          <a:noFill/>
        </p:spPr>
        <p:txBody>
          <a:bodyPr wrap="square" rtlCol="0">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ABRAINC, ABECIP, Secovi, CEF, BB, Santander, BTG, </a:t>
            </a:r>
            <a:r>
              <a:rPr lang="pt-BR" sz="1400" b="1" dirty="0" err="1" smtClean="0">
                <a:latin typeface="Tahoma" panose="020B0604030504040204" pitchFamily="34" charset="0"/>
                <a:ea typeface="Tahoma" panose="020B0604030504040204" pitchFamily="34" charset="0"/>
                <a:cs typeface="Tahoma" panose="020B0604030504040204" pitchFamily="34" charset="0"/>
              </a:rPr>
              <a:t>Cobansa</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err="1" smtClean="0">
                <a:latin typeface="Tahoma" panose="020B0604030504040204" pitchFamily="34" charset="0"/>
                <a:ea typeface="Tahoma" panose="020B0604030504040204" pitchFamily="34" charset="0"/>
                <a:cs typeface="Tahoma" panose="020B0604030504040204" pitchFamily="34" charset="0"/>
              </a:rPr>
              <a:t>Cibrasec</a:t>
            </a:r>
            <a:r>
              <a:rPr lang="pt-BR" sz="1400" dirty="0" smtClean="0">
                <a:latin typeface="Tahoma" panose="020B0604030504040204" pitchFamily="34" charset="0"/>
                <a:ea typeface="Tahoma" panose="020B0604030504040204" pitchFamily="34" charset="0"/>
                <a:cs typeface="Tahoma" panose="020B0604030504040204" pitchFamily="34" charset="0"/>
              </a:rPr>
              <a:t>:</a:t>
            </a:r>
          </a:p>
          <a:p>
            <a:endParaRPr lang="pt-BR" sz="1400"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Planilha </a:t>
            </a:r>
            <a:r>
              <a:rPr lang="pt-BR" sz="1400" b="1" dirty="0">
                <a:latin typeface="Tahoma" panose="020B0604030504040204" pitchFamily="34" charset="0"/>
                <a:ea typeface="Tahoma" panose="020B0604030504040204" pitchFamily="34" charset="0"/>
                <a:cs typeface="Tahoma" panose="020B0604030504040204" pitchFamily="34" charset="0"/>
              </a:rPr>
              <a:t>modelo financiamento </a:t>
            </a:r>
            <a:r>
              <a:rPr lang="pt-BR" sz="1400" b="1" dirty="0" smtClean="0">
                <a:latin typeface="Tahoma" panose="020B0604030504040204" pitchFamily="34" charset="0"/>
                <a:ea typeface="Tahoma" panose="020B0604030504040204" pitchFamily="34" charset="0"/>
                <a:cs typeface="Tahoma" panose="020B0604030504040204" pitchFamily="34" charset="0"/>
              </a:rPr>
              <a:t>IPCA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sobre precificação do descasamento de prazos</a:t>
            </a:r>
          </a:p>
          <a:p>
            <a:pPr marL="728663" lvl="1" indent="-177800">
              <a:lnSpc>
                <a:spcPct val="110000"/>
              </a:lnSpc>
              <a:spcBef>
                <a:spcPts val="4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Correção anual IPCA, amortização SAC, Fundo de reserva 5%  </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err="1" smtClean="0">
                <a:latin typeface="Tahoma" panose="020B0604030504040204" pitchFamily="34" charset="0"/>
                <a:ea typeface="Tahoma" panose="020B0604030504040204" pitchFamily="34" charset="0"/>
                <a:cs typeface="Tahoma" panose="020B0604030504040204" pitchFamily="34" charset="0"/>
              </a:rPr>
              <a:t>LIGs</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a:latin typeface="Tahoma" panose="020B0604030504040204" pitchFamily="34" charset="0"/>
                <a:ea typeface="Tahoma" panose="020B0604030504040204" pitchFamily="34" charset="0"/>
                <a:cs typeface="Tahoma" panose="020B0604030504040204" pitchFamily="34" charset="0"/>
              </a:rPr>
              <a:t>IPCA </a:t>
            </a:r>
            <a:r>
              <a:rPr lang="pt-BR" sz="1400" dirty="0">
                <a:latin typeface="Tahoma" panose="020B0604030504040204" pitchFamily="34" charset="0"/>
                <a:ea typeface="Tahoma" panose="020B0604030504040204" pitchFamily="34" charset="0"/>
                <a:cs typeface="Tahoma" panose="020B0604030504040204" pitchFamily="34" charset="0"/>
              </a:rPr>
              <a:t>- possíveis investidores e mudanças </a:t>
            </a:r>
            <a:r>
              <a:rPr lang="pt-BR" sz="1400" dirty="0" smtClean="0">
                <a:latin typeface="Tahoma" panose="020B0604030504040204" pitchFamily="34" charset="0"/>
                <a:ea typeface="Tahoma" panose="020B0604030504040204" pitchFamily="34" charset="0"/>
                <a:cs typeface="Tahoma" panose="020B0604030504040204" pitchFamily="34" charset="0"/>
              </a:rPr>
              <a:t>necessárias</a:t>
            </a: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Fundos de pensão – alterar limites máximos para estes papéis</a:t>
            </a: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Isenção de tributação na distribuição aos participantes do Fundo</a:t>
            </a: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Outros aperfeiçoamentos regulatórios para fluidez dos títulos</a:t>
            </a: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Evento com Fundos de Pensão?</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Fundo </a:t>
            </a:r>
            <a:r>
              <a:rPr lang="pt-BR" sz="1400" b="1" dirty="0">
                <a:latin typeface="Tahoma" panose="020B0604030504040204" pitchFamily="34" charset="0"/>
                <a:ea typeface="Tahoma" panose="020B0604030504040204" pitchFamily="34" charset="0"/>
                <a:cs typeface="Tahoma" panose="020B0604030504040204" pitchFamily="34" charset="0"/>
              </a:rPr>
              <a:t>de liquidez e seus participantes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equity</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smtClean="0">
                <a:latin typeface="Tahoma" panose="020B0604030504040204" pitchFamily="34" charset="0"/>
                <a:ea typeface="Tahoma" panose="020B0604030504040204" pitchFamily="34" charset="0"/>
                <a:cs typeface="Tahoma" panose="020B0604030504040204" pitchFamily="34" charset="0"/>
              </a:rPr>
              <a:t>holders</a:t>
            </a:r>
            <a:r>
              <a:rPr lang="pt-BR" sz="1400" dirty="0" smtClean="0">
                <a:latin typeface="Tahoma" panose="020B0604030504040204" pitchFamily="34" charset="0"/>
                <a:ea typeface="Tahoma" panose="020B0604030504040204" pitchFamily="34" charset="0"/>
                <a:cs typeface="Tahoma" panose="020B0604030504040204" pitchFamily="34" charset="0"/>
              </a:rPr>
              <a:t> – GL</a:t>
            </a: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Custos, proposta de </a:t>
            </a:r>
            <a:r>
              <a:rPr lang="pt-BR" sz="1400" dirty="0" err="1" smtClean="0">
                <a:latin typeface="Tahoma" panose="020B0604030504040204" pitchFamily="34" charset="0"/>
                <a:ea typeface="Tahoma" panose="020B0604030504040204" pitchFamily="34" charset="0"/>
                <a:cs typeface="Tahoma" panose="020B0604030504040204" pitchFamily="34" charset="0"/>
              </a:rPr>
              <a:t>opercaionalização</a:t>
            </a:r>
            <a:endParaRPr lang="pt-BR" sz="1400" dirty="0">
              <a:latin typeface="Tahoma" panose="020B0604030504040204" pitchFamily="34" charset="0"/>
              <a:ea typeface="Tahoma" panose="020B0604030504040204" pitchFamily="34" charset="0"/>
              <a:cs typeface="Tahoma" panose="020B0604030504040204" pitchFamily="34" charset="0"/>
            </a:endParaRPr>
          </a:p>
          <a:p>
            <a:pPr lvl="1"/>
            <a:endParaRPr lang="pt-BR" sz="2000" dirty="0">
              <a:latin typeface="BlissL" panose="02000506030000020004" pitchFamily="2" charset="0"/>
            </a:endParaRPr>
          </a:p>
        </p:txBody>
      </p:sp>
    </p:spTree>
    <p:extLst>
      <p:ext uri="{BB962C8B-B14F-4D97-AF65-F5344CB8AC3E}">
        <p14:creationId xmlns:p14="http://schemas.microsoft.com/office/powerpoint/2010/main" val="182375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Burocracia</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12:00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12:30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957930101"/>
      </p:ext>
    </p:extLst>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1772818"/>
            <a:ext cx="9144000" cy="15841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0" y="1772818"/>
            <a:ext cx="9144000" cy="292885"/>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414098" y="941819"/>
            <a:ext cx="7254246" cy="738664"/>
          </a:xfrm>
          <a:prstGeom prst="rect">
            <a:avLst/>
          </a:prstGeom>
          <a:noFill/>
        </p:spPr>
        <p:txBody>
          <a:bodyPr wrap="square" rtlCol="0">
            <a:spAutoFit/>
          </a:bodyPr>
          <a:lstStyle/>
          <a:p>
            <a:pPr algn="just"/>
            <a:r>
              <a:rPr lang="pt-BR" sz="1400" dirty="0">
                <a:latin typeface="Tahoma" panose="020B0604030504040204" pitchFamily="34" charset="0"/>
                <a:ea typeface="Tahoma" panose="020B0604030504040204" pitchFamily="34" charset="0"/>
                <a:cs typeface="Tahoma" panose="020B0604030504040204" pitchFamily="34" charset="0"/>
              </a:rPr>
              <a:t>De acordo com o Código de Conduta e em consonância com o estatuto da associação, as reuniões são regidas pelas instruções abaixo, previamente distribuídas e de pleno conhecimento dos participantes. A saber:</a:t>
            </a:r>
          </a:p>
        </p:txBody>
      </p:sp>
      <p:sp>
        <p:nvSpPr>
          <p:cNvPr id="4" name="CaixaDeTexto 3"/>
          <p:cNvSpPr txBox="1"/>
          <p:nvPr/>
        </p:nvSpPr>
        <p:spPr>
          <a:xfrm>
            <a:off x="179512" y="2158259"/>
            <a:ext cx="8568952" cy="1169551"/>
          </a:xfrm>
          <a:prstGeom prst="rect">
            <a:avLst/>
          </a:prstGeom>
          <a:noFill/>
        </p:spPr>
        <p:txBody>
          <a:bodyPr wrap="square" rtlCol="0">
            <a:spAutoFit/>
          </a:bodyPr>
          <a:lstStyle/>
          <a:p>
            <a:pPr algn="just">
              <a:spcBef>
                <a:spcPts val="600"/>
              </a:spcBef>
            </a:pPr>
            <a:r>
              <a:rPr lang="pt-BR" sz="1400" dirty="0" smtClean="0">
                <a:latin typeface="Tahoma" panose="020B0604030504040204" pitchFamily="34" charset="0"/>
                <a:ea typeface="Tahoma" panose="020B0604030504040204" pitchFamily="34" charset="0"/>
                <a:cs typeface="Tahoma" panose="020B0604030504040204" pitchFamily="34" charset="0"/>
              </a:rPr>
              <a:t>As </a:t>
            </a:r>
            <a:r>
              <a:rPr lang="pt-BR" sz="1400" dirty="0">
                <a:latin typeface="Tahoma" panose="020B0604030504040204" pitchFamily="34" charset="0"/>
                <a:ea typeface="Tahoma" panose="020B0604030504040204" pitchFamily="34" charset="0"/>
                <a:cs typeface="Tahoma" panose="020B0604030504040204" pitchFamily="34" charset="0"/>
              </a:rPr>
              <a:t>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p:txBody>
      </p:sp>
      <p:sp>
        <p:nvSpPr>
          <p:cNvPr id="9" name="CaixaDeTexto 8"/>
          <p:cNvSpPr txBox="1"/>
          <p:nvPr/>
        </p:nvSpPr>
        <p:spPr>
          <a:xfrm>
            <a:off x="414098" y="1763291"/>
            <a:ext cx="7686294" cy="307777"/>
          </a:xfrm>
          <a:prstGeom prst="rect">
            <a:avLst/>
          </a:prstGeom>
          <a:noFill/>
        </p:spPr>
        <p:txBody>
          <a:bodyPr wrap="square" rtlCol="0">
            <a:spAutoFit/>
          </a:bodyPr>
          <a:lstStyle/>
          <a:p>
            <a:pPr>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I</a:t>
            </a:r>
            <a:r>
              <a:rPr lang="pt-BR" sz="1400" b="1" dirty="0" smtClean="0">
                <a:latin typeface="Tahoma" panose="020B0604030504040204" pitchFamily="34" charset="0"/>
                <a:ea typeface="Tahoma" panose="020B0604030504040204" pitchFamily="34" charset="0"/>
                <a:cs typeface="Tahoma" panose="020B0604030504040204" pitchFamily="34" charset="0"/>
              </a:rPr>
              <a:t>nstruções para a reunião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3501008"/>
            <a:ext cx="156561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deverá: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14098" y="4163481"/>
            <a:ext cx="2833927" cy="2031325"/>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Avaliar e atender a agenda preparada para a reunião e consignar a objeção de determinada matéria que não lhe atenda, por escrito, e também em relação a ata da reunião não se seu teor não refletir precisamente as discussões ocorridas durante a mesma.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433499" y="4163481"/>
            <a:ext cx="2186252" cy="1815882"/>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Compreender </a:t>
            </a:r>
            <a:r>
              <a:rPr lang="pt-BR" sz="1400" dirty="0">
                <a:latin typeface="Tahoma" panose="020B0604030504040204" pitchFamily="34" charset="0"/>
                <a:ea typeface="Tahoma" panose="020B0604030504040204" pitchFamily="34" charset="0"/>
                <a:cs typeface="Tahoma" panose="020B0604030504040204" pitchFamily="34" charset="0"/>
              </a:rPr>
              <a:t>os propósitos e a autoridade de cada uma das pessoas com as quais se </a:t>
            </a:r>
            <a:r>
              <a:rPr lang="pt-BR" sz="1400" dirty="0" smtClean="0">
                <a:latin typeface="Tahoma" panose="020B0604030504040204" pitchFamily="34" charset="0"/>
                <a:ea typeface="Tahoma" panose="020B0604030504040204" pitchFamily="34" charset="0"/>
                <a:cs typeface="Tahoma" panose="020B0604030504040204" pitchFamily="34" charset="0"/>
              </a:rPr>
              <a:t>reúne, </a:t>
            </a:r>
            <a:r>
              <a:rPr lang="pt-BR" sz="1400" dirty="0">
                <a:latin typeface="Tahoma" panose="020B0604030504040204" pitchFamily="34" charset="0"/>
                <a:ea typeface="Tahoma" panose="020B0604030504040204" pitchFamily="34" charset="0"/>
                <a:cs typeface="Tahoma" panose="020B0604030504040204" pitchFamily="34" charset="0"/>
              </a:rPr>
              <a:t>em especial, a autoridade do coordenador da reunião específica</a:t>
            </a:r>
            <a:r>
              <a:rPr lang="pt-BR" sz="1400"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779658" y="4163481"/>
            <a:ext cx="3112822" cy="2031325"/>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Protestar </a:t>
            </a:r>
            <a:r>
              <a:rPr lang="pt-BR" sz="1400" dirty="0">
                <a:latin typeface="Tahoma" panose="020B0604030504040204" pitchFamily="34" charset="0"/>
                <a:ea typeface="Tahoma" panose="020B0604030504040204" pitchFamily="34" charset="0"/>
                <a:cs typeface="Tahoma" panose="020B0604030504040204" pitchFamily="34" charset="0"/>
              </a:rPr>
              <a:t>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p>
        </p:txBody>
      </p:sp>
      <p:cxnSp>
        <p:nvCxnSpPr>
          <p:cNvPr id="13" name="Conector reto 12"/>
          <p:cNvCxnSpPr/>
          <p:nvPr/>
        </p:nvCxnSpPr>
        <p:spPr>
          <a:xfrm>
            <a:off x="1763688" y="3670067"/>
            <a:ext cx="67687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510978"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3526364"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5859331"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0201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36512" y="260648"/>
            <a:ext cx="3419872"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761254" y="260648"/>
            <a:ext cx="6275242"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Revisão do Cipoal Legal</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tângulo 13"/>
          <p:cNvSpPr/>
          <p:nvPr/>
        </p:nvSpPr>
        <p:spPr>
          <a:xfrm>
            <a:off x="611560" y="476672"/>
            <a:ext cx="8136904" cy="643253"/>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5" name="Rectangle 1"/>
          <p:cNvSpPr/>
          <p:nvPr/>
        </p:nvSpPr>
        <p:spPr>
          <a:xfrm>
            <a:off x="611560" y="1484784"/>
            <a:ext cx="8136904" cy="3077766"/>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Conversa com Arq. Antunes MCAA</a:t>
            </a: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Formar GT para se definir:</a:t>
            </a:r>
          </a:p>
          <a:p>
            <a:pPr marL="10953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Processo de trabalho</a:t>
            </a:r>
          </a:p>
          <a:p>
            <a:pPr marL="10953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Entidades que participarão</a:t>
            </a:r>
          </a:p>
          <a:p>
            <a:pPr marL="10953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Processo de trabalho – Iniciar revisão de legislações Federais, Estaduais e Municipais (SP e RJ)</a:t>
            </a: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Definindo participantes iniciais. Agendar nova conversa para dar continuidade aos trabalhos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3310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395536" y="1052736"/>
            <a:ext cx="3888432" cy="2185214"/>
          </a:xfrm>
          <a:prstGeom prst="rect">
            <a:avLst/>
          </a:prstGeom>
        </p:spPr>
        <p:txBody>
          <a:bodyPr wrap="square">
            <a:spAutoFit/>
          </a:bodyPr>
          <a:lstStyle/>
          <a:p>
            <a:pPr>
              <a:lnSpc>
                <a:spcPct val="15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São Paulo</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Custo da Burocracia no Município e impacto na cadeia produtiva (Arrecadação, empregos, desenvolvimento da cidade)</a:t>
            </a:r>
          </a:p>
          <a:p>
            <a:pPr marL="18097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Plano de divulgação do estudo do custo da burocracia – criar sentido de urgência</a:t>
            </a:r>
          </a:p>
        </p:txBody>
      </p:sp>
      <p:sp>
        <p:nvSpPr>
          <p:cNvPr id="12" name="CaixaDeTexto 11"/>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Candidatos 2016</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7"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flipH="1">
            <a:off x="4211960" y="764704"/>
            <a:ext cx="288032" cy="3033335"/>
          </a:xfrm>
          <a:prstGeom prst="rect">
            <a:avLst/>
          </a:prstGeom>
        </p:spPr>
      </p:pic>
      <p:sp>
        <p:nvSpPr>
          <p:cNvPr id="9" name="Retângulo 8"/>
          <p:cNvSpPr/>
          <p:nvPr/>
        </p:nvSpPr>
        <p:spPr>
          <a:xfrm>
            <a:off x="4644008" y="1052736"/>
            <a:ext cx="3888432" cy="2985433"/>
          </a:xfrm>
          <a:prstGeom prst="rect">
            <a:avLst/>
          </a:prstGeom>
        </p:spPr>
        <p:txBody>
          <a:bodyPr wrap="square">
            <a:spAutoFit/>
          </a:bodyPr>
          <a:lstStyle/>
          <a:p>
            <a:pPr>
              <a:lnSpc>
                <a:spcPct val="15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Rio de Janeiro</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Custo da Burocracia no Município e impacto na cadeia produtiva (Arrecadação, empregos, desenvolvimento da cidade)</a:t>
            </a:r>
          </a:p>
          <a:p>
            <a:pPr marL="18097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Plano de divulgação do estudo do custo da burocracia – criar sentido de urgência</a:t>
            </a:r>
          </a:p>
          <a:p>
            <a:pPr marL="180975" indent="-180975">
              <a:lnSpc>
                <a:spcPct val="15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5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31540" y="5453629"/>
            <a:ext cx="8172908" cy="415498"/>
          </a:xfrm>
          <a:prstGeom prst="rect">
            <a:avLst/>
          </a:prstGeom>
          <a:solidFill>
            <a:schemeClr val="accent1"/>
          </a:solidFill>
        </p:spPr>
        <p:txBody>
          <a:bodyPr wrap="square">
            <a:spAutoFit/>
          </a:bodyPr>
          <a:lstStyle/>
          <a:p>
            <a:pPr algn="ctr">
              <a:lnSpc>
                <a:spcPct val="150000"/>
              </a:lnSpc>
              <a:spcBef>
                <a:spcPts val="600"/>
              </a:spcBef>
              <a:buClr>
                <a:schemeClr val="tx1"/>
              </a:buCl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Cronograma de encontro com candidatos para apresentação</a:t>
            </a:r>
            <a:endPar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tângulo 7"/>
          <p:cNvSpPr/>
          <p:nvPr/>
        </p:nvSpPr>
        <p:spPr>
          <a:xfrm>
            <a:off x="539552" y="3789040"/>
            <a:ext cx="8280920" cy="771686"/>
          </a:xfrm>
          <a:prstGeom prst="rect">
            <a:avLst/>
          </a:prstGeom>
        </p:spPr>
        <p:txBody>
          <a:bodyPr wrap="square">
            <a:spAutoFit/>
          </a:bodyPr>
          <a:lstStyle/>
          <a:p>
            <a:pPr>
              <a:lnSpc>
                <a:spcPct val="15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Produção de material para apresentação aos prefeitos</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5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4904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São Paulo</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3624904191"/>
      </p:ext>
    </p:extLst>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tângulo 7"/>
          <p:cNvSpPr>
            <a:spLocks noChangeArrowheads="1"/>
          </p:cNvSpPr>
          <p:nvPr/>
        </p:nvSpPr>
        <p:spPr bwMode="auto">
          <a:xfrm>
            <a:off x="179388" y="836712"/>
            <a:ext cx="8624887" cy="4050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spAutoFit/>
          </a:bodyPr>
          <a:lstStyle>
            <a:lvl1pPr>
              <a:spcBef>
                <a:spcPct val="20000"/>
              </a:spcBef>
              <a:buChar char="•"/>
              <a:defRPr sz="3200">
                <a:solidFill>
                  <a:schemeClr val="accent2"/>
                </a:solidFill>
                <a:latin typeface="Arial" panose="020B0604020202020204" pitchFamily="34" charset="0"/>
              </a:defRPr>
            </a:lvl1pPr>
            <a:lvl2pPr marL="1028700" indent="-285750">
              <a:spcBef>
                <a:spcPct val="20000"/>
              </a:spcBef>
              <a:buChar char="–"/>
              <a:defRPr sz="2800">
                <a:solidFill>
                  <a:schemeClr val="accent2"/>
                </a:solidFill>
                <a:latin typeface="Arial" panose="020B0604020202020204" pitchFamily="34" charset="0"/>
              </a:defRPr>
            </a:lvl2pPr>
            <a:lvl3pPr marL="1143000" indent="-228600">
              <a:spcBef>
                <a:spcPct val="20000"/>
              </a:spcBef>
              <a:buChar char="•"/>
              <a:defRPr sz="2400">
                <a:solidFill>
                  <a:schemeClr val="accent2"/>
                </a:solidFill>
                <a:latin typeface="Arial" panose="020B0604020202020204" pitchFamily="34" charset="0"/>
              </a:defRPr>
            </a:lvl3pPr>
            <a:lvl4pPr marL="1600200" indent="-228600">
              <a:spcBef>
                <a:spcPct val="20000"/>
              </a:spcBef>
              <a:buChar char="–"/>
              <a:defRPr sz="2000">
                <a:solidFill>
                  <a:schemeClr val="accent2"/>
                </a:solidFill>
                <a:latin typeface="Arial" panose="020B0604020202020204" pitchFamily="34" charset="0"/>
              </a:defRPr>
            </a:lvl4pPr>
            <a:lvl5pPr marL="2057400" indent="-228600">
              <a:spcBef>
                <a:spcPct val="20000"/>
              </a:spcBef>
              <a:buChar char="»"/>
              <a:defRPr sz="2000">
                <a:solidFill>
                  <a:schemeClr val="accent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defRPr>
            </a:lvl9pPr>
          </a:lstStyle>
          <a:p>
            <a:pPr>
              <a:buNone/>
            </a:pPr>
            <a:endParaRPr lang="pt-BR" alt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ctr">
              <a:buNone/>
            </a:pPr>
            <a:r>
              <a:rPr lang="pt-BR" alt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Reunião com Paula Motta Lara </a:t>
            </a:r>
          </a:p>
          <a:p>
            <a:pPr>
              <a:buNone/>
            </a:pPr>
            <a:endParaRPr lang="pt-BR" altLang="pt-BR" sz="14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buNone/>
            </a:pPr>
            <a:endParaRPr lang="pt-BR" alt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a:buNone/>
            </a:pPr>
            <a:r>
              <a:rPr lang="pt-BR" alt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    Pauta:</a:t>
            </a:r>
          </a:p>
          <a:p>
            <a:pPr>
              <a:buNone/>
            </a:pPr>
            <a:endParaRPr lang="pt-BR" altLang="pt-BR" sz="14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90525" indent="-180975" algn="just">
              <a:spcBef>
                <a:spcPts val="600"/>
              </a:spcBef>
              <a:buClr>
                <a:schemeClr val="tx1"/>
              </a:buClr>
              <a:buFont typeface="Tahoma" panose="020B0604030504040204" pitchFamily="34" charset="0"/>
              <a:buChar char="›"/>
            </a:pPr>
            <a:r>
              <a:rPr lang="pt-BR" altLang="pt-B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Desburocratização – Novo COE com processos declaratórios e análise de projeto simplificado encaminhado a Câmara</a:t>
            </a:r>
          </a:p>
          <a:p>
            <a:pPr marL="390525" indent="-180975" algn="just">
              <a:spcBef>
                <a:spcPts val="600"/>
              </a:spcBef>
              <a:buClr>
                <a:schemeClr val="tx1"/>
              </a:buClr>
              <a:buFont typeface="Tahoma" panose="020B0604030504040204" pitchFamily="34" charset="0"/>
              <a:buChar char="›"/>
            </a:pPr>
            <a:endParaRPr lang="pt-BR" altLang="pt-BR" sz="1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90525" indent="-180975" algn="just">
              <a:spcBef>
                <a:spcPts val="600"/>
              </a:spcBef>
              <a:buClr>
                <a:schemeClr val="tx1"/>
              </a:buClr>
              <a:buFont typeface="Tahoma" panose="020B0604030504040204" pitchFamily="34" charset="0"/>
              <a:buChar char="›"/>
            </a:pPr>
            <a:r>
              <a:rPr lang="pt-BR" altLang="pt-B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Regulamentações do COE por decreto. Regulamentação não recriar burocracias</a:t>
            </a:r>
          </a:p>
          <a:p>
            <a:pPr marL="390525" indent="-180975" algn="just">
              <a:spcBef>
                <a:spcPts val="600"/>
              </a:spcBef>
              <a:buClr>
                <a:schemeClr val="tx1"/>
              </a:buClr>
              <a:buFont typeface="Tahoma" panose="020B0604030504040204" pitchFamily="34" charset="0"/>
              <a:buChar char="›"/>
            </a:pPr>
            <a:endParaRPr lang="pt-BR" altLang="pt-BR" sz="1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90525" indent="-180975" algn="just">
              <a:spcBef>
                <a:spcPts val="600"/>
              </a:spcBef>
              <a:buClr>
                <a:schemeClr val="tx1"/>
              </a:buClr>
              <a:buFont typeface="Tahoma" panose="020B0604030504040204" pitchFamily="34" charset="0"/>
              <a:buChar char="›"/>
            </a:pPr>
            <a:r>
              <a:rPr lang="pt-BR" altLang="pt-B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Processo de informatização da </a:t>
            </a: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SEL. GEIGEO - </a:t>
            </a:r>
            <a:r>
              <a:rPr 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Coordenadoria e gestão de licenciamento eletrônico, informatização e </a:t>
            </a:r>
            <a:r>
              <a:rPr lang="pt-B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geoprocessamento</a:t>
            </a:r>
          </a:p>
          <a:p>
            <a:pPr marL="390525" indent="-180975" algn="just">
              <a:spcBef>
                <a:spcPts val="600"/>
              </a:spcBef>
              <a:buClr>
                <a:schemeClr val="tx1"/>
              </a:buClr>
              <a:buFont typeface="Tahoma" panose="020B0604030504040204" pitchFamily="34" charset="0"/>
              <a:buChar char="›"/>
            </a:pPr>
            <a:endPar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90525" indent="-180975" algn="just">
              <a:spcBef>
                <a:spcPts val="600"/>
              </a:spcBef>
              <a:buClr>
                <a:schemeClr val="tx1"/>
              </a:buClr>
              <a:buFont typeface="Tahoma" panose="020B0604030504040204" pitchFamily="34" charset="0"/>
              <a:buChar char="›"/>
            </a:pP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Evento da Frente Nacional de Prefeitos em </a:t>
            </a:r>
            <a:r>
              <a:rPr lang="pt-BR" altLang="pt-B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Outubro</a:t>
            </a:r>
            <a:endPar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CaixaDeTexto 9"/>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Prefeitura de SP</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2627784" y="260648"/>
            <a:ext cx="6516216" cy="307777"/>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557079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3"/>
                                        </p:tgtEl>
                                        <p:attrNameLst>
                                          <p:attrName>style.visibility</p:attrName>
                                        </p:attrNameLst>
                                      </p:cBhvr>
                                      <p:to>
                                        <p:strVal val="visible"/>
                                      </p:to>
                                    </p:set>
                                    <p:animEffect transition="in" filter="fade">
                                      <p:cBhvr>
                                        <p:cTn id="11"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tângulo 7"/>
          <p:cNvSpPr>
            <a:spLocks noChangeArrowheads="1"/>
          </p:cNvSpPr>
          <p:nvPr/>
        </p:nvSpPr>
        <p:spPr bwMode="auto">
          <a:xfrm>
            <a:off x="251520" y="980728"/>
            <a:ext cx="3960440" cy="306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a:spcBef>
                <a:spcPct val="20000"/>
              </a:spcBef>
              <a:buChar char="•"/>
              <a:defRPr sz="3200">
                <a:solidFill>
                  <a:schemeClr val="accent2"/>
                </a:solidFill>
                <a:latin typeface="Arial" panose="020B0604020202020204" pitchFamily="34" charset="0"/>
              </a:defRPr>
            </a:lvl1pPr>
            <a:lvl2pPr marL="1028700" indent="-285750">
              <a:spcBef>
                <a:spcPct val="20000"/>
              </a:spcBef>
              <a:buChar char="–"/>
              <a:defRPr sz="2800">
                <a:solidFill>
                  <a:schemeClr val="accent2"/>
                </a:solidFill>
                <a:latin typeface="Arial" panose="020B0604020202020204" pitchFamily="34" charset="0"/>
              </a:defRPr>
            </a:lvl2pPr>
            <a:lvl3pPr marL="1143000" indent="-228600">
              <a:spcBef>
                <a:spcPct val="20000"/>
              </a:spcBef>
              <a:buChar char="•"/>
              <a:defRPr sz="2400">
                <a:solidFill>
                  <a:schemeClr val="accent2"/>
                </a:solidFill>
                <a:latin typeface="Arial" panose="020B0604020202020204" pitchFamily="34" charset="0"/>
              </a:defRPr>
            </a:lvl3pPr>
            <a:lvl4pPr marL="1600200" indent="-228600">
              <a:spcBef>
                <a:spcPct val="20000"/>
              </a:spcBef>
              <a:buChar char="–"/>
              <a:defRPr sz="2000">
                <a:solidFill>
                  <a:schemeClr val="accent2"/>
                </a:solidFill>
                <a:latin typeface="Arial" panose="020B0604020202020204" pitchFamily="34" charset="0"/>
              </a:defRPr>
            </a:lvl4pPr>
            <a:lvl5pPr marL="2057400" indent="-228600">
              <a:spcBef>
                <a:spcPct val="20000"/>
              </a:spcBef>
              <a:buChar char="»"/>
              <a:defRPr sz="2000">
                <a:solidFill>
                  <a:schemeClr val="accent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defRPr>
            </a:lvl9pPr>
          </a:lstStyle>
          <a:p>
            <a:pPr>
              <a:lnSpc>
                <a:spcPct val="150000"/>
              </a:lnSpc>
              <a:buNone/>
            </a:pPr>
            <a:r>
              <a:rPr lang="pt-BR" altLang="pt-BR" sz="1400" b="1" dirty="0">
                <a:solidFill>
                  <a:srgbClr val="000000"/>
                </a:solidFill>
                <a:latin typeface="Tahoma" panose="020B0604030504040204" pitchFamily="34" charset="0"/>
                <a:ea typeface="Tahoma" panose="020B0604030504040204" pitchFamily="34" charset="0"/>
                <a:cs typeface="Tahoma" panose="020B0604030504040204" pitchFamily="34" charset="0"/>
              </a:rPr>
              <a:t>Alterações no decreto acordadas (ABRAINC/AESAS + Técnicos </a:t>
            </a:r>
            <a:r>
              <a:rPr lang="pt-BR" alt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CETESB)</a:t>
            </a:r>
          </a:p>
          <a:p>
            <a:pPr marL="390525" indent="-180975" algn="just">
              <a:lnSpc>
                <a:spcPct val="150000"/>
              </a:lnSpc>
              <a:spcBef>
                <a:spcPts val="600"/>
              </a:spcBef>
              <a:buClr>
                <a:schemeClr val="tx1"/>
              </a:buClr>
              <a:buFont typeface="Tahoma" panose="020B0604030504040204" pitchFamily="34" charset="0"/>
              <a:buChar char="›"/>
            </a:pP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Alternativa para Dec.59263 (</a:t>
            </a:r>
            <a:r>
              <a:rPr 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“Declaração de Uso Compatível”</a:t>
            </a: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 para tirar Habite-se)</a:t>
            </a:r>
          </a:p>
          <a:p>
            <a:pPr marL="390525" indent="-180975" algn="just">
              <a:lnSpc>
                <a:spcPct val="150000"/>
              </a:lnSpc>
              <a:spcBef>
                <a:spcPts val="600"/>
              </a:spcBef>
              <a:buClr>
                <a:schemeClr val="tx1"/>
              </a:buClr>
              <a:buFont typeface="Tahoma" panose="020B0604030504040204" pitchFamily="34" charset="0"/>
              <a:buChar char="›"/>
            </a:pP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Comunicação com cliente: averbação de Área Contaminada de Risco Confirmado na matrícula</a:t>
            </a:r>
          </a:p>
          <a:p>
            <a:pPr marL="552450" indent="-342900">
              <a:spcBef>
                <a:spcPts val="600"/>
              </a:spcBef>
              <a:buClr>
                <a:schemeClr val="tx1"/>
              </a:buClr>
              <a:buFont typeface="+mj-lt"/>
              <a:buAutoNum type="arabicPeriod"/>
            </a:pPr>
            <a:endParaRPr lang="pt-BR" altLang="pt-BR" sz="1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819150" algn="just">
              <a:spcBef>
                <a:spcPts val="600"/>
              </a:spcBef>
              <a:buClr>
                <a:schemeClr val="tx1"/>
              </a:buClr>
              <a:buNone/>
            </a:pPr>
            <a:endParaRPr lang="pt-BR" altLang="pt-BR" sz="1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CaixaDeTexto 9"/>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CETESB</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2627784" y="260648"/>
            <a:ext cx="6516216" cy="307777"/>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4499992" y="1052736"/>
            <a:ext cx="4392488" cy="1708160"/>
          </a:xfrm>
          <a:prstGeom prst="rect">
            <a:avLst/>
          </a:prstGeom>
        </p:spPr>
        <p:txBody>
          <a:bodyPr wrap="square">
            <a:spAutoFit/>
          </a:bodyPr>
          <a:lstStyle/>
          <a:p>
            <a:pPr algn="just">
              <a:lnSpc>
                <a:spcPct val="150000"/>
              </a:lnSpc>
              <a:spcBef>
                <a:spcPts val="0"/>
              </a:spcBef>
              <a:buClr>
                <a:schemeClr val="tx1"/>
              </a:buClr>
              <a:buNone/>
            </a:pPr>
            <a:r>
              <a:rPr lang="pt-BR" altLang="pt-BR" sz="1400" b="1" dirty="0">
                <a:solidFill>
                  <a:srgbClr val="000000"/>
                </a:solidFill>
                <a:latin typeface="Tahoma" panose="020B0604030504040204" pitchFamily="34" charset="0"/>
                <a:ea typeface="Tahoma" panose="020B0604030504040204" pitchFamily="34" charset="0"/>
                <a:cs typeface="Tahoma" panose="020B0604030504040204" pitchFamily="34" charset="0"/>
              </a:rPr>
              <a:t>Reunião com Secretária Patrícia </a:t>
            </a:r>
            <a:r>
              <a:rPr lang="pt-BR" altLang="pt-BR" sz="1400" b="1" dirty="0" err="1">
                <a:solidFill>
                  <a:srgbClr val="000000"/>
                </a:solidFill>
                <a:latin typeface="Tahoma" panose="020B0604030504040204" pitchFamily="34" charset="0"/>
                <a:ea typeface="Tahoma" panose="020B0604030504040204" pitchFamily="34" charset="0"/>
                <a:cs typeface="Tahoma" panose="020B0604030504040204" pitchFamily="34" charset="0"/>
              </a:rPr>
              <a:t>Iglecias</a:t>
            </a:r>
            <a:endParaRPr lang="pt-BR" altLang="pt-BR" sz="14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09550" algn="just">
              <a:lnSpc>
                <a:spcPct val="150000"/>
              </a:lnSpc>
              <a:spcBef>
                <a:spcPts val="0"/>
              </a:spcBef>
              <a:buClr>
                <a:schemeClr val="tx1"/>
              </a:buClr>
              <a:buNone/>
            </a:pPr>
            <a:endParaRPr lang="pt-BR" altLang="pt-BR" sz="1400" b="1" dirty="0">
              <a:latin typeface="Tahoma" panose="020B0604030504040204" pitchFamily="34" charset="0"/>
              <a:ea typeface="Tahoma" panose="020B0604030504040204" pitchFamily="34" charset="0"/>
              <a:cs typeface="Tahoma" panose="020B0604030504040204" pitchFamily="34" charset="0"/>
            </a:endParaRPr>
          </a:p>
          <a:p>
            <a:pPr marL="47625" lvl="1" indent="-180975" algn="just">
              <a:lnSpc>
                <a:spcPct val="150000"/>
              </a:lnSpc>
              <a:spcBef>
                <a:spcPts val="0"/>
              </a:spcBef>
              <a:buClr>
                <a:schemeClr val="tx1"/>
              </a:buClr>
              <a:buFont typeface="Tahoma" panose="020B0604030504040204" pitchFamily="34" charset="0"/>
              <a:buChar char="›"/>
            </a:pPr>
            <a:r>
              <a:rPr lang="pt-BR" altLang="pt-BR" sz="1400" dirty="0">
                <a:latin typeface="Tahoma" panose="020B0604030504040204" pitchFamily="34" charset="0"/>
                <a:ea typeface="Tahoma" panose="020B0604030504040204" pitchFamily="34" charset="0"/>
                <a:cs typeface="Tahoma" panose="020B0604030504040204" pitchFamily="34" charset="0"/>
              </a:rPr>
              <a:t>5 focos na gestão, um deles Revisão dos processos de licenciamento da SEMA</a:t>
            </a:r>
          </a:p>
          <a:p>
            <a:pPr marL="47625" lvl="1" indent="-180975" algn="just">
              <a:lnSpc>
                <a:spcPct val="150000"/>
              </a:lnSpc>
              <a:spcBef>
                <a:spcPts val="0"/>
              </a:spcBef>
              <a:buClr>
                <a:schemeClr val="tx1"/>
              </a:buClr>
              <a:buFont typeface="Tahoma" panose="020B0604030504040204" pitchFamily="34" charset="0"/>
              <a:buChar char="›"/>
            </a:pPr>
            <a:r>
              <a:rPr lang="pt-BR" altLang="pt-BR" sz="1400" dirty="0">
                <a:latin typeface="Tahoma" panose="020B0604030504040204" pitchFamily="34" charset="0"/>
                <a:ea typeface="Tahoma" panose="020B0604030504040204" pitchFamily="34" charset="0"/>
                <a:cs typeface="Tahoma" panose="020B0604030504040204" pitchFamily="34" charset="0"/>
              </a:rPr>
              <a:t>Grupo coordenado por José Eduardo Ismael </a:t>
            </a:r>
            <a:r>
              <a:rPr lang="pt-BR" altLang="pt-BR" sz="1400" dirty="0" err="1">
                <a:latin typeface="Tahoma" panose="020B0604030504040204" pitchFamily="34" charset="0"/>
                <a:ea typeface="Tahoma" panose="020B0604030504040204" pitchFamily="34" charset="0"/>
                <a:cs typeface="Tahoma" panose="020B0604030504040204" pitchFamily="34" charset="0"/>
              </a:rPr>
              <a:t>Lutti</a:t>
            </a:r>
            <a:r>
              <a:rPr lang="pt-BR" altLang="pt-BR" sz="1400" dirty="0">
                <a:latin typeface="Tahoma" panose="020B0604030504040204" pitchFamily="34" charset="0"/>
                <a:ea typeface="Tahoma" panose="020B0604030504040204" pitchFamily="34" charset="0"/>
                <a:cs typeface="Tahoma" panose="020B0604030504040204" pitchFamily="34" charset="0"/>
              </a:rPr>
              <a:t>.</a:t>
            </a:r>
          </a:p>
        </p:txBody>
      </p:sp>
      <p:sp>
        <p:nvSpPr>
          <p:cNvPr id="3" name="Retângulo 2"/>
          <p:cNvSpPr/>
          <p:nvPr/>
        </p:nvSpPr>
        <p:spPr>
          <a:xfrm>
            <a:off x="251520" y="3861048"/>
            <a:ext cx="8640960" cy="2354491"/>
          </a:xfrm>
          <a:prstGeom prst="rect">
            <a:avLst/>
          </a:prstGeom>
        </p:spPr>
        <p:txBody>
          <a:bodyPr wrap="square">
            <a:spAutoFit/>
          </a:bodyPr>
          <a:lstStyle/>
          <a:p>
            <a:pPr indent="-819150" algn="just">
              <a:lnSpc>
                <a:spcPct val="150000"/>
              </a:lnSpc>
              <a:spcBef>
                <a:spcPts val="0"/>
              </a:spcBef>
              <a:buClr>
                <a:schemeClr val="tx1"/>
              </a:buClr>
              <a:buNone/>
            </a:pPr>
            <a:r>
              <a:rPr lang="pt-BR" altLang="pt-BR" sz="1400" b="1" dirty="0">
                <a:latin typeface="Tahoma" panose="020B0604030504040204" pitchFamily="34" charset="0"/>
                <a:ea typeface="Tahoma" panose="020B0604030504040204" pitchFamily="34" charset="0"/>
                <a:cs typeface="Tahoma" panose="020B0604030504040204" pitchFamily="34" charset="0"/>
              </a:rPr>
              <a:t>Reunião com José Eduardo Ismael </a:t>
            </a:r>
            <a:r>
              <a:rPr lang="pt-BR" altLang="pt-BR" sz="1400" b="1" dirty="0" err="1">
                <a:latin typeface="Tahoma" panose="020B0604030504040204" pitchFamily="34" charset="0"/>
                <a:ea typeface="Tahoma" panose="020B0604030504040204" pitchFamily="34" charset="0"/>
                <a:cs typeface="Tahoma" panose="020B0604030504040204" pitchFamily="34" charset="0"/>
              </a:rPr>
              <a:t>Lutti</a:t>
            </a:r>
            <a:r>
              <a:rPr lang="pt-BR" altLang="pt-BR" sz="1400" b="1" dirty="0">
                <a:latin typeface="Tahoma" panose="020B0604030504040204" pitchFamily="34" charset="0"/>
                <a:ea typeface="Tahoma" panose="020B0604030504040204" pitchFamily="34" charset="0"/>
                <a:cs typeface="Tahoma" panose="020B0604030504040204" pitchFamily="34" charset="0"/>
              </a:rPr>
              <a:t> em </a:t>
            </a:r>
            <a:r>
              <a:rPr lang="pt-BR" altLang="pt-BR" sz="1400" b="1" dirty="0" smtClean="0">
                <a:latin typeface="Tahoma" panose="020B0604030504040204" pitchFamily="34" charset="0"/>
                <a:ea typeface="Tahoma" panose="020B0604030504040204" pitchFamily="34" charset="0"/>
                <a:cs typeface="Tahoma" panose="020B0604030504040204" pitchFamily="34" charset="0"/>
              </a:rPr>
              <a:t>16/9</a:t>
            </a:r>
          </a:p>
          <a:p>
            <a:pPr indent="-819150" algn="just">
              <a:lnSpc>
                <a:spcPct val="150000"/>
              </a:lnSpc>
              <a:spcBef>
                <a:spcPts val="0"/>
              </a:spcBef>
              <a:buClr>
                <a:schemeClr val="tx1"/>
              </a:buClr>
              <a:buNone/>
            </a:pPr>
            <a:endParaRPr lang="pt-BR" altLang="pt-BR" sz="1400" dirty="0">
              <a:latin typeface="Tahoma" panose="020B0604030504040204" pitchFamily="34" charset="0"/>
              <a:ea typeface="Tahoma" panose="020B0604030504040204" pitchFamily="34" charset="0"/>
              <a:cs typeface="Tahoma" panose="020B0604030504040204" pitchFamily="34" charset="0"/>
            </a:endParaRPr>
          </a:p>
          <a:p>
            <a:pPr marL="47625" lvl="1" indent="-180975" algn="just">
              <a:lnSpc>
                <a:spcPct val="150000"/>
              </a:lnSpc>
              <a:spcBef>
                <a:spcPts val="0"/>
              </a:spcBef>
              <a:buClr>
                <a:schemeClr val="tx1"/>
              </a:buClr>
              <a:buFont typeface="Tahoma" panose="020B0604030504040204" pitchFamily="34" charset="0"/>
              <a:buChar char="›"/>
            </a:pPr>
            <a:r>
              <a:rPr lang="pt-BR" altLang="pt-BR" sz="1400" dirty="0">
                <a:latin typeface="Tahoma" panose="020B0604030504040204" pitchFamily="34" charset="0"/>
                <a:ea typeface="Tahoma" panose="020B0604030504040204" pitchFamily="34" charset="0"/>
                <a:cs typeface="Tahoma" panose="020B0604030504040204" pitchFamily="34" charset="0"/>
              </a:rPr>
              <a:t>Necessidade de garantias ao consumidor em casos de </a:t>
            </a:r>
            <a:r>
              <a:rPr lang="pt-BR" altLang="pt-BR" sz="1400" dirty="0" err="1">
                <a:latin typeface="Tahoma" panose="020B0604030504040204" pitchFamily="34" charset="0"/>
                <a:ea typeface="Tahoma" panose="020B0604030504040204" pitchFamily="34" charset="0"/>
                <a:cs typeface="Tahoma" panose="020B0604030504040204" pitchFamily="34" charset="0"/>
              </a:rPr>
              <a:t>Rebound</a:t>
            </a:r>
            <a:endParaRPr lang="pt-BR" altLang="pt-BR" sz="1400" dirty="0">
              <a:latin typeface="Tahoma" panose="020B0604030504040204" pitchFamily="34" charset="0"/>
              <a:ea typeface="Tahoma" panose="020B0604030504040204" pitchFamily="34" charset="0"/>
              <a:cs typeface="Tahoma" panose="020B0604030504040204" pitchFamily="34" charset="0"/>
            </a:endParaRPr>
          </a:p>
          <a:p>
            <a:pPr marL="47625" lvl="1" indent="-180975" algn="just">
              <a:lnSpc>
                <a:spcPct val="150000"/>
              </a:lnSpc>
              <a:spcBef>
                <a:spcPts val="0"/>
              </a:spcBef>
              <a:buClr>
                <a:schemeClr val="tx1"/>
              </a:buClr>
              <a:buFont typeface="Tahoma" panose="020B0604030504040204" pitchFamily="34" charset="0"/>
              <a:buChar char="›"/>
            </a:pPr>
            <a:r>
              <a:rPr lang="pt-BR" altLang="pt-BR" sz="1400" dirty="0">
                <a:latin typeface="Tahoma" panose="020B0604030504040204" pitchFamily="34" charset="0"/>
                <a:ea typeface="Tahoma" panose="020B0604030504040204" pitchFamily="34" charset="0"/>
                <a:cs typeface="Tahoma" panose="020B0604030504040204" pitchFamily="34" charset="0"/>
              </a:rPr>
              <a:t>Entregar proposta que </a:t>
            </a:r>
            <a:r>
              <a:rPr lang="pt-BR" altLang="pt-BR" sz="1400" dirty="0" smtClean="0">
                <a:latin typeface="Tahoma" panose="020B0604030504040204" pitchFamily="34" charset="0"/>
                <a:ea typeface="Tahoma" panose="020B0604030504040204" pitchFamily="34" charset="0"/>
                <a:cs typeface="Tahoma" panose="020B0604030504040204" pitchFamily="34" charset="0"/>
              </a:rPr>
              <a:t>contemple aspectos jurídicos </a:t>
            </a:r>
            <a:r>
              <a:rPr lang="pt-BR" altLang="pt-BR" sz="1400" dirty="0">
                <a:latin typeface="Tahoma" panose="020B0604030504040204" pitchFamily="34" charset="0"/>
                <a:ea typeface="Tahoma" panose="020B0604030504040204" pitchFamily="34" charset="0"/>
                <a:cs typeface="Tahoma" panose="020B0604030504040204" pitchFamily="34" charset="0"/>
              </a:rPr>
              <a:t>e </a:t>
            </a:r>
            <a:r>
              <a:rPr lang="pt-BR" altLang="pt-BR" sz="1400" dirty="0" smtClean="0">
                <a:latin typeface="Tahoma" panose="020B0604030504040204" pitchFamily="34" charset="0"/>
                <a:ea typeface="Tahoma" panose="020B0604030504040204" pitchFamily="34" charset="0"/>
                <a:cs typeface="Tahoma" panose="020B0604030504040204" pitchFamily="34" charset="0"/>
              </a:rPr>
              <a:t>técnicos</a:t>
            </a:r>
            <a:endParaRPr lang="pt-BR" altLang="pt-BR" sz="1400" dirty="0">
              <a:latin typeface="Tahoma" panose="020B0604030504040204" pitchFamily="34" charset="0"/>
              <a:ea typeface="Tahoma" panose="020B0604030504040204" pitchFamily="34" charset="0"/>
              <a:cs typeface="Tahoma" panose="020B0604030504040204" pitchFamily="34" charset="0"/>
            </a:endParaRPr>
          </a:p>
          <a:p>
            <a:pPr marL="47625" lvl="1" indent="-180975" algn="just">
              <a:lnSpc>
                <a:spcPct val="150000"/>
              </a:lnSpc>
              <a:spcBef>
                <a:spcPts val="0"/>
              </a:spcBef>
              <a:buClr>
                <a:schemeClr val="tx1"/>
              </a:buClr>
              <a:buFont typeface="Tahoma" panose="020B0604030504040204" pitchFamily="34" charset="0"/>
              <a:buChar char="›"/>
            </a:pPr>
            <a:r>
              <a:rPr lang="pt-BR" altLang="pt-BR" sz="1400" dirty="0">
                <a:latin typeface="Tahoma" panose="020B0604030504040204" pitchFamily="34" charset="0"/>
                <a:ea typeface="Tahoma" panose="020B0604030504040204" pitchFamily="34" charset="0"/>
                <a:cs typeface="Tahoma" panose="020B0604030504040204" pitchFamily="34" charset="0"/>
              </a:rPr>
              <a:t>Proposta: </a:t>
            </a:r>
            <a:endParaRPr lang="pt-BR" altLang="pt-BR" sz="1400" dirty="0" smtClean="0">
              <a:latin typeface="Tahoma" panose="020B0604030504040204" pitchFamily="34" charset="0"/>
              <a:ea typeface="Tahoma" panose="020B0604030504040204" pitchFamily="34" charset="0"/>
              <a:cs typeface="Tahoma" panose="020B0604030504040204" pitchFamily="34" charset="0"/>
            </a:endParaRPr>
          </a:p>
          <a:p>
            <a:pPr marL="504825" lvl="2" indent="-180975" algn="just">
              <a:lnSpc>
                <a:spcPct val="150000"/>
              </a:lnSpc>
              <a:spcBef>
                <a:spcPts val="0"/>
              </a:spcBef>
              <a:buClr>
                <a:schemeClr val="tx1"/>
              </a:buClr>
              <a:buFont typeface="Tahoma" panose="020B0604030504040204" pitchFamily="34" charset="0"/>
              <a:buChar char="›"/>
            </a:pPr>
            <a:r>
              <a:rPr lang="pt-BR" altLang="pt-BR" sz="1400" dirty="0" smtClean="0">
                <a:latin typeface="Tahoma" panose="020B0604030504040204" pitchFamily="34" charset="0"/>
                <a:ea typeface="Tahoma" panose="020B0604030504040204" pitchFamily="34" charset="0"/>
                <a:cs typeface="Tahoma" panose="020B0604030504040204" pitchFamily="34" charset="0"/>
              </a:rPr>
              <a:t>GT Técnico para definição de padronização dos processos e fluxos (possível informatização)</a:t>
            </a:r>
          </a:p>
          <a:p>
            <a:pPr marL="504825" lvl="2" indent="-180975" algn="just">
              <a:lnSpc>
                <a:spcPct val="150000"/>
              </a:lnSpc>
              <a:spcBef>
                <a:spcPts val="0"/>
              </a:spcBef>
              <a:buClr>
                <a:schemeClr val="tx1"/>
              </a:buClr>
              <a:buFont typeface="Tahoma" panose="020B0604030504040204" pitchFamily="34" charset="0"/>
              <a:buChar char="›"/>
            </a:pPr>
            <a:r>
              <a:rPr lang="pt-BR" altLang="pt-BR" sz="1400" dirty="0" smtClean="0">
                <a:latin typeface="Tahoma" panose="020B0604030504040204" pitchFamily="34" charset="0"/>
                <a:ea typeface="Tahoma" panose="020B0604030504040204" pitchFamily="34" charset="0"/>
                <a:cs typeface="Tahoma" panose="020B0604030504040204" pitchFamily="34" charset="0"/>
              </a:rPr>
              <a:t>GT jurídico para definição de garantias legais para consumidores </a:t>
            </a:r>
            <a:endParaRPr lang="pt-BR" alt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7" name="Imagem 13"/>
          <p:cNvPicPr>
            <a:picLocks noChangeAspect="1"/>
          </p:cNvPicPr>
          <p:nvPr/>
        </p:nvPicPr>
        <p:blipFill rotWithShape="1">
          <a:blip r:embed="rId3" cstate="print">
            <a:extLst>
              <a:ext uri="{28A0092B-C50C-407E-A947-70E740481C1C}">
                <a14:useLocalDpi xmlns:a14="http://schemas.microsoft.com/office/drawing/2010/main" val="0"/>
              </a:ext>
            </a:extLst>
          </a:blip>
          <a:srcRect l="-2130" t="-13360" r="-2130" b="-13360"/>
          <a:stretch/>
        </p:blipFill>
        <p:spPr>
          <a:xfrm rot="10800000" flipH="1">
            <a:off x="4283968" y="188640"/>
            <a:ext cx="221898" cy="4348972"/>
          </a:xfrm>
          <a:prstGeom prst="rect">
            <a:avLst/>
          </a:prstGeom>
        </p:spPr>
      </p:pic>
    </p:spTree>
    <p:extLst>
      <p:ext uri="{BB962C8B-B14F-4D97-AF65-F5344CB8AC3E}">
        <p14:creationId xmlns:p14="http://schemas.microsoft.com/office/powerpoint/2010/main" val="2884599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3"/>
                                        </p:tgtEl>
                                        <p:attrNameLst>
                                          <p:attrName>style.visibility</p:attrName>
                                        </p:attrNameLst>
                                      </p:cBhvr>
                                      <p:to>
                                        <p:strVal val="visible"/>
                                      </p:to>
                                    </p:set>
                                    <p:animEffect transition="in" filter="fade">
                                      <p:cBhvr>
                                        <p:cTn id="11" dur="500"/>
                                        <p:tgtEl>
                                          <p:spTgt spid="7173"/>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CETESB</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2627784" y="260648"/>
            <a:ext cx="6516216" cy="307777"/>
          </a:xfrm>
          <a:prstGeom prst="rect">
            <a:avLst/>
          </a:prstGeom>
          <a:solidFill>
            <a:schemeClr val="accent2"/>
          </a:solidFill>
        </p:spPr>
        <p:txBody>
          <a:bodyPr wrap="square" rtlCol="0">
            <a:noAutofit/>
          </a:bodyPr>
          <a:lstStyle/>
          <a:p>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Akatu</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251520" y="1052736"/>
            <a:ext cx="8406680" cy="4355038"/>
          </a:xfrm>
          <a:prstGeom prst="rect">
            <a:avLst/>
          </a:prstGeom>
        </p:spPr>
        <p:txBody>
          <a:bodyPr wrap="square">
            <a:spAutoFit/>
          </a:bodyPr>
          <a:lstStyle/>
          <a:p>
            <a:pPr>
              <a:buFontTx/>
              <a:buNone/>
            </a:pPr>
            <a:r>
              <a:rPr lang="pt-BR" altLang="pt-BR" sz="1400" b="1" dirty="0" err="1" smtClean="0">
                <a:solidFill>
                  <a:srgbClr val="000000"/>
                </a:solidFill>
                <a:latin typeface="Tahoma" panose="020B0604030504040204" pitchFamily="34" charset="0"/>
                <a:ea typeface="Tahoma" panose="020B0604030504040204" pitchFamily="34" charset="0"/>
                <a:cs typeface="Tahoma" panose="020B0604030504040204" pitchFamily="34" charset="0"/>
              </a:rPr>
              <a:t>Akatu</a:t>
            </a:r>
            <a:r>
              <a:rPr lang="pt-BR" alt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 – </a:t>
            </a:r>
            <a:r>
              <a:rPr lang="pt-BR" altLang="pt-BR" sz="1400" dirty="0" smtClean="0">
                <a:latin typeface="Tahoma" panose="020B0604030504040204" pitchFamily="34" charset="0"/>
                <a:ea typeface="Tahoma" panose="020B0604030504040204" pitchFamily="34" charset="0"/>
                <a:cs typeface="Tahoma" panose="020B0604030504040204" pitchFamily="34" charset="0"/>
              </a:rPr>
              <a:t>Proposta de diálogo </a:t>
            </a:r>
            <a:r>
              <a:rPr lang="pt-BR" altLang="pt-BR" sz="1400" dirty="0">
                <a:latin typeface="Tahoma" panose="020B0604030504040204" pitchFamily="34" charset="0"/>
                <a:ea typeface="Tahoma" panose="020B0604030504040204" pitchFamily="34" charset="0"/>
                <a:cs typeface="Tahoma" panose="020B0604030504040204" pitchFamily="34" charset="0"/>
              </a:rPr>
              <a:t>intermediado por </a:t>
            </a:r>
            <a:r>
              <a:rPr lang="pt-BR" altLang="pt-BR" sz="1400" dirty="0" err="1">
                <a:latin typeface="Tahoma" panose="020B0604030504040204" pitchFamily="34" charset="0"/>
                <a:ea typeface="Tahoma" panose="020B0604030504040204" pitchFamily="34" charset="0"/>
                <a:cs typeface="Tahoma" panose="020B0604030504040204" pitchFamily="34" charset="0"/>
              </a:rPr>
              <a:t>Akatu</a:t>
            </a:r>
            <a:r>
              <a:rPr lang="pt-BR" altLang="pt-BR" sz="1400" dirty="0">
                <a:latin typeface="Tahoma" panose="020B0604030504040204" pitchFamily="34" charset="0"/>
                <a:ea typeface="Tahoma" panose="020B0604030504040204" pitchFamily="34" charset="0"/>
                <a:cs typeface="Tahoma" panose="020B0604030504040204" pitchFamily="34" charset="0"/>
              </a:rPr>
              <a:t> com MP, Secretaria, CETESB e Abrainc buscando visão única do </a:t>
            </a:r>
            <a:r>
              <a:rPr lang="pt-BR" altLang="pt-BR" sz="1400" dirty="0" smtClean="0">
                <a:latin typeface="Tahoma" panose="020B0604030504040204" pitchFamily="34" charset="0"/>
                <a:ea typeface="Tahoma" panose="020B0604030504040204" pitchFamily="34" charset="0"/>
                <a:cs typeface="Tahoma" panose="020B0604030504040204" pitchFamily="34" charset="0"/>
              </a:rPr>
              <a:t>tema, buscando ao final o consumo consciente pelo cliente</a:t>
            </a:r>
          </a:p>
          <a:p>
            <a:pPr>
              <a:buFontTx/>
              <a:buNone/>
            </a:pPr>
            <a:endParaRPr lang="pt-BR" altLang="pt-BR" sz="1300" dirty="0" smtClean="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smtClean="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smtClean="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smtClean="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smtClean="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smtClean="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smtClean="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smtClean="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smtClean="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a:latin typeface="Tahoma" panose="020B0604030504040204" pitchFamily="34" charset="0"/>
              <a:ea typeface="Tahoma" panose="020B0604030504040204" pitchFamily="34" charset="0"/>
              <a:cs typeface="Tahoma" panose="020B0604030504040204" pitchFamily="34" charset="0"/>
            </a:endParaRPr>
          </a:p>
          <a:p>
            <a:pPr>
              <a:buFontTx/>
              <a:buNone/>
            </a:pPr>
            <a:endParaRPr lang="pt-BR" altLang="pt-BR" sz="1300" dirty="0" smtClean="0">
              <a:latin typeface="Tahoma" panose="020B0604030504040204" pitchFamily="34" charset="0"/>
              <a:ea typeface="Tahoma" panose="020B0604030504040204" pitchFamily="34" charset="0"/>
              <a:cs typeface="Tahoma" panose="020B0604030504040204" pitchFamily="34" charset="0"/>
            </a:endParaRPr>
          </a:p>
          <a:p>
            <a:pPr>
              <a:buFontTx/>
              <a:buNone/>
            </a:pPr>
            <a:r>
              <a:rPr lang="pt-BR" altLang="pt-BR" sz="1400" b="1" dirty="0" smtClean="0">
                <a:latin typeface="Tahoma" panose="020B0604030504040204" pitchFamily="34" charset="0"/>
                <a:ea typeface="Tahoma" panose="020B0604030504040204" pitchFamily="34" charset="0"/>
                <a:cs typeface="Tahoma" panose="020B0604030504040204" pitchFamily="34" charset="0"/>
              </a:rPr>
              <a:t>Valor da Proposta: R$650.000</a:t>
            </a:r>
          </a:p>
          <a:p>
            <a:pPr>
              <a:buFontTx/>
              <a:buNone/>
            </a:pPr>
            <a:r>
              <a:rPr lang="pt-BR" altLang="pt-BR" sz="1400" b="1" dirty="0" smtClean="0">
                <a:latin typeface="Tahoma" panose="020B0604030504040204" pitchFamily="34" charset="0"/>
                <a:ea typeface="Tahoma" panose="020B0604030504040204" pitchFamily="34" charset="0"/>
                <a:cs typeface="Tahoma" panose="020B0604030504040204" pitchFamily="34" charset="0"/>
              </a:rPr>
              <a:t>Prazo: 9 meses</a:t>
            </a:r>
          </a:p>
        </p:txBody>
      </p:sp>
      <p:sp>
        <p:nvSpPr>
          <p:cNvPr id="4" name="Divisa 3"/>
          <p:cNvSpPr/>
          <p:nvPr/>
        </p:nvSpPr>
        <p:spPr>
          <a:xfrm>
            <a:off x="251520" y="2348880"/>
            <a:ext cx="2520280" cy="1440160"/>
          </a:xfrm>
          <a:prstGeom prst="chevron">
            <a:avLst>
              <a:gd name="adj" fmla="val 33890"/>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1.Estudo técnico e diagnóstico sobre o tema</a:t>
            </a:r>
          </a:p>
        </p:txBody>
      </p:sp>
      <p:sp>
        <p:nvSpPr>
          <p:cNvPr id="9" name="Divisa 8"/>
          <p:cNvSpPr/>
          <p:nvPr/>
        </p:nvSpPr>
        <p:spPr>
          <a:xfrm>
            <a:off x="2843808" y="2348880"/>
            <a:ext cx="2808312" cy="1440160"/>
          </a:xfrm>
          <a:prstGeom prst="chevron">
            <a:avLst>
              <a:gd name="adj" fmla="val 33890"/>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2. Articulação com atores: Ministério Público, Secretaria do Meio Ambiente, CETESB e ABRAINC</a:t>
            </a:r>
          </a:p>
        </p:txBody>
      </p:sp>
      <p:sp>
        <p:nvSpPr>
          <p:cNvPr id="12" name="Divisa 11"/>
          <p:cNvSpPr/>
          <p:nvPr/>
        </p:nvSpPr>
        <p:spPr>
          <a:xfrm>
            <a:off x="5652120" y="2348880"/>
            <a:ext cx="3384376" cy="1440160"/>
          </a:xfrm>
          <a:prstGeom prst="chevron">
            <a:avLst>
              <a:gd name="adj" fmla="val 33890"/>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3. Realização de 5 encontros com esses atores visando um consenso que permita ao </a:t>
            </a:r>
            <a:r>
              <a:rPr lang="pt-BR" sz="1300" dirty="0" err="1">
                <a:solidFill>
                  <a:schemeClr val="tx1"/>
                </a:solidFill>
                <a:latin typeface="Tahoma" panose="020B0604030504040204" pitchFamily="34" charset="0"/>
                <a:ea typeface="Tahoma" panose="020B0604030504040204" pitchFamily="34" charset="0"/>
                <a:cs typeface="Tahoma" panose="020B0604030504040204" pitchFamily="34" charset="0"/>
              </a:rPr>
              <a:t>Akatu</a:t>
            </a:r>
            <a:r>
              <a:rPr 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 comunicar publicamente a temática ao consumidor</a:t>
            </a:r>
          </a:p>
        </p:txBody>
      </p:sp>
    </p:spTree>
    <p:extLst>
      <p:ext uri="{BB962C8B-B14F-4D97-AF65-F5344CB8AC3E}">
        <p14:creationId xmlns:p14="http://schemas.microsoft.com/office/powerpoint/2010/main" val="39978470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tângulo 7"/>
          <p:cNvSpPr>
            <a:spLocks noChangeArrowheads="1"/>
          </p:cNvSpPr>
          <p:nvPr/>
        </p:nvSpPr>
        <p:spPr bwMode="auto">
          <a:xfrm>
            <a:off x="251520" y="692696"/>
            <a:ext cx="8424936" cy="226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a:spcBef>
                <a:spcPct val="20000"/>
              </a:spcBef>
              <a:buChar char="•"/>
              <a:defRPr sz="3200">
                <a:solidFill>
                  <a:schemeClr val="accent2"/>
                </a:solidFill>
                <a:latin typeface="Arial" panose="020B0604020202020204" pitchFamily="34" charset="0"/>
              </a:defRPr>
            </a:lvl1pPr>
            <a:lvl2pPr marL="1028700" indent="-285750">
              <a:spcBef>
                <a:spcPct val="20000"/>
              </a:spcBef>
              <a:buChar char="–"/>
              <a:defRPr sz="2800">
                <a:solidFill>
                  <a:schemeClr val="accent2"/>
                </a:solidFill>
                <a:latin typeface="Arial" panose="020B0604020202020204" pitchFamily="34" charset="0"/>
              </a:defRPr>
            </a:lvl2pPr>
            <a:lvl3pPr marL="1143000" indent="-228600">
              <a:spcBef>
                <a:spcPct val="20000"/>
              </a:spcBef>
              <a:buChar char="•"/>
              <a:defRPr sz="2400">
                <a:solidFill>
                  <a:schemeClr val="accent2"/>
                </a:solidFill>
                <a:latin typeface="Arial" panose="020B0604020202020204" pitchFamily="34" charset="0"/>
              </a:defRPr>
            </a:lvl3pPr>
            <a:lvl4pPr marL="1600200" indent="-228600">
              <a:spcBef>
                <a:spcPct val="20000"/>
              </a:spcBef>
              <a:buChar char="–"/>
              <a:defRPr sz="2000">
                <a:solidFill>
                  <a:schemeClr val="accent2"/>
                </a:solidFill>
                <a:latin typeface="Arial" panose="020B0604020202020204" pitchFamily="34" charset="0"/>
              </a:defRPr>
            </a:lvl4pPr>
            <a:lvl5pPr marL="2057400" indent="-228600">
              <a:spcBef>
                <a:spcPct val="20000"/>
              </a:spcBef>
              <a:buChar char="»"/>
              <a:defRPr sz="2000">
                <a:solidFill>
                  <a:schemeClr val="accent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defRPr>
            </a:lvl9pPr>
          </a:lstStyle>
          <a:p>
            <a:pPr>
              <a:lnSpc>
                <a:spcPct val="150000"/>
              </a:lnSpc>
              <a:buFontTx/>
              <a:buNone/>
            </a:pPr>
            <a:r>
              <a:rPr lang="pt-BR" alt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Reuniões com </a:t>
            </a:r>
            <a:r>
              <a:rPr lang="pt-BR" altLang="pt-BR" sz="1400" b="1" dirty="0" err="1" smtClean="0">
                <a:solidFill>
                  <a:srgbClr val="000000"/>
                </a:solidFill>
                <a:latin typeface="Tahoma" panose="020B0604030504040204" pitchFamily="34" charset="0"/>
                <a:ea typeface="Tahoma" panose="020B0604030504040204" pitchFamily="34" charset="0"/>
                <a:cs typeface="Tahoma" panose="020B0604030504040204" pitchFamily="34" charset="0"/>
              </a:rPr>
              <a:t>Élton</a:t>
            </a:r>
            <a:r>
              <a:rPr lang="pt-BR" alt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 - </a:t>
            </a:r>
            <a:r>
              <a:rPr lang="pt-BR" alt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Departamento </a:t>
            </a:r>
            <a:r>
              <a:rPr lang="pt-BR" alt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de Áreas </a:t>
            </a:r>
            <a:r>
              <a:rPr lang="pt-BR" alt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Contaminadas</a:t>
            </a:r>
          </a:p>
          <a:p>
            <a:pPr marL="180975" lvl="1" indent="-180975" algn="just">
              <a:lnSpc>
                <a:spcPct val="150000"/>
              </a:lnSpc>
              <a:spcBef>
                <a:spcPts val="600"/>
              </a:spcBef>
              <a:buClr>
                <a:schemeClr val="tx1"/>
              </a:buClr>
              <a:buFont typeface="Tahoma" panose="020B0604030504040204" pitchFamily="34" charset="0"/>
              <a:buChar char="›"/>
            </a:pP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Sistema para gerenciamento de áreas contaminadas (apoio do setor):</a:t>
            </a:r>
          </a:p>
          <a:p>
            <a:pPr marL="295275" lvl="2" indent="-180975" algn="just">
              <a:lnSpc>
                <a:spcPct val="150000"/>
              </a:lnSpc>
              <a:spcBef>
                <a:spcPts val="600"/>
              </a:spcBef>
              <a:buClr>
                <a:schemeClr val="tx1"/>
              </a:buClr>
              <a:buFont typeface="Tahoma" panose="020B0604030504040204" pitchFamily="34" charset="0"/>
              <a:buChar char="›"/>
            </a:pPr>
            <a:r>
              <a:rPr lang="pt-BR" altLang="pt-BR" sz="1400" b="1" dirty="0">
                <a:solidFill>
                  <a:schemeClr val="tx1"/>
                </a:solidFill>
                <a:latin typeface="Tahoma" panose="020B0604030504040204" pitchFamily="34" charset="0"/>
                <a:ea typeface="Tahoma" panose="020B0604030504040204" pitchFamily="34" charset="0"/>
                <a:cs typeface="Tahoma" panose="020B0604030504040204" pitchFamily="34" charset="0"/>
              </a:rPr>
              <a:t>Visual </a:t>
            </a:r>
            <a:r>
              <a:rPr lang="pt-BR" altLang="pt-BR" sz="1400" b="1" dirty="0" err="1">
                <a:solidFill>
                  <a:schemeClr val="tx1"/>
                </a:solidFill>
                <a:latin typeface="Tahoma" panose="020B0604030504040204" pitchFamily="34" charset="0"/>
                <a:ea typeface="Tahoma" panose="020B0604030504040204" pitchFamily="34" charset="0"/>
                <a:cs typeface="Tahoma" panose="020B0604030504040204" pitchFamily="34" charset="0"/>
              </a:rPr>
              <a:t>Monterey</a:t>
            </a: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t-BR" altLang="pt-B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proposta </a:t>
            </a: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fin. </a:t>
            </a:r>
            <a:r>
              <a:rPr lang="pt-BR" altLang="pt-B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R$1.500.000</a:t>
            </a: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 prazo: 8 meses em 4 fases</a:t>
            </a:r>
          </a:p>
          <a:p>
            <a:pPr marL="295275" lvl="2" indent="-180975" algn="just">
              <a:lnSpc>
                <a:spcPct val="150000"/>
              </a:lnSpc>
              <a:spcBef>
                <a:spcPts val="600"/>
              </a:spcBef>
              <a:buClr>
                <a:schemeClr val="tx1"/>
              </a:buClr>
              <a:buFont typeface="Tahoma" panose="020B0604030504040204" pitchFamily="34" charset="0"/>
              <a:buChar char="›"/>
            </a:pPr>
            <a:r>
              <a:rPr lang="pt-BR" altLang="pt-BR" sz="1400" b="1" dirty="0">
                <a:solidFill>
                  <a:schemeClr val="tx1"/>
                </a:solidFill>
                <a:latin typeface="Tahoma" panose="020B0604030504040204" pitchFamily="34" charset="0"/>
                <a:ea typeface="Tahoma" panose="020B0604030504040204" pitchFamily="34" charset="0"/>
                <a:cs typeface="Tahoma" panose="020B0604030504040204" pitchFamily="34" charset="0"/>
              </a:rPr>
              <a:t>Schlumberger</a:t>
            </a: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 solução </a:t>
            </a:r>
            <a:r>
              <a:rPr lang="pt-BR" altLang="pt-BR" sz="1400" dirty="0" err="1">
                <a:solidFill>
                  <a:schemeClr val="tx1"/>
                </a:solidFill>
                <a:latin typeface="Tahoma" panose="020B0604030504040204" pitchFamily="34" charset="0"/>
                <a:ea typeface="Tahoma" panose="020B0604030504040204" pitchFamily="34" charset="0"/>
                <a:cs typeface="Tahoma" panose="020B0604030504040204" pitchFamily="34" charset="0"/>
              </a:rPr>
              <a:t>Hydromanager</a:t>
            </a: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 / </a:t>
            </a:r>
            <a:r>
              <a:rPr lang="pt-BR" altLang="pt-BR" sz="1400" dirty="0" err="1">
                <a:solidFill>
                  <a:schemeClr val="tx1"/>
                </a:solidFill>
                <a:latin typeface="Tahoma" panose="020B0604030504040204" pitchFamily="34" charset="0"/>
                <a:ea typeface="Tahoma" panose="020B0604030504040204" pitchFamily="34" charset="0"/>
                <a:cs typeface="Tahoma" panose="020B0604030504040204" pitchFamily="34" charset="0"/>
              </a:rPr>
              <a:t>Hydro</a:t>
            </a: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t-BR" altLang="pt-BR" sz="1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geoanalyst</a:t>
            </a:r>
            <a:r>
              <a:rPr lang="pt-BR" altLang="pt-B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proposta fin. </a:t>
            </a:r>
            <a:r>
              <a:rPr lang="pt-BR" altLang="pt-B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R$869.740</a:t>
            </a:r>
            <a:r>
              <a:rPr lang="pt-BR" altLang="pt-B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prazo 6 meses</a:t>
            </a:r>
            <a:endPar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95275" lvl="2" indent="-180975" algn="just">
              <a:lnSpc>
                <a:spcPct val="150000"/>
              </a:lnSpc>
              <a:spcBef>
                <a:spcPts val="600"/>
              </a:spcBef>
              <a:buClr>
                <a:schemeClr val="tx1"/>
              </a:buClr>
              <a:buFont typeface="Tahoma" panose="020B0604030504040204" pitchFamily="34" charset="0"/>
              <a:buChar char="›"/>
            </a:pP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Possíveis Parcerias para Custeio: </a:t>
            </a:r>
            <a:r>
              <a:rPr lang="pt-BR" altLang="pt-BR" sz="1400" dirty="0" err="1">
                <a:solidFill>
                  <a:schemeClr val="tx1"/>
                </a:solidFill>
                <a:latin typeface="Tahoma" panose="020B0604030504040204" pitchFamily="34" charset="0"/>
                <a:ea typeface="Tahoma" panose="020B0604030504040204" pitchFamily="34" charset="0"/>
                <a:cs typeface="Tahoma" panose="020B0604030504040204" pitchFamily="34" charset="0"/>
              </a:rPr>
              <a:t>Aesas</a:t>
            </a: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t-BR" altLang="pt-BR" sz="1400" dirty="0" err="1">
                <a:solidFill>
                  <a:schemeClr val="tx1"/>
                </a:solidFill>
                <a:latin typeface="Tahoma" panose="020B0604030504040204" pitchFamily="34" charset="0"/>
                <a:ea typeface="Tahoma" panose="020B0604030504040204" pitchFamily="34" charset="0"/>
                <a:cs typeface="Tahoma" panose="020B0604030504040204" pitchFamily="34" charset="0"/>
              </a:rPr>
              <a:t>Abetre</a:t>
            </a: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t-BR" altLang="pt-BR" sz="1400" dirty="0" err="1">
                <a:solidFill>
                  <a:schemeClr val="tx1"/>
                </a:solidFill>
                <a:latin typeface="Tahoma" panose="020B0604030504040204" pitchFamily="34" charset="0"/>
                <a:ea typeface="Tahoma" panose="020B0604030504040204" pitchFamily="34" charset="0"/>
                <a:cs typeface="Tahoma" panose="020B0604030504040204" pitchFamily="34" charset="0"/>
              </a:rPr>
              <a:t>Sindicom</a:t>
            </a: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 ABLP, </a:t>
            </a:r>
            <a:r>
              <a:rPr lang="pt-BR" altLang="pt-BR" sz="1400" dirty="0" err="1">
                <a:solidFill>
                  <a:schemeClr val="tx1"/>
                </a:solidFill>
                <a:latin typeface="Tahoma" panose="020B0604030504040204" pitchFamily="34" charset="0"/>
                <a:ea typeface="Tahoma" panose="020B0604030504040204" pitchFamily="34" charset="0"/>
                <a:cs typeface="Tahoma" panose="020B0604030504040204" pitchFamily="34" charset="0"/>
              </a:rPr>
              <a:t>Sinduscon</a:t>
            </a:r>
            <a:r>
              <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 SP, Secovi SP</a:t>
            </a:r>
            <a:r>
              <a:rPr lang="pt-BR" altLang="pt-B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pt-BR" altLang="pt-BR"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CaixaDeTexto 9"/>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CETESB</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2627784" y="260648"/>
            <a:ext cx="6516216" cy="307777"/>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323528" y="3284984"/>
            <a:ext cx="8424936" cy="2908489"/>
          </a:xfrm>
          <a:prstGeom prst="rect">
            <a:avLst/>
          </a:prstGeom>
        </p:spPr>
        <p:txBody>
          <a:bodyPr wrap="square">
            <a:spAutoFit/>
          </a:bodyPr>
          <a:lstStyle/>
          <a:p>
            <a:pPr algn="just">
              <a:lnSpc>
                <a:spcPct val="150000"/>
              </a:lnSpc>
              <a:spcBef>
                <a:spcPts val="600"/>
              </a:spcBef>
              <a:buClr>
                <a:schemeClr val="tx1"/>
              </a:buClr>
            </a:pPr>
            <a:r>
              <a:rPr lang="pt-BR" alt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Nova </a:t>
            </a:r>
            <a:r>
              <a:rPr lang="pt-BR" altLang="pt-BR" sz="1400" b="1" dirty="0">
                <a:solidFill>
                  <a:srgbClr val="000000"/>
                </a:solidFill>
                <a:latin typeface="Tahoma" panose="020B0604030504040204" pitchFamily="34" charset="0"/>
                <a:ea typeface="Tahoma" panose="020B0604030504040204" pitchFamily="34" charset="0"/>
                <a:cs typeface="Tahoma" panose="020B0604030504040204" pitchFamily="34" charset="0"/>
              </a:rPr>
              <a:t>DD em elaboração: </a:t>
            </a:r>
            <a:r>
              <a:rPr lang="pt-BR" alt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Centralização das análises, Prioridade p/ mudança de uso, </a:t>
            </a:r>
            <a:r>
              <a:rPr lang="pt-BR" altLang="pt-BR" sz="1400" dirty="0" err="1">
                <a:solidFill>
                  <a:srgbClr val="000000"/>
                </a:solidFill>
                <a:latin typeface="Tahoma" panose="020B0604030504040204" pitchFamily="34" charset="0"/>
                <a:ea typeface="Tahoma" panose="020B0604030504040204" pitchFamily="34" charset="0"/>
                <a:cs typeface="Tahoma" panose="020B0604030504040204" pitchFamily="34" charset="0"/>
              </a:rPr>
              <a:t>Checklist</a:t>
            </a:r>
            <a:r>
              <a:rPr lang="pt-BR" alt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 para entrada de processo,  Aprovação de projeto de análise confirmatória, termo de reabilitação apenas quando área estiver </a:t>
            </a:r>
            <a:r>
              <a:rPr lang="pt-BR" altLang="pt-BR" sz="1400" dirty="0" err="1">
                <a:solidFill>
                  <a:srgbClr val="000000"/>
                </a:solidFill>
                <a:latin typeface="Tahoma" panose="020B0604030504040204" pitchFamily="34" charset="0"/>
                <a:ea typeface="Tahoma" panose="020B0604030504040204" pitchFamily="34" charset="0"/>
                <a:cs typeface="Tahoma" panose="020B0604030504040204" pitchFamily="34" charset="0"/>
              </a:rPr>
              <a:t>descontaminada</a:t>
            </a:r>
            <a:r>
              <a:rPr lang="pt-BR" alt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 declaração de uso compatível quando área não oferecer mais risco (Habite-se)</a:t>
            </a:r>
          </a:p>
          <a:p>
            <a:pPr marL="0" lvl="1" indent="-342900">
              <a:lnSpc>
                <a:spcPct val="150000"/>
              </a:lnSpc>
              <a:spcBef>
                <a:spcPts val="600"/>
              </a:spcBef>
              <a:buClr>
                <a:schemeClr val="tx1"/>
              </a:buClr>
            </a:pPr>
            <a:endParaRPr lang="pt-BR" alt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lvl="1" indent="-342900">
              <a:lnSpc>
                <a:spcPct val="150000"/>
              </a:lnSpc>
              <a:spcBef>
                <a:spcPts val="600"/>
              </a:spcBef>
              <a:buClr>
                <a:schemeClr val="tx1"/>
              </a:buClr>
            </a:pPr>
            <a:endParaRPr lang="pt-BR" alt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lvl="1" indent="-342900">
              <a:lnSpc>
                <a:spcPct val="150000"/>
              </a:lnSpc>
              <a:spcBef>
                <a:spcPts val="600"/>
              </a:spcBef>
              <a:buClr>
                <a:schemeClr val="tx1"/>
              </a:buClr>
            </a:pPr>
            <a:r>
              <a:rPr lang="pt-BR" alt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Parceria </a:t>
            </a:r>
            <a:r>
              <a:rPr lang="pt-BR" altLang="pt-BR" sz="1400" b="1" dirty="0">
                <a:solidFill>
                  <a:srgbClr val="000000"/>
                </a:solidFill>
                <a:latin typeface="Tahoma" panose="020B0604030504040204" pitchFamily="34" charset="0"/>
                <a:ea typeface="Tahoma" panose="020B0604030504040204" pitchFamily="34" charset="0"/>
                <a:cs typeface="Tahoma" panose="020B0604030504040204" pitchFamily="34" charset="0"/>
              </a:rPr>
              <a:t>CETESB/Secovi-SP/ABRAINC / AESAS </a:t>
            </a:r>
            <a:br>
              <a:rPr lang="pt-BR" altLang="pt-BR" sz="1400" b="1" dirty="0">
                <a:solidFill>
                  <a:srgbClr val="000000"/>
                </a:solidFill>
                <a:latin typeface="Tahoma" panose="020B0604030504040204" pitchFamily="34" charset="0"/>
                <a:ea typeface="Tahoma" panose="020B0604030504040204" pitchFamily="34" charset="0"/>
                <a:cs typeface="Tahoma" panose="020B0604030504040204" pitchFamily="34" charset="0"/>
              </a:rPr>
            </a:br>
            <a:r>
              <a:rPr lang="pt-BR" alt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Capacitação de </a:t>
            </a:r>
            <a:r>
              <a:rPr lang="pt-BR" alt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profissionais – Evento no Secovi-SP confirmado p/ Nov./15</a:t>
            </a:r>
            <a:endParaRPr lang="pt-BR" altLang="pt-BR"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6" name="Imagem 13"/>
          <p:cNvPicPr>
            <a:picLocks noChangeAspect="1"/>
          </p:cNvPicPr>
          <p:nvPr/>
        </p:nvPicPr>
        <p:blipFill rotWithShape="1">
          <a:blip r:embed="rId3" cstate="print">
            <a:extLst>
              <a:ext uri="{28A0092B-C50C-407E-A947-70E740481C1C}">
                <a14:useLocalDpi xmlns:a14="http://schemas.microsoft.com/office/drawing/2010/main" val="0"/>
              </a:ext>
            </a:extLst>
          </a:blip>
          <a:stretch/>
        </p:blipFill>
        <p:spPr>
          <a:xfrm rot="16200000">
            <a:off x="3966781" y="-1366381"/>
            <a:ext cx="419813" cy="9146480"/>
          </a:xfrm>
          <a:prstGeom prst="rect">
            <a:avLst/>
          </a:prstGeom>
        </p:spPr>
      </p:pic>
      <p:pic>
        <p:nvPicPr>
          <p:cNvPr id="7" name="Imagem 13"/>
          <p:cNvPicPr>
            <a:picLocks noChangeAspect="1"/>
          </p:cNvPicPr>
          <p:nvPr/>
        </p:nvPicPr>
        <p:blipFill rotWithShape="1">
          <a:blip r:embed="rId3" cstate="print">
            <a:extLst>
              <a:ext uri="{28A0092B-C50C-407E-A947-70E740481C1C}">
                <a14:useLocalDpi xmlns:a14="http://schemas.microsoft.com/office/drawing/2010/main" val="0"/>
              </a:ext>
            </a:extLst>
          </a:blip>
          <a:stretch/>
        </p:blipFill>
        <p:spPr>
          <a:xfrm rot="16200000">
            <a:off x="4326822" y="734085"/>
            <a:ext cx="419813" cy="9146480"/>
          </a:xfrm>
          <a:prstGeom prst="rect">
            <a:avLst/>
          </a:prstGeom>
        </p:spPr>
      </p:pic>
    </p:spTree>
    <p:extLst>
      <p:ext uri="{BB962C8B-B14F-4D97-AF65-F5344CB8AC3E}">
        <p14:creationId xmlns:p14="http://schemas.microsoft.com/office/powerpoint/2010/main" val="1008799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3"/>
                                        </p:tgtEl>
                                        <p:attrNameLst>
                                          <p:attrName>style.visibility</p:attrName>
                                        </p:attrNameLst>
                                      </p:cBhvr>
                                      <p:to>
                                        <p:strVal val="visible"/>
                                      </p:to>
                                    </p:set>
                                    <p:animEffect transition="in" filter="fade">
                                      <p:cBhvr>
                                        <p:cTn id="11" dur="500"/>
                                        <p:tgtEl>
                                          <p:spTgt spid="717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4653137"/>
            <a:ext cx="6408712" cy="1368152"/>
          </a:xfrm>
          <a:prstGeom prst="rect">
            <a:avLst/>
          </a:prstGeom>
        </p:spPr>
      </p:pic>
      <p:sp>
        <p:nvSpPr>
          <p:cNvPr id="2" name="Rectangle 4"/>
          <p:cNvSpPr>
            <a:spLocks/>
          </p:cNvSpPr>
          <p:nvPr/>
        </p:nvSpPr>
        <p:spPr bwMode="auto">
          <a:xfrm>
            <a:off x="179388" y="908050"/>
            <a:ext cx="72263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88896" tIns="50798" rIns="88896" bIns="50798">
            <a:spAutoFit/>
          </a:bodyPr>
          <a:lstStyle>
            <a:lvl1pPr marL="342900" indent="-342900" defTabSz="912813">
              <a:spcBef>
                <a:spcPct val="20000"/>
              </a:spcBef>
              <a:buChar char="•"/>
              <a:defRPr sz="3200">
                <a:solidFill>
                  <a:schemeClr val="accent2"/>
                </a:solidFill>
                <a:latin typeface="Arial" panose="020B0604020202020204" pitchFamily="34" charset="0"/>
              </a:defRPr>
            </a:lvl1pPr>
            <a:lvl2pPr marL="320675" defTabSz="912813">
              <a:spcBef>
                <a:spcPct val="20000"/>
              </a:spcBef>
              <a:buChar char="–"/>
              <a:defRPr sz="2800">
                <a:solidFill>
                  <a:schemeClr val="accent2"/>
                </a:solidFill>
                <a:latin typeface="Arial" panose="020B0604020202020204" pitchFamily="34" charset="0"/>
              </a:defRPr>
            </a:lvl2pPr>
            <a:lvl3pPr marL="1143000" indent="-228600" defTabSz="912813">
              <a:spcBef>
                <a:spcPct val="20000"/>
              </a:spcBef>
              <a:buChar char="•"/>
              <a:defRPr sz="2400">
                <a:solidFill>
                  <a:schemeClr val="accent2"/>
                </a:solidFill>
                <a:latin typeface="Arial" panose="020B0604020202020204" pitchFamily="34" charset="0"/>
              </a:defRPr>
            </a:lvl3pPr>
            <a:lvl4pPr marL="1600200" indent="-228600" defTabSz="912813">
              <a:spcBef>
                <a:spcPct val="20000"/>
              </a:spcBef>
              <a:buChar char="–"/>
              <a:defRPr sz="2000">
                <a:solidFill>
                  <a:schemeClr val="accent2"/>
                </a:solidFill>
                <a:latin typeface="Arial" panose="020B0604020202020204" pitchFamily="34" charset="0"/>
              </a:defRPr>
            </a:lvl4pPr>
            <a:lvl5pPr marL="2057400" indent="-228600" defTabSz="912813">
              <a:spcBef>
                <a:spcPct val="20000"/>
              </a:spcBef>
              <a:buChar char="»"/>
              <a:defRPr sz="2000">
                <a:solidFill>
                  <a:schemeClr val="accent2"/>
                </a:solidFill>
                <a:latin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accent2"/>
                </a:solidFill>
                <a:latin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accent2"/>
                </a:solidFill>
                <a:latin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accent2"/>
                </a:solidFill>
                <a:latin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accent2"/>
                </a:solidFill>
                <a:latin typeface="Arial" panose="020B0604020202020204" pitchFamily="34" charset="0"/>
              </a:defRPr>
            </a:lvl9pPr>
          </a:lstStyle>
          <a:p>
            <a:pPr lvl="1">
              <a:spcBef>
                <a:spcPts val="700"/>
              </a:spcBef>
              <a:buFontTx/>
              <a:buNone/>
            </a:pPr>
            <a:r>
              <a:rPr lang="en-US" altLang="pt-BR" sz="1500" b="1">
                <a:solidFill>
                  <a:srgbClr val="000000"/>
                </a:solidFill>
                <a:sym typeface="Arial" panose="020B0604020202020204" pitchFamily="34" charset="0"/>
              </a:rPr>
              <a:t>  </a:t>
            </a:r>
            <a:endParaRPr lang="en-US" altLang="pt-BR" sz="1800" b="1">
              <a:solidFill>
                <a:srgbClr val="000000"/>
              </a:solidFill>
              <a:sym typeface="Arial" panose="020B0604020202020204" pitchFamily="34" charset="0"/>
            </a:endParaRPr>
          </a:p>
        </p:txBody>
      </p:sp>
      <p:sp>
        <p:nvSpPr>
          <p:cNvPr id="7173" name="Retângulo 7"/>
          <p:cNvSpPr>
            <a:spLocks noChangeArrowheads="1"/>
          </p:cNvSpPr>
          <p:nvPr/>
        </p:nvSpPr>
        <p:spPr bwMode="auto">
          <a:xfrm>
            <a:off x="251520" y="1063594"/>
            <a:ext cx="3744416" cy="337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a:spcBef>
                <a:spcPct val="20000"/>
              </a:spcBef>
              <a:buChar char="•"/>
              <a:defRPr sz="3200">
                <a:solidFill>
                  <a:schemeClr val="accent2"/>
                </a:solidFill>
                <a:latin typeface="Arial" panose="020B0604020202020204" pitchFamily="34" charset="0"/>
              </a:defRPr>
            </a:lvl1pPr>
            <a:lvl2pPr marL="1028700" indent="-285750">
              <a:spcBef>
                <a:spcPct val="20000"/>
              </a:spcBef>
              <a:buChar char="–"/>
              <a:defRPr sz="2800">
                <a:solidFill>
                  <a:schemeClr val="accent2"/>
                </a:solidFill>
                <a:latin typeface="Arial" panose="020B0604020202020204" pitchFamily="34" charset="0"/>
              </a:defRPr>
            </a:lvl2pPr>
            <a:lvl3pPr marL="1143000" indent="-228600">
              <a:spcBef>
                <a:spcPct val="20000"/>
              </a:spcBef>
              <a:buChar char="•"/>
              <a:defRPr sz="2400">
                <a:solidFill>
                  <a:schemeClr val="accent2"/>
                </a:solidFill>
                <a:latin typeface="Arial" panose="020B0604020202020204" pitchFamily="34" charset="0"/>
              </a:defRPr>
            </a:lvl3pPr>
            <a:lvl4pPr marL="1600200" indent="-228600">
              <a:spcBef>
                <a:spcPct val="20000"/>
              </a:spcBef>
              <a:buChar char="–"/>
              <a:defRPr sz="2000">
                <a:solidFill>
                  <a:schemeClr val="accent2"/>
                </a:solidFill>
                <a:latin typeface="Arial" panose="020B0604020202020204" pitchFamily="34" charset="0"/>
              </a:defRPr>
            </a:lvl4pPr>
            <a:lvl5pPr marL="2057400" indent="-228600">
              <a:spcBef>
                <a:spcPct val="20000"/>
              </a:spcBef>
              <a:buChar char="»"/>
              <a:defRPr sz="2000">
                <a:solidFill>
                  <a:schemeClr val="accent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defRPr>
            </a:lvl9pPr>
          </a:lstStyle>
          <a:p>
            <a:pPr algn="just">
              <a:lnSpc>
                <a:spcPct val="150000"/>
              </a:lnSpc>
              <a:spcBef>
                <a:spcPts val="0"/>
              </a:spcBef>
              <a:buClr>
                <a:schemeClr val="tx1"/>
              </a:buClr>
              <a:buNone/>
            </a:pPr>
            <a:r>
              <a:rPr lang="pt-BR" sz="1400" b="1" dirty="0">
                <a:solidFill>
                  <a:schemeClr val="tx1"/>
                </a:solidFill>
                <a:latin typeface="Tahoma" panose="020B0604030504040204" pitchFamily="34" charset="0"/>
                <a:ea typeface="Tahoma" panose="020B0604030504040204" pitchFamily="34" charset="0"/>
                <a:cs typeface="Tahoma" panose="020B0604030504040204" pitchFamily="34" charset="0"/>
              </a:rPr>
              <a:t>Coparticipação 2.500 </a:t>
            </a:r>
            <a:r>
              <a:rPr lang="pt-B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kW </a:t>
            </a:r>
            <a:endParaRPr lang="pt-BR"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spcBef>
                <a:spcPts val="0"/>
              </a:spcBef>
              <a:buClr>
                <a:schemeClr val="tx1"/>
              </a:buClr>
              <a:buNone/>
            </a:pPr>
            <a:r>
              <a:rPr lang="pt-BR" sz="1400" b="1" dirty="0">
                <a:solidFill>
                  <a:schemeClr val="tx1"/>
                </a:solidFill>
                <a:latin typeface="Tahoma" panose="020B0604030504040204" pitchFamily="34" charset="0"/>
                <a:ea typeface="Tahoma" panose="020B0604030504040204" pitchFamily="34" charset="0"/>
                <a:cs typeface="Tahoma" panose="020B0604030504040204" pitchFamily="34" charset="0"/>
              </a:rPr>
              <a:t>Reunião com ARSESP agendada para 6ª-feira, 18/9:</a:t>
            </a:r>
          </a:p>
          <a:p>
            <a:pPr marL="47625" lvl="1" indent="-180975" algn="just">
              <a:lnSpc>
                <a:spcPct val="150000"/>
              </a:lnSpc>
              <a:spcBef>
                <a:spcPts val="0"/>
              </a:spcBef>
              <a:buClr>
                <a:schemeClr val="tx1"/>
              </a:buClr>
              <a:buFont typeface="Tahoma" panose="020B0604030504040204" pitchFamily="34" charset="0"/>
              <a:buChar char="›"/>
            </a:pPr>
            <a:r>
              <a:rPr 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Apresentação da Abrainc</a:t>
            </a:r>
          </a:p>
          <a:p>
            <a:pPr marL="47625" lvl="1" indent="-180975" algn="just">
              <a:lnSpc>
                <a:spcPct val="150000"/>
              </a:lnSpc>
              <a:spcBef>
                <a:spcPts val="0"/>
              </a:spcBef>
              <a:buClr>
                <a:schemeClr val="tx1"/>
              </a:buClr>
              <a:buFont typeface="Tahoma" panose="020B0604030504040204" pitchFamily="34" charset="0"/>
              <a:buChar char="›"/>
            </a:pPr>
            <a:r>
              <a:rPr 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Discutir o ambiente de negócios no Estado de São Paulo com foco no fornecimento de energia</a:t>
            </a:r>
          </a:p>
          <a:p>
            <a:pPr marL="47625" lvl="1" indent="-180975" algn="just">
              <a:lnSpc>
                <a:spcPct val="150000"/>
              </a:lnSpc>
              <a:spcBef>
                <a:spcPts val="0"/>
              </a:spcBef>
              <a:buClr>
                <a:schemeClr val="tx1"/>
              </a:buClr>
              <a:buFont typeface="Tahoma" panose="020B0604030504040204" pitchFamily="34" charset="0"/>
              <a:buChar char="›"/>
            </a:pPr>
            <a:r>
              <a:rPr lang="pt-BR" sz="1400" dirty="0">
                <a:solidFill>
                  <a:schemeClr val="tx1"/>
                </a:solidFill>
                <a:latin typeface="Tahoma" panose="020B0604030504040204" pitchFamily="34" charset="0"/>
                <a:ea typeface="Tahoma" panose="020B0604030504040204" pitchFamily="34" charset="0"/>
                <a:cs typeface="Tahoma" panose="020B0604030504040204" pitchFamily="34" charset="0"/>
              </a:rPr>
              <a:t>Em caso de abertura nesta reunião, discutir postura Eletropaulo</a:t>
            </a:r>
          </a:p>
          <a:p>
            <a:pPr algn="just">
              <a:lnSpc>
                <a:spcPct val="150000"/>
              </a:lnSpc>
              <a:spcBef>
                <a:spcPts val="600"/>
              </a:spcBef>
              <a:buClr>
                <a:schemeClr val="tx1"/>
              </a:buClr>
              <a:buNone/>
            </a:pPr>
            <a:endParaRPr lang="pt-B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CaixaDeTexto 9"/>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Eletropaulo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Coparticipação 2.500kw</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1979712" y="4725144"/>
            <a:ext cx="6696744" cy="1215717"/>
          </a:xfrm>
          <a:prstGeom prst="rect">
            <a:avLst/>
          </a:prstGeom>
        </p:spPr>
        <p:txBody>
          <a:bodyPr wrap="square">
            <a:spAutoFit/>
          </a:bodyPr>
          <a:lstStyle/>
          <a:p>
            <a:pPr algn="just">
              <a:lnSpc>
                <a:spcPct val="150000"/>
              </a:lnSpc>
              <a:spcBef>
                <a:spcPts val="600"/>
              </a:spcBef>
              <a:buClr>
                <a:schemeClr val="tx1"/>
              </a:buClr>
              <a:buNone/>
            </a:pPr>
            <a:r>
              <a:rPr lang="pt-BR" sz="1400" b="1" dirty="0">
                <a:latin typeface="Tahoma" panose="020B0604030504040204" pitchFamily="34" charset="0"/>
                <a:ea typeface="Tahoma" panose="020B0604030504040204" pitchFamily="34" charset="0"/>
                <a:cs typeface="Tahoma" panose="020B0604030504040204" pitchFamily="34" charset="0"/>
              </a:rPr>
              <a:t>Reuniões trimestrais p/ acompanhamento fluxo e operações.</a:t>
            </a:r>
          </a:p>
          <a:p>
            <a:pPr algn="just">
              <a:lnSpc>
                <a:spcPct val="150000"/>
              </a:lnSpc>
              <a:spcBef>
                <a:spcPts val="600"/>
              </a:spcBef>
              <a:buClr>
                <a:schemeClr val="tx1"/>
              </a:buClr>
              <a:buNone/>
            </a:pPr>
            <a:r>
              <a:rPr lang="pt-BR" sz="1400" b="1" dirty="0" smtClean="0">
                <a:latin typeface="Tahoma" panose="020B0604030504040204" pitchFamily="34" charset="0"/>
                <a:ea typeface="Tahoma" panose="020B0604030504040204" pitchFamily="34" charset="0"/>
                <a:cs typeface="Tahoma" panose="020B0604030504040204" pitchFamily="34" charset="0"/>
              </a:rPr>
              <a:t>Próxima reunião a ser agendada </a:t>
            </a:r>
            <a:r>
              <a:rPr lang="pt-BR" sz="1400" b="1" dirty="0">
                <a:latin typeface="Tahoma" panose="020B0604030504040204" pitchFamily="34" charset="0"/>
                <a:ea typeface="Tahoma" panose="020B0604030504040204" pitchFamily="34" charset="0"/>
                <a:cs typeface="Tahoma" panose="020B0604030504040204" pitchFamily="34" charset="0"/>
              </a:rPr>
              <a:t>p/ </a:t>
            </a:r>
            <a:r>
              <a:rPr lang="pt-BR" sz="1400" b="1" dirty="0" smtClean="0">
                <a:latin typeface="Tahoma" panose="020B0604030504040204" pitchFamily="34" charset="0"/>
                <a:ea typeface="Tahoma" panose="020B0604030504040204" pitchFamily="34" charset="0"/>
                <a:cs typeface="Tahoma" panose="020B0604030504040204" pitchFamily="34" charset="0"/>
              </a:rPr>
              <a:t>Out/15</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390525" indent="-180975" algn="just">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Casos específicos - </a:t>
            </a:r>
            <a:r>
              <a:rPr lang="pt-BR" sz="1400" dirty="0">
                <a:solidFill>
                  <a:schemeClr val="accent1"/>
                </a:solidFill>
                <a:latin typeface="Tahoma" panose="020B0604030504040204" pitchFamily="34" charset="0"/>
                <a:ea typeface="Tahoma" panose="020B0604030504040204" pitchFamily="34" charset="0"/>
                <a:cs typeface="Tahoma" panose="020B0604030504040204" pitchFamily="34" charset="0"/>
              </a:rPr>
              <a:t>rogerio.jorge@aes.com</a:t>
            </a:r>
          </a:p>
        </p:txBody>
      </p:sp>
      <p:sp>
        <p:nvSpPr>
          <p:cNvPr id="4" name="Retângulo 3"/>
          <p:cNvSpPr/>
          <p:nvPr/>
        </p:nvSpPr>
        <p:spPr>
          <a:xfrm>
            <a:off x="4355976" y="980728"/>
            <a:ext cx="4283968" cy="3647152"/>
          </a:xfrm>
          <a:prstGeom prst="rect">
            <a:avLst/>
          </a:prstGeom>
        </p:spPr>
        <p:txBody>
          <a:bodyPr wrap="square">
            <a:spAutoFit/>
          </a:bodyPr>
          <a:lstStyle/>
          <a:p>
            <a:pPr algn="just">
              <a:lnSpc>
                <a:spcPct val="150000"/>
              </a:lnSpc>
              <a:spcBef>
                <a:spcPts val="600"/>
              </a:spcBef>
              <a:buClr>
                <a:schemeClr val="tx1"/>
              </a:buClr>
              <a:buNone/>
            </a:pPr>
            <a:r>
              <a:rPr lang="pt-BR" sz="1400" b="1" dirty="0">
                <a:latin typeface="Tahoma" panose="020B0604030504040204" pitchFamily="34" charset="0"/>
                <a:ea typeface="Tahoma" panose="020B0604030504040204" pitchFamily="34" charset="0"/>
                <a:cs typeface="Tahoma" panose="020B0604030504040204" pitchFamily="34" charset="0"/>
              </a:rPr>
              <a:t>Relatório DGCGT enviado:</a:t>
            </a:r>
          </a:p>
          <a:p>
            <a:pPr marL="552450" indent="-342900" algn="just">
              <a:lnSpc>
                <a:spcPct val="150000"/>
              </a:lnSpc>
              <a:spcBef>
                <a:spcPts val="0"/>
              </a:spcBef>
              <a:buClr>
                <a:schemeClr val="tx1"/>
              </a:buClr>
              <a:buFont typeface="+mj-lt"/>
              <a:buAutoNum type="arabicPeriod"/>
            </a:pPr>
            <a:r>
              <a:rPr lang="pt-BR" sz="1400" dirty="0">
                <a:latin typeface="Tahoma" panose="020B0604030504040204" pitchFamily="34" charset="0"/>
                <a:ea typeface="Tahoma" panose="020B0604030504040204" pitchFamily="34" charset="0"/>
                <a:cs typeface="Tahoma" panose="020B0604030504040204" pitchFamily="34" charset="0"/>
              </a:rPr>
              <a:t>A conduta atual da ELETROPAULO possui respaldo normativo expresso</a:t>
            </a:r>
          </a:p>
          <a:p>
            <a:pPr marL="552450" indent="-342900" algn="just">
              <a:lnSpc>
                <a:spcPct val="150000"/>
              </a:lnSpc>
              <a:spcBef>
                <a:spcPts val="0"/>
              </a:spcBef>
              <a:buClr>
                <a:schemeClr val="tx1"/>
              </a:buClr>
              <a:buFont typeface="+mj-lt"/>
              <a:buAutoNum type="arabicPeriod"/>
            </a:pPr>
            <a:r>
              <a:rPr lang="pt-BR" sz="1400" dirty="0">
                <a:latin typeface="Tahoma" panose="020B0604030504040204" pitchFamily="34" charset="0"/>
                <a:ea typeface="Tahoma" panose="020B0604030504040204" pitchFamily="34" charset="0"/>
                <a:cs typeface="Tahoma" panose="020B0604030504040204" pitchFamily="34" charset="0"/>
              </a:rPr>
              <a:t>Estratégia jurídica: processos administrativos para unidades privativas serem reconhecidas como unidades consumidoras. Com as respostas negativas a Abrainc teria argumentos para entrar em defesa de seus associados.</a:t>
            </a:r>
          </a:p>
          <a:p>
            <a:pPr marL="552450" indent="-342900" algn="just">
              <a:lnSpc>
                <a:spcPct val="150000"/>
              </a:lnSpc>
              <a:spcBef>
                <a:spcPts val="0"/>
              </a:spcBef>
              <a:buClr>
                <a:schemeClr val="tx1"/>
              </a:buClr>
              <a:buFont typeface="+mj-lt"/>
              <a:buAutoNum type="arabicPeriod"/>
            </a:pPr>
            <a:r>
              <a:rPr lang="pt-BR" sz="1400" dirty="0">
                <a:latin typeface="Tahoma" panose="020B0604030504040204" pitchFamily="34" charset="0"/>
                <a:ea typeface="Tahoma" panose="020B0604030504040204" pitchFamily="34" charset="0"/>
                <a:cs typeface="Tahoma" panose="020B0604030504040204" pitchFamily="34" charset="0"/>
              </a:rPr>
              <a:t>Status: Aguardando reuniões com ARSESP e ANEEL</a:t>
            </a:r>
          </a:p>
        </p:txBody>
      </p:sp>
      <p:pic>
        <p:nvPicPr>
          <p:cNvPr id="9" name="Imagem 13"/>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a:xfrm rot="10800000">
            <a:off x="4139953" y="980727"/>
            <a:ext cx="169007" cy="3312368"/>
          </a:xfrm>
          <a:prstGeom prst="rect">
            <a:avLst/>
          </a:prstGeom>
        </p:spPr>
      </p:pic>
    </p:spTree>
    <p:extLst>
      <p:ext uri="{BB962C8B-B14F-4D97-AF65-F5344CB8AC3E}">
        <p14:creationId xmlns:p14="http://schemas.microsoft.com/office/powerpoint/2010/main" val="35183879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fade">
                                      <p:cBhvr>
                                        <p:cTn id="17" dur="500"/>
                                        <p:tgtEl>
                                          <p:spTgt spid="71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73" grpId="0"/>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33475"/>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28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Indicadores</a:t>
            </a:r>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de Mercado FIPE</a:t>
            </a:r>
          </a:p>
        </p:txBody>
      </p:sp>
    </p:spTree>
    <p:extLst>
      <p:ext uri="{BB962C8B-B14F-4D97-AF65-F5344CB8AC3E}">
        <p14:creationId xmlns:p14="http://schemas.microsoft.com/office/powerpoint/2010/main" val="1234119074"/>
      </p:ext>
    </p:extLst>
  </p:cSld>
  <p:clrMapOvr>
    <a:masterClrMapping/>
  </p:clrMapOvr>
  <p:transition spd="slow">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Status envio de dados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276999"/>
          </a:xfrm>
          <a:prstGeom prst="rect">
            <a:avLst/>
          </a:prstGeom>
          <a:solidFill>
            <a:schemeClr val="accent1"/>
          </a:solidFill>
        </p:spPr>
        <p:txBody>
          <a:bodyPr wrap="square" lIns="36000" rIns="36000" rtlCol="0" anchor="t" anchorCtr="0">
            <a:spAutoFit/>
          </a:bodyPr>
          <a:lstStyle/>
          <a:p>
            <a:pPr marL="447675"/>
            <a:r>
              <a:rPr lang="pt-BR" sz="1200" dirty="0"/>
              <a:t>O </a:t>
            </a:r>
            <a:r>
              <a:rPr lang="pt-BR" sz="1200" dirty="0" err="1"/>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51514" y="260649"/>
            <a:ext cx="2648052"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Abrainc-Fipe</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ela 3"/>
          <p:cNvGraphicFramePr>
            <a:graphicFrameLocks noGrp="1"/>
          </p:cNvGraphicFramePr>
          <p:nvPr>
            <p:extLst/>
          </p:nvPr>
        </p:nvGraphicFramePr>
        <p:xfrm>
          <a:off x="323528" y="692696"/>
          <a:ext cx="8555679" cy="5501821"/>
        </p:xfrm>
        <a:graphic>
          <a:graphicData uri="http://schemas.openxmlformats.org/drawingml/2006/table">
            <a:tbl>
              <a:tblPr/>
              <a:tblGrid>
                <a:gridCol w="1426887"/>
                <a:gridCol w="1656184"/>
                <a:gridCol w="5472608"/>
              </a:tblGrid>
              <a:tr h="181615">
                <a:tc>
                  <a:txBody>
                    <a:bodyPr/>
                    <a:lstStyle/>
                    <a:p>
                      <a:pPr algn="ctr" fontAlgn="ctr"/>
                      <a:r>
                        <a:rPr lang="pt-BR" sz="1000" b="1" i="0" u="none" strike="noStrike" dirty="0">
                          <a:solidFill>
                            <a:srgbClr val="000000"/>
                          </a:solidFill>
                          <a:effectLst/>
                          <a:latin typeface="Calibri" panose="020F0502020204030204" pitchFamily="34" charset="0"/>
                        </a:rPr>
                        <a:t>Empresa</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pt-BR" sz="1000" b="1" i="0" u="none" strike="noStrike" dirty="0">
                          <a:solidFill>
                            <a:srgbClr val="000000"/>
                          </a:solidFill>
                          <a:effectLst/>
                          <a:latin typeface="Calibri" panose="020F0502020204030204" pitchFamily="34" charset="0"/>
                        </a:rPr>
                        <a:t>Status Dados</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pt-BR" sz="1000" b="1" i="0" u="none" strike="noStrike" dirty="0">
                          <a:solidFill>
                            <a:srgbClr val="000000"/>
                          </a:solidFill>
                          <a:effectLst/>
                          <a:latin typeface="Calibri" panose="020F0502020204030204" pitchFamily="34" charset="0"/>
                        </a:rPr>
                        <a:t>Comentário sobre contato</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190696">
                <a:tc>
                  <a:txBody>
                    <a:bodyPr/>
                    <a:lstStyle/>
                    <a:p>
                      <a:pPr algn="l" rtl="0" fontAlgn="ctr"/>
                      <a:r>
                        <a:rPr lang="pt-BR" sz="1200" b="0" i="0" u="none" strike="noStrike" dirty="0">
                          <a:solidFill>
                            <a:srgbClr val="366092"/>
                          </a:solidFill>
                          <a:effectLst/>
                          <a:latin typeface="Calibri" panose="020F0502020204030204" pitchFamily="34" charset="0"/>
                        </a:rPr>
                        <a:t>Direcional</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366092"/>
                          </a:solidFill>
                          <a:effectLst/>
                          <a:latin typeface="Calibri" panose="020F0502020204030204" pitchFamily="34" charset="0"/>
                        </a:rPr>
                        <a:t>OK</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a:solidFill>
                            <a:srgbClr val="366092"/>
                          </a:solidFill>
                          <a:effectLst/>
                          <a:latin typeface="Calibri" panose="020F0502020204030204" pitchFamily="34" charset="0"/>
                        </a:rPr>
                        <a:t>Enviou até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dirty="0">
                          <a:solidFill>
                            <a:srgbClr val="366092"/>
                          </a:solidFill>
                          <a:effectLst/>
                          <a:latin typeface="Calibri" panose="020F0502020204030204" pitchFamily="34" charset="0"/>
                        </a:rPr>
                        <a:t>Tecnisa</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366092"/>
                          </a:solidFill>
                          <a:effectLst/>
                          <a:latin typeface="Calibri" panose="020F0502020204030204" pitchFamily="34" charset="0"/>
                        </a:rPr>
                        <a:t>OK</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a:solidFill>
                            <a:srgbClr val="366092"/>
                          </a:solidFill>
                          <a:effectLst/>
                          <a:latin typeface="Calibri" panose="020F0502020204030204" pitchFamily="34" charset="0"/>
                        </a:rPr>
                        <a:t>Enviou até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a:solidFill>
                            <a:srgbClr val="366092"/>
                          </a:solidFill>
                          <a:effectLst/>
                          <a:latin typeface="Calibri" panose="020F0502020204030204" pitchFamily="34" charset="0"/>
                        </a:rPr>
                        <a:t>Tenda</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366092"/>
                          </a:solidFill>
                          <a:effectLst/>
                          <a:latin typeface="Calibri" panose="020F0502020204030204" pitchFamily="34" charset="0"/>
                        </a:rPr>
                        <a:t>OK</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a:solidFill>
                            <a:srgbClr val="366092"/>
                          </a:solidFill>
                          <a:effectLst/>
                          <a:latin typeface="Calibri" panose="020F0502020204030204" pitchFamily="34" charset="0"/>
                        </a:rPr>
                        <a:t>Enviou até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a:solidFill>
                            <a:srgbClr val="366092"/>
                          </a:solidFill>
                          <a:effectLst/>
                          <a:latin typeface="Calibri" panose="020F0502020204030204" pitchFamily="34" charset="0"/>
                        </a:rPr>
                        <a:t>Cury</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366092"/>
                          </a:solidFill>
                          <a:effectLst/>
                          <a:latin typeface="Calibri" panose="020F0502020204030204" pitchFamily="34" charset="0"/>
                        </a:rPr>
                        <a:t>OK</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366092"/>
                          </a:solidFill>
                          <a:effectLst/>
                          <a:latin typeface="Calibri" panose="020F0502020204030204" pitchFamily="34" charset="0"/>
                        </a:rPr>
                        <a:t>Enviou até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a:solidFill>
                            <a:srgbClr val="366092"/>
                          </a:solidFill>
                          <a:effectLst/>
                          <a:latin typeface="Calibri" panose="020F0502020204030204" pitchFamily="34" charset="0"/>
                        </a:rPr>
                        <a:t>Moura Dubeux</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366092"/>
                          </a:solidFill>
                          <a:effectLst/>
                          <a:latin typeface="Calibri" panose="020F0502020204030204" pitchFamily="34" charset="0"/>
                        </a:rPr>
                        <a:t>OK</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366092"/>
                          </a:solidFill>
                          <a:effectLst/>
                          <a:latin typeface="Calibri" panose="020F0502020204030204" pitchFamily="34" charset="0"/>
                        </a:rPr>
                        <a:t>Enviou até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a:solidFill>
                            <a:srgbClr val="366092"/>
                          </a:solidFill>
                          <a:effectLst/>
                          <a:latin typeface="Calibri" panose="020F0502020204030204" pitchFamily="34" charset="0"/>
                        </a:rPr>
                        <a:t>Esser</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366092"/>
                          </a:solidFill>
                          <a:effectLst/>
                          <a:latin typeface="Calibri" panose="020F0502020204030204" pitchFamily="34" charset="0"/>
                        </a:rPr>
                        <a:t>OK</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366092"/>
                          </a:solidFill>
                          <a:effectLst/>
                          <a:latin typeface="Calibri" panose="020F0502020204030204" pitchFamily="34" charset="0"/>
                        </a:rPr>
                        <a:t>Enviou até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a:solidFill>
                            <a:srgbClr val="366092"/>
                          </a:solidFill>
                          <a:effectLst/>
                          <a:latin typeface="Calibri" panose="020F0502020204030204" pitchFamily="34" charset="0"/>
                        </a:rPr>
                        <a:t>Gafisa</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366092"/>
                          </a:solidFill>
                          <a:effectLst/>
                          <a:latin typeface="Calibri" panose="020F0502020204030204" pitchFamily="34" charset="0"/>
                        </a:rPr>
                        <a:t>OK</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366092"/>
                          </a:solidFill>
                          <a:effectLst/>
                          <a:latin typeface="Calibri" panose="020F0502020204030204" pitchFamily="34" charset="0"/>
                        </a:rPr>
                        <a:t>Enviou até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a:solidFill>
                            <a:srgbClr val="366092"/>
                          </a:solidFill>
                          <a:effectLst/>
                          <a:latin typeface="Calibri" panose="020F0502020204030204" pitchFamily="34" charset="0"/>
                        </a:rPr>
                        <a:t>MRV</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366092"/>
                          </a:solidFill>
                          <a:effectLst/>
                          <a:latin typeface="Calibri" panose="020F0502020204030204" pitchFamily="34" charset="0"/>
                        </a:rPr>
                        <a:t>OK</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366092"/>
                          </a:solidFill>
                          <a:effectLst/>
                          <a:latin typeface="Calibri" panose="020F0502020204030204" pitchFamily="34" charset="0"/>
                        </a:rPr>
                        <a:t>Enviou até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dirty="0">
                          <a:solidFill>
                            <a:srgbClr val="366092"/>
                          </a:solidFill>
                          <a:effectLst/>
                          <a:latin typeface="Calibri" panose="020F0502020204030204" pitchFamily="34" charset="0"/>
                        </a:rPr>
                        <a:t>Rodobens</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366092"/>
                          </a:solidFill>
                          <a:effectLst/>
                          <a:latin typeface="Calibri" panose="020F0502020204030204" pitchFamily="34" charset="0"/>
                        </a:rPr>
                        <a:t>OK</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366092"/>
                          </a:solidFill>
                          <a:effectLst/>
                          <a:latin typeface="Calibri" panose="020F0502020204030204" pitchFamily="34" charset="0"/>
                        </a:rPr>
                        <a:t>Enviou até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a:solidFill>
                            <a:srgbClr val="366092"/>
                          </a:solidFill>
                          <a:effectLst/>
                          <a:latin typeface="Calibri" panose="020F0502020204030204" pitchFamily="34" charset="0"/>
                        </a:rPr>
                        <a:t>Yuny</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366092"/>
                          </a:solidFill>
                          <a:effectLst/>
                          <a:latin typeface="Calibri" panose="020F0502020204030204" pitchFamily="34" charset="0"/>
                        </a:rPr>
                        <a:t>OK</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a:solidFill>
                            <a:srgbClr val="366092"/>
                          </a:solidFill>
                          <a:effectLst/>
                          <a:latin typeface="Calibri" panose="020F0502020204030204" pitchFamily="34" charset="0"/>
                        </a:rPr>
                        <a:t>Enviou até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355">
                <a:tc>
                  <a:txBody>
                    <a:bodyPr/>
                    <a:lstStyle/>
                    <a:p>
                      <a:pPr algn="l" rtl="0" fontAlgn="ctr"/>
                      <a:r>
                        <a:rPr lang="pt-BR" sz="1200" b="0" i="0" u="none" strike="noStrike">
                          <a:solidFill>
                            <a:srgbClr val="366092"/>
                          </a:solidFill>
                          <a:effectLst/>
                          <a:latin typeface="Calibri" panose="020F0502020204030204" pitchFamily="34" charset="0"/>
                        </a:rPr>
                        <a:t>Cyrela</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366092"/>
                          </a:solidFill>
                          <a:effectLst/>
                          <a:latin typeface="Calibri" panose="020F0502020204030204" pitchFamily="34" charset="0"/>
                        </a:rPr>
                        <a:t>OK</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366092"/>
                          </a:solidFill>
                          <a:effectLst/>
                          <a:latin typeface="Calibri" panose="020F0502020204030204" pitchFamily="34" charset="0"/>
                        </a:rPr>
                        <a:t>Enviou até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4417">
                <a:tc>
                  <a:txBody>
                    <a:bodyPr/>
                    <a:lstStyle/>
                    <a:p>
                      <a:pPr algn="l" rtl="0" fontAlgn="ctr"/>
                      <a:r>
                        <a:rPr lang="pt-BR" sz="1200" b="0" i="0" u="none" strike="noStrike" dirty="0">
                          <a:solidFill>
                            <a:srgbClr val="366092"/>
                          </a:solidFill>
                          <a:effectLst/>
                          <a:latin typeface="Calibri" panose="020F0502020204030204" pitchFamily="34" charset="0"/>
                        </a:rPr>
                        <a:t>Brookfield</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366092"/>
                          </a:solidFill>
                          <a:effectLst/>
                          <a:latin typeface="Calibri" panose="020F0502020204030204" pitchFamily="34" charset="0"/>
                        </a:rPr>
                        <a:t>OK</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366092"/>
                          </a:solidFill>
                          <a:effectLst/>
                          <a:latin typeface="Calibri" panose="020F0502020204030204" pitchFamily="34" charset="0"/>
                        </a:rPr>
                        <a:t>Enviou até </a:t>
                      </a:r>
                      <a:r>
                        <a:rPr lang="pt-BR" sz="1200" b="0" i="0" u="none" strike="noStrike" dirty="0" err="1">
                          <a:solidFill>
                            <a:srgbClr val="366092"/>
                          </a:solidFill>
                          <a:effectLst/>
                          <a:latin typeface="Calibri" panose="020F0502020204030204" pitchFamily="34" charset="0"/>
                        </a:rPr>
                        <a:t>julhop</a:t>
                      </a:r>
                      <a:r>
                        <a:rPr lang="pt-BR" sz="1200" b="0" i="0" u="none" strike="noStrike" dirty="0">
                          <a:solidFill>
                            <a:srgbClr val="366092"/>
                          </a:solidFill>
                          <a:effectLst/>
                          <a:latin typeface="Calibri" panose="020F0502020204030204" pitchFamily="34" charset="0"/>
                        </a:rPr>
                        <a:t>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marL="0" algn="l" defTabSz="914400" rtl="0" eaLnBrk="1" fontAlgn="ctr" latinLnBrk="0" hangingPunct="1"/>
                      <a:r>
                        <a:rPr lang="pt-BR" sz="1200" b="0" i="0" u="none" strike="noStrike" kern="1200" dirty="0">
                          <a:solidFill>
                            <a:srgbClr val="366092"/>
                          </a:solidFill>
                          <a:effectLst/>
                          <a:latin typeface="Calibri" panose="020F0502020204030204" pitchFamily="34" charset="0"/>
                          <a:ea typeface="+mn-ea"/>
                          <a:cs typeface="+mn-cs"/>
                        </a:rPr>
                        <a:t>Rossi</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sz="1200" b="0" i="0" u="none" strike="noStrike" dirty="0" smtClean="0">
                          <a:solidFill>
                            <a:srgbClr val="366092"/>
                          </a:solidFill>
                          <a:effectLst/>
                          <a:latin typeface="Calibri" panose="020F0502020204030204" pitchFamily="34" charset="0"/>
                        </a:rPr>
                        <a:t>OK</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ctr" latinLnBrk="0" hangingPunct="1"/>
                      <a:r>
                        <a:rPr lang="pt-BR" sz="1200" b="0" i="0" u="none" strike="noStrike" kern="1200" dirty="0" smtClean="0">
                          <a:solidFill>
                            <a:srgbClr val="366092"/>
                          </a:solidFill>
                          <a:effectLst/>
                          <a:latin typeface="Calibri" panose="020F0502020204030204" pitchFamily="34" charset="0"/>
                          <a:ea typeface="+mn-ea"/>
                          <a:cs typeface="+mn-cs"/>
                        </a:rPr>
                        <a:t>Enviou </a:t>
                      </a:r>
                      <a:r>
                        <a:rPr lang="pt-BR" sz="1200" b="0" i="0" u="none" strike="noStrike" kern="1200" dirty="0">
                          <a:solidFill>
                            <a:srgbClr val="366092"/>
                          </a:solidFill>
                          <a:effectLst/>
                          <a:latin typeface="Calibri" panose="020F0502020204030204" pitchFamily="34" charset="0"/>
                          <a:ea typeface="+mn-ea"/>
                          <a:cs typeface="+mn-cs"/>
                        </a:rPr>
                        <a:t>até junho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dirty="0">
                          <a:solidFill>
                            <a:srgbClr val="00B050"/>
                          </a:solidFill>
                          <a:effectLst/>
                          <a:latin typeface="Calibri" panose="020F0502020204030204" pitchFamily="34" charset="0"/>
                        </a:rPr>
                        <a:t>PDG</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00B050"/>
                          </a:solidFill>
                          <a:effectLst/>
                          <a:latin typeface="Calibri" panose="020F0502020204030204" pitchFamily="34" charset="0"/>
                        </a:rPr>
                        <a:t>Enviados Parcialmente</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00B050"/>
                          </a:solidFill>
                          <a:effectLst/>
                          <a:latin typeface="Calibri" panose="020F0502020204030204" pitchFamily="34" charset="0"/>
                        </a:rPr>
                        <a:t>Enviou até junho de 2015 (mas enviou dados agregados e incompletos)</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392">
                <a:tc>
                  <a:txBody>
                    <a:bodyPr/>
                    <a:lstStyle/>
                    <a:p>
                      <a:pPr algn="l" rtl="0" fontAlgn="ctr"/>
                      <a:r>
                        <a:rPr lang="pt-BR" sz="1200" b="0" i="0" u="none" strike="noStrike">
                          <a:solidFill>
                            <a:srgbClr val="00B050"/>
                          </a:solidFill>
                          <a:effectLst/>
                          <a:latin typeface="Calibri" panose="020F0502020204030204" pitchFamily="34" charset="0"/>
                        </a:rPr>
                        <a:t>HM</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B050"/>
                          </a:solidFill>
                          <a:effectLst/>
                          <a:latin typeface="Calibri" panose="020F0502020204030204" pitchFamily="34" charset="0"/>
                        </a:rPr>
                        <a:t>Enviados Parcialmente</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00B050"/>
                          </a:solidFill>
                          <a:effectLst/>
                          <a:latin typeface="Calibri" panose="020F0502020204030204" pitchFamily="34" charset="0"/>
                        </a:rPr>
                        <a:t>Enviou dados até março de 2014, dados de janeiro de 2015 a junho de 2015 e dados agregados de abril de 2014 a dezembro de 2014</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a:solidFill>
                            <a:srgbClr val="00B050"/>
                          </a:solidFill>
                          <a:effectLst/>
                          <a:latin typeface="Calibri" panose="020F0502020204030204" pitchFamily="34" charset="0"/>
                        </a:rPr>
                        <a:t>Trisul</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B050"/>
                          </a:solidFill>
                          <a:effectLst/>
                          <a:latin typeface="Calibri" panose="020F0502020204030204" pitchFamily="34" charset="0"/>
                        </a:rPr>
                        <a:t>Enviados Parcialmente</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a:solidFill>
                            <a:srgbClr val="00B050"/>
                          </a:solidFill>
                          <a:effectLst/>
                          <a:latin typeface="Calibri" panose="020F0502020204030204" pitchFamily="34" charset="0"/>
                        </a:rPr>
                        <a:t>Enviou dados de janeiro 2015 a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b"/>
                      <a:r>
                        <a:rPr lang="pt-BR" sz="1000" b="0" i="0" u="none" strike="noStrike">
                          <a:solidFill>
                            <a:srgbClr val="00B050"/>
                          </a:solidFill>
                          <a:effectLst/>
                          <a:latin typeface="Calibri" panose="020F0502020204030204" pitchFamily="34" charset="0"/>
                        </a:rPr>
                        <a:t>Patrimar</a:t>
                      </a:r>
                    </a:p>
                  </a:txBody>
                  <a:tcPr marL="81727" marR="9082" marT="9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00B050"/>
                          </a:solidFill>
                          <a:effectLst/>
                          <a:latin typeface="Calibri" panose="020F0502020204030204" pitchFamily="34" charset="0"/>
                        </a:rPr>
                        <a:t>Enviados Parcialmente</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a:solidFill>
                            <a:srgbClr val="00B050"/>
                          </a:solidFill>
                          <a:effectLst/>
                          <a:latin typeface="Calibri" panose="020F0502020204030204" pitchFamily="34" charset="0"/>
                        </a:rPr>
                        <a:t>Enviou dados de janeiro de 2015 até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1504">
                <a:tc>
                  <a:txBody>
                    <a:bodyPr/>
                    <a:lstStyle/>
                    <a:p>
                      <a:pPr algn="l" rtl="0" fontAlgn="ctr"/>
                      <a:r>
                        <a:rPr lang="pt-BR" sz="1200" b="0" i="0" u="none" strike="noStrike">
                          <a:solidFill>
                            <a:srgbClr val="00B050"/>
                          </a:solidFill>
                          <a:effectLst/>
                          <a:latin typeface="Calibri" panose="020F0502020204030204" pitchFamily="34" charset="0"/>
                        </a:rPr>
                        <a:t>Even</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00B050"/>
                          </a:solidFill>
                          <a:effectLst/>
                          <a:latin typeface="Calibri" panose="020F0502020204030204" pitchFamily="34" charset="0"/>
                        </a:rPr>
                        <a:t>Enviados Parcialmente</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00B050"/>
                          </a:solidFill>
                          <a:effectLst/>
                          <a:latin typeface="Calibri" panose="020F0502020204030204" pitchFamily="34" charset="0"/>
                        </a:rPr>
                        <a:t>Enviou dados de abril de 2015 até julho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a:solidFill>
                            <a:srgbClr val="00B050"/>
                          </a:solidFill>
                          <a:effectLst/>
                          <a:latin typeface="Calibri" panose="020F0502020204030204" pitchFamily="34" charset="0"/>
                        </a:rPr>
                        <a:t>Emccamp</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00B050"/>
                          </a:solidFill>
                          <a:effectLst/>
                          <a:latin typeface="Calibri" panose="020F0502020204030204" pitchFamily="34" charset="0"/>
                        </a:rPr>
                        <a:t>Enviados Parcialmente</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00B050"/>
                          </a:solidFill>
                          <a:effectLst/>
                          <a:latin typeface="Calibri" panose="020F0502020204030204" pitchFamily="34" charset="0"/>
                        </a:rPr>
                        <a:t>Enviou até dezembro (mas enviou dado do 1º trimestre agregado)</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696">
                <a:tc>
                  <a:txBody>
                    <a:bodyPr/>
                    <a:lstStyle/>
                    <a:p>
                      <a:pPr algn="l" rtl="0" fontAlgn="ctr"/>
                      <a:r>
                        <a:rPr lang="pt-BR" sz="1200" b="0" i="0" u="none" strike="noStrike">
                          <a:solidFill>
                            <a:srgbClr val="00B050"/>
                          </a:solidFill>
                          <a:effectLst/>
                          <a:latin typeface="Calibri" panose="020F0502020204030204" pitchFamily="34" charset="0"/>
                        </a:rPr>
                        <a:t>Viver</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00B050"/>
                          </a:solidFill>
                          <a:effectLst/>
                          <a:latin typeface="Calibri" panose="020F0502020204030204" pitchFamily="34" charset="0"/>
                        </a:rPr>
                        <a:t>Enviados Parcialmente</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00B050"/>
                          </a:solidFill>
                          <a:effectLst/>
                          <a:latin typeface="Calibri" panose="020F0502020204030204" pitchFamily="34" charset="0"/>
                        </a:rPr>
                        <a:t>Mandou dados de setembro e outubro de 2014 (mas não dos outros meses)</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a:solidFill>
                            <a:srgbClr val="00B050"/>
                          </a:solidFill>
                          <a:effectLst/>
                          <a:latin typeface="Calibri" panose="020F0502020204030204" pitchFamily="34" charset="0"/>
                        </a:rPr>
                        <a:t>Eztec</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00B050"/>
                          </a:solidFill>
                          <a:effectLst/>
                          <a:latin typeface="Calibri" panose="020F0502020204030204" pitchFamily="34" charset="0"/>
                        </a:rPr>
                        <a:t>Enviados Parcialmente</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00B050"/>
                          </a:solidFill>
                          <a:effectLst/>
                          <a:latin typeface="Calibri" panose="020F0502020204030204" pitchFamily="34" charset="0"/>
                        </a:rPr>
                        <a:t>Enviou apenas dados agregados para 2014</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729">
                <a:tc>
                  <a:txBody>
                    <a:bodyPr/>
                    <a:lstStyle/>
                    <a:p>
                      <a:pPr algn="l" rtl="0" fontAlgn="ctr"/>
                      <a:r>
                        <a:rPr lang="pt-BR" sz="1200" b="0" i="0" u="none" strike="noStrike">
                          <a:solidFill>
                            <a:srgbClr val="FF0000"/>
                          </a:solidFill>
                          <a:effectLst/>
                          <a:latin typeface="Calibri" panose="020F0502020204030204" pitchFamily="34" charset="0"/>
                        </a:rPr>
                        <a:t>Plano &amp; Plano</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Não enviou</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a:solidFill>
                            <a:srgbClr val="FF0000"/>
                          </a:solidFill>
                          <a:effectLst/>
                          <a:latin typeface="Calibri" panose="020F0502020204030204" pitchFamily="34" charset="0"/>
                        </a:rPr>
                        <a:t>Tivemos contato (mas enviou apenas informações de RH)</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dirty="0">
                          <a:solidFill>
                            <a:srgbClr val="FF0000"/>
                          </a:solidFill>
                          <a:effectLst/>
                          <a:latin typeface="Calibri" panose="020F0502020204030204" pitchFamily="34" charset="0"/>
                        </a:rPr>
                        <a:t>Odebrecht</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Não enviou</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a:solidFill>
                            <a:srgbClr val="FF0000"/>
                          </a:solidFill>
                          <a:effectLst/>
                          <a:latin typeface="Calibri" panose="020F0502020204030204" pitchFamily="34" charset="0"/>
                        </a:rPr>
                        <a:t>Enviou apenas dados de RH</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696">
                <a:tc>
                  <a:txBody>
                    <a:bodyPr/>
                    <a:lstStyle/>
                    <a:p>
                      <a:pPr algn="l" rtl="0" fontAlgn="ctr"/>
                      <a:r>
                        <a:rPr lang="pt-BR" sz="1200" b="0" i="0" u="none" strike="noStrike">
                          <a:solidFill>
                            <a:srgbClr val="FF0000"/>
                          </a:solidFill>
                          <a:effectLst/>
                          <a:latin typeface="Calibri" panose="020F0502020204030204" pitchFamily="34" charset="0"/>
                        </a:rPr>
                        <a:t>Andrade Gutierrez</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Não enviou</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a:solidFill>
                            <a:srgbClr val="FF0000"/>
                          </a:solidFill>
                          <a:effectLst/>
                          <a:latin typeface="Calibri" panose="020F0502020204030204" pitchFamily="34" charset="0"/>
                        </a:rPr>
                        <a:t>Nenhuma resposta</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696">
                <a:tc>
                  <a:txBody>
                    <a:bodyPr/>
                    <a:lstStyle/>
                    <a:p>
                      <a:pPr algn="l" rtl="0" fontAlgn="ctr"/>
                      <a:r>
                        <a:rPr lang="pt-BR" sz="1200" b="0" i="0" u="none" strike="noStrike" dirty="0">
                          <a:solidFill>
                            <a:srgbClr val="FF0000"/>
                          </a:solidFill>
                          <a:effectLst/>
                          <a:latin typeface="Calibri" panose="020F0502020204030204" pitchFamily="34" charset="0"/>
                        </a:rPr>
                        <a:t>JHSF</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Não enviou</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a:solidFill>
                            <a:srgbClr val="FF0000"/>
                          </a:solidFill>
                          <a:effectLst/>
                          <a:latin typeface="Calibri" panose="020F0502020204030204" pitchFamily="34" charset="0"/>
                        </a:rPr>
                        <a:t>Indicou sua participação a partir de 2015.</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741">
                <a:tc>
                  <a:txBody>
                    <a:bodyPr/>
                    <a:lstStyle/>
                    <a:p>
                      <a:pPr marL="0" algn="l" defTabSz="914400" rtl="0" eaLnBrk="1" fontAlgn="ctr" latinLnBrk="0" hangingPunct="1"/>
                      <a:r>
                        <a:rPr lang="pt-BR" sz="1200" b="0" i="0" u="none" strike="noStrike" kern="1200" dirty="0" err="1">
                          <a:solidFill>
                            <a:srgbClr val="FF0000"/>
                          </a:solidFill>
                          <a:effectLst/>
                          <a:latin typeface="Calibri" panose="020F0502020204030204" pitchFamily="34" charset="0"/>
                          <a:ea typeface="+mn-ea"/>
                          <a:cs typeface="+mn-cs"/>
                        </a:rPr>
                        <a:t>Canopus</a:t>
                      </a:r>
                      <a:endParaRPr lang="pt-BR" sz="1200" b="0" i="0" u="none" strike="noStrike" kern="1200" dirty="0">
                        <a:solidFill>
                          <a:srgbClr val="FF0000"/>
                        </a:solidFill>
                        <a:effectLst/>
                        <a:latin typeface="Calibri" panose="020F0502020204030204" pitchFamily="34" charset="0"/>
                        <a:ea typeface="+mn-ea"/>
                        <a:cs typeface="+mn-cs"/>
                      </a:endParaRPr>
                    </a:p>
                  </a:txBody>
                  <a:tcPr marL="81727" marR="9082" marT="9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Não enviou</a:t>
                      </a:r>
                    </a:p>
                  </a:txBody>
                  <a:tcPr marL="9082"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pt-BR" sz="1200" b="0" i="0" u="none" strike="noStrike" dirty="0">
                          <a:solidFill>
                            <a:srgbClr val="FF0000"/>
                          </a:solidFill>
                          <a:effectLst/>
                          <a:latin typeface="Calibri" panose="020F0502020204030204" pitchFamily="34" charset="0"/>
                        </a:rPr>
                        <a:t>Nenhuma resposta</a:t>
                      </a:r>
                    </a:p>
                  </a:txBody>
                  <a:tcPr marL="81727" marR="9082" marT="9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0479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1203542"/>
            <a:ext cx="192565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NÃO poderá: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Conector reto 12"/>
          <p:cNvCxnSpPr/>
          <p:nvPr/>
        </p:nvCxnSpPr>
        <p:spPr>
          <a:xfrm>
            <a:off x="2162175" y="1377363"/>
            <a:ext cx="63702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828619" y="1729128"/>
            <a:ext cx="7842082" cy="3103414"/>
          </a:xfrm>
          <a:prstGeom prst="rect">
            <a:avLst/>
          </a:prstGeom>
        </p:spPr>
        <p:txBody>
          <a:bodyPr wrap="square">
            <a:spAutoFit/>
          </a:bodyPr>
          <a:lstStyle/>
          <a:p>
            <a:pPr>
              <a:spcBef>
                <a:spcPts val="1000"/>
              </a:spcBef>
            </a:pPr>
            <a:r>
              <a:rPr lang="pt-BR" sz="1400" dirty="0">
                <a:latin typeface="Tahoma" panose="020B0604030504040204" pitchFamily="34" charset="0"/>
                <a:ea typeface="Tahoma" panose="020B0604030504040204" pitchFamily="34" charset="0"/>
                <a:cs typeface="Tahoma" panose="020B0604030504040204" pitchFamily="34" charset="0"/>
              </a:rPr>
              <a:t>Discutir ou trocar informações que tratem de ou sugiram:</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Preços </a:t>
            </a:r>
            <a:r>
              <a:rPr lang="pt-BR" sz="1400" dirty="0">
                <a:latin typeface="Tahoma" panose="020B0604030504040204" pitchFamily="34" charset="0"/>
                <a:ea typeface="Tahoma" panose="020B0604030504040204" pitchFamily="34" charset="0"/>
                <a:cs typeface="Tahoma" panose="020B0604030504040204" pitchFamily="34" charset="0"/>
              </a:rPr>
              <a:t>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pPr marL="180975" indent="-180975">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Perspectivas </a:t>
            </a:r>
            <a:r>
              <a:rPr lang="pt-BR" sz="1400" dirty="0">
                <a:latin typeface="Tahoma" panose="020B0604030504040204" pitchFamily="34" charset="0"/>
                <a:ea typeface="Tahoma" panose="020B0604030504040204" pitchFamily="34" charset="0"/>
                <a:cs typeface="Tahoma" panose="020B0604030504040204" pitchFamily="34" charset="0"/>
              </a:rPr>
              <a:t>ou projeções de mercado, capacidade atual ou futura e inventários;</a:t>
            </a:r>
          </a:p>
          <a:p>
            <a:pPr marL="180975" indent="-180975">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Ofertas </a:t>
            </a:r>
            <a:r>
              <a:rPr lang="pt-BR" sz="1400" dirty="0">
                <a:latin typeface="Tahoma" panose="020B0604030504040204" pitchFamily="34" charset="0"/>
                <a:ea typeface="Tahoma" panose="020B0604030504040204" pitchFamily="34" charset="0"/>
                <a:cs typeface="Tahoma" panose="020B0604030504040204" pitchFamily="34" charset="0"/>
              </a:rPr>
              <a:t>a serem oferecidas para empreendimentos específicos;</a:t>
            </a:r>
          </a:p>
          <a:p>
            <a:pPr marL="180975" indent="-180975">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Assuntos </a:t>
            </a:r>
            <a:r>
              <a:rPr lang="pt-BR" sz="1400" dirty="0">
                <a:latin typeface="Tahoma" panose="020B0604030504040204" pitchFamily="34" charset="0"/>
                <a:ea typeface="Tahoma" panose="020B0604030504040204" pitchFamily="34" charset="0"/>
                <a:cs typeface="Tahoma" panose="020B0604030504040204" pitchFamily="34" charset="0"/>
              </a:rPr>
              <a:t>relativos a fornecedores ou clientes individuais reais ou potenciais, que possam ter o efeito de exclusão dos fornecedores ou clientes em questão, de qualquer mercado ou de influenciar a condução dos negócios de empresas com os mesmos;</a:t>
            </a:r>
          </a:p>
          <a:p>
            <a:pPr marL="180975" indent="-180975">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Informações </a:t>
            </a:r>
            <a:r>
              <a:rPr lang="pt-BR" sz="1400" dirty="0">
                <a:latin typeface="Tahoma" panose="020B0604030504040204" pitchFamily="34" charset="0"/>
                <a:ea typeface="Tahoma" panose="020B0604030504040204" pitchFamily="34" charset="0"/>
                <a:cs typeface="Tahoma" panose="020B0604030504040204" pitchFamily="34" charset="0"/>
              </a:rPr>
              <a:t>sobre onde projeta-se atuar ou deixar de atuar. </a:t>
            </a:r>
          </a:p>
        </p:txBody>
      </p:sp>
      <p:sp>
        <p:nvSpPr>
          <p:cNvPr id="11" name="Retângulo 10"/>
          <p:cNvSpPr/>
          <p:nvPr/>
        </p:nvSpPr>
        <p:spPr>
          <a:xfrm>
            <a:off x="852283" y="4997809"/>
            <a:ext cx="7890426" cy="523220"/>
          </a:xfrm>
          <a:prstGeom prst="rect">
            <a:avLst/>
          </a:prstGeom>
        </p:spPr>
        <p:txBody>
          <a:bodyPr wrap="square">
            <a:spAutoFit/>
          </a:bodyPr>
          <a:lstStyle/>
          <a:p>
            <a:r>
              <a:rPr lang="pt-BR" sz="1400" dirty="0">
                <a:latin typeface="Tahoma" panose="020B0604030504040204" pitchFamily="34" charset="0"/>
                <a:ea typeface="Tahoma" panose="020B0604030504040204" pitchFamily="34" charset="0"/>
                <a:cs typeface="Tahoma" panose="020B0604030504040204" pitchFamily="34" charset="0"/>
              </a:rPr>
              <a:t>Discutir ou trocar informações, mesmo por brincadeira, relativas aos assuntos acima, durante quaisquer encontros sociais, incidentais a quaisquer reuniões.</a:t>
            </a:r>
          </a:p>
        </p:txBody>
      </p:sp>
      <p:sp>
        <p:nvSpPr>
          <p:cNvPr id="18" name="Retângulo 17"/>
          <p:cNvSpPr/>
          <p:nvPr/>
        </p:nvSpPr>
        <p:spPr>
          <a:xfrm>
            <a:off x="500532" y="174380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9" name="Retângulo 18"/>
          <p:cNvSpPr/>
          <p:nvPr/>
        </p:nvSpPr>
        <p:spPr>
          <a:xfrm>
            <a:off x="500532" y="501317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61812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33114" cy="6858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9319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520" y="0"/>
            <a:ext cx="936104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83302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28" y="0"/>
            <a:ext cx="9324527"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3330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0"/>
            <a:ext cx="936103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5866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0"/>
            <a:ext cx="936104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69588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0"/>
            <a:ext cx="925252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40348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0"/>
            <a:ext cx="925252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0117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pPr lvl="0"/>
            <a:r>
              <a:rPr lang="pt-BR" b="1" dirty="0" smtClean="0">
                <a:latin typeface="Tahoma" panose="020B0604030504040204" pitchFamily="34" charset="0"/>
                <a:ea typeface="Tahoma" panose="020B0604030504040204" pitchFamily="34" charset="0"/>
                <a:cs typeface="Tahoma" panose="020B0604030504040204" pitchFamily="34" charset="0"/>
              </a:rPr>
              <a:t>Pauta</a:t>
            </a:r>
            <a:r>
              <a:rPr lang="pt-BR" dirty="0">
                <a:latin typeface="Tahoma" panose="020B0604030504040204" pitchFamily="34" charset="0"/>
                <a:ea typeface="Tahoma" panose="020B0604030504040204" pitchFamily="34" charset="0"/>
                <a:cs typeface="Tahoma" panose="020B0604030504040204" pitchFamily="34" charset="0"/>
              </a:rPr>
              <a:t> </a:t>
            </a:r>
            <a:r>
              <a:rPr lang="pt-BR" dirty="0" smtClean="0">
                <a:latin typeface="Tahoma" panose="020B0604030504040204" pitchFamily="34" charset="0"/>
                <a:ea typeface="Tahoma" panose="020B0604030504040204" pitchFamily="34" charset="0"/>
                <a:cs typeface="Tahoma" panose="020B0604030504040204" pitchFamily="34" charset="0"/>
              </a:rPr>
              <a:t>– Comitê de Incorporação – 17/9/2015</a:t>
            </a:r>
            <a:endParaRPr lang="pt-BR" dirty="0">
              <a:latin typeface="Tahoma" panose="020B0604030504040204" pitchFamily="34" charset="0"/>
              <a:ea typeface="Tahoma" panose="020B0604030504040204" pitchFamily="34" charset="0"/>
              <a:cs typeface="Tahoma" panose="020B0604030504040204" pitchFamily="34" charset="0"/>
            </a:endParaRPr>
          </a:p>
        </p:txBody>
      </p:sp>
      <p:pic>
        <p:nvPicPr>
          <p:cNvPr id="45" name="Imagem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1906054"/>
            <a:ext cx="144016" cy="144016"/>
          </a:xfrm>
          <a:prstGeom prst="rect">
            <a:avLst/>
          </a:prstGeom>
        </p:spPr>
      </p:pic>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774944"/>
            <a:ext cx="166224" cy="166224"/>
          </a:xfrm>
          <a:prstGeom prst="rect">
            <a:avLst/>
          </a:prstGeom>
        </p:spPr>
      </p:pic>
      <p:sp>
        <p:nvSpPr>
          <p:cNvPr id="2" name="Retângulo 1"/>
          <p:cNvSpPr/>
          <p:nvPr/>
        </p:nvSpPr>
        <p:spPr>
          <a:xfrm>
            <a:off x="899592" y="2029021"/>
            <a:ext cx="7776864" cy="2696123"/>
          </a:xfrm>
          <a:prstGeom prst="rect">
            <a:avLst/>
          </a:prstGeom>
        </p:spPr>
        <p:txBody>
          <a:bodyPr wrap="square">
            <a:spAutoFit/>
          </a:bodyPr>
          <a:lstStyle/>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10:30 às 10:50 </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dirty="0">
                <a:latin typeface="Tahoma" panose="020B0604030504040204" pitchFamily="34" charset="0"/>
                <a:ea typeface="Tahoma" panose="020B0604030504040204" pitchFamily="34" charset="0"/>
                <a:cs typeface="Tahoma" panose="020B0604030504040204" pitchFamily="34" charset="0"/>
              </a:rPr>
              <a:t>Atualizações </a:t>
            </a:r>
            <a:r>
              <a:rPr lang="pt-BR" sz="1400" dirty="0" smtClean="0">
                <a:latin typeface="Tahoma" panose="020B0604030504040204" pitchFamily="34" charset="0"/>
                <a:ea typeface="Tahoma" panose="020B0604030504040204" pitchFamily="34" charset="0"/>
                <a:cs typeface="Tahoma" panose="020B0604030504040204" pitchFamily="34" charset="0"/>
              </a:rPr>
              <a:t>Gerais</a:t>
            </a:r>
            <a:endParaRPr lang="pt-BR" sz="14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10:50 às 11:00 </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Modelo de Vendas</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11:00 às 12:00 </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r>
              <a:rPr lang="pt-BR" sz="1400" dirty="0" smtClean="0">
                <a:latin typeface="Tahoma" panose="020B0604030504040204" pitchFamily="34" charset="0"/>
                <a:ea typeface="Tahoma" panose="020B0604030504040204" pitchFamily="34" charset="0"/>
                <a:cs typeface="Tahoma" panose="020B0604030504040204" pitchFamily="34" charset="0"/>
              </a:rPr>
              <a:t>/ Modelo </a:t>
            </a:r>
            <a:r>
              <a:rPr lang="pt-BR" sz="1400" dirty="0">
                <a:latin typeface="Tahoma" panose="020B0604030504040204" pitchFamily="34" charset="0"/>
                <a:ea typeface="Tahoma" panose="020B0604030504040204" pitchFamily="34" charset="0"/>
                <a:cs typeface="Tahoma" panose="020B0604030504040204" pitchFamily="34" charset="0"/>
              </a:rPr>
              <a:t>de </a:t>
            </a:r>
            <a:r>
              <a:rPr lang="pt-BR" sz="1400" dirty="0" smtClean="0">
                <a:latin typeface="Tahoma" panose="020B0604030504040204" pitchFamily="34" charset="0"/>
                <a:ea typeface="Tahoma" panose="020B0604030504040204" pitchFamily="34" charset="0"/>
                <a:cs typeface="Tahoma" panose="020B0604030504040204" pitchFamily="34" charset="0"/>
              </a:rPr>
              <a:t>Negócios/ Marco Regulatório e Judiciário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i="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12:00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12:30 </a:t>
            </a:r>
            <a:r>
              <a:rPr lang="pt-BR" sz="1400" i="1" dirty="0" smtClean="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Burocracia, Prefeituras de SP e RJ, Eletropaulo, CETESB</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spcAft>
                <a:spcPts val="0"/>
              </a:spcAft>
            </a:pPr>
            <a:r>
              <a:rPr lang="pt-BR" sz="1100" b="1" dirty="0">
                <a:solidFill>
                  <a:srgbClr val="1F497D"/>
                </a:solidFill>
                <a:latin typeface="Calibri" panose="020F0502020204030204" pitchFamily="34" charset="0"/>
                <a:ea typeface="Calibri" panose="020F0502020204030204" pitchFamily="34" charset="0"/>
                <a:cs typeface="Times New Roman" panose="02020603050405020304" pitchFamily="18" charset="0"/>
              </a:rPr>
              <a:t> </a:t>
            </a:r>
            <a:endParaRPr lang="pt-BR" sz="1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872956930"/>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Atualizações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10:30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10:50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942075377"/>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Atualizações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0" y="260648"/>
            <a:ext cx="255577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PMCMV</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CaixaDeTexto 4"/>
          <p:cNvSpPr txBox="1"/>
          <p:nvPr/>
        </p:nvSpPr>
        <p:spPr>
          <a:xfrm>
            <a:off x="132779" y="1196752"/>
            <a:ext cx="4511229" cy="1384995"/>
          </a:xfrm>
          <a:prstGeom prst="rect">
            <a:avLst/>
          </a:prstGeom>
          <a:noFill/>
        </p:spPr>
        <p:txBody>
          <a:bodyPr wrap="square" rtlCol="0">
            <a:spAutoFit/>
          </a:bodyPr>
          <a:lstStyle/>
          <a:p>
            <a:pPr algn="just"/>
            <a:r>
              <a:rPr lang="pt-BR" sz="1400" b="1" dirty="0" smtClean="0">
                <a:latin typeface="Tahoma" panose="020B0604030504040204" pitchFamily="34" charset="0"/>
                <a:ea typeface="Tahoma" panose="020B0604030504040204" pitchFamily="34" charset="0"/>
                <a:cs typeface="Tahoma" panose="020B0604030504040204" pitchFamily="34" charset="0"/>
              </a:rPr>
              <a:t>ABRAINC</a:t>
            </a:r>
          </a:p>
          <a:p>
            <a:pPr lvl="1"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lvl="1"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algn="just"/>
            <a:r>
              <a:rPr lang="pt-BR" sz="1400" b="1" dirty="0" smtClean="0">
                <a:latin typeface="Tahoma" panose="020B0604030504040204" pitchFamily="34" charset="0"/>
                <a:ea typeface="Tahoma" panose="020B0604030504040204" pitchFamily="34" charset="0"/>
                <a:cs typeface="Tahoma" panose="020B0604030504040204" pitchFamily="34" charset="0"/>
              </a:rPr>
              <a:t>Governança- fim da 1ª fase trabalho </a:t>
            </a:r>
            <a:r>
              <a:rPr lang="pt-BR" sz="1400" b="1" dirty="0" err="1" smtClean="0">
                <a:latin typeface="Tahoma" panose="020B0604030504040204" pitchFamily="34" charset="0"/>
                <a:ea typeface="Tahoma" panose="020B0604030504040204" pitchFamily="34" charset="0"/>
                <a:cs typeface="Tahoma" panose="020B0604030504040204" pitchFamily="34" charset="0"/>
              </a:rPr>
              <a:t>Better</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gn="just"/>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4644008" y="3429000"/>
            <a:ext cx="4320480" cy="954107"/>
          </a:xfrm>
          <a:prstGeom prst="rect">
            <a:avLst/>
          </a:prstGeom>
        </p:spPr>
        <p:txBody>
          <a:bodyPr wrap="square">
            <a:spAutoFit/>
          </a:bodyPr>
          <a:lstStyle/>
          <a:p>
            <a:pPr lvl="1"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lvl="1"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lvl="1" algn="just"/>
            <a:r>
              <a:rPr lang="pt-BR" sz="1400" b="1" dirty="0">
                <a:latin typeface="Tahoma" panose="020B0604030504040204" pitchFamily="34" charset="0"/>
                <a:ea typeface="Tahoma" panose="020B0604030504040204" pitchFamily="34" charset="0"/>
                <a:cs typeface="Tahoma" panose="020B0604030504040204" pitchFamily="34" charset="0"/>
              </a:rPr>
              <a:t>Encontro com a Presidenta da República – PMCMV3</a:t>
            </a:r>
          </a:p>
        </p:txBody>
      </p:sp>
      <p:sp>
        <p:nvSpPr>
          <p:cNvPr id="3" name="Retângulo 2"/>
          <p:cNvSpPr/>
          <p:nvPr/>
        </p:nvSpPr>
        <p:spPr>
          <a:xfrm>
            <a:off x="395536" y="3573016"/>
            <a:ext cx="4572000" cy="1923604"/>
          </a:xfrm>
          <a:prstGeom prst="rect">
            <a:avLst/>
          </a:prstGeom>
        </p:spPr>
        <p:txBody>
          <a:bodyPr>
            <a:spAutoFit/>
          </a:bodyPr>
          <a:lstStyle/>
          <a:p>
            <a:pPr algn="just"/>
            <a:r>
              <a:rPr lang="pt-BR" sz="1400" b="1" dirty="0">
                <a:latin typeface="Tahoma" panose="020B0604030504040204" pitchFamily="34" charset="0"/>
                <a:ea typeface="Tahoma" panose="020B0604030504040204" pitchFamily="34" charset="0"/>
                <a:cs typeface="Tahoma" panose="020B0604030504040204" pitchFamily="34" charset="0"/>
              </a:rPr>
              <a:t>Governo</a:t>
            </a:r>
          </a:p>
          <a:p>
            <a:pPr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lvl="1" algn="just"/>
            <a:r>
              <a:rPr lang="pt-BR" sz="1400" b="1" dirty="0">
                <a:latin typeface="Tahoma" panose="020B0604030504040204" pitchFamily="34" charset="0"/>
                <a:ea typeface="Tahoma" panose="020B0604030504040204" pitchFamily="34" charset="0"/>
                <a:cs typeface="Tahoma" panose="020B0604030504040204" pitchFamily="34" charset="0"/>
              </a:rPr>
              <a:t>Mesas de Trabalho com Min. Fazenda</a:t>
            </a:r>
          </a:p>
          <a:p>
            <a:pPr lvl="1"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marL="728663" lvl="2" indent="-177800">
              <a:lnSpc>
                <a:spcPct val="150000"/>
              </a:lnSpc>
              <a:spcBef>
                <a:spcPts val="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Funding</a:t>
            </a:r>
            <a:endParaRPr lang="pt-BR" sz="1400" dirty="0">
              <a:latin typeface="Tahoma" panose="020B0604030504040204" pitchFamily="34" charset="0"/>
              <a:ea typeface="Tahoma" panose="020B0604030504040204" pitchFamily="34" charset="0"/>
              <a:cs typeface="Tahoma" panose="020B0604030504040204" pitchFamily="34" charset="0"/>
            </a:endParaRPr>
          </a:p>
          <a:p>
            <a:pPr marL="728663" lvl="2" indent="-177800">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Burocracia/ Registros</a:t>
            </a:r>
          </a:p>
          <a:p>
            <a:pPr marL="728663" lvl="2" indent="-177800">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Modelo de Negócios</a:t>
            </a:r>
          </a:p>
        </p:txBody>
      </p:sp>
      <p:pic>
        <p:nvPicPr>
          <p:cNvPr id="7"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499993" y="476672"/>
            <a:ext cx="300266" cy="5884911"/>
          </a:xfrm>
          <a:prstGeom prst="rect">
            <a:avLst/>
          </a:prstGeom>
        </p:spPr>
      </p:pic>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2117675" y="747495"/>
            <a:ext cx="419813" cy="4655164"/>
          </a:xfrm>
          <a:prstGeom prst="rect">
            <a:avLst/>
          </a:prstGeom>
        </p:spPr>
      </p:pic>
      <p:pic>
        <p:nvPicPr>
          <p:cNvPr id="10" name="Imagem 9"/>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6606512" y="735261"/>
            <a:ext cx="419813" cy="4655164"/>
          </a:xfrm>
          <a:prstGeom prst="rect">
            <a:avLst/>
          </a:prstGeom>
        </p:spPr>
      </p:pic>
      <p:sp>
        <p:nvSpPr>
          <p:cNvPr id="4" name="Retângulo 3"/>
          <p:cNvSpPr/>
          <p:nvPr/>
        </p:nvSpPr>
        <p:spPr>
          <a:xfrm>
            <a:off x="4427984" y="1340768"/>
            <a:ext cx="4572000" cy="523220"/>
          </a:xfrm>
          <a:prstGeom prst="rect">
            <a:avLst/>
          </a:prstGeom>
        </p:spPr>
        <p:txBody>
          <a:bodyPr>
            <a:spAutoFit/>
          </a:bodyPr>
          <a:lstStyle/>
          <a:p>
            <a:pPr lvl="1" algn="just"/>
            <a:r>
              <a:rPr lang="pt-BR" sz="1400" b="1" dirty="0">
                <a:latin typeface="Tahoma" panose="020B0604030504040204" pitchFamily="34" charset="0"/>
                <a:ea typeface="Tahoma" panose="020B0604030504040204" pitchFamily="34" charset="0"/>
                <a:cs typeface="Tahoma" panose="020B0604030504040204" pitchFamily="34" charset="0"/>
              </a:rPr>
              <a:t>FGTS – discussão sobre PL na Câmara e Senado</a:t>
            </a:r>
          </a:p>
        </p:txBody>
      </p:sp>
    </p:spTree>
    <p:extLst>
      <p:ext uri="{BB962C8B-B14F-4D97-AF65-F5344CB8AC3E}">
        <p14:creationId xmlns:p14="http://schemas.microsoft.com/office/powerpoint/2010/main" val="305816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 grpId="0"/>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Modelo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Vendas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a:p>
            <a:pPr algn="ctr" defTabSz="914145" hangingPunct="0"/>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4" name="Grupo 3"/>
          <p:cNvGrpSpPr/>
          <p:nvPr/>
        </p:nvGrpSpPr>
        <p:grpSpPr>
          <a:xfrm>
            <a:off x="3681413" y="4606969"/>
            <a:ext cx="1781175" cy="307777"/>
            <a:chOff x="3743324" y="4606969"/>
            <a:chExt cx="1781175" cy="307777"/>
          </a:xfrm>
        </p:grpSpPr>
        <p:sp>
          <p:nvSpPr>
            <p:cNvPr id="5" name="CaixaDeTexto 4"/>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10:50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11:00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CaixaDeTexto 5"/>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018448752"/>
      </p:ext>
    </p:extLst>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224178" y="820626"/>
            <a:ext cx="8928992" cy="1560427"/>
          </a:xfrm>
          <a:prstGeom prst="rect">
            <a:avLst/>
          </a:prstGeom>
        </p:spPr>
        <p:txBody>
          <a:bodyPr wrap="square">
            <a:spAutoFit/>
          </a:bodyPr>
          <a:lstStyle/>
          <a:p>
            <a:pPr>
              <a:spcBef>
                <a:spcPts val="0"/>
              </a:spcBef>
            </a:pPr>
            <a:r>
              <a:rPr lang="pt-BR" sz="1400" b="1" dirty="0">
                <a:latin typeface="Tahoma" panose="020B0604030504040204" pitchFamily="34" charset="0"/>
                <a:ea typeface="Tahoma" panose="020B0604030504040204" pitchFamily="34" charset="0"/>
                <a:cs typeface="Tahoma" panose="020B0604030504040204" pitchFamily="34" charset="0"/>
              </a:rPr>
              <a:t>A questão </a:t>
            </a:r>
            <a:r>
              <a:rPr lang="pt-BR" sz="1400" b="1" dirty="0" smtClean="0">
                <a:latin typeface="Tahoma" panose="020B0604030504040204" pitchFamily="34" charset="0"/>
                <a:ea typeface="Tahoma" panose="020B0604030504040204" pitchFamily="34" charset="0"/>
                <a:cs typeface="Tahoma" panose="020B0604030504040204" pitchFamily="34" charset="0"/>
              </a:rPr>
              <a:t>consumerista é mais relevante do que a questão trabalhista</a:t>
            </a:r>
          </a:p>
          <a:p>
            <a:pPr>
              <a:spcBef>
                <a:spcPts val="0"/>
              </a:spcBef>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 corretagem apartada: decisões coletivas sobrepujam individuais - valores e riscos muito </a:t>
            </a:r>
            <a:r>
              <a:rPr lang="pt-BR" sz="1400" dirty="0" smtClean="0">
                <a:latin typeface="Tahoma" panose="020B0604030504040204" pitchFamily="34" charset="0"/>
                <a:ea typeface="Tahoma" panose="020B0604030504040204" pitchFamily="34" charset="0"/>
                <a:cs typeface="Tahoma" panose="020B0604030504040204" pitchFamily="34" charset="0"/>
              </a:rPr>
              <a:t>elevados</a:t>
            </a:r>
          </a:p>
          <a:p>
            <a:pPr marL="542925" lvl="1" indent="-85725">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Ambos os modelos são legais: alterações se dariam de acordo com definição por cada empresa.</a:t>
            </a:r>
          </a:p>
          <a:p>
            <a:pPr marL="177800">
              <a:lnSpc>
                <a:spcPct val="110000"/>
              </a:lnSpc>
              <a:spcBef>
                <a:spcPts val="12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9" name="Retângulo 7"/>
          <p:cNvSpPr>
            <a:spLocks noChangeArrowheads="1"/>
          </p:cNvSpPr>
          <p:nvPr/>
        </p:nvSpPr>
        <p:spPr bwMode="auto">
          <a:xfrm>
            <a:off x="280246" y="2273183"/>
            <a:ext cx="8108178" cy="3901355"/>
          </a:xfrm>
          <a:prstGeom prst="rect">
            <a:avLst/>
          </a:prstGeom>
          <a:noFill/>
          <a:ln w="9525">
            <a:noFill/>
            <a:miter lim="800000"/>
            <a:headEnd/>
            <a:tailEnd/>
          </a:ln>
        </p:spPr>
        <p:txBody>
          <a:bodyPr wrap="square" lIns="64291" tIns="32146" rIns="64291" bIns="32146">
            <a:spAutoFit/>
          </a:bodyPr>
          <a:lstStyle/>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spcBef>
                <a:spcPts val="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Discussão de parâmetros – </a:t>
            </a:r>
            <a:r>
              <a:rPr lang="pt-BR" sz="1400" b="1" dirty="0" err="1" smtClean="0">
                <a:latin typeface="Tahoma" panose="020B0604030504040204" pitchFamily="34" charset="0"/>
                <a:ea typeface="Tahoma" panose="020B0604030504040204" pitchFamily="34" charset="0"/>
                <a:cs typeface="Tahoma" panose="020B0604030504040204" pitchFamily="34" charset="0"/>
              </a:rPr>
              <a:t>imob</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err="1" smtClean="0">
                <a:latin typeface="Tahoma" panose="020B0604030504040204" pitchFamily="34" charset="0"/>
                <a:ea typeface="Tahoma" panose="020B0604030504040204" pitchFamily="34" charset="0"/>
                <a:cs typeface="Tahoma" panose="020B0604030504040204" pitchFamily="34" charset="0"/>
              </a:rPr>
              <a:t>houses</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spcBef>
                <a:spcPts val="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Manual de Boas Práticas na contratação de corretores (MRV)</a:t>
            </a:r>
          </a:p>
          <a:p>
            <a:pPr marL="542925" lvl="1" indent="-85725">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Reunião operacional dia 11/8, 9h. </a:t>
            </a:r>
          </a:p>
          <a:p>
            <a:pPr marL="542925" lvl="1" indent="-85725">
              <a:lnSpc>
                <a:spcPct val="150000"/>
              </a:lnSpc>
              <a:spcBef>
                <a:spcPts val="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 Corretores Associados – </a:t>
            </a:r>
            <a:r>
              <a:rPr lang="pt-BR" sz="1400" dirty="0" smtClean="0">
                <a:latin typeface="Tahoma" panose="020B0604030504040204" pitchFamily="34" charset="0"/>
                <a:ea typeface="Tahoma" panose="020B0604030504040204" pitchFamily="34" charset="0"/>
                <a:cs typeface="Tahoma" panose="020B0604030504040204" pitchFamily="34" charset="0"/>
              </a:rPr>
              <a:t>dificuldades de registro – sindicatos</a:t>
            </a:r>
          </a:p>
          <a:p>
            <a:pPr marL="542925" lvl="1" indent="-85725">
              <a:lnSpc>
                <a:spcPct val="150000"/>
              </a:lnSpc>
              <a:spcBef>
                <a:spcPts val="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Relacionamento com imobiliárias e </a:t>
            </a:r>
            <a:r>
              <a:rPr lang="pt-BR" sz="1400" b="1" dirty="0" err="1" smtClean="0">
                <a:latin typeface="Tahoma" panose="020B0604030504040204" pitchFamily="34" charset="0"/>
                <a:ea typeface="Tahoma" panose="020B0604030504040204" pitchFamily="34" charset="0"/>
                <a:cs typeface="Tahoma" panose="020B0604030504040204" pitchFamily="34" charset="0"/>
              </a:rPr>
              <a:t>houses</a:t>
            </a: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tendências observadas</a:t>
            </a:r>
          </a:p>
          <a:p>
            <a:pPr marL="542925" lvl="1" indent="-85725">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Estrutura SCP </a:t>
            </a:r>
            <a:r>
              <a:rPr lang="pt-BR" sz="1400" dirty="0" smtClean="0">
                <a:latin typeface="Tahoma" panose="020B0604030504040204" pitchFamily="34" charset="0"/>
                <a:ea typeface="Tahoma" panose="020B0604030504040204" pitchFamily="34" charset="0"/>
                <a:cs typeface="Tahoma" panose="020B0604030504040204" pitchFamily="34" charset="0"/>
              </a:rPr>
              <a:t>– Conselho Jurídico</a:t>
            </a:r>
            <a:endParaRPr lang="pt-BR" sz="1400" dirty="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Pacificação de corretagem apartada e não apartada</a:t>
            </a:r>
          </a:p>
          <a:p>
            <a:pPr marL="542925" lvl="1" indent="-85725">
              <a:lnSpc>
                <a:spcPct val="110000"/>
              </a:lnSpc>
              <a:spcBef>
                <a:spcPts val="600"/>
              </a:spcBef>
              <a:buClr>
                <a:schemeClr val="tx1"/>
              </a:buClr>
              <a:buFont typeface="Tahoma" panose="020B0604030504040204" pitchFamily="34" charset="0"/>
              <a:buChar char="›"/>
            </a:pPr>
            <a:r>
              <a:rPr lang="pt-BR" sz="1400" b="1" dirty="0" err="1" smtClean="0">
                <a:latin typeface="Tahoma" panose="020B0604030504040204" pitchFamily="34" charset="0"/>
                <a:ea typeface="Tahoma" panose="020B0604030504040204" pitchFamily="34" charset="0"/>
                <a:cs typeface="Tahoma" panose="020B0604030504040204" pitchFamily="34" charset="0"/>
              </a:rPr>
              <a:t>Amicus</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err="1">
                <a:latin typeface="Tahoma" panose="020B0604030504040204" pitchFamily="34" charset="0"/>
                <a:ea typeface="Tahoma" panose="020B0604030504040204" pitchFamily="34" charset="0"/>
                <a:cs typeface="Tahoma" panose="020B0604030504040204" pitchFamily="34" charset="0"/>
              </a:rPr>
              <a:t>Curiae</a:t>
            </a: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STJ  - </a:t>
            </a:r>
            <a:r>
              <a:rPr lang="pt-BR" sz="1400" dirty="0" smtClean="0">
                <a:latin typeface="Tahoma" panose="020B0604030504040204" pitchFamily="34" charset="0"/>
                <a:ea typeface="Tahoma" panose="020B0604030504040204" pitchFamily="34" charset="0"/>
                <a:cs typeface="Tahoma" panose="020B0604030504040204" pitchFamily="34" charset="0"/>
              </a:rPr>
              <a:t>escritório de advocacia contratado</a:t>
            </a:r>
            <a:endParaRPr lang="pt-BR" sz="1400" dirty="0">
              <a:latin typeface="Tahoma" panose="020B0604030504040204" pitchFamily="34" charset="0"/>
              <a:ea typeface="Tahoma" panose="020B0604030504040204" pitchFamily="34" charset="0"/>
              <a:cs typeface="Tahoma" panose="020B0604030504040204" pitchFamily="34" charset="0"/>
            </a:endParaRPr>
          </a:p>
          <a:p>
            <a:pPr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021104" y="-158466"/>
            <a:ext cx="419813" cy="4714427"/>
          </a:xfrm>
          <a:prstGeom prst="rect">
            <a:avLst/>
          </a:prstGeom>
        </p:spPr>
      </p:pic>
      <p:pic>
        <p:nvPicPr>
          <p:cNvPr id="10"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127019" y="2518064"/>
            <a:ext cx="419813" cy="4714427"/>
          </a:xfrm>
          <a:prstGeom prst="rect">
            <a:avLst/>
          </a:prstGeom>
        </p:spPr>
      </p:pic>
    </p:spTree>
    <p:extLst>
      <p:ext uri="{BB962C8B-B14F-4D97-AF65-F5344CB8AC3E}">
        <p14:creationId xmlns:p14="http://schemas.microsoft.com/office/powerpoint/2010/main" val="197453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Distratos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Modelo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Negócios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 </a:t>
            </a:r>
          </a:p>
          <a:p>
            <a:pPr algn="ctr" defTabSz="914145" hangingPunct="0"/>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Marco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Regulatório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e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Judiciário</a:t>
            </a:r>
            <a:endPar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4" name="Grupo 3"/>
          <p:cNvGrpSpPr/>
          <p:nvPr/>
        </p:nvGrpSpPr>
        <p:grpSpPr>
          <a:xfrm>
            <a:off x="3681413" y="4606969"/>
            <a:ext cx="1781175" cy="307777"/>
            <a:chOff x="3743324" y="4606969"/>
            <a:chExt cx="1781175" cy="307777"/>
          </a:xfrm>
        </p:grpSpPr>
        <p:sp>
          <p:nvSpPr>
            <p:cNvPr id="5" name="CaixaDeTexto 4"/>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11:00 às 12:00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CaixaDeTexto 5"/>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07117452"/>
      </p:ext>
    </p:extLst>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44338</TotalTime>
  <Words>2228</Words>
  <Application>Microsoft Office PowerPoint</Application>
  <PresentationFormat>Apresentação na tela (4:3)</PresentationFormat>
  <Paragraphs>420</Paragraphs>
  <Slides>36</Slides>
  <Notes>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36</vt:i4>
      </vt:variant>
    </vt:vector>
  </HeadingPairs>
  <TitlesOfParts>
    <vt:vector size="44" baseType="lpstr">
      <vt:lpstr>Arial</vt:lpstr>
      <vt:lpstr>BlissL</vt:lpstr>
      <vt:lpstr>Calibri</vt:lpstr>
      <vt:lpstr>Calibri Light</vt:lpstr>
      <vt:lpstr>Helvetica</vt:lpstr>
      <vt:lpstr>Tahoma</vt:lpstr>
      <vt:lpstr>Times New Roman</vt:lpstr>
      <vt:lpstr>Sessões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Abrainc5</cp:lastModifiedBy>
  <cp:revision>3790</cp:revision>
  <cp:lastPrinted>2014-08-22T11:18:02Z</cp:lastPrinted>
  <dcterms:created xsi:type="dcterms:W3CDTF">2009-08-13T21:08:28Z</dcterms:created>
  <dcterms:modified xsi:type="dcterms:W3CDTF">2015-09-30T20:20:05Z</dcterms:modified>
</cp:coreProperties>
</file>