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47"/>
  </p:notesMasterIdLst>
  <p:handoutMasterIdLst>
    <p:handoutMasterId r:id="rId48"/>
  </p:handoutMasterIdLst>
  <p:sldIdLst>
    <p:sldId id="481" r:id="rId3"/>
    <p:sldId id="1179" r:id="rId4"/>
    <p:sldId id="1180" r:id="rId5"/>
    <p:sldId id="1146" r:id="rId6"/>
    <p:sldId id="1346" r:id="rId7"/>
    <p:sldId id="1348" r:id="rId8"/>
    <p:sldId id="1262" r:id="rId9"/>
    <p:sldId id="1341" r:id="rId10"/>
    <p:sldId id="1342" r:id="rId11"/>
    <p:sldId id="1350" r:id="rId12"/>
    <p:sldId id="1343" r:id="rId13"/>
    <p:sldId id="1344" r:id="rId14"/>
    <p:sldId id="1258" r:id="rId15"/>
    <p:sldId id="1274" r:id="rId16"/>
    <p:sldId id="1351" r:id="rId17"/>
    <p:sldId id="1352" r:id="rId18"/>
    <p:sldId id="1353" r:id="rId19"/>
    <p:sldId id="1354" r:id="rId20"/>
    <p:sldId id="1355" r:id="rId21"/>
    <p:sldId id="1356" r:id="rId22"/>
    <p:sldId id="1357" r:id="rId23"/>
    <p:sldId id="1312" r:id="rId24"/>
    <p:sldId id="1313" r:id="rId25"/>
    <p:sldId id="1314" r:id="rId26"/>
    <p:sldId id="1315" r:id="rId27"/>
    <p:sldId id="1316" r:id="rId28"/>
    <p:sldId id="1317" r:id="rId29"/>
    <p:sldId id="1318" r:id="rId30"/>
    <p:sldId id="1319" r:id="rId31"/>
    <p:sldId id="1320" r:id="rId32"/>
    <p:sldId id="1321" r:id="rId33"/>
    <p:sldId id="1322" r:id="rId34"/>
    <p:sldId id="1323" r:id="rId35"/>
    <p:sldId id="1324" r:id="rId36"/>
    <p:sldId id="1325" r:id="rId37"/>
    <p:sldId id="1326" r:id="rId38"/>
    <p:sldId id="1327" r:id="rId39"/>
    <p:sldId id="1328" r:id="rId40"/>
    <p:sldId id="1329" r:id="rId41"/>
    <p:sldId id="1330" r:id="rId42"/>
    <p:sldId id="1331" r:id="rId43"/>
    <p:sldId id="1332" r:id="rId44"/>
    <p:sldId id="1333" r:id="rId45"/>
    <p:sldId id="1334" r:id="rId46"/>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69696"/>
    <a:srgbClr val="F8F8F8"/>
    <a:srgbClr val="EAEAEA"/>
    <a:srgbClr val="CCECFF"/>
    <a:srgbClr val="FFCCFF"/>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74" d="100"/>
          <a:sy n="74" d="100"/>
        </p:scale>
        <p:origin x="123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Projetos%20(local)\Abrainc\_Relat&#243;rios\201501\Consolidado_Fina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3.4471018710824745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2354650447810517E-2"/>
                  <c:y val="-3.392087637554335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8058234688535468E-2"/>
                  <c:y val="2.699971515704255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1151763660064546E-2"/>
                  <c:y val="-2.958473032688997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240019624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434602803191E-2"/>
                  <c:y val="3.160267281997143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4471018710824725E-2"/>
                  <c:y val="3.186990237761860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6587420474537287E-2"/>
                  <c:y val="3.620594351743074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'Venda&amp;Estoque'!$H$2:$H$11</c:f>
              <c:numCache>
                <c:formatCode>0%</c:formatCode>
                <c:ptCount val="10"/>
                <c:pt idx="0">
                  <c:v>7.0404141743397111E-2</c:v>
                </c:pt>
                <c:pt idx="1">
                  <c:v>8.3449073010041647E-2</c:v>
                </c:pt>
                <c:pt idx="2">
                  <c:v>9.678042507670799E-2</c:v>
                </c:pt>
                <c:pt idx="3">
                  <c:v>9.0612655311211737E-2</c:v>
                </c:pt>
                <c:pt idx="4">
                  <c:v>0.11429592972594264</c:v>
                </c:pt>
                <c:pt idx="5">
                  <c:v>7.9072935958191731E-2</c:v>
                </c:pt>
                <c:pt idx="6">
                  <c:v>7.3064227381168634E-2</c:v>
                </c:pt>
                <c:pt idx="7">
                  <c:v>8.6626319312774591E-2</c:v>
                </c:pt>
                <c:pt idx="8">
                  <c:v>8.7738468802665587E-2</c:v>
                </c:pt>
                <c:pt idx="9">
                  <c:v>9.6529886978177729E-2</c:v>
                </c:pt>
              </c:numCache>
            </c:numRef>
          </c:val>
          <c:smooth val="1"/>
        </c:ser>
        <c:ser>
          <c:idx val="1"/>
          <c:order val="1"/>
          <c:tx>
            <c:v>Fantasia</c:v>
          </c:tx>
          <c:spPr>
            <a:ln w="31750" cap="rnd">
              <a:solidFill>
                <a:srgbClr val="FF6161"/>
              </a:solidFill>
              <a:round/>
            </a:ln>
            <a:effectLst/>
          </c:spPr>
          <c:marker>
            <c:symbol val="none"/>
          </c:marker>
          <c:dLbls>
            <c:dLbl>
              <c:idx val="0"/>
              <c:layout>
                <c:manualLayout>
                  <c:x val="-3.174602645568865E-2"/>
                  <c:y val="-3.902437025830857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174609197946645E-2"/>
                  <c:y val="3.2119571324415237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2.6722743994350148E-2"/>
                  <c:y val="-3.3403977871099388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6026455688629E-2"/>
                  <c:y val="2.6016246838872218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6310280492046945E-2"/>
                  <c:y val="-2.6766352990981714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1.2698352464978153E-2"/>
                  <c:y val="-3.6722790311158264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197939615001E-2"/>
                  <c:y val="-3.7740123919752691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5.5026445856527141E-2"/>
                  <c:y val="-2.6016246838872385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3.5978829983113796E-2"/>
                  <c:y val="-3.468832911849655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7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'Venda&amp;Estoque'!$M$2:$M$11</c:f>
              <c:numCache>
                <c:formatCode>0%</c:formatCode>
                <c:ptCount val="10"/>
                <c:pt idx="0">
                  <c:v>0.10512164560000004</c:v>
                </c:pt>
                <c:pt idx="1">
                  <c:v>8.0225513311704466E-2</c:v>
                </c:pt>
                <c:pt idx="2">
                  <c:v>0.10959377181656516</c:v>
                </c:pt>
                <c:pt idx="3">
                  <c:v>4.9050166231569374E-2</c:v>
                </c:pt>
                <c:pt idx="4">
                  <c:v>0.25</c:v>
                </c:pt>
                <c:pt idx="5">
                  <c:v>0.10576807684791124</c:v>
                </c:pt>
                <c:pt idx="6">
                  <c:v>0.10439487359787425</c:v>
                </c:pt>
                <c:pt idx="7">
                  <c:v>0.11945877099733056</c:v>
                </c:pt>
                <c:pt idx="8">
                  <c:v>0.18775883621244574</c:v>
                </c:pt>
                <c:pt idx="9">
                  <c:v>0.11209582307203177</c:v>
                </c:pt>
              </c:numCache>
            </c:numRef>
          </c:val>
          <c:smooth val="1"/>
        </c:ser>
        <c:dLbls>
          <c:showLegendKey val="0"/>
          <c:showVal val="0"/>
          <c:showCatName val="0"/>
          <c:showSerName val="0"/>
          <c:showPercent val="0"/>
          <c:showBubbleSize val="0"/>
        </c:dLbls>
        <c:smooth val="0"/>
        <c:axId val="210661304"/>
        <c:axId val="210662480"/>
      </c:lineChart>
      <c:catAx>
        <c:axId val="210661304"/>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0662480"/>
        <c:crosses val="autoZero"/>
        <c:auto val="1"/>
        <c:lblAlgn val="ctr"/>
        <c:lblOffset val="100"/>
        <c:noMultiLvlLbl val="1"/>
      </c:catAx>
      <c:valAx>
        <c:axId val="210662480"/>
        <c:scaling>
          <c:orientation val="minMax"/>
          <c:min val="0"/>
        </c:scaling>
        <c:delete val="1"/>
        <c:axPos val="l"/>
        <c:numFmt formatCode="0%" sourceLinked="1"/>
        <c:majorTickMark val="out"/>
        <c:minorTickMark val="none"/>
        <c:tickLblPos val="none"/>
        <c:crossAx val="210661304"/>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Estoque!$L$1</c:f>
              <c:strCache>
                <c:ptCount val="1"/>
                <c:pt idx="0">
                  <c:v>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nchorCtr="0"/>
              <a:lstStyle/>
              <a:p>
                <a:pPr algn="ctr">
                  <a:defRPr lang="pt-BR" sz="10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Estoque!$L$2:$L$11</c:f>
              <c:numCache>
                <c:formatCode>_-* #,##0_-;\-* #,##0_-;_-* "-"??_-;_-@_-</c:formatCode>
                <c:ptCount val="10"/>
                <c:pt idx="0">
                  <c:v>14340.345187559999</c:v>
                </c:pt>
                <c:pt idx="1">
                  <c:v>14051.649785600002</c:v>
                </c:pt>
                <c:pt idx="2">
                  <c:v>15003.339135949995</c:v>
                </c:pt>
                <c:pt idx="3">
                  <c:v>14372.588090789995</c:v>
                </c:pt>
                <c:pt idx="4">
                  <c:v>13874.569405120004</c:v>
                </c:pt>
                <c:pt idx="5">
                  <c:v>15244.559245229999</c:v>
                </c:pt>
                <c:pt idx="6">
                  <c:v>14794.10908384</c:v>
                </c:pt>
                <c:pt idx="7">
                  <c:v>13530.659239269999</c:v>
                </c:pt>
                <c:pt idx="8">
                  <c:v>14624.697663169994</c:v>
                </c:pt>
                <c:pt idx="9">
                  <c:v>13584.681740090005</c:v>
                </c:pt>
              </c:numCache>
            </c:numRef>
          </c:val>
        </c:ser>
        <c:ser>
          <c:idx val="1"/>
          <c:order val="1"/>
          <c:tx>
            <c:strRef>
              <c:f>Estoque!$M$1</c:f>
              <c:strCache>
                <c:ptCount val="1"/>
                <c:pt idx="0">
                  <c:v>Outros/Não informado</c:v>
                </c:pt>
              </c:strCache>
            </c:strRef>
          </c:tx>
          <c:spPr>
            <a:solidFill>
              <a:schemeClr val="accent1">
                <a:lumMod val="75000"/>
              </a:schemeClr>
            </a:solidFill>
            <a:ln>
              <a:solidFill>
                <a:schemeClr val="accent1">
                  <a:lumMod val="50000"/>
                </a:schemeClr>
              </a:solidFill>
            </a:ln>
          </c:spPr>
          <c:invertIfNegative val="0"/>
          <c:dLbls>
            <c:dLbl>
              <c:idx val="0"/>
              <c:layout>
                <c:manualLayout>
                  <c:x val="-1.8240836493163286E-3"/>
                  <c:y val="-6.141394046566459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1.6720573627906339E-17"/>
                  <c:y val="-5.6861184792219292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1.8240836493163286E-3"/>
                  <c:y val="-6.3306808134394335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0"/>
                  <c:y val="-5.691546320856668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layout>
                <c:manualLayout>
                  <c:x val="-1.8240836493163286E-3"/>
                  <c:y val="-5.61646527163768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1.8240836493163286E-3"/>
                  <c:y val="-6.224236172512037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5.4722509479491191E-3"/>
                  <c:y val="-5.75282444247961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0"/>
                  <c:y val="-5.133583849101089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5.4722509479489794E-3"/>
                  <c:y val="-5.208615777581297E-2"/>
                </c:manualLayout>
              </c:layout>
              <c:spPr>
                <a:noFill/>
                <a:ln>
                  <a:noFill/>
                </a:ln>
                <a:effectLst/>
              </c:spPr>
              <c:txPr>
                <a:bodyPr wrap="square" lIns="38100" tIns="19050" rIns="38100" bIns="19050" anchor="ctr" anchorCtr="0">
                  <a:noAutofit/>
                </a:bodyPr>
                <a:lstStyle/>
                <a:p>
                  <a:pPr algn="ctr">
                    <a:defRPr lang="pt-BR" sz="10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layout>
                    <c:manualLayout>
                      <c:w val="7.017249798919914E-2"/>
                      <c:h val="4.7723253757736527E-2"/>
                    </c:manualLayout>
                  </c15:layout>
                </c:ext>
              </c:extLst>
            </c:dLbl>
            <c:dLbl>
              <c:idx val="9"/>
              <c:layout>
                <c:manualLayout>
                  <c:x val="0"/>
                  <c:y val="-5.5611553197760073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nchorCtr="0">
                <a:spAutoFit/>
              </a:bodyPr>
              <a:lstStyle/>
              <a:p>
                <a:pPr algn="ctr">
                  <a:defRPr lang="pt-BR" sz="10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Estoque!$M$2:$M$11</c:f>
              <c:numCache>
                <c:formatCode>_-* #,##0_-;\-* #,##0_-;_-* "-"??_-;_-@_-</c:formatCode>
                <c:ptCount val="10"/>
                <c:pt idx="0">
                  <c:v>1196.4891216599999</c:v>
                </c:pt>
                <c:pt idx="1">
                  <c:v>1381.0873632600001</c:v>
                </c:pt>
                <c:pt idx="2">
                  <c:v>1372.6803216399996</c:v>
                </c:pt>
                <c:pt idx="3">
                  <c:v>1378.8869153000001</c:v>
                </c:pt>
                <c:pt idx="4">
                  <c:v>1409.3287721700001</c:v>
                </c:pt>
                <c:pt idx="5">
                  <c:v>1415.83878927</c:v>
                </c:pt>
                <c:pt idx="6">
                  <c:v>1227.57584924</c:v>
                </c:pt>
                <c:pt idx="7">
                  <c:v>972.7744687200003</c:v>
                </c:pt>
                <c:pt idx="8">
                  <c:v>1258.5242542799995</c:v>
                </c:pt>
                <c:pt idx="9">
                  <c:v>1178.8118100699999</c:v>
                </c:pt>
              </c:numCache>
            </c:numRef>
          </c:val>
        </c:ser>
        <c:dLbls>
          <c:showLegendKey val="0"/>
          <c:showVal val="0"/>
          <c:showCatName val="0"/>
          <c:showSerName val="0"/>
          <c:showPercent val="0"/>
          <c:showBubbleSize val="0"/>
        </c:dLbls>
        <c:gapWidth val="40"/>
        <c:overlap val="100"/>
        <c:axId val="211093472"/>
        <c:axId val="211094256"/>
      </c:barChart>
      <c:catAx>
        <c:axId val="21109347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11094256"/>
        <c:crosses val="autoZero"/>
        <c:auto val="1"/>
        <c:lblAlgn val="ctr"/>
        <c:lblOffset val="100"/>
        <c:noMultiLvlLbl val="1"/>
      </c:catAx>
      <c:valAx>
        <c:axId val="211094256"/>
        <c:scaling>
          <c:orientation val="minMax"/>
        </c:scaling>
        <c:delete val="1"/>
        <c:axPos val="l"/>
        <c:numFmt formatCode="_-* #,##0_-;\-* #,##0_-;_-* &quot;-&quot;??_-;_-@_-" sourceLinked="1"/>
        <c:majorTickMark val="out"/>
        <c:minorTickMark val="none"/>
        <c:tickLblPos val="none"/>
        <c:crossAx val="21109347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Distrato!$B$1</c:f>
              <c:strCache>
                <c:ptCount val="1"/>
                <c:pt idx="0">
                  <c:v>SOMA_Unidades_Distratadas_RESIDENCIAL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Distrato!$B$2:$B$11</c:f>
              <c:numCache>
                <c:formatCode>_-* #,##0_-;\-* #,##0_-;_-* "-"??_-;_-@_-</c:formatCode>
                <c:ptCount val="10"/>
                <c:pt idx="0">
                  <c:v>2719</c:v>
                </c:pt>
                <c:pt idx="1">
                  <c:v>2356</c:v>
                </c:pt>
                <c:pt idx="2">
                  <c:v>2435</c:v>
                </c:pt>
                <c:pt idx="3">
                  <c:v>2969</c:v>
                </c:pt>
                <c:pt idx="4">
                  <c:v>3803</c:v>
                </c:pt>
                <c:pt idx="5">
                  <c:v>1874</c:v>
                </c:pt>
                <c:pt idx="6">
                  <c:v>2973</c:v>
                </c:pt>
                <c:pt idx="7">
                  <c:v>2715</c:v>
                </c:pt>
                <c:pt idx="8">
                  <c:v>2223</c:v>
                </c:pt>
                <c:pt idx="9">
                  <c:v>2564</c:v>
                </c:pt>
              </c:numCache>
            </c:numRef>
          </c:val>
        </c:ser>
        <c:ser>
          <c:idx val="1"/>
          <c:order val="1"/>
          <c:tx>
            <c:strRef>
              <c:f>Distrato!$C$1</c:f>
              <c:strCache>
                <c:ptCount val="1"/>
                <c:pt idx="0">
                  <c:v>SOMA_Unidades_Distratadas_OUTROS</c:v>
                </c:pt>
              </c:strCache>
            </c:strRef>
          </c:tx>
          <c:spPr>
            <a:solidFill>
              <a:schemeClr val="accent1">
                <a:lumMod val="75000"/>
              </a:schemeClr>
            </a:solidFill>
            <a:ln>
              <a:solidFill>
                <a:schemeClr val="accent1">
                  <a:lumMod val="50000"/>
                </a:schemeClr>
              </a:solidFill>
            </a:ln>
          </c:spPr>
          <c:invertIfNegative val="0"/>
          <c:dLbls>
            <c:dLbl>
              <c:idx val="1"/>
              <c:layout>
                <c:manualLayout>
                  <c:x val="-1.6720573627906339E-17"/>
                  <c:y val="-3.153158463503291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0"/>
                  <c:y val="-3.5465418999901813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Distrato!$C$2:$C$11</c:f>
              <c:numCache>
                <c:formatCode>_-* #,##0_-;\-* #,##0_-;_-* "-"??_-;_-@_-</c:formatCode>
                <c:ptCount val="10"/>
                <c:pt idx="0">
                  <c:v>56</c:v>
                </c:pt>
                <c:pt idx="1">
                  <c:v>65</c:v>
                </c:pt>
                <c:pt idx="2">
                  <c:v>31</c:v>
                </c:pt>
                <c:pt idx="3">
                  <c:v>59</c:v>
                </c:pt>
                <c:pt idx="4">
                  <c:v>71</c:v>
                </c:pt>
                <c:pt idx="5">
                  <c:v>54</c:v>
                </c:pt>
                <c:pt idx="6">
                  <c:v>76</c:v>
                </c:pt>
                <c:pt idx="7">
                  <c:v>89</c:v>
                </c:pt>
                <c:pt idx="8">
                  <c:v>151</c:v>
                </c:pt>
                <c:pt idx="9">
                  <c:v>66</c:v>
                </c:pt>
              </c:numCache>
            </c:numRef>
          </c:val>
        </c:ser>
        <c:dLbls>
          <c:showLegendKey val="0"/>
          <c:showVal val="0"/>
          <c:showCatName val="0"/>
          <c:showSerName val="0"/>
          <c:showPercent val="0"/>
          <c:showBubbleSize val="0"/>
        </c:dLbls>
        <c:gapWidth val="41"/>
        <c:overlap val="100"/>
        <c:axId val="211095040"/>
        <c:axId val="211097392"/>
      </c:barChart>
      <c:dateAx>
        <c:axId val="211095040"/>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11097392"/>
        <c:crosses val="autoZero"/>
        <c:auto val="1"/>
        <c:lblOffset val="100"/>
        <c:baseTimeUnit val="months"/>
      </c:dateAx>
      <c:valAx>
        <c:axId val="211097392"/>
        <c:scaling>
          <c:orientation val="minMax"/>
        </c:scaling>
        <c:delete val="1"/>
        <c:axPos val="l"/>
        <c:numFmt formatCode="_-* #,##0_-;\-* #,##0_-;_-* &quot;-&quot;??_-;_-@_-" sourceLinked="1"/>
        <c:majorTickMark val="out"/>
        <c:minorTickMark val="none"/>
        <c:tickLblPos val="none"/>
        <c:crossAx val="21109504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Distrato!$F$1</c:f>
              <c:strCache>
                <c:ptCount val="1"/>
                <c:pt idx="0">
                  <c:v>SOMA_VGV_Distratado_RESIDENCIAL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Distrato!$F$2:$F$11</c:f>
              <c:numCache>
                <c:formatCode>0.0</c:formatCode>
                <c:ptCount val="10"/>
                <c:pt idx="0">
                  <c:v>487.52058539999996</c:v>
                </c:pt>
                <c:pt idx="1">
                  <c:v>407.86201512999997</c:v>
                </c:pt>
                <c:pt idx="2">
                  <c:v>353.93880220999995</c:v>
                </c:pt>
                <c:pt idx="3">
                  <c:v>538.01861922000001</c:v>
                </c:pt>
                <c:pt idx="4">
                  <c:v>642.70343847000026</c:v>
                </c:pt>
                <c:pt idx="5">
                  <c:v>386.72601789999987</c:v>
                </c:pt>
                <c:pt idx="6">
                  <c:v>546.60963915000002</c:v>
                </c:pt>
                <c:pt idx="7">
                  <c:v>494.87777743000009</c:v>
                </c:pt>
                <c:pt idx="8">
                  <c:v>460.93838663999998</c:v>
                </c:pt>
                <c:pt idx="9">
                  <c:v>493.14512820000004</c:v>
                </c:pt>
              </c:numCache>
            </c:numRef>
          </c:val>
        </c:ser>
        <c:ser>
          <c:idx val="1"/>
          <c:order val="1"/>
          <c:tx>
            <c:strRef>
              <c:f>Distrato!$G$1</c:f>
              <c:strCache>
                <c:ptCount val="1"/>
                <c:pt idx="0">
                  <c:v>SOMA_VGV_Distratado_OUTROS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3.429118773946361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0"/>
                  <c:y val="-3.773700756459379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0"/>
                  <c:y val="-4.0771195598781812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layout>
                <c:manualLayout>
                  <c:x val="0"/>
                  <c:y val="-3.35381668140288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6.6882294511625342E-17"/>
                  <c:y val="-3.5138029275960311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1.8240836493163286E-3"/>
                  <c:y val="-3.417133313685039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0"/>
                  <c:y val="-3.948767069456724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1.8240836493163286E-3"/>
                  <c:y val="-3.873686020237744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9"/>
              <c:layout>
                <c:manualLayout>
                  <c:x val="3.6481672986325244E-3"/>
                  <c:y val="-3.3532272325375798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Distrato!$G$2:$G$11</c:f>
              <c:numCache>
                <c:formatCode>0.0</c:formatCode>
                <c:ptCount val="10"/>
                <c:pt idx="0">
                  <c:v>15.63602429</c:v>
                </c:pt>
                <c:pt idx="1">
                  <c:v>20.071144140000005</c:v>
                </c:pt>
                <c:pt idx="2">
                  <c:v>8.7589596800000002</c:v>
                </c:pt>
                <c:pt idx="3">
                  <c:v>15.25183528</c:v>
                </c:pt>
                <c:pt idx="4">
                  <c:v>16.831850700000018</c:v>
                </c:pt>
                <c:pt idx="5">
                  <c:v>14.290842530000004</c:v>
                </c:pt>
                <c:pt idx="6">
                  <c:v>15.82616763</c:v>
                </c:pt>
                <c:pt idx="7">
                  <c:v>27.023469640000002</c:v>
                </c:pt>
                <c:pt idx="8">
                  <c:v>27.003747190000002</c:v>
                </c:pt>
                <c:pt idx="9">
                  <c:v>16.841406560000003</c:v>
                </c:pt>
              </c:numCache>
            </c:numRef>
          </c:val>
        </c:ser>
        <c:dLbls>
          <c:showLegendKey val="0"/>
          <c:showVal val="0"/>
          <c:showCatName val="0"/>
          <c:showSerName val="0"/>
          <c:showPercent val="0"/>
          <c:showBubbleSize val="0"/>
        </c:dLbls>
        <c:gapWidth val="41"/>
        <c:overlap val="100"/>
        <c:axId val="211095824"/>
        <c:axId val="210658168"/>
      </c:barChart>
      <c:dateAx>
        <c:axId val="211095824"/>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10658168"/>
        <c:crosses val="autoZero"/>
        <c:auto val="1"/>
        <c:lblOffset val="100"/>
        <c:baseTimeUnit val="months"/>
      </c:dateAx>
      <c:valAx>
        <c:axId val="210658168"/>
        <c:scaling>
          <c:orientation val="minMax"/>
        </c:scaling>
        <c:delete val="1"/>
        <c:axPos val="l"/>
        <c:numFmt formatCode="0.0" sourceLinked="1"/>
        <c:majorTickMark val="out"/>
        <c:minorTickMark val="none"/>
        <c:tickLblPos val="none"/>
        <c:crossAx val="21109582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Entrega!$B$1</c:f>
              <c:strCache>
                <c:ptCount val="1"/>
                <c:pt idx="0">
                  <c:v>SOMA_Unidades_Entregues_RESIDENCIAL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Entrega!$A$2:$A$11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Entrega!$B$2:$B$11</c:f>
              <c:numCache>
                <c:formatCode>_-* #,##0_-;\-* #,##0_-;_-* "-"??_-;_-@_-</c:formatCode>
                <c:ptCount val="10"/>
                <c:pt idx="0">
                  <c:v>9690</c:v>
                </c:pt>
                <c:pt idx="1">
                  <c:v>12931</c:v>
                </c:pt>
                <c:pt idx="2">
                  <c:v>10723</c:v>
                </c:pt>
                <c:pt idx="3">
                  <c:v>7922</c:v>
                </c:pt>
                <c:pt idx="4">
                  <c:v>7957</c:v>
                </c:pt>
                <c:pt idx="5">
                  <c:v>5367</c:v>
                </c:pt>
                <c:pt idx="6">
                  <c:v>5144</c:v>
                </c:pt>
                <c:pt idx="7">
                  <c:v>8055</c:v>
                </c:pt>
                <c:pt idx="8">
                  <c:v>13136</c:v>
                </c:pt>
                <c:pt idx="9">
                  <c:v>10901</c:v>
                </c:pt>
              </c:numCache>
            </c:numRef>
          </c:val>
        </c:ser>
        <c:ser>
          <c:idx val="1"/>
          <c:order val="1"/>
          <c:tx>
            <c:strRef>
              <c:f>Entrega!$C$1</c:f>
              <c:strCache>
                <c:ptCount val="1"/>
                <c:pt idx="0">
                  <c:v>SOMA_Unidades_Entregues_OUTROS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4.0470576677473225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1.6720573627906339E-17"/>
                  <c:y val="-6.330901856763926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1.8240836493163286E-3"/>
                  <c:y val="-3.651218194321642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6.6882294511625342E-17"/>
                  <c:y val="-4.2726937813144815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6.6882294511625342E-17"/>
                  <c:y val="-3.609244523037627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0"/>
                  <c:y val="-5.717506631299735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3.6481672986326589E-3"/>
                  <c:y val="-8.569997052755677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1.8240836493163286E-3"/>
                  <c:y val="-5.045313881520780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9"/>
              <c:layout>
                <c:manualLayout>
                  <c:x val="3.6481672986326589E-3"/>
                  <c:y val="-4.6674525984870791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Entrega!$A$2:$A$11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Entrega!$C$2:$C$11</c:f>
              <c:numCache>
                <c:formatCode>_-* #,##0_-;\-* #,##0_-;_-* "-"??_-;_-@_-</c:formatCode>
                <c:ptCount val="10"/>
                <c:pt idx="0">
                  <c:v>586</c:v>
                </c:pt>
                <c:pt idx="1">
                  <c:v>1385</c:v>
                </c:pt>
                <c:pt idx="2">
                  <c:v>390</c:v>
                </c:pt>
                <c:pt idx="3">
                  <c:v>746</c:v>
                </c:pt>
                <c:pt idx="5">
                  <c:v>292</c:v>
                </c:pt>
                <c:pt idx="6">
                  <c:v>1072</c:v>
                </c:pt>
                <c:pt idx="7">
                  <c:v>2260</c:v>
                </c:pt>
                <c:pt idx="8">
                  <c:v>903</c:v>
                </c:pt>
                <c:pt idx="9">
                  <c:v>712</c:v>
                </c:pt>
              </c:numCache>
            </c:numRef>
          </c:val>
        </c:ser>
        <c:dLbls>
          <c:showLegendKey val="0"/>
          <c:showVal val="0"/>
          <c:showCatName val="0"/>
          <c:showSerName val="0"/>
          <c:showPercent val="0"/>
          <c:showBubbleSize val="0"/>
        </c:dLbls>
        <c:gapWidth val="41"/>
        <c:overlap val="100"/>
        <c:axId val="228302928"/>
        <c:axId val="228303320"/>
      </c:barChart>
      <c:dateAx>
        <c:axId val="228302928"/>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303320"/>
        <c:crosses val="autoZero"/>
        <c:auto val="1"/>
        <c:lblOffset val="100"/>
        <c:baseTimeUnit val="months"/>
      </c:dateAx>
      <c:valAx>
        <c:axId val="228303320"/>
        <c:scaling>
          <c:orientation val="minMax"/>
        </c:scaling>
        <c:delete val="1"/>
        <c:axPos val="l"/>
        <c:numFmt formatCode="_-* #,##0_-;\-* #,##0_-;_-* &quot;-&quot;??_-;_-@_-" sourceLinked="1"/>
        <c:majorTickMark val="out"/>
        <c:minorTickMark val="none"/>
        <c:tickLblPos val="none"/>
        <c:crossAx val="22830292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CarteiraCliente!$F$1</c:f>
              <c:strCache>
                <c:ptCount val="1"/>
                <c:pt idx="0">
                  <c:v>SOMA_Saldo_Credor_RESIDENCIAL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CarteiraCliente!$F$2:$F$11</c:f>
              <c:numCache>
                <c:formatCode>#,##0.0</c:formatCode>
                <c:ptCount val="10"/>
                <c:pt idx="0">
                  <c:v>21204.154048269997</c:v>
                </c:pt>
                <c:pt idx="1">
                  <c:v>20633.315047239994</c:v>
                </c:pt>
                <c:pt idx="2">
                  <c:v>20716.993115780013</c:v>
                </c:pt>
                <c:pt idx="3">
                  <c:v>20147.827156859996</c:v>
                </c:pt>
                <c:pt idx="4">
                  <c:v>19733.476879200007</c:v>
                </c:pt>
                <c:pt idx="5">
                  <c:v>21291.35187391</c:v>
                </c:pt>
                <c:pt idx="6">
                  <c:v>20910.197587189996</c:v>
                </c:pt>
                <c:pt idx="7">
                  <c:v>20094.388863110009</c:v>
                </c:pt>
                <c:pt idx="8">
                  <c:v>18747.773696429995</c:v>
                </c:pt>
                <c:pt idx="9">
                  <c:v>18235.665669129998</c:v>
                </c:pt>
              </c:numCache>
            </c:numRef>
          </c:val>
        </c:ser>
        <c:ser>
          <c:idx val="1"/>
          <c:order val="1"/>
          <c:tx>
            <c:strRef>
              <c:f>CarteiraCliente!$G$1</c:f>
              <c:strCache>
                <c:ptCount val="1"/>
                <c:pt idx="0">
                  <c:v>SOMA_Saldo_Credor_OUTROS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4.812285096767855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0"/>
                  <c:y val="-4.612732095490717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0"/>
                  <c:y val="-4.704514195893507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1.8240836493163286E-3"/>
                  <c:y val="-4.788019451812557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layout>
                <c:manualLayout>
                  <c:x val="-6.6882294511625342E-17"/>
                  <c:y val="-4.553246880833092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0"/>
                  <c:y val="-4.244375675410159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0"/>
                  <c:y val="-4.269599174771591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0"/>
                  <c:y val="-4.388471362609292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8.673617379884057E-18"/>
                  <c:y val="-5.3588269967580308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8.3415345283235645E-2"/>
                      <c:h val="5.3961587582277239E-2"/>
                    </c:manualLayout>
                  </c15:layout>
                </c:ext>
              </c:extLst>
            </c:dLbl>
            <c:dLbl>
              <c:idx val="9"/>
              <c:layout>
                <c:manualLayout>
                  <c:x val="-9.1204182465816483E-4"/>
                  <c:y val="-5.401537479123688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6.9844162932322193E-2"/>
                      <c:h val="4.7723253757736527E-2"/>
                    </c:manualLayout>
                  </c15:layout>
                </c:ext>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CarteiraCliente!$G$2:$G$11</c:f>
              <c:numCache>
                <c:formatCode>#,##0.0</c:formatCode>
                <c:ptCount val="10"/>
                <c:pt idx="0">
                  <c:v>874.36493043000007</c:v>
                </c:pt>
                <c:pt idx="1">
                  <c:v>833.57188778</c:v>
                </c:pt>
                <c:pt idx="2">
                  <c:v>800.25700182999981</c:v>
                </c:pt>
                <c:pt idx="3">
                  <c:v>769.93882358999997</c:v>
                </c:pt>
                <c:pt idx="4">
                  <c:v>741.93285914999979</c:v>
                </c:pt>
                <c:pt idx="5">
                  <c:v>740.83428823999998</c:v>
                </c:pt>
                <c:pt idx="6">
                  <c:v>731.67925604999994</c:v>
                </c:pt>
                <c:pt idx="7">
                  <c:v>688.51998698</c:v>
                </c:pt>
                <c:pt idx="8">
                  <c:v>1761.3455020800004</c:v>
                </c:pt>
                <c:pt idx="9">
                  <c:v>1604.7642171099999</c:v>
                </c:pt>
              </c:numCache>
            </c:numRef>
          </c:val>
        </c:ser>
        <c:dLbls>
          <c:showLegendKey val="0"/>
          <c:showVal val="0"/>
          <c:showCatName val="0"/>
          <c:showSerName val="0"/>
          <c:showPercent val="0"/>
          <c:showBubbleSize val="0"/>
        </c:dLbls>
        <c:gapWidth val="41"/>
        <c:overlap val="100"/>
        <c:axId val="228297440"/>
        <c:axId val="228299792"/>
      </c:barChart>
      <c:dateAx>
        <c:axId val="228297440"/>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299792"/>
        <c:crosses val="autoZero"/>
        <c:auto val="1"/>
        <c:lblOffset val="100"/>
        <c:baseTimeUnit val="months"/>
      </c:dateAx>
      <c:valAx>
        <c:axId val="228299792"/>
        <c:scaling>
          <c:orientation val="minMax"/>
        </c:scaling>
        <c:delete val="1"/>
        <c:axPos val="l"/>
        <c:numFmt formatCode="#,##0.0" sourceLinked="1"/>
        <c:majorTickMark val="out"/>
        <c:minorTickMark val="none"/>
        <c:tickLblPos val="none"/>
        <c:crossAx val="22829744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CarteiraCliente!$J$1</c:f>
              <c:strCache>
                <c:ptCount val="1"/>
                <c:pt idx="0">
                  <c:v>SOMA_Saldo_Atraso_90_Dias_RESIDENCIAL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CarteiraCliente!$J$2:$J$11</c:f>
              <c:numCache>
                <c:formatCode>#,##0.0</c:formatCode>
                <c:ptCount val="10"/>
                <c:pt idx="0">
                  <c:v>1422.7321691500001</c:v>
                </c:pt>
                <c:pt idx="1">
                  <c:v>1289.1833053699997</c:v>
                </c:pt>
                <c:pt idx="2">
                  <c:v>1608.73457381</c:v>
                </c:pt>
                <c:pt idx="3">
                  <c:v>1212.9429996900001</c:v>
                </c:pt>
                <c:pt idx="4">
                  <c:v>1590.50299436</c:v>
                </c:pt>
                <c:pt idx="5">
                  <c:v>1215.71133366</c:v>
                </c:pt>
                <c:pt idx="6">
                  <c:v>1160.3919245499994</c:v>
                </c:pt>
                <c:pt idx="7">
                  <c:v>998.91231707999998</c:v>
                </c:pt>
                <c:pt idx="8">
                  <c:v>958.35819757000013</c:v>
                </c:pt>
                <c:pt idx="9">
                  <c:v>920.20314953000059</c:v>
                </c:pt>
              </c:numCache>
            </c:numRef>
          </c:val>
        </c:ser>
        <c:ser>
          <c:idx val="1"/>
          <c:order val="1"/>
          <c:tx>
            <c:strRef>
              <c:f>CarteiraCliente!$K$1</c:f>
              <c:strCache>
                <c:ptCount val="1"/>
                <c:pt idx="0">
                  <c:v>SOMA_Saldo_Atraso_90_Dias_OUTROS</c:v>
                </c:pt>
              </c:strCache>
            </c:strRef>
          </c:tx>
          <c:spPr>
            <a:solidFill>
              <a:schemeClr val="accent1">
                <a:lumMod val="75000"/>
              </a:schemeClr>
            </a:solidFill>
            <a:ln>
              <a:solidFill>
                <a:schemeClr val="accent1">
                  <a:lumMod val="50000"/>
                </a:schemeClr>
              </a:solidFill>
            </a:ln>
          </c:spPr>
          <c:invertIfNegative val="0"/>
          <c:dLbls>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CarteiraCliente!$K$2:$K$11</c:f>
              <c:numCache>
                <c:formatCode>#,##0.0</c:formatCode>
                <c:ptCount val="10"/>
                <c:pt idx="0">
                  <c:v>10.728124689999998</c:v>
                </c:pt>
                <c:pt idx="1">
                  <c:v>11.155528230000003</c:v>
                </c:pt>
                <c:pt idx="2">
                  <c:v>10.979695660000004</c:v>
                </c:pt>
                <c:pt idx="3">
                  <c:v>12.335784550000009</c:v>
                </c:pt>
                <c:pt idx="4">
                  <c:v>14.17326503</c:v>
                </c:pt>
                <c:pt idx="5">
                  <c:v>12.495660480000002</c:v>
                </c:pt>
                <c:pt idx="6">
                  <c:v>16.799149329999988</c:v>
                </c:pt>
                <c:pt idx="7">
                  <c:v>15.005882000000003</c:v>
                </c:pt>
                <c:pt idx="8">
                  <c:v>18.928581350000002</c:v>
                </c:pt>
                <c:pt idx="9">
                  <c:v>19.668370630000002</c:v>
                </c:pt>
              </c:numCache>
            </c:numRef>
          </c:val>
        </c:ser>
        <c:dLbls>
          <c:showLegendKey val="0"/>
          <c:showVal val="0"/>
          <c:showCatName val="0"/>
          <c:showSerName val="0"/>
          <c:showPercent val="0"/>
          <c:showBubbleSize val="0"/>
        </c:dLbls>
        <c:gapWidth val="41"/>
        <c:overlap val="100"/>
        <c:axId val="228302144"/>
        <c:axId val="228296264"/>
      </c:barChart>
      <c:dateAx>
        <c:axId val="228302144"/>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296264"/>
        <c:crosses val="autoZero"/>
        <c:auto val="1"/>
        <c:lblOffset val="100"/>
        <c:baseTimeUnit val="months"/>
      </c:dateAx>
      <c:valAx>
        <c:axId val="228296264"/>
        <c:scaling>
          <c:orientation val="minMax"/>
          <c:max val="2500"/>
        </c:scaling>
        <c:delete val="1"/>
        <c:axPos val="l"/>
        <c:numFmt formatCode="#,##0.0" sourceLinked="1"/>
        <c:majorTickMark val="out"/>
        <c:minorTickMark val="none"/>
        <c:tickLblPos val="none"/>
        <c:crossAx val="22830214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CarteiraCliente!$N$1</c:f>
              <c:strCache>
                <c:ptCount val="1"/>
                <c:pt idx="0">
                  <c:v>SOMA_Saldo_Atraso_Potencial_90_Dias_RESIDENCIAL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CarteiraCliente!$N$2:$N$11</c:f>
              <c:numCache>
                <c:formatCode>_-* #,##0.0_-;\-* #,##0.0_-;_-* "-"??_-;_-@_-</c:formatCode>
                <c:ptCount val="10"/>
                <c:pt idx="0">
                  <c:v>2710.3893402600002</c:v>
                </c:pt>
                <c:pt idx="1">
                  <c:v>2599.3192806299994</c:v>
                </c:pt>
                <c:pt idx="2">
                  <c:v>3084.5451312100013</c:v>
                </c:pt>
                <c:pt idx="3">
                  <c:v>2506.3198891099996</c:v>
                </c:pt>
                <c:pt idx="4">
                  <c:v>3378.1224784299989</c:v>
                </c:pt>
                <c:pt idx="5">
                  <c:v>2250.0667278000001</c:v>
                </c:pt>
                <c:pt idx="6">
                  <c:v>2169.6949175900008</c:v>
                </c:pt>
                <c:pt idx="7">
                  <c:v>1946.7356086300001</c:v>
                </c:pt>
                <c:pt idx="8">
                  <c:v>1893.8580855399998</c:v>
                </c:pt>
                <c:pt idx="9">
                  <c:v>1773.0954027099995</c:v>
                </c:pt>
              </c:numCache>
            </c:numRef>
          </c:val>
        </c:ser>
        <c:ser>
          <c:idx val="1"/>
          <c:order val="1"/>
          <c:tx>
            <c:strRef>
              <c:f>CarteiraCliente!$O$1</c:f>
              <c:strCache>
                <c:ptCount val="1"/>
                <c:pt idx="0">
                  <c:v>SOMA_Saldo_Atraso_Potencial_90_Dias_OUTROS</c:v>
                </c:pt>
              </c:strCache>
            </c:strRef>
          </c:tx>
          <c:spPr>
            <a:solidFill>
              <a:schemeClr val="accent1">
                <a:lumMod val="75000"/>
              </a:schemeClr>
            </a:solidFill>
            <a:ln>
              <a:solidFill>
                <a:schemeClr val="accent1">
                  <a:lumMod val="50000"/>
                </a:schemeClr>
              </a:solidFill>
            </a:ln>
          </c:spPr>
          <c:invertIfNegative val="0"/>
          <c:dLbls>
            <c:dLbl>
              <c:idx val="4"/>
              <c:layout>
                <c:manualLayout>
                  <c:x val="0"/>
                  <c:y val="-3.382454072109245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9.1204182465816754E-4"/>
                  <c:y val="-3.2385057471264453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6.9461105365965753E-2"/>
                      <c:h val="5.0842420670006876E-2"/>
                    </c:manualLayout>
                  </c15:layout>
                </c:ext>
              </c:extLst>
            </c:dLbl>
            <c:dLbl>
              <c:idx val="9"/>
              <c:layout>
                <c:manualLayout>
                  <c:x val="-1.301042606982608E-18"/>
                  <c:y val="-3.2503684055408301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5.6692519820751464E-2"/>
                      <c:h val="4.7723253757736527E-2"/>
                    </c:manualLayout>
                  </c15:layout>
                </c:ext>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CarteiraCliente!$O$2:$O$11</c:f>
              <c:numCache>
                <c:formatCode>_-* #,##0.0_-;\-* #,##0.0_-;_-* "-"??_-;_-@_-</c:formatCode>
                <c:ptCount val="10"/>
                <c:pt idx="0">
                  <c:v>44.059062549999993</c:v>
                </c:pt>
                <c:pt idx="1">
                  <c:v>43.502282210000004</c:v>
                </c:pt>
                <c:pt idx="2">
                  <c:v>54.139068180000002</c:v>
                </c:pt>
                <c:pt idx="3">
                  <c:v>54.223653740000017</c:v>
                </c:pt>
                <c:pt idx="4">
                  <c:v>65.274423319999983</c:v>
                </c:pt>
                <c:pt idx="5">
                  <c:v>50.792127530000016</c:v>
                </c:pt>
                <c:pt idx="6">
                  <c:v>51.561867229999997</c:v>
                </c:pt>
                <c:pt idx="7">
                  <c:v>58.830478269999993</c:v>
                </c:pt>
                <c:pt idx="8">
                  <c:v>78.339731009999966</c:v>
                </c:pt>
                <c:pt idx="9">
                  <c:v>63.108910950000023</c:v>
                </c:pt>
              </c:numCache>
            </c:numRef>
          </c:val>
        </c:ser>
        <c:dLbls>
          <c:showLegendKey val="0"/>
          <c:showVal val="0"/>
          <c:showCatName val="0"/>
          <c:showSerName val="0"/>
          <c:showPercent val="0"/>
          <c:showBubbleSize val="0"/>
        </c:dLbls>
        <c:gapWidth val="41"/>
        <c:overlap val="100"/>
        <c:axId val="228295872"/>
        <c:axId val="228300576"/>
      </c:barChart>
      <c:dateAx>
        <c:axId val="228295872"/>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300576"/>
        <c:crosses val="autoZero"/>
        <c:auto val="1"/>
        <c:lblOffset val="100"/>
        <c:baseTimeUnit val="months"/>
      </c:dateAx>
      <c:valAx>
        <c:axId val="228300576"/>
        <c:scaling>
          <c:orientation val="minMax"/>
          <c:max val="3700"/>
          <c:min val="0"/>
        </c:scaling>
        <c:delete val="1"/>
        <c:axPos val="l"/>
        <c:numFmt formatCode="_-* #,##0.0_-;\-* #,##0.0_-;_-* &quot;-&quot;??_-;_-@_-" sourceLinked="1"/>
        <c:majorTickMark val="out"/>
        <c:minorTickMark val="none"/>
        <c:tickLblPos val="none"/>
        <c:crossAx val="22829587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4.0624907631753263E-2"/>
                  <c:y val="-4.617883813899845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4.4224021592442674E-2"/>
                  <c:y val="-4.187780913557017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6465783850652314E-2"/>
                  <c:y val="5.946430437963837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2.4741059379217341E-2"/>
                  <c:y val="-3.987796592453238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6887230094466955E-2"/>
                  <c:y val="-3.392129194104739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4922746630689091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2.4279745725056305E-2"/>
                  <c:y val="-4.184279699918641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5.2932597951528756E-2"/>
                  <c:y val="-1.582655016031403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3016756635177821E-2"/>
                  <c:y val="3.620596843315565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'Lançamentos&amp;Vendas'!$A$2:$A$11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'Lançamentos&amp;Vendas'!$H$2:$H$11</c:f>
              <c:numCache>
                <c:formatCode>0%</c:formatCode>
                <c:ptCount val="10"/>
                <c:pt idx="0">
                  <c:v>0.12802358569469161</c:v>
                </c:pt>
                <c:pt idx="1">
                  <c:v>0.47095988312528281</c:v>
                </c:pt>
                <c:pt idx="2">
                  <c:v>1.3165159183186661</c:v>
                </c:pt>
                <c:pt idx="3">
                  <c:v>0.32763587756103235</c:v>
                </c:pt>
                <c:pt idx="4">
                  <c:v>0.84317592158067056</c:v>
                </c:pt>
                <c:pt idx="5">
                  <c:v>0.73200949493104961</c:v>
                </c:pt>
                <c:pt idx="6">
                  <c:v>0.1440867472733097</c:v>
                </c:pt>
                <c:pt idx="7">
                  <c:v>0.45170261631508785</c:v>
                </c:pt>
                <c:pt idx="8">
                  <c:v>0.78246243289704531</c:v>
                </c:pt>
                <c:pt idx="9">
                  <c:v>0.5145000036385402</c:v>
                </c:pt>
              </c:numCache>
            </c:numRef>
          </c:val>
          <c:smooth val="1"/>
        </c:ser>
        <c:ser>
          <c:idx val="1"/>
          <c:order val="1"/>
          <c:tx>
            <c:v>Fantasia</c:v>
          </c:tx>
          <c:spPr>
            <a:ln w="31750" cap="rnd">
              <a:solidFill>
                <a:srgbClr val="FF6161"/>
              </a:solidFill>
              <a:round/>
            </a:ln>
            <a:effectLst/>
          </c:spPr>
          <c:marker>
            <c:symbol val="none"/>
          </c:marker>
          <c:dLbls>
            <c:dLbl>
              <c:idx val="0"/>
              <c:layout>
                <c:manualLayout>
                  <c:x val="-4.361549144746641E-2"/>
                  <c:y val="6.4474687951785728E-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9805123233370515E-2"/>
                  <c:y val="-4.8601411241952074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774588573069914E-2"/>
                  <c:y val="6.3834177062187539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2.3540885366204706E-2"/>
                  <c:y val="-3.529163877668994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6043977337795415E-2"/>
                  <c:y val="6.6850494022324514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3321559437818888E-2"/>
                  <c:y val="-3.9326054003759117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1.3479828228576105E-2"/>
                  <c:y val="-2.1680205699060328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5.275604484340142E-2"/>
                  <c:y val="1.1688410806302426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3.5978829983113796E-2"/>
                  <c:y val="-3.4688329118496536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'Lançamentos&amp;Vendas'!$O$2:$O$11</c:f>
              <c:numCache>
                <c:formatCode>0%</c:formatCode>
                <c:ptCount val="10"/>
                <c:pt idx="0">
                  <c:v>8.1695279582173819E-2</c:v>
                </c:pt>
                <c:pt idx="1">
                  <c:v>0.18906440597097943</c:v>
                </c:pt>
                <c:pt idx="2">
                  <c:v>0.67231170554767883</c:v>
                </c:pt>
                <c:pt idx="3">
                  <c:v>0.15294499249133553</c:v>
                </c:pt>
                <c:pt idx="4">
                  <c:v>0.4386923646063231</c:v>
                </c:pt>
                <c:pt idx="5">
                  <c:v>1</c:v>
                </c:pt>
                <c:pt idx="6">
                  <c:v>0.90700131227824365</c:v>
                </c:pt>
                <c:pt idx="7">
                  <c:v>0.12998495347992295</c:v>
                </c:pt>
                <c:pt idx="8">
                  <c:v>0.18979097292168309</c:v>
                </c:pt>
                <c:pt idx="9">
                  <c:v>0.20189615234727895</c:v>
                </c:pt>
              </c:numCache>
            </c:numRef>
          </c:val>
          <c:smooth val="1"/>
        </c:ser>
        <c:dLbls>
          <c:showLegendKey val="0"/>
          <c:showVal val="0"/>
          <c:showCatName val="0"/>
          <c:showSerName val="0"/>
          <c:showPercent val="0"/>
          <c:showBubbleSize val="0"/>
        </c:dLbls>
        <c:smooth val="0"/>
        <c:axId val="210660128"/>
        <c:axId val="210663264"/>
      </c:lineChart>
      <c:catAx>
        <c:axId val="210660128"/>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0663264"/>
        <c:crosses val="autoZero"/>
        <c:auto val="1"/>
        <c:lblAlgn val="ctr"/>
        <c:lblOffset val="100"/>
        <c:noMultiLvlLbl val="1"/>
      </c:catAx>
      <c:valAx>
        <c:axId val="210663264"/>
        <c:scaling>
          <c:orientation val="minMax"/>
          <c:max val="1.6500000000000001"/>
          <c:min val="0"/>
        </c:scaling>
        <c:delete val="1"/>
        <c:axPos val="l"/>
        <c:numFmt formatCode="0%" sourceLinked="1"/>
        <c:majorTickMark val="out"/>
        <c:minorTickMark val="none"/>
        <c:tickLblPos val="none"/>
        <c:crossAx val="210660128"/>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2.3428081421502437E-2"/>
                  <c:y val="-3.723999163792209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6935166441745403E-2"/>
                  <c:y val="-3.954139228598307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29366284300495E-2"/>
                  <c:y val="-3.290399289223373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8058236377413436E-2"/>
                  <c:y val="2.31978200979945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24001962419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1231443994601892E-2"/>
                  <c:y val="4.15592662276575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4471018710824725E-2"/>
                  <c:y val="3.186990237761858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658742047453728E-2"/>
                  <c:y val="3.620594351743074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'Distrato&amp;Vendas'!$H$2:$H$11</c:f>
              <c:numCache>
                <c:formatCode>0%</c:formatCode>
                <c:ptCount val="10"/>
                <c:pt idx="0">
                  <c:v>0.39432773780392111</c:v>
                </c:pt>
                <c:pt idx="1">
                  <c:v>0.28712318053957708</c:v>
                </c:pt>
                <c:pt idx="2">
                  <c:v>0.20750077392287788</c:v>
                </c:pt>
                <c:pt idx="3">
                  <c:v>0.34377193952900598</c:v>
                </c:pt>
                <c:pt idx="4">
                  <c:v>0.32057147646265721</c:v>
                </c:pt>
                <c:pt idx="5">
                  <c:v>0.26691001353896798</c:v>
                </c:pt>
                <c:pt idx="6">
                  <c:v>0.41358384929285513</c:v>
                </c:pt>
                <c:pt idx="7">
                  <c:v>0.35360358284450655</c:v>
                </c:pt>
                <c:pt idx="8">
                  <c:v>0.33325989880832046</c:v>
                </c:pt>
                <c:pt idx="9">
                  <c:v>0.3295797613787122</c:v>
                </c:pt>
              </c:numCache>
            </c:numRef>
          </c:val>
          <c:smooth val="1"/>
        </c:ser>
        <c:ser>
          <c:idx val="1"/>
          <c:order val="1"/>
          <c:tx>
            <c:strRef>
              <c:f>'Venda&amp;Estoque'!$O$2:$O$11</c:f>
              <c:strCache>
                <c:ptCount val="10"/>
                <c:pt idx="0">
                  <c:v>9%</c:v>
                </c:pt>
                <c:pt idx="1">
                  <c:v>8%</c:v>
                </c:pt>
                <c:pt idx="2">
                  <c:v>11%</c:v>
                </c:pt>
                <c:pt idx="3">
                  <c:v>5%</c:v>
                </c:pt>
                <c:pt idx="4">
                  <c:v>15%</c:v>
                </c:pt>
                <c:pt idx="5">
                  <c:v>11%</c:v>
                </c:pt>
                <c:pt idx="6">
                  <c:v>10%</c:v>
                </c:pt>
                <c:pt idx="7">
                  <c:v>12%</c:v>
                </c:pt>
                <c:pt idx="8">
                  <c:v>19%</c:v>
                </c:pt>
                <c:pt idx="9">
                  <c:v>11%</c:v>
                </c:pt>
              </c:strCache>
            </c:strRef>
          </c:tx>
          <c:spPr>
            <a:ln w="31750" cap="rnd">
              <a:solidFill>
                <a:srgbClr val="FF6161"/>
              </a:solidFill>
              <a:round/>
            </a:ln>
            <a:effectLst/>
          </c:spPr>
          <c:marker>
            <c:symbol val="none"/>
          </c:marker>
          <c:dLbls>
            <c:dLbl>
              <c:idx val="0"/>
              <c:layout>
                <c:manualLayout>
                  <c:x val="-3.1746026455688643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1746026455688629E-2"/>
                  <c:y val="5.20324936777447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3862428219401199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6026455688629E-2"/>
                  <c:y val="2.6016246838872211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231746826441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6.3492052911377189E-2"/>
                  <c:y val="-3.035228797868443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9629624691976202E-2"/>
                  <c:y val="-5.6368534817556833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'Distrato&amp;Vendas'!$O$2:$O$11</c:f>
              <c:numCache>
                <c:formatCode>0%</c:formatCode>
                <c:ptCount val="10"/>
                <c:pt idx="0">
                  <c:v>0.44841725408382999</c:v>
                </c:pt>
                <c:pt idx="1">
                  <c:v>0.14822547238813361</c:v>
                </c:pt>
                <c:pt idx="2">
                  <c:v>9.9999643083161741E-2</c:v>
                </c:pt>
                <c:pt idx="3">
                  <c:v>0.20089970191605216</c:v>
                </c:pt>
                <c:pt idx="4">
                  <c:v>0.36192120080021667</c:v>
                </c:pt>
                <c:pt idx="5">
                  <c:v>0.39596020042790525</c:v>
                </c:pt>
                <c:pt idx="6">
                  <c:v>0.49536225516734866</c:v>
                </c:pt>
                <c:pt idx="7">
                  <c:v>0.40125316650463344</c:v>
                </c:pt>
                <c:pt idx="8">
                  <c:v>7.5916389168673271E-2</c:v>
                </c:pt>
                <c:pt idx="9">
                  <c:v>0.20189615234727895</c:v>
                </c:pt>
              </c:numCache>
            </c:numRef>
          </c:val>
          <c:smooth val="1"/>
        </c:ser>
        <c:dLbls>
          <c:showLegendKey val="0"/>
          <c:showVal val="0"/>
          <c:showCatName val="0"/>
          <c:showSerName val="0"/>
          <c:showPercent val="0"/>
          <c:showBubbleSize val="0"/>
        </c:dLbls>
        <c:smooth val="0"/>
        <c:axId val="210660520"/>
        <c:axId val="210662872"/>
      </c:lineChart>
      <c:catAx>
        <c:axId val="210660520"/>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0662872"/>
        <c:crosses val="autoZero"/>
        <c:auto val="1"/>
        <c:lblAlgn val="ctr"/>
        <c:lblOffset val="100"/>
        <c:noMultiLvlLbl val="1"/>
      </c:catAx>
      <c:valAx>
        <c:axId val="210662872"/>
        <c:scaling>
          <c:orientation val="minMax"/>
          <c:min val="0"/>
        </c:scaling>
        <c:delete val="1"/>
        <c:axPos val="l"/>
        <c:numFmt formatCode="0%" sourceLinked="1"/>
        <c:majorTickMark val="out"/>
        <c:minorTickMark val="none"/>
        <c:tickLblPos val="none"/>
        <c:crossAx val="21066052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6514844804318505E-2"/>
                  <c:y val="2.829178425838814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505791722896964E-2"/>
                  <c:y val="-2.62665934984843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29366284300495E-2"/>
                  <c:y val="-3.290399289223379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186990237761858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24001962419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381916329292E-2"/>
                  <c:y val="3.492186683390822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2.3783175888439055E-2"/>
                  <c:y val="-3.060259224417274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'Distrato&amp;Entregas'!$H$2:$H$11</c:f>
              <c:numCache>
                <c:formatCode>0%</c:formatCode>
                <c:ptCount val="10"/>
                <c:pt idx="0">
                  <c:v>0.27004671078240572</c:v>
                </c:pt>
                <c:pt idx="1">
                  <c:v>0.16911148365465214</c:v>
                </c:pt>
                <c:pt idx="2">
                  <c:v>0.23616165485539176</c:v>
                </c:pt>
                <c:pt idx="3">
                  <c:v>0.34933087217351189</c:v>
                </c:pt>
                <c:pt idx="4">
                  <c:v>0.48686690963931151</c:v>
                </c:pt>
                <c:pt idx="5">
                  <c:v>0.41704520873891415</c:v>
                </c:pt>
                <c:pt idx="6">
                  <c:v>0.49050836550836563</c:v>
                </c:pt>
                <c:pt idx="7">
                  <c:v>0.27183713039263208</c:v>
                </c:pt>
                <c:pt idx="8">
                  <c:v>0.17349996345830598</c:v>
                </c:pt>
                <c:pt idx="9">
                  <c:v>0.22647033496943086</c:v>
                </c:pt>
              </c:numCache>
            </c:numRef>
          </c:val>
          <c:smooth val="1"/>
        </c:ser>
        <c:ser>
          <c:idx val="1"/>
          <c:order val="1"/>
          <c:tx>
            <c:strRef>
              <c:f>'Venda&amp;Estoque'!$O$2:$O$11</c:f>
              <c:strCache>
                <c:ptCount val="10"/>
                <c:pt idx="0">
                  <c:v>9%</c:v>
                </c:pt>
                <c:pt idx="1">
                  <c:v>8%</c:v>
                </c:pt>
                <c:pt idx="2">
                  <c:v>11%</c:v>
                </c:pt>
                <c:pt idx="3">
                  <c:v>5%</c:v>
                </c:pt>
                <c:pt idx="4">
                  <c:v>15%</c:v>
                </c:pt>
                <c:pt idx="5">
                  <c:v>11%</c:v>
                </c:pt>
                <c:pt idx="6">
                  <c:v>10%</c:v>
                </c:pt>
                <c:pt idx="7">
                  <c:v>12%</c:v>
                </c:pt>
                <c:pt idx="8">
                  <c:v>19%</c:v>
                </c:pt>
                <c:pt idx="9">
                  <c:v>11%</c:v>
                </c:pt>
              </c:strCache>
            </c:strRef>
          </c:tx>
          <c:spPr>
            <a:ln w="31750" cap="rnd">
              <a:solidFill>
                <a:srgbClr val="FF6161"/>
              </a:solidFill>
              <a:round/>
            </a:ln>
            <a:effectLst/>
          </c:spPr>
          <c:marker>
            <c:symbol val="none"/>
          </c:marker>
          <c:dLbls>
            <c:dLbl>
              <c:idx val="0"/>
              <c:layout>
                <c:manualLayout>
                  <c:x val="-3.5268651255834248E-2"/>
                  <c:y val="-5.2032493677744776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4949983826124728E-2"/>
                  <c:y val="-5.1833084190844932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907866235909279E-2"/>
                  <c:y val="3.6196533864730963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2400612559935581E-2"/>
                  <c:y val="-4.7696567700044629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185491829121985E-2"/>
                  <c:y val="-6.5868051419575691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5878773733626511E-2"/>
                  <c:y val="-4.3653412572448966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0017770789571759E-2"/>
                  <c:y val="-4.1919967491644887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'Distrato&amp;Entregas'!$O$2:$O$11</c:f>
              <c:numCache>
                <c:formatCode>0%</c:formatCode>
                <c:ptCount val="10"/>
                <c:pt idx="0">
                  <c:v>7.1428571428571425E-2</c:v>
                </c:pt>
                <c:pt idx="1">
                  <c:v>0.19120458891013384</c:v>
                </c:pt>
                <c:pt idx="2">
                  <c:v>3.9473684210526327E-2</c:v>
                </c:pt>
                <c:pt idx="3">
                  <c:v>0.11513859275053306</c:v>
                </c:pt>
                <c:pt idx="4">
                  <c:v>0.19920318725099606</c:v>
                </c:pt>
                <c:pt idx="5">
                  <c:v>0.21551724137931044</c:v>
                </c:pt>
                <c:pt idx="6">
                  <c:v>0.20833333333333343</c:v>
                </c:pt>
                <c:pt idx="7">
                  <c:v>0.44</c:v>
                </c:pt>
                <c:pt idx="8">
                  <c:v>0.5</c:v>
                </c:pt>
                <c:pt idx="9">
                  <c:v>0.48387096774193572</c:v>
                </c:pt>
              </c:numCache>
            </c:numRef>
          </c:val>
          <c:smooth val="1"/>
        </c:ser>
        <c:dLbls>
          <c:showLegendKey val="0"/>
          <c:showVal val="0"/>
          <c:showCatName val="0"/>
          <c:showSerName val="0"/>
          <c:showPercent val="0"/>
          <c:showBubbleSize val="0"/>
        </c:dLbls>
        <c:smooth val="0"/>
        <c:axId val="210657776"/>
        <c:axId val="210660912"/>
      </c:lineChart>
      <c:catAx>
        <c:axId val="210657776"/>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0660912"/>
        <c:crosses val="autoZero"/>
        <c:auto val="1"/>
        <c:lblAlgn val="ctr"/>
        <c:lblOffset val="100"/>
        <c:noMultiLvlLbl val="1"/>
      </c:catAx>
      <c:valAx>
        <c:axId val="210660912"/>
        <c:scaling>
          <c:orientation val="minMax"/>
          <c:min val="-0.2"/>
        </c:scaling>
        <c:delete val="1"/>
        <c:axPos val="l"/>
        <c:numFmt formatCode="0%" sourceLinked="1"/>
        <c:majorTickMark val="out"/>
        <c:minorTickMark val="none"/>
        <c:tickLblPos val="none"/>
        <c:crossAx val="210657776"/>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'SA&amp;Credor'!$H$1</c:f>
              <c:strCache>
                <c:ptCount val="1"/>
                <c:pt idx="0">
                  <c:v>Repasse/Saldo</c:v>
                </c:pt>
              </c:strCache>
            </c:strRef>
          </c:tx>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2.8784019343229869E-2"/>
                  <c:y val="-3.723999163792204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3364541160593758E-2"/>
                  <c:y val="-3.290399289223373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4010065227170573E-2"/>
                  <c:y val="-3.954139228598321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750675585937449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59784075552E-2"/>
                  <c:y val="-3.622269258910852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436026664741E-2"/>
                  <c:y val="-3.317071471956235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2709739091318038E-2"/>
                  <c:y val="-4.055869133479673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5561818402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'SA&amp;Credor'!$H$2:$H$11</c:f>
              <c:numCache>
                <c:formatCode>0%</c:formatCode>
                <c:ptCount val="10"/>
                <c:pt idx="0">
                  <c:v>2.8494079472330881E-2</c:v>
                </c:pt>
                <c:pt idx="1">
                  <c:v>3.0548232448802056E-2</c:v>
                </c:pt>
                <c:pt idx="2">
                  <c:v>2.9294402281441232E-2</c:v>
                </c:pt>
                <c:pt idx="3">
                  <c:v>2.7547678092241141E-2</c:v>
                </c:pt>
                <c:pt idx="4">
                  <c:v>2.7237718873532726E-2</c:v>
                </c:pt>
                <c:pt idx="5">
                  <c:v>2.9945817107416846E-2</c:v>
                </c:pt>
                <c:pt idx="6">
                  <c:v>2.8031720596644154E-2</c:v>
                </c:pt>
                <c:pt idx="7">
                  <c:v>2.550551461420994E-2</c:v>
                </c:pt>
                <c:pt idx="8">
                  <c:v>2.7879331353668324E-2</c:v>
                </c:pt>
                <c:pt idx="9">
                  <c:v>3.0081687920149348E-2</c:v>
                </c:pt>
              </c:numCache>
            </c:numRef>
          </c:val>
          <c:smooth val="1"/>
        </c:ser>
        <c:ser>
          <c:idx val="1"/>
          <c:order val="1"/>
          <c:tx>
            <c:strRef>
              <c:f>'SA&amp;Credor'!$O$1</c:f>
              <c:strCache>
                <c:ptCount val="1"/>
                <c:pt idx="0">
                  <c:v>SA/SC - Fantasia</c:v>
                </c:pt>
              </c:strCache>
            </c:strRef>
          </c:tx>
          <c:spPr>
            <a:ln w="31750" cap="rnd">
              <a:solidFill>
                <a:srgbClr val="FF6161"/>
              </a:solidFill>
              <a:round/>
            </a:ln>
            <a:effectLst/>
          </c:spPr>
          <c:marker>
            <c:symbol val="none"/>
          </c:marker>
          <c:dLbls>
            <c:dLbl>
              <c:idx val="0"/>
              <c:layout>
                <c:manualLayout>
                  <c:x val="-3.3507312882761729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7029989628906808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907846498944717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231746826441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4117365603641316E-2"/>
                  <c:y val="-4.3360411398120663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0822902835421941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'SA&amp;Credor'!$O$2:$O$11</c:f>
              <c:numCache>
                <c:formatCode>0%</c:formatCode>
                <c:ptCount val="10"/>
                <c:pt idx="0">
                  <c:v>0.13</c:v>
                </c:pt>
                <c:pt idx="1">
                  <c:v>0.12000000000000002</c:v>
                </c:pt>
                <c:pt idx="2">
                  <c:v>0.11493694607641645</c:v>
                </c:pt>
                <c:pt idx="3">
                  <c:v>0.12666666666666665</c:v>
                </c:pt>
                <c:pt idx="4">
                  <c:v>0.12000000000000002</c:v>
                </c:pt>
                <c:pt idx="5">
                  <c:v>0.11</c:v>
                </c:pt>
                <c:pt idx="6">
                  <c:v>9.9166603842239354E-2</c:v>
                </c:pt>
                <c:pt idx="7">
                  <c:v>0.12333333333333336</c:v>
                </c:pt>
                <c:pt idx="8">
                  <c:v>0.11</c:v>
                </c:pt>
                <c:pt idx="9">
                  <c:v>0.11999999999999998</c:v>
                </c:pt>
              </c:numCache>
            </c:numRef>
          </c:val>
          <c:smooth val="1"/>
        </c:ser>
        <c:dLbls>
          <c:showLegendKey val="0"/>
          <c:showVal val="0"/>
          <c:showCatName val="0"/>
          <c:showSerName val="0"/>
          <c:showPercent val="0"/>
          <c:showBubbleSize val="0"/>
        </c:dLbls>
        <c:smooth val="0"/>
        <c:axId val="210657384"/>
        <c:axId val="210658560"/>
      </c:lineChart>
      <c:catAx>
        <c:axId val="21065738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0658560"/>
        <c:crosses val="autoZero"/>
        <c:auto val="1"/>
        <c:lblAlgn val="ctr"/>
        <c:lblOffset val="100"/>
        <c:noMultiLvlLbl val="1"/>
      </c:catAx>
      <c:valAx>
        <c:axId val="210658560"/>
        <c:scaling>
          <c:orientation val="minMax"/>
          <c:max val="0.2"/>
          <c:min val="0"/>
        </c:scaling>
        <c:delete val="1"/>
        <c:axPos val="l"/>
        <c:numFmt formatCode="0%" sourceLinked="1"/>
        <c:majorTickMark val="out"/>
        <c:minorTickMark val="none"/>
        <c:tickLblPos val="none"/>
        <c:crossAx val="210657384"/>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'SA&amp;Credor'!$H$1</c:f>
              <c:strCache>
                <c:ptCount val="1"/>
                <c:pt idx="0">
                  <c:v>Repasse/Saldo</c:v>
                </c:pt>
              </c:strCache>
            </c:strRef>
          </c:tx>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056933198380566E-2"/>
                  <c:y val="-3.06025922441726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505791722896964E-2"/>
                  <c:y val="-3.954139228598307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7580690508322169E-2"/>
                  <c:y val="-3.622269258910852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750675585937449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3.9034947143499733E-2"/>
                  <c:y val="-3.954139228598307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436026664741E-2"/>
                  <c:y val="-3.317071471956235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2709739091318038E-2"/>
                  <c:y val="-3.723999163792204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5561818402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'SAP&amp;Credor'!$H$2:$H$11</c:f>
              <c:numCache>
                <c:formatCode>0%</c:formatCode>
                <c:ptCount val="10"/>
                <c:pt idx="0">
                  <c:v>7.8170992618096985E-2</c:v>
                </c:pt>
                <c:pt idx="1">
                  <c:v>8.5625455114130652E-2</c:v>
                </c:pt>
                <c:pt idx="2">
                  <c:v>8.2264643119905626E-2</c:v>
                </c:pt>
                <c:pt idx="3">
                  <c:v>8.390864657814609E-2</c:v>
                </c:pt>
                <c:pt idx="4">
                  <c:v>7.700380694237291E-2</c:v>
                </c:pt>
                <c:pt idx="5">
                  <c:v>7.199813556676761E-2</c:v>
                </c:pt>
                <c:pt idx="6">
                  <c:v>6.9491587841187488E-2</c:v>
                </c:pt>
                <c:pt idx="7">
                  <c:v>6.7181230655173979E-2</c:v>
                </c:pt>
                <c:pt idx="8">
                  <c:v>7.1178986058256705E-2</c:v>
                </c:pt>
                <c:pt idx="9">
                  <c:v>7.0762430766727127E-2</c:v>
                </c:pt>
              </c:numCache>
            </c:numRef>
          </c:val>
          <c:smooth val="1"/>
        </c:ser>
        <c:ser>
          <c:idx val="1"/>
          <c:order val="1"/>
          <c:tx>
            <c:strRef>
              <c:f>'SA&amp;Credor'!$O$1</c:f>
              <c:strCache>
                <c:ptCount val="1"/>
                <c:pt idx="0">
                  <c:v>SA/SC - Fantasia</c:v>
                </c:pt>
              </c:strCache>
            </c:strRef>
          </c:tx>
          <c:spPr>
            <a:ln w="31750" cap="rnd">
              <a:solidFill>
                <a:srgbClr val="FF6161"/>
              </a:solidFill>
              <a:round/>
            </a:ln>
            <a:effectLst/>
          </c:spPr>
          <c:marker>
            <c:symbol val="none"/>
          </c:marker>
          <c:dLbls>
            <c:dLbl>
              <c:idx val="0"/>
              <c:layout>
                <c:manualLayout>
                  <c:x val="-3.3507312882761729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7029989628906808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907846498944717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231746826441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4117365603641316E-2"/>
                  <c:y val="-4.3360411398120663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0822902835421941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'SAP&amp;Credor'!$O$2:$O$11</c:f>
              <c:numCache>
                <c:formatCode>0%</c:formatCode>
                <c:ptCount val="10"/>
                <c:pt idx="0">
                  <c:v>0.2225</c:v>
                </c:pt>
                <c:pt idx="1">
                  <c:v>0.20750000000000007</c:v>
                </c:pt>
                <c:pt idx="2">
                  <c:v>0.21250000000000005</c:v>
                </c:pt>
                <c:pt idx="3">
                  <c:v>0.22</c:v>
                </c:pt>
                <c:pt idx="4">
                  <c:v>0.20750000000000005</c:v>
                </c:pt>
                <c:pt idx="5">
                  <c:v>0.18750000000000006</c:v>
                </c:pt>
                <c:pt idx="6">
                  <c:v>0.2</c:v>
                </c:pt>
                <c:pt idx="7">
                  <c:v>0.21000000000000005</c:v>
                </c:pt>
                <c:pt idx="8">
                  <c:v>0.1925</c:v>
                </c:pt>
                <c:pt idx="9">
                  <c:v>0.21000000000000005</c:v>
                </c:pt>
              </c:numCache>
            </c:numRef>
          </c:val>
          <c:smooth val="1"/>
        </c:ser>
        <c:dLbls>
          <c:showLegendKey val="0"/>
          <c:showVal val="0"/>
          <c:showCatName val="0"/>
          <c:showSerName val="0"/>
          <c:showPercent val="0"/>
          <c:showBubbleSize val="0"/>
        </c:dLbls>
        <c:smooth val="0"/>
        <c:axId val="211096216"/>
        <c:axId val="211093080"/>
      </c:lineChart>
      <c:catAx>
        <c:axId val="211096216"/>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1093080"/>
        <c:crosses val="autoZero"/>
        <c:auto val="1"/>
        <c:lblAlgn val="ctr"/>
        <c:lblOffset val="100"/>
        <c:noMultiLvlLbl val="1"/>
      </c:catAx>
      <c:valAx>
        <c:axId val="211093080"/>
        <c:scaling>
          <c:orientation val="minMax"/>
          <c:max val="0.30000000000000016"/>
          <c:min val="0"/>
        </c:scaling>
        <c:delete val="1"/>
        <c:axPos val="l"/>
        <c:numFmt formatCode="0%" sourceLinked="1"/>
        <c:majorTickMark val="out"/>
        <c:minorTickMark val="none"/>
        <c:tickLblPos val="none"/>
        <c:crossAx val="211096216"/>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'SA&amp;Credor'!$H$1</c:f>
              <c:strCache>
                <c:ptCount val="1"/>
                <c:pt idx="0">
                  <c:v>Repasse/Saldo</c:v>
                </c:pt>
              </c:strCache>
            </c:strRef>
          </c:tx>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8219687348465606E-2"/>
                  <c:y val="3.879924543441271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336050369070425E-2"/>
                  <c:y val="3.462924246397213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5795377867746378E-2"/>
                  <c:y val="-3.954139228598314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750675585937449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2605572424651308E-2"/>
                  <c:y val="-2.958529319535911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1231584570400373E-2"/>
                  <c:y val="-2.933652137556188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2709739091318038E-2"/>
                  <c:y val="-3.392129194104739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5561818402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'SA&amp;SAP'!$H$2:$H$11</c:f>
              <c:numCache>
                <c:formatCode>0%</c:formatCode>
                <c:ptCount val="10"/>
                <c:pt idx="0">
                  <c:v>0.52041646246763207</c:v>
                </c:pt>
                <c:pt idx="1">
                  <c:v>0.49202672321268842</c:v>
                </c:pt>
                <c:pt idx="2">
                  <c:v>0.5160488174582174</c:v>
                </c:pt>
                <c:pt idx="3">
                  <c:v>0.47852292442416727</c:v>
                </c:pt>
                <c:pt idx="4">
                  <c:v>0.46601547982298341</c:v>
                </c:pt>
                <c:pt idx="5">
                  <c:v>0.53380371042527275</c:v>
                </c:pt>
                <c:pt idx="6">
                  <c:v>0.52996622539315907</c:v>
                </c:pt>
                <c:pt idx="7">
                  <c:v>0.50555212600708233</c:v>
                </c:pt>
                <c:pt idx="8">
                  <c:v>0.49553182278113705</c:v>
                </c:pt>
                <c:pt idx="9">
                  <c:v>0.51185563238690435</c:v>
                </c:pt>
              </c:numCache>
            </c:numRef>
          </c:val>
          <c:smooth val="1"/>
        </c:ser>
        <c:ser>
          <c:idx val="1"/>
          <c:order val="1"/>
          <c:tx>
            <c:strRef>
              <c:f>'SA&amp;Credor'!$O$1</c:f>
              <c:strCache>
                <c:ptCount val="1"/>
                <c:pt idx="0">
                  <c:v>SA/SC - Fantasia</c:v>
                </c:pt>
              </c:strCache>
            </c:strRef>
          </c:tx>
          <c:spPr>
            <a:ln w="31750" cap="rnd">
              <a:solidFill>
                <a:srgbClr val="FF6161"/>
              </a:solidFill>
              <a:round/>
            </a:ln>
            <a:effectLst/>
          </c:spPr>
          <c:marker>
            <c:symbol val="none"/>
          </c:marker>
          <c:dLbls>
            <c:dLbl>
              <c:idx val="0"/>
              <c:layout>
                <c:manualLayout>
                  <c:x val="-3.3507312882761729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7029989628906808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8952748208526719E-2"/>
                  <c:y val="-3.7530696506366701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304069395951E-2"/>
                  <c:y val="4.1617647699047154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0207356778349898E-2"/>
                  <c:y val="-3.910734073900681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8643098498318358E-2"/>
                  <c:y val="-4.1866803032327572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'SA&amp;SAP'!$O$2:$O$11</c:f>
              <c:numCache>
                <c:formatCode>0%</c:formatCode>
                <c:ptCount val="10"/>
                <c:pt idx="0">
                  <c:v>0.58426966292134819</c:v>
                </c:pt>
                <c:pt idx="1">
                  <c:v>0.57831325301204817</c:v>
                </c:pt>
                <c:pt idx="2">
                  <c:v>0.54087974624195967</c:v>
                </c:pt>
                <c:pt idx="3">
                  <c:v>0.57575757575757569</c:v>
                </c:pt>
                <c:pt idx="4">
                  <c:v>0.57831325301204817</c:v>
                </c:pt>
                <c:pt idx="5">
                  <c:v>0.58666666666666656</c:v>
                </c:pt>
                <c:pt idx="6">
                  <c:v>0.4958330192111966</c:v>
                </c:pt>
                <c:pt idx="7">
                  <c:v>0.58730158730158732</c:v>
                </c:pt>
                <c:pt idx="8">
                  <c:v>0.57142857142857184</c:v>
                </c:pt>
                <c:pt idx="9">
                  <c:v>0.57142857142857173</c:v>
                </c:pt>
              </c:numCache>
            </c:numRef>
          </c:val>
          <c:smooth val="1"/>
        </c:ser>
        <c:dLbls>
          <c:showLegendKey val="0"/>
          <c:showVal val="0"/>
          <c:showCatName val="0"/>
          <c:showSerName val="0"/>
          <c:showPercent val="0"/>
          <c:showBubbleSize val="0"/>
        </c:dLbls>
        <c:smooth val="0"/>
        <c:axId val="211098176"/>
        <c:axId val="211091120"/>
      </c:lineChart>
      <c:catAx>
        <c:axId val="211098176"/>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11091120"/>
        <c:crosses val="autoZero"/>
        <c:auto val="1"/>
        <c:lblAlgn val="ctr"/>
        <c:lblOffset val="100"/>
        <c:noMultiLvlLbl val="1"/>
      </c:catAx>
      <c:valAx>
        <c:axId val="211091120"/>
        <c:scaling>
          <c:orientation val="minMax"/>
          <c:max val="0.8"/>
          <c:min val="0.2"/>
        </c:scaling>
        <c:delete val="1"/>
        <c:axPos val="l"/>
        <c:numFmt formatCode="0%" sourceLinked="1"/>
        <c:majorTickMark val="out"/>
        <c:minorTickMark val="none"/>
        <c:tickLblPos val="none"/>
        <c:crossAx val="211098176"/>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Lancamento!$J$1</c:f>
              <c:strCache>
                <c:ptCount val="1"/>
                <c:pt idx="0">
                  <c:v>SOMA_VGV_Lancado_RESIDENCIAL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Lancamento!$A$2:$A$11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Lancamento!$J$2:$J$11</c:f>
              <c:numCache>
                <c:formatCode>#,##0.0_ ;\-#,##0.0\ </c:formatCode>
                <c:ptCount val="10"/>
                <c:pt idx="0">
                  <c:v>182.54709519999994</c:v>
                </c:pt>
                <c:pt idx="1">
                  <c:v>377.88673899999975</c:v>
                </c:pt>
                <c:pt idx="2">
                  <c:v>2587.6477246100003</c:v>
                </c:pt>
                <c:pt idx="3">
                  <c:v>364.75635860999989</c:v>
                </c:pt>
                <c:pt idx="4">
                  <c:v>1659.3652968099998</c:v>
                </c:pt>
                <c:pt idx="5">
                  <c:v>1159.3410122199996</c:v>
                </c:pt>
                <c:pt idx="6">
                  <c:v>187.70195349999995</c:v>
                </c:pt>
                <c:pt idx="7">
                  <c:v>294.02242999999999</c:v>
                </c:pt>
                <c:pt idx="8">
                  <c:v>1465.9581216199999</c:v>
                </c:pt>
                <c:pt idx="9">
                  <c:v>825.86242672999958</c:v>
                </c:pt>
              </c:numCache>
            </c:numRef>
          </c:val>
        </c:ser>
        <c:ser>
          <c:idx val="1"/>
          <c:order val="1"/>
          <c:tx>
            <c:strRef>
              <c:f>Lancamento!$K$1</c:f>
              <c:strCache>
                <c:ptCount val="1"/>
                <c:pt idx="0">
                  <c:v>SOMA_VGV_Lancado_OUTROS</c:v>
                </c:pt>
              </c:strCache>
            </c:strRef>
          </c:tx>
          <c:spPr>
            <a:solidFill>
              <a:schemeClr val="accent1">
                <a:lumMod val="75000"/>
              </a:schemeClr>
            </a:solidFill>
            <a:ln>
              <a:solidFill>
                <a:schemeClr val="accent1">
                  <a:lumMod val="50000"/>
                </a:schemeClr>
              </a:solidFill>
            </a:ln>
          </c:spPr>
          <c:invertIfNegative val="0"/>
          <c:dLbls>
            <c:dLbl>
              <c:idx val="1"/>
              <c:layout>
                <c:manualLayout>
                  <c:x val="-1.8240836493163453E-3"/>
                  <c:y val="-9.6694174280381295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9.1204182465817339E-4"/>
                  <c:y val="-2.9632085666568435E-2"/>
                </c:manualLayout>
              </c:layout>
              <c:showLegendKey val="0"/>
              <c:showVal val="1"/>
              <c:showCatName val="0"/>
              <c:showSerName val="0"/>
              <c:showPercent val="0"/>
              <c:showBubbleSize val="0"/>
              <c:extLst>
                <c:ext xmlns:c15="http://schemas.microsoft.com/office/drawing/2012/chart" uri="{CE6537A1-D6FC-4f65-9D91-7224C49458BB}">
                  <c15:layout>
                    <c:manualLayout>
                      <c:w val="7.1759450764104324E-2"/>
                      <c:h val="5.3961587582277239E-2"/>
                    </c:manualLayout>
                  </c15:layout>
                </c:ext>
              </c:extLst>
            </c:dLbl>
            <c:dLbl>
              <c:idx val="3"/>
              <c:layout>
                <c:manualLayout>
                  <c:x val="0"/>
                  <c:y val="-5.6145004420866486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6882294511625342E-17"/>
                  <c:y val="-6.5502505157677568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6.6882294511625342E-17"/>
                  <c:y val="-3.7430002947244349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6481672986326589E-3"/>
                  <c:y val="-2.8072502210433375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1.8240836493163286E-3"/>
                  <c:y val="-0.1091708419294626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8240836493163286E-3"/>
                  <c:y val="-3.5870419491109161E-2"/>
                </c:manualLayout>
              </c:layout>
              <c:showLegendKey val="0"/>
              <c:showVal val="1"/>
              <c:showCatName val="0"/>
              <c:showSerName val="0"/>
              <c:showPercent val="0"/>
              <c:showBubbleSize val="0"/>
              <c:extLst>
                <c:ext xmlns:c15="http://schemas.microsoft.com/office/drawing/2012/chart" uri="{CE6537A1-D6FC-4f65-9D91-7224C49458BB}">
                  <c15:layout>
                    <c:manualLayout>
                      <c:w val="6.5174508790072389E-2"/>
                      <c:h val="4.7723253757736527E-2"/>
                    </c:manualLayout>
                  </c15:layout>
                </c:ext>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Lancamento!$A$2:$A$11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Lancamento!$K$2:$K$11</c:f>
              <c:numCache>
                <c:formatCode>#,##0.0_ ;\-#,##0.0\ </c:formatCode>
                <c:ptCount val="10"/>
                <c:pt idx="1">
                  <c:v>427.13137133999999</c:v>
                </c:pt>
                <c:pt idx="2">
                  <c:v>19.475999999999992</c:v>
                </c:pt>
                <c:pt idx="3">
                  <c:v>225.21838600000001</c:v>
                </c:pt>
                <c:pt idx="4">
                  <c:v>272.02178253999995</c:v>
                </c:pt>
                <c:pt idx="5">
                  <c:v>78.123183799999978</c:v>
                </c:pt>
                <c:pt idx="6">
                  <c:v>30.195599999999988</c:v>
                </c:pt>
                <c:pt idx="7">
                  <c:v>563.91502814999978</c:v>
                </c:pt>
                <c:pt idx="9">
                  <c:v>100.504047</c:v>
                </c:pt>
              </c:numCache>
            </c:numRef>
          </c:val>
        </c:ser>
        <c:dLbls>
          <c:showLegendKey val="0"/>
          <c:showVal val="0"/>
          <c:showCatName val="0"/>
          <c:showSerName val="0"/>
          <c:showPercent val="0"/>
          <c:showBubbleSize val="0"/>
        </c:dLbls>
        <c:gapWidth val="41"/>
        <c:overlap val="100"/>
        <c:axId val="211091904"/>
        <c:axId val="211091512"/>
      </c:barChart>
      <c:dateAx>
        <c:axId val="211091904"/>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11091512"/>
        <c:crosses val="autoZero"/>
        <c:auto val="1"/>
        <c:lblOffset val="100"/>
        <c:baseTimeUnit val="months"/>
      </c:dateAx>
      <c:valAx>
        <c:axId val="211091512"/>
        <c:scaling>
          <c:orientation val="minMax"/>
        </c:scaling>
        <c:delete val="1"/>
        <c:axPos val="l"/>
        <c:numFmt formatCode="#,##0.0_ ;\-#,##0.0\ " sourceLinked="1"/>
        <c:majorTickMark val="out"/>
        <c:minorTickMark val="none"/>
        <c:tickLblPos val="none"/>
        <c:crossAx val="21109190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Venda!$J$1</c:f>
              <c:strCache>
                <c:ptCount val="1"/>
                <c:pt idx="0">
                  <c:v>SOMA_Valor_Venda_RESIDENCIAL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Venda!$A$2:$A$11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Venda!$J$2:$J$11</c:f>
              <c:numCache>
                <c:formatCode>#,##0.0</c:formatCode>
                <c:ptCount val="10"/>
                <c:pt idx="0">
                  <c:v>1230.2672600599999</c:v>
                </c:pt>
                <c:pt idx="1">
                  <c:v>1332.04281797</c:v>
                </c:pt>
                <c:pt idx="2">
                  <c:v>1677.3888998000004</c:v>
                </c:pt>
                <c:pt idx="3">
                  <c:v>1557.9257276700005</c:v>
                </c:pt>
                <c:pt idx="4">
                  <c:v>1961.1411511900001</c:v>
                </c:pt>
                <c:pt idx="5">
                  <c:v>1439.4813207900002</c:v>
                </c:pt>
                <c:pt idx="6">
                  <c:v>1276.5632320899997</c:v>
                </c:pt>
                <c:pt idx="7">
                  <c:v>1429.8571164699999</c:v>
                </c:pt>
                <c:pt idx="8">
                  <c:v>1534.0260209399999</c:v>
                </c:pt>
                <c:pt idx="9">
                  <c:v>1562.6829139199995</c:v>
                </c:pt>
              </c:numCache>
            </c:numRef>
          </c:val>
        </c:ser>
        <c:ser>
          <c:idx val="1"/>
          <c:order val="1"/>
          <c:tx>
            <c:strRef>
              <c:f>Venda!$K$1</c:f>
              <c:strCache>
                <c:ptCount val="1"/>
                <c:pt idx="0">
                  <c:v>SOMA_Valor_Venda_OUTROS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6.238333824540730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
                  <c:y val="-9.3575007368110877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8240836493163286E-3"/>
                  <c:y val="-8.7336673543570123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1.8240836493163286E-3"/>
                  <c:y val="-7.7979172806759006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6882294511625342E-17"/>
                  <c:y val="-8.7336673543570095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
                  <c:y val="-7.4860005894488713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
                  <c:y val="-6.8621672069947917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1.8240836493163286E-3"/>
                  <c:y val="-0.1091708419294626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1.8240836493163286E-3"/>
                  <c:y val="-9.3575007368110877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8240836493163286E-3"/>
                  <c:y val="-7.1740838982218363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Venda!$A$2:$A$11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Venda!$K$2:$K$11</c:f>
              <c:numCache>
                <c:formatCode>#,##0.0</c:formatCode>
                <c:ptCount val="10"/>
                <c:pt idx="0">
                  <c:v>195.61918273449493</c:v>
                </c:pt>
                <c:pt idx="1">
                  <c:v>377.27073331999986</c:v>
                </c:pt>
                <c:pt idx="2">
                  <c:v>302.93179995999975</c:v>
                </c:pt>
                <c:pt idx="3">
                  <c:v>242.77677475999994</c:v>
                </c:pt>
                <c:pt idx="4">
                  <c:v>329.46870840999975</c:v>
                </c:pt>
                <c:pt idx="5">
                  <c:v>251.02160928000001</c:v>
                </c:pt>
                <c:pt idx="6">
                  <c:v>235.70321588999997</c:v>
                </c:pt>
                <c:pt idx="7">
                  <c:v>469.48423591999989</c:v>
                </c:pt>
                <c:pt idx="8">
                  <c:v>339.49283438999993</c:v>
                </c:pt>
                <c:pt idx="9">
                  <c:v>237.83500090749007</c:v>
                </c:pt>
              </c:numCache>
            </c:numRef>
          </c:val>
        </c:ser>
        <c:dLbls>
          <c:showLegendKey val="0"/>
          <c:showVal val="0"/>
          <c:showCatName val="0"/>
          <c:showSerName val="0"/>
          <c:showPercent val="0"/>
          <c:showBubbleSize val="0"/>
        </c:dLbls>
        <c:gapWidth val="41"/>
        <c:overlap val="100"/>
        <c:axId val="211097000"/>
        <c:axId val="211093864"/>
      </c:barChart>
      <c:dateAx>
        <c:axId val="211097000"/>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11093864"/>
        <c:crosses val="autoZero"/>
        <c:auto val="1"/>
        <c:lblOffset val="100"/>
        <c:baseTimeUnit val="months"/>
      </c:dateAx>
      <c:valAx>
        <c:axId val="211093864"/>
        <c:scaling>
          <c:orientation val="minMax"/>
        </c:scaling>
        <c:delete val="1"/>
        <c:axPos val="l"/>
        <c:numFmt formatCode="#,##0.0" sourceLinked="1"/>
        <c:majorTickMark val="out"/>
        <c:minorTickMark val="none"/>
        <c:tickLblPos val="none"/>
        <c:crossAx val="21109700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20/02/2015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20/02/2015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1</a:t>
            </a:fld>
            <a:endParaRPr lang="pt-BR"/>
          </a:p>
        </p:txBody>
      </p:sp>
    </p:spTree>
    <p:extLst>
      <p:ext uri="{BB962C8B-B14F-4D97-AF65-F5344CB8AC3E}">
        <p14:creationId xmlns:p14="http://schemas.microsoft.com/office/powerpoint/2010/main" val="80697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70785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11</a:t>
            </a:fld>
            <a:endParaRPr lang="pt-BR"/>
          </a:p>
        </p:txBody>
      </p:sp>
    </p:spTree>
    <p:extLst>
      <p:ext uri="{BB962C8B-B14F-4D97-AF65-F5344CB8AC3E}">
        <p14:creationId xmlns:p14="http://schemas.microsoft.com/office/powerpoint/2010/main" val="37558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12</a:t>
            </a:fld>
            <a:endParaRPr lang="pt-BR"/>
          </a:p>
        </p:txBody>
      </p:sp>
    </p:spTree>
    <p:extLst>
      <p:ext uri="{BB962C8B-B14F-4D97-AF65-F5344CB8AC3E}">
        <p14:creationId xmlns:p14="http://schemas.microsoft.com/office/powerpoint/2010/main" val="2299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C601A2B-CF77-458A-945F-E003F56215AD}" type="slidenum">
              <a:rPr lang="pt-BR" smtClean="0"/>
              <a:t>16</a:t>
            </a:fld>
            <a:endParaRPr lang="pt-BR"/>
          </a:p>
        </p:txBody>
      </p:sp>
    </p:spTree>
    <p:extLst>
      <p:ext uri="{BB962C8B-B14F-4D97-AF65-F5344CB8AC3E}">
        <p14:creationId xmlns:p14="http://schemas.microsoft.com/office/powerpoint/2010/main" val="136267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C601A2B-CF77-458A-945F-E003F56215AD}" type="slidenum">
              <a:rPr lang="pt-BR" smtClean="0"/>
              <a:t>17</a:t>
            </a:fld>
            <a:endParaRPr lang="pt-BR"/>
          </a:p>
        </p:txBody>
      </p:sp>
    </p:spTree>
    <p:extLst>
      <p:ext uri="{BB962C8B-B14F-4D97-AF65-F5344CB8AC3E}">
        <p14:creationId xmlns:p14="http://schemas.microsoft.com/office/powerpoint/2010/main" val="177487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C601A2B-CF77-458A-945F-E003F56215AD}" type="slidenum">
              <a:rPr lang="pt-BR" smtClean="0"/>
              <a:t>18</a:t>
            </a:fld>
            <a:endParaRPr lang="pt-BR"/>
          </a:p>
        </p:txBody>
      </p:sp>
    </p:spTree>
    <p:extLst>
      <p:ext uri="{BB962C8B-B14F-4D97-AF65-F5344CB8AC3E}">
        <p14:creationId xmlns:p14="http://schemas.microsoft.com/office/powerpoint/2010/main" val="725216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C601A2B-CF77-458A-945F-E003F56215AD}" type="slidenum">
              <a:rPr lang="pt-BR" smtClean="0"/>
              <a:t>19</a:t>
            </a:fld>
            <a:endParaRPr lang="pt-BR"/>
          </a:p>
        </p:txBody>
      </p:sp>
    </p:spTree>
    <p:extLst>
      <p:ext uri="{BB962C8B-B14F-4D97-AF65-F5344CB8AC3E}">
        <p14:creationId xmlns:p14="http://schemas.microsoft.com/office/powerpoint/2010/main" val="3754223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21</a:t>
            </a:fld>
            <a:endParaRPr lang="pt-BR"/>
          </a:p>
        </p:txBody>
      </p:sp>
    </p:spTree>
    <p:extLst>
      <p:ext uri="{BB962C8B-B14F-4D97-AF65-F5344CB8AC3E}">
        <p14:creationId xmlns:p14="http://schemas.microsoft.com/office/powerpoint/2010/main" val="156799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52576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20/02/2015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75590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20/02/2015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344126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20/02/2015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1536347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2038073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cs typeface="+mn-cs"/>
              </a:rPr>
              <a:pPr fontAlgn="auto">
                <a:spcBef>
                  <a:spcPts val="0"/>
                </a:spcBef>
                <a:spcAft>
                  <a:spcPts val="0"/>
                </a:spcAft>
              </a:pPr>
              <a:t>‹nº›</a:t>
            </a:fld>
            <a:endParaRPr lang="en-US">
              <a:solidFill>
                <a:prstClr val="black"/>
              </a:solidFill>
              <a:latin typeface="Trebuchet MS"/>
              <a:cs typeface="+mn-c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05181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207482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784400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93670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22921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964535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86883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20/02/2015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932789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334047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428985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8043813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27830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A144E41-40A6-417F-B238-2EF45D0F1DF2}" type="datetimeFigureOut">
              <a:rPr lang="pt-BR" smtClean="0"/>
              <a:t>20/02/2015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59369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A144E41-40A6-417F-B238-2EF45D0F1DF2}" type="datetimeFigureOut">
              <a:rPr lang="pt-BR" smtClean="0"/>
              <a:t>20/02/2015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568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A144E41-40A6-417F-B238-2EF45D0F1DF2}" type="datetimeFigureOut">
              <a:rPr lang="pt-BR" smtClean="0"/>
              <a:t>20/02/2015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76083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A144E41-40A6-417F-B238-2EF45D0F1DF2}" type="datetimeFigureOut">
              <a:rPr lang="pt-BR" smtClean="0"/>
              <a:t>20/02/2015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56242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A144E41-40A6-417F-B238-2EF45D0F1DF2}" type="datetimeFigureOut">
              <a:rPr lang="pt-BR" smtClean="0"/>
              <a:t>20/02/2015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43040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144E41-40A6-417F-B238-2EF45D0F1DF2}" type="datetimeFigureOut">
              <a:rPr lang="pt-BR" smtClean="0"/>
              <a:t>20/02/2015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131285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144E41-40A6-417F-B238-2EF45D0F1DF2}" type="datetimeFigureOut">
              <a:rPr lang="pt-BR" smtClean="0"/>
              <a:t>20/02/2015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85576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144E41-40A6-417F-B238-2EF45D0F1DF2}" type="datetimeFigureOut">
              <a:rPr lang="pt-BR" smtClean="0"/>
              <a:t>20/02/2015</a:t>
            </a:fld>
            <a:endParaRPr lang="pt-BR"/>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62F67-E170-46F8-87AA-7A37A1D70F4D}" type="slidenum">
              <a:rPr lang="pt-BR" smtClean="0"/>
              <a:t>‹nº›</a:t>
            </a:fld>
            <a:endParaRPr lang="pt-BR"/>
          </a:p>
        </p:txBody>
      </p:sp>
    </p:spTree>
    <p:extLst>
      <p:ext uri="{BB962C8B-B14F-4D97-AF65-F5344CB8AC3E}">
        <p14:creationId xmlns:p14="http://schemas.microsoft.com/office/powerpoint/2010/main" val="87909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2556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registradores.org.br/noticias/sp-registrado-o-primeiro-instrumento-particular-de-compra-e-venda-enviado-eletronicament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file:///C:\Projetos%20(local)\Abrainc\_Relat&#243;rios\201501\Indicadores_Compostos.xlsx!Venda&amp;Estoque!L16C13:L18C14" TargetMode="Externa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file:///C:\Projetos%20(local)\Abrainc\_Relat&#243;rios\201501\Indicadores_Compostos.xlsx!Lan&#231;amentos&amp;Vendas!L16C13:L18C14" TargetMode="Externa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file:///C:\Projetos%20(local)\Abrainc\_Relat&#243;rios\201501\Indicadores_Compostos.xlsx!Distrato&amp;Vendas!L16C13:L18C1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file:///C:\Projetos%20(local)\Abrainc\_Relat&#243;rios\201501\Indicadores_Compostos.xlsx!Distrato&amp;Entregas!L16C13:L18C14" TargetMode="External"/></Relationships>
</file>

<file path=ppt/slides/_rels/slide31.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SA&amp;Credor!L16C13:L18C14" TargetMode="Externa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chart" Target="../charts/chart5.x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SAP&amp;Credor!L16C13:L18C14" TargetMode="Externa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chart" Target="../charts/chart6.x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SA&amp;SAP!L16C13:L18C14" TargetMode="Externa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chart" Target="../charts/chart7.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683568" y="4869160"/>
            <a:ext cx="7697787" cy="96436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smtClean="0">
                <a:solidFill>
                  <a:srgbClr val="969696"/>
                </a:solidFill>
                <a:latin typeface="BlissEB" panose="02000506050000020004" pitchFamily="2" charset="0"/>
                <a:ea typeface="Helvetica" charset="0"/>
                <a:cs typeface="Helvetica" charset="0"/>
                <a:sym typeface="Helvetica" charset="0"/>
              </a:rPr>
              <a:t>Comitê </a:t>
            </a:r>
            <a:r>
              <a:rPr lang="en-US" sz="2800" dirty="0">
                <a:solidFill>
                  <a:srgbClr val="969696"/>
                </a:solidFill>
                <a:latin typeface="BlissEB" panose="02000506050000020004" pitchFamily="2" charset="0"/>
                <a:ea typeface="Helvetica" charset="0"/>
                <a:cs typeface="Helvetica" charset="0"/>
                <a:sym typeface="Helvetica" charset="0"/>
              </a:rPr>
              <a:t>Financeiro</a:t>
            </a:r>
          </a:p>
          <a:p>
            <a:pPr algn="ctr" defTabSz="914145" hangingPunct="0"/>
            <a:r>
              <a:rPr lang="en-US" sz="2800" dirty="0" err="1">
                <a:solidFill>
                  <a:srgbClr val="969696"/>
                </a:solidFill>
                <a:latin typeface="BlissEB" panose="02000506050000020004" pitchFamily="2" charset="0"/>
                <a:ea typeface="Helvetica" charset="0"/>
                <a:cs typeface="Helvetica" charset="0"/>
                <a:sym typeface="Helvetica" charset="0"/>
              </a:rPr>
              <a:t>Reunião</a:t>
            </a:r>
            <a:r>
              <a:rPr lang="en-US" sz="2800" dirty="0">
                <a:solidFill>
                  <a:srgbClr val="969696"/>
                </a:solidFill>
                <a:latin typeface="BlissEB" panose="02000506050000020004" pitchFamily="2" charset="0"/>
                <a:ea typeface="Helvetica" charset="0"/>
                <a:cs typeface="Helvetica" charset="0"/>
                <a:sym typeface="Helvetica" charset="0"/>
              </a:rPr>
              <a:t> </a:t>
            </a:r>
            <a:r>
              <a:rPr lang="en-US" sz="2800" dirty="0" smtClean="0">
                <a:solidFill>
                  <a:srgbClr val="969696"/>
                </a:solidFill>
                <a:latin typeface="BlissEB" panose="02000506050000020004" pitchFamily="2" charset="0"/>
                <a:ea typeface="Helvetica" charset="0"/>
                <a:cs typeface="Helvetica" charset="0"/>
                <a:sym typeface="Helvetica" charset="0"/>
              </a:rPr>
              <a:t>18/2/2015</a:t>
            </a:r>
            <a:endParaRPr lang="en-US" sz="2800" dirty="0">
              <a:solidFill>
                <a:srgbClr val="969696"/>
              </a:solidFill>
              <a:latin typeface="BlissEB" panose="02000506050000020004" pitchFamily="2" charset="0"/>
              <a:ea typeface="Helvetica" charset="0"/>
              <a:cs typeface="Helvetica" charset="0"/>
              <a:sym typeface="Helvetica" charset="0"/>
            </a:endParaRPr>
          </a:p>
        </p:txBody>
      </p:sp>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pic>
        <p:nvPicPr>
          <p:cNvPr id="3" name="Imagem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2060848"/>
            <a:ext cx="7272808" cy="1662581"/>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41393"/>
            <a:ext cx="8696325"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rPr>
              <a:t>Modelo de vendas – </a:t>
            </a:r>
            <a:r>
              <a:rPr lang="pt-BR" sz="2000" dirty="0" smtClean="0">
                <a:solidFill>
                  <a:srgbClr val="969696"/>
                </a:solidFill>
                <a:latin typeface="BlissEB" panose="02000506050000020004" pitchFamily="2" charset="0"/>
                <a:ea typeface="Helvetica" charset="0"/>
                <a:cs typeface="Helvetica" charset="0"/>
              </a:rPr>
              <a:t>reanálise</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404664"/>
            <a:ext cx="8624887" cy="5035511"/>
          </a:xfrm>
          <a:prstGeom prst="rect">
            <a:avLst/>
          </a:prstGeom>
          <a:noFill/>
          <a:ln w="9525">
            <a:noFill/>
            <a:miter lim="800000"/>
            <a:headEnd/>
            <a:tailEnd/>
          </a:ln>
        </p:spPr>
        <p:txBody>
          <a:bodyPr lIns="64291" tIns="32146" rIns="64291" bIns="32146">
            <a:spAutoFit/>
          </a:bodyPr>
          <a:lstStyle/>
          <a:p>
            <a:endParaRPr lang="pt-BR" sz="1700" b="1" dirty="0">
              <a:latin typeface="BlissL" panose="02000506030000020004" pitchFamily="2" charset="0"/>
            </a:endParaRPr>
          </a:p>
          <a:p>
            <a:r>
              <a:rPr lang="pt-BR" sz="1700" b="1" dirty="0" smtClean="0">
                <a:latin typeface="BlissL" panose="02000506030000020004" pitchFamily="2" charset="0"/>
              </a:rPr>
              <a:t>Comitê Jurídico</a:t>
            </a:r>
          </a:p>
          <a:p>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A questão consumerista e os pontos apontados </a:t>
            </a: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A decisão do TJ e seu efeito sobre as </a:t>
            </a:r>
            <a:r>
              <a:rPr lang="pt-BR" sz="1700" dirty="0" err="1" smtClean="0">
                <a:latin typeface="BlissL" panose="02000506030000020004" pitchFamily="2" charset="0"/>
              </a:rPr>
              <a:t>Houses</a:t>
            </a:r>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Corretores Associados – alternativa efetiva para as imobiliárias e as </a:t>
            </a:r>
            <a:r>
              <a:rPr lang="pt-BR" sz="1700" dirty="0" err="1" smtClean="0">
                <a:latin typeface="BlissL" panose="02000506030000020004" pitchFamily="2" charset="0"/>
              </a:rPr>
              <a:t>houses</a:t>
            </a:r>
            <a:r>
              <a:rPr lang="pt-BR" sz="1700" dirty="0" smtClean="0">
                <a:latin typeface="BlissL" panose="02000506030000020004" pitchFamily="2" charset="0"/>
              </a:rPr>
              <a:t>?</a:t>
            </a:r>
          </a:p>
          <a:p>
            <a:endParaRPr lang="pt-BR" sz="1700" dirty="0" smtClean="0">
              <a:latin typeface="BlissL" panose="02000506030000020004" pitchFamily="2" charset="0"/>
            </a:endParaRPr>
          </a:p>
          <a:p>
            <a:r>
              <a:rPr lang="pt-BR" sz="1700" b="1" dirty="0" smtClean="0">
                <a:latin typeface="BlissL" panose="02000506030000020004" pitchFamily="2" charset="0"/>
              </a:rPr>
              <a:t>Comitê Financeiro</a:t>
            </a:r>
          </a:p>
          <a:p>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O efeito dos </a:t>
            </a:r>
            <a:r>
              <a:rPr lang="pt-BR" sz="1700" dirty="0" err="1" smtClean="0">
                <a:latin typeface="BlissL" panose="02000506030000020004" pitchFamily="2" charset="0"/>
              </a:rPr>
              <a:t>distratos</a:t>
            </a:r>
            <a:r>
              <a:rPr lang="pt-BR" sz="1700" dirty="0" smtClean="0">
                <a:latin typeface="BlissL" panose="02000506030000020004" pitchFamily="2" charset="0"/>
              </a:rPr>
              <a:t> – Corretagem Apartada vs. Não Apartada</a:t>
            </a: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Custo de 1% do VGV – verificação</a:t>
            </a:r>
          </a:p>
          <a:p>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a:latin typeface="BlissL" panose="02000506030000020004" pitchFamily="2" charset="0"/>
            </a:endParaRPr>
          </a:p>
          <a:p>
            <a:endParaRPr lang="pt-BR" sz="1700" dirty="0">
              <a:latin typeface="BlissL" panose="02000506030000020004" pitchFamily="2" charset="0"/>
            </a:endParaRP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a:solidFill>
                  <a:srgbClr val="969696"/>
                </a:solidFill>
                <a:latin typeface="BlissL" panose="02000506030000020004" pitchFamily="2" charset="0"/>
                <a:ea typeface="Helvetica" charset="0"/>
                <a:cs typeface="Helvetica" charset="0"/>
                <a:sym typeface="Helvetica" charset="0"/>
              </a:rPr>
              <a:t>5</a:t>
            </a:r>
          </a:p>
        </p:txBody>
      </p:sp>
      <p:sp>
        <p:nvSpPr>
          <p:cNvPr id="15"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28006574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100024"/>
            <a:ext cx="7397750" cy="656586"/>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err="1">
                <a:solidFill>
                  <a:srgbClr val="969696"/>
                </a:solidFill>
                <a:latin typeface="BlissEB" panose="02000506050000020004" pitchFamily="2" charset="0"/>
                <a:ea typeface="Helvetica" charset="0"/>
                <a:cs typeface="Helvetica" charset="0"/>
                <a:sym typeface="Arial" pitchFamily="34" charset="0"/>
              </a:rPr>
              <a:t>Distratos</a:t>
            </a:r>
            <a:r>
              <a:rPr lang="pt-BR" sz="2000" dirty="0">
                <a:solidFill>
                  <a:srgbClr val="969696"/>
                </a:solidFill>
                <a:latin typeface="BlissEB" panose="02000506050000020004" pitchFamily="2" charset="0"/>
                <a:ea typeface="Helvetica" charset="0"/>
                <a:cs typeface="Helvetica" charset="0"/>
                <a:sym typeface="Arial" pitchFamily="34" charset="0"/>
              </a:rPr>
              <a:t> - </a:t>
            </a:r>
            <a:r>
              <a:rPr lang="pt-BR" sz="2000" dirty="0">
                <a:solidFill>
                  <a:srgbClr val="969696"/>
                </a:solidFill>
                <a:latin typeface="BlissEB" panose="02000506050000020004" pitchFamily="2" charset="0"/>
                <a:ea typeface="Helvetica" charset="0"/>
                <a:cs typeface="Helvetica" charset="0"/>
              </a:rPr>
              <a:t>Para minimizar efeitos de forma imediata</a:t>
            </a:r>
            <a:br>
              <a:rPr lang="pt-BR" sz="2000" dirty="0">
                <a:solidFill>
                  <a:srgbClr val="969696"/>
                </a:solidFill>
                <a:latin typeface="BlissEB" panose="02000506050000020004" pitchFamily="2" charset="0"/>
                <a:ea typeface="Helvetica" charset="0"/>
                <a:cs typeface="Helvetica" charset="0"/>
              </a:rPr>
            </a:b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5820342"/>
          </a:xfrm>
          <a:prstGeom prst="rect">
            <a:avLst/>
          </a:prstGeom>
          <a:noFill/>
          <a:ln w="9525">
            <a:noFill/>
            <a:miter lim="800000"/>
            <a:headEnd/>
            <a:tailEnd/>
          </a:ln>
        </p:spPr>
        <p:txBody>
          <a:bodyPr wrap="square" lIns="64291" tIns="32146" rIns="64291" bIns="32146">
            <a:spAutoFit/>
          </a:bodyPr>
          <a:lstStyle/>
          <a:p>
            <a:r>
              <a:rPr lang="pt-BR" sz="1700" b="1" u="sng" dirty="0" smtClean="0">
                <a:latin typeface="BlissL" panose="02000506030000020004" pitchFamily="2" charset="0"/>
              </a:rPr>
              <a:t>1 - Concessão de crédito</a:t>
            </a:r>
            <a:r>
              <a:rPr lang="pt-BR" sz="1700" b="1" dirty="0" smtClean="0">
                <a:latin typeface="BlissL" panose="02000506030000020004" pitchFamily="2" charset="0"/>
              </a:rPr>
              <a:t> - </a:t>
            </a:r>
            <a:r>
              <a:rPr lang="pt-BR" sz="1700" dirty="0" smtClean="0">
                <a:latin typeface="BlissL" panose="02000506030000020004" pitchFamily="2" charset="0"/>
              </a:rPr>
              <a:t>Comitê </a:t>
            </a:r>
            <a:r>
              <a:rPr lang="pt-BR" sz="1700" dirty="0">
                <a:latin typeface="BlissL" panose="02000506030000020004" pitchFamily="2" charset="0"/>
              </a:rPr>
              <a:t>Financeiro </a:t>
            </a:r>
            <a:r>
              <a:rPr lang="pt-BR" sz="1700" dirty="0" smtClean="0">
                <a:latin typeface="BlissL" panose="02000506030000020004" pitchFamily="2" charset="0"/>
              </a:rPr>
              <a:t>ABRAINC</a:t>
            </a: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Ratings</a:t>
            </a:r>
            <a:r>
              <a:rPr lang="pt-BR" sz="1700" dirty="0">
                <a:latin typeface="BlissL" panose="02000506030000020004" pitchFamily="2" charset="0"/>
              </a:rPr>
              <a:t>/ Integração com informações de </a:t>
            </a:r>
            <a:r>
              <a:rPr lang="pt-BR" sz="1700" dirty="0" smtClean="0">
                <a:latin typeface="BlissL" panose="02000506030000020004" pitchFamily="2" charset="0"/>
              </a:rPr>
              <a:t>crédito - CETIP </a:t>
            </a:r>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Crédito na venda – Itaú/CETIP </a:t>
            </a:r>
          </a:p>
          <a:p>
            <a:pPr marL="285750" indent="-285750">
              <a:buFont typeface="Arial" panose="020B0604020202020204" pitchFamily="34" charset="0"/>
              <a:buChar char="•"/>
            </a:pPr>
            <a:endParaRPr lang="pt-BR" sz="1700" dirty="0" smtClean="0">
              <a:latin typeface="BlissL" panose="02000506030000020004" pitchFamily="2" charset="0"/>
            </a:endParaRPr>
          </a:p>
          <a:p>
            <a:r>
              <a:rPr lang="pt-BR" sz="1700" b="1" dirty="0" smtClean="0">
                <a:latin typeface="BlissL" panose="02000506030000020004" pitchFamily="2" charset="0"/>
              </a:rPr>
              <a:t>2 </a:t>
            </a:r>
            <a:r>
              <a:rPr lang="pt-BR" sz="1700" b="1" dirty="0">
                <a:latin typeface="BlissL" panose="02000506030000020004" pitchFamily="2" charset="0"/>
              </a:rPr>
              <a:t>- </a:t>
            </a:r>
            <a:r>
              <a:rPr lang="pt-BR" sz="1700" b="1" u="sng" dirty="0">
                <a:latin typeface="BlissL" panose="02000506030000020004" pitchFamily="2" charset="0"/>
              </a:rPr>
              <a:t>Modelo de Negócios/ </a:t>
            </a:r>
            <a:r>
              <a:rPr lang="pt-BR" sz="1700" b="1" u="sng" dirty="0" smtClean="0">
                <a:latin typeface="BlissL" panose="02000506030000020004" pitchFamily="2" charset="0"/>
              </a:rPr>
              <a:t>Bancos </a:t>
            </a:r>
            <a:r>
              <a:rPr lang="pt-BR" sz="1700" dirty="0" smtClean="0">
                <a:latin typeface="BlissL" panose="02000506030000020004" pitchFamily="2" charset="0"/>
              </a:rPr>
              <a:t>- </a:t>
            </a:r>
            <a:r>
              <a:rPr lang="pt-BR" sz="1700" dirty="0">
                <a:latin typeface="BlissL" panose="02000506030000020004" pitchFamily="2" charset="0"/>
              </a:rPr>
              <a:t>Comitê Financeiro ABRAINC</a:t>
            </a:r>
          </a:p>
          <a:p>
            <a:pPr marL="285750" indent="-285750">
              <a:buFont typeface="Arial" panose="020B0604020202020204" pitchFamily="34" charset="0"/>
              <a:buChar char="•"/>
            </a:pPr>
            <a:endParaRPr lang="pt-BR" sz="1700" b="1" dirty="0" smtClean="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Repasse </a:t>
            </a:r>
            <a:r>
              <a:rPr lang="pt-BR" sz="1700" b="1" dirty="0">
                <a:latin typeface="BlissL" panose="02000506030000020004" pitchFamily="2" charset="0"/>
              </a:rPr>
              <a:t>antecipado </a:t>
            </a:r>
            <a:endParaRPr lang="pt-BR" sz="1700" dirty="0"/>
          </a:p>
          <a:p>
            <a:pPr marL="742950" lvl="1" indent="-285750">
              <a:buFont typeface="Arial" panose="020B0604020202020204" pitchFamily="34" charset="0"/>
              <a:buChar char="•"/>
            </a:pPr>
            <a:r>
              <a:rPr lang="pt-BR" sz="1700" dirty="0">
                <a:latin typeface="BlissL" panose="02000506030000020004" pitchFamily="2" charset="0"/>
              </a:rPr>
              <a:t>Venda com repasse – piloto </a:t>
            </a:r>
            <a:r>
              <a:rPr lang="pt-BR" sz="1700" dirty="0" err="1">
                <a:latin typeface="BlissL" panose="02000506030000020004" pitchFamily="2" charset="0"/>
              </a:rPr>
              <a:t>Cyrela</a:t>
            </a:r>
            <a:endParaRPr lang="pt-BR" sz="1700" dirty="0">
              <a:latin typeface="BlissL" panose="02000506030000020004" pitchFamily="2" charset="0"/>
            </a:endParaRPr>
          </a:p>
          <a:p>
            <a:pPr marL="742950" lvl="1" indent="-285750">
              <a:buFont typeface="Arial" panose="020B0604020202020204" pitchFamily="34" charset="0"/>
              <a:buChar char="•"/>
            </a:pPr>
            <a:r>
              <a:rPr lang="pt-BR" sz="1700" dirty="0">
                <a:latin typeface="BlissL" panose="02000506030000020004" pitchFamily="2" charset="0"/>
              </a:rPr>
              <a:t>Vendas mais especializadas e mais firmes</a:t>
            </a:r>
          </a:p>
          <a:p>
            <a:pPr marL="742950" lvl="1" indent="-285750">
              <a:buFont typeface="Arial" panose="020B0604020202020204" pitchFamily="34" charset="0"/>
              <a:buChar char="•"/>
            </a:pPr>
            <a:r>
              <a:rPr lang="pt-BR" sz="1700" dirty="0">
                <a:latin typeface="BlissL" panose="02000506030000020004" pitchFamily="2" charset="0"/>
              </a:rPr>
              <a:t>Queda no distrato – mas também nas vendas</a:t>
            </a:r>
          </a:p>
          <a:p>
            <a:pPr marL="742950" lvl="1" indent="-285750">
              <a:buFont typeface="Arial" panose="020B0604020202020204" pitchFamily="34" charset="0"/>
              <a:buChar char="•"/>
            </a:pPr>
            <a:r>
              <a:rPr lang="pt-BR" sz="1700" dirty="0">
                <a:latin typeface="BlissL" panose="02000506030000020004" pitchFamily="2" charset="0"/>
              </a:rPr>
              <a:t>Menor equipe, com melhor definição de subordinação</a:t>
            </a:r>
          </a:p>
          <a:p>
            <a:endParaRPr lang="pt-BR" sz="1700" dirty="0">
              <a:latin typeface="BlissL" panose="02000506030000020004" pitchFamily="2" charset="0"/>
            </a:endParaRPr>
          </a:p>
          <a:p>
            <a:r>
              <a:rPr lang="pt-BR" sz="1700" b="1" dirty="0">
                <a:latin typeface="BlissL" panose="02000506030000020004" pitchFamily="2" charset="0"/>
              </a:rPr>
              <a:t>3</a:t>
            </a:r>
            <a:r>
              <a:rPr lang="pt-BR" sz="1700" b="1" dirty="0" smtClean="0">
                <a:latin typeface="BlissL" panose="02000506030000020004" pitchFamily="2" charset="0"/>
              </a:rPr>
              <a:t> </a:t>
            </a:r>
            <a:r>
              <a:rPr lang="pt-BR" sz="1700" b="1" dirty="0">
                <a:latin typeface="BlissL" panose="02000506030000020004" pitchFamily="2" charset="0"/>
              </a:rPr>
              <a:t>- </a:t>
            </a:r>
            <a:r>
              <a:rPr lang="pt-BR" sz="1700" b="1" u="sng" dirty="0">
                <a:latin typeface="BlissL" panose="02000506030000020004" pitchFamily="2" charset="0"/>
              </a:rPr>
              <a:t>Ajustes legislativos</a:t>
            </a:r>
            <a:r>
              <a:rPr lang="pt-BR" sz="1700" b="1" dirty="0">
                <a:latin typeface="BlissL" panose="02000506030000020004" pitchFamily="2" charset="0"/>
              </a:rPr>
              <a:t> – GT Legislativo </a:t>
            </a:r>
            <a:r>
              <a:rPr lang="pt-BR" sz="1700" b="1" dirty="0" smtClean="0">
                <a:latin typeface="BlissL" panose="02000506030000020004" pitchFamily="2" charset="0"/>
              </a:rPr>
              <a:t>– </a:t>
            </a:r>
            <a:r>
              <a:rPr lang="pt-BR" sz="1700" dirty="0" smtClean="0">
                <a:latin typeface="BlissL" panose="02000506030000020004" pitchFamily="2" charset="0"/>
              </a:rPr>
              <a:t>R. </a:t>
            </a:r>
            <a:r>
              <a:rPr lang="pt-BR" sz="1700" dirty="0">
                <a:latin typeface="BlissL" panose="02000506030000020004" pitchFamily="2" charset="0"/>
              </a:rPr>
              <a:t>Menin, </a:t>
            </a:r>
            <a:r>
              <a:rPr lang="pt-BR" sz="1700" dirty="0" smtClean="0">
                <a:latin typeface="BlissL" panose="02000506030000020004" pitchFamily="2" charset="0"/>
              </a:rPr>
              <a:t>F. </a:t>
            </a:r>
            <a:r>
              <a:rPr lang="pt-BR" sz="1700" dirty="0">
                <a:latin typeface="BlissL" panose="02000506030000020004" pitchFamily="2" charset="0"/>
              </a:rPr>
              <a:t>Zarzur, </a:t>
            </a:r>
            <a:r>
              <a:rPr lang="pt-BR" sz="1700" dirty="0" smtClean="0">
                <a:latin typeface="BlissL" panose="02000506030000020004" pitchFamily="2" charset="0"/>
              </a:rPr>
              <a:t>R. </a:t>
            </a:r>
            <a:r>
              <a:rPr lang="pt-BR" sz="1700" dirty="0">
                <a:latin typeface="BlissL" panose="02000506030000020004" pitchFamily="2" charset="0"/>
              </a:rPr>
              <a:t>Cury, </a:t>
            </a:r>
            <a:r>
              <a:rPr lang="pt-BR" sz="1700" dirty="0" smtClean="0">
                <a:latin typeface="BlissL" panose="02000506030000020004" pitchFamily="2" charset="0"/>
              </a:rPr>
              <a:t>C. </a:t>
            </a:r>
            <a:r>
              <a:rPr lang="pt-BR" sz="1700" dirty="0">
                <a:latin typeface="BlissL" panose="02000506030000020004" pitchFamily="2" charset="0"/>
              </a:rPr>
              <a:t>Bernardes, ABRAINC, </a:t>
            </a:r>
            <a:r>
              <a:rPr lang="pt-BR" sz="1700" dirty="0" smtClean="0">
                <a:latin typeface="BlissL" panose="02000506030000020004" pitchFamily="2" charset="0"/>
              </a:rPr>
              <a:t>L. F. Moura</a:t>
            </a:r>
            <a:endParaRPr lang="pt-BR" sz="1700" b="1" u="sng" dirty="0">
              <a:latin typeface="BlissL" panose="02000506030000020004" pitchFamily="2" charset="0"/>
            </a:endParaRPr>
          </a:p>
          <a:p>
            <a:pPr marL="285750" indent="-285750">
              <a:buFont typeface="Arial" panose="020B0604020202020204" pitchFamily="34" charset="0"/>
              <a:buChar char="•"/>
            </a:pPr>
            <a:endParaRPr lang="pt-BR" sz="1700" b="1" dirty="0" smtClean="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Imagem </a:t>
            </a:r>
            <a:r>
              <a:rPr lang="pt-BR" sz="1700" b="1" dirty="0">
                <a:latin typeface="BlissL" panose="02000506030000020004" pitchFamily="2" charset="0"/>
              </a:rPr>
              <a:t>do setor e esclarecimentos </a:t>
            </a:r>
            <a:r>
              <a:rPr lang="pt-BR" sz="1700" dirty="0">
                <a:latin typeface="BlissL" panose="02000506030000020004" pitchFamily="2" charset="0"/>
              </a:rPr>
              <a:t>– Cartilha</a:t>
            </a:r>
          </a:p>
          <a:p>
            <a:pPr marL="285750" indent="-285750">
              <a:buFont typeface="Arial" panose="020B0604020202020204" pitchFamily="34" charset="0"/>
              <a:buChar char="•"/>
            </a:pPr>
            <a:r>
              <a:rPr lang="pt-BR" sz="1700" b="1" dirty="0" smtClean="0">
                <a:latin typeface="BlissL" panose="02000506030000020004" pitchFamily="2" charset="0"/>
              </a:rPr>
              <a:t>Definições </a:t>
            </a:r>
            <a:r>
              <a:rPr lang="pt-BR" sz="1700" b="1" dirty="0">
                <a:latin typeface="BlissL" panose="02000506030000020004" pitchFamily="2" charset="0"/>
              </a:rPr>
              <a:t>legais sobre retenção </a:t>
            </a:r>
            <a:r>
              <a:rPr lang="pt-BR" sz="1700" dirty="0">
                <a:latin typeface="BlissL" panose="02000506030000020004" pitchFamily="2" charset="0"/>
              </a:rPr>
              <a:t>– trabalho proativo com Legislativo</a:t>
            </a:r>
          </a:p>
          <a:p>
            <a:pPr marL="742950" lvl="1" indent="-285750">
              <a:buFont typeface="Arial" panose="020B0604020202020204" pitchFamily="34" charset="0"/>
              <a:buChar char="•"/>
            </a:pPr>
            <a:r>
              <a:rPr lang="pt-BR" sz="1700" dirty="0">
                <a:latin typeface="BlissL" panose="02000506030000020004" pitchFamily="2" charset="0"/>
              </a:rPr>
              <a:t>Empresas ABRAINC – 44 Deputados Federais e 6 Senadores</a:t>
            </a:r>
          </a:p>
          <a:p>
            <a:pPr marL="742950" lvl="1" indent="-285750">
              <a:buFont typeface="Arial" panose="020B0604020202020204" pitchFamily="34" charset="0"/>
              <a:buChar char="•"/>
            </a:pPr>
            <a:r>
              <a:rPr lang="pt-BR" sz="1700" dirty="0">
                <a:latin typeface="BlissL" panose="02000506030000020004" pitchFamily="2" charset="0"/>
              </a:rPr>
              <a:t>Plano de Acompanhamento ABRAINC </a:t>
            </a:r>
          </a:p>
          <a:p>
            <a:pPr marL="742950" lvl="1" indent="-285750">
              <a:buFont typeface="Arial" panose="020B0604020202020204" pitchFamily="34" charset="0"/>
              <a:buChar char="•"/>
            </a:pPr>
            <a:r>
              <a:rPr lang="pt-BR" sz="1700" dirty="0">
                <a:latin typeface="BlissL" panose="02000506030000020004" pitchFamily="2" charset="0"/>
              </a:rPr>
              <a:t>Plano de acompanhamento com Secovi e CBIC: definições, </a:t>
            </a:r>
            <a:r>
              <a:rPr lang="pt-BR" sz="1700" dirty="0" smtClean="0">
                <a:latin typeface="BlissL" panose="02000506030000020004" pitchFamily="2" charset="0"/>
              </a:rPr>
              <a:t>implementação</a:t>
            </a:r>
          </a:p>
          <a:p>
            <a:pPr marL="742950" lvl="1" indent="-285750">
              <a:buFont typeface="Arial" panose="020B0604020202020204" pitchFamily="34" charset="0"/>
              <a:buChar char="•"/>
            </a:pPr>
            <a:endParaRPr lang="pt-BR" sz="1700" dirty="0">
              <a:latin typeface="BlissL" panose="02000506030000020004" pitchFamily="2" charset="0"/>
            </a:endParaRPr>
          </a:p>
          <a:p>
            <a:r>
              <a:rPr lang="pt-BR" sz="1700" b="1" u="sng" dirty="0">
                <a:latin typeface="BlissL" panose="02000506030000020004" pitchFamily="2" charset="0"/>
              </a:rPr>
              <a:t>4 - Jurisprudência</a:t>
            </a:r>
            <a:r>
              <a:rPr lang="pt-BR" sz="1700" b="1" dirty="0">
                <a:latin typeface="BlissL" panose="02000506030000020004" pitchFamily="2" charset="0"/>
              </a:rPr>
              <a:t> - </a:t>
            </a:r>
            <a:r>
              <a:rPr lang="pt-BR" sz="1700" dirty="0" smtClean="0">
                <a:latin typeface="BlissL" panose="02000506030000020004" pitchFamily="2" charset="0"/>
              </a:rPr>
              <a:t>Conselho Jurídico ABRAINC (e Secovi)</a:t>
            </a:r>
            <a:endParaRPr lang="pt-BR" sz="1700" u="sng" dirty="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6</a:t>
            </a:r>
            <a:endParaRPr lang="en-US" sz="1050" dirty="0">
              <a:solidFill>
                <a:srgbClr val="969696"/>
              </a:solidFill>
              <a:latin typeface="BlissL" panose="02000506030000020004" pitchFamily="2" charset="0"/>
              <a:ea typeface="Helvetica" charset="0"/>
              <a:cs typeface="Helvetica" charset="0"/>
              <a:sym typeface="Helvetica" charset="0"/>
            </a:endParaRPr>
          </a:p>
        </p:txBody>
      </p:sp>
      <p:sp>
        <p:nvSpPr>
          <p:cNvPr id="14"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28610703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84050"/>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err="1">
                <a:solidFill>
                  <a:srgbClr val="969696"/>
                </a:solidFill>
                <a:latin typeface="BlissEB" panose="02000506050000020004" pitchFamily="2" charset="0"/>
                <a:ea typeface="Helvetica" charset="0"/>
                <a:cs typeface="Helvetica" charset="0"/>
                <a:sym typeface="Arial" pitchFamily="34" charset="0"/>
              </a:rPr>
              <a:t>Distratos</a:t>
            </a:r>
            <a:r>
              <a:rPr lang="pt-BR" sz="2000" dirty="0">
                <a:solidFill>
                  <a:srgbClr val="969696"/>
                </a:solidFill>
                <a:latin typeface="BlissEB" panose="02000506050000020004" pitchFamily="2" charset="0"/>
                <a:ea typeface="Helvetica" charset="0"/>
                <a:cs typeface="Helvetica" charset="0"/>
                <a:sym typeface="Arial" pitchFamily="34" charset="0"/>
              </a:rPr>
              <a:t> – GT Judiciário - </a:t>
            </a:r>
            <a:r>
              <a:rPr lang="pt-BR" sz="2000" dirty="0" smtClean="0">
                <a:solidFill>
                  <a:srgbClr val="969696"/>
                </a:solidFill>
                <a:latin typeface="BlissEB" panose="02000506050000020004" pitchFamily="2" charset="0"/>
                <a:ea typeface="Helvetica" charset="0"/>
                <a:cs typeface="Helvetica" charset="0"/>
                <a:sym typeface="Arial" pitchFamily="34" charset="0"/>
              </a:rPr>
              <a:t>Jurisprudência</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5297121"/>
          </a:xfrm>
          <a:prstGeom prst="rect">
            <a:avLst/>
          </a:prstGeom>
          <a:noFill/>
          <a:ln w="9525">
            <a:noFill/>
            <a:miter lim="800000"/>
            <a:headEnd/>
            <a:tailEnd/>
          </a:ln>
        </p:spPr>
        <p:txBody>
          <a:bodyPr wrap="square" lIns="64291" tIns="32146" rIns="64291" bIns="32146">
            <a:spAutoFit/>
          </a:bodyPr>
          <a:lstStyle/>
          <a:p>
            <a:r>
              <a:rPr lang="pt-BR" sz="1700" b="1" dirty="0" smtClean="0">
                <a:latin typeface="BlissL" panose="02000506030000020004" pitchFamily="2" charset="0"/>
              </a:rPr>
              <a:t>Cartilha</a:t>
            </a:r>
            <a:r>
              <a:rPr lang="pt-BR" sz="1700" dirty="0" smtClean="0">
                <a:latin typeface="BlissL" panose="02000506030000020004" pitchFamily="2" charset="0"/>
              </a:rPr>
              <a:t> </a:t>
            </a:r>
            <a:r>
              <a:rPr lang="pt-BR" sz="1700" dirty="0">
                <a:latin typeface="BlissL" panose="02000506030000020004" pitchFamily="2" charset="0"/>
              </a:rPr>
              <a:t>- agenda integrada, finalização, lançamento, </a:t>
            </a:r>
            <a:r>
              <a:rPr lang="pt-BR" sz="1700" dirty="0" smtClean="0">
                <a:latin typeface="BlissL" panose="02000506030000020004" pitchFamily="2" charset="0"/>
              </a:rPr>
              <a:t>discussão</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a:latin typeface="BlissL" panose="02000506030000020004" pitchFamily="2" charset="0"/>
              </a:rPr>
              <a:t>Destinatários</a:t>
            </a:r>
            <a:r>
              <a:rPr lang="pt-BR" sz="1700" dirty="0">
                <a:latin typeface="BlissL" panose="02000506030000020004" pitchFamily="2" charset="0"/>
              </a:rPr>
              <a:t> – consumidores, MP, </a:t>
            </a:r>
            <a:r>
              <a:rPr lang="pt-BR" sz="1700" dirty="0" err="1">
                <a:latin typeface="BlissL" panose="02000506030000020004" pitchFamily="2" charset="0"/>
              </a:rPr>
              <a:t>Procons</a:t>
            </a:r>
            <a:r>
              <a:rPr lang="pt-BR" sz="1700" dirty="0">
                <a:latin typeface="BlissL" panose="02000506030000020004" pitchFamily="2" charset="0"/>
              </a:rPr>
              <a:t>, Executivo, STJ - defesa do equilíbrio.  </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smtClean="0">
                <a:latin typeface="BlissL" panose="02000506030000020004" pitchFamily="2" charset="0"/>
              </a:rPr>
              <a:t>Objetivos</a:t>
            </a:r>
          </a:p>
          <a:p>
            <a:r>
              <a:rPr lang="pt-BR" sz="1700" b="1" dirty="0" smtClean="0">
                <a:latin typeface="BlissL" panose="02000506030000020004" pitchFamily="2" charset="0"/>
              </a:rPr>
              <a:t> </a:t>
            </a:r>
            <a:endParaRPr lang="pt-BR" sz="1700" b="1"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Esclarecimentos</a:t>
            </a:r>
          </a:p>
          <a:p>
            <a:pPr marL="285750" indent="-285750">
              <a:buFont typeface="Arial" panose="020B0604020202020204" pitchFamily="34" charset="0"/>
              <a:buChar char="•"/>
            </a:pPr>
            <a:r>
              <a:rPr lang="pt-BR" sz="1700" dirty="0">
                <a:latin typeface="BlissL" panose="02000506030000020004" pitchFamily="2" charset="0"/>
              </a:rPr>
              <a:t>Importância da produção imobiliária</a:t>
            </a:r>
          </a:p>
          <a:p>
            <a:pPr marL="285750" indent="-285750">
              <a:buFont typeface="Arial" panose="020B0604020202020204" pitchFamily="34" charset="0"/>
              <a:buChar char="•"/>
            </a:pPr>
            <a:r>
              <a:rPr lang="pt-BR" sz="1700" dirty="0">
                <a:latin typeface="BlissL" panose="02000506030000020004" pitchFamily="2" charset="0"/>
              </a:rPr>
              <a:t>Valorização e propostas pelo equilíbrio</a:t>
            </a:r>
          </a:p>
          <a:p>
            <a:pPr marL="285750" indent="-285750">
              <a:buFont typeface="Arial" panose="020B0604020202020204" pitchFamily="34" charset="0"/>
              <a:buChar char="•"/>
            </a:pPr>
            <a:r>
              <a:rPr lang="pt-BR" sz="1700" dirty="0">
                <a:latin typeface="BlissL" panose="02000506030000020004" pitchFamily="2" charset="0"/>
              </a:rPr>
              <a:t>Documento base para construção de enunciados e </a:t>
            </a:r>
            <a:r>
              <a:rPr lang="pt-BR" sz="1700" dirty="0" smtClean="0">
                <a:latin typeface="BlissL" panose="02000506030000020004" pitchFamily="2" charset="0"/>
              </a:rPr>
              <a:t>entendimentos</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smtClean="0">
                <a:latin typeface="BlissL" panose="02000506030000020004" pitchFamily="2" charset="0"/>
              </a:rPr>
              <a:t>Verificação e finalização de texto</a:t>
            </a:r>
            <a:r>
              <a:rPr lang="pt-BR" sz="1700" dirty="0" smtClean="0">
                <a:latin typeface="BlissL" panose="02000506030000020004" pitchFamily="2" charset="0"/>
              </a:rPr>
              <a:t> </a:t>
            </a: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Agendamento de reuniões para leitura final com Secovi, CBIC e ADEMI </a:t>
            </a:r>
            <a:endParaRPr lang="pt-BR" sz="1700" dirty="0">
              <a:latin typeface="BlissL" panose="02000506030000020004" pitchFamily="2" charset="0"/>
            </a:endParaRPr>
          </a:p>
          <a:p>
            <a:pPr lvl="1"/>
            <a:endParaRPr lang="pt-BR" sz="1700" dirty="0">
              <a:latin typeface="BlissL" panose="02000506030000020004" pitchFamily="2" charset="0"/>
            </a:endParaRPr>
          </a:p>
          <a:p>
            <a:pPr lvl="1"/>
            <a:endParaRPr lang="pt-BR" sz="1700" dirty="0">
              <a:latin typeface="BlissL" panose="02000506030000020004" pitchFamily="2" charset="0"/>
            </a:endParaRPr>
          </a:p>
          <a:p>
            <a:r>
              <a:rPr lang="pt-BR" sz="1700" b="1" dirty="0" smtClean="0">
                <a:latin typeface="BlissL" panose="02000506030000020004" pitchFamily="2" charset="0"/>
              </a:rPr>
              <a:t>Lançamento </a:t>
            </a:r>
            <a:r>
              <a:rPr lang="pt-BR" sz="1700" dirty="0" smtClean="0">
                <a:latin typeface="BlissL" panose="02000506030000020004" pitchFamily="2" charset="0"/>
              </a:rPr>
              <a:t>–evento em Brasília – 8/4, com CBIC</a:t>
            </a:r>
          </a:p>
          <a:p>
            <a:endParaRPr lang="pt-BR" sz="1700" b="1" dirty="0">
              <a:latin typeface="BlissL" panose="02000506030000020004" pitchFamily="2" charset="0"/>
            </a:endParaRPr>
          </a:p>
          <a:p>
            <a:endParaRPr lang="pt-BR" sz="1700" b="1" dirty="0" smtClean="0">
              <a:latin typeface="BlissL" panose="02000506030000020004" pitchFamily="2" charset="0"/>
            </a:endParaRPr>
          </a:p>
          <a:p>
            <a:r>
              <a:rPr lang="pt-BR" sz="1700" b="1" dirty="0" smtClean="0">
                <a:latin typeface="BlissL" panose="02000506030000020004" pitchFamily="2" charset="0"/>
              </a:rPr>
              <a:t>Agenda concatenada </a:t>
            </a:r>
            <a:r>
              <a:rPr lang="pt-BR" sz="1700" dirty="0" smtClean="0">
                <a:latin typeface="BlissL" panose="02000506030000020004" pitchFamily="2" charset="0"/>
              </a:rPr>
              <a:t>– lançamento, mesas, divulgação – Comitê de Comunicação</a:t>
            </a:r>
            <a:endParaRPr lang="pt-BR" sz="1700" dirty="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7</a:t>
            </a:r>
            <a:endParaRPr lang="en-US" sz="1050" dirty="0">
              <a:solidFill>
                <a:srgbClr val="969696"/>
              </a:solidFill>
              <a:latin typeface="BlissL" panose="02000506030000020004" pitchFamily="2" charset="0"/>
              <a:ea typeface="Helvetica" charset="0"/>
              <a:cs typeface="Helvetica" charset="0"/>
              <a:sym typeface="Helvetica" charset="0"/>
            </a:endParaRPr>
          </a:p>
        </p:txBody>
      </p:sp>
      <p:sp>
        <p:nvSpPr>
          <p:cNvPr id="14"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06636708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36588" y="762000"/>
            <a:ext cx="7697787" cy="3303464"/>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Atualizações</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marL="742950" lvl="1" indent="-285750">
              <a:buFont typeface="Arial" panose="020B0604020202020204" pitchFamily="34" charset="0"/>
              <a:buChar char="•"/>
            </a:pPr>
            <a:r>
              <a:rPr lang="pt-BR" sz="2000" dirty="0" err="1">
                <a:solidFill>
                  <a:schemeClr val="bg2">
                    <a:lumMod val="50000"/>
                  </a:schemeClr>
                </a:solidFill>
                <a:latin typeface="BlissL" panose="02000506030000020004" pitchFamily="2" charset="0"/>
                <a:ea typeface="Helvetica" charset="0"/>
                <a:cs typeface="Helvetica" charset="0"/>
              </a:rPr>
              <a:t>Funding</a:t>
            </a:r>
            <a:r>
              <a:rPr lang="pt-BR" sz="2000" dirty="0">
                <a:solidFill>
                  <a:schemeClr val="bg2">
                    <a:lumMod val="50000"/>
                  </a:schemeClr>
                </a:solidFill>
                <a:latin typeface="BlissL" panose="02000506030000020004" pitchFamily="2" charset="0"/>
                <a:ea typeface="Helvetica" charset="0"/>
                <a:cs typeface="Helvetica" charset="0"/>
              </a:rPr>
              <a:t> -  Mapa 4, exigibilidade, perspectivas</a:t>
            </a:r>
          </a:p>
          <a:p>
            <a:pPr marL="742950" lvl="1" indent="-285750">
              <a:buFont typeface="Arial" panose="020B0604020202020204" pitchFamily="34" charset="0"/>
              <a:buChar char="•"/>
            </a:pPr>
            <a:r>
              <a:rPr lang="pt-BR" sz="2000" dirty="0">
                <a:solidFill>
                  <a:schemeClr val="bg2">
                    <a:lumMod val="50000"/>
                  </a:schemeClr>
                </a:solidFill>
                <a:latin typeface="BlissL" panose="02000506030000020004" pitchFamily="2" charset="0"/>
                <a:ea typeface="Helvetica" charset="0"/>
                <a:cs typeface="Helvetica" charset="0"/>
              </a:rPr>
              <a:t>ARISP, CETIP, Registro Eletrônico, desbloqueio de recursos  </a:t>
            </a:r>
          </a:p>
          <a:p>
            <a:pPr marL="742950" lvl="1" indent="-285750">
              <a:buFont typeface="Arial" panose="020B0604020202020204" pitchFamily="34" charset="0"/>
              <a:buChar char="•"/>
            </a:pPr>
            <a:r>
              <a:rPr lang="pt-BR" sz="2000" dirty="0">
                <a:solidFill>
                  <a:schemeClr val="bg2">
                    <a:lumMod val="50000"/>
                  </a:schemeClr>
                </a:solidFill>
                <a:latin typeface="BlissL" panose="02000506030000020004" pitchFamily="2" charset="0"/>
                <a:ea typeface="Helvetica" charset="0"/>
                <a:cs typeface="Helvetica" charset="0"/>
              </a:rPr>
              <a:t>Questões  CEF – coobrigação durante a obra</a:t>
            </a:r>
          </a:p>
          <a:p>
            <a:pPr marL="742950" lvl="1" indent="-285750">
              <a:buFont typeface="Arial" panose="020B0604020202020204" pitchFamily="34" charset="0"/>
              <a:buChar char="•"/>
            </a:pPr>
            <a:r>
              <a:rPr lang="pt-BR" sz="2000" dirty="0">
                <a:solidFill>
                  <a:schemeClr val="bg2">
                    <a:lumMod val="50000"/>
                  </a:schemeClr>
                </a:solidFill>
                <a:latin typeface="BlissL" panose="02000506030000020004" pitchFamily="2" charset="0"/>
                <a:ea typeface="Helvetica" charset="0"/>
                <a:cs typeface="Helvetica" charset="0"/>
              </a:rPr>
              <a:t>Aperfeiçoamentos de relatórios bancários</a:t>
            </a: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70859795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97085"/>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en-US" sz="2000" dirty="0" err="1">
                <a:solidFill>
                  <a:srgbClr val="969696"/>
                </a:solidFill>
                <a:latin typeface="BlissEB" panose="02000506050000020004" pitchFamily="2" charset="0"/>
                <a:ea typeface="Helvetica" charset="0"/>
                <a:cs typeface="Helvetica" charset="0"/>
                <a:sym typeface="Arial" pitchFamily="34" charset="0"/>
              </a:rPr>
              <a:t>Produtividade</a:t>
            </a:r>
            <a:r>
              <a:rPr lang="en-US" sz="2000" dirty="0">
                <a:solidFill>
                  <a:srgbClr val="969696"/>
                </a:solidFill>
                <a:latin typeface="BlissEB" panose="02000506050000020004" pitchFamily="2" charset="0"/>
                <a:ea typeface="Helvetica" charset="0"/>
                <a:cs typeface="Helvetica" charset="0"/>
                <a:sym typeface="Arial" pitchFamily="34" charset="0"/>
              </a:rPr>
              <a:t> – </a:t>
            </a:r>
            <a:r>
              <a:rPr lang="en-US" sz="2000" dirty="0" err="1">
                <a:solidFill>
                  <a:srgbClr val="969696"/>
                </a:solidFill>
                <a:latin typeface="BlissEB" panose="02000506050000020004" pitchFamily="2" charset="0"/>
                <a:ea typeface="Helvetica" charset="0"/>
                <a:cs typeface="Helvetica" charset="0"/>
                <a:sym typeface="Arial" pitchFamily="34" charset="0"/>
              </a:rPr>
              <a:t>desburocratização</a:t>
            </a:r>
            <a:r>
              <a:rPr lang="en-US" sz="2000" dirty="0">
                <a:solidFill>
                  <a:srgbClr val="969696"/>
                </a:solidFill>
                <a:latin typeface="BlissEB" panose="02000506050000020004" pitchFamily="2" charset="0"/>
                <a:ea typeface="Helvetica" charset="0"/>
                <a:cs typeface="Helvetica" charset="0"/>
                <a:sym typeface="Arial" pitchFamily="34" charset="0"/>
              </a:rPr>
              <a:t> – </a:t>
            </a:r>
            <a:r>
              <a:rPr lang="en-US" sz="2000" dirty="0" err="1">
                <a:solidFill>
                  <a:srgbClr val="969696"/>
                </a:solidFill>
                <a:latin typeface="BlissEB" panose="02000506050000020004" pitchFamily="2" charset="0"/>
                <a:ea typeface="Helvetica" charset="0"/>
                <a:cs typeface="Helvetica" charset="0"/>
                <a:sym typeface="Arial" pitchFamily="34" charset="0"/>
              </a:rPr>
              <a:t>Registros</a:t>
            </a:r>
            <a:r>
              <a:rPr lang="en-US" sz="2000" dirty="0">
                <a:solidFill>
                  <a:srgbClr val="969696"/>
                </a:solidFill>
                <a:latin typeface="BlissEB" panose="02000506050000020004" pitchFamily="2" charset="0"/>
                <a:ea typeface="Helvetica" charset="0"/>
                <a:cs typeface="Helvetica" charset="0"/>
                <a:sym typeface="Arial" pitchFamily="34" charset="0"/>
              </a:rPr>
              <a:t> e </a:t>
            </a:r>
            <a:r>
              <a:rPr lang="en-US" sz="2000" dirty="0" err="1">
                <a:solidFill>
                  <a:srgbClr val="969696"/>
                </a:solidFill>
                <a:latin typeface="BlissEB" panose="02000506050000020004" pitchFamily="2" charset="0"/>
                <a:ea typeface="Helvetica" charset="0"/>
                <a:cs typeface="Helvetica" charset="0"/>
                <a:sym typeface="Arial" pitchFamily="34" charset="0"/>
              </a:rPr>
              <a:t>bancos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244477" y="653729"/>
            <a:ext cx="8624887" cy="5558731"/>
          </a:xfrm>
          <a:prstGeom prst="rect">
            <a:avLst/>
          </a:prstGeom>
          <a:noFill/>
          <a:ln w="9525">
            <a:noFill/>
            <a:miter lim="800000"/>
            <a:headEnd/>
            <a:tailEnd/>
          </a:ln>
        </p:spPr>
        <p:txBody>
          <a:bodyPr lIns="64291" tIns="32146" rIns="64291" bIns="32146">
            <a:spAutoFit/>
          </a:bodyPr>
          <a:lstStyle/>
          <a:p>
            <a:r>
              <a:rPr lang="pt-BR" sz="1700" b="1" dirty="0" err="1" smtClean="0">
                <a:latin typeface="BlissL" panose="02000506030000020004" pitchFamily="2" charset="0"/>
              </a:rPr>
              <a:t>Funding</a:t>
            </a:r>
            <a:r>
              <a:rPr lang="pt-BR" sz="1700" b="1" dirty="0" smtClean="0">
                <a:latin typeface="BlissL" panose="02000506030000020004" pitchFamily="2" charset="0"/>
              </a:rPr>
              <a:t> -  Mapa 4</a:t>
            </a:r>
          </a:p>
          <a:p>
            <a:pPr marL="285750" indent="-285750">
              <a:buFont typeface="Arial" panose="020B0604020202020204" pitchFamily="34" charset="0"/>
              <a:buChar char="•"/>
            </a:pPr>
            <a:r>
              <a:rPr lang="pt-BR" sz="1700" dirty="0" smtClean="0">
                <a:latin typeface="BlissL" panose="02000506030000020004" pitchFamily="2" charset="0"/>
              </a:rPr>
              <a:t>Exigibilidade – Caixa, BB, outros bancos</a:t>
            </a:r>
          </a:p>
          <a:p>
            <a:pPr marL="285750" indent="-285750">
              <a:buFont typeface="Arial" panose="020B0604020202020204" pitchFamily="34" charset="0"/>
              <a:buChar char="•"/>
            </a:pPr>
            <a:r>
              <a:rPr lang="pt-BR" sz="1700" dirty="0" err="1" smtClean="0">
                <a:latin typeface="BlissL" panose="02000506030000020004" pitchFamily="2" charset="0"/>
              </a:rPr>
              <a:t>LIGs</a:t>
            </a:r>
            <a:r>
              <a:rPr lang="pt-BR" sz="1700" dirty="0" smtClean="0">
                <a:latin typeface="BlissL" panose="02000506030000020004" pitchFamily="2" charset="0"/>
              </a:rPr>
              <a:t>, </a:t>
            </a:r>
            <a:r>
              <a:rPr lang="pt-BR" sz="1700" dirty="0" err="1" smtClean="0">
                <a:latin typeface="BlissL" panose="02000506030000020004" pitchFamily="2" charset="0"/>
              </a:rPr>
              <a:t>LCIs</a:t>
            </a:r>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b="1" dirty="0" smtClean="0">
              <a:latin typeface="BlissL" panose="02000506030000020004" pitchFamily="2" charset="0"/>
            </a:endParaRPr>
          </a:p>
          <a:p>
            <a:endParaRPr lang="pt-BR" sz="1700" b="1" dirty="0">
              <a:latin typeface="BlissL" panose="02000506030000020004" pitchFamily="2" charset="0"/>
            </a:endParaRPr>
          </a:p>
          <a:p>
            <a:endParaRPr lang="pt-BR" sz="1700" b="1" dirty="0" smtClean="0">
              <a:latin typeface="BlissL" panose="02000506030000020004" pitchFamily="2" charset="0"/>
            </a:endParaRPr>
          </a:p>
          <a:p>
            <a:r>
              <a:rPr lang="pt-BR" sz="1700" b="1" dirty="0" smtClean="0">
                <a:latin typeface="BlissL" panose="02000506030000020004" pitchFamily="2" charset="0"/>
              </a:rPr>
              <a:t>Registro Eletrônico - Evento dia 29/9 – Bancos, Cartórios, CETIP</a:t>
            </a:r>
          </a:p>
          <a:p>
            <a:r>
              <a:rPr lang="pt-BR" sz="1700" b="1" dirty="0">
                <a:latin typeface="BlissL" panose="02000506030000020004" pitchFamily="2" charset="0"/>
              </a:rPr>
              <a:t> </a:t>
            </a:r>
          </a:p>
          <a:p>
            <a:pPr marL="285750" lvl="0" indent="-285750">
              <a:buFont typeface="Arial" panose="020B0604020202020204" pitchFamily="34" charset="0"/>
              <a:buChar char="•"/>
            </a:pPr>
            <a:r>
              <a:rPr lang="pt-BR" sz="1700" dirty="0">
                <a:latin typeface="BlissL" panose="02000506030000020004" pitchFamily="2" charset="0"/>
              </a:rPr>
              <a:t>Flauzilino: Registro Eletrônico pronto em SP, ES, PE, </a:t>
            </a:r>
            <a:r>
              <a:rPr lang="pt-BR" sz="1700" dirty="0" smtClean="0">
                <a:latin typeface="BlissL" panose="02000506030000020004" pitchFamily="2" charset="0"/>
              </a:rPr>
              <a:t>RO, MS, MT</a:t>
            </a:r>
            <a:r>
              <a:rPr lang="pt-BR" sz="1700" dirty="0">
                <a:latin typeface="BlissL" panose="02000506030000020004" pitchFamily="2" charset="0"/>
              </a:rPr>
              <a:t>, PA, SC e RS. </a:t>
            </a:r>
          </a:p>
          <a:p>
            <a:pPr marL="285750" lvl="0" indent="-285750">
              <a:buFont typeface="Arial" panose="020B0604020202020204" pitchFamily="34" charset="0"/>
              <a:buChar char="•"/>
            </a:pPr>
            <a:r>
              <a:rPr lang="pt-BR" sz="1700" dirty="0">
                <a:latin typeface="BlissL" panose="02000506030000020004" pitchFamily="2" charset="0"/>
              </a:rPr>
              <a:t>Assinaturas, guarda de documentos, quadro-resumo eletrônico regulamentado, inclusão de Consórcio e CCI ok. Bancos e cartórios: não há obstáculos – falta tratamento de exceções, que só com o início de implementação poderão ter seu tratamento finalizado.</a:t>
            </a:r>
          </a:p>
          <a:p>
            <a:pPr marL="285750" lvl="0" indent="-285750">
              <a:buFont typeface="Arial" panose="020B0604020202020204" pitchFamily="34" charset="0"/>
              <a:buChar char="•"/>
            </a:pPr>
            <a:r>
              <a:rPr lang="pt-BR" sz="1700" dirty="0" smtClean="0">
                <a:latin typeface="BlissL" panose="02000506030000020004" pitchFamily="2" charset="0"/>
              </a:rPr>
              <a:t>CETIP </a:t>
            </a:r>
            <a:r>
              <a:rPr lang="pt-BR" sz="1700" dirty="0">
                <a:latin typeface="BlissL" panose="02000506030000020004" pitchFamily="2" charset="0"/>
              </a:rPr>
              <a:t>com ARISP </a:t>
            </a:r>
            <a:r>
              <a:rPr lang="pt-BR" sz="1700" dirty="0" smtClean="0">
                <a:latin typeface="BlissL" panose="02000506030000020004" pitchFamily="2" charset="0"/>
              </a:rPr>
              <a:t>e ABECIP – </a:t>
            </a:r>
            <a:r>
              <a:rPr lang="pt-BR" sz="1700" dirty="0">
                <a:latin typeface="BlissL" panose="02000506030000020004" pitchFamily="2" charset="0"/>
              </a:rPr>
              <a:t>proposta de fluxo/processo. </a:t>
            </a:r>
            <a:r>
              <a:rPr lang="pt-BR" sz="1700" dirty="0" smtClean="0">
                <a:latin typeface="BlissL" panose="02000506030000020004" pitchFamily="2" charset="0"/>
              </a:rPr>
              <a:t> </a:t>
            </a:r>
          </a:p>
          <a:p>
            <a:pPr marL="285750" indent="-285750">
              <a:buFont typeface="Arial" panose="020B0604020202020204" pitchFamily="34" charset="0"/>
              <a:buChar char="•"/>
            </a:pPr>
            <a:r>
              <a:rPr lang="pt-BR" sz="1700" dirty="0" smtClean="0">
                <a:latin typeface="BlissL" panose="02000506030000020004" pitchFamily="2" charset="0"/>
              </a:rPr>
              <a:t>1º registo já obtido pela </a:t>
            </a:r>
            <a:r>
              <a:rPr lang="pt-BR" sz="1700" dirty="0">
                <a:latin typeface="BlissL" panose="02000506030000020004" pitchFamily="2" charset="0"/>
              </a:rPr>
              <a:t>Caixa - 4/dezembro - 1º RI de S. </a:t>
            </a:r>
            <a:r>
              <a:rPr lang="pt-BR" sz="1700" dirty="0" smtClean="0">
                <a:latin typeface="BlissL" panose="02000506030000020004" pitchFamily="2" charset="0"/>
              </a:rPr>
              <a:t>Paulo</a:t>
            </a:r>
          </a:p>
          <a:p>
            <a:pPr marL="285750" indent="-285750">
              <a:buFont typeface="Arial" panose="020B0604020202020204" pitchFamily="34" charset="0"/>
              <a:buChar char="•"/>
            </a:pPr>
            <a:r>
              <a:rPr lang="pt-BR" sz="1700" dirty="0">
                <a:latin typeface="BlissL" panose="02000506030000020004" pitchFamily="2" charset="0"/>
              </a:rPr>
              <a:t>Mensageria – encaminhamento adiantado com ABECIP, Caixa e ARISP com CETIP</a:t>
            </a:r>
          </a:p>
          <a:p>
            <a:pPr marL="285750" indent="-285750">
              <a:buFont typeface="Arial" panose="020B0604020202020204" pitchFamily="34" charset="0"/>
              <a:buChar char="•"/>
            </a:pPr>
            <a:r>
              <a:rPr lang="pt-BR" sz="1700" dirty="0" smtClean="0">
                <a:latin typeface="BlissL" panose="02000506030000020004" pitchFamily="2" charset="0"/>
              </a:rPr>
              <a:t>Pilotos – 8º RI, 17º RI SP – PDG apresentará projeto</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a:latin typeface="BlissL" panose="02000506030000020004" pitchFamily="2" charset="0"/>
              </a:rPr>
              <a:t>Concentração na </a:t>
            </a:r>
            <a:r>
              <a:rPr lang="pt-BR" sz="1700" b="1" dirty="0" smtClean="0">
                <a:latin typeface="BlissL" panose="02000506030000020004" pitchFamily="2" charset="0"/>
              </a:rPr>
              <a:t>Matrícula </a:t>
            </a:r>
            <a:r>
              <a:rPr lang="pt-BR" sz="1700" dirty="0" smtClean="0">
                <a:latin typeface="BlissL" panose="02000506030000020004" pitchFamily="2" charset="0"/>
              </a:rPr>
              <a:t>(Lei </a:t>
            </a:r>
            <a:r>
              <a:rPr lang="pt-BR" sz="1700" dirty="0">
                <a:latin typeface="BlissL" panose="02000506030000020004" pitchFamily="2" charset="0"/>
              </a:rPr>
              <a:t>13.097, de </a:t>
            </a:r>
            <a:r>
              <a:rPr lang="pt-BR" sz="1700" dirty="0" smtClean="0">
                <a:latin typeface="BlissL" panose="02000506030000020004" pitchFamily="2" charset="0"/>
              </a:rPr>
              <a:t>15/1/2014) </a:t>
            </a:r>
            <a:r>
              <a:rPr lang="pt-BR" sz="1700" dirty="0">
                <a:latin typeface="BlissL" panose="02000506030000020004" pitchFamily="2" charset="0"/>
              </a:rPr>
              <a:t>– </a:t>
            </a:r>
            <a:r>
              <a:rPr lang="pt-BR" sz="1700" dirty="0" smtClean="0">
                <a:latin typeface="BlissL" panose="02000506030000020004" pitchFamily="2" charset="0"/>
              </a:rPr>
              <a:t>importante </a:t>
            </a:r>
            <a:r>
              <a:rPr lang="pt-BR" sz="1700" dirty="0">
                <a:latin typeface="BlissL" panose="02000506030000020004" pitchFamily="2" charset="0"/>
              </a:rPr>
              <a:t>ação propositiva, com embasamento doutrinário, de forma a ampliar sua efetiva aceitação pelo Judiciário.</a:t>
            </a:r>
          </a:p>
          <a:p>
            <a:endParaRPr lang="pt-BR" sz="1700" u="sng" dirty="0">
              <a:latin typeface="BlissL" panose="02000506030000020004" pitchFamily="2" charset="0"/>
              <a:hlinkClick r:id="rId2"/>
            </a:endParaRPr>
          </a:p>
          <a:p>
            <a:pPr lvl="0"/>
            <a:r>
              <a:rPr lang="pt-BR" sz="1700" dirty="0" smtClean="0">
                <a:latin typeface="BlissL" panose="02000506030000020004" pitchFamily="2" charset="0"/>
              </a:rPr>
              <a:t> </a:t>
            </a:r>
          </a:p>
        </p:txBody>
      </p:sp>
      <p:pic>
        <p:nvPicPr>
          <p:cNvPr id="10" name="Imagem 9"/>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1" name="Image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8</a:t>
            </a:r>
            <a:endParaRPr lang="en-US" sz="1050" dirty="0">
              <a:solidFill>
                <a:srgbClr val="969696"/>
              </a:solidFill>
              <a:latin typeface="BlissL" panose="02000506030000020004" pitchFamily="2" charset="0"/>
              <a:ea typeface="Helvetica" charset="0"/>
              <a:cs typeface="Helvetica" charset="0"/>
              <a:sym typeface="Helvetica" charset="0"/>
            </a:endParaRPr>
          </a:p>
        </p:txBody>
      </p:sp>
      <p:sp>
        <p:nvSpPr>
          <p:cNvPr id="15"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57478660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116632"/>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en-US" sz="2000" dirty="0" err="1" smtClean="0">
                <a:solidFill>
                  <a:srgbClr val="969696"/>
                </a:solidFill>
                <a:latin typeface="BlissEB" panose="02000506050000020004" pitchFamily="2" charset="0"/>
                <a:ea typeface="Helvetica" charset="0"/>
                <a:cs typeface="Helvetica" charset="0"/>
                <a:sym typeface="Arial" pitchFamily="34" charset="0"/>
              </a:rPr>
              <a:t>Bancos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244477" y="653729"/>
            <a:ext cx="8624887" cy="6081952"/>
          </a:xfrm>
          <a:prstGeom prst="rect">
            <a:avLst/>
          </a:prstGeom>
          <a:noFill/>
          <a:ln w="9525">
            <a:noFill/>
            <a:miter lim="800000"/>
            <a:headEnd/>
            <a:tailEnd/>
          </a:ln>
        </p:spPr>
        <p:txBody>
          <a:bodyPr lIns="64291" tIns="32146" rIns="64291" bIns="32146">
            <a:spAutoFit/>
          </a:bodyPr>
          <a:lstStyle/>
          <a:p>
            <a:r>
              <a:rPr lang="pt-BR" sz="1700" b="1" dirty="0">
                <a:latin typeface="BlissL" panose="02000506030000020004" pitchFamily="2" charset="0"/>
              </a:rPr>
              <a:t>ABECIP (7/8) </a:t>
            </a:r>
            <a:r>
              <a:rPr lang="pt-BR" sz="1700" dirty="0">
                <a:latin typeface="BlissL" panose="02000506030000020004" pitchFamily="2" charset="0"/>
              </a:rPr>
              <a:t>– assuntos a serem levados ao Octávio e Diretoria </a:t>
            </a:r>
          </a:p>
          <a:p>
            <a:pPr marL="285750" indent="-285750">
              <a:buFont typeface="Arial" panose="020B0604020202020204" pitchFamily="34" charset="0"/>
              <a:buChar char="•"/>
            </a:pPr>
            <a:r>
              <a:rPr lang="pt-BR" sz="1700" dirty="0">
                <a:latin typeface="BlissL" panose="02000506030000020004" pitchFamily="2" charset="0"/>
              </a:rPr>
              <a:t>Detalhamento de campos crédito imobiliário</a:t>
            </a:r>
          </a:p>
          <a:p>
            <a:pPr marL="285750" indent="-285750">
              <a:buFont typeface="Arial" panose="020B0604020202020204" pitchFamily="34" charset="0"/>
              <a:buChar char="•"/>
            </a:pPr>
            <a:r>
              <a:rPr lang="pt-BR" sz="1700" dirty="0">
                <a:latin typeface="BlissL" panose="02000506030000020004" pitchFamily="2" charset="0"/>
              </a:rPr>
              <a:t>Padronização de cálculos – juros, correção</a:t>
            </a:r>
          </a:p>
          <a:p>
            <a:pPr marL="285750" indent="-285750">
              <a:buFont typeface="Arial" panose="020B0604020202020204" pitchFamily="34" charset="0"/>
              <a:buChar char="•"/>
            </a:pPr>
            <a:r>
              <a:rPr lang="pt-BR" sz="1700" dirty="0">
                <a:latin typeface="BlissL" panose="02000506030000020004" pitchFamily="2" charset="0"/>
              </a:rPr>
              <a:t>Desembolsos no final do dia, sem aplicação</a:t>
            </a:r>
          </a:p>
          <a:p>
            <a:endParaRPr lang="pt-BR" sz="1700" b="1" dirty="0">
              <a:latin typeface="BlissL" panose="02000506030000020004" pitchFamily="2" charset="0"/>
            </a:endParaRPr>
          </a:p>
          <a:p>
            <a:r>
              <a:rPr lang="pt-BR" sz="1700" b="1" dirty="0" smtClean="0">
                <a:latin typeface="BlissL" panose="02000506030000020004" pitchFamily="2" charset="0"/>
              </a:rPr>
              <a:t>Reuniões e envios de sugestões -  </a:t>
            </a:r>
          </a:p>
          <a:p>
            <a:pPr marL="285750" indent="-285750">
              <a:buFont typeface="Arial" panose="020B0604020202020204" pitchFamily="34" charset="0"/>
              <a:buChar char="•"/>
            </a:pPr>
            <a:r>
              <a:rPr lang="pt-BR" sz="1700" dirty="0" smtClean="0">
                <a:latin typeface="BlissL" panose="02000506030000020004" pitchFamily="2" charset="0"/>
              </a:rPr>
              <a:t>Santander – agendamento de próxima reunião em curso </a:t>
            </a:r>
          </a:p>
          <a:p>
            <a:pPr marL="285750" indent="-285750">
              <a:buFont typeface="Arial" panose="020B0604020202020204" pitchFamily="34" charset="0"/>
              <a:buChar char="•"/>
            </a:pPr>
            <a:r>
              <a:rPr lang="pt-BR" sz="1700" dirty="0" smtClean="0">
                <a:latin typeface="BlissL" panose="02000506030000020004" pitchFamily="2" charset="0"/>
              </a:rPr>
              <a:t>Itaú – agendamento de próxima reunião em curso</a:t>
            </a:r>
          </a:p>
          <a:p>
            <a:pPr marL="285750" indent="-285750">
              <a:buFont typeface="Arial" panose="020B0604020202020204" pitchFamily="34" charset="0"/>
              <a:buChar char="•"/>
            </a:pPr>
            <a:r>
              <a:rPr lang="pt-BR" sz="1700" dirty="0" smtClean="0">
                <a:latin typeface="BlissL" panose="02000506030000020004" pitchFamily="2" charset="0"/>
              </a:rPr>
              <a:t>Bradesco – próxima reunião em 3/02</a:t>
            </a:r>
          </a:p>
          <a:p>
            <a:pPr marL="285750" indent="-285750">
              <a:buFont typeface="Arial" panose="020B0604020202020204" pitchFamily="34" charset="0"/>
              <a:buChar char="•"/>
            </a:pPr>
            <a:r>
              <a:rPr lang="pt-BR" sz="1700" dirty="0" smtClean="0">
                <a:latin typeface="BlissL" panose="02000506030000020004" pitchFamily="2" charset="0"/>
              </a:rPr>
              <a:t>BB – reunião recente – acompanhamento para avanços. Próxima dia 5/02</a:t>
            </a:r>
            <a:endParaRPr lang="pt-BR" sz="1700" dirty="0">
              <a:latin typeface="BlissL" panose="02000506030000020004" pitchFamily="2" charset="0"/>
            </a:endParaRPr>
          </a:p>
          <a:p>
            <a:pPr lvl="1"/>
            <a:endParaRPr lang="pt-BR" sz="1700" dirty="0">
              <a:latin typeface="BlissL" panose="02000506030000020004" pitchFamily="2" charset="0"/>
            </a:endParaRPr>
          </a:p>
          <a:p>
            <a:r>
              <a:rPr lang="pt-BR" sz="1700" b="1" dirty="0">
                <a:latin typeface="BlissL" panose="02000506030000020004" pitchFamily="2" charset="0"/>
              </a:rPr>
              <a:t>Caixa </a:t>
            </a:r>
            <a:r>
              <a:rPr lang="pt-BR" sz="1700" dirty="0" smtClean="0">
                <a:latin typeface="BlissL" panose="02000506030000020004" pitchFamily="2" charset="0"/>
              </a:rPr>
              <a:t>– reuniões </a:t>
            </a:r>
            <a:r>
              <a:rPr lang="pt-BR" sz="1700" dirty="0">
                <a:latin typeface="BlissL" panose="02000506030000020004" pitchFamily="2" charset="0"/>
              </a:rPr>
              <a:t>agendamento de próxima reunião em curso</a:t>
            </a:r>
          </a:p>
          <a:p>
            <a:pPr marL="285750" indent="-285750">
              <a:buFont typeface="Arial" panose="020B0604020202020204" pitchFamily="34" charset="0"/>
              <a:buChar char="•"/>
            </a:pPr>
            <a:r>
              <a:rPr lang="pt-BR" sz="1700" dirty="0" smtClean="0">
                <a:latin typeface="BlissL" panose="02000506030000020004" pitchFamily="2" charset="0"/>
              </a:rPr>
              <a:t>Banco de dados e relatório</a:t>
            </a:r>
          </a:p>
          <a:p>
            <a:pPr marL="742950" lvl="1" indent="-285750">
              <a:buFont typeface="Arial" panose="020B0604020202020204" pitchFamily="34" charset="0"/>
              <a:buChar char="•"/>
            </a:pPr>
            <a:r>
              <a:rPr lang="pt-BR" sz="1700" dirty="0" smtClean="0">
                <a:latin typeface="BlissL" panose="02000506030000020004" pitchFamily="2" charset="0"/>
              </a:rPr>
              <a:t>Banco de dados: Mandar todos os dados com descrição de casos</a:t>
            </a:r>
          </a:p>
          <a:p>
            <a:pPr marL="742950" lvl="1" indent="-285750">
              <a:buFont typeface="Arial" panose="020B0604020202020204" pitchFamily="34" charset="0"/>
              <a:buChar char="•"/>
            </a:pPr>
            <a:r>
              <a:rPr lang="pt-BR" sz="1700" dirty="0" smtClean="0">
                <a:latin typeface="BlissL" panose="02000506030000020004" pitchFamily="2" charset="0"/>
              </a:rPr>
              <a:t>Proposta de relatório: GT Tenda, MRV, Rossi, </a:t>
            </a:r>
            <a:r>
              <a:rPr lang="pt-BR" sz="1700" dirty="0" err="1" smtClean="0">
                <a:latin typeface="BlissL" panose="02000506030000020004" pitchFamily="2" charset="0"/>
              </a:rPr>
              <a:t>Cyrela</a:t>
            </a:r>
            <a:r>
              <a:rPr lang="pt-BR" sz="1700" dirty="0" smtClean="0">
                <a:latin typeface="BlissL" panose="02000506030000020004" pitchFamily="2" charset="0"/>
              </a:rPr>
              <a:t>, Tecnisa – enviada à Caixa, que agendará reunião</a:t>
            </a:r>
          </a:p>
          <a:p>
            <a:pPr marL="285750" indent="-285750">
              <a:buFont typeface="Arial" panose="020B0604020202020204" pitchFamily="34" charset="0"/>
              <a:buChar char="•"/>
            </a:pPr>
            <a:r>
              <a:rPr lang="pt-BR" sz="1700" dirty="0" smtClean="0">
                <a:latin typeface="BlissL" panose="02000506030000020004" pitchFamily="2" charset="0"/>
              </a:rPr>
              <a:t>Caixa e BB – </a:t>
            </a:r>
            <a:r>
              <a:rPr lang="pt-BR" sz="1700" dirty="0" err="1" smtClean="0">
                <a:latin typeface="BlissL" panose="02000506030000020004" pitchFamily="2" charset="0"/>
              </a:rPr>
              <a:t>co-obrigação</a:t>
            </a:r>
            <a:r>
              <a:rPr lang="pt-BR" sz="1700" dirty="0" smtClean="0">
                <a:latin typeface="BlissL" panose="02000506030000020004" pitchFamily="2" charset="0"/>
              </a:rPr>
              <a:t> juros – comunicar adequadamente clientes, cobrá-los por &gt;=90 dias</a:t>
            </a:r>
          </a:p>
          <a:p>
            <a:pPr marL="742950" lvl="1" indent="-285750">
              <a:buFont typeface="Arial" panose="020B0604020202020204" pitchFamily="34" charset="0"/>
              <a:buChar char="•"/>
            </a:pPr>
            <a:endParaRPr lang="pt-BR" sz="1700" dirty="0">
              <a:latin typeface="BlissL" panose="02000506030000020004" pitchFamily="2" charset="0"/>
            </a:endParaRPr>
          </a:p>
          <a:p>
            <a:r>
              <a:rPr lang="pt-BR" sz="1700" b="1" dirty="0">
                <a:latin typeface="BlissL" panose="02000506030000020004" pitchFamily="2" charset="0"/>
              </a:rPr>
              <a:t>Prefeituras de S. Paulo, </a:t>
            </a:r>
            <a:r>
              <a:rPr lang="pt-BR" sz="1700" b="1" dirty="0" smtClean="0">
                <a:latin typeface="BlissL" panose="02000506030000020004" pitchFamily="2" charset="0"/>
              </a:rPr>
              <a:t>RJ</a:t>
            </a:r>
            <a:endParaRPr lang="pt-BR" sz="1700" b="1"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ITBI, IPTU – bases, cobrança</a:t>
            </a:r>
          </a:p>
          <a:p>
            <a:pPr marL="285750" indent="-285750">
              <a:buFont typeface="Arial" panose="020B0604020202020204" pitchFamily="34" charset="0"/>
              <a:buChar char="•"/>
            </a:pPr>
            <a:r>
              <a:rPr lang="pt-BR" sz="1700" dirty="0">
                <a:latin typeface="BlissL" panose="02000506030000020004" pitchFamily="2" charset="0"/>
              </a:rPr>
              <a:t>Viabilização de </a:t>
            </a:r>
            <a:r>
              <a:rPr lang="pt-BR" sz="1700" dirty="0" err="1">
                <a:latin typeface="BlissL" panose="02000506030000020004" pitchFamily="2" charset="0"/>
              </a:rPr>
              <a:t>PPPs</a:t>
            </a:r>
            <a:endParaRPr lang="pt-BR" sz="1700" dirty="0">
              <a:latin typeface="BlissL" panose="02000506030000020004" pitchFamily="2" charset="0"/>
            </a:endParaRPr>
          </a:p>
          <a:p>
            <a:pPr marL="742950" lvl="1" indent="-285750">
              <a:buFont typeface="Arial" panose="020B0604020202020204" pitchFamily="34" charset="0"/>
              <a:buChar char="•"/>
            </a:pPr>
            <a:endParaRPr lang="pt-BR" sz="1700" dirty="0">
              <a:latin typeface="BlissL" panose="02000506030000020004" pitchFamily="2" charset="0"/>
            </a:endParaRPr>
          </a:p>
          <a:p>
            <a:pPr lvl="1"/>
            <a:endParaRPr lang="pt-BR" sz="1700" dirty="0" smtClean="0">
              <a:latin typeface="BlissL" panose="02000506030000020004" pitchFamily="2" charset="0"/>
            </a:endParaRPr>
          </a:p>
        </p:txBody>
      </p:sp>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3"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
        <p:nvSpPr>
          <p:cNvPr id="15"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9</a:t>
            </a:r>
            <a:endParaRPr lang="en-US" sz="105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72728561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107504" y="4591982"/>
            <a:ext cx="8712968" cy="400110"/>
          </a:xfrm>
          <a:prstGeom prst="rect">
            <a:avLst/>
          </a:prstGeom>
          <a:noFill/>
        </p:spPr>
        <p:txBody>
          <a:bodyPr wrap="square" rtlCol="0">
            <a:spAutoFit/>
          </a:bodyPr>
          <a:lstStyle/>
          <a:p>
            <a:r>
              <a:rPr lang="pt-BR" sz="2000" b="1" dirty="0" smtClean="0"/>
              <a:t>Objetivo:</a:t>
            </a:r>
            <a:endParaRPr lang="pt-BR" sz="2000" b="1" dirty="0"/>
          </a:p>
        </p:txBody>
      </p:sp>
      <p:pic>
        <p:nvPicPr>
          <p:cNvPr id="108" name="Picture 12" descr="marca-positiv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889" y="44624"/>
            <a:ext cx="1120123" cy="504056"/>
          </a:xfrm>
          <a:prstGeom prst="rect">
            <a:avLst/>
          </a:prstGeom>
        </p:spPr>
      </p:pic>
      <p:sp>
        <p:nvSpPr>
          <p:cNvPr id="66" name="CaixaDeTexto 65"/>
          <p:cNvSpPr txBox="1"/>
          <p:nvPr/>
        </p:nvSpPr>
        <p:spPr>
          <a:xfrm>
            <a:off x="467544" y="5004465"/>
            <a:ext cx="8198591" cy="584775"/>
          </a:xfrm>
          <a:prstGeom prst="rect">
            <a:avLst/>
          </a:prstGeom>
          <a:noFill/>
        </p:spPr>
        <p:txBody>
          <a:bodyPr wrap="square" rtlCol="0">
            <a:spAutoFit/>
          </a:bodyPr>
          <a:lstStyle/>
          <a:p>
            <a:r>
              <a:rPr lang="pt-BR" sz="1600" dirty="0" smtClean="0"/>
              <a:t>Desenvolver ações para a melhoria no fluxo de cobrança </a:t>
            </a:r>
            <a:r>
              <a:rPr lang="pt-BR" sz="1600" smtClean="0"/>
              <a:t>nos Bancos </a:t>
            </a:r>
            <a:r>
              <a:rPr lang="pt-BR" sz="1600" dirty="0" smtClean="0"/>
              <a:t>dos juros durante a fase de obra. As ações visam aumentar a adimplência desses clientes</a:t>
            </a:r>
            <a:endParaRPr lang="pt-BR" sz="1600" dirty="0"/>
          </a:p>
        </p:txBody>
      </p:sp>
      <p:sp>
        <p:nvSpPr>
          <p:cNvPr id="20" name="CaixaDeTexto 19"/>
          <p:cNvSpPr txBox="1"/>
          <p:nvPr/>
        </p:nvSpPr>
        <p:spPr>
          <a:xfrm>
            <a:off x="107504" y="1345992"/>
            <a:ext cx="8712968" cy="1938992"/>
          </a:xfrm>
          <a:prstGeom prst="rect">
            <a:avLst/>
          </a:prstGeom>
          <a:noFill/>
        </p:spPr>
        <p:txBody>
          <a:bodyPr wrap="square" rtlCol="0">
            <a:spAutoFit/>
          </a:bodyPr>
          <a:lstStyle/>
          <a:p>
            <a:pPr algn="ctr"/>
            <a:r>
              <a:rPr lang="pt-BR" sz="4000" b="1" dirty="0" smtClean="0">
                <a:solidFill>
                  <a:srgbClr val="207D28"/>
                </a:solidFill>
              </a:rPr>
              <a:t>Melhorias no processo de cobrança dos juros durante a fase de obra</a:t>
            </a:r>
          </a:p>
          <a:p>
            <a:pPr algn="ctr"/>
            <a:r>
              <a:rPr lang="pt-BR" sz="4000" b="1" dirty="0" smtClean="0">
                <a:solidFill>
                  <a:srgbClr val="207D28"/>
                </a:solidFill>
              </a:rPr>
              <a:t>CEF e BB</a:t>
            </a:r>
            <a:endParaRPr lang="pt-BR" sz="4000" b="1" dirty="0">
              <a:solidFill>
                <a:srgbClr val="207D28"/>
              </a:solidFill>
            </a:endParaRPr>
          </a:p>
        </p:txBody>
      </p:sp>
      <p:sp>
        <p:nvSpPr>
          <p:cNvPr id="6"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10</a:t>
            </a:r>
            <a:endParaRPr lang="en-US" sz="105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26754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3"/>
          <p:cNvSpPr/>
          <p:nvPr/>
        </p:nvSpPr>
        <p:spPr>
          <a:xfrm>
            <a:off x="298055" y="1148277"/>
            <a:ext cx="8602880" cy="443081"/>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de cantos arredondados 4"/>
          <p:cNvSpPr/>
          <p:nvPr/>
        </p:nvSpPr>
        <p:spPr>
          <a:xfrm>
            <a:off x="409112" y="1147407"/>
            <a:ext cx="909923" cy="4070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1267006" y="1004096"/>
            <a:ext cx="7726666" cy="707886"/>
          </a:xfrm>
          <a:prstGeom prst="rect">
            <a:avLst/>
          </a:prstGeom>
          <a:noFill/>
        </p:spPr>
        <p:txBody>
          <a:bodyPr wrap="square" rtlCol="0">
            <a:spAutoFit/>
          </a:bodyPr>
          <a:lstStyle/>
          <a:p>
            <a:pPr algn="ctr"/>
            <a:r>
              <a:rPr lang="pt-BR" sz="2400" b="1" dirty="0" smtClean="0"/>
              <a:t>Contrato Dúbio – </a:t>
            </a:r>
            <a:r>
              <a:rPr lang="pt-BR" sz="1600" b="1" dirty="0"/>
              <a:t>Não esta claro que o encargo é do </a:t>
            </a:r>
            <a:r>
              <a:rPr lang="pt-BR" sz="1600" b="1" dirty="0" smtClean="0"/>
              <a:t>mutuário - </a:t>
            </a:r>
            <a:r>
              <a:rPr lang="pt-BR" sz="1600" b="1" dirty="0" smtClean="0">
                <a:solidFill>
                  <a:srgbClr val="FF0000"/>
                </a:solidFill>
              </a:rPr>
              <a:t>segregar clausula contratual separando as responsabilidades do cliente e da construtora na CEF e no BB</a:t>
            </a:r>
            <a:endParaRPr lang="pt-BR" sz="1600" b="1" dirty="0">
              <a:solidFill>
                <a:srgbClr val="FF0000"/>
              </a:solidFill>
            </a:endParaRPr>
          </a:p>
        </p:txBody>
      </p:sp>
      <p:sp>
        <p:nvSpPr>
          <p:cNvPr id="24" name="Retângulo de cantos arredondados 23"/>
          <p:cNvSpPr/>
          <p:nvPr/>
        </p:nvSpPr>
        <p:spPr>
          <a:xfrm>
            <a:off x="255513" y="2446832"/>
            <a:ext cx="543013" cy="6221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de cantos arredondados 44"/>
          <p:cNvSpPr/>
          <p:nvPr/>
        </p:nvSpPr>
        <p:spPr>
          <a:xfrm>
            <a:off x="4476897" y="1844825"/>
            <a:ext cx="4651641" cy="4824535"/>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6" name="Retângulo de cantos arredondados 45"/>
          <p:cNvSpPr/>
          <p:nvPr/>
        </p:nvSpPr>
        <p:spPr>
          <a:xfrm>
            <a:off x="263296" y="3660474"/>
            <a:ext cx="844849" cy="6863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aixaDeTexto 47"/>
          <p:cNvSpPr txBox="1"/>
          <p:nvPr/>
        </p:nvSpPr>
        <p:spPr>
          <a:xfrm>
            <a:off x="4439565" y="1923670"/>
            <a:ext cx="4688974" cy="5570756"/>
          </a:xfrm>
          <a:prstGeom prst="rect">
            <a:avLst/>
          </a:prstGeom>
          <a:noFill/>
        </p:spPr>
        <p:txBody>
          <a:bodyPr wrap="square" rtlCol="0">
            <a:spAutoFit/>
          </a:bodyPr>
          <a:lstStyle/>
          <a:p>
            <a:r>
              <a:rPr lang="pt-BR" sz="1700" b="1" dirty="0" smtClean="0">
                <a:solidFill>
                  <a:schemeClr val="bg1"/>
                </a:solidFill>
              </a:rPr>
              <a:t>                                       BB</a:t>
            </a:r>
          </a:p>
          <a:p>
            <a:pPr marL="285750" indent="-285750">
              <a:buFontTx/>
              <a:buChar char="-"/>
            </a:pPr>
            <a:r>
              <a:rPr lang="pt-BR" sz="1700" b="1" dirty="0" smtClean="0"/>
              <a:t>Cláusula 11ª: Encargos Mensais Incidentes sobre o Financiamento</a:t>
            </a:r>
          </a:p>
          <a:p>
            <a:pPr marL="285750" indent="-285750">
              <a:buFontTx/>
              <a:buChar char="-"/>
            </a:pPr>
            <a:r>
              <a:rPr lang="pt-BR" sz="1700" b="1" dirty="0" smtClean="0"/>
              <a:t>Cláusula 12ª: Amortização: </a:t>
            </a:r>
            <a:r>
              <a:rPr lang="pt-BR" sz="1700" b="1" dirty="0" smtClean="0">
                <a:solidFill>
                  <a:schemeClr val="bg1"/>
                </a:solidFill>
              </a:rPr>
              <a:t>Sem prejuízo do vencimento retro estipulado e das exigibilidades previstas nas demais cláusulas, inclusive encargos financeiros, o pagamento do valor do financiamento e dos respectivos encargos financeiros será efetuado mediante </a:t>
            </a:r>
            <a:r>
              <a:rPr lang="pt-BR" sz="1700" b="1" u="sng" dirty="0" smtClean="0">
                <a:solidFill>
                  <a:schemeClr val="bg1"/>
                </a:solidFill>
              </a:rPr>
              <a:t>DÉBITO </a:t>
            </a:r>
            <a:r>
              <a:rPr lang="pt-BR" sz="1700" b="1" dirty="0" smtClean="0">
                <a:solidFill>
                  <a:schemeClr val="bg1"/>
                </a:solidFill>
              </a:rPr>
              <a:t>: I – pelo Devedor Fiduciante, em conta de sua titularidade, cujo débito fica desde já autorizado, que ocorrerá no primeiro momento da prestação mensal, tornando assim os respectivos valores indisponíveis, sendo em parcela única ou em prestações periódicas e sucessivas e II: pela Interveniente Incorporadora, em conta de sua titularidade, cujo débito fica desde já autorizado ...</a:t>
            </a:r>
          </a:p>
          <a:p>
            <a:endParaRPr lang="pt-BR" sz="1700" b="1" dirty="0" smtClean="0">
              <a:solidFill>
                <a:schemeClr val="bg1"/>
              </a:solidFill>
            </a:endParaRPr>
          </a:p>
          <a:p>
            <a:endParaRPr lang="pt-BR" sz="1600" dirty="0"/>
          </a:p>
          <a:p>
            <a:endParaRPr lang="pt-BR" sz="1700" b="1" dirty="0">
              <a:solidFill>
                <a:schemeClr val="bg1"/>
              </a:solidFill>
            </a:endParaRPr>
          </a:p>
        </p:txBody>
      </p:sp>
      <p:sp>
        <p:nvSpPr>
          <p:cNvPr id="106" name="Subtitle 5"/>
          <p:cNvSpPr txBox="1">
            <a:spLocks/>
          </p:cNvSpPr>
          <p:nvPr/>
        </p:nvSpPr>
        <p:spPr>
          <a:xfrm>
            <a:off x="249359" y="628054"/>
            <a:ext cx="8443071" cy="4320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70000"/>
              </a:lnSpc>
            </a:pPr>
            <a:r>
              <a:rPr lang="pt-BR" sz="2400" dirty="0" smtClean="0">
                <a:solidFill>
                  <a:srgbClr val="5D524E"/>
                </a:solidFill>
                <a:latin typeface="MaxLF-BoldItalic"/>
                <a:cs typeface="MaxLF-BoldItalic"/>
              </a:rPr>
              <a:t>Juros Contratuais Fase de Obra-Macro Processos CEF x BB  </a:t>
            </a:r>
            <a:endParaRPr lang="en-US" sz="2400" dirty="0">
              <a:solidFill>
                <a:srgbClr val="5D524E"/>
              </a:solidFill>
              <a:latin typeface="MaxLF-BoldItalic"/>
              <a:cs typeface="MaxLF-BoldItalic"/>
            </a:endParaRPr>
          </a:p>
        </p:txBody>
      </p:sp>
      <p:sp>
        <p:nvSpPr>
          <p:cNvPr id="107" name="Rectangle 6"/>
          <p:cNvSpPr/>
          <p:nvPr/>
        </p:nvSpPr>
        <p:spPr>
          <a:xfrm flipV="1">
            <a:off x="232267" y="518830"/>
            <a:ext cx="8489261" cy="45719"/>
          </a:xfrm>
          <a:prstGeom prst="rect">
            <a:avLst/>
          </a:prstGeom>
          <a:solidFill>
            <a:srgbClr val="5D524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8" name="Picture 12" descr="marca-positiv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26" y="44624"/>
            <a:ext cx="751486" cy="338169"/>
          </a:xfrm>
          <a:prstGeom prst="rect">
            <a:avLst/>
          </a:prstGeom>
        </p:spPr>
      </p:pic>
      <p:sp>
        <p:nvSpPr>
          <p:cNvPr id="110" name="Rectangle 6"/>
          <p:cNvSpPr/>
          <p:nvPr/>
        </p:nvSpPr>
        <p:spPr>
          <a:xfrm>
            <a:off x="249359" y="1030918"/>
            <a:ext cx="8443071" cy="45719"/>
          </a:xfrm>
          <a:prstGeom prst="rect">
            <a:avLst/>
          </a:prstGeom>
          <a:solidFill>
            <a:srgbClr val="5D524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tângulo de cantos arredondados 54"/>
          <p:cNvSpPr/>
          <p:nvPr/>
        </p:nvSpPr>
        <p:spPr>
          <a:xfrm>
            <a:off x="107502" y="1772816"/>
            <a:ext cx="4248474" cy="4824535"/>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p:cNvSpPr txBox="1"/>
          <p:nvPr/>
        </p:nvSpPr>
        <p:spPr>
          <a:xfrm>
            <a:off x="6382" y="1976354"/>
            <a:ext cx="4491991" cy="4016484"/>
          </a:xfrm>
          <a:prstGeom prst="rect">
            <a:avLst/>
          </a:prstGeom>
          <a:noFill/>
        </p:spPr>
        <p:txBody>
          <a:bodyPr wrap="square" rtlCol="0">
            <a:spAutoFit/>
          </a:bodyPr>
          <a:lstStyle/>
          <a:p>
            <a:r>
              <a:rPr lang="pt-BR" sz="1700" b="1" dirty="0" smtClean="0">
                <a:solidFill>
                  <a:schemeClr val="bg1"/>
                </a:solidFill>
              </a:rPr>
              <a:t>                             CEF</a:t>
            </a:r>
          </a:p>
          <a:p>
            <a:r>
              <a:rPr lang="pt-BR" sz="1700" b="1" dirty="0" smtClean="0"/>
              <a:t>- Cláusula 7ª: Dos Encargos Mensais Incidentes Sobre o Financiamento: </a:t>
            </a:r>
            <a:r>
              <a:rPr lang="pt-BR" sz="1700" b="1" dirty="0" smtClean="0">
                <a:solidFill>
                  <a:schemeClr val="bg1"/>
                </a:solidFill>
              </a:rPr>
              <a:t>O pagamento de encargos mensais é devido a partir do mês subsequente à contratação, com vencimento</a:t>
            </a:r>
          </a:p>
          <a:p>
            <a:r>
              <a:rPr lang="pt-BR" sz="1700" b="1" dirty="0" smtClean="0">
                <a:solidFill>
                  <a:schemeClr val="bg1"/>
                </a:solidFill>
              </a:rPr>
              <a:t> no mesmo dia de assinatura deste instrumento, sendo: </a:t>
            </a:r>
          </a:p>
          <a:p>
            <a:r>
              <a:rPr lang="pt-BR" sz="1700" b="1" dirty="0" smtClean="0">
                <a:solidFill>
                  <a:schemeClr val="bg1"/>
                </a:solidFill>
              </a:rPr>
              <a:t>I) Pelo Devedor, na contratação, mensalmente, na fase de construção, mediante </a:t>
            </a:r>
            <a:r>
              <a:rPr lang="pt-BR" sz="1700" b="1" u="sng" dirty="0" smtClean="0">
                <a:solidFill>
                  <a:schemeClr val="bg1"/>
                </a:solidFill>
              </a:rPr>
              <a:t>DÉBITO </a:t>
            </a:r>
            <a:r>
              <a:rPr lang="pt-BR" sz="1700" b="1" dirty="0" smtClean="0">
                <a:solidFill>
                  <a:schemeClr val="bg1"/>
                </a:solidFill>
              </a:rPr>
              <a:t>em conta, que fica desde já autorizado.</a:t>
            </a:r>
          </a:p>
          <a:p>
            <a:r>
              <a:rPr lang="pt-BR" sz="1700" b="1" dirty="0" smtClean="0">
                <a:solidFill>
                  <a:schemeClr val="bg1"/>
                </a:solidFill>
              </a:rPr>
              <a:t>II) Pela Incorporadora/Fiadora, mediante débito em conta de livre movimentação de sua titularidade, na CEF, que fica desde já autorizado.</a:t>
            </a:r>
            <a:endParaRPr lang="pt-BR" sz="1700" b="1" dirty="0" smtClean="0"/>
          </a:p>
          <a:p>
            <a:r>
              <a:rPr lang="pt-BR" sz="1700" b="1" dirty="0" smtClean="0">
                <a:solidFill>
                  <a:schemeClr val="bg1"/>
                </a:solidFill>
              </a:rPr>
              <a:t> </a:t>
            </a:r>
            <a:endParaRPr lang="pt-BR" sz="1700" b="1" dirty="0">
              <a:solidFill>
                <a:schemeClr val="bg1"/>
              </a:solidFill>
            </a:endParaRPr>
          </a:p>
        </p:txBody>
      </p:sp>
      <p:pic>
        <p:nvPicPr>
          <p:cNvPr id="21" name="Picture 7"/>
          <p:cNvPicPr>
            <a:picLocks noChangeAspect="1" noChangeArrowheads="1"/>
          </p:cNvPicPr>
          <p:nvPr/>
        </p:nvPicPr>
        <p:blipFill>
          <a:blip r:embed="rId4" cstate="print"/>
          <a:srcRect/>
          <a:stretch>
            <a:fillRect/>
          </a:stretch>
        </p:blipFill>
        <p:spPr bwMode="auto">
          <a:xfrm>
            <a:off x="558409" y="1147407"/>
            <a:ext cx="596501" cy="407235"/>
          </a:xfrm>
          <a:prstGeom prst="rect">
            <a:avLst/>
          </a:prstGeom>
          <a:noFill/>
          <a:ln w="9525">
            <a:noFill/>
            <a:miter lim="800000"/>
            <a:headEnd/>
            <a:tailEnd/>
          </a:ln>
        </p:spPr>
      </p:pic>
      <p:sp>
        <p:nvSpPr>
          <p:cNvPr id="16"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11</a:t>
            </a:r>
            <a:endParaRPr lang="en-US" sz="105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67937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3"/>
          <p:cNvSpPr/>
          <p:nvPr/>
        </p:nvSpPr>
        <p:spPr>
          <a:xfrm>
            <a:off x="107502" y="1148278"/>
            <a:ext cx="8793435" cy="336506"/>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tângulo de cantos arredondados 4"/>
          <p:cNvSpPr/>
          <p:nvPr/>
        </p:nvSpPr>
        <p:spPr>
          <a:xfrm>
            <a:off x="527019" y="1147407"/>
            <a:ext cx="792016" cy="3373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1705290" y="1122723"/>
            <a:ext cx="6755141" cy="400110"/>
          </a:xfrm>
          <a:prstGeom prst="rect">
            <a:avLst/>
          </a:prstGeom>
          <a:noFill/>
        </p:spPr>
        <p:txBody>
          <a:bodyPr wrap="square" rtlCol="0">
            <a:spAutoFit/>
          </a:bodyPr>
          <a:lstStyle/>
          <a:p>
            <a:pPr algn="ctr"/>
            <a:r>
              <a:rPr lang="pt-BR" sz="2000" b="1" dirty="0" smtClean="0"/>
              <a:t>Falta Comunicação </a:t>
            </a:r>
            <a:r>
              <a:rPr lang="pt-BR" sz="2000" b="1" dirty="0" smtClean="0">
                <a:solidFill>
                  <a:srgbClr val="FF0000"/>
                </a:solidFill>
              </a:rPr>
              <a:t>Inicial</a:t>
            </a:r>
            <a:r>
              <a:rPr lang="pt-BR" sz="2000" b="1" dirty="0" smtClean="0"/>
              <a:t> com os Clientes </a:t>
            </a:r>
            <a:r>
              <a:rPr lang="pt-BR" sz="2000" b="1" u="sng" dirty="0" smtClean="0"/>
              <a:t>na Assinatura</a:t>
            </a:r>
            <a:endParaRPr lang="pt-BR" sz="2000" b="1" u="sng" dirty="0"/>
          </a:p>
        </p:txBody>
      </p:sp>
      <p:sp>
        <p:nvSpPr>
          <p:cNvPr id="24" name="Retângulo de cantos arredondados 23"/>
          <p:cNvSpPr/>
          <p:nvPr/>
        </p:nvSpPr>
        <p:spPr>
          <a:xfrm>
            <a:off x="255513" y="3635238"/>
            <a:ext cx="543013" cy="6221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de cantos arredondados 44"/>
          <p:cNvSpPr/>
          <p:nvPr/>
        </p:nvSpPr>
        <p:spPr>
          <a:xfrm>
            <a:off x="4476898" y="3241230"/>
            <a:ext cx="4424038" cy="985079"/>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6" name="Retângulo de cantos arredondados 45"/>
          <p:cNvSpPr/>
          <p:nvPr/>
        </p:nvSpPr>
        <p:spPr>
          <a:xfrm>
            <a:off x="263296" y="4365421"/>
            <a:ext cx="844849" cy="6863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aixaDeTexto 47"/>
          <p:cNvSpPr txBox="1"/>
          <p:nvPr/>
        </p:nvSpPr>
        <p:spPr>
          <a:xfrm>
            <a:off x="4409038" y="3126138"/>
            <a:ext cx="4688974" cy="1169551"/>
          </a:xfrm>
          <a:prstGeom prst="rect">
            <a:avLst/>
          </a:prstGeom>
          <a:noFill/>
        </p:spPr>
        <p:txBody>
          <a:bodyPr wrap="square" rtlCol="0">
            <a:spAutoFit/>
          </a:bodyPr>
          <a:lstStyle/>
          <a:p>
            <a:pPr algn="ctr"/>
            <a:r>
              <a:rPr lang="pt-BR" sz="1400" b="1" dirty="0" smtClean="0">
                <a:solidFill>
                  <a:schemeClr val="bg1"/>
                </a:solidFill>
              </a:rPr>
              <a:t>BB</a:t>
            </a:r>
          </a:p>
          <a:p>
            <a:pPr marL="285750" indent="-285750">
              <a:buFont typeface="Wingdings" pitchFamily="2" charset="2"/>
              <a:buChar char="Ø"/>
            </a:pPr>
            <a:r>
              <a:rPr lang="pt-BR" sz="1400" b="1" dirty="0" smtClean="0">
                <a:solidFill>
                  <a:srgbClr val="FF0000"/>
                </a:solidFill>
              </a:rPr>
              <a:t>O banco não envia correspondência mensal </a:t>
            </a:r>
          </a:p>
          <a:p>
            <a:pPr marL="285750" indent="-285750">
              <a:buFont typeface="Wingdings" pitchFamily="2" charset="2"/>
              <a:buChar char="Ø"/>
            </a:pPr>
            <a:r>
              <a:rPr lang="pt-BR" sz="1400" b="1" dirty="0" smtClean="0">
                <a:solidFill>
                  <a:schemeClr val="bg1"/>
                </a:solidFill>
              </a:rPr>
              <a:t>Tem que acessar o site e buscar a área específica de financiamento imobiliário para enxergar o que tem que depositar. </a:t>
            </a:r>
            <a:r>
              <a:rPr lang="pt-BR" sz="1400" b="1" dirty="0" smtClean="0">
                <a:solidFill>
                  <a:srgbClr val="FF0000"/>
                </a:solidFill>
              </a:rPr>
              <a:t>Não tem um meio de pagamento a recorrer</a:t>
            </a:r>
            <a:endParaRPr lang="pt-BR" sz="1400" b="1" dirty="0">
              <a:solidFill>
                <a:srgbClr val="FF0000"/>
              </a:solidFill>
            </a:endParaRPr>
          </a:p>
        </p:txBody>
      </p:sp>
      <p:sp>
        <p:nvSpPr>
          <p:cNvPr id="106" name="Subtitle 5"/>
          <p:cNvSpPr txBox="1">
            <a:spLocks/>
          </p:cNvSpPr>
          <p:nvPr/>
        </p:nvSpPr>
        <p:spPr>
          <a:xfrm>
            <a:off x="249359" y="620688"/>
            <a:ext cx="8443071" cy="4320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70000"/>
              </a:lnSpc>
            </a:pPr>
            <a:r>
              <a:rPr lang="pt-BR" sz="2400" dirty="0" smtClean="0">
                <a:solidFill>
                  <a:srgbClr val="5D524E"/>
                </a:solidFill>
                <a:latin typeface="MaxLF-BoldItalic"/>
                <a:cs typeface="MaxLF-BoldItalic"/>
              </a:rPr>
              <a:t>Juros Contratuais Fase de Obra-Macro Processos CEF x BB  </a:t>
            </a:r>
            <a:endParaRPr lang="en-US" sz="2400" dirty="0">
              <a:solidFill>
                <a:srgbClr val="5D524E"/>
              </a:solidFill>
              <a:latin typeface="MaxLF-BoldItalic"/>
              <a:cs typeface="MaxLF-BoldItalic"/>
            </a:endParaRPr>
          </a:p>
        </p:txBody>
      </p:sp>
      <p:sp>
        <p:nvSpPr>
          <p:cNvPr id="107" name="Rectangle 6"/>
          <p:cNvSpPr/>
          <p:nvPr/>
        </p:nvSpPr>
        <p:spPr>
          <a:xfrm flipV="1">
            <a:off x="232267" y="518830"/>
            <a:ext cx="8489261" cy="45719"/>
          </a:xfrm>
          <a:prstGeom prst="rect">
            <a:avLst/>
          </a:prstGeom>
          <a:solidFill>
            <a:srgbClr val="5D524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8" name="Picture 12" descr="marca-positiv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26" y="44624"/>
            <a:ext cx="751486" cy="338169"/>
          </a:xfrm>
          <a:prstGeom prst="rect">
            <a:avLst/>
          </a:prstGeom>
        </p:spPr>
      </p:pic>
      <p:sp>
        <p:nvSpPr>
          <p:cNvPr id="110" name="Rectangle 6"/>
          <p:cNvSpPr/>
          <p:nvPr/>
        </p:nvSpPr>
        <p:spPr>
          <a:xfrm>
            <a:off x="249359" y="1030918"/>
            <a:ext cx="8443071" cy="45719"/>
          </a:xfrm>
          <a:prstGeom prst="rect">
            <a:avLst/>
          </a:prstGeom>
          <a:solidFill>
            <a:srgbClr val="5D524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tângulo de cantos arredondados 54"/>
          <p:cNvSpPr/>
          <p:nvPr/>
        </p:nvSpPr>
        <p:spPr>
          <a:xfrm>
            <a:off x="107502" y="3241230"/>
            <a:ext cx="4248474" cy="985079"/>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3" name="CaixaDeTexto 62"/>
          <p:cNvSpPr txBox="1"/>
          <p:nvPr/>
        </p:nvSpPr>
        <p:spPr>
          <a:xfrm>
            <a:off x="-15093" y="3140968"/>
            <a:ext cx="4491991" cy="1169551"/>
          </a:xfrm>
          <a:prstGeom prst="rect">
            <a:avLst/>
          </a:prstGeom>
          <a:noFill/>
        </p:spPr>
        <p:txBody>
          <a:bodyPr wrap="square" rtlCol="0">
            <a:spAutoFit/>
          </a:bodyPr>
          <a:lstStyle/>
          <a:p>
            <a:pPr algn="ctr"/>
            <a:r>
              <a:rPr lang="pt-BR" sz="1400" b="1" dirty="0" smtClean="0">
                <a:solidFill>
                  <a:schemeClr val="bg1"/>
                </a:solidFill>
              </a:rPr>
              <a:t>CEF</a:t>
            </a:r>
          </a:p>
          <a:p>
            <a:pPr marL="285750" indent="-285750">
              <a:buFont typeface="Wingdings" pitchFamily="2" charset="2"/>
              <a:buChar char="Ø"/>
            </a:pPr>
            <a:r>
              <a:rPr lang="pt-BR" sz="1400" b="1" dirty="0">
                <a:solidFill>
                  <a:schemeClr val="bg1"/>
                </a:solidFill>
              </a:rPr>
              <a:t> </a:t>
            </a:r>
            <a:r>
              <a:rPr lang="pt-BR" sz="1400" b="1" dirty="0" smtClean="0">
                <a:solidFill>
                  <a:schemeClr val="bg1"/>
                </a:solidFill>
              </a:rPr>
              <a:t>Envio de correspondência mensal com demonstrativo das últimas prestações pagas e do valor da prestação atual. </a:t>
            </a:r>
            <a:r>
              <a:rPr lang="pt-BR" sz="1400" b="1" dirty="0" smtClean="0">
                <a:solidFill>
                  <a:srgbClr val="FF0000"/>
                </a:solidFill>
              </a:rPr>
              <a:t>Não contém código de barras, é somente um comunicado. </a:t>
            </a:r>
            <a:r>
              <a:rPr lang="pt-BR" sz="1400" b="1" dirty="0" smtClean="0">
                <a:solidFill>
                  <a:schemeClr val="bg1"/>
                </a:solidFill>
              </a:rPr>
              <a:t>Consegue gerar 2ª via com </a:t>
            </a:r>
            <a:r>
              <a:rPr lang="pt-BR" sz="1400" b="1" dirty="0" err="1" smtClean="0">
                <a:solidFill>
                  <a:schemeClr val="bg1"/>
                </a:solidFill>
              </a:rPr>
              <a:t>cod</a:t>
            </a:r>
            <a:r>
              <a:rPr lang="pt-BR" sz="1400" b="1" dirty="0" smtClean="0">
                <a:solidFill>
                  <a:schemeClr val="bg1"/>
                </a:solidFill>
              </a:rPr>
              <a:t>. barras</a:t>
            </a:r>
          </a:p>
        </p:txBody>
      </p:sp>
      <p:pic>
        <p:nvPicPr>
          <p:cNvPr id="104" name="Imagem 103" descr="clientesdigitais.png"/>
          <p:cNvPicPr>
            <a:picLocks noChangeAspect="1"/>
          </p:cNvPicPr>
          <p:nvPr/>
        </p:nvPicPr>
        <p:blipFill>
          <a:blip r:embed="rId4" cstate="print"/>
          <a:stretch>
            <a:fillRect/>
          </a:stretch>
        </p:blipFill>
        <p:spPr>
          <a:xfrm>
            <a:off x="527019" y="1185152"/>
            <a:ext cx="707646" cy="316583"/>
          </a:xfrm>
          <a:prstGeom prst="rect">
            <a:avLst/>
          </a:prstGeom>
        </p:spPr>
      </p:pic>
      <p:sp>
        <p:nvSpPr>
          <p:cNvPr id="17" name="Retângulo de cantos arredondados 16"/>
          <p:cNvSpPr/>
          <p:nvPr/>
        </p:nvSpPr>
        <p:spPr>
          <a:xfrm>
            <a:off x="107502" y="4372181"/>
            <a:ext cx="8793435" cy="350108"/>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de cantos arredondados 17"/>
          <p:cNvSpPr/>
          <p:nvPr/>
        </p:nvSpPr>
        <p:spPr>
          <a:xfrm>
            <a:off x="527019" y="4372181"/>
            <a:ext cx="792015" cy="35010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1403649" y="4372181"/>
            <a:ext cx="7497288" cy="400110"/>
          </a:xfrm>
          <a:prstGeom prst="rect">
            <a:avLst/>
          </a:prstGeom>
          <a:noFill/>
        </p:spPr>
        <p:txBody>
          <a:bodyPr wrap="square" rtlCol="0">
            <a:spAutoFit/>
          </a:bodyPr>
          <a:lstStyle/>
          <a:p>
            <a:pPr algn="ctr"/>
            <a:r>
              <a:rPr lang="pt-BR" sz="2000" b="1" dirty="0"/>
              <a:t>Necessidade de </a:t>
            </a:r>
            <a:r>
              <a:rPr lang="pt-BR" sz="2000" b="1" dirty="0" smtClean="0"/>
              <a:t>facilitar </a:t>
            </a:r>
            <a:r>
              <a:rPr lang="pt-BR" sz="2000" b="1" dirty="0"/>
              <a:t>o </a:t>
            </a:r>
            <a:r>
              <a:rPr lang="pt-BR" sz="2000" b="1" dirty="0" smtClean="0"/>
              <a:t>pagamento </a:t>
            </a:r>
            <a:r>
              <a:rPr lang="pt-BR" sz="2000" b="1" dirty="0"/>
              <a:t>e </a:t>
            </a:r>
            <a:r>
              <a:rPr lang="pt-BR" sz="2000" b="1" dirty="0" smtClean="0"/>
              <a:t>cobrar antes da Construtora</a:t>
            </a:r>
            <a:endParaRPr lang="pt-BR" sz="2000" dirty="0"/>
          </a:p>
        </p:txBody>
      </p:sp>
      <p:sp>
        <p:nvSpPr>
          <p:cNvPr id="23" name="Retângulo de cantos arredondados 22"/>
          <p:cNvSpPr/>
          <p:nvPr/>
        </p:nvSpPr>
        <p:spPr>
          <a:xfrm>
            <a:off x="107502" y="4844082"/>
            <a:ext cx="4424038" cy="1897285"/>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5" name="Retângulo de cantos arredondados 24"/>
          <p:cNvSpPr/>
          <p:nvPr/>
        </p:nvSpPr>
        <p:spPr>
          <a:xfrm>
            <a:off x="4629298" y="4824330"/>
            <a:ext cx="4271637" cy="1917037"/>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75956" y="4779149"/>
            <a:ext cx="4496044" cy="2031325"/>
          </a:xfrm>
          <a:prstGeom prst="rect">
            <a:avLst/>
          </a:prstGeom>
          <a:noFill/>
        </p:spPr>
        <p:txBody>
          <a:bodyPr wrap="square" rtlCol="0">
            <a:spAutoFit/>
          </a:bodyPr>
          <a:lstStyle/>
          <a:p>
            <a:pPr algn="ctr"/>
            <a:r>
              <a:rPr lang="pt-BR" sz="1400" b="1" dirty="0" smtClean="0">
                <a:solidFill>
                  <a:schemeClr val="bg1"/>
                </a:solidFill>
              </a:rPr>
              <a:t>CEF</a:t>
            </a:r>
            <a:endParaRPr lang="pt-BR" sz="1400" b="1" dirty="0">
              <a:solidFill>
                <a:schemeClr val="bg1"/>
              </a:solidFill>
            </a:endParaRPr>
          </a:p>
          <a:p>
            <a:pPr marL="285750" indent="-285750">
              <a:buFont typeface="Wingdings" pitchFamily="2" charset="2"/>
              <a:buChar char="Ø"/>
            </a:pPr>
            <a:r>
              <a:rPr lang="pt-BR" sz="1400" dirty="0" smtClean="0">
                <a:solidFill>
                  <a:schemeClr val="bg1"/>
                </a:solidFill>
              </a:rPr>
              <a:t>Débito em conta previsto em contrato</a:t>
            </a:r>
          </a:p>
          <a:p>
            <a:pPr marL="285750" indent="-285750">
              <a:buFont typeface="Wingdings" pitchFamily="2" charset="2"/>
              <a:buChar char="Ø"/>
            </a:pPr>
            <a:r>
              <a:rPr lang="pt-BR" sz="1400" dirty="0" smtClean="0">
                <a:solidFill>
                  <a:schemeClr val="bg1"/>
                </a:solidFill>
              </a:rPr>
              <a:t>1 </a:t>
            </a:r>
            <a:r>
              <a:rPr lang="pt-BR" sz="1400" dirty="0">
                <a:solidFill>
                  <a:schemeClr val="bg1"/>
                </a:solidFill>
              </a:rPr>
              <a:t>tentativa de débito na c/c do </a:t>
            </a:r>
            <a:r>
              <a:rPr lang="pt-BR" sz="1400" dirty="0" smtClean="0">
                <a:solidFill>
                  <a:schemeClr val="bg1"/>
                </a:solidFill>
              </a:rPr>
              <a:t>cliente no aniversário e outra no final do mês antes de debitar a Construtora</a:t>
            </a:r>
            <a:endParaRPr lang="pt-BR" sz="1400" dirty="0">
              <a:solidFill>
                <a:schemeClr val="bg1"/>
              </a:solidFill>
            </a:endParaRPr>
          </a:p>
          <a:p>
            <a:pPr marL="285750" indent="-285750">
              <a:buFont typeface="Wingdings" pitchFamily="2" charset="2"/>
              <a:buChar char="Ø"/>
            </a:pPr>
            <a:r>
              <a:rPr lang="pt-BR" sz="1400" b="1" dirty="0" smtClean="0">
                <a:solidFill>
                  <a:srgbClr val="FF0000"/>
                </a:solidFill>
              </a:rPr>
              <a:t>Garantir cobrança e negativação </a:t>
            </a:r>
            <a:r>
              <a:rPr lang="pt-BR" sz="1400" b="1" dirty="0">
                <a:solidFill>
                  <a:srgbClr val="FF0000"/>
                </a:solidFill>
              </a:rPr>
              <a:t>dos clientes pela CEF, </a:t>
            </a:r>
            <a:r>
              <a:rPr lang="pt-BR" sz="1400" b="1" u="sng" dirty="0" smtClean="0">
                <a:solidFill>
                  <a:srgbClr val="FF0000"/>
                </a:solidFill>
              </a:rPr>
              <a:t>por 90 dias, antes de debitar da Construtora</a:t>
            </a:r>
          </a:p>
          <a:p>
            <a:pPr marL="285750" indent="-285750">
              <a:buFont typeface="Wingdings" pitchFamily="2" charset="2"/>
              <a:buChar char="Ø"/>
            </a:pPr>
            <a:r>
              <a:rPr lang="pt-BR" sz="1400" b="1" dirty="0" smtClean="0">
                <a:solidFill>
                  <a:srgbClr val="FF0000"/>
                </a:solidFill>
              </a:rPr>
              <a:t>Fazer débitos parciais do cliente, de acordo com o saldo disponível</a:t>
            </a:r>
          </a:p>
          <a:p>
            <a:pPr marL="285750" indent="-285750">
              <a:buFont typeface="Wingdings" pitchFamily="2" charset="2"/>
              <a:buChar char="Ø"/>
            </a:pPr>
            <a:r>
              <a:rPr lang="pt-BR" sz="1400" b="1" dirty="0" smtClean="0">
                <a:solidFill>
                  <a:srgbClr val="FF0000"/>
                </a:solidFill>
              </a:rPr>
              <a:t>Banco enviar boleto mensal aos clientes para cobrança</a:t>
            </a:r>
          </a:p>
        </p:txBody>
      </p:sp>
      <p:sp>
        <p:nvSpPr>
          <p:cNvPr id="7" name="CaixaDeTexto 6"/>
          <p:cNvSpPr txBox="1"/>
          <p:nvPr/>
        </p:nvSpPr>
        <p:spPr>
          <a:xfrm>
            <a:off x="4644008" y="4812525"/>
            <a:ext cx="4235509" cy="2246769"/>
          </a:xfrm>
          <a:prstGeom prst="rect">
            <a:avLst/>
          </a:prstGeom>
          <a:noFill/>
        </p:spPr>
        <p:txBody>
          <a:bodyPr wrap="square" rtlCol="0">
            <a:spAutoFit/>
          </a:bodyPr>
          <a:lstStyle/>
          <a:p>
            <a:pPr algn="ctr"/>
            <a:r>
              <a:rPr lang="pt-BR" sz="1400" b="1" dirty="0" smtClean="0">
                <a:solidFill>
                  <a:schemeClr val="bg1"/>
                </a:solidFill>
              </a:rPr>
              <a:t>BB</a:t>
            </a:r>
          </a:p>
          <a:p>
            <a:pPr marL="285750" indent="-285750">
              <a:buFont typeface="Wingdings" pitchFamily="2" charset="2"/>
              <a:buChar char="Ø"/>
            </a:pPr>
            <a:r>
              <a:rPr lang="pt-BR" sz="1400" dirty="0" smtClean="0">
                <a:solidFill>
                  <a:schemeClr val="bg1"/>
                </a:solidFill>
              </a:rPr>
              <a:t>Débito em conta previsto em contrato</a:t>
            </a:r>
          </a:p>
          <a:p>
            <a:pPr marL="285750" indent="-285750">
              <a:buFont typeface="Wingdings" pitchFamily="2" charset="2"/>
              <a:buChar char="Ø"/>
            </a:pPr>
            <a:r>
              <a:rPr lang="pt-BR" sz="1400" dirty="0" smtClean="0">
                <a:solidFill>
                  <a:schemeClr val="bg1"/>
                </a:solidFill>
              </a:rPr>
              <a:t>5 </a:t>
            </a:r>
            <a:r>
              <a:rPr lang="pt-BR" sz="1400" dirty="0">
                <a:solidFill>
                  <a:schemeClr val="bg1"/>
                </a:solidFill>
              </a:rPr>
              <a:t>tentativas de débito na c/c  cliente</a:t>
            </a:r>
          </a:p>
          <a:p>
            <a:pPr marL="285750" indent="-285750">
              <a:buFont typeface="Wingdings" pitchFamily="2" charset="2"/>
              <a:buChar char="Ø"/>
            </a:pPr>
            <a:r>
              <a:rPr lang="pt-BR" sz="1400" dirty="0">
                <a:solidFill>
                  <a:schemeClr val="bg1"/>
                </a:solidFill>
              </a:rPr>
              <a:t>Débitos parciais de acordo com saldo disponível na c/c do cliente</a:t>
            </a:r>
          </a:p>
          <a:p>
            <a:pPr marL="285750" indent="-285750">
              <a:buFont typeface="Wingdings" pitchFamily="2" charset="2"/>
              <a:buChar char="Ø"/>
            </a:pPr>
            <a:r>
              <a:rPr lang="pt-BR" sz="1400" b="1" dirty="0" smtClean="0">
                <a:solidFill>
                  <a:srgbClr val="FF0000"/>
                </a:solidFill>
              </a:rPr>
              <a:t>Garantir </a:t>
            </a:r>
            <a:r>
              <a:rPr lang="pt-BR" sz="1400" b="1" dirty="0">
                <a:solidFill>
                  <a:srgbClr val="FF0000"/>
                </a:solidFill>
              </a:rPr>
              <a:t>cobrança e negativação dos clientes pela CEF, </a:t>
            </a:r>
            <a:r>
              <a:rPr lang="pt-BR" sz="1400" b="1" u="sng" dirty="0">
                <a:solidFill>
                  <a:srgbClr val="FF0000"/>
                </a:solidFill>
              </a:rPr>
              <a:t>por 90 dias, antes de debitar da </a:t>
            </a:r>
            <a:r>
              <a:rPr lang="pt-BR" sz="1400" b="1" u="sng" dirty="0" smtClean="0">
                <a:solidFill>
                  <a:srgbClr val="FF0000"/>
                </a:solidFill>
              </a:rPr>
              <a:t>Construtora</a:t>
            </a:r>
          </a:p>
          <a:p>
            <a:pPr marL="285750" indent="-285750">
              <a:buFont typeface="Wingdings" pitchFamily="2" charset="2"/>
              <a:buChar char="Ø"/>
            </a:pPr>
            <a:r>
              <a:rPr lang="pt-BR" sz="1400" b="1" dirty="0">
                <a:solidFill>
                  <a:srgbClr val="FF0000"/>
                </a:solidFill>
              </a:rPr>
              <a:t>Banco enviar boleto mensal aos clientes para cobrança</a:t>
            </a:r>
          </a:p>
          <a:p>
            <a:pPr marL="285750" indent="-285750">
              <a:buFont typeface="Wingdings" pitchFamily="2" charset="2"/>
              <a:buChar char="Ø"/>
            </a:pPr>
            <a:endParaRPr lang="pt-BR" sz="1400" b="1" u="sng" dirty="0">
              <a:solidFill>
                <a:srgbClr val="FF0000"/>
              </a:solidFill>
            </a:endParaRPr>
          </a:p>
        </p:txBody>
      </p:sp>
      <p:pic>
        <p:nvPicPr>
          <p:cNvPr id="29" name="Imagem 28" descr="negociacao-salarial.jpg"/>
          <p:cNvPicPr>
            <a:picLocks noChangeAspect="1"/>
          </p:cNvPicPr>
          <p:nvPr/>
        </p:nvPicPr>
        <p:blipFill>
          <a:blip r:embed="rId5" cstate="print"/>
          <a:stretch>
            <a:fillRect/>
          </a:stretch>
        </p:blipFill>
        <p:spPr>
          <a:xfrm>
            <a:off x="675523" y="4372230"/>
            <a:ext cx="559141" cy="350058"/>
          </a:xfrm>
          <a:prstGeom prst="rect">
            <a:avLst/>
          </a:prstGeom>
        </p:spPr>
      </p:pic>
      <p:sp>
        <p:nvSpPr>
          <p:cNvPr id="31" name="Retângulo de cantos arredondados 30"/>
          <p:cNvSpPr/>
          <p:nvPr/>
        </p:nvSpPr>
        <p:spPr>
          <a:xfrm>
            <a:off x="99045" y="2766413"/>
            <a:ext cx="8793435" cy="336506"/>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Retângulo de cantos arredondados 31"/>
          <p:cNvSpPr/>
          <p:nvPr/>
        </p:nvSpPr>
        <p:spPr>
          <a:xfrm>
            <a:off x="518562" y="2765542"/>
            <a:ext cx="792016" cy="3373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CaixaDeTexto 32"/>
          <p:cNvSpPr txBox="1"/>
          <p:nvPr/>
        </p:nvSpPr>
        <p:spPr>
          <a:xfrm>
            <a:off x="1696833" y="2740858"/>
            <a:ext cx="6755141" cy="400110"/>
          </a:xfrm>
          <a:prstGeom prst="rect">
            <a:avLst/>
          </a:prstGeom>
          <a:noFill/>
        </p:spPr>
        <p:txBody>
          <a:bodyPr wrap="square" rtlCol="0">
            <a:spAutoFit/>
          </a:bodyPr>
          <a:lstStyle/>
          <a:p>
            <a:pPr algn="ctr"/>
            <a:r>
              <a:rPr lang="pt-BR" sz="2000" b="1" dirty="0" smtClean="0"/>
              <a:t>Comunicação </a:t>
            </a:r>
            <a:r>
              <a:rPr lang="pt-BR" sz="2000" b="1" dirty="0" smtClean="0">
                <a:solidFill>
                  <a:srgbClr val="FF0000"/>
                </a:solidFill>
              </a:rPr>
              <a:t>Mensal</a:t>
            </a:r>
            <a:r>
              <a:rPr lang="pt-BR" sz="2000" b="1" dirty="0" smtClean="0"/>
              <a:t> Inadequada com os Clientes</a:t>
            </a:r>
            <a:endParaRPr lang="pt-BR" sz="2000" b="1" dirty="0"/>
          </a:p>
        </p:txBody>
      </p:sp>
      <p:pic>
        <p:nvPicPr>
          <p:cNvPr id="34" name="Imagem 33" descr="clientesdigitais.png"/>
          <p:cNvPicPr>
            <a:picLocks noChangeAspect="1"/>
          </p:cNvPicPr>
          <p:nvPr/>
        </p:nvPicPr>
        <p:blipFill>
          <a:blip r:embed="rId4" cstate="print"/>
          <a:stretch>
            <a:fillRect/>
          </a:stretch>
        </p:blipFill>
        <p:spPr>
          <a:xfrm>
            <a:off x="518562" y="2803287"/>
            <a:ext cx="707646" cy="316583"/>
          </a:xfrm>
          <a:prstGeom prst="rect">
            <a:avLst/>
          </a:prstGeom>
        </p:spPr>
      </p:pic>
      <p:sp>
        <p:nvSpPr>
          <p:cNvPr id="39" name="Retângulo de cantos arredondados 38"/>
          <p:cNvSpPr/>
          <p:nvPr/>
        </p:nvSpPr>
        <p:spPr>
          <a:xfrm>
            <a:off x="234094" y="1993884"/>
            <a:ext cx="543013" cy="62212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de cantos arredondados 39"/>
          <p:cNvSpPr/>
          <p:nvPr/>
        </p:nvSpPr>
        <p:spPr>
          <a:xfrm>
            <a:off x="4455479" y="1599876"/>
            <a:ext cx="4424038" cy="985079"/>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4387619" y="1484784"/>
            <a:ext cx="4688974" cy="1169551"/>
          </a:xfrm>
          <a:prstGeom prst="rect">
            <a:avLst/>
          </a:prstGeom>
          <a:noFill/>
        </p:spPr>
        <p:txBody>
          <a:bodyPr wrap="square" rtlCol="0">
            <a:spAutoFit/>
          </a:bodyPr>
          <a:lstStyle/>
          <a:p>
            <a:pPr algn="ctr"/>
            <a:r>
              <a:rPr lang="pt-BR" sz="1400" b="1" dirty="0" smtClean="0">
                <a:solidFill>
                  <a:schemeClr val="bg1"/>
                </a:solidFill>
              </a:rPr>
              <a:t>BB</a:t>
            </a:r>
            <a:endParaRPr lang="pt-BR" sz="1400" b="1" dirty="0">
              <a:solidFill>
                <a:schemeClr val="bg1"/>
              </a:solidFill>
            </a:endParaRPr>
          </a:p>
          <a:p>
            <a:pPr marL="285750" indent="-285750">
              <a:buFont typeface="Wingdings" pitchFamily="2" charset="2"/>
              <a:buChar char="Ø"/>
            </a:pPr>
            <a:r>
              <a:rPr lang="pt-BR" sz="1400" b="1" dirty="0">
                <a:solidFill>
                  <a:schemeClr val="bg1"/>
                </a:solidFill>
              </a:rPr>
              <a:t>Os clientes não recebem nenhuma cartilha explicativa, em linguagem coloquial, reforçando a necessidade de se efetuar os pagamentos mensais dos juros durante a fase de obra. As agências podem esclarecer melhor</a:t>
            </a:r>
          </a:p>
        </p:txBody>
      </p:sp>
      <p:sp>
        <p:nvSpPr>
          <p:cNvPr id="42" name="Retângulo de cantos arredondados 41"/>
          <p:cNvSpPr/>
          <p:nvPr/>
        </p:nvSpPr>
        <p:spPr>
          <a:xfrm>
            <a:off x="86083" y="1599876"/>
            <a:ext cx="4248474" cy="985079"/>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3" name="CaixaDeTexto 42"/>
          <p:cNvSpPr txBox="1"/>
          <p:nvPr/>
        </p:nvSpPr>
        <p:spPr>
          <a:xfrm>
            <a:off x="-36512" y="1499614"/>
            <a:ext cx="4491991" cy="1169551"/>
          </a:xfrm>
          <a:prstGeom prst="rect">
            <a:avLst/>
          </a:prstGeom>
          <a:noFill/>
        </p:spPr>
        <p:txBody>
          <a:bodyPr wrap="square" rtlCol="0">
            <a:spAutoFit/>
          </a:bodyPr>
          <a:lstStyle/>
          <a:p>
            <a:r>
              <a:rPr lang="pt-BR" sz="1400" b="1" dirty="0" smtClean="0">
                <a:solidFill>
                  <a:schemeClr val="bg1"/>
                </a:solidFill>
              </a:rPr>
              <a:t>                                      CEF</a:t>
            </a:r>
          </a:p>
          <a:p>
            <a:pPr marL="285750" indent="-285750">
              <a:buFont typeface="Wingdings" pitchFamily="2" charset="2"/>
              <a:buChar char="Ø"/>
            </a:pPr>
            <a:r>
              <a:rPr lang="pt-BR" sz="1400" b="1" dirty="0" smtClean="0">
                <a:solidFill>
                  <a:schemeClr val="bg1"/>
                </a:solidFill>
              </a:rPr>
              <a:t>Os clientes não recebem nenhuma cartilha explicativa, em linguagem coloquial, reforçando a necessidade de se efetuar os pagamentos mensais dos juros durante a fase de obra. As agências podem esclarecer melhor</a:t>
            </a:r>
            <a:endParaRPr lang="pt-BR" sz="1400" b="1" dirty="0" smtClean="0">
              <a:solidFill>
                <a:srgbClr val="FF0000"/>
              </a:solidFill>
            </a:endParaRPr>
          </a:p>
        </p:txBody>
      </p:sp>
      <p:sp>
        <p:nvSpPr>
          <p:cNvPr id="35"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12</a:t>
            </a:r>
            <a:endParaRPr lang="en-US" sz="105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92536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ubtitle 5"/>
          <p:cNvSpPr txBox="1">
            <a:spLocks/>
          </p:cNvSpPr>
          <p:nvPr/>
        </p:nvSpPr>
        <p:spPr>
          <a:xfrm>
            <a:off x="249359" y="662253"/>
            <a:ext cx="8443071" cy="43204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70000"/>
              </a:lnSpc>
            </a:pPr>
            <a:r>
              <a:rPr lang="pt-BR" sz="2400" dirty="0" smtClean="0">
                <a:solidFill>
                  <a:srgbClr val="5D524E"/>
                </a:solidFill>
                <a:latin typeface="MaxLF-BoldItalic"/>
                <a:cs typeface="MaxLF-BoldItalic"/>
              </a:rPr>
              <a:t>Evoluções necessárias no processo de cobrança</a:t>
            </a:r>
            <a:endParaRPr lang="en-US" sz="2400" dirty="0">
              <a:solidFill>
                <a:srgbClr val="5D524E"/>
              </a:solidFill>
              <a:latin typeface="MaxLF-BoldItalic"/>
              <a:cs typeface="MaxLF-BoldItalic"/>
            </a:endParaRPr>
          </a:p>
        </p:txBody>
      </p:sp>
      <p:sp>
        <p:nvSpPr>
          <p:cNvPr id="107" name="Rectangle 6"/>
          <p:cNvSpPr/>
          <p:nvPr/>
        </p:nvSpPr>
        <p:spPr>
          <a:xfrm flipV="1">
            <a:off x="232267" y="518830"/>
            <a:ext cx="8489261" cy="45719"/>
          </a:xfrm>
          <a:prstGeom prst="rect">
            <a:avLst/>
          </a:prstGeom>
          <a:solidFill>
            <a:srgbClr val="5D524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8" name="Picture 12" descr="marca-positiva.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26" y="44624"/>
            <a:ext cx="751486" cy="338169"/>
          </a:xfrm>
          <a:prstGeom prst="rect">
            <a:avLst/>
          </a:prstGeom>
        </p:spPr>
      </p:pic>
      <p:sp>
        <p:nvSpPr>
          <p:cNvPr id="110" name="Rectangle 6"/>
          <p:cNvSpPr/>
          <p:nvPr/>
        </p:nvSpPr>
        <p:spPr>
          <a:xfrm>
            <a:off x="249359" y="1030918"/>
            <a:ext cx="8443071" cy="45719"/>
          </a:xfrm>
          <a:prstGeom prst="rect">
            <a:avLst/>
          </a:prstGeom>
          <a:solidFill>
            <a:srgbClr val="5D524E"/>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CaixaDeTexto 66"/>
          <p:cNvSpPr txBox="1"/>
          <p:nvPr/>
        </p:nvSpPr>
        <p:spPr>
          <a:xfrm>
            <a:off x="107504" y="2933914"/>
            <a:ext cx="8712968" cy="369332"/>
          </a:xfrm>
          <a:prstGeom prst="rect">
            <a:avLst/>
          </a:prstGeom>
          <a:noFill/>
        </p:spPr>
        <p:txBody>
          <a:bodyPr wrap="square" rtlCol="0">
            <a:spAutoFit/>
          </a:bodyPr>
          <a:lstStyle/>
          <a:p>
            <a:r>
              <a:rPr lang="pt-BR" b="1" dirty="0" smtClean="0">
                <a:sym typeface="Wingdings 3"/>
              </a:rPr>
              <a:t></a:t>
            </a:r>
            <a:r>
              <a:rPr lang="pt-BR" sz="1600" b="1" dirty="0" smtClean="0">
                <a:sym typeface="Wingdings 3"/>
              </a:rPr>
              <a:t>Enviar boleto mensal aos clientes da cobrança em fase de obra</a:t>
            </a:r>
            <a:endParaRPr lang="pt-BR" sz="1600" b="1" dirty="0"/>
          </a:p>
        </p:txBody>
      </p:sp>
      <p:sp>
        <p:nvSpPr>
          <p:cNvPr id="71" name="CaixaDeTexto 70"/>
          <p:cNvSpPr txBox="1"/>
          <p:nvPr/>
        </p:nvSpPr>
        <p:spPr>
          <a:xfrm>
            <a:off x="467544" y="3191928"/>
            <a:ext cx="8198591" cy="307777"/>
          </a:xfrm>
          <a:prstGeom prst="rect">
            <a:avLst/>
          </a:prstGeom>
          <a:noFill/>
        </p:spPr>
        <p:txBody>
          <a:bodyPr wrap="square" rtlCol="0">
            <a:spAutoFit/>
          </a:bodyPr>
          <a:lstStyle/>
          <a:p>
            <a:r>
              <a:rPr lang="pt-BR" sz="1400" dirty="0" smtClean="0"/>
              <a:t>Enviar os boletos mensalmente para os clientes. </a:t>
            </a:r>
            <a:endParaRPr lang="pt-BR" sz="1400" dirty="0"/>
          </a:p>
        </p:txBody>
      </p:sp>
      <p:sp>
        <p:nvSpPr>
          <p:cNvPr id="81" name="CaixaDeTexto 80"/>
          <p:cNvSpPr txBox="1"/>
          <p:nvPr/>
        </p:nvSpPr>
        <p:spPr>
          <a:xfrm>
            <a:off x="107504" y="4499828"/>
            <a:ext cx="8712968" cy="369332"/>
          </a:xfrm>
          <a:prstGeom prst="rect">
            <a:avLst/>
          </a:prstGeom>
          <a:noFill/>
        </p:spPr>
        <p:txBody>
          <a:bodyPr wrap="square" rtlCol="0">
            <a:spAutoFit/>
          </a:bodyPr>
          <a:lstStyle/>
          <a:p>
            <a:r>
              <a:rPr lang="pt-BR" b="1" dirty="0" smtClean="0">
                <a:sym typeface="Wingdings 3"/>
              </a:rPr>
              <a:t></a:t>
            </a:r>
            <a:r>
              <a:rPr lang="pt-BR" sz="1600" b="1" dirty="0" smtClean="0">
                <a:sym typeface="Wingdings 3"/>
              </a:rPr>
              <a:t>Possibilidade de pagamento pelo cliente via lotérico</a:t>
            </a:r>
            <a:endParaRPr lang="pt-BR" sz="1600" b="1" dirty="0"/>
          </a:p>
        </p:txBody>
      </p:sp>
      <p:sp>
        <p:nvSpPr>
          <p:cNvPr id="82" name="CaixaDeTexto 81"/>
          <p:cNvSpPr txBox="1"/>
          <p:nvPr/>
        </p:nvSpPr>
        <p:spPr>
          <a:xfrm>
            <a:off x="467544" y="4777988"/>
            <a:ext cx="8198591" cy="523220"/>
          </a:xfrm>
          <a:prstGeom prst="rect">
            <a:avLst/>
          </a:prstGeom>
          <a:noFill/>
        </p:spPr>
        <p:txBody>
          <a:bodyPr wrap="square" rtlCol="0">
            <a:spAutoFit/>
          </a:bodyPr>
          <a:lstStyle/>
          <a:p>
            <a:r>
              <a:rPr lang="pt-BR" sz="1400" dirty="0" smtClean="0"/>
              <a:t>Disponibilizar na rede de lotéricos a possibilidade do cliente efetuar o pagamento através do CPF e divulgar amplamente essa informação.</a:t>
            </a:r>
            <a:endParaRPr lang="pt-BR" sz="1400" dirty="0"/>
          </a:p>
        </p:txBody>
      </p:sp>
      <p:sp>
        <p:nvSpPr>
          <p:cNvPr id="100" name="Retângulo de cantos arredondados 99"/>
          <p:cNvSpPr/>
          <p:nvPr/>
        </p:nvSpPr>
        <p:spPr>
          <a:xfrm>
            <a:off x="207794" y="1305636"/>
            <a:ext cx="7995049" cy="420150"/>
          </a:xfrm>
          <a:prstGeom prst="roundRect">
            <a:avLst/>
          </a:prstGeom>
          <a:solidFill>
            <a:srgbClr val="207D28"/>
          </a:solidFill>
          <a:ln w="76200">
            <a:solidFill>
              <a:srgbClr val="207D2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smtClean="0"/>
              <a:t>Em relação à cobrança realizada aos clientes pelo Banco</a:t>
            </a:r>
            <a:endParaRPr lang="pt-BR" sz="2000" b="1" dirty="0"/>
          </a:p>
        </p:txBody>
      </p:sp>
      <p:sp>
        <p:nvSpPr>
          <p:cNvPr id="105" name="CaixaDeTexto 104"/>
          <p:cNvSpPr txBox="1"/>
          <p:nvPr/>
        </p:nvSpPr>
        <p:spPr>
          <a:xfrm>
            <a:off x="107504" y="5435932"/>
            <a:ext cx="8712968" cy="369332"/>
          </a:xfrm>
          <a:prstGeom prst="rect">
            <a:avLst/>
          </a:prstGeom>
          <a:noFill/>
        </p:spPr>
        <p:txBody>
          <a:bodyPr wrap="square" rtlCol="0">
            <a:spAutoFit/>
          </a:bodyPr>
          <a:lstStyle/>
          <a:p>
            <a:r>
              <a:rPr lang="pt-BR" b="1" dirty="0" smtClean="0">
                <a:sym typeface="Wingdings 3"/>
              </a:rPr>
              <a:t></a:t>
            </a:r>
            <a:r>
              <a:rPr lang="pt-BR" sz="1600" b="1" dirty="0" smtClean="0">
                <a:sym typeface="Wingdings 3"/>
              </a:rPr>
              <a:t>Possibilidade dos depósitos serem realizados via DOC ou TED</a:t>
            </a:r>
            <a:endParaRPr lang="pt-BR" sz="1600" b="1" dirty="0"/>
          </a:p>
        </p:txBody>
      </p:sp>
      <p:sp>
        <p:nvSpPr>
          <p:cNvPr id="111" name="CaixaDeTexto 110"/>
          <p:cNvSpPr txBox="1"/>
          <p:nvPr/>
        </p:nvSpPr>
        <p:spPr>
          <a:xfrm>
            <a:off x="467544" y="5714092"/>
            <a:ext cx="8198591" cy="523220"/>
          </a:xfrm>
          <a:prstGeom prst="rect">
            <a:avLst/>
          </a:prstGeom>
          <a:noFill/>
        </p:spPr>
        <p:txBody>
          <a:bodyPr wrap="square" rtlCol="0">
            <a:spAutoFit/>
          </a:bodyPr>
          <a:lstStyle/>
          <a:p>
            <a:r>
              <a:rPr lang="pt-BR" sz="1400" dirty="0" smtClean="0"/>
              <a:t>Disponibilizar aos clientes a possibilidade de efetuar os depósitos na conta corrente via DOC ou TED evitando a necessidade do cliente ter que comparecer mensalmente a agência e enfrentar grandes filas.</a:t>
            </a:r>
            <a:endParaRPr lang="pt-BR" sz="1400" dirty="0"/>
          </a:p>
        </p:txBody>
      </p:sp>
      <p:sp>
        <p:nvSpPr>
          <p:cNvPr id="18" name="CaixaDeTexto 17"/>
          <p:cNvSpPr txBox="1"/>
          <p:nvPr/>
        </p:nvSpPr>
        <p:spPr>
          <a:xfrm>
            <a:off x="107504" y="1916832"/>
            <a:ext cx="9036496" cy="369332"/>
          </a:xfrm>
          <a:prstGeom prst="rect">
            <a:avLst/>
          </a:prstGeom>
          <a:noFill/>
        </p:spPr>
        <p:txBody>
          <a:bodyPr wrap="square" rtlCol="0">
            <a:spAutoFit/>
          </a:bodyPr>
          <a:lstStyle/>
          <a:p>
            <a:r>
              <a:rPr lang="pt-BR" b="1" dirty="0" smtClean="0">
                <a:sym typeface="Wingdings 3"/>
              </a:rPr>
              <a:t></a:t>
            </a:r>
            <a:r>
              <a:rPr lang="pt-BR" sz="1600" b="1" dirty="0" smtClean="0">
                <a:sym typeface="Wingdings 3"/>
              </a:rPr>
              <a:t>Revisão do contrato de financiamento segregando obrigações do mutuário e construtora</a:t>
            </a:r>
            <a:endParaRPr lang="pt-BR" sz="1600" b="1" dirty="0"/>
          </a:p>
        </p:txBody>
      </p:sp>
      <p:sp>
        <p:nvSpPr>
          <p:cNvPr id="19" name="CaixaDeTexto 18"/>
          <p:cNvSpPr txBox="1"/>
          <p:nvPr/>
        </p:nvSpPr>
        <p:spPr>
          <a:xfrm>
            <a:off x="467544" y="2204864"/>
            <a:ext cx="8198591" cy="738664"/>
          </a:xfrm>
          <a:prstGeom prst="rect">
            <a:avLst/>
          </a:prstGeom>
          <a:noFill/>
        </p:spPr>
        <p:txBody>
          <a:bodyPr wrap="square" rtlCol="0">
            <a:spAutoFit/>
          </a:bodyPr>
          <a:lstStyle/>
          <a:p>
            <a:r>
              <a:rPr lang="pt-BR" sz="1400" dirty="0" smtClean="0"/>
              <a:t>Atualmente as informações das obrigações da construtora e mutuário em relação a essa cobrança estão na mesma cláusula e não muito claras. A CEF poderia revisar o texto do contrato, deixando claro para o mutuário suas obrigações mensais.</a:t>
            </a:r>
            <a:endParaRPr lang="pt-BR" sz="1400" dirty="0"/>
          </a:p>
        </p:txBody>
      </p:sp>
      <p:sp>
        <p:nvSpPr>
          <p:cNvPr id="20" name="CaixaDeTexto 19"/>
          <p:cNvSpPr txBox="1"/>
          <p:nvPr/>
        </p:nvSpPr>
        <p:spPr>
          <a:xfrm>
            <a:off x="107504" y="3511862"/>
            <a:ext cx="8712968" cy="369332"/>
          </a:xfrm>
          <a:prstGeom prst="rect">
            <a:avLst/>
          </a:prstGeom>
          <a:noFill/>
        </p:spPr>
        <p:txBody>
          <a:bodyPr wrap="square" rtlCol="0">
            <a:spAutoFit/>
          </a:bodyPr>
          <a:lstStyle/>
          <a:p>
            <a:r>
              <a:rPr lang="pt-BR" b="1" dirty="0" smtClean="0">
                <a:sym typeface="Wingdings 3"/>
              </a:rPr>
              <a:t></a:t>
            </a:r>
            <a:r>
              <a:rPr lang="pt-BR" sz="1600" b="1" dirty="0" smtClean="0">
                <a:sym typeface="Wingdings 3"/>
              </a:rPr>
              <a:t>Banco deve cobrar dos clientes durante 90 dias antes de debitar a Construtora</a:t>
            </a:r>
            <a:endParaRPr lang="pt-BR" sz="1600" b="1" dirty="0"/>
          </a:p>
        </p:txBody>
      </p:sp>
      <p:sp>
        <p:nvSpPr>
          <p:cNvPr id="21" name="CaixaDeTexto 20"/>
          <p:cNvSpPr txBox="1"/>
          <p:nvPr/>
        </p:nvSpPr>
        <p:spPr>
          <a:xfrm>
            <a:off x="467544" y="3769876"/>
            <a:ext cx="8496944" cy="523220"/>
          </a:xfrm>
          <a:prstGeom prst="rect">
            <a:avLst/>
          </a:prstGeom>
          <a:noFill/>
        </p:spPr>
        <p:txBody>
          <a:bodyPr wrap="square" rtlCol="0">
            <a:spAutoFit/>
          </a:bodyPr>
          <a:lstStyle/>
          <a:p>
            <a:r>
              <a:rPr lang="pt-BR" sz="1400" dirty="0" smtClean="0"/>
              <a:t>A cobrança tem duas finalidades: educar o cliente que a obrigação é com o Banco e estabelecer uma relação mais forte desde a fase de obra, pois quando virar mutuário terá mais disciplina financeira. Negativar com 60 dias</a:t>
            </a:r>
            <a:endParaRPr lang="pt-BR" sz="1400" dirty="0"/>
          </a:p>
        </p:txBody>
      </p:sp>
      <p:sp>
        <p:nvSpPr>
          <p:cNvPr id="17"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13</a:t>
            </a:r>
            <a:endParaRPr lang="en-US" sz="1050" dirty="0">
              <a:solidFill>
                <a:srgbClr val="969696"/>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41531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44624"/>
            <a:ext cx="7397750" cy="434987"/>
          </a:xfrm>
          <a:noFill/>
          <a:ln w="12700" cap="flat" cmpd="sng">
            <a:noFill/>
            <a:prstDash val="solid"/>
            <a:miter lim="0"/>
            <a:headEnd/>
            <a:tailEnd/>
          </a:ln>
          <a:effectLst/>
        </p:spPr>
        <p:txBody>
          <a:bodyPr wrap="square" lIns="88896" tIns="50798" rIns="88896" bIns="50798">
            <a:spAutoFit/>
          </a:bodyPr>
          <a:lstStyle/>
          <a:p>
            <a:pPr defTabSz="914145" fontAlgn="base" hangingPunct="0">
              <a:spcAft>
                <a:spcPct val="0"/>
              </a:spcAft>
            </a:pPr>
            <a:r>
              <a:rPr lang="pt-BR" sz="2400" dirty="0">
                <a:solidFill>
                  <a:srgbClr val="969696"/>
                </a:solidFill>
                <a:latin typeface="BlissEB" panose="02000506050000020004" pitchFamily="2" charset="0"/>
                <a:ea typeface="Helvetica" charset="0"/>
                <a:cs typeface="Helvetica" charset="0"/>
                <a:sym typeface="Arial" pitchFamily="34" charset="0"/>
              </a:rPr>
              <a:t>Defesa da Concorrência</a:t>
            </a:r>
            <a:r>
              <a:rPr lang="en-US" sz="2400" dirty="0">
                <a:solidFill>
                  <a:srgbClr val="969696"/>
                </a:solidFill>
                <a:latin typeface="BlissEB" panose="02000506050000020004" pitchFamily="2" charset="0"/>
                <a:ea typeface="Helvetica" charset="0"/>
                <a:cs typeface="Helvetica" charset="0"/>
                <a:sym typeface="Arial" pitchFamily="34" charset="0"/>
              </a:rPr>
              <a:t>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20342"/>
          </a:xfrm>
          <a:prstGeom prst="rect">
            <a:avLst/>
          </a:prstGeom>
          <a:noFill/>
          <a:ln w="9525">
            <a:noFill/>
            <a:miter lim="800000"/>
            <a:headEnd/>
            <a:tailEnd/>
          </a:ln>
        </p:spPr>
        <p:txBody>
          <a:bodyPr lIns="64291" tIns="32146" rIns="64291" bIns="32146">
            <a:spAutoFit/>
          </a:bodyPr>
          <a:lstStyle/>
          <a:p>
            <a:r>
              <a:rPr lang="pt-BR" sz="1700" dirty="0">
                <a:latin typeface="BlissL" panose="02000506030000020004" pitchFamily="2" charset="0"/>
              </a:rPr>
              <a:t>De acordo com o </a:t>
            </a:r>
            <a:r>
              <a:rPr lang="pt-BR" sz="1700" dirty="0" smtClean="0">
                <a:latin typeface="BlissL" panose="02000506030000020004" pitchFamily="2" charset="0"/>
              </a:rPr>
              <a:t>Código </a:t>
            </a:r>
            <a:r>
              <a:rPr lang="pt-BR" sz="1700" dirty="0">
                <a:latin typeface="BlissL" panose="02000506030000020004" pitchFamily="2" charset="0"/>
              </a:rPr>
              <a:t>de </a:t>
            </a:r>
            <a:r>
              <a:rPr lang="pt-BR" sz="1700" dirty="0" smtClean="0">
                <a:latin typeface="BlissL" panose="02000506030000020004" pitchFamily="2" charset="0"/>
              </a:rPr>
              <a:t>Conduta e em </a:t>
            </a:r>
            <a:r>
              <a:rPr lang="pt-BR" sz="1700" dirty="0">
                <a:latin typeface="BlissL" panose="02000506030000020004" pitchFamily="2" charset="0"/>
              </a:rPr>
              <a:t>consonância com o estatuto da </a:t>
            </a:r>
            <a:r>
              <a:rPr lang="pt-BR" sz="1700" dirty="0" smtClean="0">
                <a:latin typeface="BlissL" panose="02000506030000020004" pitchFamily="2" charset="0"/>
              </a:rPr>
              <a:t>associação, </a:t>
            </a:r>
            <a:r>
              <a:rPr lang="pt-BR" sz="1700" dirty="0">
                <a:latin typeface="BlissL" panose="02000506030000020004" pitchFamily="2" charset="0"/>
              </a:rPr>
              <a:t>as reuniões são regidas pelas instruções abaixo, previamente distribuídas e de pleno conhecimento dos participantes. A saber:</a:t>
            </a:r>
          </a:p>
          <a:p>
            <a:r>
              <a:rPr lang="pt-BR" sz="1700" dirty="0">
                <a:latin typeface="BlissL" panose="02000506030000020004" pitchFamily="2" charset="0"/>
              </a:rPr>
              <a:t> </a:t>
            </a:r>
          </a:p>
          <a:p>
            <a:r>
              <a:rPr lang="pt-BR" sz="1700" dirty="0">
                <a:latin typeface="BlissL" panose="02000506030000020004" pitchFamily="2" charset="0"/>
              </a:rPr>
              <a:t>INSTRUÇÕES PARA A REUNIÃO</a:t>
            </a:r>
          </a:p>
          <a:p>
            <a:r>
              <a:rPr lang="pt-BR" sz="1700" dirty="0">
                <a:latin typeface="BlissL" panose="02000506030000020004" pitchFamily="2" charset="0"/>
              </a:rPr>
              <a:t>As instruções descritas abaixo deverão ser seguidas por todos os participantes da Plenária e refletem </a:t>
            </a:r>
            <a:r>
              <a:rPr lang="pt-BR" sz="1700" dirty="0" smtClean="0">
                <a:latin typeface="BlissL" panose="02000506030000020004" pitchFamily="2" charset="0"/>
              </a:rPr>
              <a:t>as </a:t>
            </a:r>
            <a:r>
              <a:rPr lang="pt-BR" sz="1700" dirty="0">
                <a:latin typeface="BlissL" panose="02000506030000020004" pitchFamily="2" charset="0"/>
              </a:rPr>
              <a:t>diretrizes do Código de </a:t>
            </a:r>
            <a:r>
              <a:rPr lang="pt-BR" sz="1700" dirty="0" smtClean="0">
                <a:latin typeface="BlissL" panose="02000506030000020004" pitchFamily="2" charset="0"/>
              </a:rPr>
              <a:t>Conduta da </a:t>
            </a:r>
            <a:r>
              <a:rPr lang="pt-BR" sz="1700" dirty="0">
                <a:latin typeface="BlissL" panose="02000506030000020004" pitchFamily="2" charset="0"/>
              </a:rPr>
              <a:t>Associação em </a:t>
            </a:r>
            <a:r>
              <a:rPr lang="pt-BR" sz="1700" dirty="0" smtClean="0">
                <a:latin typeface="BlissL" panose="02000506030000020004" pitchFamily="2" charset="0"/>
              </a:rPr>
              <a:t>consonância com </a:t>
            </a:r>
            <a:r>
              <a:rPr lang="pt-BR" sz="1700" dirty="0">
                <a:latin typeface="BlissL" panose="02000506030000020004" pitchFamily="2" charset="0"/>
              </a:rPr>
              <a:t>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a:p>
            <a:r>
              <a:rPr lang="pt-BR" sz="1700" dirty="0">
                <a:latin typeface="BlissL" panose="02000506030000020004" pitchFamily="2" charset="0"/>
              </a:rPr>
              <a:t> </a:t>
            </a:r>
          </a:p>
          <a:p>
            <a:r>
              <a:rPr lang="pt-BR" sz="1700" dirty="0">
                <a:latin typeface="BlissL" panose="02000506030000020004" pitchFamily="2" charset="0"/>
              </a:rPr>
              <a:t>VOCÊ DEVERÁ</a:t>
            </a:r>
          </a:p>
          <a:p>
            <a:r>
              <a:rPr lang="pt-BR" sz="1700" dirty="0">
                <a:latin typeface="BlissL" panose="02000506030000020004" pitchFamily="2" charset="0"/>
              </a:rPr>
              <a:t>1. Avaliar e atender a agenda preparada para a reunião e consignar a objeção de determinada matéria que não lhe atenda, por escrito, e também em relação a ata da reunião não se seu teor não refletir precisamente as discussões ocorridas durante a mesma.</a:t>
            </a:r>
          </a:p>
          <a:p>
            <a:r>
              <a:rPr lang="pt-BR" sz="1700" dirty="0">
                <a:latin typeface="BlissL" panose="02000506030000020004" pitchFamily="2" charset="0"/>
              </a:rPr>
              <a:t>2. Compreender os propósitos e a autoridade de cada uma das pessoas com as quais se reúne[, em especial, a autoridade do coordenador da reunião </a:t>
            </a:r>
            <a:r>
              <a:rPr lang="pt-BR" sz="1700" dirty="0" smtClean="0">
                <a:latin typeface="BlissL" panose="02000506030000020004" pitchFamily="2" charset="0"/>
              </a:rPr>
              <a:t>específica.</a:t>
            </a:r>
          </a:p>
          <a:p>
            <a:r>
              <a:rPr lang="pt-BR" sz="1700" dirty="0">
                <a:latin typeface="BlissL" panose="02000506030000020004" pitchFamily="2" charset="0"/>
              </a:rPr>
              <a:t>3. Protestar 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r>
              <a:rPr lang="pt-BR" sz="1700" dirty="0" smtClean="0">
                <a:latin typeface="BlissL" panose="02000506030000020004" pitchFamily="2" charset="0"/>
              </a:rPr>
              <a:t>.</a:t>
            </a:r>
            <a:endParaRPr lang="pt-BR" dirty="0">
              <a:latin typeface="BlissL" panose="02000506030000020004" pitchFamily="2"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9"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23675505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323528" y="1628800"/>
            <a:ext cx="8111876" cy="256480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Informações</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a:solidFill>
                  <a:schemeClr val="bg2">
                    <a:lumMod val="50000"/>
                  </a:schemeClr>
                </a:solidFill>
                <a:latin typeface="BlissEB" panose="02000506050000020004" pitchFamily="2" charset="0"/>
                <a:ea typeface="Helvetica" charset="0"/>
                <a:cs typeface="Helvetica" charset="0"/>
                <a:sym typeface="Helvetica" charset="0"/>
              </a:rPr>
              <a:t>sobre</a:t>
            </a:r>
            <a:r>
              <a:rPr lang="en-US" sz="3200" dirty="0">
                <a:solidFill>
                  <a:schemeClr val="bg2">
                    <a:lumMod val="50000"/>
                  </a:schemeClr>
                </a:solidFill>
                <a:latin typeface="BlissEB" panose="02000506050000020004" pitchFamily="2" charset="0"/>
                <a:ea typeface="Helvetica" charset="0"/>
                <a:cs typeface="Helvetica" charset="0"/>
                <a:sym typeface="Helvetica" charset="0"/>
              </a:rPr>
              <a:t> o </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setor:</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a:solidFill>
                  <a:schemeClr val="bg2">
                    <a:lumMod val="50000"/>
                  </a:schemeClr>
                </a:solidFill>
                <a:latin typeface="BlissEB" panose="02000506050000020004" pitchFamily="2" charset="0"/>
                <a:ea typeface="Helvetica" charset="0"/>
                <a:cs typeface="Helvetica" charset="0"/>
                <a:sym typeface="Helvetica" charset="0"/>
              </a:rPr>
              <a:t>Dados FIPE </a:t>
            </a: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03942752"/>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4625" y="72324"/>
            <a:ext cx="2525167" cy="379587"/>
          </a:xfrm>
          <a:prstGeom prst="rect">
            <a:avLst/>
          </a:prstGeom>
          <a:noFill/>
          <a:ln w="12700" cap="flat" cmpd="sng">
            <a:noFill/>
            <a:prstDash val="solid"/>
            <a:miter lim="0"/>
            <a:headEnd/>
            <a:tailEnd/>
          </a:ln>
          <a:effectLst/>
        </p:spPr>
        <p:txBody>
          <a:bodyPr vert="horz" wrap="square" lIns="88896" tIns="50798" rIns="88896" bIns="50798" rtlCol="0" anchor="ctr">
            <a:spAutoFit/>
          </a:bodyPr>
          <a:lstStyle/>
          <a:p>
            <a:pPr defTabSz="914145" hangingPunct="0">
              <a:lnSpc>
                <a:spcPct val="90000"/>
              </a:lnSpc>
            </a:pPr>
            <a:r>
              <a:rPr lang="pt-BR" sz="2000" dirty="0">
                <a:solidFill>
                  <a:srgbClr val="969696"/>
                </a:solidFill>
                <a:latin typeface="BlissEB" panose="02000506050000020004" pitchFamily="2" charset="0"/>
                <a:ea typeface="Helvetica" charset="0"/>
                <a:cs typeface="Helvetica" charset="0"/>
              </a:rPr>
              <a:t>Status - FIPE</a:t>
            </a:r>
          </a:p>
        </p:txBody>
      </p:sp>
      <p:sp>
        <p:nvSpPr>
          <p:cNvPr id="39"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en-US"/>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graphicFrame>
        <p:nvGraphicFramePr>
          <p:cNvPr id="13" name="Tabela 12"/>
          <p:cNvGraphicFramePr>
            <a:graphicFrameLocks noGrp="1"/>
          </p:cNvGraphicFramePr>
          <p:nvPr>
            <p:extLst/>
          </p:nvPr>
        </p:nvGraphicFramePr>
        <p:xfrm>
          <a:off x="179512" y="836706"/>
          <a:ext cx="8640960" cy="5400615"/>
        </p:xfrm>
        <a:graphic>
          <a:graphicData uri="http://schemas.openxmlformats.org/drawingml/2006/table">
            <a:tbl>
              <a:tblPr/>
              <a:tblGrid>
                <a:gridCol w="1481752"/>
                <a:gridCol w="1840494"/>
                <a:gridCol w="5318714"/>
              </a:tblGrid>
              <a:tr h="214736">
                <a:tc>
                  <a:txBody>
                    <a:bodyPr/>
                    <a:lstStyle/>
                    <a:p>
                      <a:pPr algn="ctr" fontAlgn="ctr"/>
                      <a:r>
                        <a:rPr lang="pt-BR" sz="1200" b="1" i="0" u="none" strike="noStrike" dirty="0">
                          <a:solidFill>
                            <a:srgbClr val="000000"/>
                          </a:solidFill>
                          <a:effectLst/>
                          <a:latin typeface="Calibri" panose="020F0502020204030204" pitchFamily="34" charset="0"/>
                        </a:rPr>
                        <a:t>Empresa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1200" b="1" i="0" u="none" strike="noStrike" dirty="0">
                          <a:solidFill>
                            <a:srgbClr val="000000"/>
                          </a:solidFill>
                          <a:effectLst/>
                          <a:latin typeface="Calibri" panose="020F0502020204030204" pitchFamily="34" charset="0"/>
                        </a:rPr>
                        <a:t>Status Dados</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1200" b="1" i="0" u="none" strike="noStrike" dirty="0">
                          <a:solidFill>
                            <a:srgbClr val="000000"/>
                          </a:solidFill>
                          <a:effectLst/>
                          <a:latin typeface="Calibri" panose="020F0502020204030204" pitchFamily="34" charset="0"/>
                        </a:rPr>
                        <a:t>Comentário sobre contato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Direcional</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Enviou até janeiro de 2015</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Cury</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Enviou até dezembro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Rodobens</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0000"/>
                          </a:solidFill>
                          <a:effectLst/>
                          <a:latin typeface="Calibri" panose="020F0502020204030204" pitchFamily="34" charset="0"/>
                        </a:rPr>
                        <a:t>Enviou até dezembro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5473">
                <a:tc>
                  <a:txBody>
                    <a:bodyPr/>
                    <a:lstStyle/>
                    <a:p>
                      <a:pPr algn="ctr" rtl="0" fontAlgn="ctr"/>
                      <a:r>
                        <a:rPr lang="pt-BR" sz="1200" b="0" i="0" u="none" strike="noStrike">
                          <a:solidFill>
                            <a:srgbClr val="1F497D"/>
                          </a:solidFill>
                          <a:effectLst/>
                          <a:latin typeface="Calibri" panose="020F0502020204030204" pitchFamily="34" charset="0"/>
                        </a:rPr>
                        <a:t>Tecnisa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0000"/>
                          </a:solidFill>
                          <a:effectLst/>
                          <a:latin typeface="Calibri" panose="020F0502020204030204" pitchFamily="34" charset="0"/>
                        </a:rPr>
                        <a:t>Enviou até dezembro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Rossi</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0000"/>
                          </a:solidFill>
                          <a:effectLst/>
                          <a:latin typeface="Calibri" panose="020F0502020204030204" pitchFamily="34" charset="0"/>
                        </a:rPr>
                        <a:t>Enviou até novembro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Cyrela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0000"/>
                          </a:solidFill>
                          <a:effectLst/>
                          <a:latin typeface="Calibri" panose="020F0502020204030204" pitchFamily="34" charset="0"/>
                        </a:rPr>
                        <a:t>Enviou até novembro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Brookfield</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0000"/>
                          </a:solidFill>
                          <a:effectLst/>
                          <a:latin typeface="Calibri" panose="020F0502020204030204" pitchFamily="34" charset="0"/>
                        </a:rPr>
                        <a:t>Enviou até novembro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Tenda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000000"/>
                          </a:solidFill>
                          <a:effectLst/>
                          <a:latin typeface="Calibri" panose="020F0502020204030204" pitchFamily="34" charset="0"/>
                        </a:rPr>
                        <a:t>Enviou até outubro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1F497D"/>
                          </a:solidFill>
                          <a:effectLst/>
                          <a:latin typeface="Calibri" panose="020F0502020204030204" pitchFamily="34" charset="0"/>
                        </a:rPr>
                        <a:t>MRV</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1F497D"/>
                          </a:solidFill>
                          <a:effectLst/>
                          <a:latin typeface="Calibri" panose="020F0502020204030204" pitchFamily="34" charset="0"/>
                        </a:rPr>
                        <a:t>OK</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Enviou até outubro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808080"/>
                          </a:solidFill>
                          <a:effectLst/>
                          <a:latin typeface="Calibri" panose="020F0502020204030204" pitchFamily="34" charset="0"/>
                        </a:rPr>
                        <a:t>PDG</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808080"/>
                          </a:solidFill>
                          <a:effectLst/>
                          <a:latin typeface="Calibri" panose="020F0502020204030204" pitchFamily="34" charset="0"/>
                        </a:rPr>
                        <a:t>Enviados Parcialmente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Enviou até dezembro (mas enviou dados agregados e incompletos)</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a:solidFill>
                            <a:srgbClr val="808080"/>
                          </a:solidFill>
                          <a:effectLst/>
                          <a:latin typeface="Calibri" panose="020F0502020204030204" pitchFamily="34" charset="0"/>
                        </a:rPr>
                        <a:t>Yuny</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808080"/>
                          </a:solidFill>
                          <a:effectLst/>
                          <a:latin typeface="Calibri" panose="020F0502020204030204" pitchFamily="34" charset="0"/>
                        </a:rPr>
                        <a:t>Enviados Parcialmente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Mandou dados de setembro e novembro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a:solidFill>
                            <a:srgbClr val="808080"/>
                          </a:solidFill>
                          <a:effectLst/>
                          <a:latin typeface="Calibri" panose="020F0502020204030204" pitchFamily="34" charset="0"/>
                        </a:rPr>
                        <a:t>Viver</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808080"/>
                          </a:solidFill>
                          <a:effectLst/>
                          <a:latin typeface="Calibri" panose="020F0502020204030204" pitchFamily="34" charset="0"/>
                        </a:rPr>
                        <a:t>Enviados Parcialmente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Mandou dados de setembro e outubro (mas não dos outros meses)</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808080"/>
                          </a:solidFill>
                          <a:effectLst/>
                          <a:latin typeface="Calibri" panose="020F0502020204030204" pitchFamily="34" charset="0"/>
                        </a:rPr>
                        <a:t>Emccamp</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808080"/>
                          </a:solidFill>
                          <a:effectLst/>
                          <a:latin typeface="Calibri" panose="020F0502020204030204" pitchFamily="34" charset="0"/>
                        </a:rPr>
                        <a:t>Enviados Parcialmente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Enviou até setembro (mas enviou dado do 1º trimestre agregado)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5473">
                <a:tc>
                  <a:txBody>
                    <a:bodyPr/>
                    <a:lstStyle/>
                    <a:p>
                      <a:pPr algn="ctr" rtl="0" fontAlgn="ctr"/>
                      <a:r>
                        <a:rPr lang="pt-BR" sz="1200" b="0" i="0" u="none" strike="noStrike" dirty="0">
                          <a:solidFill>
                            <a:srgbClr val="808080"/>
                          </a:solidFill>
                          <a:effectLst/>
                          <a:latin typeface="Calibri" panose="020F0502020204030204" pitchFamily="34" charset="0"/>
                        </a:rPr>
                        <a:t>HM</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808080"/>
                          </a:solidFill>
                          <a:effectLst/>
                          <a:latin typeface="Calibri" panose="020F0502020204030204" pitchFamily="34" charset="0"/>
                        </a:rPr>
                        <a:t>Enviados Parcialmente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Dados desatualizados (até março)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808080"/>
                          </a:solidFill>
                          <a:effectLst/>
                          <a:latin typeface="Calibri" panose="020F0502020204030204" pitchFamily="34" charset="0"/>
                        </a:rPr>
                        <a:t>Moura </a:t>
                      </a:r>
                      <a:r>
                        <a:rPr lang="pt-BR" sz="1200" b="0" i="0" u="none" strike="noStrike" dirty="0" err="1">
                          <a:solidFill>
                            <a:srgbClr val="808080"/>
                          </a:solidFill>
                          <a:effectLst/>
                          <a:latin typeface="Calibri" panose="020F0502020204030204" pitchFamily="34" charset="0"/>
                        </a:rPr>
                        <a:t>Dubeux</a:t>
                      </a:r>
                      <a:endParaRPr lang="pt-BR" sz="1200" b="0" i="0" u="none" strike="noStrike" dirty="0">
                        <a:solidFill>
                          <a:srgbClr val="808080"/>
                        </a:solidFill>
                        <a:effectLst/>
                        <a:latin typeface="Calibri" panose="020F0502020204030204" pitchFamily="34" charset="0"/>
                      </a:endParaRP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808080"/>
                          </a:solidFill>
                          <a:effectLst/>
                          <a:latin typeface="Calibri" panose="020F0502020204030204" pitchFamily="34" charset="0"/>
                        </a:rPr>
                        <a:t>Enviados Parcialmente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Enviou até agosto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5473">
                <a:tc>
                  <a:txBody>
                    <a:bodyPr/>
                    <a:lstStyle/>
                    <a:p>
                      <a:pPr algn="ctr" rtl="0" fontAlgn="ctr"/>
                      <a:r>
                        <a:rPr lang="pt-BR" sz="1200" b="0" i="0" u="none" strike="noStrike" dirty="0">
                          <a:solidFill>
                            <a:srgbClr val="FF0000"/>
                          </a:solidFill>
                          <a:effectLst/>
                          <a:latin typeface="Calibri" panose="020F0502020204030204" pitchFamily="34" charset="0"/>
                        </a:rPr>
                        <a:t>Plano &amp; Plano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Tivemos contato recente (mas ainda não enviou informações)</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FF0000"/>
                          </a:solidFill>
                          <a:effectLst/>
                          <a:latin typeface="Calibri" panose="020F0502020204030204" pitchFamily="34" charset="0"/>
                        </a:rPr>
                        <a:t>JHSF</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Indicou sua participação a partir de 2015, ainda sem contato.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FF0000"/>
                          </a:solidFill>
                          <a:effectLst/>
                          <a:latin typeface="Calibri" panose="020F0502020204030204" pitchFamily="34" charset="0"/>
                        </a:rPr>
                        <a:t>Odebrecht</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Sem contato na última semana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5473">
                <a:tc>
                  <a:txBody>
                    <a:bodyPr/>
                    <a:lstStyle/>
                    <a:p>
                      <a:pPr algn="ctr" rtl="0" fontAlgn="ctr"/>
                      <a:r>
                        <a:rPr lang="pt-BR" sz="1200" b="0" i="0" u="none" strike="noStrike" dirty="0">
                          <a:solidFill>
                            <a:srgbClr val="FF0000"/>
                          </a:solidFill>
                          <a:effectLst/>
                          <a:latin typeface="Calibri" panose="020F0502020204030204" pitchFamily="34" charset="0"/>
                        </a:rPr>
                        <a:t>Gafisa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Não aceitou os termos propostos no termo de adesão</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a:solidFill>
                            <a:srgbClr val="FF0000"/>
                          </a:solidFill>
                          <a:effectLst/>
                          <a:latin typeface="Calibri" panose="020F0502020204030204" pitchFamily="34" charset="0"/>
                        </a:rPr>
                        <a:t>Andrade Gutierrez</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Nenhuma resposta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a:solidFill>
                            <a:srgbClr val="FF0000"/>
                          </a:solidFill>
                          <a:effectLst/>
                          <a:latin typeface="Calibri" panose="020F0502020204030204" pitchFamily="34" charset="0"/>
                        </a:rPr>
                        <a:t>Esser</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Nenhuma resposta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dirty="0">
                          <a:solidFill>
                            <a:srgbClr val="FF0000"/>
                          </a:solidFill>
                          <a:effectLst/>
                          <a:latin typeface="Calibri" panose="020F0502020204030204" pitchFamily="34" charset="0"/>
                        </a:rPr>
                        <a:t>Trisul</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Nenhuma resposta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473">
                <a:tc>
                  <a:txBody>
                    <a:bodyPr/>
                    <a:lstStyle/>
                    <a:p>
                      <a:pPr algn="ctr" rtl="0" fontAlgn="ctr"/>
                      <a:r>
                        <a:rPr lang="pt-BR" sz="1200" b="0" i="0" u="none" strike="noStrike">
                          <a:solidFill>
                            <a:srgbClr val="FF0000"/>
                          </a:solidFill>
                          <a:effectLst/>
                          <a:latin typeface="Calibri" panose="020F0502020204030204" pitchFamily="34" charset="0"/>
                        </a:rPr>
                        <a:t>WTorre</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a:solidFill>
                            <a:srgbClr val="FF0000"/>
                          </a:solidFill>
                          <a:effectLst/>
                          <a:latin typeface="Calibri" panose="020F0502020204030204" pitchFamily="34" charset="0"/>
                        </a:rPr>
                        <a:t>Não enviou</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200" b="0" i="0" u="none" strike="noStrike" dirty="0">
                          <a:solidFill>
                            <a:srgbClr val="000000"/>
                          </a:solidFill>
                          <a:effectLst/>
                          <a:latin typeface="Calibri" panose="020F0502020204030204" pitchFamily="34" charset="0"/>
                        </a:rPr>
                        <a:t>Nenhuma resposta</a:t>
                      </a:r>
                    </a:p>
                  </a:txBody>
                  <a:tcPr marL="8651" marR="8651" marT="86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smtClean="0">
                <a:solidFill>
                  <a:srgbClr val="969696"/>
                </a:solidFill>
                <a:latin typeface="BlissL" panose="02000506030000020004" pitchFamily="2" charset="0"/>
                <a:ea typeface="Helvetica" charset="0"/>
                <a:cs typeface="Helvetica" charset="0"/>
                <a:sym typeface="Helvetica" charset="0"/>
              </a:rPr>
              <a:t>14</a:t>
            </a:r>
            <a:endParaRPr lang="en-US" sz="1050" dirty="0">
              <a:solidFill>
                <a:srgbClr val="969696"/>
              </a:solidFill>
              <a:latin typeface="BlissL" panose="02000506030000020004" pitchFamily="2" charset="0"/>
              <a:ea typeface="Helvetica" charset="0"/>
              <a:cs typeface="Helvetica" charset="0"/>
              <a:sym typeface="Helvetica" charset="0"/>
            </a:endParaRPr>
          </a:p>
        </p:txBody>
      </p:sp>
      <p:sp>
        <p:nvSpPr>
          <p:cNvPr id="15"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075033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83568" y="1916832"/>
            <a:ext cx="7697787" cy="1579916"/>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Anexo</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Indicadores</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de Mercado FIPE</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30800431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sp>
        <p:nvSpPr>
          <p:cNvPr id="2" name="CaixaDeTexto 1"/>
          <p:cNvSpPr txBox="1"/>
          <p:nvPr/>
        </p:nvSpPr>
        <p:spPr>
          <a:xfrm>
            <a:off x="1873956" y="2720205"/>
            <a:ext cx="7107377" cy="3477875"/>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Trebuchet MS"/>
                <a:cs typeface="+mn-cs"/>
              </a:rPr>
              <a:t>Indicadores </a:t>
            </a:r>
            <a:r>
              <a:rPr lang="pt-BR" sz="3400" b="1" dirty="0">
                <a:solidFill>
                  <a:srgbClr val="0F6FC6">
                    <a:lumMod val="50000"/>
                  </a:srgbClr>
                </a:solidFill>
                <a:latin typeface="Trebuchet MS"/>
                <a:cs typeface="+mn-cs"/>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Tree>
    <p:extLst>
      <p:ext uri="{BB962C8B-B14F-4D97-AF65-F5344CB8AC3E}">
        <p14:creationId xmlns:p14="http://schemas.microsoft.com/office/powerpoint/2010/main" val="3480995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sz="2800" dirty="0" err="1" smtClean="0"/>
              <a:t>Introdução</a:t>
            </a:r>
            <a:endParaRPr lang="en-US" sz="2800" dirty="0"/>
          </a:p>
        </p:txBody>
      </p:sp>
      <p:sp>
        <p:nvSpPr>
          <p:cNvPr id="7" name="Retângulo 6"/>
          <p:cNvSpPr/>
          <p:nvPr/>
        </p:nvSpPr>
        <p:spPr>
          <a:xfrm>
            <a:off x="1529209" y="1214304"/>
            <a:ext cx="6558494" cy="830997"/>
          </a:xfrm>
          <a:prstGeom prst="rect">
            <a:avLst/>
          </a:prstGeom>
        </p:spPr>
        <p:txBody>
          <a:bodyPr wrap="square">
            <a:spAutoFit/>
          </a:bodyPr>
          <a:lstStyle/>
          <a:p>
            <a:pPr fontAlgn="auto">
              <a:spcBef>
                <a:spcPts val="0"/>
              </a:spcBef>
              <a:spcAft>
                <a:spcPts val="0"/>
              </a:spcAft>
            </a:pPr>
            <a:r>
              <a:rPr lang="pt-BR" sz="2400" b="1" dirty="0" smtClean="0">
                <a:solidFill>
                  <a:prstClr val="black"/>
                </a:solidFill>
                <a:latin typeface="Segoe UI Semilight" panose="020B0402040204020203" pitchFamily="34" charset="0"/>
                <a:cs typeface="Segoe UI Semilight" panose="020B0402040204020203" pitchFamily="34" charset="0"/>
              </a:rPr>
              <a:t>A partir de janeiro de 2015 serão entregues dois relatórios para as associadas</a:t>
            </a:r>
          </a:p>
        </p:txBody>
      </p:sp>
      <p:sp>
        <p:nvSpPr>
          <p:cNvPr id="11" name="Elipse 10"/>
          <p:cNvSpPr/>
          <p:nvPr/>
        </p:nvSpPr>
        <p:spPr>
          <a:xfrm>
            <a:off x="1103590" y="1332773"/>
            <a:ext cx="320040" cy="3200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0" name="Retângulo 9"/>
          <p:cNvSpPr/>
          <p:nvPr/>
        </p:nvSpPr>
        <p:spPr>
          <a:xfrm>
            <a:off x="1954828" y="2461286"/>
            <a:ext cx="6558494" cy="1569660"/>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Relatório completo, onde são apresentados cerca de 30 indicadores do mercado (esse relatório já é enviado regularmente às associadas)</a:t>
            </a:r>
          </a:p>
        </p:txBody>
      </p:sp>
      <p:sp>
        <p:nvSpPr>
          <p:cNvPr id="14" name="Elipse 13"/>
          <p:cNvSpPr/>
          <p:nvPr/>
        </p:nvSpPr>
        <p:spPr>
          <a:xfrm>
            <a:off x="1529209" y="2620699"/>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1957100" y="4319660"/>
            <a:ext cx="6558494" cy="1200329"/>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Relatório executivo, mais sintético, onde são apresentados indicadores selecionados (apresentado abaixo)</a:t>
            </a:r>
          </a:p>
        </p:txBody>
      </p:sp>
      <p:sp>
        <p:nvSpPr>
          <p:cNvPr id="16" name="Elipse 15"/>
          <p:cNvSpPr/>
          <p:nvPr/>
        </p:nvSpPr>
        <p:spPr>
          <a:xfrm>
            <a:off x="1531481" y="4492721"/>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3834006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sz="2800" dirty="0" err="1" smtClean="0"/>
              <a:t>Introdução</a:t>
            </a:r>
            <a:endParaRPr lang="en-US" sz="2800" dirty="0"/>
          </a:p>
        </p:txBody>
      </p:sp>
      <p:sp>
        <p:nvSpPr>
          <p:cNvPr id="10" name="Retângulo 9"/>
          <p:cNvSpPr/>
          <p:nvPr/>
        </p:nvSpPr>
        <p:spPr>
          <a:xfrm>
            <a:off x="1683881" y="3785518"/>
            <a:ext cx="6558494" cy="1200329"/>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400" dirty="0" err="1" smtClean="0">
                <a:solidFill>
                  <a:prstClr val="black"/>
                </a:solidFill>
                <a:latin typeface="Segoe UI Semilight" panose="020B0402040204020203" pitchFamily="34" charset="0"/>
                <a:cs typeface="Segoe UI Semilight" panose="020B0402040204020203" pitchFamily="34" charset="0"/>
              </a:rPr>
              <a:t>jan</a:t>
            </a:r>
            <a:r>
              <a:rPr lang="pt-BR" sz="2400" dirty="0" smtClean="0">
                <a:solidFill>
                  <a:prstClr val="black"/>
                </a:solidFill>
                <a:latin typeface="Segoe UI Semilight" panose="020B0402040204020203" pitchFamily="34" charset="0"/>
                <a:cs typeface="Segoe UI Semilight" panose="020B0402040204020203" pitchFamily="34" charset="0"/>
              </a:rPr>
              <a:t>-out/2014 e contêm informações de até 9 empresas.</a:t>
            </a:r>
          </a:p>
        </p:txBody>
      </p:sp>
      <p:sp>
        <p:nvSpPr>
          <p:cNvPr id="14" name="Elipse 13"/>
          <p:cNvSpPr/>
          <p:nvPr/>
        </p:nvSpPr>
        <p:spPr>
          <a:xfrm>
            <a:off x="1258262" y="1303527"/>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2" name="Retângulo 11"/>
          <p:cNvSpPr/>
          <p:nvPr/>
        </p:nvSpPr>
        <p:spPr>
          <a:xfrm>
            <a:off x="1683881" y="1167413"/>
            <a:ext cx="6558494" cy="1200329"/>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Esse relatório segue o formato que será enviado para cada associada, com dados do setor consolidado e da empresa.</a:t>
            </a:r>
          </a:p>
        </p:txBody>
      </p:sp>
      <p:sp>
        <p:nvSpPr>
          <p:cNvPr id="17" name="Retângulo 16"/>
          <p:cNvSpPr/>
          <p:nvPr/>
        </p:nvSpPr>
        <p:spPr>
          <a:xfrm>
            <a:off x="1683881" y="2642457"/>
            <a:ext cx="6558494" cy="830997"/>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Foi criada uma empresa fantasia com dados fictícios apenas como base de comparação.</a:t>
            </a:r>
          </a:p>
        </p:txBody>
      </p:sp>
      <p:sp>
        <p:nvSpPr>
          <p:cNvPr id="18" name="Elipse 17"/>
          <p:cNvSpPr/>
          <p:nvPr/>
        </p:nvSpPr>
        <p:spPr>
          <a:xfrm>
            <a:off x="1258262" y="2751327"/>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Elipse 18"/>
          <p:cNvSpPr/>
          <p:nvPr/>
        </p:nvSpPr>
        <p:spPr>
          <a:xfrm>
            <a:off x="1258262" y="3929668"/>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830925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sp>
        <p:nvSpPr>
          <p:cNvPr id="2" name="CaixaDeTexto 1"/>
          <p:cNvSpPr txBox="1"/>
          <p:nvPr/>
        </p:nvSpPr>
        <p:spPr>
          <a:xfrm>
            <a:off x="1873956" y="2065111"/>
            <a:ext cx="7107377" cy="3539430"/>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Trebuchet MS"/>
                <a:cs typeface="+mn-cs"/>
              </a:rPr>
              <a:t>Indicadores </a:t>
            </a:r>
            <a:r>
              <a:rPr lang="pt-BR" sz="3400" b="1" dirty="0">
                <a:solidFill>
                  <a:srgbClr val="0F6FC6">
                    <a:lumMod val="50000"/>
                  </a:srgbClr>
                </a:solidFill>
                <a:latin typeface="Trebuchet MS"/>
                <a:cs typeface="+mn-cs"/>
              </a:rPr>
              <a:t>de Mercado</a:t>
            </a:r>
          </a:p>
          <a:p>
            <a:pPr algn="ctr" fontAlgn="auto">
              <a:spcBef>
                <a:spcPts val="0"/>
              </a:spcBef>
              <a:spcAft>
                <a:spcPts val="0"/>
              </a:spcAft>
            </a:pPr>
            <a:r>
              <a:rPr lang="pt-BR" sz="2400" dirty="0" smtClean="0">
                <a:solidFill>
                  <a:srgbClr val="0F6FC6">
                    <a:lumMod val="75000"/>
                  </a:srgbClr>
                </a:solidFill>
                <a:latin typeface="Trebuchet MS"/>
                <a:cs typeface="+mn-cs"/>
              </a:rPr>
              <a:t>(</a:t>
            </a:r>
            <a:r>
              <a:rPr lang="pt-BR" sz="2400" smtClean="0">
                <a:solidFill>
                  <a:srgbClr val="0F6FC6">
                    <a:lumMod val="75000"/>
                  </a:srgbClr>
                </a:solidFill>
                <a:latin typeface="Trebuchet MS"/>
                <a:cs typeface="+mn-cs"/>
              </a:rPr>
              <a:t>Relatório Sintético)</a:t>
            </a:r>
            <a:endParaRPr lang="pt-BR" sz="24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Trebuchet MS"/>
                <a:cs typeface="+mn-cs"/>
              </a:rPr>
              <a:t>Associada: Fantasia</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Tree>
    <p:extLst>
      <p:ext uri="{BB962C8B-B14F-4D97-AF65-F5344CB8AC3E}">
        <p14:creationId xmlns:p14="http://schemas.microsoft.com/office/powerpoint/2010/main" val="2071364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Vendas/Estoque (R$)</a:t>
            </a:r>
            <a:endParaRPr lang="pt-BR" b="0" dirty="0"/>
          </a:p>
        </p:txBody>
      </p:sp>
      <p:sp>
        <p:nvSpPr>
          <p:cNvPr id="9" name="CaixaDeTexto 8"/>
          <p:cNvSpPr txBox="1"/>
          <p:nvPr/>
        </p:nvSpPr>
        <p:spPr>
          <a:xfrm>
            <a:off x="914400" y="914400"/>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7</a:t>
            </a:r>
            <a:endParaRPr lang="pt-BR" sz="1200" dirty="0">
              <a:solidFill>
                <a:prstClr val="black"/>
              </a:solidFill>
              <a:latin typeface="Trebuchet MS"/>
              <a:cs typeface="+mn-cs"/>
            </a:endParaRPr>
          </a:p>
        </p:txBody>
      </p:sp>
      <p:graphicFrame>
        <p:nvGraphicFramePr>
          <p:cNvPr id="7" name="Gráfico 6"/>
          <p:cNvGraphicFramePr>
            <a:graphicFrameLocks/>
          </p:cNvGraphicFramePr>
          <p:nvPr>
            <p:extLst/>
          </p:nvPr>
        </p:nvGraphicFramePr>
        <p:xfrm>
          <a:off x="1041769" y="1191399"/>
          <a:ext cx="7115175" cy="3826670"/>
        </p:xfrm>
        <a:graphic>
          <a:graphicData uri="http://schemas.openxmlformats.org/drawingml/2006/chart">
            <c:chart xmlns:c="http://schemas.openxmlformats.org/drawingml/2006/chart" xmlns:r="http://schemas.openxmlformats.org/officeDocument/2006/relationships" r:id="rId3"/>
          </a:graphicData>
        </a:graphic>
      </p:graphicFrame>
      <p:sp>
        <p:nvSpPr>
          <p:cNvPr id="8" name="CaixaDeTexto 7"/>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10" name="Retângulo 9"/>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2" name="CaixaDeTexto 11"/>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4" name="Objeto 13"/>
          <p:cNvGraphicFramePr>
            <a:graphicFrameLocks noChangeAspect="1"/>
          </p:cNvGraphicFramePr>
          <p:nvPr>
            <p:extLst>
              <p:ext uri="{D42A27DB-BD31-4B8C-83A1-F6EECF244321}">
                <p14:modId xmlns:p14="http://schemas.microsoft.com/office/powerpoint/2010/main" val="2254600349"/>
              </p:ext>
            </p:extLst>
          </p:nvPr>
        </p:nvGraphicFramePr>
        <p:xfrm>
          <a:off x="1155947" y="5143406"/>
          <a:ext cx="1504950" cy="638175"/>
        </p:xfrm>
        <a:graphic>
          <a:graphicData uri="http://schemas.openxmlformats.org/presentationml/2006/ole">
            <mc:AlternateContent xmlns:mc="http://schemas.openxmlformats.org/markup-compatibility/2006">
              <mc:Choice xmlns:v="urn:schemas-microsoft-com:vml" Requires="v">
                <p:oleObj spid="_x0000_s15392"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947"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8547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Lançamentos/Vendas </a:t>
            </a:r>
            <a:r>
              <a:rPr lang="pt-BR" dirty="0"/>
              <a:t>(R$)</a:t>
            </a:r>
            <a:endParaRPr lang="pt-BR" b="0" dirty="0"/>
          </a:p>
        </p:txBody>
      </p:sp>
      <p:sp>
        <p:nvSpPr>
          <p:cNvPr id="9" name="CaixaDeTexto 8"/>
          <p:cNvSpPr txBox="1"/>
          <p:nvPr/>
        </p:nvSpPr>
        <p:spPr>
          <a:xfrm>
            <a:off x="914400" y="914400"/>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8" name="CaixaDeTexto 7"/>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10" name="Retângulo 9"/>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2" name="CaixaDeTexto 11"/>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3" name="Gráfico 12"/>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2481125755"/>
              </p:ext>
            </p:extLst>
          </p:nvPr>
        </p:nvGraphicFramePr>
        <p:xfrm>
          <a:off x="1155947" y="5143406"/>
          <a:ext cx="1504950" cy="638175"/>
        </p:xfrm>
        <a:graphic>
          <a:graphicData uri="http://schemas.openxmlformats.org/presentationml/2006/ole">
            <mc:AlternateContent xmlns:mc="http://schemas.openxmlformats.org/markup-compatibility/2006">
              <mc:Choice xmlns:v="urn:schemas-microsoft-com:vml" Requires="v">
                <p:oleObj spid="_x0000_s16416"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947"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8116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Distratos</a:t>
            </a:r>
            <a:r>
              <a:rPr lang="pt-BR" dirty="0"/>
              <a:t>/Vendas (R$)</a:t>
            </a:r>
            <a:endParaRPr lang="pt-BR" b="0" dirty="0"/>
          </a:p>
        </p:txBody>
      </p:sp>
      <p:sp>
        <p:nvSpPr>
          <p:cNvPr id="9" name="CaixaDeTexto 8"/>
          <p:cNvSpPr txBox="1"/>
          <p:nvPr/>
        </p:nvSpPr>
        <p:spPr>
          <a:xfrm>
            <a:off x="914400" y="914400"/>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8" name="CaixaDeTexto 7"/>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10" name="Retângulo 9"/>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2" name="CaixaDeTexto 11"/>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4" name="Gráfico 13"/>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1980386482"/>
              </p:ext>
            </p:extLst>
          </p:nvPr>
        </p:nvGraphicFramePr>
        <p:xfrm>
          <a:off x="1155947" y="5143406"/>
          <a:ext cx="1504950" cy="638175"/>
        </p:xfrm>
        <a:graphic>
          <a:graphicData uri="http://schemas.openxmlformats.org/presentationml/2006/ole">
            <mc:AlternateContent xmlns:mc="http://schemas.openxmlformats.org/markup-compatibility/2006">
              <mc:Choice xmlns:v="urn:schemas-microsoft-com:vml" Requires="v">
                <p:oleObj spid="_x0000_s17440"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947"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8709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050900"/>
          </a:xfrm>
          <a:prstGeom prst="rect">
            <a:avLst/>
          </a:prstGeom>
          <a:noFill/>
          <a:ln w="9525">
            <a:noFill/>
            <a:miter lim="800000"/>
            <a:headEnd/>
            <a:tailEnd/>
          </a:ln>
        </p:spPr>
        <p:txBody>
          <a:bodyPr lIns="64291" tIns="32146" rIns="64291" bIns="32146">
            <a:spAutoFit/>
          </a:bodyPr>
          <a:lstStyle/>
          <a:p>
            <a:r>
              <a:rPr lang="pt-BR" dirty="0">
                <a:latin typeface="BlissL" panose="02000506030000020004" pitchFamily="2" charset="0"/>
              </a:rPr>
              <a:t> </a:t>
            </a:r>
            <a:r>
              <a:rPr lang="pt-BR" sz="1700" dirty="0" smtClean="0">
                <a:latin typeface="BlissL" panose="02000506030000020004" pitchFamily="2" charset="0"/>
              </a:rPr>
              <a:t>VOCÊ </a:t>
            </a:r>
            <a:r>
              <a:rPr lang="pt-BR" sz="1700" dirty="0">
                <a:latin typeface="BlissL" panose="02000506030000020004" pitchFamily="2" charset="0"/>
              </a:rPr>
              <a:t>NÃO PODERÁ</a:t>
            </a:r>
            <a:r>
              <a:rPr lang="pt-BR" sz="1700" dirty="0" smtClean="0">
                <a:latin typeface="BlissL" panose="02000506030000020004" pitchFamily="2" charset="0"/>
              </a:rPr>
              <a:t>:</a:t>
            </a:r>
          </a:p>
          <a:p>
            <a:endParaRPr lang="pt-BR" sz="1700" dirty="0">
              <a:latin typeface="BlissL" panose="02000506030000020004" pitchFamily="2" charset="0"/>
            </a:endParaRPr>
          </a:p>
          <a:p>
            <a:r>
              <a:rPr lang="pt-BR" sz="1700" dirty="0">
                <a:latin typeface="BlissL" panose="02000506030000020004" pitchFamily="2" charset="0"/>
              </a:rPr>
              <a:t>1. Discutir ou trocar informações que tratem de ou sugiram:</a:t>
            </a:r>
          </a:p>
          <a:p>
            <a:r>
              <a:rPr lang="pt-BR" sz="1700" dirty="0">
                <a:latin typeface="BlissL" panose="02000506030000020004" pitchFamily="2" charset="0"/>
              </a:rPr>
              <a:t>a) Preços 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r>
              <a:rPr lang="pt-BR" sz="1700" dirty="0">
                <a:latin typeface="BlissL" panose="02000506030000020004" pitchFamily="2" charset="0"/>
              </a:rPr>
              <a:t>b) </a:t>
            </a:r>
            <a:r>
              <a:rPr lang="pt-BR" sz="1700" dirty="0" smtClean="0">
                <a:latin typeface="BlissL" panose="02000506030000020004" pitchFamily="2" charset="0"/>
              </a:rPr>
              <a:t>Perspectivas </a:t>
            </a:r>
            <a:r>
              <a:rPr lang="pt-BR" sz="1700" dirty="0">
                <a:latin typeface="BlissL" panose="02000506030000020004" pitchFamily="2" charset="0"/>
              </a:rPr>
              <a:t>ou projeções de mercado, capacidade atual ou futura e inventários;</a:t>
            </a:r>
          </a:p>
          <a:p>
            <a:r>
              <a:rPr lang="pt-BR" sz="1700" dirty="0">
                <a:latin typeface="BlissL" panose="02000506030000020004" pitchFamily="2" charset="0"/>
              </a:rPr>
              <a:t>c) Ofertas a serem oferecidas para empreendimentos específicos;</a:t>
            </a:r>
          </a:p>
          <a:p>
            <a:r>
              <a:rPr lang="pt-BR" sz="1700" dirty="0">
                <a:latin typeface="BlissL" panose="02000506030000020004" pitchFamily="2" charset="0"/>
              </a:rPr>
              <a:t>d) assuntos relativos a fornecedores ou clientes individuais reais ou potenciais, que possam ter o efeito de exclusão dos fornecedores ou clientes em questão, de qualquer mercado ou de influenciar a condução dos negócios de empresas com os mesmos;</a:t>
            </a:r>
          </a:p>
          <a:p>
            <a:r>
              <a:rPr lang="pt-BR" sz="1700" dirty="0">
                <a:latin typeface="BlissL" panose="02000506030000020004" pitchFamily="2" charset="0"/>
              </a:rPr>
              <a:t>e) informações sobre onde projeta-se atuar ou deixar de atuar</a:t>
            </a:r>
            <a:r>
              <a:rPr lang="pt-BR" sz="1700" dirty="0" smtClean="0">
                <a:latin typeface="BlissL" panose="02000506030000020004" pitchFamily="2" charset="0"/>
              </a:rPr>
              <a:t>.</a:t>
            </a:r>
            <a:r>
              <a:rPr lang="pt-BR" sz="1700" dirty="0">
                <a:latin typeface="BlissL" panose="02000506030000020004" pitchFamily="2" charset="0"/>
              </a:rPr>
              <a:t> </a:t>
            </a:r>
            <a:endParaRPr lang="pt-BR" sz="1700" dirty="0" smtClean="0">
              <a:latin typeface="BlissL" panose="02000506030000020004" pitchFamily="2" charset="0"/>
            </a:endParaRPr>
          </a:p>
          <a:p>
            <a:endParaRPr lang="pt-BR" sz="1700" dirty="0">
              <a:latin typeface="BlissL" panose="02000506030000020004" pitchFamily="2" charset="0"/>
            </a:endParaRPr>
          </a:p>
          <a:p>
            <a:r>
              <a:rPr lang="pt-BR" sz="1700" dirty="0">
                <a:latin typeface="BlissL" panose="02000506030000020004" pitchFamily="2" charset="0"/>
              </a:rPr>
              <a:t>2. Discutir ou trocar informações, mesmo por brincadeira, relativas aos assuntos acima, durante quaisquer encontros sociais, incidentais a quaisquer reuniões.</a:t>
            </a:r>
          </a:p>
          <a:p>
            <a:r>
              <a:rPr lang="pt-BR" sz="1700" dirty="0">
                <a:latin typeface="BlissL" panose="02000506030000020004" pitchFamily="2" charset="0"/>
              </a:rPr>
              <a:t> </a:t>
            </a:r>
          </a:p>
          <a:p>
            <a:r>
              <a:rPr lang="pt-BR" sz="1700" dirty="0">
                <a:latin typeface="BlissL" panose="02000506030000020004" pitchFamily="2" charset="0"/>
              </a:rPr>
              <a:t>A ABRAINC desempenha papel de responsabilidade ética e de boa governança corporativa no setor das incorporadoras e agradece seus associados, autoridades, membros do corpo administrativo, seus consultores e participantes a atenção e respeito às disposições constantes nesta instrução</a:t>
            </a:r>
            <a:r>
              <a:rPr lang="pt-BR" sz="1700" dirty="0" smtClean="0">
                <a:latin typeface="BlissL" panose="02000506030000020004" pitchFamily="2" charset="0"/>
              </a:rPr>
              <a:t>.</a:t>
            </a:r>
            <a:endParaRPr lang="pt-BR" sz="1700" dirty="0">
              <a:latin typeface="BlissL" panose="02000506030000020004" pitchFamily="2"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8"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
        <p:nvSpPr>
          <p:cNvPr id="10" name="Rectangle 3"/>
          <p:cNvSpPr txBox="1">
            <a:spLocks noChangeArrowheads="1"/>
          </p:cNvSpPr>
          <p:nvPr/>
        </p:nvSpPr>
        <p:spPr>
          <a:xfrm>
            <a:off x="126578" y="44624"/>
            <a:ext cx="7397750" cy="434987"/>
          </a:xfrm>
          <a:prstGeom prst="rect">
            <a:avLst/>
          </a:prstGeom>
          <a:noFill/>
          <a:ln w="12700" cap="flat" cmpd="sng">
            <a:noFill/>
            <a:prstDash val="solid"/>
            <a:miter lim="0"/>
            <a:headEnd/>
            <a:tailEnd/>
          </a:ln>
          <a:effectLst/>
        </p:spPr>
        <p:txBody>
          <a:bodyPr vert="horz" wrap="square" lIns="88896" tIns="50798" rIns="88896" bIns="50798"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45" fontAlgn="base" hangingPunct="0">
              <a:spcAft>
                <a:spcPct val="0"/>
              </a:spcAft>
            </a:pPr>
            <a:r>
              <a:rPr lang="pt-BR" sz="2400" dirty="0" smtClean="0">
                <a:solidFill>
                  <a:srgbClr val="969696"/>
                </a:solidFill>
                <a:latin typeface="BlissEB" panose="02000506050000020004" pitchFamily="2" charset="0"/>
                <a:ea typeface="Helvetica" charset="0"/>
                <a:cs typeface="Helvetica" charset="0"/>
                <a:sym typeface="Arial" pitchFamily="34" charset="0"/>
              </a:rPr>
              <a:t>Defesa da Concorrência</a:t>
            </a:r>
            <a:r>
              <a:rPr lang="en-US" sz="2400" dirty="0" smtClean="0">
                <a:solidFill>
                  <a:srgbClr val="969696"/>
                </a:solidFill>
                <a:latin typeface="BlissEB" panose="02000506050000020004" pitchFamily="2" charset="0"/>
                <a:ea typeface="Helvetica" charset="0"/>
                <a:cs typeface="Helvetica" charset="0"/>
                <a:sym typeface="Arial" pitchFamily="34" charset="0"/>
              </a:rPr>
              <a:t> </a:t>
            </a:r>
          </a:p>
        </p:txBody>
      </p:sp>
    </p:spTree>
    <p:extLst>
      <p:ext uri="{BB962C8B-B14F-4D97-AF65-F5344CB8AC3E}">
        <p14:creationId xmlns:p14="http://schemas.microsoft.com/office/powerpoint/2010/main" val="328987829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Distratos</a:t>
            </a:r>
            <a:r>
              <a:rPr lang="pt-BR" dirty="0" smtClean="0"/>
              <a:t>/Entregas (unidades)</a:t>
            </a:r>
            <a:endParaRPr lang="pt-BR" dirty="0"/>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1" name="Gráfico 10"/>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3200012036"/>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18464"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5389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
            </a:r>
            <a:r>
              <a:rPr lang="pt-BR" dirty="0" smtClean="0"/>
              <a:t>atraso*/</a:t>
            </a:r>
            <a:r>
              <a:rPr lang="pt-BR" dirty="0"/>
              <a:t>Saldo credor (R$)</a:t>
            </a:r>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5" name="Objeto 4"/>
          <p:cNvGraphicFramePr>
            <a:graphicFrameLocks noChangeAspect="1"/>
          </p:cNvGraphicFramePr>
          <p:nvPr>
            <p:extLst>
              <p:ext uri="{D42A27DB-BD31-4B8C-83A1-F6EECF244321}">
                <p14:modId xmlns:p14="http://schemas.microsoft.com/office/powerpoint/2010/main" val="1668729722"/>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19488" name="Planilha" r:id="rId3" imgW="1504800" imgH="638255" progId="Excel.Sheet.12">
                  <p:link updateAutomatic="1"/>
                </p:oleObj>
              </mc:Choice>
              <mc:Fallback>
                <p:oleObj name="Planilha" r:id="rId3" imgW="1504800" imgH="638255" progId="Excel.Shee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Gráfico 11"/>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5"/>
          </a:graphicData>
        </a:graphic>
      </p:graphicFrame>
      <p:sp>
        <p:nvSpPr>
          <p:cNvPr id="11" name="CaixaDeTexto 10"/>
          <p:cNvSpPr txBox="1"/>
          <p:nvPr/>
        </p:nvSpPr>
        <p:spPr>
          <a:xfrm>
            <a:off x="695986" y="5964071"/>
            <a:ext cx="311014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 Considerado critério de 90 dias de atraso</a:t>
            </a:r>
            <a:endParaRPr lang="pt-BR" sz="1200" dirty="0">
              <a:solidFill>
                <a:prstClr val="black"/>
              </a:solidFill>
              <a:latin typeface="Trebuchet MS"/>
              <a:cs typeface="+mn-cs"/>
            </a:endParaRPr>
          </a:p>
        </p:txBody>
      </p:sp>
    </p:spTree>
    <p:extLst>
      <p:ext uri="{BB962C8B-B14F-4D97-AF65-F5344CB8AC3E}">
        <p14:creationId xmlns:p14="http://schemas.microsoft.com/office/powerpoint/2010/main" val="4189792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
            </a:r>
            <a:r>
              <a:rPr lang="pt-BR" dirty="0" smtClean="0"/>
              <a:t>atraso* </a:t>
            </a:r>
            <a:r>
              <a:rPr lang="pt-BR" dirty="0"/>
              <a:t>potencial/Saldo credor (R$)</a:t>
            </a:r>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2980272963"/>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20512" name="Planilha" r:id="rId3" imgW="1504800" imgH="638255" progId="Excel.Sheet.12">
                  <p:link updateAutomatic="1"/>
                </p:oleObj>
              </mc:Choice>
              <mc:Fallback>
                <p:oleObj name="Planilha" r:id="rId3" imgW="1504800" imgH="638255" progId="Excel.Shee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Gráfico 10"/>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5"/>
          </a:graphicData>
        </a:graphic>
      </p:graphicFrame>
      <p:sp>
        <p:nvSpPr>
          <p:cNvPr id="12" name="CaixaDeTexto 11"/>
          <p:cNvSpPr txBox="1"/>
          <p:nvPr/>
        </p:nvSpPr>
        <p:spPr>
          <a:xfrm>
            <a:off x="695986" y="5964071"/>
            <a:ext cx="311014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 Considerado critério de 90 dias de atraso</a:t>
            </a:r>
            <a:endParaRPr lang="pt-BR" sz="1200" dirty="0">
              <a:solidFill>
                <a:prstClr val="black"/>
              </a:solidFill>
              <a:latin typeface="Trebuchet MS"/>
              <a:cs typeface="+mn-cs"/>
            </a:endParaRPr>
          </a:p>
        </p:txBody>
      </p:sp>
    </p:spTree>
    <p:extLst>
      <p:ext uri="{BB962C8B-B14F-4D97-AF65-F5344CB8AC3E}">
        <p14:creationId xmlns:p14="http://schemas.microsoft.com/office/powerpoint/2010/main" val="1090409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
            </a:r>
            <a:r>
              <a:rPr lang="pt-BR" dirty="0" smtClean="0"/>
              <a:t>atraso*/</a:t>
            </a:r>
            <a:r>
              <a:rPr lang="pt-BR" dirty="0"/>
              <a:t>Saldo em atraso potencial (R$)</a:t>
            </a:r>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3466904833"/>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21536" name="Planilha" r:id="rId3" imgW="1504800" imgH="638255" progId="Excel.Sheet.12">
                  <p:link updateAutomatic="1"/>
                </p:oleObj>
              </mc:Choice>
              <mc:Fallback>
                <p:oleObj name="Planilha" r:id="rId3" imgW="1504800" imgH="638255" progId="Excel.Shee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Gráfico 11"/>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5"/>
          </a:graphicData>
        </a:graphic>
      </p:graphicFrame>
      <p:sp>
        <p:nvSpPr>
          <p:cNvPr id="11" name="CaixaDeTexto 10"/>
          <p:cNvSpPr txBox="1"/>
          <p:nvPr/>
        </p:nvSpPr>
        <p:spPr>
          <a:xfrm>
            <a:off x="695986" y="5964071"/>
            <a:ext cx="311014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 Considerado critério de 90 dias de atraso</a:t>
            </a:r>
            <a:endParaRPr lang="pt-BR" sz="1200" dirty="0">
              <a:solidFill>
                <a:prstClr val="black"/>
              </a:solidFill>
              <a:latin typeface="Trebuchet MS"/>
              <a:cs typeface="+mn-cs"/>
            </a:endParaRPr>
          </a:p>
        </p:txBody>
      </p:sp>
    </p:spTree>
    <p:extLst>
      <p:ext uri="{BB962C8B-B14F-4D97-AF65-F5344CB8AC3E}">
        <p14:creationId xmlns:p14="http://schemas.microsoft.com/office/powerpoint/2010/main" val="66425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ANEXO</a:t>
            </a:r>
            <a:endParaRPr lang="pt-BR" dirty="0"/>
          </a:p>
        </p:txBody>
      </p:sp>
    </p:spTree>
    <p:extLst>
      <p:ext uri="{BB962C8B-B14F-4D97-AF65-F5344CB8AC3E}">
        <p14:creationId xmlns:p14="http://schemas.microsoft.com/office/powerpoint/2010/main" val="3132168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VGV Lançado (R$ milhões)</a:t>
            </a:r>
            <a:endParaRPr lang="pt-BR" dirty="0"/>
          </a:p>
        </p:txBody>
      </p:sp>
      <p:sp>
        <p:nvSpPr>
          <p:cNvPr id="7" name="CaixaDeTexto 6"/>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16503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 das Vendas (R$ milhões)</a:t>
            </a:r>
            <a:endParaRPr lang="pt-BR" dirty="0"/>
          </a:p>
        </p:txBody>
      </p:sp>
      <p:sp>
        <p:nvSpPr>
          <p:cNvPr id="6" name="CaixaDeTexto 5"/>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10879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Estoque total (R$ milhões)</a:t>
            </a:r>
            <a:endParaRPr lang="pt-BR" b="0" dirty="0"/>
          </a:p>
        </p:txBody>
      </p:sp>
      <p:sp>
        <p:nvSpPr>
          <p:cNvPr id="6" name="CaixaDeTexto 5"/>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7</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1" name="Gráfico 10"/>
          <p:cNvGraphicFramePr>
            <a:graphicFrameLocks/>
          </p:cNvGraphicFramePr>
          <p:nvPr>
            <p:extLst/>
          </p:nvPr>
        </p:nvGraphicFramePr>
        <p:xfrm>
          <a:off x="1094097"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3875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Unidades distratadas</a:t>
            </a:r>
            <a:endParaRPr lang="pt-BR" dirty="0"/>
          </a:p>
        </p:txBody>
      </p:sp>
      <p:sp>
        <p:nvSpPr>
          <p:cNvPr id="7" name="CaixaDeTexto 6"/>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18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 distratado (R$ milhões)</a:t>
            </a:r>
            <a:endParaRPr lang="pt-BR" dirty="0"/>
          </a:p>
        </p:txBody>
      </p:sp>
      <p:sp>
        <p:nvSpPr>
          <p:cNvPr id="7" name="CaixaDeTexto 6"/>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742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pt-BR"/>
          </a:p>
        </p:txBody>
      </p:sp>
      <p:sp>
        <p:nvSpPr>
          <p:cNvPr id="7172" name="Rectangle 3"/>
          <p:cNvSpPr>
            <a:spLocks noGrp="1" noChangeArrowheads="1"/>
          </p:cNvSpPr>
          <p:nvPr>
            <p:ph type="title"/>
          </p:nvPr>
        </p:nvSpPr>
        <p:spPr>
          <a:xfrm>
            <a:off x="242888" y="56351"/>
            <a:ext cx="7397750" cy="4349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400" dirty="0">
                <a:solidFill>
                  <a:srgbClr val="969696"/>
                </a:solidFill>
                <a:latin typeface="BlissEB" panose="02000506050000020004" pitchFamily="2" charset="0"/>
                <a:ea typeface="Helvetica" charset="0"/>
                <a:cs typeface="Helvetica" charset="0"/>
                <a:sym typeface="Arial" pitchFamily="34" charset="0"/>
              </a:rPr>
              <a:t>Pauta</a:t>
            </a:r>
            <a:endParaRPr lang="en-US" sz="2400" dirty="0">
              <a:solidFill>
                <a:srgbClr val="969696"/>
              </a:solidFill>
              <a:latin typeface="BlissEB" panose="02000506050000020004" pitchFamily="2" charset="0"/>
              <a:ea typeface="Helvetica" charset="0"/>
              <a:cs typeface="Helvetica" charset="0"/>
              <a:sym typeface="Arial" pitchFamily="34" charset="0"/>
            </a:endParaRPr>
          </a:p>
        </p:txBody>
      </p:sp>
      <p:sp>
        <p:nvSpPr>
          <p:cNvPr id="1536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3077" name="Retângulo 7"/>
          <p:cNvSpPr>
            <a:spLocks noChangeArrowheads="1"/>
          </p:cNvSpPr>
          <p:nvPr/>
        </p:nvSpPr>
        <p:spPr bwMode="auto">
          <a:xfrm>
            <a:off x="179388" y="620688"/>
            <a:ext cx="8624887" cy="5820342"/>
          </a:xfrm>
          <a:prstGeom prst="rect">
            <a:avLst/>
          </a:prstGeom>
          <a:noFill/>
          <a:ln w="9525">
            <a:noFill/>
            <a:miter lim="800000"/>
            <a:headEnd/>
            <a:tailEnd/>
          </a:ln>
        </p:spPr>
        <p:txBody>
          <a:bodyPr lIns="64291" tIns="32146" rIns="64291" bIns="32146">
            <a:spAutoFit/>
          </a:bodyPr>
          <a:lstStyle/>
          <a:p>
            <a:pPr marL="285750" indent="-285750">
              <a:buFont typeface="Arial" panose="020B0604020202020204" pitchFamily="34" charset="0"/>
              <a:buChar char="•"/>
            </a:pPr>
            <a:r>
              <a:rPr lang="pt-BR" sz="1700" b="1" dirty="0" smtClean="0">
                <a:latin typeface="BlissL" panose="02000506030000020004" pitchFamily="2" charset="0"/>
              </a:rPr>
              <a:t>Informações FIPE – apresentação de relatório </a:t>
            </a:r>
            <a:r>
              <a:rPr lang="pt-BR" sz="1700" dirty="0" smtClean="0">
                <a:latin typeface="BlissL" panose="02000506030000020004" pitchFamily="2" charset="0"/>
              </a:rPr>
              <a:t>– 16h às 16:30h </a:t>
            </a: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r>
              <a:rPr lang="pt-BR" sz="1700" dirty="0">
                <a:latin typeface="BlissL" panose="02000506030000020004" pitchFamily="2" charset="0"/>
              </a:rPr>
              <a:t> </a:t>
            </a:r>
            <a:endParaRPr lang="pt-BR" sz="1700" b="1" dirty="0" smtClean="0">
              <a:latin typeface="BlissL" panose="02000506030000020004" pitchFamily="2" charset="0"/>
            </a:endParaRPr>
          </a:p>
          <a:p>
            <a:pPr marL="285750" lvl="1" indent="-285750">
              <a:buFont typeface="Arial" panose="020B0604020202020204" pitchFamily="34" charset="0"/>
              <a:buChar char="•"/>
            </a:pPr>
            <a:r>
              <a:rPr lang="pt-BR" sz="1700" b="1" dirty="0">
                <a:latin typeface="BlissL" panose="02000506030000020004" pitchFamily="2" charset="0"/>
              </a:rPr>
              <a:t>SGA </a:t>
            </a:r>
            <a:r>
              <a:rPr lang="pt-BR" sz="1700" dirty="0">
                <a:latin typeface="BlissL" panose="02000506030000020004" pitchFamily="2" charset="0"/>
              </a:rPr>
              <a:t>– </a:t>
            </a:r>
            <a:r>
              <a:rPr lang="pt-BR" sz="1700" dirty="0" smtClean="0">
                <a:latin typeface="BlissL" panose="02000506030000020004" pitchFamily="2" charset="0"/>
              </a:rPr>
              <a:t>benchmarks – 16:30h às 16:50h</a:t>
            </a:r>
            <a:endParaRPr lang="pt-BR" sz="1700" dirty="0">
              <a:latin typeface="BlissL" panose="02000506030000020004" pitchFamily="2" charset="0"/>
            </a:endParaRPr>
          </a:p>
          <a:p>
            <a:pPr marL="285750"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endParaRPr lang="pt-BR" sz="1700" b="1" dirty="0" smtClean="0">
              <a:latin typeface="BlissL" panose="02000506030000020004" pitchFamily="2" charset="0"/>
            </a:endParaRPr>
          </a:p>
          <a:p>
            <a:pPr marL="285750"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Modelo </a:t>
            </a:r>
            <a:r>
              <a:rPr lang="pt-BR" sz="1700" b="1" dirty="0">
                <a:latin typeface="BlissL" panose="02000506030000020004" pitchFamily="2" charset="0"/>
              </a:rPr>
              <a:t>de Negócios, </a:t>
            </a:r>
            <a:r>
              <a:rPr lang="pt-BR" sz="1700" b="1" dirty="0" err="1" smtClean="0">
                <a:latin typeface="BlissL" panose="02000506030000020004" pitchFamily="2" charset="0"/>
              </a:rPr>
              <a:t>Distratos</a:t>
            </a:r>
            <a:r>
              <a:rPr lang="pt-BR" sz="1700" b="1" dirty="0" smtClean="0">
                <a:latin typeface="BlissL" panose="02000506030000020004" pitchFamily="2" charset="0"/>
              </a:rPr>
              <a:t>, Crédito PF, estoques </a:t>
            </a:r>
            <a:r>
              <a:rPr lang="pt-BR" sz="1700" dirty="0" smtClean="0">
                <a:latin typeface="BlissL" panose="02000506030000020004" pitchFamily="2" charset="0"/>
              </a:rPr>
              <a:t>– 16:50h às 17:30h</a:t>
            </a:r>
            <a:endParaRPr lang="pt-BR" sz="1700" dirty="0">
              <a:latin typeface="BlissL" panose="02000506030000020004" pitchFamily="2" charset="0"/>
            </a:endParaRPr>
          </a:p>
          <a:p>
            <a:pPr marL="742950" lvl="2" indent="-285750">
              <a:buFont typeface="Arial" panose="020B0604020202020204" pitchFamily="34" charset="0"/>
              <a:buChar char="•"/>
            </a:pPr>
            <a:r>
              <a:rPr lang="pt-BR" sz="1700" dirty="0" smtClean="0">
                <a:latin typeface="BlissL" panose="02000506030000020004" pitchFamily="2" charset="0"/>
              </a:rPr>
              <a:t>Modelo de Vendas – impactos </a:t>
            </a:r>
          </a:p>
          <a:p>
            <a:pPr marL="742950" lvl="2" indent="-285750">
              <a:buFont typeface="Arial" panose="020B0604020202020204" pitchFamily="34" charset="0"/>
              <a:buChar char="•"/>
            </a:pPr>
            <a:r>
              <a:rPr lang="pt-BR" sz="1700" dirty="0" smtClean="0">
                <a:latin typeface="BlissL" panose="02000506030000020004" pitchFamily="2" charset="0"/>
              </a:rPr>
              <a:t>Modelo atualizado – Piloto </a:t>
            </a:r>
            <a:r>
              <a:rPr lang="pt-BR" sz="1700" dirty="0" err="1" smtClean="0">
                <a:latin typeface="BlissL" panose="02000506030000020004" pitchFamily="2" charset="0"/>
              </a:rPr>
              <a:t>Cyrela</a:t>
            </a:r>
            <a:endParaRPr lang="pt-BR" sz="1700" dirty="0">
              <a:latin typeface="BlissL" panose="02000506030000020004" pitchFamily="2" charset="0"/>
            </a:endParaRPr>
          </a:p>
          <a:p>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Atualizações</a:t>
            </a:r>
            <a:r>
              <a:rPr lang="pt-BR" sz="1700" dirty="0" smtClean="0">
                <a:latin typeface="BlissL" panose="02000506030000020004" pitchFamily="2" charset="0"/>
              </a:rPr>
              <a:t> – 17:30h às 18h</a:t>
            </a:r>
            <a:endParaRPr lang="pt-BR" sz="1700" dirty="0">
              <a:latin typeface="BlissL" panose="02000506030000020004" pitchFamily="2" charset="0"/>
            </a:endParaRPr>
          </a:p>
          <a:p>
            <a:pPr marL="742950" lvl="1" indent="-285750">
              <a:buFont typeface="Arial" panose="020B0604020202020204" pitchFamily="34" charset="0"/>
              <a:buChar char="•"/>
            </a:pPr>
            <a:r>
              <a:rPr lang="pt-BR" sz="1700" dirty="0" err="1">
                <a:latin typeface="BlissL" panose="02000506030000020004" pitchFamily="2" charset="0"/>
              </a:rPr>
              <a:t>Funding</a:t>
            </a:r>
            <a:r>
              <a:rPr lang="pt-BR" sz="1700" b="1" dirty="0">
                <a:latin typeface="BlissL" panose="02000506030000020004" pitchFamily="2" charset="0"/>
              </a:rPr>
              <a:t> </a:t>
            </a:r>
            <a:r>
              <a:rPr lang="pt-BR" sz="1700" dirty="0">
                <a:latin typeface="BlissL" panose="02000506030000020004" pitchFamily="2" charset="0"/>
              </a:rPr>
              <a:t>-  Mapa 4, exigibilidade, perspectivas</a:t>
            </a:r>
          </a:p>
          <a:p>
            <a:pPr marL="742950" lvl="1" indent="-285750">
              <a:buFont typeface="Arial" panose="020B0604020202020204" pitchFamily="34" charset="0"/>
              <a:buChar char="•"/>
            </a:pPr>
            <a:r>
              <a:rPr lang="pt-BR" sz="1700" dirty="0" smtClean="0">
                <a:latin typeface="BlissL" panose="02000506030000020004" pitchFamily="2" charset="0"/>
              </a:rPr>
              <a:t>ARISP</a:t>
            </a:r>
            <a:r>
              <a:rPr lang="pt-BR" sz="1700" dirty="0">
                <a:latin typeface="BlissL" panose="02000506030000020004" pitchFamily="2" charset="0"/>
              </a:rPr>
              <a:t>, CETIP, Registro Eletrônico, desbloqueio de recursos  </a:t>
            </a:r>
          </a:p>
          <a:p>
            <a:pPr marL="742950" lvl="1" indent="-285750">
              <a:buFont typeface="Arial" panose="020B0604020202020204" pitchFamily="34" charset="0"/>
              <a:buChar char="•"/>
            </a:pPr>
            <a:r>
              <a:rPr lang="pt-BR" sz="1700" dirty="0" smtClean="0">
                <a:latin typeface="BlissL" panose="02000506030000020004" pitchFamily="2" charset="0"/>
              </a:rPr>
              <a:t>Questões  </a:t>
            </a:r>
            <a:r>
              <a:rPr lang="pt-BR" sz="1700" dirty="0">
                <a:latin typeface="BlissL" panose="02000506030000020004" pitchFamily="2" charset="0"/>
              </a:rPr>
              <a:t>CEF – coobrigação durante a obra</a:t>
            </a:r>
          </a:p>
          <a:p>
            <a:pPr marL="742950" lvl="1" indent="-285750">
              <a:buFont typeface="Arial" panose="020B0604020202020204" pitchFamily="34" charset="0"/>
              <a:buChar char="•"/>
            </a:pPr>
            <a:r>
              <a:rPr lang="pt-BR" sz="1700" dirty="0" smtClean="0">
                <a:latin typeface="BlissL" panose="02000506030000020004" pitchFamily="2" charset="0"/>
              </a:rPr>
              <a:t>Aperfeiçoamentos </a:t>
            </a:r>
            <a:r>
              <a:rPr lang="pt-BR" sz="1700" dirty="0">
                <a:latin typeface="BlissL" panose="02000506030000020004" pitchFamily="2" charset="0"/>
              </a:rPr>
              <a:t>de relatórios </a:t>
            </a:r>
            <a:r>
              <a:rPr lang="pt-BR" sz="1700" dirty="0" smtClean="0">
                <a:latin typeface="BlissL" panose="02000506030000020004" pitchFamily="2" charset="0"/>
              </a:rPr>
              <a:t>bancários</a:t>
            </a:r>
          </a:p>
          <a:p>
            <a:pPr marL="742950" lvl="1"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742950" lvl="1" indent="-285750">
              <a:buFont typeface="Arial" panose="020B0604020202020204" pitchFamily="34" charset="0"/>
              <a:buChar char="•"/>
            </a:pPr>
            <a:endParaRPr lang="pt-BR" sz="1700" dirty="0" smtClean="0">
              <a:latin typeface="BlissL" panose="02000506030000020004" pitchFamily="2" charset="0"/>
            </a:endParaRPr>
          </a:p>
          <a:p>
            <a:r>
              <a:rPr lang="pt-BR" sz="1700" dirty="0">
                <a:latin typeface="BlissL" panose="02000506030000020004" pitchFamily="2" charset="0"/>
              </a:rPr>
              <a:t> </a:t>
            </a:r>
          </a:p>
        </p:txBody>
      </p:sp>
      <p:pic>
        <p:nvPicPr>
          <p:cNvPr id="7" name="Imagem 6"/>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a:solidFill>
                  <a:srgbClr val="969696"/>
                </a:solidFill>
                <a:latin typeface="BlissL" panose="02000506030000020004" pitchFamily="2" charset="0"/>
                <a:ea typeface="Helvetica" charset="0"/>
                <a:cs typeface="Helvetica" charset="0"/>
                <a:sym typeface="Helvetica" charset="0"/>
              </a:rPr>
              <a:t>1</a:t>
            </a:r>
          </a:p>
        </p:txBody>
      </p:sp>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17831827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Entregas (Unidades)</a:t>
            </a:r>
            <a:endParaRPr lang="pt-BR" dirty="0"/>
          </a:p>
        </p:txBody>
      </p:sp>
      <p:sp>
        <p:nvSpPr>
          <p:cNvPr id="6" name="CaixaDeTexto 5"/>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20238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Saldo credor (R$ milhões)</a:t>
            </a:r>
            <a:endParaRPr lang="pt-BR" dirty="0"/>
          </a:p>
        </p:txBody>
      </p:sp>
      <p:sp>
        <p:nvSpPr>
          <p:cNvPr id="8" name="CaixaDeTexto 7"/>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7" name="CaixaDeTexto 16"/>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770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Saldo em atraso (&gt;90 dias; R$ milhões)</a:t>
            </a:r>
            <a:endParaRPr lang="pt-BR" dirty="0"/>
          </a:p>
        </p:txBody>
      </p:sp>
      <p:sp>
        <p:nvSpPr>
          <p:cNvPr id="8" name="CaixaDeTexto 7"/>
          <p:cNvSpPr txBox="1"/>
          <p:nvPr/>
        </p:nvSpPr>
        <p:spPr>
          <a:xfrm>
            <a:off x="941696" y="5759355"/>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4" name="CaixaDeTexto 13"/>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5" name="Retângulo 14"/>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7" name="CaixaDeTexto 16"/>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529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atraso </a:t>
            </a:r>
            <a:r>
              <a:rPr lang="pt-BR" dirty="0" smtClean="0"/>
              <a:t>potencial (&gt;</a:t>
            </a:r>
            <a:r>
              <a:rPr lang="pt-BR" dirty="0"/>
              <a:t>90 dias; R$ milhões)</a:t>
            </a:r>
          </a:p>
        </p:txBody>
      </p:sp>
      <p:sp>
        <p:nvSpPr>
          <p:cNvPr id="8" name="CaixaDeTexto 7"/>
          <p:cNvSpPr txBox="1"/>
          <p:nvPr/>
        </p:nvSpPr>
        <p:spPr>
          <a:xfrm>
            <a:off x="941696" y="5759355"/>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4" name="CaixaDeTexto 13"/>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5" name="Retângulo 14"/>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7" name="CaixaDeTexto 16"/>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20268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 name="CaixaDeTexto 1"/>
          <p:cNvSpPr txBox="1"/>
          <p:nvPr/>
        </p:nvSpPr>
        <p:spPr>
          <a:xfrm>
            <a:off x="1959429" y="2191260"/>
            <a:ext cx="6317672" cy="3508653"/>
          </a:xfrm>
          <a:prstGeom prst="rect">
            <a:avLst/>
          </a:prstGeom>
          <a:noFill/>
        </p:spPr>
        <p:txBody>
          <a:bodyPr wrap="square" rtlCol="0">
            <a:spAutoFit/>
          </a:bodyPr>
          <a:lstStyle/>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ezylberstajn@fipe.org.br</a:t>
            </a:r>
          </a:p>
          <a:p>
            <a:pPr algn="ctr" fontAlgn="auto">
              <a:spcBef>
                <a:spcPts val="0"/>
              </a:spcBef>
              <a:spcAft>
                <a:spcPts val="0"/>
              </a:spcAft>
            </a:pP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Bruno Oliva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boliva@fipe.org.br</a:t>
            </a: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Bernardo Dutra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bdutra@fipe.org.br</a:t>
            </a: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sz="2400" b="1" dirty="0" smtClean="0">
                <a:solidFill>
                  <a:prstClr val="black"/>
                </a:solidFill>
                <a:latin typeface="Segoe UI" panose="020B0502040204020203" pitchFamily="34" charset="0"/>
                <a:cs typeface="Segoe UI" panose="020B0502040204020203" pitchFamily="34" charset="0"/>
              </a:rPr>
              <a:t>(11) 3767-1764</a:t>
            </a:r>
            <a:endParaRPr lang="pt-BR" sz="2400"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Tree>
    <p:extLst>
      <p:ext uri="{BB962C8B-B14F-4D97-AF65-F5344CB8AC3E}">
        <p14:creationId xmlns:p14="http://schemas.microsoft.com/office/powerpoint/2010/main" val="392964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11560" y="1988840"/>
            <a:ext cx="7697787"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pt-BR" sz="3200" dirty="0">
              <a:solidFill>
                <a:schemeClr val="bg2">
                  <a:lumMod val="50000"/>
                </a:schemeClr>
              </a:solidFill>
              <a:latin typeface="BlissEB" panose="02000506050000020004" pitchFamily="2" charset="0"/>
              <a:ea typeface="Helvetica" charset="0"/>
              <a:cs typeface="Helvetica" charset="0"/>
            </a:endParaRPr>
          </a:p>
          <a:p>
            <a:pPr algn="ctr" defTabSz="914145" hangingPunct="0"/>
            <a:r>
              <a:rPr lang="pt-BR" sz="3200" dirty="0" smtClean="0">
                <a:solidFill>
                  <a:schemeClr val="bg2">
                    <a:lumMod val="50000"/>
                  </a:schemeClr>
                </a:solidFill>
                <a:latin typeface="BlissEB" panose="02000506050000020004" pitchFamily="2" charset="0"/>
                <a:ea typeface="Helvetica" charset="0"/>
                <a:cs typeface="Helvetica" charset="0"/>
              </a:rPr>
              <a:t>SGA - Benchmark</a:t>
            </a:r>
            <a:endParaRPr lang="pt-BR" sz="3200" dirty="0">
              <a:solidFill>
                <a:schemeClr val="bg2">
                  <a:lumMod val="50000"/>
                </a:schemeClr>
              </a:solidFill>
              <a:latin typeface="BlissEB" panose="02000506050000020004" pitchFamily="2" charset="0"/>
              <a:ea typeface="Helvetica" charset="0"/>
              <a:cs typeface="Helvetica" charset="0"/>
            </a:endParaRPr>
          </a:p>
        </p:txBody>
      </p:sp>
    </p:spTree>
    <p:extLst>
      <p:ext uri="{BB962C8B-B14F-4D97-AF65-F5344CB8AC3E}">
        <p14:creationId xmlns:p14="http://schemas.microsoft.com/office/powerpoint/2010/main" val="426879815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41393"/>
            <a:ext cx="8696325"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smtClean="0">
                <a:solidFill>
                  <a:srgbClr val="969696"/>
                </a:solidFill>
                <a:latin typeface="BlissEB" panose="02000506050000020004" pitchFamily="2" charset="0"/>
                <a:ea typeface="Helvetica" charset="0"/>
                <a:cs typeface="Helvetica" charset="0"/>
              </a:rPr>
              <a:t>SGA – Benchmark</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668714"/>
            <a:ext cx="8624887" cy="5804953"/>
          </a:xfrm>
          <a:prstGeom prst="rect">
            <a:avLst/>
          </a:prstGeom>
          <a:noFill/>
          <a:ln w="9525">
            <a:noFill/>
            <a:miter lim="800000"/>
            <a:headEnd/>
            <a:tailEnd/>
          </a:ln>
        </p:spPr>
        <p:txBody>
          <a:bodyPr lIns="64291" tIns="32146" rIns="64291" bIns="32146">
            <a:spAutoFit/>
          </a:bodyPr>
          <a:lstStyle/>
          <a:p>
            <a:r>
              <a:rPr lang="pt-BR" sz="1700" dirty="0">
                <a:latin typeface="BlissL" panose="02000506030000020004" pitchFamily="2" charset="0"/>
              </a:rPr>
              <a:t>Comparativo levando em conta fase do ciclo da </a:t>
            </a:r>
            <a:r>
              <a:rPr lang="pt-BR" sz="1700" dirty="0" smtClean="0">
                <a:latin typeface="BlissL" panose="02000506030000020004" pitchFamily="2" charset="0"/>
              </a:rPr>
              <a:t>empresa</a:t>
            </a:r>
          </a:p>
          <a:p>
            <a:pPr marL="285750" indent="-285750">
              <a:buFont typeface="Arial" panose="020B0604020202020204" pitchFamily="34" charset="0"/>
              <a:buChar char="•"/>
            </a:pPr>
            <a:endParaRPr lang="pt-BR" sz="1700" dirty="0">
              <a:latin typeface="BlissL" panose="02000506030000020004" pitchFamily="2" charset="0"/>
            </a:endParaRPr>
          </a:p>
          <a:p>
            <a:r>
              <a:rPr lang="pt-BR" sz="1700" dirty="0" smtClean="0">
                <a:latin typeface="BlissL" panose="02000506030000020004" pitchFamily="2" charset="0"/>
              </a:rPr>
              <a:t>1 - </a:t>
            </a:r>
            <a:r>
              <a:rPr lang="pt-BR" sz="1700" b="1" dirty="0" smtClean="0">
                <a:latin typeface="BlissL" panose="02000506030000020004" pitchFamily="2" charset="0"/>
              </a:rPr>
              <a:t>Abordagem simplificada </a:t>
            </a:r>
            <a:r>
              <a:rPr lang="pt-BR" sz="1700" dirty="0" smtClean="0">
                <a:latin typeface="BlissL" panose="02000506030000020004" pitchFamily="2" charset="0"/>
              </a:rPr>
              <a:t>- Contas </a:t>
            </a:r>
            <a:r>
              <a:rPr lang="pt-BR" sz="1700" dirty="0">
                <a:latin typeface="BlissL" panose="02000506030000020004" pitchFamily="2" charset="0"/>
              </a:rPr>
              <a:t>a Pagar, Crédito, Repasse, Tesouraria, </a:t>
            </a:r>
            <a:r>
              <a:rPr lang="pt-BR" sz="1700" dirty="0" smtClean="0">
                <a:latin typeface="BlissL" panose="02000506030000020004" pitchFamily="2" charset="0"/>
              </a:rPr>
              <a:t>Contabilidade)</a:t>
            </a:r>
          </a:p>
          <a:p>
            <a:pPr marL="285750" indent="-285750">
              <a:buFont typeface="Arial" panose="020B0604020202020204" pitchFamily="34" charset="0"/>
              <a:buChar char="•"/>
            </a:pPr>
            <a:r>
              <a:rPr lang="pt-BR" sz="1700" dirty="0" smtClean="0">
                <a:latin typeface="BlissL" panose="02000506030000020004" pitchFamily="2" charset="0"/>
              </a:rPr>
              <a:t>Informações </a:t>
            </a:r>
            <a:r>
              <a:rPr lang="pt-BR" sz="1700" dirty="0">
                <a:latin typeface="BlissL" panose="02000506030000020004" pitchFamily="2" charset="0"/>
              </a:rPr>
              <a:t>de </a:t>
            </a:r>
            <a:r>
              <a:rPr lang="pt-BR" sz="1700" dirty="0" err="1">
                <a:latin typeface="BlissL" panose="02000506030000020004" pitchFamily="2" charset="0"/>
              </a:rPr>
              <a:t>headcount</a:t>
            </a:r>
            <a:r>
              <a:rPr lang="pt-BR" sz="1700" dirty="0">
                <a:latin typeface="BlissL" panose="02000506030000020004" pitchFamily="2" charset="0"/>
              </a:rPr>
              <a:t>, custos de pessoal e custos diretos </a:t>
            </a:r>
            <a:r>
              <a:rPr lang="pt-BR" sz="1700" dirty="0" smtClean="0">
                <a:latin typeface="BlissL" panose="02000506030000020004" pitchFamily="2" charset="0"/>
              </a:rPr>
              <a:t>com métricas </a:t>
            </a:r>
            <a:r>
              <a:rPr lang="pt-BR" sz="1700" dirty="0">
                <a:latin typeface="BlissL" panose="02000506030000020004" pitchFamily="2" charset="0"/>
              </a:rPr>
              <a:t>relacionadas </a:t>
            </a:r>
            <a:r>
              <a:rPr lang="pt-BR" sz="1700" dirty="0" smtClean="0">
                <a:latin typeface="BlissL" panose="02000506030000020004" pitchFamily="2" charset="0"/>
              </a:rPr>
              <a:t>- número </a:t>
            </a:r>
            <a:r>
              <a:rPr lang="pt-BR" sz="1700" dirty="0">
                <a:latin typeface="BlissL" panose="02000506030000020004" pitchFamily="2" charset="0"/>
              </a:rPr>
              <a:t>de títulos pagos, carteira de clientes, repasses/ano, número de contas correntes, número de </a:t>
            </a:r>
            <a:r>
              <a:rPr lang="pt-BR" sz="1700" dirty="0" err="1" smtClean="0">
                <a:latin typeface="BlissL" panose="02000506030000020004" pitchFamily="2" charset="0"/>
              </a:rPr>
              <a:t>SPEs</a:t>
            </a:r>
            <a:r>
              <a:rPr lang="pt-BR" sz="1700" dirty="0">
                <a:latin typeface="BlissL" panose="02000506030000020004" pitchFamily="2" charset="0"/>
              </a:rPr>
              <a:t>)</a:t>
            </a:r>
          </a:p>
          <a:p>
            <a:r>
              <a:rPr lang="pt-BR" sz="1600" dirty="0"/>
              <a:t> </a:t>
            </a:r>
          </a:p>
          <a:p>
            <a:r>
              <a:rPr lang="pt-BR" sz="1700" dirty="0" smtClean="0">
                <a:latin typeface="BlissL" panose="02000506030000020004" pitchFamily="2" charset="0"/>
              </a:rPr>
              <a:t>2 - </a:t>
            </a:r>
            <a:r>
              <a:rPr lang="pt-BR" sz="1700" b="1" dirty="0" smtClean="0">
                <a:latin typeface="BlissL" panose="02000506030000020004" pitchFamily="2" charset="0"/>
              </a:rPr>
              <a:t>Escopo </a:t>
            </a:r>
            <a:r>
              <a:rPr lang="pt-BR" sz="1700" b="1" dirty="0">
                <a:latin typeface="BlissL" panose="02000506030000020004" pitchFamily="2" charset="0"/>
              </a:rPr>
              <a:t>abrangente </a:t>
            </a:r>
            <a:r>
              <a:rPr lang="pt-BR" sz="1700" dirty="0">
                <a:latin typeface="BlissL" panose="02000506030000020004" pitchFamily="2" charset="0"/>
              </a:rPr>
              <a:t>(custos dos principais processos de uma incorporadora) </a:t>
            </a:r>
          </a:p>
          <a:p>
            <a:pPr marL="285750" indent="-285750">
              <a:buFont typeface="Arial" panose="020B0604020202020204" pitchFamily="34" charset="0"/>
              <a:buChar char="•"/>
            </a:pPr>
            <a:r>
              <a:rPr lang="pt-BR" sz="1700" dirty="0">
                <a:latin typeface="BlissL" panose="02000506030000020004" pitchFamily="2" charset="0"/>
              </a:rPr>
              <a:t>Confidencialidade e </a:t>
            </a:r>
            <a:r>
              <a:rPr lang="pt-BR" sz="1700" dirty="0" smtClean="0">
                <a:latin typeface="BlissL" panose="02000506030000020004" pitchFamily="2" charset="0"/>
              </a:rPr>
              <a:t>complexidade – consultoria</a:t>
            </a:r>
          </a:p>
          <a:p>
            <a:pPr marL="742950" lvl="2" indent="-285750">
              <a:buFont typeface="Arial" panose="020B0604020202020204" pitchFamily="34" charset="0"/>
              <a:buChar char="•"/>
            </a:pPr>
            <a:r>
              <a:rPr lang="pt-BR" sz="1700" dirty="0">
                <a:latin typeface="BlissL" panose="02000506030000020004" pitchFamily="2" charset="0"/>
              </a:rPr>
              <a:t>FIPE´- verificar interesse, capacitação, sinergias</a:t>
            </a:r>
          </a:p>
          <a:p>
            <a:pPr marL="742950" lvl="2" indent="-285750">
              <a:buFont typeface="Arial" panose="020B0604020202020204" pitchFamily="34" charset="0"/>
              <a:buChar char="•"/>
            </a:pPr>
            <a:r>
              <a:rPr lang="pt-BR" sz="1700" dirty="0">
                <a:latin typeface="BlissL" panose="02000506030000020004" pitchFamily="2" charset="0"/>
              </a:rPr>
              <a:t>Roland Berger. Big4, outras</a:t>
            </a:r>
          </a:p>
          <a:p>
            <a:pPr marL="285750" indent="-285750">
              <a:buFont typeface="Arial" panose="020B0604020202020204" pitchFamily="34" charset="0"/>
              <a:buChar char="•"/>
            </a:pPr>
            <a:r>
              <a:rPr lang="pt-BR" sz="1700" dirty="0" smtClean="0">
                <a:latin typeface="BlissL" panose="02000506030000020004" pitchFamily="2" charset="0"/>
              </a:rPr>
              <a:t>Relatórios </a:t>
            </a:r>
            <a:r>
              <a:rPr lang="pt-BR" sz="1700" dirty="0">
                <a:latin typeface="BlissL" panose="02000506030000020004" pitchFamily="2" charset="0"/>
              </a:rPr>
              <a:t>comparativos</a:t>
            </a:r>
          </a:p>
          <a:p>
            <a:endParaRPr lang="pt-BR" sz="1700" dirty="0" smtClean="0">
              <a:latin typeface="BlissL" panose="02000506030000020004" pitchFamily="2" charset="0"/>
            </a:endParaRPr>
          </a:p>
          <a:p>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Confirmar </a:t>
            </a:r>
            <a:r>
              <a:rPr lang="pt-BR" sz="1700" dirty="0">
                <a:latin typeface="BlissL" panose="02000506030000020004" pitchFamily="2" charset="0"/>
              </a:rPr>
              <a:t>interesse das </a:t>
            </a:r>
            <a:r>
              <a:rPr lang="pt-BR" sz="1700" dirty="0" smtClean="0">
                <a:latin typeface="BlissL" panose="02000506030000020004" pitchFamily="2" charset="0"/>
              </a:rPr>
              <a:t>empresas</a:t>
            </a: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Definir </a:t>
            </a:r>
            <a:r>
              <a:rPr lang="pt-BR" sz="1700" dirty="0">
                <a:latin typeface="BlissL" panose="02000506030000020004" pitchFamily="2" charset="0"/>
              </a:rPr>
              <a:t>grupo de trabalho -definições e acompanhamento (3 a 4 </a:t>
            </a:r>
            <a:r>
              <a:rPr lang="pt-BR" sz="1700" dirty="0" smtClean="0">
                <a:latin typeface="BlissL" panose="02000506030000020004" pitchFamily="2" charset="0"/>
              </a:rPr>
              <a:t>pessoas)</a:t>
            </a:r>
          </a:p>
          <a:p>
            <a:endParaRPr lang="pt-BR" sz="1700" dirty="0">
              <a:latin typeface="BlissL" panose="02000506030000020004" pitchFamily="2" charset="0"/>
            </a:endParaRPr>
          </a:p>
          <a:p>
            <a:pPr marL="285750"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Diretoria: encaminhamento</a:t>
            </a:r>
            <a:r>
              <a:rPr lang="pt-BR" sz="1700" dirty="0">
                <a:latin typeface="BlissL" panose="02000506030000020004" pitchFamily="2" charset="0"/>
              </a:rPr>
              <a:t>, para aprovação da </a:t>
            </a:r>
            <a:r>
              <a:rPr lang="pt-BR" sz="1700" dirty="0" smtClean="0">
                <a:latin typeface="BlissL" panose="02000506030000020004" pitchFamily="2" charset="0"/>
              </a:rPr>
              <a:t>iniciativa</a:t>
            </a:r>
            <a:endParaRPr lang="pt-BR" sz="1700" dirty="0">
              <a:latin typeface="BlissL" panose="02000506030000020004" pitchFamily="2" charset="0"/>
            </a:endParaRPr>
          </a:p>
          <a:p>
            <a:endParaRPr lang="pt-BR" sz="1700" b="1" dirty="0" smtClean="0">
              <a:latin typeface="BlissL" panose="02000506030000020004" pitchFamily="2" charset="0"/>
            </a:endParaRPr>
          </a:p>
          <a:p>
            <a:endParaRPr lang="pt-BR" sz="1700" b="1" dirty="0" smtClean="0">
              <a:latin typeface="BlissL" panose="02000506030000020004" pitchFamily="2" charset="0"/>
            </a:endParaRP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2</a:t>
            </a:r>
            <a:endParaRPr lang="en-US" sz="1050" dirty="0">
              <a:solidFill>
                <a:srgbClr val="969696"/>
              </a:solidFill>
              <a:latin typeface="BlissL" panose="02000506030000020004" pitchFamily="2" charset="0"/>
              <a:ea typeface="Helvetica" charset="0"/>
              <a:cs typeface="Helvetica" charset="0"/>
              <a:sym typeface="Helvetica" charset="0"/>
            </a:endParaRPr>
          </a:p>
        </p:txBody>
      </p:sp>
      <p:sp>
        <p:nvSpPr>
          <p:cNvPr id="14"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74224647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11560" y="1988840"/>
            <a:ext cx="7697787" cy="1579916"/>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pt-BR" sz="3200" dirty="0">
              <a:solidFill>
                <a:schemeClr val="bg2">
                  <a:lumMod val="50000"/>
                </a:schemeClr>
              </a:solidFill>
              <a:latin typeface="BlissEB" panose="02000506050000020004" pitchFamily="2" charset="0"/>
              <a:ea typeface="Helvetica" charset="0"/>
              <a:cs typeface="Helvetica" charset="0"/>
            </a:endParaRPr>
          </a:p>
          <a:p>
            <a:pPr algn="ctr" defTabSz="914145" hangingPunct="0"/>
            <a:r>
              <a:rPr lang="pt-BR" sz="3200" dirty="0" smtClean="0">
                <a:solidFill>
                  <a:schemeClr val="bg2">
                    <a:lumMod val="50000"/>
                  </a:schemeClr>
                </a:solidFill>
                <a:latin typeface="BlissEB" panose="02000506050000020004" pitchFamily="2" charset="0"/>
                <a:ea typeface="Helvetica" charset="0"/>
                <a:cs typeface="Helvetica" charset="0"/>
              </a:rPr>
              <a:t>Modelo </a:t>
            </a:r>
            <a:r>
              <a:rPr lang="pt-BR" sz="3200" dirty="0">
                <a:solidFill>
                  <a:schemeClr val="bg2">
                    <a:lumMod val="50000"/>
                  </a:schemeClr>
                </a:solidFill>
                <a:latin typeface="BlissEB" panose="02000506050000020004" pitchFamily="2" charset="0"/>
                <a:ea typeface="Helvetica" charset="0"/>
                <a:cs typeface="Helvetica" charset="0"/>
              </a:rPr>
              <a:t>de Negócios, </a:t>
            </a:r>
            <a:r>
              <a:rPr lang="pt-BR" sz="3200" dirty="0" err="1">
                <a:solidFill>
                  <a:schemeClr val="bg2">
                    <a:lumMod val="50000"/>
                  </a:schemeClr>
                </a:solidFill>
                <a:latin typeface="BlissEB" panose="02000506050000020004" pitchFamily="2" charset="0"/>
                <a:ea typeface="Helvetica" charset="0"/>
                <a:cs typeface="Helvetica" charset="0"/>
              </a:rPr>
              <a:t>Distratos</a:t>
            </a:r>
            <a:r>
              <a:rPr lang="pt-BR" sz="3200" dirty="0">
                <a:solidFill>
                  <a:schemeClr val="bg2">
                    <a:lumMod val="50000"/>
                  </a:schemeClr>
                </a:solidFill>
                <a:latin typeface="BlissEB" panose="02000506050000020004" pitchFamily="2" charset="0"/>
                <a:ea typeface="Helvetica" charset="0"/>
                <a:cs typeface="Helvetica" charset="0"/>
              </a:rPr>
              <a:t>, Modelo de </a:t>
            </a:r>
            <a:r>
              <a:rPr lang="pt-BR" sz="3200" dirty="0" smtClean="0">
                <a:solidFill>
                  <a:schemeClr val="bg2">
                    <a:lumMod val="50000"/>
                  </a:schemeClr>
                </a:solidFill>
                <a:latin typeface="BlissEB" panose="02000506050000020004" pitchFamily="2" charset="0"/>
                <a:ea typeface="Helvetica" charset="0"/>
                <a:cs typeface="Helvetica" charset="0"/>
              </a:rPr>
              <a:t>Vendas</a:t>
            </a:r>
            <a:endParaRPr lang="pt-BR" sz="3200" dirty="0">
              <a:solidFill>
                <a:schemeClr val="bg2">
                  <a:lumMod val="50000"/>
                </a:schemeClr>
              </a:solidFill>
              <a:latin typeface="BlissEB" panose="02000506050000020004" pitchFamily="2" charset="0"/>
              <a:ea typeface="Helvetica" charset="0"/>
              <a:cs typeface="Helvetica" charset="0"/>
            </a:endParaRPr>
          </a:p>
        </p:txBody>
      </p:sp>
    </p:spTree>
    <p:extLst>
      <p:ext uri="{BB962C8B-B14F-4D97-AF65-F5344CB8AC3E}">
        <p14:creationId xmlns:p14="http://schemas.microsoft.com/office/powerpoint/2010/main" val="15937838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41393"/>
            <a:ext cx="8696325"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rPr>
              <a:t>Modelo de </a:t>
            </a:r>
            <a:r>
              <a:rPr lang="pt-BR" sz="2000" dirty="0" smtClean="0">
                <a:solidFill>
                  <a:srgbClr val="969696"/>
                </a:solidFill>
                <a:latin typeface="BlissEB" panose="02000506050000020004" pitchFamily="2" charset="0"/>
                <a:ea typeface="Helvetica" charset="0"/>
                <a:cs typeface="Helvetica" charset="0"/>
              </a:rPr>
              <a:t>vendas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404664"/>
            <a:ext cx="8624887" cy="6097340"/>
          </a:xfrm>
          <a:prstGeom prst="rect">
            <a:avLst/>
          </a:prstGeom>
          <a:noFill/>
          <a:ln w="9525">
            <a:noFill/>
            <a:miter lim="800000"/>
            <a:headEnd/>
            <a:tailEnd/>
          </a:ln>
        </p:spPr>
        <p:txBody>
          <a:bodyPr lIns="64291" tIns="32146" rIns="64291" bIns="32146">
            <a:spAutoFit/>
          </a:bodyPr>
          <a:lstStyle/>
          <a:p>
            <a:endParaRPr lang="pt-BR" sz="1700" b="1" dirty="0">
              <a:latin typeface="BlissL" panose="02000506030000020004" pitchFamily="2" charset="0"/>
            </a:endParaRPr>
          </a:p>
          <a:p>
            <a:endParaRPr lang="pt-BR" sz="1700" b="1" dirty="0" smtClean="0">
              <a:latin typeface="BlissL" panose="02000506030000020004" pitchFamily="2" charset="0"/>
            </a:endParaRPr>
          </a:p>
          <a:p>
            <a:endParaRPr lang="pt-BR" sz="1700" b="1" dirty="0">
              <a:latin typeface="BlissL" panose="02000506030000020004" pitchFamily="2" charset="0"/>
            </a:endParaRPr>
          </a:p>
          <a:p>
            <a:endParaRPr lang="pt-BR" sz="1700" dirty="0" smtClean="0">
              <a:latin typeface="BlissL" panose="02000506030000020004" pitchFamily="2" charset="0"/>
            </a:endParaRPr>
          </a:p>
          <a:p>
            <a:endParaRPr lang="pt-BR" sz="1700" dirty="0" smtClean="0">
              <a:latin typeface="BlissL" panose="02000506030000020004" pitchFamily="2" charset="0"/>
            </a:endParaRPr>
          </a:p>
          <a:p>
            <a:r>
              <a:rPr lang="pt-BR" sz="1700" b="1" dirty="0" smtClean="0">
                <a:latin typeface="BlissL" panose="02000506030000020004" pitchFamily="2" charset="0"/>
              </a:rPr>
              <a:t>Impasses </a:t>
            </a:r>
            <a:endParaRPr lang="pt-BR" sz="1700" dirty="0">
              <a:latin typeface="BlissL" panose="02000506030000020004" pitchFamily="2" charset="0"/>
            </a:endParaRPr>
          </a:p>
          <a:p>
            <a:pPr marL="285750" indent="-285750">
              <a:buFont typeface="Arial" panose="020B0604020202020204" pitchFamily="34" charset="0"/>
              <a:buChar char="•"/>
            </a:pPr>
            <a:r>
              <a:rPr lang="pt-BR" sz="1700" dirty="0" err="1" smtClean="0">
                <a:latin typeface="BlissL" panose="02000506030000020004" pitchFamily="2" charset="0"/>
              </a:rPr>
              <a:t>Houses</a:t>
            </a: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Custo dos </a:t>
            </a:r>
            <a:r>
              <a:rPr lang="pt-BR" sz="1700" dirty="0" err="1" smtClean="0">
                <a:latin typeface="BlissL" panose="02000506030000020004" pitchFamily="2" charset="0"/>
              </a:rPr>
              <a:t>distratos</a:t>
            </a: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Relacionamento com imobiliárias</a:t>
            </a:r>
          </a:p>
          <a:p>
            <a:endParaRPr lang="pt-BR" sz="1700" dirty="0">
              <a:latin typeface="BlissL" panose="02000506030000020004" pitchFamily="2" charset="0"/>
            </a:endParaRPr>
          </a:p>
          <a:p>
            <a:pPr lvl="0"/>
            <a:r>
              <a:rPr lang="pt-BR" sz="1700" b="1" dirty="0" smtClean="0">
                <a:latin typeface="BlissL" panose="02000506030000020004" pitchFamily="2" charset="0"/>
              </a:rPr>
              <a:t>Autuação </a:t>
            </a:r>
            <a:r>
              <a:rPr lang="pt-BR" sz="1700" b="1" dirty="0">
                <a:latin typeface="BlissL" panose="02000506030000020004" pitchFamily="2" charset="0"/>
              </a:rPr>
              <a:t>INSS – Brasília, </a:t>
            </a:r>
            <a:r>
              <a:rPr lang="pt-BR" sz="1700" b="1" dirty="0" smtClean="0">
                <a:latin typeface="BlissL" panose="02000506030000020004" pitchFamily="2" charset="0"/>
              </a:rPr>
              <a:t>Porto Alegre; </a:t>
            </a:r>
            <a:r>
              <a:rPr lang="pt-BR" sz="1700" b="1" dirty="0">
                <a:latin typeface="BlissL" panose="02000506030000020004" pitchFamily="2" charset="0"/>
              </a:rPr>
              <a:t>decisões contrárias </a:t>
            </a:r>
            <a:r>
              <a:rPr lang="pt-BR" sz="1700" b="1" dirty="0" smtClean="0">
                <a:latin typeface="BlissL" panose="02000506030000020004" pitchFamily="2" charset="0"/>
              </a:rPr>
              <a:t>RS – </a:t>
            </a:r>
            <a:r>
              <a:rPr lang="pt-BR" sz="1700" dirty="0" smtClean="0">
                <a:latin typeface="BlissL" panose="02000506030000020004" pitchFamily="2" charset="0"/>
              </a:rPr>
              <a:t>rejeição de recursos da Fazenda para Câmara Especial no CARF</a:t>
            </a:r>
          </a:p>
          <a:p>
            <a:endParaRPr lang="pt-BR" sz="1700" dirty="0" smtClean="0">
              <a:latin typeface="BlissL" panose="02000506030000020004" pitchFamily="2" charset="0"/>
            </a:endParaRPr>
          </a:p>
          <a:p>
            <a:r>
              <a:rPr lang="pt-BR" sz="1700" b="1" dirty="0" smtClean="0">
                <a:latin typeface="BlissL" panose="02000506030000020004" pitchFamily="2" charset="0"/>
              </a:rPr>
              <a:t>Lei Complementar – 1/1/2015 </a:t>
            </a:r>
            <a:r>
              <a:rPr lang="pt-BR" sz="1700" dirty="0" smtClean="0">
                <a:latin typeface="BlissL" panose="02000506030000020004" pitchFamily="2" charset="0"/>
              </a:rPr>
              <a:t>– Supersimples - 6% até R$ 180 mil</a:t>
            </a:r>
          </a:p>
          <a:p>
            <a:endParaRPr lang="pt-BR" altLang="pt-BR" sz="1700" b="1" dirty="0" smtClean="0">
              <a:latin typeface="BlissL" panose="02000506030000020004" pitchFamily="2" charset="0"/>
            </a:endParaRPr>
          </a:p>
          <a:p>
            <a:r>
              <a:rPr lang="pt-BR" altLang="pt-BR" sz="1700" b="1" dirty="0" smtClean="0">
                <a:latin typeface="BlissL" panose="02000506030000020004" pitchFamily="2" charset="0"/>
              </a:rPr>
              <a:t>Corretores </a:t>
            </a:r>
            <a:r>
              <a:rPr lang="pt-BR" altLang="pt-BR" sz="1700" b="1" dirty="0">
                <a:latin typeface="BlissL" panose="02000506030000020004" pitchFamily="2" charset="0"/>
              </a:rPr>
              <a:t>Associados </a:t>
            </a:r>
            <a:r>
              <a:rPr lang="pt-BR" altLang="pt-BR" b="1" dirty="0" smtClean="0"/>
              <a:t>- </a:t>
            </a:r>
            <a:r>
              <a:rPr lang="pt-BR" altLang="pt-BR" sz="1700" b="1" dirty="0">
                <a:latin typeface="BlissL" panose="02000506030000020004" pitchFamily="2" charset="0"/>
              </a:rPr>
              <a:t>Lei </a:t>
            </a:r>
            <a:r>
              <a:rPr lang="pt-BR" altLang="pt-BR" sz="1700" b="1" dirty="0" smtClean="0">
                <a:latin typeface="BlissL" panose="02000506030000020004" pitchFamily="2" charset="0"/>
              </a:rPr>
              <a:t>13.097</a:t>
            </a:r>
            <a:r>
              <a:rPr lang="pt-BR" altLang="pt-BR" sz="1700" b="1" dirty="0">
                <a:latin typeface="BlissL" panose="02000506030000020004" pitchFamily="2" charset="0"/>
              </a:rPr>
              <a:t>, de 19/1/2015</a:t>
            </a:r>
          </a:p>
          <a:p>
            <a:pPr marL="285750" lvl="1" indent="-285750">
              <a:buFont typeface="Arial" panose="020B0604020202020204" pitchFamily="34" charset="0"/>
              <a:buChar char="•"/>
            </a:pPr>
            <a:r>
              <a:rPr lang="pt-BR" altLang="pt-BR" sz="1700" dirty="0">
                <a:latin typeface="BlissL" panose="02000506030000020004" pitchFamily="2" charset="0"/>
              </a:rPr>
              <a:t>Art. 169 - Corretores e imobiliárias quando não regime </a:t>
            </a:r>
            <a:r>
              <a:rPr lang="pt-BR" altLang="pt-BR" sz="1700" dirty="0" smtClean="0">
                <a:latin typeface="BlissL" panose="02000506030000020004" pitchFamily="2" charset="0"/>
              </a:rPr>
              <a:t>CLT</a:t>
            </a:r>
          </a:p>
          <a:p>
            <a:pPr marL="0" lvl="1"/>
            <a:endParaRPr lang="pt-BR" altLang="pt-BR" sz="1700" dirty="0">
              <a:latin typeface="BlissL" panose="02000506030000020004" pitchFamily="2" charset="0"/>
            </a:endParaRPr>
          </a:p>
          <a:p>
            <a:pPr marL="285750" lvl="1" indent="-285750">
              <a:buFont typeface="Arial" panose="020B0604020202020204" pitchFamily="34" charset="0"/>
              <a:buChar char="•"/>
            </a:pPr>
            <a:r>
              <a:rPr lang="pt-BR" altLang="pt-BR" sz="1700" dirty="0">
                <a:latin typeface="BlissL" panose="02000506030000020004" pitchFamily="2" charset="0"/>
              </a:rPr>
              <a:t>Art. 62 - </a:t>
            </a:r>
            <a:r>
              <a:rPr lang="pt-BR" sz="1700" dirty="0">
                <a:latin typeface="BlissL" panose="02000506030000020004" pitchFamily="2" charset="0"/>
              </a:rPr>
              <a:t>extinção sem intervenção judicial caso o adquirente, que já se encontre em atraso com suas obrigações, não efetue o pagamento integral de verbas em aberto, com juros e multas em 15 dias da notificação judicial ou extrajudicial</a:t>
            </a:r>
            <a:r>
              <a:rPr lang="pt-BR" sz="1700" dirty="0" smtClean="0">
                <a:latin typeface="BlissL" panose="02000506030000020004" pitchFamily="2" charset="0"/>
              </a:rPr>
              <a:t>.</a:t>
            </a:r>
            <a:endParaRPr lang="pt-BR" sz="1700" dirty="0">
              <a:latin typeface="BlissL" panose="02000506030000020004" pitchFamily="2" charset="0"/>
            </a:endParaRPr>
          </a:p>
          <a:p>
            <a:pPr marL="285750" lvl="1" indent="-285750">
              <a:buFont typeface="Arial" panose="020B0604020202020204" pitchFamily="34" charset="0"/>
              <a:buChar char="•"/>
            </a:pPr>
            <a:endParaRPr lang="pt-BR" sz="1700" dirty="0" smtClean="0">
              <a:latin typeface="BlissL" panose="02000506030000020004" pitchFamily="2" charset="0"/>
            </a:endParaRPr>
          </a:p>
          <a:p>
            <a:pPr marL="0" lvl="1"/>
            <a:endParaRPr lang="pt-BR" sz="1700" dirty="0">
              <a:latin typeface="BlissL" panose="02000506030000020004" pitchFamily="2" charset="0"/>
            </a:endParaRPr>
          </a:p>
        </p:txBody>
      </p:sp>
      <p:sp>
        <p:nvSpPr>
          <p:cNvPr id="7" name="Retângulo 7"/>
          <p:cNvSpPr>
            <a:spLocks noChangeArrowheads="1"/>
          </p:cNvSpPr>
          <p:nvPr/>
        </p:nvSpPr>
        <p:spPr bwMode="auto">
          <a:xfrm>
            <a:off x="267595" y="764706"/>
            <a:ext cx="8624887" cy="588140"/>
          </a:xfrm>
          <a:prstGeom prst="rect">
            <a:avLst/>
          </a:prstGeom>
          <a:solidFill>
            <a:schemeClr val="accent1">
              <a:lumMod val="20000"/>
              <a:lumOff val="80000"/>
            </a:schemeClr>
          </a:solidFill>
          <a:ln w="9525">
            <a:solidFill>
              <a:schemeClr val="tx1"/>
            </a:solidFill>
            <a:prstDash val="solid"/>
            <a:miter lim="800000"/>
            <a:headEnd/>
            <a:tailEnd/>
          </a:ln>
        </p:spPr>
        <p:txBody>
          <a:bodyPr lIns="64291" tIns="32146" rIns="64291" bIns="32146">
            <a:spAutoFit/>
          </a:bodyPr>
          <a:lstStyle/>
          <a:p>
            <a:pPr marL="0" lvl="1"/>
            <a:r>
              <a:rPr lang="pt-BR" sz="1700" b="1" dirty="0">
                <a:latin typeface="BlissL" panose="02000506030000020004" pitchFamily="2" charset="0"/>
              </a:rPr>
              <a:t>C</a:t>
            </a:r>
            <a:r>
              <a:rPr lang="pt-BR" sz="1700" b="1" dirty="0" smtClean="0">
                <a:latin typeface="BlissL" panose="02000506030000020004" pitchFamily="2" charset="0"/>
              </a:rPr>
              <a:t>ontratação pela empresa, </a:t>
            </a:r>
            <a:r>
              <a:rPr lang="pt-BR" sz="1700" b="1" dirty="0">
                <a:latin typeface="BlissL" panose="02000506030000020004" pitchFamily="2" charset="0"/>
              </a:rPr>
              <a:t>apesar de carregar maiores custos iniciais, tem reflexos positivos no médio e longo prazo para </a:t>
            </a:r>
            <a:r>
              <a:rPr lang="pt-BR" sz="1700" b="1" dirty="0" smtClean="0">
                <a:latin typeface="BlissL" panose="02000506030000020004" pitchFamily="2" charset="0"/>
              </a:rPr>
              <a:t>associadas </a:t>
            </a:r>
            <a:r>
              <a:rPr lang="pt-BR" sz="1700" b="1" dirty="0">
                <a:latin typeface="BlissL" panose="02000506030000020004" pitchFamily="2" charset="0"/>
              </a:rPr>
              <a:t>e para o setor. </a:t>
            </a: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a:solidFill>
                  <a:srgbClr val="969696"/>
                </a:solidFill>
                <a:latin typeface="BlissL" panose="02000506030000020004" pitchFamily="2" charset="0"/>
                <a:ea typeface="Helvetica" charset="0"/>
                <a:cs typeface="Helvetica" charset="0"/>
                <a:sym typeface="Helvetica" charset="0"/>
              </a:rPr>
              <a:t>3</a:t>
            </a:r>
          </a:p>
        </p:txBody>
      </p:sp>
      <p:sp>
        <p:nvSpPr>
          <p:cNvPr id="15"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129413235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41393"/>
            <a:ext cx="8696325"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rPr>
              <a:t>Modelo de </a:t>
            </a:r>
            <a:r>
              <a:rPr lang="pt-BR" sz="2000" dirty="0" smtClean="0">
                <a:solidFill>
                  <a:srgbClr val="969696"/>
                </a:solidFill>
                <a:latin typeface="BlissEB" panose="02000506050000020004" pitchFamily="2" charset="0"/>
                <a:ea typeface="Helvetica" charset="0"/>
                <a:cs typeface="Helvetica" charset="0"/>
              </a:rPr>
              <a:t>vendas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404664"/>
            <a:ext cx="8624887" cy="5820342"/>
          </a:xfrm>
          <a:prstGeom prst="rect">
            <a:avLst/>
          </a:prstGeom>
          <a:noFill/>
          <a:ln w="9525">
            <a:noFill/>
            <a:miter lim="800000"/>
            <a:headEnd/>
            <a:tailEnd/>
          </a:ln>
        </p:spPr>
        <p:txBody>
          <a:bodyPr lIns="64291" tIns="32146" rIns="64291" bIns="32146">
            <a:spAutoFit/>
          </a:bodyPr>
          <a:lstStyle/>
          <a:p>
            <a:endParaRPr lang="pt-BR" sz="1700" b="1" dirty="0">
              <a:latin typeface="BlissL" panose="02000506030000020004" pitchFamily="2" charset="0"/>
            </a:endParaRPr>
          </a:p>
          <a:p>
            <a:r>
              <a:rPr lang="pt-BR" sz="1700" b="1" dirty="0" err="1" smtClean="0">
                <a:latin typeface="BlissL" panose="02000506030000020004" pitchFamily="2" charset="0"/>
              </a:rPr>
              <a:t>Houses</a:t>
            </a:r>
            <a:r>
              <a:rPr lang="pt-BR" sz="1700" b="1" dirty="0" smtClean="0">
                <a:latin typeface="BlissL" panose="02000506030000020004" pitchFamily="2" charset="0"/>
              </a:rPr>
              <a:t>, Imobiliárias</a:t>
            </a:r>
          </a:p>
          <a:p>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Corretores Associados- avanço importante na questão trabalhista. Condições:</a:t>
            </a:r>
          </a:p>
          <a:p>
            <a:pPr marL="742950" lvl="1" indent="-285750">
              <a:buFont typeface="Arial" panose="020B0604020202020204" pitchFamily="34" charset="0"/>
              <a:buChar char="•"/>
            </a:pPr>
            <a:r>
              <a:rPr lang="pt-BR" sz="1700" dirty="0" smtClean="0">
                <a:latin typeface="BlissL" panose="02000506030000020004" pitchFamily="2" charset="0"/>
              </a:rPr>
              <a:t>Associação com Imobiliárias (Contratos Sociais)</a:t>
            </a:r>
          </a:p>
          <a:p>
            <a:pPr marL="742950" lvl="1" indent="-285750">
              <a:buFont typeface="Arial" panose="020B0604020202020204" pitchFamily="34" charset="0"/>
              <a:buChar char="•"/>
            </a:pPr>
            <a:r>
              <a:rPr lang="pt-BR" sz="1700" dirty="0" smtClean="0">
                <a:latin typeface="BlissL" panose="02000506030000020004" pitchFamily="2" charset="0"/>
              </a:rPr>
              <a:t>Ausência de subordinação - não CLT* - verificações nos fluxos de trabalho</a:t>
            </a:r>
          </a:p>
          <a:p>
            <a:endParaRPr lang="pt-BR" sz="1700" dirty="0" smtClean="0">
              <a:latin typeface="BlissL" panose="02000506030000020004" pitchFamily="2" charset="0"/>
            </a:endParaRPr>
          </a:p>
          <a:p>
            <a:r>
              <a:rPr lang="pt-BR" sz="1700" dirty="0" smtClean="0">
                <a:latin typeface="BlissL" panose="02000506030000020004" pitchFamily="2" charset="0"/>
              </a:rPr>
              <a:t>* </a:t>
            </a:r>
            <a:r>
              <a:rPr lang="pt-BR" sz="1700" dirty="0" err="1" smtClean="0">
                <a:latin typeface="BlissL" panose="02000506030000020004" pitchFamily="2" charset="0"/>
              </a:rPr>
              <a:t>Art</a:t>
            </a:r>
            <a:r>
              <a:rPr lang="pt-BR" sz="1700" dirty="0" smtClean="0">
                <a:latin typeface="BlissL" panose="02000506030000020004" pitchFamily="2" charset="0"/>
              </a:rPr>
              <a:t> 3º CLT - Art. 3º - Considera-se empregado toda pessoa física que prestar serviços de natureza não eventual a empregador, sob a dependência deste e mediante salário</a:t>
            </a:r>
          </a:p>
          <a:p>
            <a:pPr lvl="1"/>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A questão fiscal –recursos por imobiliárias acolhidos (</a:t>
            </a:r>
            <a:r>
              <a:rPr lang="pt-BR" sz="1700" dirty="0" err="1" smtClean="0">
                <a:latin typeface="BlissL" panose="02000506030000020004" pitchFamily="2" charset="0"/>
              </a:rPr>
              <a:t>ex</a:t>
            </a:r>
            <a:r>
              <a:rPr lang="pt-BR" sz="1700" dirty="0" smtClean="0">
                <a:latin typeface="BlissL" panose="02000506030000020004" pitchFamily="2" charset="0"/>
              </a:rPr>
              <a:t>: Lopes)</a:t>
            </a:r>
          </a:p>
          <a:p>
            <a:pPr marL="742950" lvl="1" indent="-285750">
              <a:buFont typeface="Arial" panose="020B0604020202020204" pitchFamily="34" charset="0"/>
              <a:buChar char="•"/>
            </a:pPr>
            <a:endParaRPr lang="pt-BR" sz="1700" dirty="0" smtClean="0">
              <a:latin typeface="BlissL" panose="02000506030000020004" pitchFamily="2" charset="0"/>
            </a:endParaRPr>
          </a:p>
          <a:p>
            <a:r>
              <a:rPr lang="pt-BR" sz="1700" b="1" dirty="0" smtClean="0">
                <a:latin typeface="BlissL" panose="02000506030000020004" pitchFamily="2" charset="0"/>
              </a:rPr>
              <a:t>ACP – TJ- SP – Decisão 9/2/2015 – 35ª Comarca</a:t>
            </a: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err="1" smtClean="0">
                <a:latin typeface="BlissL" panose="02000506030000020004" pitchFamily="2" charset="0"/>
              </a:rPr>
              <a:t>House</a:t>
            </a:r>
            <a:r>
              <a:rPr lang="pt-BR" sz="1700" dirty="0" smtClean="0">
                <a:latin typeface="BlissL" panose="02000506030000020004" pitchFamily="2" charset="0"/>
              </a:rPr>
              <a:t>- preposta da empresa; cobrança indevida ou , ao menos, abusiva à luz consumerista</a:t>
            </a: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Devolução simples, prazo </a:t>
            </a:r>
            <a:r>
              <a:rPr lang="pt-BR" sz="1700" dirty="0" smtClean="0">
                <a:latin typeface="BlissL" panose="02000506030000020004" pitchFamily="2" charset="0"/>
              </a:rPr>
              <a:t>decenal</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smtClean="0">
                <a:latin typeface="BlissL" panose="02000506030000020004" pitchFamily="2" charset="0"/>
              </a:rPr>
              <a:t>Decisão divergente </a:t>
            </a:r>
            <a:r>
              <a:rPr lang="pt-BR" sz="1700" dirty="0" smtClean="0">
                <a:latin typeface="BlissL" panose="02000506030000020004" pitchFamily="2" charset="0"/>
              </a:rPr>
              <a:t>– Comarca de São Paulo</a:t>
            </a:r>
            <a:endParaRPr lang="pt-BR" sz="1700" dirty="0">
              <a:latin typeface="BlissL" panose="02000506030000020004" pitchFamily="2" charset="0"/>
            </a:endParaRPr>
          </a:p>
          <a:p>
            <a:endParaRPr lang="pt-BR" sz="1700" b="1" dirty="0" smtClean="0">
              <a:latin typeface="BlissL" panose="02000506030000020004" pitchFamily="2" charset="0"/>
            </a:endParaRPr>
          </a:p>
          <a:p>
            <a:pPr marL="285750" indent="-285750">
              <a:buFont typeface="Arial" panose="020B0604020202020204" pitchFamily="34" charset="0"/>
              <a:buChar char="•"/>
            </a:pPr>
            <a:endParaRPr lang="pt-BR" sz="1700" dirty="0">
              <a:latin typeface="BlissL" panose="02000506030000020004" pitchFamily="2" charset="0"/>
            </a:endParaRPr>
          </a:p>
          <a:p>
            <a:endParaRPr lang="pt-BR" sz="1700" dirty="0">
              <a:latin typeface="BlissL" panose="02000506030000020004" pitchFamily="2" charset="0"/>
            </a:endParaRP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7308304" y="6525344"/>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r>
              <a:rPr lang="en-US" sz="1050" dirty="0" smtClean="0">
                <a:solidFill>
                  <a:srgbClr val="969696"/>
                </a:solidFill>
                <a:latin typeface="BlissL" panose="02000506030000020004" pitchFamily="2" charset="0"/>
                <a:ea typeface="Helvetica" charset="0"/>
                <a:cs typeface="Helvetica" charset="0"/>
                <a:sym typeface="Helvetica" charset="0"/>
              </a:rPr>
              <a:t>4</a:t>
            </a:r>
            <a:endParaRPr lang="en-US" sz="1050" dirty="0">
              <a:solidFill>
                <a:srgbClr val="969696"/>
              </a:solidFill>
              <a:latin typeface="BlissL" panose="02000506030000020004" pitchFamily="2" charset="0"/>
              <a:ea typeface="Helvetica" charset="0"/>
              <a:cs typeface="Helvetica" charset="0"/>
              <a:sym typeface="Helvetica" charset="0"/>
            </a:endParaRPr>
          </a:p>
        </p:txBody>
      </p:sp>
      <p:sp>
        <p:nvSpPr>
          <p:cNvPr id="15"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a:solidFill>
                  <a:schemeClr val="bg1">
                    <a:lumMod val="50000"/>
                  </a:schemeClr>
                </a:solidFill>
                <a:latin typeface="BlissL" panose="02000506030000020004" pitchFamily="2" charset="0"/>
                <a:ea typeface="Helvetica" charset="0"/>
                <a:cs typeface="Helvetica" charset="0"/>
                <a:sym typeface="Helvetica" charset="0"/>
              </a:rPr>
              <a:t>C</a:t>
            </a:r>
            <a:r>
              <a:rPr lang="en-US" sz="1050" dirty="0" smtClean="0">
                <a:solidFill>
                  <a:schemeClr val="bg1">
                    <a:lumMod val="50000"/>
                  </a:schemeClr>
                </a:solidFill>
                <a:latin typeface="BlissL" panose="02000506030000020004" pitchFamily="2" charset="0"/>
                <a:ea typeface="Helvetica" charset="0"/>
                <a:cs typeface="Helvetica" charset="0"/>
                <a:sym typeface="Helvetica" charset="0"/>
              </a:rPr>
              <a:t>omitê Financeiro</a:t>
            </a:r>
            <a:endParaRPr lang="en-US" sz="900" dirty="0">
              <a:solidFill>
                <a:schemeClr val="bg1">
                  <a:lumMod val="50000"/>
                </a:schemeClr>
              </a:solidFill>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94988447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36022</TotalTime>
  <Words>2465</Words>
  <Application>Microsoft Office PowerPoint</Application>
  <PresentationFormat>Apresentação na tela (4:3)</PresentationFormat>
  <Paragraphs>526</Paragraphs>
  <Slides>44</Slides>
  <Notes>10</Notes>
  <HiddenSlides>0</HiddenSlides>
  <MMClips>0</MMClips>
  <ScaleCrop>false</ScaleCrop>
  <HeadingPairs>
    <vt:vector size="8" baseType="variant">
      <vt:variant>
        <vt:lpstr>Fontes usadas</vt:lpstr>
      </vt:variant>
      <vt:variant>
        <vt:i4>12</vt:i4>
      </vt:variant>
      <vt:variant>
        <vt:lpstr>Tema</vt:lpstr>
      </vt:variant>
      <vt:variant>
        <vt:i4>2</vt:i4>
      </vt:variant>
      <vt:variant>
        <vt:lpstr>Vínculos</vt:lpstr>
      </vt:variant>
      <vt:variant>
        <vt:i4>7</vt:i4>
      </vt:variant>
      <vt:variant>
        <vt:lpstr>Títulos de slides</vt:lpstr>
      </vt:variant>
      <vt:variant>
        <vt:i4>44</vt:i4>
      </vt:variant>
    </vt:vector>
  </HeadingPairs>
  <TitlesOfParts>
    <vt:vector size="65" baseType="lpstr">
      <vt:lpstr>Arial</vt:lpstr>
      <vt:lpstr>BlissEB</vt:lpstr>
      <vt:lpstr>BlissL</vt:lpstr>
      <vt:lpstr>Calibri</vt:lpstr>
      <vt:lpstr>Calibri Light</vt:lpstr>
      <vt:lpstr>Helvetica</vt:lpstr>
      <vt:lpstr>MaxLF-BoldItalic</vt:lpstr>
      <vt:lpstr>Segoe UI</vt:lpstr>
      <vt:lpstr>Segoe UI Semilight</vt:lpstr>
      <vt:lpstr>Trebuchet MS</vt:lpstr>
      <vt:lpstr>Wingdings</vt:lpstr>
      <vt:lpstr>Wingdings 3</vt:lpstr>
      <vt:lpstr>Tema do Office</vt:lpstr>
      <vt:lpstr>PM_on_target</vt:lpstr>
      <vt:lpstr>C:\Projetos (local)\Abrainc\_Relatórios\201501\Indicadores_Compostos.xlsx!Venda&amp;Estoque!L16C13:L18C14</vt:lpstr>
      <vt:lpstr>C:\Projetos (local)\Abrainc\_Relatórios\201501\Indicadores_Compostos.xlsx!Lançamentos&amp;Vendas!L16C13:L18C14</vt:lpstr>
      <vt:lpstr>C:\Projetos (local)\Abrainc\_Relatórios\201501\Indicadores_Compostos.xlsx!Distrato&amp;Vendas!L16C13:L18C14</vt:lpstr>
      <vt:lpstr>C:\Projetos (local)\Abrainc\_Relatórios\201501\Indicadores_Compostos.xlsx!Distrato&amp;Entregas!L16C13:L18C14</vt:lpstr>
      <vt:lpstr>C:\Projetos (local)\Abrainc\_Relatórios\201501\Indicadores_Compostos.xlsx!SA&amp;Credor!L16C13:L18C14</vt:lpstr>
      <vt:lpstr>C:\Projetos (local)\Abrainc\_Relatórios\201501\Indicadores_Compostos.xlsx!SAP&amp;Credor!L16C13:L18C14</vt:lpstr>
      <vt:lpstr>C:\Projetos (local)\Abrainc\_Relatórios\201501\Indicadores_Compostos.xlsx!SA&amp;SAP!L16C13:L18C14</vt:lpstr>
      <vt:lpstr>Apresentação do PowerPoint</vt:lpstr>
      <vt:lpstr>Defesa da Concorrência </vt:lpstr>
      <vt:lpstr>Apresentação do PowerPoint</vt:lpstr>
      <vt:lpstr>Pauta</vt:lpstr>
      <vt:lpstr>Apresentação do PowerPoint</vt:lpstr>
      <vt:lpstr>SGA – Benchmark</vt:lpstr>
      <vt:lpstr>Apresentação do PowerPoint</vt:lpstr>
      <vt:lpstr>Modelo de vendas</vt:lpstr>
      <vt:lpstr>Modelo de vendas</vt:lpstr>
      <vt:lpstr>Modelo de vendas – reanálise</vt:lpstr>
      <vt:lpstr>Distratos - Para minimizar efeitos de forma imediata </vt:lpstr>
      <vt:lpstr>Distratos – GT Judiciário - Jurisprudência</vt:lpstr>
      <vt:lpstr>Apresentação do PowerPoint</vt:lpstr>
      <vt:lpstr>Produtividade – desburocratização – Registros e bancos</vt:lpstr>
      <vt:lpstr>Bancos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Introdução</vt:lpstr>
      <vt:lpstr>Introdução</vt:lpstr>
      <vt:lpstr>Apresentação do PowerPoint</vt:lpstr>
      <vt:lpstr>Vendas/Estoque (R$)</vt:lpstr>
      <vt:lpstr>Lançamentos/Vendas (R$)</vt:lpstr>
      <vt:lpstr>Distratos/Vendas (R$)</vt:lpstr>
      <vt:lpstr>Distratos/Entregas (unidades)</vt:lpstr>
      <vt:lpstr>Saldo em atraso*/Saldo credor (R$)</vt:lpstr>
      <vt:lpstr>Saldo em atraso* potencial/Saldo credor (R$)</vt:lpstr>
      <vt:lpstr>Saldo em atraso*/Saldo em atraso potencial (R$)</vt:lpstr>
      <vt:lpstr>ANEXO</vt:lpstr>
      <vt:lpstr>VGV Lançado (R$ milhões)</vt:lpstr>
      <vt:lpstr>Valor das Vendas (R$ milhões)</vt:lpstr>
      <vt:lpstr>Estoque total (R$ milhões)</vt:lpstr>
      <vt:lpstr>Unidades distratadas</vt:lpstr>
      <vt:lpstr>Valor distratado (R$ milhões)</vt:lpstr>
      <vt:lpstr>Entregas (Unidades)</vt:lpstr>
      <vt:lpstr>Saldo credor (R$ milhões)</vt:lpstr>
      <vt:lpstr>Saldo em atraso (&gt;90 dias; R$ milhões)</vt:lpstr>
      <vt:lpstr>Saldo em atraso potencial (&gt;90 dias; R$ milhões)</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3170</cp:revision>
  <cp:lastPrinted>2014-08-22T11:18:02Z</cp:lastPrinted>
  <dcterms:created xsi:type="dcterms:W3CDTF">2009-08-13T21:08:28Z</dcterms:created>
  <dcterms:modified xsi:type="dcterms:W3CDTF">2015-02-20T20:22:27Z</dcterms:modified>
</cp:coreProperties>
</file>