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481" r:id="rId2"/>
    <p:sldId id="1179" r:id="rId3"/>
    <p:sldId id="1180" r:id="rId4"/>
    <p:sldId id="1146" r:id="rId5"/>
    <p:sldId id="1356" r:id="rId6"/>
    <p:sldId id="1418" r:id="rId7"/>
    <p:sldId id="1388" r:id="rId8"/>
    <p:sldId id="1422" r:id="rId9"/>
    <p:sldId id="1423" r:id="rId10"/>
    <p:sldId id="1424" r:id="rId11"/>
    <p:sldId id="1425" r:id="rId12"/>
    <p:sldId id="1429" r:id="rId13"/>
    <p:sldId id="1430" r:id="rId14"/>
    <p:sldId id="1431" r:id="rId15"/>
    <p:sldId id="1419" r:id="rId16"/>
    <p:sldId id="1420" r:id="rId17"/>
    <p:sldId id="1421" r:id="rId18"/>
    <p:sldId id="1426" r:id="rId19"/>
    <p:sldId id="1427" r:id="rId20"/>
    <p:sldId id="1428" r:id="rId21"/>
    <p:sldId id="1432" r:id="rId22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20/05/2015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98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56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80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623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02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58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764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31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19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20/05/2015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amara.leg.br/atividade-legislativa/webcamara/arquivos/recentes/videoArquivo?codSessao=52338#videoTitul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Jurídico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19/5/2015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parlamentar e jurídico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</a:t>
            </a:r>
            <a:r>
              <a:rPr lang="pt-BR" sz="1700" dirty="0" smtClean="0">
                <a:latin typeface="BlissL" panose="02000506030000020004" pitchFamily="2" charset="0"/>
              </a:rPr>
              <a:t>rcabouço legal, processo de inclusão – 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CBIC e demais </a:t>
            </a:r>
            <a:r>
              <a:rPr lang="pt-BR" sz="1700" dirty="0">
                <a:latin typeface="BlissL" panose="02000506030000020004" pitchFamily="2" charset="0"/>
              </a:rPr>
              <a:t>entidades; Sindicato dos </a:t>
            </a:r>
            <a:r>
              <a:rPr lang="pt-BR" sz="1700" dirty="0" smtClean="0">
                <a:latin typeface="BlissL" panose="02000506030000020004" pitchFamily="2" charset="0"/>
              </a:rPr>
              <a:t>Trabalhadores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Carta Sindicato dos Trabalhadores - SP – reunião com Ramalho -  </a:t>
            </a:r>
            <a:r>
              <a:rPr lang="pt-BR" sz="1700" dirty="0" smtClean="0">
                <a:latin typeface="BlissL" panose="02000506030000020004" pitchFamily="2" charset="0"/>
              </a:rPr>
              <a:t>6/4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Agenda de comunicação </a:t>
            </a:r>
            <a:r>
              <a:rPr lang="pt-BR" sz="1700" dirty="0">
                <a:latin typeface="BlissL" panose="02000506030000020004" pitchFamily="2" charset="0"/>
              </a:rPr>
              <a:t>com mídia e </a:t>
            </a:r>
            <a:r>
              <a:rPr lang="pt-BR" sz="1700" dirty="0" smtClean="0">
                <a:latin typeface="BlissL" panose="02000506030000020004" pitchFamily="2" charset="0"/>
              </a:rPr>
              <a:t>jornalistas - t</a:t>
            </a:r>
            <a:r>
              <a:rPr lang="pt-BR" sz="1700" b="1" dirty="0" smtClean="0">
                <a:latin typeface="BlissL" panose="02000506030000020004" pitchFamily="2" charset="0"/>
              </a:rPr>
              <a:t>extos </a:t>
            </a:r>
            <a:r>
              <a:rPr lang="pt-BR" sz="1700" b="1" dirty="0">
                <a:latin typeface="BlissL" panose="02000506030000020004" pitchFamily="2" charset="0"/>
              </a:rPr>
              <a:t>jurídicos </a:t>
            </a:r>
            <a:r>
              <a:rPr lang="pt-BR" sz="1700" dirty="0">
                <a:latin typeface="BlissL" panose="02000506030000020004" pitchFamily="2" charset="0"/>
              </a:rPr>
              <a:t>sobre o tema e sua publicação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Certificação </a:t>
            </a:r>
            <a:r>
              <a:rPr lang="pt-BR" sz="1700" b="1" dirty="0">
                <a:latin typeface="BlissL" panose="02000506030000020004" pitchFamily="2" charset="0"/>
              </a:rPr>
              <a:t>de condições de trabalho</a:t>
            </a:r>
            <a:r>
              <a:rPr lang="pt-BR" sz="1700" dirty="0">
                <a:latin typeface="BlissL" panose="02000506030000020004" pitchFamily="2" charset="0"/>
              </a:rPr>
              <a:t> de acordo com padrões internacionais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OIT</a:t>
            </a:r>
            <a:r>
              <a:rPr lang="pt-BR" sz="1700" dirty="0" smtClean="0">
                <a:latin typeface="BlissL" panose="02000506030000020004" pitchFamily="2" charset="0"/>
              </a:rPr>
              <a:t>)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Auto-regulação</a:t>
            </a:r>
            <a:r>
              <a:rPr lang="pt-BR" sz="1700" dirty="0" smtClean="0">
                <a:latin typeface="BlissL" panose="02000506030000020004" pitchFamily="2" charset="0"/>
              </a:rPr>
              <a:t> com Consultoria com selo independente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ABNT)  - proposta Sextante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1 - Modelo Conceitual – Descrição da estratégia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2 - Detalhamento da Estratégia – Conjunto de Requisitos Técnicos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Minuta da Norma Técnica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Processo de Certificação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Formulários e procedimentos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Auditoria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Curso de Formação de Auditores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3 - Implantação da Estratégia – Piloto (5 empresas), Revisão, Implantação total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4 - Busca de parceria – organismo de certificação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Concepção, desenvolvimento e implementação - prazo  estimado 12 meses, custo R$ 17.900/mês (colocar trava). </a:t>
            </a:r>
            <a:endParaRPr lang="pt-BR" sz="1600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ADIN - acompanhamento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47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34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Terceirização </a:t>
            </a:r>
            <a:r>
              <a:rPr lang="pt-BR" sz="1700" b="1" dirty="0">
                <a:latin typeface="BlissL" panose="02000506030000020004" pitchFamily="2" charset="0"/>
              </a:rPr>
              <a:t>- PL 4330 </a:t>
            </a:r>
            <a:r>
              <a:rPr lang="pt-BR" sz="1700" dirty="0">
                <a:latin typeface="BlissL" panose="02000506030000020004" pitchFamily="2" charset="0"/>
              </a:rPr>
              <a:t>– apoio junto com Febraban, CNI, etc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– Assessoria – definição –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Mais </a:t>
            </a:r>
            <a:r>
              <a:rPr lang="pt-BR" sz="1700" dirty="0">
                <a:latin typeface="BlissL" panose="02000506030000020004" pitchFamily="2" charset="0"/>
              </a:rPr>
              <a:t>de 20 entidades </a:t>
            </a:r>
            <a:r>
              <a:rPr lang="pt-BR" sz="1700" dirty="0" err="1">
                <a:latin typeface="BlissL" panose="02000506030000020004" pitchFamily="2" charset="0"/>
              </a:rPr>
              <a:t>requiseram</a:t>
            </a:r>
            <a:r>
              <a:rPr lang="pt-BR" sz="1700" dirty="0">
                <a:latin typeface="BlissL" panose="02000506030000020004" pitchFamily="2" charset="0"/>
              </a:rPr>
              <a:t> ingresso como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sem definições.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Propostas </a:t>
            </a:r>
            <a:r>
              <a:rPr lang="pt-BR" sz="1700" dirty="0" err="1">
                <a:latin typeface="BlissL" panose="02000506030000020004" pitchFamily="2" charset="0"/>
              </a:rPr>
              <a:t>Sette</a:t>
            </a:r>
            <a:r>
              <a:rPr lang="pt-BR" sz="1700" dirty="0">
                <a:latin typeface="BlissL" panose="02000506030000020004" pitchFamily="2" charset="0"/>
              </a:rPr>
              <a:t> Câmara,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Lóssio</a:t>
            </a:r>
            <a:r>
              <a:rPr lang="pt-BR" sz="1700" dirty="0">
                <a:latin typeface="BlissL" panose="02000506030000020004" pitchFamily="2" charset="0"/>
              </a:rPr>
              <a:t> (valores a partir de R$ 200 mil + R$ 1,5 MM no sucesso)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Conselho </a:t>
            </a:r>
            <a:r>
              <a:rPr lang="pt-BR" sz="1700" dirty="0">
                <a:latin typeface="BlissL" panose="02000506030000020004" pitchFamily="2" charset="0"/>
              </a:rPr>
              <a:t>Jurídico e Diretoria: posições contrárias à contratação a não ser com valores pouco </a:t>
            </a:r>
            <a:r>
              <a:rPr lang="pt-BR" sz="1700" dirty="0" smtClean="0">
                <a:latin typeface="BlissL" panose="02000506030000020004" pitchFamily="2" charset="0"/>
              </a:rPr>
              <a:t>significativos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Proposta: acompanhamento com outras entidades (</a:t>
            </a:r>
            <a:r>
              <a:rPr lang="pt-BR" sz="1700" dirty="0" err="1" smtClean="0">
                <a:latin typeface="BlissL" panose="02000506030000020004" pitchFamily="2" charset="0"/>
              </a:rPr>
              <a:t>ex</a:t>
            </a:r>
            <a:r>
              <a:rPr lang="pt-BR" sz="1700" dirty="0" smtClean="0">
                <a:latin typeface="BlissL" panose="02000506030000020004" pitchFamily="2" charset="0"/>
              </a:rPr>
              <a:t>: CBIC). Contataremos advocacia da CBIC a respeito.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Questões do trabalho -  Terceirização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80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Práticas Abusivas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05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692696"/>
            <a:ext cx="8964488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Captação e comunicação abusiva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Reunião Secovi – 15/10 - estratégia de captação de clientes vs. código de ética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Contato SECOVI-OAB para apresentação do assunto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Ana Medina, </a:t>
            </a:r>
            <a:r>
              <a:rPr lang="pt-BR" sz="1700" dirty="0" err="1">
                <a:latin typeface="BlissL" panose="02000506030000020004" pitchFamily="2" charset="0"/>
              </a:rPr>
              <a:t>Crys</a:t>
            </a:r>
            <a:r>
              <a:rPr lang="pt-BR" sz="1700" dirty="0">
                <a:latin typeface="BlissL" panose="02000506030000020004" pitchFamily="2" charset="0"/>
              </a:rPr>
              <a:t> Luders, Natália José Neves – encontro com Escritório David Teixeira - </a:t>
            </a:r>
            <a:r>
              <a:rPr lang="pt-BR" sz="1700" dirty="0" smtClean="0">
                <a:latin typeface="BlissL" panose="02000506030000020004" pitchFamily="2" charset="0"/>
              </a:rPr>
              <a:t>3/2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Associações e </a:t>
            </a:r>
            <a:r>
              <a:rPr lang="pt-BR" sz="1700" b="1" dirty="0" err="1" smtClean="0">
                <a:latin typeface="BlissL" panose="02000506030000020004" pitchFamily="2" charset="0"/>
              </a:rPr>
              <a:t>ACPs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Continuidade de acompanhamento por cada empresa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Acórdão contrário à retenção de 10% na 3ª Câmara de Direito Privado do TJ-SP – 5/3/2015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Proposta David Teixeira – próxima página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Consulta Antônio Mariz de Oliveira (Gafisa)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Conselho Jurídico - </a:t>
            </a:r>
            <a:r>
              <a:rPr lang="pt-BR" sz="1700" dirty="0">
                <a:latin typeface="BlissL" panose="02000506030000020004" pitchFamily="2" charset="0"/>
              </a:rPr>
              <a:t>acesso direto à OAB e Miguel </a:t>
            </a:r>
            <a:r>
              <a:rPr lang="pt-BR" sz="1700" dirty="0" err="1">
                <a:latin typeface="BlissL" panose="02000506030000020004" pitchFamily="2" charset="0"/>
              </a:rPr>
              <a:t>Reale</a:t>
            </a:r>
            <a:r>
              <a:rPr lang="pt-BR" sz="1700" dirty="0">
                <a:latin typeface="BlissL" panose="02000506030000020004" pitchFamily="2" charset="0"/>
              </a:rPr>
              <a:t> Jr. sem intermediação de escritórios. Cláudio Carvalho (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r>
              <a:rPr lang="pt-BR" sz="1700" dirty="0">
                <a:latin typeface="BlissL" panose="02000506030000020004" pitchFamily="2" charset="0"/>
              </a:rPr>
              <a:t>) – agendamento ABRAINC/ Dr. Marcos da Costa - </a:t>
            </a:r>
            <a:r>
              <a:rPr lang="pt-BR" sz="1700" dirty="0" smtClean="0">
                <a:latin typeface="BlissL" panose="02000506030000020004" pitchFamily="2" charset="0"/>
              </a:rPr>
              <a:t>OAB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Práticas abusivas -  Dr. David </a:t>
            </a:r>
            <a:r>
              <a:rPr lang="pt-BR" dirty="0"/>
              <a:t>T</a:t>
            </a:r>
            <a:r>
              <a:rPr lang="pt-BR" dirty="0" smtClean="0"/>
              <a:t>eixeira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14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4380" y="620688"/>
            <a:ext cx="8964488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700" dirty="0">
                <a:latin typeface="BlissL" panose="02000506030000020004" pitchFamily="2" charset="0"/>
              </a:rPr>
              <a:t>Influência de </a:t>
            </a:r>
            <a:r>
              <a:rPr lang="pt-BR" sz="1700" dirty="0" smtClean="0">
                <a:latin typeface="BlissL" panose="02000506030000020004" pitchFamily="2" charset="0"/>
              </a:rPr>
              <a:t>MT </a:t>
            </a:r>
            <a:r>
              <a:rPr lang="pt-BR" sz="1700" dirty="0">
                <a:latin typeface="BlissL" panose="02000506030000020004" pitchFamily="2" charset="0"/>
              </a:rPr>
              <a:t>nos Comitês da OAB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</a:t>
            </a:r>
            <a:r>
              <a:rPr lang="pt-BR" sz="1700" dirty="0" smtClean="0">
                <a:latin typeface="BlissL" panose="02000506030000020004" pitchFamily="2" charset="0"/>
              </a:rPr>
              <a:t>rabalho </a:t>
            </a:r>
            <a:r>
              <a:rPr lang="pt-BR" sz="1700" dirty="0">
                <a:latin typeface="BlissL" panose="02000506030000020004" pitchFamily="2" charset="0"/>
              </a:rPr>
              <a:t>político estratégico paralelo junto a Ordem, para avaliar apoio.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Contato com Marcos da Costa (</a:t>
            </a:r>
            <a:r>
              <a:rPr lang="pt-BR" sz="1700" dirty="0" smtClean="0">
                <a:latin typeface="BlissL" panose="02000506030000020004" pitchFamily="2" charset="0"/>
              </a:rPr>
              <a:t>Pres. </a:t>
            </a:r>
            <a:r>
              <a:rPr lang="pt-BR" sz="1700" dirty="0">
                <a:latin typeface="BlissL" panose="02000506030000020004" pitchFamily="2" charset="0"/>
              </a:rPr>
              <a:t>OAB) e </a:t>
            </a:r>
            <a:r>
              <a:rPr lang="pt-BR" sz="1700" dirty="0" smtClean="0">
                <a:latin typeface="BlissL" panose="02000506030000020004" pitchFamily="2" charset="0"/>
              </a:rPr>
              <a:t>Carlos </a:t>
            </a:r>
            <a:r>
              <a:rPr lang="pt-BR" sz="1700" dirty="0" err="1">
                <a:latin typeface="BlissL" panose="02000506030000020004" pitchFamily="2" charset="0"/>
              </a:rPr>
              <a:t>Mateucci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pres. </a:t>
            </a:r>
            <a:r>
              <a:rPr lang="pt-BR" sz="1700" dirty="0">
                <a:latin typeface="BlissL" panose="02000506030000020004" pitchFamily="2" charset="0"/>
              </a:rPr>
              <a:t>do </a:t>
            </a:r>
            <a:r>
              <a:rPr lang="pt-BR" sz="1700" dirty="0" smtClean="0">
                <a:latin typeface="BlissL" panose="02000506030000020004" pitchFamily="2" charset="0"/>
              </a:rPr>
              <a:t>CESA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OAB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</a:t>
            </a:r>
            <a:r>
              <a:rPr lang="pt-BR" sz="1700" dirty="0" smtClean="0">
                <a:latin typeface="BlissL" panose="02000506030000020004" pitchFamily="2" charset="0"/>
              </a:rPr>
              <a:t>elhor </a:t>
            </a:r>
            <a:r>
              <a:rPr lang="pt-BR" sz="1700" dirty="0">
                <a:latin typeface="BlissL" panose="02000506030000020004" pitchFamily="2" charset="0"/>
              </a:rPr>
              <a:t>caminho para ingresso da </a:t>
            </a:r>
            <a:r>
              <a:rPr lang="pt-BR" sz="1700" dirty="0" smtClean="0">
                <a:latin typeface="BlissL" panose="02000506030000020004" pitchFamily="2" charset="0"/>
              </a:rPr>
              <a:t>representação/ relator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Enquadramento Legal das Ações de Captação Abusiva para representação no Tribunal de Ética e Disciplina da OAB/SP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Utilização de cargo OAB em autopromoção para captação abusiva de clientes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Código de Ética:  litigar como última forma para resolução de impasses.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Empresas: atas </a:t>
            </a:r>
            <a:r>
              <a:rPr lang="pt-BR" sz="1700" dirty="0">
                <a:latin typeface="BlissL" panose="02000506030000020004" pitchFamily="2" charset="0"/>
              </a:rPr>
              <a:t>notariais com </a:t>
            </a:r>
            <a:r>
              <a:rPr lang="pt-BR" sz="1700" dirty="0" smtClean="0">
                <a:latin typeface="BlissL" panose="02000506030000020004" pitchFamily="2" charset="0"/>
              </a:rPr>
              <a:t>provas, </a:t>
            </a:r>
            <a:r>
              <a:rPr lang="pt-BR" sz="1700" dirty="0">
                <a:latin typeface="BlissL" panose="02000506030000020004" pitchFamily="2" charset="0"/>
              </a:rPr>
              <a:t>como autopromoção em </a:t>
            </a:r>
            <a:r>
              <a:rPr lang="pt-BR" sz="1700" dirty="0" err="1">
                <a:latin typeface="BlissL" panose="02000506030000020004" pitchFamily="2" charset="0"/>
              </a:rPr>
              <a:t>Facebook</a:t>
            </a:r>
            <a:r>
              <a:rPr lang="pt-BR" sz="1700" dirty="0">
                <a:latin typeface="BlissL" panose="02000506030000020004" pitchFamily="2" charset="0"/>
              </a:rPr>
              <a:t>/ site de escritório, utilização de cargo na OAB, divulgação de decisões judiciais citando empresas,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Parecer do Prof. Dr. Miguel </a:t>
            </a:r>
            <a:r>
              <a:rPr lang="pt-BR" sz="1700" dirty="0" err="1">
                <a:latin typeface="BlissL" panose="02000506030000020004" pitchFamily="2" charset="0"/>
              </a:rPr>
              <a:t>Reale</a:t>
            </a:r>
            <a:r>
              <a:rPr lang="pt-BR" sz="1700" dirty="0">
                <a:latin typeface="BlissL" panose="02000506030000020004" pitchFamily="2" charset="0"/>
              </a:rPr>
              <a:t> Júnior para corroborar </a:t>
            </a:r>
            <a:r>
              <a:rPr lang="pt-BR" sz="1700" dirty="0" smtClean="0">
                <a:latin typeface="BlissL" panose="02000506030000020004" pitchFamily="2" charset="0"/>
              </a:rPr>
              <a:t>argumentação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Trib. </a:t>
            </a:r>
            <a:r>
              <a:rPr lang="pt-BR" sz="1700" dirty="0">
                <a:latin typeface="BlissL" panose="02000506030000020004" pitchFamily="2" charset="0"/>
              </a:rPr>
              <a:t>de Ética </a:t>
            </a:r>
            <a:r>
              <a:rPr lang="pt-BR" sz="1700" dirty="0" smtClean="0">
                <a:latin typeface="BlissL" panose="02000506030000020004" pitchFamily="2" charset="0"/>
              </a:rPr>
              <a:t>OAB e </a:t>
            </a:r>
            <a:r>
              <a:rPr lang="pt-BR" sz="1700" dirty="0">
                <a:latin typeface="BlissL" panose="02000506030000020004" pitchFamily="2" charset="0"/>
              </a:rPr>
              <a:t>práticas abusivas – 2004 -  menção a cargos em </a:t>
            </a:r>
            <a:r>
              <a:rPr lang="pt-BR" sz="1700" dirty="0" smtClean="0">
                <a:latin typeface="BlissL" panose="02000506030000020004" pitchFamily="2" charset="0"/>
              </a:rPr>
              <a:t>petições: </a:t>
            </a:r>
            <a:r>
              <a:rPr lang="pt-BR" sz="1700" dirty="0">
                <a:latin typeface="BlissL" panose="02000506030000020004" pitchFamily="2" charset="0"/>
              </a:rPr>
              <a:t>tráfico de influência.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pPr lvl="0"/>
            <a:r>
              <a:rPr lang="pt-BR" sz="1700" dirty="0">
                <a:latin typeface="BlissL" panose="02000506030000020004" pitchFamily="2" charset="0"/>
              </a:rPr>
              <a:t>Viés Penal  - </a:t>
            </a:r>
            <a:r>
              <a:rPr lang="pt-BR" sz="1700" dirty="0" smtClean="0">
                <a:latin typeface="BlissL" panose="02000506030000020004" pitchFamily="2" charset="0"/>
              </a:rPr>
              <a:t>por cada empresa - após </a:t>
            </a:r>
            <a:r>
              <a:rPr lang="pt-BR" sz="1700" dirty="0">
                <a:latin typeface="BlissL" panose="02000506030000020004" pitchFamily="2" charset="0"/>
              </a:rPr>
              <a:t>entrada de representação junto ao Tribunal de Ética e Disciplina da Ordem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 – R$ 250 mil + 150 mil Parecer MRJ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Consideração de riscos; aprovação; participação Secovi.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Representações </a:t>
            </a:r>
            <a:r>
              <a:rPr lang="pt-BR" sz="1700" dirty="0">
                <a:latin typeface="BlissL" panose="02000506030000020004" pitchFamily="2" charset="0"/>
              </a:rPr>
              <a:t>autuadas pela </a:t>
            </a:r>
            <a:r>
              <a:rPr lang="pt-BR" sz="1700" dirty="0" smtClean="0">
                <a:latin typeface="BlissL" panose="02000506030000020004" pitchFamily="2" charset="0"/>
              </a:rPr>
              <a:t>Lopes – Possível reunião extraordinária c/ Diretora </a:t>
            </a:r>
            <a:r>
              <a:rPr lang="pt-BR" sz="1700" dirty="0">
                <a:latin typeface="BlissL" panose="02000506030000020004" pitchFamily="2" charset="0"/>
              </a:rPr>
              <a:t>Jurídica da Lopes Claudia </a:t>
            </a:r>
            <a:r>
              <a:rPr lang="pt-BR" sz="1700" dirty="0" smtClean="0">
                <a:latin typeface="BlissL" panose="02000506030000020004" pitchFamily="2" charset="0"/>
              </a:rPr>
              <a:t>Britto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Notificação </a:t>
            </a:r>
            <a:r>
              <a:rPr lang="pt-BR" sz="1700" dirty="0" err="1">
                <a:latin typeface="BlissL" panose="02000506030000020004" pitchFamily="2" charset="0"/>
              </a:rPr>
              <a:t>Even</a:t>
            </a:r>
            <a:r>
              <a:rPr lang="pt-BR" sz="1700" dirty="0">
                <a:latin typeface="BlissL" panose="02000506030000020004" pitchFamily="2" charset="0"/>
              </a:rPr>
              <a:t> - redução de atuação nos empreendimentos após recebimento da </a:t>
            </a:r>
            <a:r>
              <a:rPr lang="pt-BR" sz="1700" dirty="0" smtClean="0">
                <a:latin typeface="BlissL" panose="02000506030000020004" pitchFamily="2" charset="0"/>
              </a:rPr>
              <a:t>notificação</a:t>
            </a: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Acórdão contrário à retenção de 10% na 3ª Câmara de Direito Privado do TJ-SP – </a:t>
            </a:r>
            <a:r>
              <a:rPr lang="pt-BR" sz="1700" dirty="0" smtClean="0">
                <a:latin typeface="BlissL" panose="02000506030000020004" pitchFamily="2" charset="0"/>
              </a:rPr>
              <a:t>5/3/2015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504" y="11701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Práticas abusivas -  Dr. David Teixeira -  24/3 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44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Distratos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38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Audiência </a:t>
            </a:r>
            <a:r>
              <a:rPr lang="pt-BR" sz="1700" b="1" dirty="0">
                <a:latin typeface="BlissL" panose="02000506030000020004" pitchFamily="2" charset="0"/>
              </a:rPr>
              <a:t>Pública </a:t>
            </a:r>
            <a:r>
              <a:rPr lang="pt-BR" sz="1700" dirty="0">
                <a:latin typeface="BlissL" panose="02000506030000020004" pitchFamily="2" charset="0"/>
              </a:rPr>
              <a:t>no Comitê de Direitos do Consumidor na Câmara dos Deputados sobre supostos abusos cometidos pelo setor  - </a:t>
            </a:r>
            <a:r>
              <a:rPr lang="pt-BR" sz="1700" dirty="0" smtClean="0">
                <a:latin typeface="BlissL" panose="02000506030000020004" pitchFamily="2" charset="0"/>
              </a:rPr>
              <a:t>Dep. Ely Correia Filho – 13/5 – CII, </a:t>
            </a:r>
            <a:r>
              <a:rPr lang="pt-BR" sz="1700" dirty="0" err="1" smtClean="0">
                <a:latin typeface="BlissL" panose="02000506030000020004" pitchFamily="2" charset="0"/>
              </a:rPr>
              <a:t>Senacon</a:t>
            </a:r>
            <a:r>
              <a:rPr lang="pt-BR" sz="1700" dirty="0" smtClean="0">
                <a:latin typeface="BlissL" panose="02000506030000020004" pitchFamily="2" charset="0"/>
              </a:rPr>
              <a:t>, OAB (Marcelo </a:t>
            </a:r>
            <a:r>
              <a:rPr lang="pt-BR" sz="1700" dirty="0" err="1" smtClean="0">
                <a:latin typeface="BlissL" panose="02000506030000020004" pitchFamily="2" charset="0"/>
              </a:rPr>
              <a:t>Manhães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Cláusula de Tolerância – atraso de obras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Condomínio antes da entrega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Direcionamento para bancos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Contrato de Adesão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– venda casada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Devolução – PL 1220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Tratamento mais próximo de compradores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u="sng" dirty="0">
                <a:hlinkClick r:id="rId3"/>
              </a:rPr>
              <a:t>http://www2.camara.leg.br/atividade-legislativa/webcamara/arquivos/recentes/videoArquivo?codSessao=52338#videoTitulo</a:t>
            </a:r>
            <a:endParaRPr lang="pt-BR" sz="1600" dirty="0"/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PL 1220/15- </a:t>
            </a:r>
            <a:r>
              <a:rPr lang="pt-BR" sz="1700" dirty="0">
                <a:latin typeface="BlissL" panose="02000506030000020004" pitchFamily="2" charset="0"/>
              </a:rPr>
              <a:t>Celso Russomano – retenção de 10%, devolução em 30 dias com juros de 1% e correção de todas as parcelas, direito de distrato unilateral pelo </a:t>
            </a:r>
            <a:r>
              <a:rPr lang="pt-BR" sz="1700" dirty="0" smtClean="0">
                <a:latin typeface="BlissL" panose="02000506030000020004" pitchFamily="2" charset="0"/>
              </a:rPr>
              <a:t>comprador. Reunião </a:t>
            </a:r>
            <a:r>
              <a:rPr lang="pt-BR" sz="1700" dirty="0">
                <a:latin typeface="BlissL" panose="02000506030000020004" pitchFamily="2" charset="0"/>
              </a:rPr>
              <a:t>com o Deputado </a:t>
            </a:r>
            <a:r>
              <a:rPr lang="pt-BR" sz="1700" dirty="0" smtClean="0">
                <a:latin typeface="BlissL" panose="02000506030000020004" pitchFamily="2" charset="0"/>
              </a:rPr>
              <a:t>– 18/5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Transparência </a:t>
            </a:r>
            <a:r>
              <a:rPr lang="pt-BR" sz="1700" dirty="0">
                <a:latin typeface="BlissL" panose="02000506030000020004" pitchFamily="2" charset="0"/>
              </a:rPr>
              <a:t>e o equilíbrio na relação com o comprador são altamente desejáveis para todos.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e das devoluções, previstas no artigo 53 do </a:t>
            </a:r>
            <a:r>
              <a:rPr lang="pt-BR" sz="1700" dirty="0" smtClean="0">
                <a:latin typeface="BlissL" panose="02000506030000020004" pitchFamily="2" charset="0"/>
              </a:rPr>
              <a:t>CDC. Interdependência – incorporadora entrega, comprador pague e seja responsável </a:t>
            </a:r>
            <a:r>
              <a:rPr lang="pt-BR" sz="1700" dirty="0">
                <a:latin typeface="BlissL" panose="02000506030000020004" pitchFamily="2" charset="0"/>
              </a:rPr>
              <a:t>pela decisão de compra tomada.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Desistências por </a:t>
            </a:r>
            <a:r>
              <a:rPr lang="pt-BR" sz="1700" dirty="0">
                <a:latin typeface="BlissL" panose="02000506030000020004" pitchFamily="2" charset="0"/>
              </a:rPr>
              <a:t>conta de valorização inferior às expectativas </a:t>
            </a:r>
            <a:r>
              <a:rPr lang="pt-BR" sz="1700" dirty="0" smtClean="0">
                <a:latin typeface="BlissL" panose="02000506030000020004" pitchFamily="2" charset="0"/>
              </a:rPr>
              <a:t>iniciais prejudicam </a:t>
            </a:r>
            <a:r>
              <a:rPr lang="pt-BR" sz="1700" dirty="0">
                <a:latin typeface="BlissL" panose="02000506030000020004" pitchFamily="2" charset="0"/>
              </a:rPr>
              <a:t>o </a:t>
            </a:r>
            <a:r>
              <a:rPr lang="pt-BR" sz="1700" dirty="0" smtClean="0">
                <a:latin typeface="BlissL" panose="02000506030000020004" pitchFamily="2" charset="0"/>
              </a:rPr>
              <a:t>conjunto.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– INADEC; retirado do PL 1220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>
                <a:sym typeface="Arial" pitchFamily="34" charset="0"/>
              </a:rPr>
              <a:t>Atualizações – </a:t>
            </a:r>
            <a:r>
              <a:rPr lang="pt-BR" dirty="0" err="1">
                <a:sym typeface="Arial" pitchFamily="34" charset="0"/>
              </a:rPr>
              <a:t>PLs</a:t>
            </a:r>
            <a:r>
              <a:rPr lang="pt-BR" dirty="0">
                <a:sym typeface="Arial" pitchFamily="34" charset="0"/>
              </a:rPr>
              <a:t>, outros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735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13874"/>
            <a:ext cx="7397750" cy="6288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19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19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19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Piloto Cyrela Itaú</a:t>
            </a:r>
            <a:r>
              <a:rPr lang="pt-BR" sz="19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/>
            </a:r>
            <a:br>
              <a:rPr lang="pt-BR" sz="19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19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</a:t>
            </a:r>
            <a:r>
              <a:rPr lang="pt-BR" sz="1700" dirty="0" smtClean="0">
                <a:latin typeface="BlissL" panose="02000506030000020004" pitchFamily="2" charset="0"/>
              </a:rPr>
              <a:t>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Premissas Empresa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Operação sem </a:t>
            </a:r>
            <a:r>
              <a:rPr lang="pt-BR" sz="1700" dirty="0" err="1">
                <a:latin typeface="BlissL" panose="02000506030000020004" pitchFamily="2" charset="0"/>
              </a:rPr>
              <a:t>Prosoluto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600" dirty="0"/>
          </a:p>
          <a:p>
            <a:r>
              <a:rPr lang="pt-BR" sz="1700" b="1" dirty="0" smtClean="0">
                <a:latin typeface="BlissL" panose="02000506030000020004" pitchFamily="2" charset="0"/>
              </a:rPr>
              <a:t>Itaú</a:t>
            </a:r>
            <a:endParaRPr lang="pt-BR" sz="1700" b="1" dirty="0">
              <a:latin typeface="BlissL" panose="02000506030000020004" pitchFamily="2" charset="0"/>
            </a:endParaRP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Processo com menor impacto em desenvolvimento de </a:t>
            </a:r>
            <a:r>
              <a:rPr lang="pt-BR" sz="1700" dirty="0" smtClean="0">
                <a:latin typeface="BlissL" panose="02000506030000020004" pitchFamily="2" charset="0"/>
              </a:rPr>
              <a:t>sistemas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Contrato de Alienação Fiduciária em 2 partes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Terreno – liberado p/ a empresa, amortização pelo cliente durante a obra (TP)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Construção – 75% - liberado nas chaves, correção INCC, pagamento pelo cliente pós-chaves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11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6381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questão trabalhista – Corretores Associados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Corretores: </a:t>
            </a:r>
            <a:r>
              <a:rPr lang="pt-BR" sz="1700" b="1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b="1" dirty="0" smtClean="0">
                <a:latin typeface="BlissL" panose="02000506030000020004" pitchFamily="2" charset="0"/>
              </a:rPr>
              <a:t> individual</a:t>
            </a:r>
            <a:r>
              <a:rPr lang="pt-BR" sz="1700" dirty="0" smtClean="0">
                <a:latin typeface="BlissL" panose="02000506030000020004" pitchFamily="2" charset="0"/>
              </a:rPr>
              <a:t>, com CNPJ – Simples, 6% - contabilidade (ML, R$ 150/mês)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Dificuldades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Cobranças </a:t>
            </a:r>
            <a:r>
              <a:rPr lang="pt-BR" sz="1700" dirty="0">
                <a:latin typeface="BlissL" panose="02000506030000020004" pitchFamily="2" charset="0"/>
              </a:rPr>
              <a:t>de registros por </a:t>
            </a:r>
            <a:r>
              <a:rPr lang="pt-BR" sz="1700" dirty="0" err="1">
                <a:latin typeface="BlissL" panose="02000506030000020004" pitchFamily="2" charset="0"/>
              </a:rPr>
              <a:t>Creci</a:t>
            </a:r>
            <a:r>
              <a:rPr lang="pt-BR" sz="1700" dirty="0">
                <a:latin typeface="BlissL" panose="02000506030000020004" pitchFamily="2" charset="0"/>
              </a:rPr>
              <a:t> e </a:t>
            </a:r>
            <a:r>
              <a:rPr lang="pt-BR" sz="1700" dirty="0" smtClean="0">
                <a:latin typeface="BlissL" panose="02000506030000020004" pitchFamily="2" charset="0"/>
              </a:rPr>
              <a:t>sindicatos </a:t>
            </a:r>
            <a:r>
              <a:rPr lang="pt-BR" sz="1700" dirty="0">
                <a:latin typeface="BlissL" panose="02000506030000020004" pitchFamily="2" charset="0"/>
              </a:rPr>
              <a:t>deve ser </a:t>
            </a:r>
            <a:r>
              <a:rPr lang="pt-BR" sz="1700" dirty="0" smtClean="0">
                <a:latin typeface="BlissL" panose="02000506030000020004" pitchFamily="2" charset="0"/>
              </a:rPr>
              <a:t>disciplinado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 questão consumerista – a corretagem 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valores e riscos muito elevados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5878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 – Conselho Jurídico (25/4, 9/3), Conselho (17/4)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r>
              <a:rPr lang="pt-BR" sz="1700" dirty="0">
                <a:latin typeface="BlissL" panose="02000506030000020004" pitchFamily="2" charset="0"/>
              </a:rPr>
              <a:t>: promover discussões e esclarecimentos, sem recomendações nem definições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r>
              <a:rPr lang="pt-BR" sz="1700" dirty="0" smtClean="0">
                <a:latin typeface="BlissL" panose="02000506030000020004" pitchFamily="2" charset="0"/>
              </a:rPr>
              <a:t>Preponderante </a:t>
            </a:r>
            <a:r>
              <a:rPr lang="pt-BR" sz="1700" dirty="0">
                <a:latin typeface="BlissL" panose="02000506030000020004" pitchFamily="2" charset="0"/>
              </a:rPr>
              <a:t>inclinação pela corretagem incluída no preço.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Mudanças de chave: MRV,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Alterações </a:t>
            </a:r>
            <a:r>
              <a:rPr lang="pt-BR" sz="1700" dirty="0">
                <a:latin typeface="BlissL" panose="02000506030000020004" pitchFamily="2" charset="0"/>
              </a:rPr>
              <a:t>em procedimentos, com inclusão de </a:t>
            </a:r>
            <a:r>
              <a:rPr lang="pt-BR" sz="1700" dirty="0" smtClean="0">
                <a:latin typeface="BlissL" panose="02000506030000020004" pitchFamily="2" charset="0"/>
              </a:rPr>
              <a:t>pagadoria – alinhamento com corretores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MP,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Envolvimento empresa a empresa para pacificação da questão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Alternativa: </a:t>
            </a:r>
            <a:r>
              <a:rPr lang="pt-BR" sz="1700" dirty="0" err="1">
                <a:latin typeface="BlissL" panose="02000506030000020004" pitchFamily="2" charset="0"/>
              </a:rPr>
              <a:t>macro-jurisdição</a:t>
            </a:r>
            <a:r>
              <a:rPr lang="pt-BR" sz="1700" dirty="0">
                <a:latin typeface="BlissL" panose="02000506030000020004" pitchFamily="2" charset="0"/>
              </a:rPr>
              <a:t> -  Associação Nacional de Magistrados Estaduais.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Questões trabalhistas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Cada empresa com suas definições – workshop em 30 dias?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Aperfeiçoamentos </a:t>
            </a:r>
            <a:r>
              <a:rPr lang="pt-BR" sz="1700" dirty="0">
                <a:latin typeface="BlissL" panose="02000506030000020004" pitchFamily="2" charset="0"/>
              </a:rPr>
              <a:t>nas questões trabalhistas -  90 dias (</a:t>
            </a:r>
            <a:r>
              <a:rPr lang="pt-BR" sz="1700" dirty="0" smtClean="0">
                <a:latin typeface="BlissL" panose="02000506030000020004" pitchFamily="2" charset="0"/>
              </a:rPr>
              <a:t>JK)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GT com Conselho Jurídico e outros representantes das empresas</a:t>
            </a:r>
          </a:p>
          <a:p>
            <a:pPr lvl="0"/>
            <a:endParaRPr lang="pt-BR" sz="1700" b="1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Imobiliárias</a:t>
            </a:r>
            <a:r>
              <a:rPr lang="pt-BR" sz="1700" dirty="0" smtClean="0">
                <a:latin typeface="BlissL" panose="02000506030000020004" pitchFamily="2" charset="0"/>
              </a:rPr>
              <a:t> - pagamentos p/ </a:t>
            </a:r>
            <a:r>
              <a:rPr lang="pt-BR" sz="1700" dirty="0">
                <a:latin typeface="BlissL" panose="02000506030000020004" pitchFamily="2" charset="0"/>
              </a:rPr>
              <a:t>imobiliária e corretores.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Motivação </a:t>
            </a:r>
            <a:r>
              <a:rPr lang="pt-BR" sz="1700" dirty="0">
                <a:latin typeface="BlissL" panose="02000506030000020004" pitchFamily="2" charset="0"/>
              </a:rPr>
              <a:t>fiscal (evitar bitributação) ou trabalhista.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Importante </a:t>
            </a:r>
            <a:r>
              <a:rPr lang="pt-BR" sz="1700" dirty="0">
                <a:latin typeface="BlissL" panose="02000506030000020004" pitchFamily="2" charset="0"/>
              </a:rPr>
              <a:t>mensuração para entendimento adequado da questão.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Alternativa: faturamento </a:t>
            </a:r>
            <a:r>
              <a:rPr lang="pt-BR" sz="1700" dirty="0">
                <a:latin typeface="BlissL" panose="02000506030000020004" pitchFamily="2" charset="0"/>
              </a:rPr>
              <a:t>para </a:t>
            </a:r>
            <a:r>
              <a:rPr lang="pt-BR" sz="1700" dirty="0" smtClean="0">
                <a:latin typeface="BlissL" panose="02000506030000020004" pitchFamily="2" charset="0"/>
              </a:rPr>
              <a:t>Associação?</a:t>
            </a:r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05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ANAMAGES – 12/5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620688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Fregonesi (Odebrecht), Crystiane (Tecnisa), Natália (Rossi), Desemb. Luiz </a:t>
            </a:r>
            <a:r>
              <a:rPr lang="pt-BR" sz="1700" dirty="0" err="1">
                <a:latin typeface="BlissL" panose="02000506030000020004" pitchFamily="2" charset="0"/>
              </a:rPr>
              <a:t>Sabbato</a:t>
            </a:r>
            <a:r>
              <a:rPr lang="pt-BR" sz="1700" dirty="0">
                <a:latin typeface="BlissL" panose="02000506030000020004" pitchFamily="2" charset="0"/>
              </a:rPr>
              <a:t> (Assessor de RI do TJSP), Juiz Vitor Bezerra (assessor do presidente da ANAMAGES).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ANAMAGES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Aproximação da Magistratura </a:t>
            </a:r>
            <a:r>
              <a:rPr lang="pt-BR" sz="1700" dirty="0" smtClean="0">
                <a:latin typeface="BlissL" panose="02000506030000020004" pitchFamily="2" charset="0"/>
              </a:rPr>
              <a:t>e </a:t>
            </a:r>
            <a:r>
              <a:rPr lang="pt-BR" sz="1700" dirty="0">
                <a:latin typeface="BlissL" panose="02000506030000020004" pitchFamily="2" charset="0"/>
              </a:rPr>
              <a:t>contribuição na diminuição da cultura de litígios no país.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Magistratura + iniciativa provada para a discussão de temas, e produção de enunciados, distribuídos para juízes (14 mil na base) – ERA -  EU </a:t>
            </a:r>
            <a:r>
              <a:rPr lang="pt-BR" sz="1700" dirty="0" smtClean="0">
                <a:latin typeface="BlissL" panose="02000506030000020004" pitchFamily="2" charset="0"/>
              </a:rPr>
              <a:t>– súmulas p/ Parlamento </a:t>
            </a:r>
            <a:r>
              <a:rPr lang="pt-BR" sz="1700" dirty="0">
                <a:latin typeface="BlissL" panose="02000506030000020004" pitchFamily="2" charset="0"/>
              </a:rPr>
              <a:t>E</a:t>
            </a:r>
            <a:r>
              <a:rPr lang="pt-BR" sz="1700" dirty="0" smtClean="0">
                <a:latin typeface="BlissL" panose="02000506030000020004" pitchFamily="2" charset="0"/>
              </a:rPr>
              <a:t>uropeu </a:t>
            </a:r>
            <a:r>
              <a:rPr lang="pt-BR" sz="1700" dirty="0">
                <a:latin typeface="BlissL" panose="02000506030000020004" pitchFamily="2" charset="0"/>
              </a:rPr>
              <a:t>e </a:t>
            </a:r>
            <a:r>
              <a:rPr lang="pt-BR" sz="1700" dirty="0" smtClean="0">
                <a:latin typeface="BlissL" panose="02000506030000020004" pitchFamily="2" charset="0"/>
              </a:rPr>
              <a:t>Tribunais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Encontros de 1 dia sobre temas específicos com 4 rep. da ANAMAGES e 4 do setor, sem imprensa. Org./custeio - IIEDI -  Inst. Intern. Estudos de Direito de Estado (iiedi.org.br)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Tese e Antítese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Exposição e </a:t>
            </a:r>
            <a:r>
              <a:rPr lang="pt-BR" sz="1700" dirty="0" err="1">
                <a:latin typeface="BlissL" panose="02000506030000020004" pitchFamily="2" charset="0"/>
              </a:rPr>
              <a:t>quesitação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Definição de controversos e debates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Produção de enunciados em documento final para difusão, o final do mesmo dia 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ANAMAGES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Até 4 encontros para nosso setor em SP. 1º encontro - Corretagem.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Oportunidade de teses e produzir enunciados claros diretamente com o Judiciário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até 15 dias antes - data preliminar 3ª-feira, 9 de junho.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GT </a:t>
            </a:r>
            <a:r>
              <a:rPr lang="pt-BR" sz="1700" dirty="0" smtClean="0">
                <a:latin typeface="BlissL" panose="02000506030000020004" pitchFamily="2" charset="0"/>
              </a:rPr>
              <a:t>-Tese</a:t>
            </a:r>
            <a:r>
              <a:rPr lang="pt-BR" sz="1700" dirty="0">
                <a:latin typeface="BlissL" panose="02000506030000020004" pitchFamily="2" charset="0"/>
              </a:rPr>
              <a:t>, Antítese, </a:t>
            </a:r>
            <a:r>
              <a:rPr lang="pt-BR" sz="1700" dirty="0" smtClean="0">
                <a:latin typeface="BlissL" panose="02000506030000020004" pitchFamily="2" charset="0"/>
              </a:rPr>
              <a:t>quesitos, </a:t>
            </a:r>
            <a:r>
              <a:rPr lang="pt-BR" sz="1700" dirty="0">
                <a:latin typeface="BlissL" panose="02000506030000020004" pitchFamily="2" charset="0"/>
              </a:rPr>
              <a:t>indicações – Fregonesi, </a:t>
            </a:r>
            <a:r>
              <a:rPr lang="pt-BR" sz="1700" dirty="0" err="1">
                <a:latin typeface="BlissL" panose="02000506030000020004" pitchFamily="2" charset="0"/>
              </a:rPr>
              <a:t>Crys</a:t>
            </a:r>
            <a:r>
              <a:rPr lang="pt-BR" sz="1700" dirty="0">
                <a:latin typeface="BlissL" panose="02000506030000020004" pitchFamily="2" charset="0"/>
              </a:rPr>
              <a:t>, Natália, Rubens, Paula, </a:t>
            </a:r>
            <a:r>
              <a:rPr lang="pt-BR" sz="1700" dirty="0" smtClean="0">
                <a:latin typeface="BlissL" panose="02000506030000020004" pitchFamily="2" charset="0"/>
              </a:rPr>
              <a:t>M. Fernanda -  </a:t>
            </a:r>
            <a:r>
              <a:rPr lang="pt-BR" sz="1700" dirty="0">
                <a:latin typeface="BlissL" panose="02000506030000020004" pitchFamily="2" charset="0"/>
              </a:rPr>
              <a:t>21/5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Aprovação Conselho Jurídico e Diretoria – envio de informações à ANAMAGES até </a:t>
            </a:r>
            <a:r>
              <a:rPr lang="pt-BR" sz="1700" dirty="0" smtClean="0">
                <a:latin typeface="BlissL" panose="02000506030000020004" pitchFamily="2" charset="0"/>
              </a:rPr>
              <a:t>26/5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Próximos temas </a:t>
            </a:r>
            <a:r>
              <a:rPr lang="pt-BR" sz="1700" dirty="0" smtClean="0">
                <a:latin typeface="BlissL" panose="02000506030000020004" pitchFamily="2" charset="0"/>
              </a:rPr>
              <a:t>–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segurança jurídica nas aprovações?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57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Atualizações 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COFECI, Registros, Acessibilidade,  Prazos de Garantia, Questões do Trabalho, Práticas Abusivas - 9h às 9:30h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– 9:30h às 9:50h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Modelo de Vendas, corretagem, encontro com ANAMAGES </a:t>
            </a:r>
            <a:r>
              <a:rPr lang="pt-BR" sz="1700" dirty="0" smtClean="0">
                <a:latin typeface="BlissL" panose="02000506030000020004" pitchFamily="2" charset="0"/>
              </a:rPr>
              <a:t>– 9:50h às 10:30h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1954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lvl="1"/>
            <a:r>
              <a:rPr lang="pt-BR" sz="2000" dirty="0">
                <a:latin typeface="BlissL" panose="02000506030000020004" pitchFamily="2" charset="0"/>
              </a:rPr>
              <a:t>COFECI, Registros, Acessibilidade,  Prazos de Garantia, Questões do Trabalho, Práticas Abusivas </a:t>
            </a:r>
          </a:p>
        </p:txBody>
      </p:sp>
    </p:spTree>
    <p:extLst>
      <p:ext uri="{BB962C8B-B14F-4D97-AF65-F5344CB8AC3E}">
        <p14:creationId xmlns:p14="http://schemas.microsoft.com/office/powerpoint/2010/main" val="3920252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60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>
                <a:latin typeface="BlissL" panose="02000506030000020004" pitchFamily="2" charset="0"/>
              </a:rPr>
              <a:t>Res. </a:t>
            </a:r>
            <a:r>
              <a:rPr lang="pt-BR" sz="1700" dirty="0" err="1">
                <a:latin typeface="BlissL" panose="02000506030000020004" pitchFamily="2" charset="0"/>
              </a:rPr>
              <a:t>Cofeci</a:t>
            </a:r>
            <a:r>
              <a:rPr lang="pt-BR" sz="1700" dirty="0">
                <a:latin typeface="BlissL" panose="02000506030000020004" pitchFamily="2" charset="0"/>
              </a:rPr>
              <a:t> 1.168/2.010 – regulação e fiscalização de corretores, </a:t>
            </a:r>
            <a:r>
              <a:rPr lang="pt-BR" sz="1700" dirty="0" err="1">
                <a:latin typeface="BlissL" panose="02000506030000020004" pitchFamily="2" charset="0"/>
              </a:rPr>
              <a:t>incorp</a:t>
            </a:r>
            <a:r>
              <a:rPr lang="pt-BR" sz="1700" dirty="0">
                <a:latin typeface="BlissL" panose="02000506030000020004" pitchFamily="2" charset="0"/>
              </a:rPr>
              <a:t>., imobiliárias, loteadores a cargo do </a:t>
            </a:r>
            <a:r>
              <a:rPr lang="pt-BR" sz="1700" dirty="0" err="1">
                <a:latin typeface="BlissL" panose="02000506030000020004" pitchFamily="2" charset="0"/>
              </a:rPr>
              <a:t>Cofeci</a:t>
            </a:r>
            <a:r>
              <a:rPr lang="pt-BR" sz="1700" dirty="0">
                <a:latin typeface="BlissL" panose="02000506030000020004" pitchFamily="2" charset="0"/>
              </a:rPr>
              <a:t> e dos CRECI; regula atividade de compra e venda de imóvel (e não profissional)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>
                <a:latin typeface="BlissL" panose="02000506030000020004" pitchFamily="2" charset="0"/>
              </a:rPr>
              <a:t>Fiscalização das incorporadoras pelo 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>
                <a:latin typeface="BlissL" panose="02000506030000020004" pitchFamily="2" charset="0"/>
              </a:rPr>
              <a:t>esc</a:t>
            </a:r>
            <a:r>
              <a:rPr lang="pt-BR" sz="1700" b="1" dirty="0">
                <a:latin typeface="BlissL" panose="02000506030000020004" pitchFamily="2" charset="0"/>
              </a:rPr>
              <a:t>. </a:t>
            </a:r>
            <a:r>
              <a:rPr lang="pt-BR" sz="1700" dirty="0">
                <a:latin typeface="BlissL" panose="02000506030000020004" pitchFamily="2" charset="0"/>
              </a:rPr>
              <a:t>Luiz Eduardo Sá Roriz (DF) </a:t>
            </a:r>
            <a:r>
              <a:rPr lang="pt-BR" sz="1700" dirty="0" smtClean="0">
                <a:latin typeface="BlissL" panose="02000506030000020004" pitchFamily="2" charset="0"/>
              </a:rPr>
              <a:t>– protocolo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Acessibilidade </a:t>
            </a:r>
            <a:r>
              <a:rPr lang="pt-BR" sz="1700" b="1" dirty="0">
                <a:latin typeface="BlissL" panose="02000506030000020004" pitchFamily="2" charset="0"/>
              </a:rPr>
              <a:t>- PL  7699/2006  - Relator Senador Romário – discussão no Plenário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Reserva de 3% de unidades para PNE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Obras de adaptação nas unidades não adaptadas sem repasse de custos aos clientes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Prazo de transição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Definições e esclarecimentos - Faixa 2 </a:t>
            </a:r>
            <a:r>
              <a:rPr lang="pt-BR" sz="1700" dirty="0" smtClean="0">
                <a:latin typeface="BlissL" panose="02000506030000020004" pitchFamily="2" charset="0"/>
              </a:rPr>
              <a:t>PMCMV</a:t>
            </a:r>
          </a:p>
          <a:p>
            <a:pPr lvl="0"/>
            <a:endParaRPr lang="pt-BR" sz="1700" dirty="0" smtClean="0">
              <a:latin typeface="BlissL" panose="02000506030000020004" pitchFamily="2" charset="0"/>
            </a:endParaRPr>
          </a:p>
          <a:p>
            <a:pPr lvl="0"/>
            <a:endParaRPr lang="pt-BR" sz="1700" dirty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PLS – 16-2015 </a:t>
            </a:r>
            <a:r>
              <a:rPr lang="pt-BR" sz="1700" dirty="0" smtClean="0">
                <a:latin typeface="BlissL" panose="02000506030000020004" pitchFamily="2" charset="0"/>
              </a:rPr>
              <a:t>– Prazo de entrega. Agregado PLS 279/14 – Sen. Antônio Carlos Valadares (PSB-SE) – multa de 10% + 1% sobre valor </a:t>
            </a:r>
            <a:r>
              <a:rPr lang="pt-BR" sz="1700" smtClean="0">
                <a:latin typeface="BlissL" panose="02000506030000020004" pitchFamily="2" charset="0"/>
              </a:rPr>
              <a:t>do imóvel 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err="1" smtClean="0">
                <a:latin typeface="BlissL" panose="02000506030000020004" pitchFamily="2" charset="0"/>
              </a:rPr>
              <a:t>SPEs</a:t>
            </a:r>
            <a:r>
              <a:rPr lang="pt-BR" sz="1700" dirty="0">
                <a:latin typeface="BlissL" panose="02000506030000020004" pitchFamily="2" charset="0"/>
              </a:rPr>
              <a:t>: notificação do MP sobre uso de SPE, com comunicação ao Secovi (audiência deverá ocorrer em maio). Buscaremos acompanhar o assunto em nossas </a:t>
            </a:r>
            <a:r>
              <a:rPr lang="pt-BR" sz="1700" dirty="0" smtClean="0">
                <a:latin typeface="BlissL" panose="02000506030000020004" pitchFamily="2" charset="0"/>
              </a:rPr>
              <a:t>reuniões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6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26695"/>
            <a:ext cx="8696325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Atualizações – Imagem do setor, eventos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Jurídico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24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Registro Eletrônico  - </a:t>
            </a:r>
            <a:r>
              <a:rPr lang="pt-BR" sz="1700" dirty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ARISP: Registro Eletrônico pronto em SP, ES, PE, RO, MS, MT, PA, SC e 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</a:t>
            </a:r>
            <a:r>
              <a:rPr lang="pt-BR" sz="1700" dirty="0">
                <a:latin typeface="BlissL" panose="02000506030000020004" pitchFamily="2" charset="0"/>
              </a:rPr>
              <a:t>/ ARISP – OK – 1º 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apresenta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Consulta </a:t>
            </a:r>
            <a:r>
              <a:rPr lang="pt-BR" sz="1700" dirty="0">
                <a:latin typeface="BlissL" panose="02000506030000020004" pitchFamily="2" charset="0"/>
              </a:rPr>
              <a:t>Pública CNJ – início de 2015 - reações negativas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Busca </a:t>
            </a:r>
            <a:r>
              <a:rPr lang="pt-BR" sz="1700" dirty="0">
                <a:latin typeface="BlissL" panose="02000506030000020004" pitchFamily="2" charset="0"/>
              </a:rPr>
              <a:t>de alternativas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Portal </a:t>
            </a:r>
            <a:r>
              <a:rPr lang="pt-BR" sz="1700" b="1" dirty="0">
                <a:latin typeface="BlissL" panose="02000506030000020004" pitchFamily="2" charset="0"/>
              </a:rPr>
              <a:t>de Documentos </a:t>
            </a:r>
            <a:r>
              <a:rPr lang="pt-BR" sz="1700" dirty="0">
                <a:latin typeface="BlissL" panose="02000506030000020004" pitchFamily="2" charset="0"/>
              </a:rPr>
              <a:t>– Luiz França (contatos também via MRV no início do ano)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Empresa </a:t>
            </a:r>
            <a:r>
              <a:rPr lang="pt-BR" sz="1700" dirty="0">
                <a:latin typeface="BlissL" panose="02000506030000020004" pitchFamily="2" charset="0"/>
              </a:rPr>
              <a:t>com vasta experiência no setor e investidor forte (50% JP Morgan)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Solução </a:t>
            </a:r>
            <a:r>
              <a:rPr lang="pt-BR" sz="1700" dirty="0">
                <a:latin typeface="BlissL" panose="02000506030000020004" pitchFamily="2" charset="0"/>
              </a:rPr>
              <a:t>de registro eletrônico mais pontual, com pilotos em cartórios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Disponibilização </a:t>
            </a:r>
            <a:r>
              <a:rPr lang="pt-BR" sz="1700" dirty="0">
                <a:latin typeface="BlissL" panose="02000506030000020004" pitchFamily="2" charset="0"/>
              </a:rPr>
              <a:t>de empreendimentos para Pilotos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Prazos de garantia  - Propostas enviadas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Desde o Habite-se; diferentes de prazo de responsabilidade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Controle da manutenção – custo para </a:t>
            </a:r>
            <a:r>
              <a:rPr lang="pt-BR" altLang="pt-BR" sz="1700" dirty="0" smtClean="0">
                <a:latin typeface="BlissL" panose="02000506030000020004" pitchFamily="2" charset="0"/>
              </a:rPr>
              <a:t>reclamante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 smtClean="0">
                <a:latin typeface="BlissL" panose="02000506030000020004" pitchFamily="2" charset="0"/>
              </a:rPr>
              <a:t>Workshop 19/5</a:t>
            </a:r>
            <a:endParaRPr lang="pt-BR" alt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Evento </a:t>
            </a:r>
            <a:r>
              <a:rPr lang="pt-BR" sz="1700" b="1" dirty="0">
                <a:latin typeface="BlissL" panose="02000506030000020004" pitchFamily="2" charset="0"/>
              </a:rPr>
              <a:t>ABRAINC – 2 anos – lançamento da Cartilha – O Ciclo da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Apoio/ Participação -  Secovi, </a:t>
            </a:r>
            <a:r>
              <a:rPr lang="pt-BR" sz="1700" dirty="0" smtClean="0">
                <a:latin typeface="BlissL" panose="02000506030000020004" pitchFamily="2" charset="0"/>
              </a:rPr>
              <a:t>CBIC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Atualizações </a:t>
            </a:r>
            <a:r>
              <a:rPr lang="pt-BR" sz="2400" dirty="0"/>
              <a:t>– </a:t>
            </a:r>
            <a:r>
              <a:rPr lang="pt-BR" sz="2400" dirty="0" smtClean="0"/>
              <a:t>desenvolvimentos, eventos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Jurídico</a:t>
            </a:r>
          </a:p>
        </p:txBody>
      </p:sp>
    </p:spTree>
    <p:extLst>
      <p:ext uri="{BB962C8B-B14F-4D97-AF65-F5344CB8AC3E}">
        <p14:creationId xmlns:p14="http://schemas.microsoft.com/office/powerpoint/2010/main" val="228340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827584" y="2060848"/>
            <a:ext cx="7697787" cy="207235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88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423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Aperfeiçoamentos necessários: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 com definições mais precisas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transparência </a:t>
            </a:r>
            <a:r>
              <a:rPr lang="pt-BR" sz="1700" dirty="0">
                <a:latin typeface="BlissL" panose="02000506030000020004" pitchFamily="2" charset="0"/>
              </a:rPr>
              <a:t>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</a:t>
            </a:r>
            <a:r>
              <a:rPr lang="pt-BR" sz="1700" dirty="0" smtClean="0">
                <a:latin typeface="BlissL" panose="02000506030000020004" pitchFamily="2" charset="0"/>
              </a:rPr>
              <a:t>defesa (empresas sujeitas </a:t>
            </a:r>
            <a:r>
              <a:rPr lang="pt-BR" sz="1700" dirty="0">
                <a:latin typeface="BlissL" panose="02000506030000020004" pitchFamily="2" charset="0"/>
              </a:rPr>
              <a:t>ao entendimento do </a:t>
            </a:r>
            <a:r>
              <a:rPr lang="pt-BR" sz="1700" dirty="0" smtClean="0">
                <a:latin typeface="BlissL" panose="02000506030000020004" pitchFamily="2" charset="0"/>
              </a:rPr>
              <a:t>MTE).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 smtClean="0"/>
              <a:t>.</a:t>
            </a: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Nova Portaria – 1 de abril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Essência da verificação não alterada - petição para MTE  enviada em 6/4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Ação com o Supremo por manutenção do objeto da ADIN por não alteração de essência</a:t>
            </a:r>
          </a:p>
          <a:p>
            <a:r>
              <a:rPr lang="pt-BR" sz="1600" dirty="0" smtClean="0"/>
              <a:t> </a:t>
            </a:r>
            <a:endParaRPr lang="pt-BR" sz="1600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11306"/>
            <a:ext cx="8696325" cy="41036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defTabSz="914145" hangingPunct="0"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ADIN – Trabalho Análogo à Escravidão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28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36838</TotalTime>
  <Words>1553</Words>
  <Application>Microsoft Office PowerPoint</Application>
  <PresentationFormat>Apresentação na tela (4:3)</PresentationFormat>
  <Paragraphs>332</Paragraphs>
  <Slides>21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BlissEB</vt:lpstr>
      <vt:lpstr>BlissL</vt:lpstr>
      <vt:lpstr>Calibri</vt:lpstr>
      <vt:lpstr>Calibri Light</vt:lpstr>
      <vt:lpstr>Helvetica</vt:lpstr>
      <vt:lpstr>Tema do Office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Distratos - Piloto Cyrela Itaú </vt:lpstr>
      <vt:lpstr>Apresentação do PowerPoint</vt:lpstr>
      <vt:lpstr>Modelo de vendas</vt:lpstr>
      <vt:lpstr>Modelo de vendas – Conselho Jurídico (25/4, 9/3), Conselho (17/4)</vt:lpstr>
      <vt:lpstr>ANAMAGES – 12/5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3256</cp:revision>
  <cp:lastPrinted>2014-08-22T11:18:02Z</cp:lastPrinted>
  <dcterms:created xsi:type="dcterms:W3CDTF">2009-08-13T21:08:28Z</dcterms:created>
  <dcterms:modified xsi:type="dcterms:W3CDTF">2015-05-20T23:42:14Z</dcterms:modified>
</cp:coreProperties>
</file>