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0"/>
  </p:notesMasterIdLst>
  <p:handoutMasterIdLst>
    <p:handoutMasterId r:id="rId41"/>
  </p:handoutMasterIdLst>
  <p:sldIdLst>
    <p:sldId id="1695" r:id="rId2"/>
    <p:sldId id="1638" r:id="rId3"/>
    <p:sldId id="1642" r:id="rId4"/>
    <p:sldId id="1822" r:id="rId5"/>
    <p:sldId id="1372" r:id="rId6"/>
    <p:sldId id="1819" r:id="rId7"/>
    <p:sldId id="1845" r:id="rId8"/>
    <p:sldId id="1846" r:id="rId9"/>
    <p:sldId id="1844" r:id="rId10"/>
    <p:sldId id="1796" r:id="rId11"/>
    <p:sldId id="1797" r:id="rId12"/>
    <p:sldId id="1798" r:id="rId13"/>
    <p:sldId id="1799" r:id="rId14"/>
    <p:sldId id="1800" r:id="rId15"/>
    <p:sldId id="1801" r:id="rId16"/>
    <p:sldId id="1802" r:id="rId17"/>
    <p:sldId id="1803" r:id="rId18"/>
    <p:sldId id="1847" r:id="rId19"/>
    <p:sldId id="1848" r:id="rId20"/>
    <p:sldId id="1849" r:id="rId21"/>
    <p:sldId id="1850" r:id="rId22"/>
    <p:sldId id="1851" r:id="rId23"/>
    <p:sldId id="1852" r:id="rId24"/>
    <p:sldId id="1853" r:id="rId25"/>
    <p:sldId id="1854" r:id="rId26"/>
    <p:sldId id="1855" r:id="rId27"/>
    <p:sldId id="1856" r:id="rId28"/>
    <p:sldId id="1857" r:id="rId29"/>
    <p:sldId id="1858" r:id="rId30"/>
    <p:sldId id="1823" r:id="rId31"/>
    <p:sldId id="1824" r:id="rId32"/>
    <p:sldId id="1761" r:id="rId33"/>
    <p:sldId id="1773" r:id="rId34"/>
    <p:sldId id="1753" r:id="rId35"/>
    <p:sldId id="1826" r:id="rId36"/>
    <p:sldId id="1827" r:id="rId37"/>
    <p:sldId id="1828" r:id="rId38"/>
    <p:sldId id="1693" r:id="rId39"/>
  </p:sldIdLst>
  <p:sldSz cx="9144000" cy="6858000" type="screen4x3"/>
  <p:notesSz cx="6864350" cy="9996488"/>
  <p:defaultTex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E1"/>
    <a:srgbClr val="EBEBEB"/>
    <a:srgbClr val="DCDCDC"/>
    <a:srgbClr val="6E6E6E"/>
    <a:srgbClr val="D2D2D2"/>
    <a:srgbClr val="CDCDCD"/>
    <a:srgbClr val="C8C8C8"/>
    <a:srgbClr val="D7D7D7"/>
    <a:srgbClr val="BEBEBE"/>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Estilo Médio 4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57" autoAdjust="0"/>
    <p:restoredTop sz="94434" autoAdjust="0"/>
  </p:normalViewPr>
  <p:slideViewPr>
    <p:cSldViewPr>
      <p:cViewPr varScale="1">
        <p:scale>
          <a:sx n="74" d="100"/>
          <a:sy n="74" d="100"/>
        </p:scale>
        <p:origin x="1260" y="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4975" cy="50165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7788" y="0"/>
            <a:ext cx="2974975" cy="501650"/>
          </a:xfrm>
          <a:prstGeom prst="rect">
            <a:avLst/>
          </a:prstGeom>
        </p:spPr>
        <p:txBody>
          <a:bodyPr vert="horz" lIns="91440" tIns="45720" rIns="91440" bIns="45720" rtlCol="0"/>
          <a:lstStyle>
            <a:lvl1pPr algn="r">
              <a:defRPr sz="1200"/>
            </a:lvl1pPr>
          </a:lstStyle>
          <a:p>
            <a:fld id="{3AD7732E-CC53-4B0F-BF09-BBCFDDD111A8}" type="datetimeFigureOut">
              <a:rPr lang="pt-BR" smtClean="0"/>
              <a:t>21/08/2015</a:t>
            </a:fld>
            <a:endParaRPr lang="pt-BR"/>
          </a:p>
        </p:txBody>
      </p:sp>
      <p:sp>
        <p:nvSpPr>
          <p:cNvPr id="4" name="Espaço Reservado para Rodapé 3"/>
          <p:cNvSpPr>
            <a:spLocks noGrp="1"/>
          </p:cNvSpPr>
          <p:nvPr>
            <p:ph type="ftr" sz="quarter" idx="2"/>
          </p:nvPr>
        </p:nvSpPr>
        <p:spPr>
          <a:xfrm>
            <a:off x="0" y="9494838"/>
            <a:ext cx="2974975" cy="50165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7788" y="9494838"/>
            <a:ext cx="2974975" cy="501650"/>
          </a:xfrm>
          <a:prstGeom prst="rect">
            <a:avLst/>
          </a:prstGeom>
        </p:spPr>
        <p:txBody>
          <a:bodyPr vert="horz" lIns="91440" tIns="45720" rIns="91440" bIns="45720" rtlCol="0" anchor="b"/>
          <a:lstStyle>
            <a:lvl1pPr algn="r">
              <a:defRPr sz="1200"/>
            </a:lvl1pPr>
          </a:lstStyle>
          <a:p>
            <a:fld id="{98A26C54-BC14-4276-A6B6-D4E44A2BCB13}" type="slidenum">
              <a:rPr lang="pt-BR" smtClean="0"/>
              <a:t>‹nº›</a:t>
            </a:fld>
            <a:endParaRPr lang="pt-BR"/>
          </a:p>
        </p:txBody>
      </p:sp>
    </p:spTree>
    <p:extLst>
      <p:ext uri="{BB962C8B-B14F-4D97-AF65-F5344CB8AC3E}">
        <p14:creationId xmlns:p14="http://schemas.microsoft.com/office/powerpoint/2010/main" val="1773425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4552" cy="499824"/>
          </a:xfrm>
          <a:prstGeom prst="rect">
            <a:avLst/>
          </a:prstGeom>
        </p:spPr>
        <p:txBody>
          <a:bodyPr vert="horz" lIns="96341" tIns="48171" rIns="96341" bIns="48171" rtlCol="0"/>
          <a:lstStyle>
            <a:lvl1pPr algn="l">
              <a:defRPr sz="1300">
                <a:latin typeface="Arial" charset="0"/>
                <a:cs typeface="+mn-cs"/>
              </a:defRPr>
            </a:lvl1pPr>
          </a:lstStyle>
          <a:p>
            <a:pPr>
              <a:defRPr/>
            </a:pPr>
            <a:endParaRPr lang="pt-BR"/>
          </a:p>
        </p:txBody>
      </p:sp>
      <p:sp>
        <p:nvSpPr>
          <p:cNvPr id="3" name="Espaço Reservado para Data 2"/>
          <p:cNvSpPr>
            <a:spLocks noGrp="1"/>
          </p:cNvSpPr>
          <p:nvPr>
            <p:ph type="dt" idx="1"/>
          </p:nvPr>
        </p:nvSpPr>
        <p:spPr>
          <a:xfrm>
            <a:off x="3888210" y="0"/>
            <a:ext cx="2974552" cy="499824"/>
          </a:xfrm>
          <a:prstGeom prst="rect">
            <a:avLst/>
          </a:prstGeom>
        </p:spPr>
        <p:txBody>
          <a:bodyPr vert="horz" lIns="96341" tIns="48171" rIns="96341" bIns="48171" rtlCol="0"/>
          <a:lstStyle>
            <a:lvl1pPr algn="r">
              <a:defRPr sz="1300">
                <a:latin typeface="Arial" charset="0"/>
                <a:cs typeface="+mn-cs"/>
              </a:defRPr>
            </a:lvl1pPr>
          </a:lstStyle>
          <a:p>
            <a:pPr>
              <a:defRPr/>
            </a:pPr>
            <a:fld id="{114BFCA1-340C-4996-8087-098BB33411EB}" type="datetimeFigureOut">
              <a:rPr lang="pt-BR"/>
              <a:pPr>
                <a:defRPr/>
              </a:pPr>
              <a:t>21/08/2015</a:t>
            </a:fld>
            <a:endParaRPr lang="pt-BR"/>
          </a:p>
        </p:txBody>
      </p:sp>
      <p:sp>
        <p:nvSpPr>
          <p:cNvPr id="4" name="Espaço Reservado para Imagem de Slide 3"/>
          <p:cNvSpPr>
            <a:spLocks noGrp="1" noRot="1" noChangeAspect="1"/>
          </p:cNvSpPr>
          <p:nvPr>
            <p:ph type="sldImg" idx="2"/>
          </p:nvPr>
        </p:nvSpPr>
        <p:spPr>
          <a:xfrm>
            <a:off x="933450" y="749300"/>
            <a:ext cx="4997450" cy="3749675"/>
          </a:xfrm>
          <a:prstGeom prst="rect">
            <a:avLst/>
          </a:prstGeom>
          <a:noFill/>
          <a:ln w="12700">
            <a:solidFill>
              <a:prstClr val="black"/>
            </a:solidFill>
          </a:ln>
        </p:spPr>
        <p:txBody>
          <a:bodyPr vert="horz" lIns="96341" tIns="48171" rIns="96341" bIns="48171" rtlCol="0" anchor="ctr"/>
          <a:lstStyle/>
          <a:p>
            <a:pPr lvl="0"/>
            <a:endParaRPr lang="pt-BR" noProof="0" smtClean="0"/>
          </a:p>
        </p:txBody>
      </p:sp>
      <p:sp>
        <p:nvSpPr>
          <p:cNvPr id="5" name="Espaço Reservado para Anotações 4"/>
          <p:cNvSpPr>
            <a:spLocks noGrp="1"/>
          </p:cNvSpPr>
          <p:nvPr>
            <p:ph type="body" sz="quarter" idx="3"/>
          </p:nvPr>
        </p:nvSpPr>
        <p:spPr>
          <a:xfrm>
            <a:off x="686435" y="4748332"/>
            <a:ext cx="5491480" cy="4498420"/>
          </a:xfrm>
          <a:prstGeom prst="rect">
            <a:avLst/>
          </a:prstGeom>
        </p:spPr>
        <p:txBody>
          <a:bodyPr vert="horz" lIns="96341" tIns="48171" rIns="96341" bIns="48171" rtlCol="0">
            <a:normAutofit/>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p>
        </p:txBody>
      </p:sp>
      <p:sp>
        <p:nvSpPr>
          <p:cNvPr id="6" name="Espaço Reservado para Rodapé 5"/>
          <p:cNvSpPr>
            <a:spLocks noGrp="1"/>
          </p:cNvSpPr>
          <p:nvPr>
            <p:ph type="ftr" sz="quarter" idx="4"/>
          </p:nvPr>
        </p:nvSpPr>
        <p:spPr>
          <a:xfrm>
            <a:off x="0" y="9494929"/>
            <a:ext cx="2974552" cy="499824"/>
          </a:xfrm>
          <a:prstGeom prst="rect">
            <a:avLst/>
          </a:prstGeom>
        </p:spPr>
        <p:txBody>
          <a:bodyPr vert="horz" lIns="96341" tIns="48171" rIns="96341" bIns="48171" rtlCol="0" anchor="b"/>
          <a:lstStyle>
            <a:lvl1pPr algn="l">
              <a:defRPr sz="1300">
                <a:latin typeface="Arial" charset="0"/>
                <a:cs typeface="+mn-cs"/>
              </a:defRPr>
            </a:lvl1pPr>
          </a:lstStyle>
          <a:p>
            <a:pPr>
              <a:defRPr/>
            </a:pPr>
            <a:endParaRPr lang="pt-BR"/>
          </a:p>
        </p:txBody>
      </p:sp>
      <p:sp>
        <p:nvSpPr>
          <p:cNvPr id="7" name="Espaço Reservado para Número de Slide 6"/>
          <p:cNvSpPr>
            <a:spLocks noGrp="1"/>
          </p:cNvSpPr>
          <p:nvPr>
            <p:ph type="sldNum" sz="quarter" idx="5"/>
          </p:nvPr>
        </p:nvSpPr>
        <p:spPr>
          <a:xfrm>
            <a:off x="3888210" y="9494929"/>
            <a:ext cx="2974552" cy="499824"/>
          </a:xfrm>
          <a:prstGeom prst="rect">
            <a:avLst/>
          </a:prstGeom>
        </p:spPr>
        <p:txBody>
          <a:bodyPr vert="horz" lIns="96341" tIns="48171" rIns="96341" bIns="48171" rtlCol="0" anchor="b"/>
          <a:lstStyle>
            <a:lvl1pPr algn="r">
              <a:defRPr sz="1300">
                <a:latin typeface="Arial" charset="0"/>
                <a:cs typeface="+mn-cs"/>
              </a:defRPr>
            </a:lvl1pPr>
          </a:lstStyle>
          <a:p>
            <a:pPr>
              <a:defRPr/>
            </a:pPr>
            <a:fld id="{85730BC7-03E3-4390-A6F8-A796077FD5D1}" type="slidenum">
              <a:rPr lang="pt-BR"/>
              <a:pPr>
                <a:defRPr/>
              </a:pPr>
              <a:t>‹nº›</a:t>
            </a:fld>
            <a:endParaRPr lang="pt-BR"/>
          </a:p>
        </p:txBody>
      </p:sp>
    </p:spTree>
    <p:extLst>
      <p:ext uri="{BB962C8B-B14F-4D97-AF65-F5344CB8AC3E}">
        <p14:creationId xmlns:p14="http://schemas.microsoft.com/office/powerpoint/2010/main" val="33570714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85730BC7-03E3-4390-A6F8-A796077FD5D1}" type="slidenum">
              <a:rPr lang="pt-BR" smtClean="0"/>
              <a:pPr>
                <a:defRPr/>
              </a:pPr>
              <a:t>2</a:t>
            </a:fld>
            <a:endParaRPr lang="pt-BR"/>
          </a:p>
        </p:txBody>
      </p:sp>
    </p:spTree>
    <p:extLst>
      <p:ext uri="{BB962C8B-B14F-4D97-AF65-F5344CB8AC3E}">
        <p14:creationId xmlns:p14="http://schemas.microsoft.com/office/powerpoint/2010/main" val="153229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C3E54CC-71FC-4D6C-B579-A582FE9C1A11}" type="slidenum">
              <a:rPr lang="pt-BR" smtClean="0">
                <a:solidFill>
                  <a:prstClr val="black"/>
                </a:solidFill>
              </a:rPr>
              <a:pPr/>
              <a:t>10</a:t>
            </a:fld>
            <a:endParaRPr lang="pt-BR">
              <a:solidFill>
                <a:prstClr val="black"/>
              </a:solidFill>
            </a:endParaRPr>
          </a:p>
        </p:txBody>
      </p:sp>
    </p:spTree>
    <p:extLst>
      <p:ext uri="{BB962C8B-B14F-4D97-AF65-F5344CB8AC3E}">
        <p14:creationId xmlns:p14="http://schemas.microsoft.com/office/powerpoint/2010/main" val="314505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C3E54CC-71FC-4D6C-B579-A582FE9C1A11}" type="slidenum">
              <a:rPr lang="pt-BR" smtClean="0">
                <a:solidFill>
                  <a:prstClr val="black"/>
                </a:solidFill>
              </a:rPr>
              <a:pPr/>
              <a:t>11</a:t>
            </a:fld>
            <a:endParaRPr lang="pt-BR">
              <a:solidFill>
                <a:prstClr val="black"/>
              </a:solidFill>
            </a:endParaRPr>
          </a:p>
        </p:txBody>
      </p:sp>
    </p:spTree>
    <p:extLst>
      <p:ext uri="{BB962C8B-B14F-4D97-AF65-F5344CB8AC3E}">
        <p14:creationId xmlns:p14="http://schemas.microsoft.com/office/powerpoint/2010/main" val="3126339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C3E54CC-71FC-4D6C-B579-A582FE9C1A11}" type="slidenum">
              <a:rPr lang="pt-BR" smtClean="0">
                <a:solidFill>
                  <a:prstClr val="black"/>
                </a:solidFill>
              </a:rPr>
              <a:pPr/>
              <a:t>15</a:t>
            </a:fld>
            <a:endParaRPr lang="pt-BR">
              <a:solidFill>
                <a:prstClr val="black"/>
              </a:solidFill>
            </a:endParaRPr>
          </a:p>
        </p:txBody>
      </p:sp>
    </p:spTree>
    <p:extLst>
      <p:ext uri="{BB962C8B-B14F-4D97-AF65-F5344CB8AC3E}">
        <p14:creationId xmlns:p14="http://schemas.microsoft.com/office/powerpoint/2010/main" val="2601764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Associado, </a:t>
            </a:r>
            <a:r>
              <a:rPr lang="pt-BR" dirty="0" err="1" smtClean="0"/>
              <a:t>membresia</a:t>
            </a:r>
            <a:r>
              <a:rPr lang="pt-BR" dirty="0" smtClean="0"/>
              <a:t>, cuidado com a cidade,</a:t>
            </a:r>
            <a:r>
              <a:rPr lang="pt-BR" baseline="0" dirty="0" smtClean="0"/>
              <a:t> ser</a:t>
            </a:r>
            <a:r>
              <a:rPr lang="pt-BR" dirty="0" smtClean="0"/>
              <a:t> parte da comunidade,</a:t>
            </a:r>
            <a:r>
              <a:rPr lang="pt-BR" baseline="0" dirty="0" smtClean="0"/>
              <a:t> benefícios compartilhados com a cidade, benefícios para toda a cidade, </a:t>
            </a:r>
            <a:r>
              <a:rPr lang="pt-BR" baseline="0" dirty="0" err="1" smtClean="0"/>
              <a:t>co-construindo</a:t>
            </a:r>
            <a:r>
              <a:rPr lang="pt-BR" baseline="0" dirty="0" smtClean="0"/>
              <a:t> a cidade, cidade e sociedade, comunidade, evolução da comunidade, benefícios pra comunidade, lado-a-lado com a comunidade, “junto, fortalecendo a comunidade”, “juntos, melhorando a cidades”, juntos/dentro/participando</a:t>
            </a:r>
          </a:p>
        </p:txBody>
      </p:sp>
      <p:sp>
        <p:nvSpPr>
          <p:cNvPr id="4" name="Espaço Reservado para Número de Slide 3"/>
          <p:cNvSpPr>
            <a:spLocks noGrp="1"/>
          </p:cNvSpPr>
          <p:nvPr>
            <p:ph type="sldNum" sz="quarter" idx="10"/>
          </p:nvPr>
        </p:nvSpPr>
        <p:spPr/>
        <p:txBody>
          <a:bodyPr/>
          <a:lstStyle/>
          <a:p>
            <a:fld id="{FC3E54CC-71FC-4D6C-B579-A582FE9C1A11}" type="slidenum">
              <a:rPr lang="pt-BR" smtClean="0">
                <a:solidFill>
                  <a:prstClr val="black"/>
                </a:solidFill>
              </a:rPr>
              <a:pPr/>
              <a:t>16</a:t>
            </a:fld>
            <a:endParaRPr lang="pt-BR">
              <a:solidFill>
                <a:prstClr val="black"/>
              </a:solidFill>
            </a:endParaRPr>
          </a:p>
        </p:txBody>
      </p:sp>
    </p:spTree>
    <p:extLst>
      <p:ext uri="{BB962C8B-B14F-4D97-AF65-F5344CB8AC3E}">
        <p14:creationId xmlns:p14="http://schemas.microsoft.com/office/powerpoint/2010/main" val="1499591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C3E54CC-71FC-4D6C-B579-A582FE9C1A11}" type="slidenum">
              <a:rPr lang="pt-BR" smtClean="0">
                <a:solidFill>
                  <a:prstClr val="black"/>
                </a:solidFill>
              </a:rPr>
              <a:pPr/>
              <a:t>17</a:t>
            </a:fld>
            <a:endParaRPr lang="pt-BR">
              <a:solidFill>
                <a:prstClr val="black"/>
              </a:solidFill>
            </a:endParaRPr>
          </a:p>
        </p:txBody>
      </p:sp>
    </p:spTree>
    <p:extLst>
      <p:ext uri="{BB962C8B-B14F-4D97-AF65-F5344CB8AC3E}">
        <p14:creationId xmlns:p14="http://schemas.microsoft.com/office/powerpoint/2010/main" val="3919043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buFont typeface="Wingdings" charset="0"/>
              <a:buNone/>
            </a:pPr>
            <a:endParaRPr lang="pt-BR" dirty="0"/>
          </a:p>
        </p:txBody>
      </p:sp>
      <p:sp>
        <p:nvSpPr>
          <p:cNvPr id="4" name="Espaço Reservado para Número de Slide 3"/>
          <p:cNvSpPr>
            <a:spLocks noGrp="1"/>
          </p:cNvSpPr>
          <p:nvPr>
            <p:ph type="sldNum" sz="quarter" idx="10"/>
          </p:nvPr>
        </p:nvSpPr>
        <p:spPr/>
        <p:txBody>
          <a:bodyPr/>
          <a:lstStyle/>
          <a:p>
            <a:fld id="{FC3E54CC-71FC-4D6C-B579-A582FE9C1A11}" type="slidenum">
              <a:rPr lang="pt-BR" smtClean="0">
                <a:solidFill>
                  <a:prstClr val="black"/>
                </a:solidFill>
              </a:rPr>
              <a:pPr/>
              <a:t>18</a:t>
            </a:fld>
            <a:endParaRPr lang="pt-BR">
              <a:solidFill>
                <a:prstClr val="black"/>
              </a:solidFill>
            </a:endParaRPr>
          </a:p>
        </p:txBody>
      </p:sp>
    </p:spTree>
    <p:extLst>
      <p:ext uri="{BB962C8B-B14F-4D97-AF65-F5344CB8AC3E}">
        <p14:creationId xmlns:p14="http://schemas.microsoft.com/office/powerpoint/2010/main" val="24652045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6" cy="6858000"/>
          </a:xfrm>
          <a:prstGeom prst="rect">
            <a:avLst/>
          </a:prstGeom>
        </p:spPr>
      </p:pic>
    </p:spTree>
    <p:extLst>
      <p:ext uri="{BB962C8B-B14F-4D97-AF65-F5344CB8AC3E}">
        <p14:creationId xmlns:p14="http://schemas.microsoft.com/office/powerpoint/2010/main" val="18167370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de Sessã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5" cy="6858000"/>
          </a:xfrm>
          <a:prstGeom prst="rect">
            <a:avLst/>
          </a:prstGeom>
        </p:spPr>
      </p:pic>
    </p:spTree>
    <p:extLst>
      <p:ext uri="{BB962C8B-B14F-4D97-AF65-F5344CB8AC3E}">
        <p14:creationId xmlns:p14="http://schemas.microsoft.com/office/powerpoint/2010/main" val="13467146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udo">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6" cy="6857999"/>
          </a:xfrm>
          <a:prstGeom prst="rect">
            <a:avLst/>
          </a:prstGeom>
        </p:spPr>
      </p:pic>
      <p:sp>
        <p:nvSpPr>
          <p:cNvPr id="4" name="CaixaDeTexto 3"/>
          <p:cNvSpPr txBox="1"/>
          <p:nvPr userDrawn="1"/>
        </p:nvSpPr>
        <p:spPr>
          <a:xfrm>
            <a:off x="419916" y="6457578"/>
            <a:ext cx="6672263" cy="230832"/>
          </a:xfrm>
          <a:prstGeom prst="rect">
            <a:avLst/>
          </a:prstGeom>
          <a:noFill/>
        </p:spPr>
        <p:txBody>
          <a:bodyPr wrap="square" rtlCol="0">
            <a:spAutoFit/>
          </a:bodyPr>
          <a:lstStyle/>
          <a:p>
            <a:pPr fontAlgn="auto">
              <a:spcBef>
                <a:spcPts val="0"/>
              </a:spcBef>
              <a:spcAft>
                <a:spcPts val="0"/>
              </a:spcAft>
              <a:defRPr/>
            </a:pPr>
            <a:r>
              <a:rPr lang="en-US" sz="900" dirty="0" err="1"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Comitê</a:t>
            </a:r>
            <a:r>
              <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de Incorporação┃02</a:t>
            </a:r>
            <a:r>
              <a:rPr lang="pt-BR"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de Julho de 2015</a:t>
            </a:r>
            <a:endPar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9" name="CaixaDeTexto 28"/>
          <p:cNvSpPr txBox="1"/>
          <p:nvPr userDrawn="1"/>
        </p:nvSpPr>
        <p:spPr>
          <a:xfrm>
            <a:off x="1" y="6494243"/>
            <a:ext cx="461962" cy="154709"/>
          </a:xfrm>
          <a:prstGeom prst="rect">
            <a:avLst/>
          </a:prstGeom>
          <a:solidFill>
            <a:srgbClr val="6FBBE4"/>
          </a:solidFill>
          <a:ln w="6350">
            <a:noFill/>
          </a:ln>
        </p:spPr>
        <p:txBody>
          <a:bodyPr wrap="square" lIns="0" tIns="0" rIns="36000" bIns="0" rtlCol="0" anchor="ctr" anchorCtr="0">
            <a:noAutofit/>
          </a:bodyPr>
          <a:lstStyle/>
          <a:p>
            <a:pPr algn="r" fontAlgn="auto">
              <a:spcBef>
                <a:spcPts val="0"/>
              </a:spcBef>
              <a:spcAft>
                <a:spcPts val="0"/>
              </a:spcAft>
            </a:pPr>
            <a:fld id="{8E626874-A791-4282-9848-F2F23069811C}" type="slidenum">
              <a:rPr lang="pt-BR" sz="700" b="1" smtClean="0">
                <a:solidFill>
                  <a:schemeClr val="bg1"/>
                </a:solidFill>
                <a:latin typeface="Arial" panose="020B0604020202020204" pitchFamily="34" charset="0"/>
                <a:ea typeface="Tahoma" panose="020B0604030504040204" pitchFamily="34" charset="0"/>
                <a:cs typeface="Arial" panose="020B0604020202020204" pitchFamily="34" charset="0"/>
              </a:rPr>
              <a:pPr algn="r" fontAlgn="auto">
                <a:spcBef>
                  <a:spcPts val="0"/>
                </a:spcBef>
                <a:spcAft>
                  <a:spcPts val="0"/>
                </a:spcAft>
              </a:pPr>
              <a:t>‹nº›</a:t>
            </a:fld>
            <a:endParaRPr lang="pt-BR" sz="700" b="1"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sp>
        <p:nvSpPr>
          <p:cNvPr id="5" name="Retângulo 4"/>
          <p:cNvSpPr/>
          <p:nvPr userDrawn="1"/>
        </p:nvSpPr>
        <p:spPr>
          <a:xfrm>
            <a:off x="1" y="6788944"/>
            <a:ext cx="9142902" cy="69055"/>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p:cNvSpPr/>
          <p:nvPr userDrawn="1"/>
        </p:nvSpPr>
        <p:spPr>
          <a:xfrm>
            <a:off x="7334250" y="6788944"/>
            <a:ext cx="1359694" cy="69056"/>
          </a:xfrm>
          <a:prstGeom prst="rect">
            <a:avLst/>
          </a:prstGeom>
          <a:solidFill>
            <a:srgbClr val="6FB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95962706"/>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apa">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5" cy="6858000"/>
          </a:xfrm>
          <a:prstGeom prst="rect">
            <a:avLst/>
          </a:prstGeom>
        </p:spPr>
      </p:pic>
    </p:spTree>
    <p:extLst>
      <p:ext uri="{BB962C8B-B14F-4D97-AF65-F5344CB8AC3E}">
        <p14:creationId xmlns:p14="http://schemas.microsoft.com/office/powerpoint/2010/main" val="34831924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pt-BR" smtClean="0"/>
              <a:t>Clique para editar o título mestre</a:t>
            </a:r>
            <a:endParaRPr lang="pt-BR"/>
          </a:p>
        </p:txBody>
      </p:sp>
      <p:sp>
        <p:nvSpPr>
          <p:cNvPr id="3" name="Subtítulo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a:xfrm>
            <a:off x="628650" y="6356351"/>
            <a:ext cx="2057400" cy="365125"/>
          </a:xfrm>
          <a:prstGeom prst="rect">
            <a:avLst/>
          </a:prstGeom>
        </p:spPr>
        <p:txBody>
          <a:bodyPr/>
          <a:lstStyle/>
          <a:p>
            <a:fld id="{A70FEC17-A72E-44D9-9604-FBA59D88AA86}" type="datetimeFigureOut">
              <a:rPr lang="pt-BR" smtClean="0"/>
              <a:t>21/08/2015</a:t>
            </a:fld>
            <a:endParaRPr lang="pt-BR" dirty="0"/>
          </a:p>
        </p:txBody>
      </p:sp>
      <p:sp>
        <p:nvSpPr>
          <p:cNvPr id="5" name="Espaço Reservado para Rodapé 4"/>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457950" y="6356351"/>
            <a:ext cx="2057400" cy="365125"/>
          </a:xfrm>
          <a:prstGeom prst="rect">
            <a:avLst/>
          </a:prstGeom>
        </p:spPr>
        <p:txBody>
          <a:bodyPr/>
          <a:lstStyle/>
          <a:p>
            <a:fld id="{EDC266A8-341F-4B13-8035-4593BC73F40B}" type="slidenum">
              <a:rPr lang="pt-BR" smtClean="0"/>
              <a:t>‹nº›</a:t>
            </a:fld>
            <a:endParaRPr lang="pt-BR" dirty="0"/>
          </a:p>
        </p:txBody>
      </p:sp>
    </p:spTree>
    <p:extLst>
      <p:ext uri="{BB962C8B-B14F-4D97-AF65-F5344CB8AC3E}">
        <p14:creationId xmlns:p14="http://schemas.microsoft.com/office/powerpoint/2010/main" val="224826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325563"/>
          </a:xfrm>
          <a:prstGeom prst="rect">
            <a:avLst/>
          </a:prstGeom>
        </p:spPr>
        <p:txBody>
          <a:bodyPr/>
          <a:lstStyle/>
          <a:p>
            <a:r>
              <a:rPr lang="pt-BR" smtClean="0"/>
              <a:t>Clique para editar o título mestre</a:t>
            </a:r>
            <a:endParaRPr lang="pt-BR"/>
          </a:p>
        </p:txBody>
      </p:sp>
      <p:sp>
        <p:nvSpPr>
          <p:cNvPr id="3" name="Espaço Reservado para Conteúdo 2"/>
          <p:cNvSpPr>
            <a:spLocks noGrp="1"/>
          </p:cNvSpPr>
          <p:nvPr>
            <p:ph idx="1"/>
          </p:nvPr>
        </p:nvSpPr>
        <p:spPr>
          <a:xfrm>
            <a:off x="628650" y="1825625"/>
            <a:ext cx="7886700" cy="4351338"/>
          </a:xfrm>
          <a:prstGeom prst="rect">
            <a:avLst/>
          </a:prstGeo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628650" y="6356351"/>
            <a:ext cx="2057400" cy="365125"/>
          </a:xfrm>
          <a:prstGeom prst="rect">
            <a:avLst/>
          </a:prstGeom>
        </p:spPr>
        <p:txBody>
          <a:bodyPr/>
          <a:lstStyle/>
          <a:p>
            <a:fld id="{A70FEC17-A72E-44D9-9604-FBA59D88AA86}" type="datetimeFigureOut">
              <a:rPr lang="pt-BR" smtClean="0"/>
              <a:t>21/08/2015</a:t>
            </a:fld>
            <a:endParaRPr lang="pt-BR" dirty="0"/>
          </a:p>
        </p:txBody>
      </p:sp>
      <p:sp>
        <p:nvSpPr>
          <p:cNvPr id="5" name="Espaço Reservado para Rodapé 4"/>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457950" y="6356351"/>
            <a:ext cx="2057400" cy="365125"/>
          </a:xfrm>
          <a:prstGeom prst="rect">
            <a:avLst/>
          </a:prstGeom>
        </p:spPr>
        <p:txBody>
          <a:bodyPr/>
          <a:lstStyle/>
          <a:p>
            <a:fld id="{EDC266A8-341F-4B13-8035-4593BC73F40B}" type="slidenum">
              <a:rPr lang="pt-BR" smtClean="0"/>
              <a:t>‹nº›</a:t>
            </a:fld>
            <a:endParaRPr lang="pt-BR" dirty="0"/>
          </a:p>
        </p:txBody>
      </p:sp>
    </p:spTree>
    <p:extLst>
      <p:ext uri="{BB962C8B-B14F-4D97-AF65-F5344CB8AC3E}">
        <p14:creationId xmlns:p14="http://schemas.microsoft.com/office/powerpoint/2010/main" val="3502422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147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12323"/>
      </p:ext>
    </p:extLst>
  </p:cSld>
  <p:clrMap bg1="lt1" tx1="dk1" bg2="lt2" tx2="dk2" accent1="accent1" accent2="accent2" accent3="accent3" accent4="accent4" accent5="accent5" accent6="accent6" hlink="hlink" folHlink="folHlink"/>
  <p:sldLayoutIdLst>
    <p:sldLayoutId id="2147483684" r:id="rId1"/>
    <p:sldLayoutId id="2147483683" r:id="rId2"/>
    <p:sldLayoutId id="2147483673" r:id="rId3"/>
    <p:sldLayoutId id="2147483697" r:id="rId4"/>
    <p:sldLayoutId id="2147483724" r:id="rId5"/>
    <p:sldLayoutId id="2147483725" r:id="rId6"/>
    <p:sldLayoutId id="2147483752"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5.xml"/><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5.xml"/><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s>
</file>

<file path=ppt/slides/_rels/slide27.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tags" Target="../tags/tag54.xml"/><Relationship Id="rId3" Type="http://schemas.openxmlformats.org/officeDocument/2006/relationships/tags" Target="../tags/tag31.xml"/><Relationship Id="rId21" Type="http://schemas.openxmlformats.org/officeDocument/2006/relationships/tags" Target="../tags/tag49.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tags" Target="../tags/tag53.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29" Type="http://schemas.openxmlformats.org/officeDocument/2006/relationships/tags" Target="../tags/tag57.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tags" Target="../tags/tag52.xml"/><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tags" Target="../tags/tag56.xml"/><Relationship Id="rId10" Type="http://schemas.openxmlformats.org/officeDocument/2006/relationships/tags" Target="../tags/tag38.xml"/><Relationship Id="rId19" Type="http://schemas.openxmlformats.org/officeDocument/2006/relationships/tags" Target="../tags/tag47.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tags" Target="../tags/tag55.xml"/><Relationship Id="rId30"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0" y="2979193"/>
            <a:ext cx="9144000" cy="369332"/>
          </a:xfrm>
          <a:prstGeom prst="rect">
            <a:avLst/>
          </a:prstGeom>
          <a:noFill/>
        </p:spPr>
        <p:txBody>
          <a:bodyPr wrap="square" rtlCol="0">
            <a:spAutoFit/>
          </a:bodyPr>
          <a:lstStyle/>
          <a:p>
            <a:pPr algn="ctr"/>
            <a:r>
              <a:rPr lang="en-US"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Reunião</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 Rio de Janeiro┃20</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dirty="0">
                <a:solidFill>
                  <a:schemeClr val="bg1"/>
                </a:solidFill>
                <a:latin typeface="Tahoma" panose="020B0604030504040204" pitchFamily="34" charset="0"/>
                <a:ea typeface="Tahoma" panose="020B0604030504040204" pitchFamily="34" charset="0"/>
                <a:cs typeface="Tahoma" panose="020B0604030504040204" pitchFamily="34" charset="0"/>
              </a:rPr>
              <a:t>de </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agosto </a:t>
            </a:r>
            <a:r>
              <a:rPr lang="pt-BR" dirty="0">
                <a:solidFill>
                  <a:schemeClr val="bg1"/>
                </a:solidFill>
                <a:latin typeface="Tahoma" panose="020B0604030504040204" pitchFamily="34" charset="0"/>
                <a:ea typeface="Tahoma" panose="020B0604030504040204" pitchFamily="34" charset="0"/>
                <a:cs typeface="Tahoma" panose="020B0604030504040204" pitchFamily="34" charset="0"/>
              </a:rPr>
              <a:t>de </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2015</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39877128"/>
      </p:ext>
    </p:extLst>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p:cNvGrpSpPr/>
          <p:nvPr/>
        </p:nvGrpSpPr>
        <p:grpSpPr>
          <a:xfrm>
            <a:off x="32728" y="109260"/>
            <a:ext cx="9061156" cy="6757916"/>
            <a:chOff x="-200519" y="-116981"/>
            <a:chExt cx="12599305" cy="7236099"/>
          </a:xfrm>
        </p:grpSpPr>
        <p:sp>
          <p:nvSpPr>
            <p:cNvPr id="41" name="Rectangle 40"/>
            <p:cNvSpPr/>
            <p:nvPr/>
          </p:nvSpPr>
          <p:spPr>
            <a:xfrm>
              <a:off x="-200519" y="-116981"/>
              <a:ext cx="12599305" cy="7236099"/>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pic>
          <p:nvPicPr>
            <p:cNvPr id="40" name="Picture 39"/>
            <p:cNvPicPr>
              <a:picLocks noChangeAspect="1"/>
            </p:cNvPicPr>
            <p:nvPr/>
          </p:nvPicPr>
          <p:blipFill>
            <a:blip r:embed="rId3" cstate="email">
              <a:alphaModFix amt="60000"/>
              <a:extLst>
                <a:ext uri="{28A0092B-C50C-407E-A947-70E740481C1C}">
                  <a14:useLocalDpi xmlns:a14="http://schemas.microsoft.com/office/drawing/2010/main"/>
                </a:ext>
              </a:extLst>
            </a:blip>
            <a:stretch>
              <a:fillRect/>
            </a:stretch>
          </p:blipFill>
          <p:spPr>
            <a:xfrm>
              <a:off x="0" y="13647"/>
              <a:ext cx="12192000" cy="6858000"/>
            </a:xfrm>
            <a:prstGeom prst="rect">
              <a:avLst/>
            </a:prstGeom>
          </p:spPr>
        </p:pic>
      </p:grpSp>
      <p:sp>
        <p:nvSpPr>
          <p:cNvPr id="3" name="Cloud Callout 2"/>
          <p:cNvSpPr/>
          <p:nvPr/>
        </p:nvSpPr>
        <p:spPr>
          <a:xfrm>
            <a:off x="237922" y="3334834"/>
            <a:ext cx="1145105" cy="696045"/>
          </a:xfrm>
          <a:prstGeom prst="cloudCallout">
            <a:avLst/>
          </a:prstGeom>
          <a:solidFill>
            <a:schemeClr val="bg1">
              <a:lumMod val="6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4" name="Right Arrow 3"/>
          <p:cNvSpPr/>
          <p:nvPr/>
        </p:nvSpPr>
        <p:spPr>
          <a:xfrm>
            <a:off x="1496642" y="3571732"/>
            <a:ext cx="354662" cy="349250"/>
          </a:xfrm>
          <a:prstGeom prst="rightArrow">
            <a:avLst/>
          </a:prstGeom>
          <a:solidFill>
            <a:schemeClr val="bg1">
              <a:lumMod val="75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5" name="Rectangle 4"/>
          <p:cNvSpPr/>
          <p:nvPr/>
        </p:nvSpPr>
        <p:spPr>
          <a:xfrm>
            <a:off x="1979512" y="3127232"/>
            <a:ext cx="793750" cy="1301750"/>
          </a:xfrm>
          <a:prstGeom prst="rect">
            <a:avLst/>
          </a:prstGeom>
          <a:pattFill prst="ltHorz">
            <a:fgClr>
              <a:schemeClr val="bg1"/>
            </a:fgClr>
            <a:bgClr>
              <a:schemeClr val="bg1">
                <a:lumMod val="50000"/>
              </a:schemeClr>
            </a:bgClr>
          </a:patt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nvGrpSpPr>
          <p:cNvPr id="52" name="Group 51"/>
          <p:cNvGrpSpPr/>
          <p:nvPr/>
        </p:nvGrpSpPr>
        <p:grpSpPr>
          <a:xfrm>
            <a:off x="3192374" y="2866234"/>
            <a:ext cx="739652" cy="1702734"/>
            <a:chOff x="3979168" y="3094612"/>
            <a:chExt cx="1431059" cy="2270312"/>
          </a:xfrm>
        </p:grpSpPr>
        <p:sp>
          <p:nvSpPr>
            <p:cNvPr id="9" name="Right Arrow 8"/>
            <p:cNvSpPr/>
            <p:nvPr/>
          </p:nvSpPr>
          <p:spPr>
            <a:xfrm>
              <a:off x="3979168" y="3284517"/>
              <a:ext cx="592669" cy="304428"/>
            </a:xfrm>
            <a:prstGeom prst="rightArrow">
              <a:avLst/>
            </a:prstGeom>
            <a:solidFill>
              <a:schemeClr val="bg1">
                <a:lumMod val="75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6" name="TextBox 5"/>
            <p:cNvSpPr txBox="1"/>
            <p:nvPr/>
          </p:nvSpPr>
          <p:spPr>
            <a:xfrm>
              <a:off x="4829636" y="3094612"/>
              <a:ext cx="580591" cy="677108"/>
            </a:xfrm>
            <a:prstGeom prst="rect">
              <a:avLst/>
            </a:prstGeom>
            <a:noFill/>
          </p:spPr>
          <p:txBody>
            <a:bodyPr wrap="none" rtlCol="0">
              <a:spAutoFit/>
            </a:bodyPr>
            <a:lstStyle/>
            <a:p>
              <a:pPr fontAlgn="auto">
                <a:spcBef>
                  <a:spcPts val="0"/>
                </a:spcBef>
                <a:spcAft>
                  <a:spcPts val="0"/>
                </a:spcAft>
              </a:pPr>
              <a:r>
                <a:rPr lang="en-US" sz="2700" b="1" dirty="0">
                  <a:solidFill>
                    <a:prstClr val="white"/>
                  </a:solidFill>
                  <a:latin typeface="DIN Condensed Bold"/>
                  <a:cs typeface="DIN Condensed Bold"/>
                </a:rPr>
                <a:t>!</a:t>
              </a:r>
            </a:p>
          </p:txBody>
        </p:sp>
        <p:sp>
          <p:nvSpPr>
            <p:cNvPr id="15" name="Right Arrow 14"/>
            <p:cNvSpPr/>
            <p:nvPr/>
          </p:nvSpPr>
          <p:spPr>
            <a:xfrm>
              <a:off x="3979168" y="4877721"/>
              <a:ext cx="592669" cy="304428"/>
            </a:xfrm>
            <a:prstGeom prst="rightArrow">
              <a:avLst/>
            </a:prstGeom>
            <a:solidFill>
              <a:schemeClr val="bg1">
                <a:lumMod val="75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6" name="TextBox 15"/>
            <p:cNvSpPr txBox="1"/>
            <p:nvPr/>
          </p:nvSpPr>
          <p:spPr>
            <a:xfrm>
              <a:off x="4829636" y="4687816"/>
              <a:ext cx="580591" cy="677108"/>
            </a:xfrm>
            <a:prstGeom prst="rect">
              <a:avLst/>
            </a:prstGeom>
            <a:noFill/>
          </p:spPr>
          <p:txBody>
            <a:bodyPr wrap="none" rtlCol="0">
              <a:spAutoFit/>
            </a:bodyPr>
            <a:lstStyle/>
            <a:p>
              <a:pPr fontAlgn="auto">
                <a:spcBef>
                  <a:spcPts val="0"/>
                </a:spcBef>
                <a:spcAft>
                  <a:spcPts val="0"/>
                </a:spcAft>
              </a:pPr>
              <a:r>
                <a:rPr lang="en-US" sz="2700" b="1" dirty="0">
                  <a:solidFill>
                    <a:prstClr val="white"/>
                  </a:solidFill>
                  <a:latin typeface="DIN Condensed Bold"/>
                  <a:cs typeface="DIN Condensed Bold"/>
                </a:rPr>
                <a:t>!</a:t>
              </a:r>
            </a:p>
          </p:txBody>
        </p:sp>
        <p:sp>
          <p:nvSpPr>
            <p:cNvPr id="18" name="Right Arrow 17"/>
            <p:cNvSpPr/>
            <p:nvPr/>
          </p:nvSpPr>
          <p:spPr>
            <a:xfrm>
              <a:off x="3979168" y="4346653"/>
              <a:ext cx="592669" cy="304428"/>
            </a:xfrm>
            <a:prstGeom prst="rightArrow">
              <a:avLst/>
            </a:prstGeom>
            <a:solidFill>
              <a:schemeClr val="bg1">
                <a:lumMod val="75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9" name="TextBox 18"/>
            <p:cNvSpPr txBox="1"/>
            <p:nvPr/>
          </p:nvSpPr>
          <p:spPr>
            <a:xfrm>
              <a:off x="4829636" y="4156748"/>
              <a:ext cx="580591" cy="677108"/>
            </a:xfrm>
            <a:prstGeom prst="rect">
              <a:avLst/>
            </a:prstGeom>
            <a:noFill/>
          </p:spPr>
          <p:txBody>
            <a:bodyPr wrap="none" rtlCol="0">
              <a:spAutoFit/>
            </a:bodyPr>
            <a:lstStyle/>
            <a:p>
              <a:pPr fontAlgn="auto">
                <a:spcBef>
                  <a:spcPts val="0"/>
                </a:spcBef>
                <a:spcAft>
                  <a:spcPts val="0"/>
                </a:spcAft>
              </a:pPr>
              <a:r>
                <a:rPr lang="en-US" sz="2700" b="1" dirty="0">
                  <a:solidFill>
                    <a:prstClr val="white"/>
                  </a:solidFill>
                  <a:latin typeface="DIN Condensed Bold"/>
                  <a:cs typeface="DIN Condensed Bold"/>
                </a:rPr>
                <a:t>!</a:t>
              </a:r>
            </a:p>
          </p:txBody>
        </p:sp>
        <p:sp>
          <p:nvSpPr>
            <p:cNvPr id="21" name="Right Arrow 20"/>
            <p:cNvSpPr/>
            <p:nvPr/>
          </p:nvSpPr>
          <p:spPr>
            <a:xfrm>
              <a:off x="3979168" y="3815585"/>
              <a:ext cx="592669" cy="304428"/>
            </a:xfrm>
            <a:prstGeom prst="rightArrow">
              <a:avLst/>
            </a:prstGeom>
            <a:solidFill>
              <a:schemeClr val="bg1">
                <a:lumMod val="75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22" name="TextBox 21"/>
            <p:cNvSpPr txBox="1"/>
            <p:nvPr/>
          </p:nvSpPr>
          <p:spPr>
            <a:xfrm>
              <a:off x="4829636" y="3625680"/>
              <a:ext cx="580591" cy="677108"/>
            </a:xfrm>
            <a:prstGeom prst="rect">
              <a:avLst/>
            </a:prstGeom>
            <a:noFill/>
          </p:spPr>
          <p:txBody>
            <a:bodyPr wrap="none" rtlCol="0">
              <a:spAutoFit/>
            </a:bodyPr>
            <a:lstStyle/>
            <a:p>
              <a:pPr fontAlgn="auto">
                <a:spcBef>
                  <a:spcPts val="0"/>
                </a:spcBef>
                <a:spcAft>
                  <a:spcPts val="0"/>
                </a:spcAft>
              </a:pPr>
              <a:r>
                <a:rPr lang="en-US" sz="2700" b="1" dirty="0">
                  <a:solidFill>
                    <a:prstClr val="white"/>
                  </a:solidFill>
                  <a:latin typeface="DIN Condensed Bold"/>
                  <a:cs typeface="DIN Condensed Bold"/>
                </a:rPr>
                <a:t>!</a:t>
              </a:r>
            </a:p>
          </p:txBody>
        </p:sp>
      </p:grpSp>
      <p:sp>
        <p:nvSpPr>
          <p:cNvPr id="23" name="Freeform 22"/>
          <p:cNvSpPr/>
          <p:nvPr/>
        </p:nvSpPr>
        <p:spPr>
          <a:xfrm>
            <a:off x="4136258" y="3146588"/>
            <a:ext cx="604209" cy="174145"/>
          </a:xfrm>
          <a:custGeom>
            <a:avLst/>
            <a:gdLst>
              <a:gd name="connsiteX0" fmla="*/ 0 w 805612"/>
              <a:gd name="connsiteY0" fmla="*/ 0 h 232193"/>
              <a:gd name="connsiteX1" fmla="*/ 379112 w 805612"/>
              <a:gd name="connsiteY1" fmla="*/ 208500 h 232193"/>
              <a:gd name="connsiteX2" fmla="*/ 805612 w 805612"/>
              <a:gd name="connsiteY2" fmla="*/ 227455 h 232193"/>
              <a:gd name="connsiteX3" fmla="*/ 805612 w 805612"/>
              <a:gd name="connsiteY3" fmla="*/ 227455 h 232193"/>
            </a:gdLst>
            <a:ahLst/>
            <a:cxnLst>
              <a:cxn ang="0">
                <a:pos x="connsiteX0" y="connsiteY0"/>
              </a:cxn>
              <a:cxn ang="0">
                <a:pos x="connsiteX1" y="connsiteY1"/>
              </a:cxn>
              <a:cxn ang="0">
                <a:pos x="connsiteX2" y="connsiteY2"/>
              </a:cxn>
              <a:cxn ang="0">
                <a:pos x="connsiteX3" y="connsiteY3"/>
              </a:cxn>
            </a:cxnLst>
            <a:rect l="l" t="t" r="r" b="b"/>
            <a:pathLst>
              <a:path w="805612" h="232193">
                <a:moveTo>
                  <a:pt x="0" y="0"/>
                </a:moveTo>
                <a:cubicBezTo>
                  <a:pt x="122421" y="85295"/>
                  <a:pt x="244843" y="170591"/>
                  <a:pt x="379112" y="208500"/>
                </a:cubicBezTo>
                <a:cubicBezTo>
                  <a:pt x="513381" y="246409"/>
                  <a:pt x="805612" y="227455"/>
                  <a:pt x="805612" y="227455"/>
                </a:cubicBezTo>
                <a:lnTo>
                  <a:pt x="805612" y="227455"/>
                </a:lnTo>
              </a:path>
            </a:pathLst>
          </a:custGeom>
          <a:ln w="38100" cmpd="sng">
            <a:solidFill>
              <a:schemeClr val="bg1">
                <a:lumMod val="75000"/>
              </a:schemeClr>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fontAlgn="auto">
              <a:spcBef>
                <a:spcPts val="0"/>
              </a:spcBef>
              <a:spcAft>
                <a:spcPts val="0"/>
              </a:spcAft>
            </a:pPr>
            <a:endParaRPr lang="en-US" dirty="0">
              <a:solidFill>
                <a:srgbClr val="FF33CC"/>
              </a:solidFill>
            </a:endParaRPr>
          </a:p>
        </p:txBody>
      </p:sp>
      <p:sp>
        <p:nvSpPr>
          <p:cNvPr id="24" name="Freeform 23"/>
          <p:cNvSpPr/>
          <p:nvPr/>
        </p:nvSpPr>
        <p:spPr>
          <a:xfrm>
            <a:off x="4136258" y="3949774"/>
            <a:ext cx="604209" cy="174145"/>
          </a:xfrm>
          <a:custGeom>
            <a:avLst/>
            <a:gdLst>
              <a:gd name="connsiteX0" fmla="*/ 0 w 805612"/>
              <a:gd name="connsiteY0" fmla="*/ 0 h 232193"/>
              <a:gd name="connsiteX1" fmla="*/ 379112 w 805612"/>
              <a:gd name="connsiteY1" fmla="*/ 208500 h 232193"/>
              <a:gd name="connsiteX2" fmla="*/ 805612 w 805612"/>
              <a:gd name="connsiteY2" fmla="*/ 227455 h 232193"/>
              <a:gd name="connsiteX3" fmla="*/ 805612 w 805612"/>
              <a:gd name="connsiteY3" fmla="*/ 227455 h 232193"/>
            </a:gdLst>
            <a:ahLst/>
            <a:cxnLst>
              <a:cxn ang="0">
                <a:pos x="connsiteX0" y="connsiteY0"/>
              </a:cxn>
              <a:cxn ang="0">
                <a:pos x="connsiteX1" y="connsiteY1"/>
              </a:cxn>
              <a:cxn ang="0">
                <a:pos x="connsiteX2" y="connsiteY2"/>
              </a:cxn>
              <a:cxn ang="0">
                <a:pos x="connsiteX3" y="connsiteY3"/>
              </a:cxn>
            </a:cxnLst>
            <a:rect l="l" t="t" r="r" b="b"/>
            <a:pathLst>
              <a:path w="805612" h="232193">
                <a:moveTo>
                  <a:pt x="0" y="0"/>
                </a:moveTo>
                <a:cubicBezTo>
                  <a:pt x="122421" y="85295"/>
                  <a:pt x="244843" y="170591"/>
                  <a:pt x="379112" y="208500"/>
                </a:cubicBezTo>
                <a:cubicBezTo>
                  <a:pt x="513381" y="246409"/>
                  <a:pt x="805612" y="227455"/>
                  <a:pt x="805612" y="227455"/>
                </a:cubicBezTo>
                <a:lnTo>
                  <a:pt x="805612" y="227455"/>
                </a:lnTo>
              </a:path>
            </a:pathLst>
          </a:custGeom>
          <a:ln w="38100" cmpd="sng">
            <a:solidFill>
              <a:schemeClr val="bg1">
                <a:lumMod val="75000"/>
              </a:schemeClr>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sp>
        <p:nvSpPr>
          <p:cNvPr id="25" name="Freeform 24"/>
          <p:cNvSpPr/>
          <p:nvPr/>
        </p:nvSpPr>
        <p:spPr>
          <a:xfrm flipV="1">
            <a:off x="4136258" y="3401146"/>
            <a:ext cx="604209" cy="174145"/>
          </a:xfrm>
          <a:custGeom>
            <a:avLst/>
            <a:gdLst>
              <a:gd name="connsiteX0" fmla="*/ 0 w 805612"/>
              <a:gd name="connsiteY0" fmla="*/ 0 h 232193"/>
              <a:gd name="connsiteX1" fmla="*/ 379112 w 805612"/>
              <a:gd name="connsiteY1" fmla="*/ 208500 h 232193"/>
              <a:gd name="connsiteX2" fmla="*/ 805612 w 805612"/>
              <a:gd name="connsiteY2" fmla="*/ 227455 h 232193"/>
              <a:gd name="connsiteX3" fmla="*/ 805612 w 805612"/>
              <a:gd name="connsiteY3" fmla="*/ 227455 h 232193"/>
            </a:gdLst>
            <a:ahLst/>
            <a:cxnLst>
              <a:cxn ang="0">
                <a:pos x="connsiteX0" y="connsiteY0"/>
              </a:cxn>
              <a:cxn ang="0">
                <a:pos x="connsiteX1" y="connsiteY1"/>
              </a:cxn>
              <a:cxn ang="0">
                <a:pos x="connsiteX2" y="connsiteY2"/>
              </a:cxn>
              <a:cxn ang="0">
                <a:pos x="connsiteX3" y="connsiteY3"/>
              </a:cxn>
            </a:cxnLst>
            <a:rect l="l" t="t" r="r" b="b"/>
            <a:pathLst>
              <a:path w="805612" h="232193">
                <a:moveTo>
                  <a:pt x="0" y="0"/>
                </a:moveTo>
                <a:cubicBezTo>
                  <a:pt x="122421" y="85295"/>
                  <a:pt x="244843" y="170591"/>
                  <a:pt x="379112" y="208500"/>
                </a:cubicBezTo>
                <a:cubicBezTo>
                  <a:pt x="513381" y="246409"/>
                  <a:pt x="805612" y="227455"/>
                  <a:pt x="805612" y="227455"/>
                </a:cubicBezTo>
                <a:lnTo>
                  <a:pt x="805612" y="227455"/>
                </a:lnTo>
              </a:path>
            </a:pathLst>
          </a:custGeom>
          <a:ln w="38100" cmpd="sng">
            <a:solidFill>
              <a:schemeClr val="bg1">
                <a:lumMod val="75000"/>
              </a:schemeClr>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fontAlgn="auto">
              <a:spcBef>
                <a:spcPts val="0"/>
              </a:spcBef>
              <a:spcAft>
                <a:spcPts val="0"/>
              </a:spcAft>
            </a:pPr>
            <a:endParaRPr lang="en-US" dirty="0">
              <a:solidFill>
                <a:srgbClr val="FF33CC"/>
              </a:solidFill>
            </a:endParaRPr>
          </a:p>
        </p:txBody>
      </p:sp>
      <p:sp>
        <p:nvSpPr>
          <p:cNvPr id="26" name="Freeform 25"/>
          <p:cNvSpPr/>
          <p:nvPr/>
        </p:nvSpPr>
        <p:spPr>
          <a:xfrm flipV="1">
            <a:off x="4136258" y="4206984"/>
            <a:ext cx="604209" cy="174145"/>
          </a:xfrm>
          <a:custGeom>
            <a:avLst/>
            <a:gdLst>
              <a:gd name="connsiteX0" fmla="*/ 0 w 805612"/>
              <a:gd name="connsiteY0" fmla="*/ 0 h 232193"/>
              <a:gd name="connsiteX1" fmla="*/ 379112 w 805612"/>
              <a:gd name="connsiteY1" fmla="*/ 208500 h 232193"/>
              <a:gd name="connsiteX2" fmla="*/ 805612 w 805612"/>
              <a:gd name="connsiteY2" fmla="*/ 227455 h 232193"/>
              <a:gd name="connsiteX3" fmla="*/ 805612 w 805612"/>
              <a:gd name="connsiteY3" fmla="*/ 227455 h 232193"/>
            </a:gdLst>
            <a:ahLst/>
            <a:cxnLst>
              <a:cxn ang="0">
                <a:pos x="connsiteX0" y="connsiteY0"/>
              </a:cxn>
              <a:cxn ang="0">
                <a:pos x="connsiteX1" y="connsiteY1"/>
              </a:cxn>
              <a:cxn ang="0">
                <a:pos x="connsiteX2" y="connsiteY2"/>
              </a:cxn>
              <a:cxn ang="0">
                <a:pos x="connsiteX3" y="connsiteY3"/>
              </a:cxn>
            </a:cxnLst>
            <a:rect l="l" t="t" r="r" b="b"/>
            <a:pathLst>
              <a:path w="805612" h="232193">
                <a:moveTo>
                  <a:pt x="0" y="0"/>
                </a:moveTo>
                <a:cubicBezTo>
                  <a:pt x="122421" y="85295"/>
                  <a:pt x="244843" y="170591"/>
                  <a:pt x="379112" y="208500"/>
                </a:cubicBezTo>
                <a:cubicBezTo>
                  <a:pt x="513381" y="246409"/>
                  <a:pt x="805612" y="227455"/>
                  <a:pt x="805612" y="227455"/>
                </a:cubicBezTo>
                <a:lnTo>
                  <a:pt x="805612" y="227455"/>
                </a:lnTo>
              </a:path>
            </a:pathLst>
          </a:custGeom>
          <a:ln w="38100" cmpd="sng">
            <a:solidFill>
              <a:schemeClr val="bg1">
                <a:lumMod val="75000"/>
              </a:schemeClr>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sp>
        <p:nvSpPr>
          <p:cNvPr id="27" name="Rectangle 26"/>
          <p:cNvSpPr/>
          <p:nvPr/>
        </p:nvSpPr>
        <p:spPr>
          <a:xfrm>
            <a:off x="4817800" y="3217666"/>
            <a:ext cx="1137336" cy="277211"/>
          </a:xfrm>
          <a:prstGeom prst="rect">
            <a:avLst/>
          </a:prstGeom>
          <a:solidFill>
            <a:srgbClr val="7F7F7F"/>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srgbClr val="FF33CC"/>
              </a:solidFill>
            </a:endParaRPr>
          </a:p>
        </p:txBody>
      </p:sp>
      <p:sp>
        <p:nvSpPr>
          <p:cNvPr id="28" name="Rectangle 27"/>
          <p:cNvSpPr/>
          <p:nvPr/>
        </p:nvSpPr>
        <p:spPr>
          <a:xfrm>
            <a:off x="4817800" y="4003780"/>
            <a:ext cx="1137336" cy="277211"/>
          </a:xfrm>
          <a:prstGeom prst="rect">
            <a:avLst/>
          </a:prstGeom>
          <a:solidFill>
            <a:srgbClr val="7F7F7F"/>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29" name="Right Arrow 28"/>
          <p:cNvSpPr/>
          <p:nvPr/>
        </p:nvSpPr>
        <p:spPr>
          <a:xfrm>
            <a:off x="6147458" y="3571732"/>
            <a:ext cx="303313" cy="349250"/>
          </a:xfrm>
          <a:prstGeom prst="rightArrow">
            <a:avLst/>
          </a:prstGeom>
          <a:solidFill>
            <a:schemeClr val="bg1">
              <a:lumMod val="75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30" name="Vertical Scroll 29"/>
          <p:cNvSpPr/>
          <p:nvPr/>
        </p:nvSpPr>
        <p:spPr>
          <a:xfrm>
            <a:off x="6503278" y="3203451"/>
            <a:ext cx="924086" cy="1108843"/>
          </a:xfrm>
          <a:prstGeom prst="verticalScroll">
            <a:avLst/>
          </a:prstGeom>
          <a:solidFill>
            <a:schemeClr val="bg1">
              <a:lumMod val="50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cxnSp>
        <p:nvCxnSpPr>
          <p:cNvPr id="37" name="Straight Connector 36"/>
          <p:cNvCxnSpPr>
            <a:stCxn id="27" idx="1"/>
            <a:endCxn id="27" idx="3"/>
          </p:cNvCxnSpPr>
          <p:nvPr/>
        </p:nvCxnSpPr>
        <p:spPr>
          <a:xfrm>
            <a:off x="4817800" y="3356272"/>
            <a:ext cx="1137336" cy="0"/>
          </a:xfrm>
          <a:prstGeom prst="line">
            <a:avLst/>
          </a:prstGeom>
          <a:ln w="28575" cmpd="sng">
            <a:solidFill>
              <a:schemeClr val="accent4">
                <a:lumMod val="60000"/>
                <a:lumOff val="4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4817800" y="4150283"/>
            <a:ext cx="1137336" cy="0"/>
          </a:xfrm>
          <a:prstGeom prst="line">
            <a:avLst/>
          </a:prstGeom>
          <a:ln w="28575" cmpd="sng">
            <a:solidFill>
              <a:schemeClr val="accent4">
                <a:lumMod val="60000"/>
                <a:lumOff val="40000"/>
              </a:schemeClr>
            </a:solidFill>
            <a:prstDash val="dash"/>
          </a:ln>
        </p:spPr>
        <p:style>
          <a:lnRef idx="2">
            <a:schemeClr val="accent1"/>
          </a:lnRef>
          <a:fillRef idx="0">
            <a:schemeClr val="accent1"/>
          </a:fillRef>
          <a:effectRef idx="1">
            <a:schemeClr val="accent1"/>
          </a:effectRef>
          <a:fontRef idx="minor">
            <a:schemeClr val="tx1"/>
          </a:fontRef>
        </p:style>
      </p:cxnSp>
      <p:sp>
        <p:nvSpPr>
          <p:cNvPr id="47" name="Título 1"/>
          <p:cNvSpPr>
            <a:spLocks noGrp="1"/>
          </p:cNvSpPr>
          <p:nvPr>
            <p:ph type="title"/>
          </p:nvPr>
        </p:nvSpPr>
        <p:spPr>
          <a:xfrm>
            <a:off x="64554" y="1468416"/>
            <a:ext cx="1643024" cy="1318022"/>
          </a:xfrm>
        </p:spPr>
        <p:txBody>
          <a:bodyPr anchor="b">
            <a:normAutofit/>
          </a:bodyPr>
          <a:lstStyle/>
          <a:p>
            <a:pPr algn="ctr"/>
            <a:r>
              <a:rPr lang="pt-BR" sz="1350" b="1" dirty="0">
                <a:solidFill>
                  <a:schemeClr val="bg1"/>
                </a:solidFill>
                <a:latin typeface="DINPro-Medium" panose="020B0604020101020102" pitchFamily="34" charset="0"/>
              </a:rPr>
              <a:t>Entrevistas formadores de opinião </a:t>
            </a:r>
            <a:br>
              <a:rPr lang="pt-BR" sz="1350" b="1" dirty="0">
                <a:solidFill>
                  <a:schemeClr val="bg1"/>
                </a:solidFill>
                <a:latin typeface="DINPro-Medium" panose="020B0604020101020102" pitchFamily="34" charset="0"/>
              </a:rPr>
            </a:br>
            <a:r>
              <a:rPr lang="pt-BR" sz="1350" b="1" dirty="0">
                <a:solidFill>
                  <a:schemeClr val="bg1"/>
                </a:solidFill>
                <a:latin typeface="DINPro-Medium" panose="020B0604020101020102" pitchFamily="34" charset="0"/>
              </a:rPr>
              <a:t>+ Pesquisa</a:t>
            </a:r>
            <a:endParaRPr lang="pt-BR" sz="1800" b="1" dirty="0">
              <a:solidFill>
                <a:schemeClr val="bg1"/>
              </a:solidFill>
              <a:latin typeface="DINPro-Medium" panose="020B0604020101020102" pitchFamily="34" charset="0"/>
            </a:endParaRPr>
          </a:p>
        </p:txBody>
      </p:sp>
      <p:sp>
        <p:nvSpPr>
          <p:cNvPr id="48" name="Título 1"/>
          <p:cNvSpPr txBox="1">
            <a:spLocks/>
          </p:cNvSpPr>
          <p:nvPr/>
        </p:nvSpPr>
        <p:spPr>
          <a:xfrm>
            <a:off x="6347207" y="1792266"/>
            <a:ext cx="1276495" cy="994172"/>
          </a:xfrm>
          <a:prstGeom prst="rect">
            <a:avLst/>
          </a:prstGeom>
        </p:spPr>
        <p:txBody>
          <a:bodyPr vert="horz" lIns="68580" tIns="34290" rIns="68580" bIns="3429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pt-BR" sz="1350" b="1" dirty="0">
                <a:solidFill>
                  <a:prstClr val="white"/>
                </a:solidFill>
                <a:latin typeface="DINPro-Medium" panose="020B0604020101020102" pitchFamily="34" charset="0"/>
              </a:rPr>
              <a:t>Definição</a:t>
            </a:r>
          </a:p>
          <a:p>
            <a:pPr algn="ctr" fontAlgn="auto">
              <a:spcAft>
                <a:spcPts val="0"/>
              </a:spcAft>
            </a:pPr>
            <a:r>
              <a:rPr lang="pt-BR" sz="1350" b="1" dirty="0">
                <a:solidFill>
                  <a:prstClr val="white"/>
                </a:solidFill>
                <a:latin typeface="DINPro-Medium" panose="020B0604020101020102" pitchFamily="34" charset="0"/>
              </a:rPr>
              <a:t>da </a:t>
            </a:r>
            <a:br>
              <a:rPr lang="pt-BR" sz="1350" b="1" dirty="0">
                <a:solidFill>
                  <a:prstClr val="white"/>
                </a:solidFill>
                <a:latin typeface="DINPro-Medium" panose="020B0604020101020102" pitchFamily="34" charset="0"/>
              </a:rPr>
            </a:br>
            <a:r>
              <a:rPr lang="pt-BR" sz="1350" b="1" dirty="0">
                <a:solidFill>
                  <a:prstClr val="white"/>
                </a:solidFill>
                <a:latin typeface="DINPro-Medium" panose="020B0604020101020102" pitchFamily="34" charset="0"/>
              </a:rPr>
              <a:t>causa</a:t>
            </a:r>
            <a:endParaRPr lang="pt-BR" sz="1800" b="1" dirty="0">
              <a:solidFill>
                <a:prstClr val="white"/>
              </a:solidFill>
              <a:latin typeface="DINPro-Medium" panose="020B0604020101020102" pitchFamily="34" charset="0"/>
            </a:endParaRPr>
          </a:p>
        </p:txBody>
      </p:sp>
      <p:sp>
        <p:nvSpPr>
          <p:cNvPr id="49" name="Título 1"/>
          <p:cNvSpPr txBox="1">
            <a:spLocks/>
          </p:cNvSpPr>
          <p:nvPr/>
        </p:nvSpPr>
        <p:spPr>
          <a:xfrm>
            <a:off x="4255404" y="1792266"/>
            <a:ext cx="1858435" cy="994172"/>
          </a:xfrm>
          <a:prstGeom prst="rect">
            <a:avLst/>
          </a:prstGeom>
        </p:spPr>
        <p:txBody>
          <a:bodyPr vert="horz" lIns="68580" tIns="34290" rIns="68580" bIns="3429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pt-BR" sz="1350" b="1" dirty="0">
                <a:solidFill>
                  <a:prstClr val="white"/>
                </a:solidFill>
                <a:latin typeface="DINPro-Medium" panose="020B0604020101020102" pitchFamily="34" charset="0"/>
              </a:rPr>
              <a:t>Caminhos </a:t>
            </a:r>
            <a:br>
              <a:rPr lang="pt-BR" sz="1350" b="1" dirty="0">
                <a:solidFill>
                  <a:prstClr val="white"/>
                </a:solidFill>
                <a:latin typeface="DINPro-Medium" panose="020B0604020101020102" pitchFamily="34" charset="0"/>
              </a:rPr>
            </a:br>
            <a:r>
              <a:rPr lang="pt-BR" sz="1350" b="1" dirty="0">
                <a:solidFill>
                  <a:prstClr val="white"/>
                </a:solidFill>
                <a:latin typeface="DINPro-Medium" panose="020B0604020101020102" pitchFamily="34" charset="0"/>
              </a:rPr>
              <a:t>para definição da causa </a:t>
            </a:r>
            <a:endParaRPr lang="pt-BR" sz="1800" b="1" dirty="0">
              <a:solidFill>
                <a:prstClr val="white"/>
              </a:solidFill>
              <a:latin typeface="DINPro-Medium" panose="020B0604020101020102" pitchFamily="34" charset="0"/>
            </a:endParaRPr>
          </a:p>
        </p:txBody>
      </p:sp>
      <p:sp>
        <p:nvSpPr>
          <p:cNvPr id="50" name="Título 1"/>
          <p:cNvSpPr txBox="1">
            <a:spLocks/>
          </p:cNvSpPr>
          <p:nvPr/>
        </p:nvSpPr>
        <p:spPr>
          <a:xfrm>
            <a:off x="7773234" y="1792266"/>
            <a:ext cx="1276495" cy="994172"/>
          </a:xfrm>
          <a:prstGeom prst="rect">
            <a:avLst/>
          </a:prstGeom>
        </p:spPr>
        <p:txBody>
          <a:bodyPr vert="horz" lIns="68580" tIns="34290" rIns="68580" bIns="3429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pt-BR" sz="1350" b="1" dirty="0">
                <a:solidFill>
                  <a:prstClr val="white"/>
                </a:solidFill>
                <a:latin typeface="DINPro-Medium" panose="020B0604020101020102" pitchFamily="34" charset="0"/>
              </a:rPr>
              <a:t>Programas que expressem a causa</a:t>
            </a:r>
          </a:p>
        </p:txBody>
      </p:sp>
      <p:sp>
        <p:nvSpPr>
          <p:cNvPr id="51" name="Título 1"/>
          <p:cNvSpPr txBox="1">
            <a:spLocks/>
          </p:cNvSpPr>
          <p:nvPr/>
        </p:nvSpPr>
        <p:spPr>
          <a:xfrm>
            <a:off x="231697" y="947006"/>
            <a:ext cx="8578928"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pt-BR" sz="3000" b="1" dirty="0">
                <a:solidFill>
                  <a:srgbClr val="FF0080"/>
                </a:solidFill>
                <a:latin typeface="DINPro-Medium" panose="020B0604020101020102" pitchFamily="34" charset="0"/>
              </a:rPr>
              <a:t>Caminho estratégico Abrainc</a:t>
            </a:r>
            <a:endParaRPr lang="pt-BR" sz="3600" b="1" dirty="0">
              <a:solidFill>
                <a:srgbClr val="FF0080"/>
              </a:solidFill>
              <a:latin typeface="DINPro-Medium" panose="020B0604020101020102" pitchFamily="34" charset="0"/>
            </a:endParaRPr>
          </a:p>
        </p:txBody>
      </p:sp>
      <p:grpSp>
        <p:nvGrpSpPr>
          <p:cNvPr id="10" name="Group 9"/>
          <p:cNvGrpSpPr/>
          <p:nvPr/>
        </p:nvGrpSpPr>
        <p:grpSpPr>
          <a:xfrm>
            <a:off x="7565743" y="3033252"/>
            <a:ext cx="1271140" cy="1414847"/>
            <a:chOff x="10087657" y="3251623"/>
            <a:chExt cx="1694853" cy="1886463"/>
          </a:xfrm>
        </p:grpSpPr>
        <p:sp>
          <p:nvSpPr>
            <p:cNvPr id="35" name="Right Arrow 34"/>
            <p:cNvSpPr/>
            <p:nvPr/>
          </p:nvSpPr>
          <p:spPr>
            <a:xfrm>
              <a:off x="10087657" y="3969597"/>
              <a:ext cx="514500" cy="465667"/>
            </a:xfrm>
            <a:prstGeom prst="rightArrow">
              <a:avLst/>
            </a:prstGeom>
            <a:solidFill>
              <a:schemeClr val="bg1">
                <a:lumMod val="75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pic>
          <p:nvPicPr>
            <p:cNvPr id="8" name="Picture 7"/>
            <p:cNvPicPr>
              <a:picLocks noChangeAspect="1"/>
            </p:cNvPicPr>
            <p:nvPr/>
          </p:nvPicPr>
          <p:blipFill>
            <a:blip r:embed="rId4"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0659882" y="3251623"/>
              <a:ext cx="1077533" cy="1073940"/>
            </a:xfrm>
            <a:prstGeom prst="rect">
              <a:avLst/>
            </a:prstGeom>
          </p:spPr>
        </p:pic>
        <p:pic>
          <p:nvPicPr>
            <p:cNvPr id="53" name="Picture 52"/>
            <p:cNvPicPr>
              <a:picLocks noChangeAspect="1"/>
            </p:cNvPicPr>
            <p:nvPr/>
          </p:nvPicPr>
          <p:blipFill>
            <a:blip r:embed="rId5"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0891092" y="4249640"/>
              <a:ext cx="891418" cy="888446"/>
            </a:xfrm>
            <a:prstGeom prst="rect">
              <a:avLst/>
            </a:prstGeom>
          </p:spPr>
        </p:pic>
      </p:grpSp>
      <p:sp>
        <p:nvSpPr>
          <p:cNvPr id="46" name="Título 1"/>
          <p:cNvSpPr txBox="1">
            <a:spLocks/>
          </p:cNvSpPr>
          <p:nvPr/>
        </p:nvSpPr>
        <p:spPr>
          <a:xfrm>
            <a:off x="1741622" y="1468416"/>
            <a:ext cx="1201956" cy="1318022"/>
          </a:xfrm>
          <a:prstGeom prst="rect">
            <a:avLst/>
          </a:prstGeom>
        </p:spPr>
        <p:txBody>
          <a:bodyPr vert="horz" lIns="68580" tIns="34290" rIns="68580" bIns="3429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pt-BR" sz="1350" b="1" dirty="0" err="1">
                <a:solidFill>
                  <a:prstClr val="white"/>
                </a:solidFill>
                <a:latin typeface="DINPro-Medium" panose="020B0604020101020102" pitchFamily="34" charset="0"/>
              </a:rPr>
              <a:t>Sistema-tização</a:t>
            </a:r>
            <a:r>
              <a:rPr lang="pt-BR" sz="1350" b="1" dirty="0">
                <a:solidFill>
                  <a:prstClr val="white"/>
                </a:solidFill>
                <a:latin typeface="DINPro-Medium" panose="020B0604020101020102" pitchFamily="34" charset="0"/>
              </a:rPr>
              <a:t> da percepção pública</a:t>
            </a:r>
            <a:endParaRPr lang="pt-BR" sz="1800" b="1" dirty="0">
              <a:solidFill>
                <a:prstClr val="white"/>
              </a:solidFill>
              <a:latin typeface="DINPro-Medium" panose="020B0604020101020102" pitchFamily="34" charset="0"/>
            </a:endParaRPr>
          </a:p>
        </p:txBody>
      </p:sp>
      <p:sp>
        <p:nvSpPr>
          <p:cNvPr id="55" name="Título 1"/>
          <p:cNvSpPr txBox="1">
            <a:spLocks/>
          </p:cNvSpPr>
          <p:nvPr/>
        </p:nvSpPr>
        <p:spPr>
          <a:xfrm>
            <a:off x="2945306" y="1468416"/>
            <a:ext cx="1134126" cy="1318022"/>
          </a:xfrm>
          <a:prstGeom prst="rect">
            <a:avLst/>
          </a:prstGeom>
        </p:spPr>
        <p:txBody>
          <a:bodyPr vert="horz" lIns="68580" tIns="34290" rIns="68580" bIns="3429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pt-BR" sz="1350" b="1" dirty="0">
                <a:solidFill>
                  <a:prstClr val="white"/>
                </a:solidFill>
                <a:latin typeface="DINPro-Medium" panose="020B0604020101020102" pitchFamily="34" charset="0"/>
              </a:rPr>
              <a:t>Consenso sobre pontos críticos</a:t>
            </a:r>
            <a:endParaRPr lang="pt-BR" sz="1800" b="1" dirty="0">
              <a:solidFill>
                <a:prstClr val="white"/>
              </a:solidFill>
              <a:latin typeface="DINPro-Medium" panose="020B0604020101020102" pitchFamily="34" charset="0"/>
            </a:endParaRPr>
          </a:p>
        </p:txBody>
      </p:sp>
      <p:grpSp>
        <p:nvGrpSpPr>
          <p:cNvPr id="13" name="Group 12"/>
          <p:cNvGrpSpPr/>
          <p:nvPr/>
        </p:nvGrpSpPr>
        <p:grpSpPr>
          <a:xfrm>
            <a:off x="3631946" y="4698889"/>
            <a:ext cx="4326768" cy="1067879"/>
            <a:chOff x="4842594" y="5122186"/>
            <a:chExt cx="5769024" cy="1423838"/>
          </a:xfrm>
        </p:grpSpPr>
        <p:sp>
          <p:nvSpPr>
            <p:cNvPr id="2" name="Bent-Up Arrow 1"/>
            <p:cNvSpPr/>
            <p:nvPr/>
          </p:nvSpPr>
          <p:spPr>
            <a:xfrm rot="16200000" flipH="1">
              <a:off x="9468040" y="5095943"/>
              <a:ext cx="1117335" cy="1169821"/>
            </a:xfrm>
            <a:prstGeom prst="bentUpArrow">
              <a:avLst>
                <a:gd name="adj1" fmla="val 25000"/>
                <a:gd name="adj2" fmla="val 23846"/>
                <a:gd name="adj3" fmla="val 25000"/>
              </a:avLst>
            </a:prstGeom>
            <a:solidFill>
              <a:schemeClr val="bg1">
                <a:lumMod val="75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2" name="Up Ribbon 11"/>
            <p:cNvSpPr/>
            <p:nvPr/>
          </p:nvSpPr>
          <p:spPr>
            <a:xfrm>
              <a:off x="4842594" y="5341906"/>
              <a:ext cx="4310987" cy="1204118"/>
            </a:xfrm>
            <a:prstGeom prst="ribbon2">
              <a:avLst>
                <a:gd name="adj1" fmla="val 16667"/>
                <a:gd name="adj2" fmla="val 75000"/>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r>
                <a:rPr lang="en-US" sz="1650" dirty="0" err="1">
                  <a:solidFill>
                    <a:prstClr val="black"/>
                  </a:solidFill>
                  <a:latin typeface="DIN Alternate Bold"/>
                  <a:cs typeface="DIN Alternate Bold"/>
                </a:rPr>
                <a:t>Sínteses</a:t>
              </a:r>
              <a:r>
                <a:rPr lang="en-US" sz="1650" dirty="0">
                  <a:solidFill>
                    <a:prstClr val="black"/>
                  </a:solidFill>
                  <a:latin typeface="DIN Alternate Bold"/>
                  <a:cs typeface="DIN Alternate Bold"/>
                </a:rPr>
                <a:t> </a:t>
              </a:r>
              <a:r>
                <a:rPr lang="en-US" sz="1650" dirty="0" err="1">
                  <a:solidFill>
                    <a:prstClr val="black"/>
                  </a:solidFill>
                  <a:latin typeface="DIN Alternate Bold"/>
                  <a:cs typeface="DIN Alternate Bold"/>
                </a:rPr>
                <a:t>mobilizadoras</a:t>
              </a:r>
              <a:r>
                <a:rPr lang="en-US" sz="1650" dirty="0">
                  <a:solidFill>
                    <a:prstClr val="black"/>
                  </a:solidFill>
                  <a:latin typeface="DIN Alternate Bold"/>
                  <a:cs typeface="DIN Alternate Bold"/>
                </a:rPr>
                <a:t>, slogans, </a:t>
              </a:r>
              <a:r>
                <a:rPr lang="en-US" sz="1650" dirty="0" err="1">
                  <a:solidFill>
                    <a:prstClr val="black"/>
                  </a:solidFill>
                  <a:latin typeface="DIN Alternate Bold"/>
                  <a:cs typeface="DIN Alternate Bold"/>
                </a:rPr>
                <a:t>mensagens</a:t>
              </a:r>
              <a:endParaRPr lang="en-US" sz="1650" dirty="0">
                <a:solidFill>
                  <a:prstClr val="black"/>
                </a:solidFill>
                <a:latin typeface="DIN Alternate Bold"/>
                <a:cs typeface="DIN Alternate Bold"/>
              </a:endParaRPr>
            </a:p>
          </p:txBody>
        </p:sp>
      </p:grpSp>
      <p:grpSp>
        <p:nvGrpSpPr>
          <p:cNvPr id="14" name="Group 13"/>
          <p:cNvGrpSpPr/>
          <p:nvPr/>
        </p:nvGrpSpPr>
        <p:grpSpPr>
          <a:xfrm>
            <a:off x="295690" y="4863679"/>
            <a:ext cx="3286983" cy="903089"/>
            <a:chOff x="394253" y="5341906"/>
            <a:chExt cx="4382644" cy="1204118"/>
          </a:xfrm>
        </p:grpSpPr>
        <p:sp>
          <p:nvSpPr>
            <p:cNvPr id="7" name="Oval 6"/>
            <p:cNvSpPr/>
            <p:nvPr/>
          </p:nvSpPr>
          <p:spPr>
            <a:xfrm>
              <a:off x="394253" y="5341906"/>
              <a:ext cx="3701306" cy="1204118"/>
            </a:xfrm>
            <a:prstGeom prst="ellips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r>
                <a:rPr lang="en-US" sz="1650" dirty="0" err="1">
                  <a:solidFill>
                    <a:prstClr val="black"/>
                  </a:solidFill>
                  <a:latin typeface="DIN Alternate Bold"/>
                  <a:cs typeface="DIN Alternate Bold"/>
                </a:rPr>
                <a:t>Melhores</a:t>
              </a:r>
              <a:r>
                <a:rPr lang="en-US" sz="1650" dirty="0">
                  <a:solidFill>
                    <a:prstClr val="black"/>
                  </a:solidFill>
                  <a:latin typeface="DIN Alternate Bold"/>
                  <a:cs typeface="DIN Alternate Bold"/>
                </a:rPr>
                <a:t> </a:t>
              </a:r>
              <a:r>
                <a:rPr lang="en-US" sz="1650" dirty="0" err="1">
                  <a:solidFill>
                    <a:prstClr val="black"/>
                  </a:solidFill>
                  <a:latin typeface="DIN Alternate Bold"/>
                  <a:cs typeface="DIN Alternate Bold"/>
                </a:rPr>
                <a:t>relações</a:t>
              </a:r>
              <a:r>
                <a:rPr lang="en-US" sz="1650" dirty="0">
                  <a:solidFill>
                    <a:prstClr val="black"/>
                  </a:solidFill>
                  <a:latin typeface="DIN Alternate Bold"/>
                  <a:cs typeface="DIN Alternate Bold"/>
                </a:rPr>
                <a:t> e </a:t>
              </a:r>
              <a:r>
                <a:rPr lang="en-US" sz="1650" dirty="0" err="1">
                  <a:solidFill>
                    <a:prstClr val="black"/>
                  </a:solidFill>
                  <a:latin typeface="DIN Alternate Bold"/>
                  <a:cs typeface="DIN Alternate Bold"/>
                </a:rPr>
                <a:t>comunicação</a:t>
              </a:r>
              <a:r>
                <a:rPr lang="en-US" sz="1650" dirty="0">
                  <a:solidFill>
                    <a:prstClr val="black"/>
                  </a:solidFill>
                  <a:latin typeface="DIN Alternate Bold"/>
                  <a:cs typeface="DIN Alternate Bold"/>
                </a:rPr>
                <a:t> com a </a:t>
              </a:r>
              <a:r>
                <a:rPr lang="en-US" sz="1650" dirty="0" err="1">
                  <a:solidFill>
                    <a:prstClr val="black"/>
                  </a:solidFill>
                  <a:latin typeface="DIN Alternate Bold"/>
                  <a:cs typeface="DIN Alternate Bold"/>
                </a:rPr>
                <a:t>sociedade</a:t>
              </a:r>
              <a:endParaRPr lang="en-US" sz="1650" dirty="0">
                <a:solidFill>
                  <a:prstClr val="black"/>
                </a:solidFill>
                <a:latin typeface="DIN Alternate Bold"/>
                <a:cs typeface="DIN Alternate Bold"/>
              </a:endParaRPr>
            </a:p>
          </p:txBody>
        </p:sp>
        <p:sp>
          <p:nvSpPr>
            <p:cNvPr id="42" name="Right Arrow 41"/>
            <p:cNvSpPr/>
            <p:nvPr/>
          </p:nvSpPr>
          <p:spPr>
            <a:xfrm flipH="1">
              <a:off x="4372480" y="5763790"/>
              <a:ext cx="404417" cy="465667"/>
            </a:xfrm>
            <a:prstGeom prst="rightArrow">
              <a:avLst/>
            </a:prstGeom>
            <a:solidFill>
              <a:schemeClr val="bg1">
                <a:lumMod val="75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Tree>
    <p:extLst>
      <p:ext uri="{BB962C8B-B14F-4D97-AF65-F5344CB8AC3E}">
        <p14:creationId xmlns:p14="http://schemas.microsoft.com/office/powerpoint/2010/main" val="288295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p:cNvGrpSpPr/>
          <p:nvPr/>
        </p:nvGrpSpPr>
        <p:grpSpPr>
          <a:xfrm>
            <a:off x="107504" y="769515"/>
            <a:ext cx="8849455" cy="5427074"/>
            <a:chOff x="-200519" y="-116981"/>
            <a:chExt cx="12599305" cy="7236099"/>
          </a:xfrm>
        </p:grpSpPr>
        <p:sp>
          <p:nvSpPr>
            <p:cNvPr id="41" name="Rectangle 40"/>
            <p:cNvSpPr/>
            <p:nvPr/>
          </p:nvSpPr>
          <p:spPr>
            <a:xfrm>
              <a:off x="-200519" y="-116981"/>
              <a:ext cx="12599305" cy="7236099"/>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pic>
          <p:nvPicPr>
            <p:cNvPr id="40" name="Picture 39"/>
            <p:cNvPicPr>
              <a:picLocks noChangeAspect="1"/>
            </p:cNvPicPr>
            <p:nvPr/>
          </p:nvPicPr>
          <p:blipFill>
            <a:blip r:embed="rId3" cstate="email">
              <a:alphaModFix amt="60000"/>
              <a:extLst>
                <a:ext uri="{28A0092B-C50C-407E-A947-70E740481C1C}">
                  <a14:useLocalDpi xmlns:a14="http://schemas.microsoft.com/office/drawing/2010/main"/>
                </a:ext>
              </a:extLst>
            </a:blip>
            <a:stretch>
              <a:fillRect/>
            </a:stretch>
          </p:blipFill>
          <p:spPr>
            <a:xfrm>
              <a:off x="0" y="13647"/>
              <a:ext cx="12192000" cy="6858000"/>
            </a:xfrm>
            <a:prstGeom prst="rect">
              <a:avLst/>
            </a:prstGeom>
          </p:spPr>
        </p:pic>
      </p:grpSp>
      <p:sp>
        <p:nvSpPr>
          <p:cNvPr id="47" name="Título 1"/>
          <p:cNvSpPr>
            <a:spLocks noGrp="1"/>
          </p:cNvSpPr>
          <p:nvPr>
            <p:ph type="title"/>
          </p:nvPr>
        </p:nvSpPr>
        <p:spPr>
          <a:xfrm>
            <a:off x="281026" y="1731132"/>
            <a:ext cx="8529599" cy="609927"/>
          </a:xfrm>
        </p:spPr>
        <p:txBody>
          <a:bodyPr anchor="t">
            <a:normAutofit/>
          </a:bodyPr>
          <a:lstStyle/>
          <a:p>
            <a:pPr algn="dist"/>
            <a:r>
              <a:rPr lang="pt-BR" sz="1500" dirty="0">
                <a:solidFill>
                  <a:schemeClr val="bg1"/>
                </a:solidFill>
                <a:latin typeface="DINPro-Medium" panose="020B0604020101020102" pitchFamily="34" charset="0"/>
              </a:rPr>
              <a:t>FERNANDO DE MELLO FRANCO | LUIZ ROBERTO HORST SILVEIRA PINTO | NABIL BONDUKI | OTÁVIO ZARVOS | RICARDO YAZBEK | RICARDO YOUNG | VANDERLEY JOHN</a:t>
            </a:r>
            <a:endParaRPr lang="pt-BR" sz="1500" b="1" dirty="0">
              <a:solidFill>
                <a:srgbClr val="FF0066"/>
              </a:solidFill>
              <a:latin typeface="DINPro-Medium" panose="020B0604020101020102" pitchFamily="34" charset="0"/>
            </a:endParaRPr>
          </a:p>
        </p:txBody>
      </p:sp>
      <p:sp>
        <p:nvSpPr>
          <p:cNvPr id="51" name="Título 1"/>
          <p:cNvSpPr txBox="1">
            <a:spLocks/>
          </p:cNvSpPr>
          <p:nvPr/>
        </p:nvSpPr>
        <p:spPr>
          <a:xfrm>
            <a:off x="231697" y="963426"/>
            <a:ext cx="8578928"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pt-BR" sz="3000" b="1" dirty="0">
                <a:solidFill>
                  <a:srgbClr val="FF0066"/>
                </a:solidFill>
                <a:latin typeface="DINPro-Medium" panose="020B0604020101020102" pitchFamily="34" charset="0"/>
              </a:rPr>
              <a:t>Formadores de opinião</a:t>
            </a:r>
            <a:endParaRPr lang="pt-BR" sz="3600" b="1" dirty="0">
              <a:solidFill>
                <a:srgbClr val="FF0066"/>
              </a:solidFill>
              <a:latin typeface="DINPro-Medium" panose="020B0604020101020102" pitchFamily="34" charset="0"/>
            </a:endParaRPr>
          </a:p>
        </p:txBody>
      </p:sp>
      <p:cxnSp>
        <p:nvCxnSpPr>
          <p:cNvPr id="7" name="Straight Connector 6"/>
          <p:cNvCxnSpPr/>
          <p:nvPr/>
        </p:nvCxnSpPr>
        <p:spPr>
          <a:xfrm>
            <a:off x="4343400" y="3037827"/>
            <a:ext cx="0" cy="2401263"/>
          </a:xfrm>
          <a:prstGeom prst="line">
            <a:avLst/>
          </a:prstGeom>
          <a:ln w="38100"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564747" y="2381666"/>
            <a:ext cx="559763" cy="559763"/>
          </a:xfrm>
          <a:prstGeom prst="ellips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4050" b="1" dirty="0">
              <a:solidFill>
                <a:srgbClr val="FF0066"/>
              </a:solidFill>
            </a:endParaRPr>
          </a:p>
        </p:txBody>
      </p:sp>
      <p:sp>
        <p:nvSpPr>
          <p:cNvPr id="57" name="Título 1"/>
          <p:cNvSpPr txBox="1">
            <a:spLocks/>
          </p:cNvSpPr>
          <p:nvPr/>
        </p:nvSpPr>
        <p:spPr>
          <a:xfrm>
            <a:off x="697599" y="2905319"/>
            <a:ext cx="4105435" cy="2787774"/>
          </a:xfrm>
          <a:prstGeom prst="rect">
            <a:avLst/>
          </a:prstGeom>
        </p:spPr>
        <p:txBody>
          <a:bodyPr vert="horz" lIns="68580" tIns="34290" rIns="68580" bIns="34290" rtlCol="0" anchor="t">
            <a:normAutofit/>
          </a:bodyPr>
          <a:lstStyle>
            <a:lvl1pPr algn="ctr" defTabSz="457200" rtl="0" eaLnBrk="1" latinLnBrk="0" hangingPunct="1">
              <a:spcBef>
                <a:spcPct val="0"/>
              </a:spcBef>
              <a:buNone/>
              <a:defRPr sz="2800" b="1" kern="1200">
                <a:solidFill>
                  <a:schemeClr val="tx1"/>
                </a:solidFill>
                <a:latin typeface="+mj-lt"/>
                <a:ea typeface="+mj-ea"/>
                <a:cs typeface="+mj-cs"/>
              </a:defRPr>
            </a:lvl1pPr>
          </a:lstStyle>
          <a:p>
            <a:pPr marL="257175" indent="-257175" algn="l" fontAlgn="auto">
              <a:lnSpc>
                <a:spcPct val="120000"/>
              </a:lnSpc>
              <a:spcAft>
                <a:spcPts val="0"/>
              </a:spcAft>
              <a:buFont typeface="Arial"/>
              <a:buChar char="•"/>
            </a:pPr>
            <a:r>
              <a:rPr lang="pt-BR" sz="1350" dirty="0">
                <a:solidFill>
                  <a:prstClr val="white"/>
                </a:solidFill>
                <a:latin typeface="DINPro-Medium" panose="020B0604020101020102" pitchFamily="34" charset="0"/>
              </a:rPr>
              <a:t>Segurança Social</a:t>
            </a:r>
          </a:p>
          <a:p>
            <a:pPr marL="257175" indent="-257175" algn="l" fontAlgn="auto">
              <a:lnSpc>
                <a:spcPct val="120000"/>
              </a:lnSpc>
              <a:spcAft>
                <a:spcPts val="0"/>
              </a:spcAft>
              <a:buFont typeface="Arial"/>
              <a:buChar char="•"/>
            </a:pPr>
            <a:r>
              <a:rPr lang="pt-BR" sz="1350" dirty="0">
                <a:solidFill>
                  <a:prstClr val="white"/>
                </a:solidFill>
                <a:latin typeface="DINPro-Medium" panose="020B0604020101020102" pitchFamily="34" charset="0"/>
              </a:rPr>
              <a:t>Oferta e demanda</a:t>
            </a:r>
          </a:p>
          <a:p>
            <a:pPr marL="257175" indent="-257175" algn="l" fontAlgn="auto">
              <a:lnSpc>
                <a:spcPct val="120000"/>
              </a:lnSpc>
              <a:spcAft>
                <a:spcPts val="0"/>
              </a:spcAft>
              <a:buFont typeface="Arial"/>
              <a:buChar char="•"/>
            </a:pPr>
            <a:r>
              <a:rPr lang="pt-BR" sz="1350" dirty="0">
                <a:solidFill>
                  <a:prstClr val="white"/>
                </a:solidFill>
                <a:latin typeface="DINPro-Medium" panose="020B0604020101020102" pitchFamily="34" charset="0"/>
              </a:rPr>
              <a:t>Efeito estruturante</a:t>
            </a:r>
          </a:p>
          <a:p>
            <a:pPr marL="257175" indent="-257175" algn="l" fontAlgn="auto">
              <a:lnSpc>
                <a:spcPct val="120000"/>
              </a:lnSpc>
              <a:spcAft>
                <a:spcPts val="0"/>
              </a:spcAft>
              <a:buFont typeface="Arial"/>
              <a:buChar char="•"/>
            </a:pPr>
            <a:r>
              <a:rPr lang="pt-BR" sz="1350" dirty="0">
                <a:solidFill>
                  <a:prstClr val="white"/>
                </a:solidFill>
                <a:latin typeface="DINPro-Medium" panose="020B0604020101020102" pitchFamily="34" charset="0"/>
              </a:rPr>
              <a:t>Motor econômico</a:t>
            </a:r>
          </a:p>
          <a:p>
            <a:pPr marL="257175" indent="-257175" algn="l" fontAlgn="auto">
              <a:lnSpc>
                <a:spcPct val="120000"/>
              </a:lnSpc>
              <a:spcAft>
                <a:spcPts val="0"/>
              </a:spcAft>
              <a:buFont typeface="Arial"/>
              <a:buChar char="•"/>
            </a:pPr>
            <a:r>
              <a:rPr lang="pt-BR" sz="1350" dirty="0">
                <a:solidFill>
                  <a:prstClr val="white"/>
                </a:solidFill>
                <a:latin typeface="DINPro-Medium" panose="020B0604020101020102" pitchFamily="34" charset="0"/>
              </a:rPr>
              <a:t>Emprego</a:t>
            </a:r>
          </a:p>
          <a:p>
            <a:pPr marL="257175" indent="-257175" algn="l" fontAlgn="auto">
              <a:lnSpc>
                <a:spcPct val="120000"/>
              </a:lnSpc>
              <a:spcAft>
                <a:spcPts val="0"/>
              </a:spcAft>
              <a:buFont typeface="Arial"/>
              <a:buChar char="•"/>
            </a:pPr>
            <a:r>
              <a:rPr lang="pt-BR" sz="1350" dirty="0">
                <a:solidFill>
                  <a:prstClr val="white"/>
                </a:solidFill>
                <a:latin typeface="DINPro-Medium" panose="020B0604020101020102" pitchFamily="34" charset="0"/>
              </a:rPr>
              <a:t>Moradia popular</a:t>
            </a:r>
          </a:p>
          <a:p>
            <a:pPr marL="257175" indent="-257175" algn="l" fontAlgn="auto">
              <a:lnSpc>
                <a:spcPct val="120000"/>
              </a:lnSpc>
              <a:spcAft>
                <a:spcPts val="0"/>
              </a:spcAft>
              <a:buFont typeface="Arial"/>
              <a:buChar char="•"/>
            </a:pPr>
            <a:r>
              <a:rPr lang="pt-BR" sz="1350" dirty="0">
                <a:solidFill>
                  <a:prstClr val="white"/>
                </a:solidFill>
                <a:latin typeface="DINPro-Medium" panose="020B0604020101020102" pitchFamily="34" charset="0"/>
              </a:rPr>
              <a:t>Planejamento</a:t>
            </a:r>
          </a:p>
          <a:p>
            <a:pPr marL="257175" indent="-257175" algn="l" fontAlgn="auto">
              <a:lnSpc>
                <a:spcPct val="120000"/>
              </a:lnSpc>
              <a:spcAft>
                <a:spcPts val="0"/>
              </a:spcAft>
              <a:buFont typeface="Arial"/>
              <a:buChar char="•"/>
            </a:pPr>
            <a:endParaRPr lang="pt-BR" sz="1350" dirty="0">
              <a:solidFill>
                <a:prstClr val="white"/>
              </a:solidFill>
              <a:latin typeface="DINPro-Medium" panose="020B0604020101020102" pitchFamily="34" charset="0"/>
            </a:endParaRPr>
          </a:p>
          <a:p>
            <a:pPr marL="257175" indent="-257175" algn="l" fontAlgn="auto">
              <a:lnSpc>
                <a:spcPct val="120000"/>
              </a:lnSpc>
              <a:spcAft>
                <a:spcPts val="0"/>
              </a:spcAft>
              <a:buFont typeface="Arial"/>
              <a:buChar char="•"/>
            </a:pPr>
            <a:endParaRPr lang="pt-BR" sz="1350" dirty="0">
              <a:solidFill>
                <a:prstClr val="white"/>
              </a:solidFill>
              <a:latin typeface="DINPro-Medium" panose="020B0604020101020102" pitchFamily="34" charset="0"/>
            </a:endParaRPr>
          </a:p>
        </p:txBody>
      </p:sp>
      <p:sp>
        <p:nvSpPr>
          <p:cNvPr id="59" name="Título 1"/>
          <p:cNvSpPr txBox="1">
            <a:spLocks/>
          </p:cNvSpPr>
          <p:nvPr/>
        </p:nvSpPr>
        <p:spPr>
          <a:xfrm>
            <a:off x="4851524" y="2905319"/>
            <a:ext cx="4105435" cy="2787774"/>
          </a:xfrm>
          <a:prstGeom prst="rect">
            <a:avLst/>
          </a:prstGeom>
        </p:spPr>
        <p:txBody>
          <a:bodyPr vert="horz" lIns="68580" tIns="34290" rIns="68580" bIns="34290" rtlCol="0" anchor="t">
            <a:normAutofit lnSpcReduction="10000"/>
          </a:bodyPr>
          <a:lstStyle>
            <a:lvl1pPr algn="ctr" defTabSz="457200" rtl="0" eaLnBrk="1" latinLnBrk="0" hangingPunct="1">
              <a:spcBef>
                <a:spcPct val="0"/>
              </a:spcBef>
              <a:buNone/>
              <a:defRPr sz="2800" b="1" kern="1200">
                <a:solidFill>
                  <a:schemeClr val="tx1"/>
                </a:solidFill>
                <a:latin typeface="+mj-lt"/>
                <a:ea typeface="+mj-ea"/>
                <a:cs typeface="+mj-cs"/>
              </a:defRPr>
            </a:lvl1pPr>
          </a:lstStyle>
          <a:p>
            <a:pPr marL="257175" indent="-257175" algn="l" fontAlgn="auto">
              <a:lnSpc>
                <a:spcPct val="120000"/>
              </a:lnSpc>
              <a:spcAft>
                <a:spcPts val="0"/>
              </a:spcAft>
              <a:buFont typeface="Arial"/>
              <a:buChar char="•"/>
            </a:pPr>
            <a:r>
              <a:rPr lang="pt-BR" sz="1350" dirty="0">
                <a:solidFill>
                  <a:prstClr val="white"/>
                </a:solidFill>
                <a:latin typeface="DINPro-Medium" panose="020B0604020101020102" pitchFamily="34" charset="0"/>
              </a:rPr>
              <a:t>Ganância</a:t>
            </a:r>
          </a:p>
          <a:p>
            <a:pPr marL="257175" indent="-257175" algn="l" fontAlgn="auto">
              <a:lnSpc>
                <a:spcPct val="120000"/>
              </a:lnSpc>
              <a:spcAft>
                <a:spcPts val="0"/>
              </a:spcAft>
              <a:buFont typeface="Arial"/>
              <a:buChar char="•"/>
            </a:pPr>
            <a:r>
              <a:rPr lang="pt-BR" sz="1350" dirty="0">
                <a:solidFill>
                  <a:prstClr val="white"/>
                </a:solidFill>
                <a:latin typeface="DINPro-Medium" panose="020B0604020101020102" pitchFamily="34" charset="0"/>
              </a:rPr>
              <a:t>Influência política</a:t>
            </a:r>
          </a:p>
          <a:p>
            <a:pPr marL="257175" indent="-257175" algn="l" fontAlgn="auto">
              <a:lnSpc>
                <a:spcPct val="120000"/>
              </a:lnSpc>
              <a:spcAft>
                <a:spcPts val="0"/>
              </a:spcAft>
              <a:buFont typeface="Arial"/>
              <a:buChar char="•"/>
            </a:pPr>
            <a:r>
              <a:rPr lang="pt-BR" sz="1350" dirty="0">
                <a:solidFill>
                  <a:prstClr val="white"/>
                </a:solidFill>
                <a:latin typeface="DINPro-Medium" panose="020B0604020101020102" pitchFamily="34" charset="0"/>
              </a:rPr>
              <a:t>Insensibilidade</a:t>
            </a:r>
          </a:p>
          <a:p>
            <a:pPr marL="257175" indent="-257175" algn="l" fontAlgn="auto">
              <a:lnSpc>
                <a:spcPct val="120000"/>
              </a:lnSpc>
              <a:spcAft>
                <a:spcPts val="0"/>
              </a:spcAft>
              <a:buFont typeface="Arial"/>
              <a:buChar char="•"/>
            </a:pPr>
            <a:r>
              <a:rPr lang="pt-BR" sz="1350" dirty="0">
                <a:solidFill>
                  <a:prstClr val="white"/>
                </a:solidFill>
                <a:latin typeface="DINPro-Medium" panose="020B0604020101020102" pitchFamily="34" charset="0"/>
              </a:rPr>
              <a:t>Arrogância</a:t>
            </a:r>
          </a:p>
          <a:p>
            <a:pPr marL="257175" indent="-257175" algn="l" fontAlgn="auto">
              <a:lnSpc>
                <a:spcPct val="120000"/>
              </a:lnSpc>
              <a:spcAft>
                <a:spcPts val="0"/>
              </a:spcAft>
              <a:buFont typeface="Arial"/>
              <a:buChar char="•"/>
            </a:pPr>
            <a:r>
              <a:rPr lang="pt-BR" sz="1350" dirty="0">
                <a:solidFill>
                  <a:prstClr val="white"/>
                </a:solidFill>
                <a:latin typeface="DINPro-Medium" panose="020B0604020101020102" pitchFamily="34" charset="0"/>
              </a:rPr>
              <a:t>Adensamento</a:t>
            </a:r>
          </a:p>
          <a:p>
            <a:pPr marL="257175" indent="-257175" algn="l" fontAlgn="auto">
              <a:lnSpc>
                <a:spcPct val="120000"/>
              </a:lnSpc>
              <a:spcAft>
                <a:spcPts val="0"/>
              </a:spcAft>
              <a:buFont typeface="Arial"/>
              <a:buChar char="•"/>
            </a:pPr>
            <a:r>
              <a:rPr lang="pt-BR" sz="1350" dirty="0">
                <a:solidFill>
                  <a:prstClr val="white"/>
                </a:solidFill>
                <a:latin typeface="DINPro-Medium" panose="020B0604020101020102" pitchFamily="34" charset="0"/>
              </a:rPr>
              <a:t>Destruição da memória</a:t>
            </a:r>
          </a:p>
          <a:p>
            <a:pPr marL="257175" indent="-257175" algn="l" fontAlgn="auto">
              <a:lnSpc>
                <a:spcPct val="120000"/>
              </a:lnSpc>
              <a:spcAft>
                <a:spcPts val="0"/>
              </a:spcAft>
              <a:buFont typeface="Arial"/>
              <a:buChar char="•"/>
            </a:pPr>
            <a:r>
              <a:rPr lang="pt-BR" sz="1350" dirty="0">
                <a:solidFill>
                  <a:prstClr val="white"/>
                </a:solidFill>
                <a:latin typeface="DINPro-Medium" panose="020B0604020101020102" pitchFamily="34" charset="0"/>
              </a:rPr>
              <a:t>Desenvolvimento caótico</a:t>
            </a:r>
          </a:p>
          <a:p>
            <a:pPr marL="257175" indent="-257175" algn="l" fontAlgn="auto">
              <a:lnSpc>
                <a:spcPct val="120000"/>
              </a:lnSpc>
              <a:spcAft>
                <a:spcPts val="0"/>
              </a:spcAft>
              <a:buFont typeface="Arial"/>
              <a:buChar char="•"/>
            </a:pPr>
            <a:r>
              <a:rPr lang="pt-BR" sz="1350" dirty="0">
                <a:solidFill>
                  <a:prstClr val="white"/>
                </a:solidFill>
                <a:latin typeface="DINPro-Medium" panose="020B0604020101020102" pitchFamily="34" charset="0"/>
              </a:rPr>
              <a:t>Urbanização</a:t>
            </a:r>
          </a:p>
          <a:p>
            <a:pPr marL="257175" indent="-257175" algn="l" fontAlgn="auto">
              <a:lnSpc>
                <a:spcPct val="120000"/>
              </a:lnSpc>
              <a:spcAft>
                <a:spcPts val="0"/>
              </a:spcAft>
              <a:buFont typeface="Arial"/>
              <a:buChar char="•"/>
            </a:pPr>
            <a:r>
              <a:rPr lang="pt-BR" sz="1350" dirty="0">
                <a:solidFill>
                  <a:prstClr val="white"/>
                </a:solidFill>
                <a:latin typeface="DINPro-Medium" panose="020B0604020101020102" pitchFamily="34" charset="0"/>
              </a:rPr>
              <a:t>Mobilidade</a:t>
            </a:r>
          </a:p>
          <a:p>
            <a:pPr marL="257175" indent="-257175" algn="l" fontAlgn="auto">
              <a:lnSpc>
                <a:spcPct val="120000"/>
              </a:lnSpc>
              <a:spcAft>
                <a:spcPts val="0"/>
              </a:spcAft>
              <a:buFont typeface="Arial"/>
              <a:buChar char="•"/>
            </a:pPr>
            <a:r>
              <a:rPr lang="pt-BR" sz="1350" dirty="0">
                <a:solidFill>
                  <a:prstClr val="white"/>
                </a:solidFill>
                <a:latin typeface="DINPro-Medium" panose="020B0604020101020102" pitchFamily="34" charset="0"/>
              </a:rPr>
              <a:t>Falta de debate</a:t>
            </a:r>
          </a:p>
          <a:p>
            <a:pPr marL="257175" indent="-257175" algn="l" fontAlgn="auto">
              <a:lnSpc>
                <a:spcPct val="120000"/>
              </a:lnSpc>
              <a:spcAft>
                <a:spcPts val="0"/>
              </a:spcAft>
              <a:buFont typeface="Arial"/>
              <a:buChar char="•"/>
            </a:pPr>
            <a:r>
              <a:rPr lang="pt-BR" sz="1350" dirty="0">
                <a:solidFill>
                  <a:prstClr val="white"/>
                </a:solidFill>
                <a:latin typeface="DINPro-Medium" panose="020B0604020101020102" pitchFamily="34" charset="0"/>
              </a:rPr>
              <a:t>Atraso institucional</a:t>
            </a:r>
          </a:p>
          <a:p>
            <a:pPr marL="257175" indent="-257175" algn="l" fontAlgn="auto">
              <a:lnSpc>
                <a:spcPct val="120000"/>
              </a:lnSpc>
              <a:spcAft>
                <a:spcPts val="0"/>
              </a:spcAft>
              <a:buFont typeface="Arial"/>
              <a:buChar char="•"/>
            </a:pPr>
            <a:r>
              <a:rPr lang="pt-BR" sz="1350" dirty="0">
                <a:solidFill>
                  <a:prstClr val="white"/>
                </a:solidFill>
                <a:latin typeface="DINPro-Medium" panose="020B0604020101020102" pitchFamily="34" charset="0"/>
              </a:rPr>
              <a:t>Projetos deficientes / Apagão de engenheiros</a:t>
            </a:r>
          </a:p>
          <a:p>
            <a:pPr marL="257175" indent="-257175" algn="l" fontAlgn="auto">
              <a:lnSpc>
                <a:spcPct val="120000"/>
              </a:lnSpc>
              <a:spcAft>
                <a:spcPts val="0"/>
              </a:spcAft>
              <a:buFont typeface="Arial"/>
              <a:buChar char="•"/>
            </a:pPr>
            <a:endParaRPr lang="pt-BR" sz="1350" dirty="0">
              <a:solidFill>
                <a:prstClr val="white"/>
              </a:solidFill>
              <a:latin typeface="DINPro-Medium" panose="020B0604020101020102" pitchFamily="34" charset="0"/>
            </a:endParaRPr>
          </a:p>
          <a:p>
            <a:pPr marL="257175" indent="-257175" algn="l" fontAlgn="auto">
              <a:lnSpc>
                <a:spcPct val="120000"/>
              </a:lnSpc>
              <a:spcAft>
                <a:spcPts val="0"/>
              </a:spcAft>
              <a:buFont typeface="Arial"/>
              <a:buChar char="•"/>
            </a:pPr>
            <a:endParaRPr lang="pt-BR" sz="1350" dirty="0">
              <a:solidFill>
                <a:prstClr val="white"/>
              </a:solidFill>
              <a:latin typeface="DINPro-Medium" panose="020B0604020101020102" pitchFamily="34" charset="0"/>
            </a:endParaRPr>
          </a:p>
          <a:p>
            <a:pPr marL="257175" indent="-257175" algn="l" fontAlgn="auto">
              <a:lnSpc>
                <a:spcPct val="120000"/>
              </a:lnSpc>
              <a:spcAft>
                <a:spcPts val="0"/>
              </a:spcAft>
              <a:buFont typeface="Arial"/>
              <a:buChar char="•"/>
            </a:pPr>
            <a:endParaRPr lang="pt-BR" sz="1350" dirty="0">
              <a:solidFill>
                <a:prstClr val="white"/>
              </a:solidFill>
              <a:latin typeface="DINPro-Medium" panose="020B0604020101020102" pitchFamily="34" charset="0"/>
            </a:endParaRPr>
          </a:p>
        </p:txBody>
      </p:sp>
      <p:sp>
        <p:nvSpPr>
          <p:cNvPr id="13" name="Up Arrow 12"/>
          <p:cNvSpPr/>
          <p:nvPr/>
        </p:nvSpPr>
        <p:spPr>
          <a:xfrm>
            <a:off x="664711" y="2508665"/>
            <a:ext cx="359834" cy="305763"/>
          </a:xfrm>
          <a:prstGeom prst="upArrow">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nvGrpSpPr>
          <p:cNvPr id="2" name="Group 1"/>
          <p:cNvGrpSpPr/>
          <p:nvPr/>
        </p:nvGrpSpPr>
        <p:grpSpPr>
          <a:xfrm>
            <a:off x="4598290" y="2381666"/>
            <a:ext cx="559763" cy="559763"/>
            <a:chOff x="6131052" y="2273432"/>
            <a:chExt cx="746351" cy="746351"/>
          </a:xfrm>
        </p:grpSpPr>
        <p:sp>
          <p:nvSpPr>
            <p:cNvPr id="56" name="Oval 55"/>
            <p:cNvSpPr/>
            <p:nvPr/>
          </p:nvSpPr>
          <p:spPr>
            <a:xfrm>
              <a:off x="6131052" y="2273432"/>
              <a:ext cx="746351" cy="746351"/>
            </a:xfrm>
            <a:prstGeom prst="ellips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5400" b="1" dirty="0">
                <a:solidFill>
                  <a:srgbClr val="FF0066"/>
                </a:solidFill>
              </a:endParaRPr>
            </a:p>
          </p:txBody>
        </p:sp>
        <p:sp>
          <p:nvSpPr>
            <p:cNvPr id="60" name="Up Arrow 59"/>
            <p:cNvSpPr/>
            <p:nvPr/>
          </p:nvSpPr>
          <p:spPr>
            <a:xfrm rot="10800000">
              <a:off x="6264338" y="2442765"/>
              <a:ext cx="479778" cy="407684"/>
            </a:xfrm>
            <a:prstGeom prst="up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Tree>
    <p:extLst>
      <p:ext uri="{BB962C8B-B14F-4D97-AF65-F5344CB8AC3E}">
        <p14:creationId xmlns:p14="http://schemas.microsoft.com/office/powerpoint/2010/main" val="133142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anim calcmode="lin" valueType="num">
                                      <p:cBhvr additive="base">
                                        <p:cTn id="23" dur="500" fill="hold"/>
                                        <p:tgtEl>
                                          <p:spTgt spid="59"/>
                                        </p:tgtEl>
                                        <p:attrNameLst>
                                          <p:attrName>ppt_x</p:attrName>
                                        </p:attrNameLst>
                                      </p:cBhvr>
                                      <p:tavLst>
                                        <p:tav tm="0">
                                          <p:val>
                                            <p:strVal val="0-#ppt_w/2"/>
                                          </p:val>
                                        </p:tav>
                                        <p:tav tm="100000">
                                          <p:val>
                                            <p:strVal val="#ppt_x"/>
                                          </p:val>
                                        </p:tav>
                                      </p:tavLst>
                                    </p:anim>
                                    <p:anim calcmode="lin" valueType="num">
                                      <p:cBhvr additive="base">
                                        <p:cTn id="24"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7" grpId="0"/>
      <p:bldP spid="59" grpId="0"/>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apa.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7504" y="0"/>
            <a:ext cx="9016796" cy="6858000"/>
          </a:xfrm>
          <a:prstGeom prst="rect">
            <a:avLst/>
          </a:prstGeom>
        </p:spPr>
      </p:pic>
      <p:sp>
        <p:nvSpPr>
          <p:cNvPr id="3" name="Title 1"/>
          <p:cNvSpPr txBox="1">
            <a:spLocks/>
          </p:cNvSpPr>
          <p:nvPr/>
        </p:nvSpPr>
        <p:spPr>
          <a:xfrm>
            <a:off x="457200" y="1114693"/>
            <a:ext cx="8229600" cy="1215365"/>
          </a:xfrm>
          <a:prstGeom prst="rect">
            <a:avLst/>
          </a:prstGeom>
        </p:spPr>
        <p:txBody>
          <a:bodyPr>
            <a:normAutofit/>
          </a:bodyPr>
          <a:lstStyle>
            <a:lvl1pPr algn="ctr" defTabSz="457200" rtl="0" eaLnBrk="1" latinLnBrk="0" hangingPunct="1">
              <a:spcBef>
                <a:spcPct val="0"/>
              </a:spcBef>
              <a:buNone/>
              <a:defRPr sz="3600" b="1" kern="1200">
                <a:solidFill>
                  <a:schemeClr val="tx1"/>
                </a:solidFill>
                <a:latin typeface="+mj-lt"/>
                <a:ea typeface="+mj-ea"/>
                <a:cs typeface="+mj-cs"/>
              </a:defRPr>
            </a:lvl1pPr>
          </a:lstStyle>
          <a:p>
            <a:pPr fontAlgn="auto">
              <a:spcAft>
                <a:spcPts val="0"/>
              </a:spcAft>
            </a:pPr>
            <a:r>
              <a:rPr lang="pt-BR" sz="2550" dirty="0">
                <a:solidFill>
                  <a:prstClr val="white"/>
                </a:solidFill>
                <a:effectLst>
                  <a:outerShdw blurRad="50800" dist="38100" dir="2700000" algn="tl" rotWithShape="0">
                    <a:prstClr val="black">
                      <a:alpha val="40000"/>
                    </a:prstClr>
                  </a:outerShdw>
                </a:effectLst>
                <a:cs typeface="Century Gothic"/>
              </a:rPr>
              <a:t>A CIDADE E AS INCORPORADORAS</a:t>
            </a:r>
          </a:p>
        </p:txBody>
      </p:sp>
      <p:sp>
        <p:nvSpPr>
          <p:cNvPr id="4" name="Title 1"/>
          <p:cNvSpPr txBox="1">
            <a:spLocks/>
          </p:cNvSpPr>
          <p:nvPr/>
        </p:nvSpPr>
        <p:spPr>
          <a:xfrm>
            <a:off x="457200" y="1561076"/>
            <a:ext cx="8229600" cy="712544"/>
          </a:xfrm>
          <a:prstGeom prst="rect">
            <a:avLst/>
          </a:prstGeom>
        </p:spPr>
        <p:txBody>
          <a:bodyPr vert="horz" lIns="68580" tIns="34290" rIns="68580" bIns="34290" rtlCol="0" anchor="ctr">
            <a:no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pPr fontAlgn="auto">
              <a:lnSpc>
                <a:spcPts val="2685"/>
              </a:lnSpc>
              <a:spcAft>
                <a:spcPts val="0"/>
              </a:spcAft>
            </a:pPr>
            <a:r>
              <a:rPr lang="pt-BR" sz="1350" dirty="0">
                <a:solidFill>
                  <a:prstClr val="white"/>
                </a:solidFill>
                <a:effectLst>
                  <a:outerShdw blurRad="50800" dist="38100" dir="2700000" algn="tl" rotWithShape="0">
                    <a:prstClr val="black">
                      <a:alpha val="40000"/>
                    </a:prstClr>
                  </a:outerShdw>
                </a:effectLst>
                <a:cs typeface="Century Gothic"/>
              </a:rPr>
              <a:t>ESTUDO QUALITATIVO - RECIFE &amp; SÃO PAULO</a:t>
            </a:r>
          </a:p>
          <a:p>
            <a:pPr fontAlgn="auto">
              <a:lnSpc>
                <a:spcPts val="2685"/>
              </a:lnSpc>
              <a:spcAft>
                <a:spcPts val="0"/>
              </a:spcAft>
            </a:pPr>
            <a:r>
              <a:rPr lang="pt-BR" sz="1350" dirty="0">
                <a:solidFill>
                  <a:prstClr val="white"/>
                </a:solidFill>
                <a:effectLst>
                  <a:outerShdw blurRad="50800" dist="38100" dir="2700000" algn="tl" rotWithShape="0">
                    <a:prstClr val="black">
                      <a:alpha val="40000"/>
                    </a:prstClr>
                  </a:outerShdw>
                </a:effectLst>
                <a:cs typeface="Century Gothic"/>
              </a:rPr>
              <a:t>Formadores de opinião | ONGs | Associações de bairro | Clientes</a:t>
            </a:r>
          </a:p>
        </p:txBody>
      </p:sp>
      <p:sp>
        <p:nvSpPr>
          <p:cNvPr id="5" name="Footer Placeholder 4"/>
          <p:cNvSpPr txBox="1">
            <a:spLocks/>
          </p:cNvSpPr>
          <p:nvPr/>
        </p:nvSpPr>
        <p:spPr>
          <a:xfrm>
            <a:off x="3124200" y="5551796"/>
            <a:ext cx="2895600" cy="273844"/>
          </a:xfrm>
          <a:prstGeom prst="rect">
            <a:avLst/>
          </a:prstGeom>
        </p:spPr>
        <p:txBody>
          <a:bodyPr vert="horz" lIns="68580" tIns="34290" rIns="68580" bIns="34290" rtlCol="0" anchor="ctr"/>
          <a:lstStyle/>
          <a:p>
            <a:pPr algn="ctr" defTabSz="342900" fontAlgn="auto">
              <a:spcBef>
                <a:spcPts val="0"/>
              </a:spcBef>
              <a:spcAft>
                <a:spcPts val="0"/>
              </a:spcAft>
              <a:defRPr/>
            </a:pPr>
            <a:r>
              <a:rPr lang="pt-BR" sz="900" dirty="0">
                <a:solidFill>
                  <a:srgbClr val="FFFFFF"/>
                </a:solidFill>
                <a:effectLst>
                  <a:outerShdw blurRad="50800" dist="38100" dir="2700000" algn="tl" rotWithShape="0">
                    <a:prstClr val="black">
                      <a:alpha val="40000"/>
                    </a:prstClr>
                  </a:outerShdw>
                </a:effectLst>
                <a:latin typeface="Century Gothic"/>
                <a:cs typeface="Century Gothic"/>
              </a:rPr>
              <a:t>Maio de 2015</a:t>
            </a:r>
          </a:p>
        </p:txBody>
      </p:sp>
      <p:pic>
        <p:nvPicPr>
          <p:cNvPr id="10" name="Picture 9"/>
          <p:cNvPicPr>
            <a:picLocks noChangeAspect="1"/>
          </p:cNvPicPr>
          <p:nvPr/>
        </p:nvPicPr>
        <p:blipFill>
          <a:blip r:embed="rId3"/>
          <a:stretch>
            <a:fillRect/>
          </a:stretch>
        </p:blipFill>
        <p:spPr>
          <a:xfrm>
            <a:off x="2540001" y="2379398"/>
            <a:ext cx="4051300" cy="85725"/>
          </a:xfrm>
          <a:prstGeom prst="rect">
            <a:avLst/>
          </a:prstGeom>
        </p:spPr>
      </p:pic>
    </p:spTree>
    <p:extLst>
      <p:ext uri="{BB962C8B-B14F-4D97-AF65-F5344CB8AC3E}">
        <p14:creationId xmlns:p14="http://schemas.microsoft.com/office/powerpoint/2010/main" val="2168480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2121" y="2649964"/>
            <a:ext cx="8179762" cy="168828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00" fontAlgn="auto">
              <a:spcBef>
                <a:spcPts val="0"/>
              </a:spcBef>
              <a:spcAft>
                <a:spcPts val="0"/>
              </a:spcAft>
            </a:pPr>
            <a:endParaRPr lang="en-US">
              <a:solidFill>
                <a:prstClr val="white"/>
              </a:solidFill>
            </a:endParaRPr>
          </a:p>
        </p:txBody>
      </p:sp>
      <p:sp>
        <p:nvSpPr>
          <p:cNvPr id="13" name="Fluxograma: Processo alternativo 12"/>
          <p:cNvSpPr/>
          <p:nvPr/>
        </p:nvSpPr>
        <p:spPr>
          <a:xfrm>
            <a:off x="540285" y="2472598"/>
            <a:ext cx="8126275" cy="2469927"/>
          </a:xfrm>
          <a:prstGeom prst="flowChartAlternateProcess">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numCol="2" spcCol="396000" rtlCol="0" anchor="ctr"/>
          <a:lstStyle/>
          <a:p>
            <a:pPr indent="-214313" algn="ctr" defTabSz="342900" fontAlgn="auto">
              <a:lnSpc>
                <a:spcPts val="1350"/>
              </a:lnSpc>
              <a:spcBef>
                <a:spcPts val="0"/>
              </a:spcBef>
              <a:spcAft>
                <a:spcPts val="0"/>
              </a:spcAft>
            </a:pPr>
            <a:r>
              <a:rPr lang="pt-BR" sz="1200" b="1" dirty="0">
                <a:solidFill>
                  <a:prstClr val="black"/>
                </a:solidFill>
              </a:rPr>
              <a:t> </a:t>
            </a:r>
            <a:r>
              <a:rPr lang="pt-BR" b="1" dirty="0">
                <a:solidFill>
                  <a:prstClr val="black"/>
                </a:solidFill>
              </a:rPr>
              <a:t>“Ganancioso” / “Antiético”</a:t>
            </a:r>
          </a:p>
          <a:p>
            <a:pPr indent="-214313" algn="ctr" defTabSz="342900" fontAlgn="auto">
              <a:lnSpc>
                <a:spcPts val="1350"/>
              </a:lnSpc>
              <a:spcBef>
                <a:spcPts val="0"/>
              </a:spcBef>
              <a:spcAft>
                <a:spcPts val="0"/>
              </a:spcAft>
            </a:pPr>
            <a:endParaRPr lang="pt-BR" dirty="0">
              <a:solidFill>
                <a:prstClr val="black"/>
              </a:solidFill>
            </a:endParaRPr>
          </a:p>
          <a:p>
            <a:pPr indent="-214313" algn="ctr" defTabSz="342900" fontAlgn="auto">
              <a:lnSpc>
                <a:spcPts val="1350"/>
              </a:lnSpc>
              <a:spcBef>
                <a:spcPts val="0"/>
              </a:spcBef>
              <a:spcAft>
                <a:spcPts val="0"/>
              </a:spcAft>
            </a:pPr>
            <a:endParaRPr lang="pt-BR" dirty="0">
              <a:solidFill>
                <a:prstClr val="black"/>
              </a:solidFill>
            </a:endParaRPr>
          </a:p>
          <a:p>
            <a:pPr indent="-214313" algn="ctr" defTabSz="342900" fontAlgn="auto">
              <a:lnSpc>
                <a:spcPts val="1350"/>
              </a:lnSpc>
              <a:spcBef>
                <a:spcPts val="0"/>
              </a:spcBef>
              <a:spcAft>
                <a:spcPts val="0"/>
              </a:spcAft>
            </a:pPr>
            <a:endParaRPr lang="pt-BR" dirty="0">
              <a:solidFill>
                <a:prstClr val="black"/>
              </a:solidFill>
            </a:endParaRPr>
          </a:p>
          <a:p>
            <a:pPr indent="-214313" algn="ctr" defTabSz="342900" fontAlgn="auto">
              <a:lnSpc>
                <a:spcPts val="1350"/>
              </a:lnSpc>
              <a:spcBef>
                <a:spcPts val="0"/>
              </a:spcBef>
              <a:spcAft>
                <a:spcPts val="0"/>
              </a:spcAft>
            </a:pPr>
            <a:r>
              <a:rPr lang="pt-BR" b="1" dirty="0">
                <a:solidFill>
                  <a:prstClr val="black"/>
                </a:solidFill>
              </a:rPr>
              <a:t> “Máfia imobiliária” </a:t>
            </a:r>
            <a:br>
              <a:rPr lang="pt-BR" b="1" dirty="0">
                <a:solidFill>
                  <a:prstClr val="black"/>
                </a:solidFill>
              </a:rPr>
            </a:br>
            <a:r>
              <a:rPr lang="pt-BR" dirty="0">
                <a:solidFill>
                  <a:prstClr val="black"/>
                </a:solidFill>
              </a:rPr>
              <a:t>atuam na “lógica de apropriação da cidade e de sua transformação numa mercadoria”</a:t>
            </a:r>
          </a:p>
          <a:p>
            <a:pPr indent="-214313" algn="ctr" defTabSz="342900" fontAlgn="auto">
              <a:lnSpc>
                <a:spcPts val="1350"/>
              </a:lnSpc>
              <a:spcBef>
                <a:spcPts val="0"/>
              </a:spcBef>
              <a:spcAft>
                <a:spcPts val="0"/>
              </a:spcAft>
            </a:pPr>
            <a:endParaRPr lang="pt-BR" dirty="0">
              <a:solidFill>
                <a:prstClr val="black"/>
              </a:solidFill>
            </a:endParaRPr>
          </a:p>
          <a:p>
            <a:pPr indent="-214313" algn="ctr" defTabSz="342900" fontAlgn="auto">
              <a:lnSpc>
                <a:spcPts val="1350"/>
              </a:lnSpc>
              <a:spcBef>
                <a:spcPts val="0"/>
              </a:spcBef>
              <a:spcAft>
                <a:spcPts val="0"/>
              </a:spcAft>
            </a:pPr>
            <a:endParaRPr lang="pt-BR" dirty="0">
              <a:solidFill>
                <a:prstClr val="black"/>
              </a:solidFill>
            </a:endParaRPr>
          </a:p>
          <a:p>
            <a:pPr indent="-214313" algn="ctr" defTabSz="342900" fontAlgn="auto">
              <a:lnSpc>
                <a:spcPts val="1350"/>
              </a:lnSpc>
              <a:spcBef>
                <a:spcPts val="0"/>
              </a:spcBef>
              <a:spcAft>
                <a:spcPts val="0"/>
              </a:spcAft>
            </a:pPr>
            <a:endParaRPr lang="pt-BR" dirty="0">
              <a:solidFill>
                <a:prstClr val="black"/>
              </a:solidFill>
            </a:endParaRPr>
          </a:p>
          <a:p>
            <a:pPr indent="-214313" algn="ctr" defTabSz="342900" fontAlgn="auto">
              <a:lnSpc>
                <a:spcPts val="1350"/>
              </a:lnSpc>
              <a:spcBef>
                <a:spcPts val="0"/>
              </a:spcBef>
              <a:spcAft>
                <a:spcPts val="0"/>
              </a:spcAft>
            </a:pPr>
            <a:endParaRPr lang="pt-BR" dirty="0">
              <a:solidFill>
                <a:prstClr val="black"/>
              </a:solidFill>
            </a:endParaRPr>
          </a:p>
          <a:p>
            <a:pPr algn="ctr" defTabSz="342900" fontAlgn="auto">
              <a:lnSpc>
                <a:spcPts val="1350"/>
              </a:lnSpc>
              <a:spcBef>
                <a:spcPts val="0"/>
              </a:spcBef>
              <a:spcAft>
                <a:spcPts val="0"/>
              </a:spcAft>
            </a:pPr>
            <a:r>
              <a:rPr lang="pt-BR" b="1" dirty="0">
                <a:solidFill>
                  <a:prstClr val="black"/>
                </a:solidFill>
              </a:rPr>
              <a:t>“Poderosos” </a:t>
            </a:r>
            <a:br>
              <a:rPr lang="pt-BR" b="1" dirty="0">
                <a:solidFill>
                  <a:prstClr val="black"/>
                </a:solidFill>
              </a:rPr>
            </a:br>
            <a:r>
              <a:rPr lang="pt-BR" dirty="0">
                <a:solidFill>
                  <a:prstClr val="black"/>
                </a:solidFill>
              </a:rPr>
              <a:t>enorme poder de </a:t>
            </a:r>
            <a:br>
              <a:rPr lang="pt-BR" dirty="0">
                <a:solidFill>
                  <a:prstClr val="black"/>
                </a:solidFill>
              </a:rPr>
            </a:br>
            <a:r>
              <a:rPr lang="pt-BR" dirty="0">
                <a:solidFill>
                  <a:prstClr val="black"/>
                </a:solidFill>
              </a:rPr>
              <a:t>barganha diante daqueles que tomam as decisões nas cidades</a:t>
            </a:r>
          </a:p>
          <a:p>
            <a:pPr algn="ctr" defTabSz="342900" fontAlgn="auto">
              <a:lnSpc>
                <a:spcPts val="1350"/>
              </a:lnSpc>
              <a:spcBef>
                <a:spcPts val="0"/>
              </a:spcBef>
              <a:spcAft>
                <a:spcPts val="0"/>
              </a:spcAft>
            </a:pPr>
            <a:endParaRPr lang="pt-BR" b="1" dirty="0">
              <a:solidFill>
                <a:prstClr val="black"/>
              </a:solidFill>
            </a:endParaRPr>
          </a:p>
          <a:p>
            <a:pPr algn="ctr" defTabSz="342900" fontAlgn="auto">
              <a:lnSpc>
                <a:spcPts val="1350"/>
              </a:lnSpc>
              <a:spcBef>
                <a:spcPts val="0"/>
              </a:spcBef>
              <a:spcAft>
                <a:spcPts val="0"/>
              </a:spcAft>
            </a:pPr>
            <a:endParaRPr lang="pt-BR" b="1" dirty="0">
              <a:solidFill>
                <a:prstClr val="black"/>
              </a:solidFill>
            </a:endParaRPr>
          </a:p>
          <a:p>
            <a:pPr algn="ctr" defTabSz="342900" fontAlgn="auto">
              <a:lnSpc>
                <a:spcPts val="1350"/>
              </a:lnSpc>
              <a:spcBef>
                <a:spcPts val="0"/>
              </a:spcBef>
              <a:spcAft>
                <a:spcPts val="0"/>
              </a:spcAft>
            </a:pPr>
            <a:endParaRPr lang="pt-BR" b="1" dirty="0">
              <a:solidFill>
                <a:prstClr val="black"/>
              </a:solidFill>
            </a:endParaRPr>
          </a:p>
          <a:p>
            <a:pPr algn="ctr" defTabSz="342900" fontAlgn="auto">
              <a:lnSpc>
                <a:spcPts val="1350"/>
              </a:lnSpc>
              <a:spcBef>
                <a:spcPts val="0"/>
              </a:spcBef>
              <a:spcAft>
                <a:spcPts val="0"/>
              </a:spcAft>
            </a:pPr>
            <a:r>
              <a:rPr lang="pt-BR" b="1" dirty="0">
                <a:solidFill>
                  <a:prstClr val="black"/>
                </a:solidFill>
              </a:rPr>
              <a:t>“Acima da lei” </a:t>
            </a:r>
            <a:br>
              <a:rPr lang="pt-BR" b="1" dirty="0">
                <a:solidFill>
                  <a:prstClr val="black"/>
                </a:solidFill>
              </a:rPr>
            </a:br>
            <a:r>
              <a:rPr lang="pt-BR" dirty="0">
                <a:solidFill>
                  <a:prstClr val="black"/>
                </a:solidFill>
              </a:rPr>
              <a:t>“blindados em relação à justiça”</a:t>
            </a:r>
          </a:p>
          <a:p>
            <a:pPr algn="ctr" defTabSz="342900" fontAlgn="auto">
              <a:lnSpc>
                <a:spcPts val="1350"/>
              </a:lnSpc>
              <a:spcBef>
                <a:spcPts val="0"/>
              </a:spcBef>
              <a:spcAft>
                <a:spcPts val="0"/>
              </a:spcAft>
            </a:pPr>
            <a:endParaRPr lang="pt-BR" b="1" dirty="0">
              <a:solidFill>
                <a:prstClr val="black"/>
              </a:solidFill>
            </a:endParaRPr>
          </a:p>
        </p:txBody>
      </p:sp>
      <p:sp>
        <p:nvSpPr>
          <p:cNvPr id="3" name="Subtitle 2"/>
          <p:cNvSpPr>
            <a:spLocks noGrp="1"/>
          </p:cNvSpPr>
          <p:nvPr>
            <p:ph type="subTitle" idx="1"/>
          </p:nvPr>
        </p:nvSpPr>
        <p:spPr>
          <a:xfrm>
            <a:off x="152525" y="1772429"/>
            <a:ext cx="8838955" cy="273255"/>
          </a:xfrm>
        </p:spPr>
        <p:txBody>
          <a:bodyPr>
            <a:noAutofit/>
          </a:bodyPr>
          <a:lstStyle/>
          <a:p>
            <a:r>
              <a:rPr lang="en-US" sz="1500" noProof="1">
                <a:solidFill>
                  <a:schemeClr val="tx1"/>
                </a:solidFill>
              </a:rPr>
              <a:t>Os </a:t>
            </a:r>
            <a:r>
              <a:rPr lang="en-US" sz="1500" b="1" noProof="1">
                <a:solidFill>
                  <a:schemeClr val="tx1"/>
                </a:solidFill>
              </a:rPr>
              <a:t>aspectos negativos </a:t>
            </a:r>
            <a:r>
              <a:rPr lang="en-US" sz="1500" noProof="1">
                <a:solidFill>
                  <a:schemeClr val="tx1"/>
                </a:solidFill>
              </a:rPr>
              <a:t>são predominantes e </a:t>
            </a:r>
            <a:br>
              <a:rPr lang="en-US" sz="1500" noProof="1">
                <a:solidFill>
                  <a:schemeClr val="tx1"/>
                </a:solidFill>
              </a:rPr>
            </a:br>
            <a:r>
              <a:rPr lang="en-US" sz="1500" noProof="1">
                <a:solidFill>
                  <a:schemeClr val="tx1"/>
                </a:solidFill>
              </a:rPr>
              <a:t>ecoam nas falas espontâneas. É um setor  visto como: </a:t>
            </a:r>
          </a:p>
          <a:p>
            <a:endParaRPr lang="en-US" sz="1500" noProof="1">
              <a:solidFill>
                <a:schemeClr val="tx1"/>
              </a:solidFill>
            </a:endParaRPr>
          </a:p>
        </p:txBody>
      </p:sp>
      <p:sp>
        <p:nvSpPr>
          <p:cNvPr id="4" name="Footer Placeholder 3"/>
          <p:cNvSpPr>
            <a:spLocks noGrp="1"/>
          </p:cNvSpPr>
          <p:nvPr>
            <p:ph type="ftr" sz="quarter" idx="11"/>
          </p:nvPr>
        </p:nvSpPr>
        <p:spPr>
          <a:xfrm>
            <a:off x="2792379" y="1340984"/>
            <a:ext cx="3559247" cy="187817"/>
          </a:xfrm>
        </p:spPr>
        <p:txBody>
          <a:bodyPr/>
          <a:lstStyle/>
          <a:p>
            <a:r>
              <a:rPr lang="en-US" b="1" dirty="0">
                <a:solidFill>
                  <a:prstClr val="black"/>
                </a:solidFill>
              </a:rPr>
              <a:t>INCORPORADORAS: </a:t>
            </a:r>
            <a:r>
              <a:rPr lang="en-US" dirty="0">
                <a:solidFill>
                  <a:prstClr val="black"/>
                </a:solidFill>
              </a:rPr>
              <a:t>TRAÇOS DE IMAGEM </a:t>
            </a:r>
          </a:p>
        </p:txBody>
      </p:sp>
      <p:cxnSp>
        <p:nvCxnSpPr>
          <p:cNvPr id="21" name="Straight Connector 20"/>
          <p:cNvCxnSpPr/>
          <p:nvPr/>
        </p:nvCxnSpPr>
        <p:spPr>
          <a:xfrm>
            <a:off x="3194757" y="1340984"/>
            <a:ext cx="2752546" cy="0"/>
          </a:xfrm>
          <a:prstGeom prst="line">
            <a:avLst/>
          </a:prstGeom>
          <a:ln w="12700">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194757" y="1528800"/>
            <a:ext cx="2752546" cy="0"/>
          </a:xfrm>
          <a:prstGeom prst="line">
            <a:avLst/>
          </a:prstGeom>
          <a:ln w="12700">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pic>
        <p:nvPicPr>
          <p:cNvPr id="41" name="Picture 40"/>
          <p:cNvPicPr>
            <a:picLocks noChangeAspect="1"/>
          </p:cNvPicPr>
          <p:nvPr/>
        </p:nvPicPr>
        <p:blipFill>
          <a:blip r:embed="rId2"/>
          <a:stretch>
            <a:fillRect/>
          </a:stretch>
        </p:blipFill>
        <p:spPr>
          <a:xfrm>
            <a:off x="896880" y="4786690"/>
            <a:ext cx="292567" cy="468773"/>
          </a:xfrm>
          <a:prstGeom prst="rect">
            <a:avLst/>
          </a:prstGeom>
        </p:spPr>
      </p:pic>
      <p:pic>
        <p:nvPicPr>
          <p:cNvPr id="42" name="Picture 41"/>
          <p:cNvPicPr>
            <a:picLocks noChangeAspect="1"/>
          </p:cNvPicPr>
          <p:nvPr/>
        </p:nvPicPr>
        <p:blipFill>
          <a:blip r:embed="rId3"/>
          <a:stretch>
            <a:fillRect/>
          </a:stretch>
        </p:blipFill>
        <p:spPr>
          <a:xfrm>
            <a:off x="8086556" y="4835676"/>
            <a:ext cx="252672" cy="418903"/>
          </a:xfrm>
          <a:prstGeom prst="rect">
            <a:avLst/>
          </a:prstGeom>
        </p:spPr>
      </p:pic>
      <p:sp>
        <p:nvSpPr>
          <p:cNvPr id="43" name="TextBox 42"/>
          <p:cNvSpPr txBox="1"/>
          <p:nvPr/>
        </p:nvSpPr>
        <p:spPr>
          <a:xfrm>
            <a:off x="739075" y="4869160"/>
            <a:ext cx="7665851" cy="646331"/>
          </a:xfrm>
          <a:prstGeom prst="rect">
            <a:avLst/>
          </a:prstGeom>
          <a:noFill/>
        </p:spPr>
        <p:txBody>
          <a:bodyPr wrap="square" rtlCol="0">
            <a:spAutoFit/>
          </a:bodyPr>
          <a:lstStyle/>
          <a:p>
            <a:pPr algn="ctr" defTabSz="342900" fontAlgn="auto">
              <a:spcBef>
                <a:spcPts val="0"/>
              </a:spcBef>
              <a:spcAft>
                <a:spcPts val="0"/>
              </a:spcAft>
            </a:pPr>
            <a:r>
              <a:rPr lang="pt-BR" b="1" dirty="0">
                <a:solidFill>
                  <a:prstClr val="black"/>
                </a:solidFill>
                <a:latin typeface="Century Gothic"/>
                <a:cs typeface="+mn-cs"/>
              </a:rPr>
              <a:t>Prevalece a ideia de uma setor autossuficiente e autocentrado</a:t>
            </a:r>
          </a:p>
          <a:p>
            <a:pPr algn="ctr" defTabSz="342900" fontAlgn="auto">
              <a:spcBef>
                <a:spcPts val="0"/>
              </a:spcBef>
              <a:spcAft>
                <a:spcPts val="0"/>
              </a:spcAft>
            </a:pPr>
            <a:endParaRPr lang="en-US" dirty="0">
              <a:solidFill>
                <a:prstClr val="black"/>
              </a:solidFill>
              <a:latin typeface="Century Gothic"/>
              <a:cs typeface="+mn-cs"/>
            </a:endParaRPr>
          </a:p>
        </p:txBody>
      </p:sp>
      <p:pic>
        <p:nvPicPr>
          <p:cNvPr id="34" name="Picture 33"/>
          <p:cNvPicPr>
            <a:picLocks noChangeAspect="1"/>
          </p:cNvPicPr>
          <p:nvPr/>
        </p:nvPicPr>
        <p:blipFill>
          <a:blip r:embed="rId4"/>
          <a:stretch>
            <a:fillRect/>
          </a:stretch>
        </p:blipFill>
        <p:spPr>
          <a:xfrm>
            <a:off x="540286" y="2538277"/>
            <a:ext cx="570614" cy="395042"/>
          </a:xfrm>
          <a:prstGeom prst="rect">
            <a:avLst/>
          </a:prstGeom>
        </p:spPr>
      </p:pic>
      <p:pic>
        <p:nvPicPr>
          <p:cNvPr id="20" name="Picture 19"/>
          <p:cNvPicPr>
            <a:picLocks noChangeAspect="1"/>
          </p:cNvPicPr>
          <p:nvPr/>
        </p:nvPicPr>
        <p:blipFill>
          <a:blip r:embed="rId4"/>
          <a:stretch>
            <a:fillRect/>
          </a:stretch>
        </p:blipFill>
        <p:spPr>
          <a:xfrm>
            <a:off x="1005589" y="3184840"/>
            <a:ext cx="570614" cy="395042"/>
          </a:xfrm>
          <a:prstGeom prst="rect">
            <a:avLst/>
          </a:prstGeom>
        </p:spPr>
      </p:pic>
      <p:pic>
        <p:nvPicPr>
          <p:cNvPr id="23" name="Picture 22"/>
          <p:cNvPicPr>
            <a:picLocks noChangeAspect="1"/>
          </p:cNvPicPr>
          <p:nvPr/>
        </p:nvPicPr>
        <p:blipFill>
          <a:blip r:embed="rId4"/>
          <a:stretch>
            <a:fillRect/>
          </a:stretch>
        </p:blipFill>
        <p:spPr>
          <a:xfrm>
            <a:off x="5376689" y="2472598"/>
            <a:ext cx="570614" cy="395042"/>
          </a:xfrm>
          <a:prstGeom prst="rect">
            <a:avLst/>
          </a:prstGeom>
        </p:spPr>
      </p:pic>
      <p:pic>
        <p:nvPicPr>
          <p:cNvPr id="25" name="Picture 24"/>
          <p:cNvPicPr>
            <a:picLocks noChangeAspect="1"/>
          </p:cNvPicPr>
          <p:nvPr/>
        </p:nvPicPr>
        <p:blipFill>
          <a:blip r:embed="rId4"/>
          <a:stretch>
            <a:fillRect/>
          </a:stretch>
        </p:blipFill>
        <p:spPr>
          <a:xfrm>
            <a:off x="5409537" y="3579882"/>
            <a:ext cx="570614" cy="395042"/>
          </a:xfrm>
          <a:prstGeom prst="rect">
            <a:avLst/>
          </a:prstGeom>
        </p:spPr>
      </p:pic>
    </p:spTree>
    <p:extLst>
      <p:ext uri="{BB962C8B-B14F-4D97-AF65-F5344CB8AC3E}">
        <p14:creationId xmlns:p14="http://schemas.microsoft.com/office/powerpoint/2010/main" val="23851285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2121" y="2452927"/>
            <a:ext cx="8179762" cy="213672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00" fontAlgn="auto">
              <a:spcBef>
                <a:spcPts val="0"/>
              </a:spcBef>
              <a:spcAft>
                <a:spcPts val="0"/>
              </a:spcAft>
            </a:pPr>
            <a:endParaRPr lang="en-US">
              <a:solidFill>
                <a:prstClr val="white"/>
              </a:solidFill>
            </a:endParaRPr>
          </a:p>
        </p:txBody>
      </p:sp>
      <p:sp>
        <p:nvSpPr>
          <p:cNvPr id="13" name="Fluxograma: Processo alternativo 12"/>
          <p:cNvSpPr/>
          <p:nvPr/>
        </p:nvSpPr>
        <p:spPr>
          <a:xfrm>
            <a:off x="540285" y="2452927"/>
            <a:ext cx="8126275" cy="2443847"/>
          </a:xfrm>
          <a:prstGeom prst="flowChartAlternateProcess">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numCol="2" spcCol="396000" rtlCol="0" anchor="ctr"/>
          <a:lstStyle/>
          <a:p>
            <a:pPr algn="ctr" fontAlgn="auto">
              <a:spcBef>
                <a:spcPts val="0"/>
              </a:spcBef>
              <a:spcAft>
                <a:spcPts val="0"/>
              </a:spcAft>
            </a:pPr>
            <a:r>
              <a:rPr lang="pt-BR" b="1" dirty="0">
                <a:solidFill>
                  <a:srgbClr val="000000"/>
                </a:solidFill>
              </a:rPr>
              <a:t>“Imponente” </a:t>
            </a:r>
            <a:br>
              <a:rPr lang="pt-BR" b="1" dirty="0">
                <a:solidFill>
                  <a:srgbClr val="000000"/>
                </a:solidFill>
              </a:rPr>
            </a:br>
            <a:r>
              <a:rPr lang="pt-BR" dirty="0">
                <a:solidFill>
                  <a:srgbClr val="000000"/>
                </a:solidFill>
              </a:rPr>
              <a:t>agem sem consultar os interessados</a:t>
            </a:r>
            <a:endParaRPr lang="pt-BR" dirty="0">
              <a:solidFill>
                <a:prstClr val="black"/>
              </a:solidFill>
            </a:endParaRPr>
          </a:p>
          <a:p>
            <a:pPr indent="-214313" algn="ctr" defTabSz="342900" fontAlgn="auto">
              <a:lnSpc>
                <a:spcPts val="1350"/>
              </a:lnSpc>
              <a:spcBef>
                <a:spcPts val="0"/>
              </a:spcBef>
              <a:spcAft>
                <a:spcPts val="0"/>
              </a:spcAft>
            </a:pPr>
            <a:endParaRPr lang="pt-BR" dirty="0">
              <a:solidFill>
                <a:prstClr val="black"/>
              </a:solidFill>
            </a:endParaRPr>
          </a:p>
          <a:p>
            <a:pPr indent="-214313" algn="ctr" defTabSz="342900" fontAlgn="auto">
              <a:lnSpc>
                <a:spcPts val="1350"/>
              </a:lnSpc>
              <a:spcBef>
                <a:spcPts val="0"/>
              </a:spcBef>
              <a:spcAft>
                <a:spcPts val="0"/>
              </a:spcAft>
            </a:pPr>
            <a:endParaRPr lang="pt-BR" dirty="0">
              <a:solidFill>
                <a:prstClr val="black"/>
              </a:solidFill>
            </a:endParaRPr>
          </a:p>
          <a:p>
            <a:pPr indent="-214313" algn="ctr" defTabSz="342900" fontAlgn="auto">
              <a:lnSpc>
                <a:spcPts val="1350"/>
              </a:lnSpc>
              <a:spcBef>
                <a:spcPts val="0"/>
              </a:spcBef>
              <a:spcAft>
                <a:spcPts val="0"/>
              </a:spcAft>
            </a:pPr>
            <a:r>
              <a:rPr lang="pt-BR" b="1" dirty="0">
                <a:solidFill>
                  <a:prstClr val="black"/>
                </a:solidFill>
              </a:rPr>
              <a:t> “Ameaça”</a:t>
            </a:r>
          </a:p>
          <a:p>
            <a:pPr indent="-214313" algn="ctr" defTabSz="342900" fontAlgn="auto">
              <a:lnSpc>
                <a:spcPts val="1350"/>
              </a:lnSpc>
              <a:spcBef>
                <a:spcPts val="0"/>
              </a:spcBef>
              <a:spcAft>
                <a:spcPts val="0"/>
              </a:spcAft>
            </a:pPr>
            <a:r>
              <a:rPr lang="pt-BR" dirty="0">
                <a:solidFill>
                  <a:prstClr val="black"/>
                </a:solidFill>
              </a:rPr>
              <a:t> aos moradores de áreas não </a:t>
            </a:r>
            <a:br>
              <a:rPr lang="pt-BR" dirty="0">
                <a:solidFill>
                  <a:prstClr val="black"/>
                </a:solidFill>
              </a:rPr>
            </a:br>
            <a:r>
              <a:rPr lang="pt-BR" dirty="0">
                <a:solidFill>
                  <a:prstClr val="black"/>
                </a:solidFill>
              </a:rPr>
              <a:t>verticalizadas: sejam áreas </a:t>
            </a:r>
            <a:br>
              <a:rPr lang="pt-BR" dirty="0">
                <a:solidFill>
                  <a:prstClr val="black"/>
                </a:solidFill>
              </a:rPr>
            </a:br>
            <a:r>
              <a:rPr lang="pt-BR" dirty="0">
                <a:solidFill>
                  <a:prstClr val="black"/>
                </a:solidFill>
              </a:rPr>
              <a:t>nobres, sejam ZEIS</a:t>
            </a:r>
          </a:p>
          <a:p>
            <a:pPr indent="-214313" algn="ctr" defTabSz="342900" fontAlgn="auto">
              <a:lnSpc>
                <a:spcPts val="1350"/>
              </a:lnSpc>
              <a:spcBef>
                <a:spcPts val="0"/>
              </a:spcBef>
              <a:spcAft>
                <a:spcPts val="0"/>
              </a:spcAft>
            </a:pPr>
            <a:endParaRPr lang="pt-BR" dirty="0">
              <a:solidFill>
                <a:prstClr val="black"/>
              </a:solidFill>
            </a:endParaRPr>
          </a:p>
          <a:p>
            <a:pPr indent="-214313" algn="ctr" defTabSz="342900" fontAlgn="auto">
              <a:lnSpc>
                <a:spcPts val="1350"/>
              </a:lnSpc>
              <a:spcBef>
                <a:spcPts val="0"/>
              </a:spcBef>
              <a:spcAft>
                <a:spcPts val="0"/>
              </a:spcAft>
            </a:pPr>
            <a:r>
              <a:rPr lang="pt-BR" b="1" dirty="0">
                <a:solidFill>
                  <a:prstClr val="black"/>
                </a:solidFill>
              </a:rPr>
              <a:t/>
            </a:r>
            <a:br>
              <a:rPr lang="pt-BR" b="1" dirty="0">
                <a:solidFill>
                  <a:prstClr val="black"/>
                </a:solidFill>
              </a:rPr>
            </a:br>
            <a:endParaRPr lang="pt-BR" b="1" dirty="0">
              <a:solidFill>
                <a:prstClr val="black"/>
              </a:solidFill>
            </a:endParaRPr>
          </a:p>
          <a:p>
            <a:pPr indent="-214313" algn="ctr" defTabSz="342900" fontAlgn="auto">
              <a:lnSpc>
                <a:spcPts val="1350"/>
              </a:lnSpc>
              <a:spcBef>
                <a:spcPts val="0"/>
              </a:spcBef>
              <a:spcAft>
                <a:spcPts val="0"/>
              </a:spcAft>
            </a:pPr>
            <a:endParaRPr lang="pt-BR" b="1" dirty="0">
              <a:solidFill>
                <a:prstClr val="black"/>
              </a:solidFill>
            </a:endParaRPr>
          </a:p>
          <a:p>
            <a:pPr indent="-214313" algn="ctr" defTabSz="342900" fontAlgn="auto">
              <a:lnSpc>
                <a:spcPts val="1350"/>
              </a:lnSpc>
              <a:spcBef>
                <a:spcPts val="0"/>
              </a:spcBef>
              <a:spcAft>
                <a:spcPts val="0"/>
              </a:spcAft>
            </a:pPr>
            <a:endParaRPr lang="pt-BR" b="1" dirty="0">
              <a:solidFill>
                <a:prstClr val="black"/>
              </a:solidFill>
            </a:endParaRPr>
          </a:p>
          <a:p>
            <a:pPr indent="-214313" algn="ctr" defTabSz="342900" fontAlgn="auto">
              <a:lnSpc>
                <a:spcPts val="1350"/>
              </a:lnSpc>
              <a:spcBef>
                <a:spcPts val="0"/>
              </a:spcBef>
              <a:spcAft>
                <a:spcPts val="0"/>
              </a:spcAft>
            </a:pPr>
            <a:endParaRPr lang="pt-BR" b="1" dirty="0">
              <a:solidFill>
                <a:prstClr val="black"/>
              </a:solidFill>
            </a:endParaRPr>
          </a:p>
          <a:p>
            <a:pPr indent="-214313" algn="ctr" defTabSz="342900" fontAlgn="auto">
              <a:lnSpc>
                <a:spcPts val="1350"/>
              </a:lnSpc>
              <a:spcBef>
                <a:spcPts val="0"/>
              </a:spcBef>
              <a:spcAft>
                <a:spcPts val="0"/>
              </a:spcAft>
            </a:pPr>
            <a:r>
              <a:rPr lang="pt-BR" b="1" dirty="0">
                <a:solidFill>
                  <a:prstClr val="black"/>
                </a:solidFill>
              </a:rPr>
              <a:t>“Prepotentes”</a:t>
            </a:r>
            <a:r>
              <a:rPr lang="pt-BR" dirty="0">
                <a:solidFill>
                  <a:prstClr val="black"/>
                </a:solidFill>
              </a:rPr>
              <a:t> </a:t>
            </a:r>
          </a:p>
          <a:p>
            <a:pPr indent="-214313" algn="ctr" defTabSz="342900" fontAlgn="auto">
              <a:lnSpc>
                <a:spcPts val="1350"/>
              </a:lnSpc>
              <a:spcBef>
                <a:spcPts val="0"/>
              </a:spcBef>
              <a:spcAft>
                <a:spcPts val="0"/>
              </a:spcAft>
            </a:pPr>
            <a:r>
              <a:rPr lang="pt-BR" dirty="0">
                <a:solidFill>
                  <a:prstClr val="black"/>
                </a:solidFill>
              </a:rPr>
              <a:t>exercem sua potência frente </a:t>
            </a:r>
            <a:br>
              <a:rPr lang="pt-BR" dirty="0">
                <a:solidFill>
                  <a:prstClr val="black"/>
                </a:solidFill>
              </a:rPr>
            </a:br>
            <a:r>
              <a:rPr lang="pt-BR" dirty="0">
                <a:solidFill>
                  <a:prstClr val="black"/>
                </a:solidFill>
              </a:rPr>
              <a:t>ao “lado mais fraco”, que </a:t>
            </a:r>
          </a:p>
          <a:p>
            <a:pPr indent="-214313" algn="ctr" defTabSz="342900" fontAlgn="auto">
              <a:lnSpc>
                <a:spcPts val="1350"/>
              </a:lnSpc>
              <a:spcBef>
                <a:spcPts val="0"/>
              </a:spcBef>
              <a:spcAft>
                <a:spcPts val="0"/>
              </a:spcAft>
            </a:pPr>
            <a:r>
              <a:rPr lang="pt-BR" dirty="0">
                <a:solidFill>
                  <a:prstClr val="black"/>
                </a:solidFill>
              </a:rPr>
              <a:t>são as comunidades</a:t>
            </a:r>
          </a:p>
        </p:txBody>
      </p:sp>
      <p:sp>
        <p:nvSpPr>
          <p:cNvPr id="3" name="Subtitle 2"/>
          <p:cNvSpPr>
            <a:spLocks noGrp="1"/>
          </p:cNvSpPr>
          <p:nvPr>
            <p:ph type="subTitle" idx="1"/>
          </p:nvPr>
        </p:nvSpPr>
        <p:spPr>
          <a:xfrm>
            <a:off x="152525" y="1772429"/>
            <a:ext cx="8838955" cy="273255"/>
          </a:xfrm>
        </p:spPr>
        <p:txBody>
          <a:bodyPr>
            <a:noAutofit/>
          </a:bodyPr>
          <a:lstStyle/>
          <a:p>
            <a:r>
              <a:rPr lang="en-US" sz="1500" noProof="1">
                <a:solidFill>
                  <a:schemeClr val="tx1"/>
                </a:solidFill>
              </a:rPr>
              <a:t>Os </a:t>
            </a:r>
            <a:r>
              <a:rPr lang="en-US" sz="1500" b="1" noProof="1">
                <a:solidFill>
                  <a:schemeClr val="tx1"/>
                </a:solidFill>
              </a:rPr>
              <a:t>aspectos negativos </a:t>
            </a:r>
            <a:r>
              <a:rPr lang="en-US" sz="1500" noProof="1">
                <a:solidFill>
                  <a:schemeClr val="tx1"/>
                </a:solidFill>
              </a:rPr>
              <a:t>são predominantes e </a:t>
            </a:r>
            <a:br>
              <a:rPr lang="en-US" sz="1500" noProof="1">
                <a:solidFill>
                  <a:schemeClr val="tx1"/>
                </a:solidFill>
              </a:rPr>
            </a:br>
            <a:r>
              <a:rPr lang="en-US" sz="1500" noProof="1">
                <a:solidFill>
                  <a:schemeClr val="tx1"/>
                </a:solidFill>
              </a:rPr>
              <a:t>ecoam nas falas espontâneas. É um setor  visto como: </a:t>
            </a:r>
          </a:p>
          <a:p>
            <a:endParaRPr lang="en-US" sz="1500" noProof="1">
              <a:solidFill>
                <a:schemeClr val="tx1"/>
              </a:solidFill>
            </a:endParaRPr>
          </a:p>
        </p:txBody>
      </p:sp>
      <p:sp>
        <p:nvSpPr>
          <p:cNvPr id="4" name="Footer Placeholder 3"/>
          <p:cNvSpPr>
            <a:spLocks noGrp="1"/>
          </p:cNvSpPr>
          <p:nvPr>
            <p:ph type="ftr" sz="quarter" idx="11"/>
          </p:nvPr>
        </p:nvSpPr>
        <p:spPr>
          <a:xfrm>
            <a:off x="2792379" y="1340984"/>
            <a:ext cx="3559247" cy="187817"/>
          </a:xfrm>
        </p:spPr>
        <p:txBody>
          <a:bodyPr/>
          <a:lstStyle/>
          <a:p>
            <a:r>
              <a:rPr lang="en-US" b="1" dirty="0">
                <a:solidFill>
                  <a:prstClr val="black"/>
                </a:solidFill>
              </a:rPr>
              <a:t>INCORPORADORAS: </a:t>
            </a:r>
            <a:r>
              <a:rPr lang="en-US" dirty="0">
                <a:solidFill>
                  <a:prstClr val="black"/>
                </a:solidFill>
              </a:rPr>
              <a:t>TRAÇOS DE IMAGEM </a:t>
            </a:r>
          </a:p>
        </p:txBody>
      </p:sp>
      <p:cxnSp>
        <p:nvCxnSpPr>
          <p:cNvPr id="21" name="Straight Connector 20"/>
          <p:cNvCxnSpPr/>
          <p:nvPr/>
        </p:nvCxnSpPr>
        <p:spPr>
          <a:xfrm>
            <a:off x="3194757" y="1340984"/>
            <a:ext cx="2752546" cy="0"/>
          </a:xfrm>
          <a:prstGeom prst="line">
            <a:avLst/>
          </a:prstGeom>
          <a:ln w="12700">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194757" y="1528800"/>
            <a:ext cx="2752546" cy="0"/>
          </a:xfrm>
          <a:prstGeom prst="line">
            <a:avLst/>
          </a:prstGeom>
          <a:ln w="12700">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pic>
        <p:nvPicPr>
          <p:cNvPr id="41" name="Picture 40"/>
          <p:cNvPicPr>
            <a:picLocks noChangeAspect="1"/>
          </p:cNvPicPr>
          <p:nvPr/>
        </p:nvPicPr>
        <p:blipFill>
          <a:blip r:embed="rId2"/>
          <a:stretch>
            <a:fillRect/>
          </a:stretch>
        </p:blipFill>
        <p:spPr>
          <a:xfrm>
            <a:off x="896880" y="4786690"/>
            <a:ext cx="292567" cy="468773"/>
          </a:xfrm>
          <a:prstGeom prst="rect">
            <a:avLst/>
          </a:prstGeom>
        </p:spPr>
      </p:pic>
      <p:pic>
        <p:nvPicPr>
          <p:cNvPr id="42" name="Picture 41"/>
          <p:cNvPicPr>
            <a:picLocks noChangeAspect="1"/>
          </p:cNvPicPr>
          <p:nvPr/>
        </p:nvPicPr>
        <p:blipFill>
          <a:blip r:embed="rId3"/>
          <a:stretch>
            <a:fillRect/>
          </a:stretch>
        </p:blipFill>
        <p:spPr>
          <a:xfrm>
            <a:off x="8086556" y="4835676"/>
            <a:ext cx="252672" cy="418903"/>
          </a:xfrm>
          <a:prstGeom prst="rect">
            <a:avLst/>
          </a:prstGeom>
        </p:spPr>
      </p:pic>
      <p:sp>
        <p:nvSpPr>
          <p:cNvPr id="43" name="TextBox 42"/>
          <p:cNvSpPr txBox="1"/>
          <p:nvPr/>
        </p:nvSpPr>
        <p:spPr>
          <a:xfrm>
            <a:off x="739075" y="4901786"/>
            <a:ext cx="7665851" cy="646331"/>
          </a:xfrm>
          <a:prstGeom prst="rect">
            <a:avLst/>
          </a:prstGeom>
          <a:noFill/>
        </p:spPr>
        <p:txBody>
          <a:bodyPr wrap="square" rtlCol="0">
            <a:spAutoFit/>
          </a:bodyPr>
          <a:lstStyle/>
          <a:p>
            <a:pPr algn="ctr" defTabSz="342900" fontAlgn="auto">
              <a:spcBef>
                <a:spcPts val="0"/>
              </a:spcBef>
              <a:spcAft>
                <a:spcPts val="0"/>
              </a:spcAft>
            </a:pPr>
            <a:r>
              <a:rPr lang="pt-BR" b="1" dirty="0">
                <a:solidFill>
                  <a:prstClr val="black"/>
                </a:solidFill>
                <a:latin typeface="Century Gothic"/>
                <a:cs typeface="+mn-cs"/>
              </a:rPr>
              <a:t>Prevalece a ideia de uma setor autossuficiente e autocentrado</a:t>
            </a:r>
          </a:p>
          <a:p>
            <a:pPr algn="ctr" defTabSz="342900" fontAlgn="auto">
              <a:spcBef>
                <a:spcPts val="0"/>
              </a:spcBef>
              <a:spcAft>
                <a:spcPts val="0"/>
              </a:spcAft>
            </a:pPr>
            <a:endParaRPr lang="en-US" dirty="0">
              <a:solidFill>
                <a:prstClr val="black"/>
              </a:solidFill>
              <a:latin typeface="Century Gothic"/>
              <a:cs typeface="+mn-cs"/>
            </a:endParaRPr>
          </a:p>
        </p:txBody>
      </p:sp>
      <p:pic>
        <p:nvPicPr>
          <p:cNvPr id="34" name="Picture 33"/>
          <p:cNvPicPr>
            <a:picLocks noChangeAspect="1"/>
          </p:cNvPicPr>
          <p:nvPr/>
        </p:nvPicPr>
        <p:blipFill>
          <a:blip r:embed="rId4"/>
          <a:stretch>
            <a:fillRect/>
          </a:stretch>
        </p:blipFill>
        <p:spPr>
          <a:xfrm>
            <a:off x="1389442" y="2357364"/>
            <a:ext cx="570614" cy="395042"/>
          </a:xfrm>
          <a:prstGeom prst="rect">
            <a:avLst/>
          </a:prstGeom>
        </p:spPr>
      </p:pic>
      <p:pic>
        <p:nvPicPr>
          <p:cNvPr id="20" name="Picture 19"/>
          <p:cNvPicPr>
            <a:picLocks noChangeAspect="1"/>
          </p:cNvPicPr>
          <p:nvPr/>
        </p:nvPicPr>
        <p:blipFill>
          <a:blip r:embed="rId4"/>
          <a:stretch>
            <a:fillRect/>
          </a:stretch>
        </p:blipFill>
        <p:spPr>
          <a:xfrm>
            <a:off x="1576204" y="3382845"/>
            <a:ext cx="570614" cy="395042"/>
          </a:xfrm>
          <a:prstGeom prst="rect">
            <a:avLst/>
          </a:prstGeom>
        </p:spPr>
      </p:pic>
      <p:pic>
        <p:nvPicPr>
          <p:cNvPr id="23" name="Picture 22"/>
          <p:cNvPicPr>
            <a:picLocks noChangeAspect="1"/>
          </p:cNvPicPr>
          <p:nvPr/>
        </p:nvPicPr>
        <p:blipFill>
          <a:blip r:embed="rId4"/>
          <a:stretch>
            <a:fillRect/>
          </a:stretch>
        </p:blipFill>
        <p:spPr>
          <a:xfrm>
            <a:off x="5173503" y="2949442"/>
            <a:ext cx="570614" cy="395042"/>
          </a:xfrm>
          <a:prstGeom prst="rect">
            <a:avLst/>
          </a:prstGeom>
        </p:spPr>
      </p:pic>
    </p:spTree>
    <p:extLst>
      <p:ext uri="{BB962C8B-B14F-4D97-AF65-F5344CB8AC3E}">
        <p14:creationId xmlns:p14="http://schemas.microsoft.com/office/powerpoint/2010/main" val="42458317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p:cNvGrpSpPr/>
          <p:nvPr/>
        </p:nvGrpSpPr>
        <p:grpSpPr>
          <a:xfrm>
            <a:off x="184992" y="769515"/>
            <a:ext cx="8779496" cy="5427074"/>
            <a:chOff x="-200519" y="-116981"/>
            <a:chExt cx="12599305" cy="7236099"/>
          </a:xfrm>
        </p:grpSpPr>
        <p:sp>
          <p:nvSpPr>
            <p:cNvPr id="41" name="Rectangle 40"/>
            <p:cNvSpPr/>
            <p:nvPr/>
          </p:nvSpPr>
          <p:spPr>
            <a:xfrm>
              <a:off x="-200519" y="-116981"/>
              <a:ext cx="12599305" cy="7236099"/>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pic>
          <p:nvPicPr>
            <p:cNvPr id="40" name="Picture 39"/>
            <p:cNvPicPr>
              <a:picLocks noChangeAspect="1"/>
            </p:cNvPicPr>
            <p:nvPr/>
          </p:nvPicPr>
          <p:blipFill>
            <a:blip r:embed="rId3" cstate="email">
              <a:alphaModFix amt="60000"/>
              <a:extLst>
                <a:ext uri="{28A0092B-C50C-407E-A947-70E740481C1C}">
                  <a14:useLocalDpi xmlns:a14="http://schemas.microsoft.com/office/drawing/2010/main"/>
                </a:ext>
              </a:extLst>
            </a:blip>
            <a:stretch>
              <a:fillRect/>
            </a:stretch>
          </p:blipFill>
          <p:spPr>
            <a:xfrm>
              <a:off x="0" y="13647"/>
              <a:ext cx="12192000" cy="6858000"/>
            </a:xfrm>
            <a:prstGeom prst="rect">
              <a:avLst/>
            </a:prstGeom>
          </p:spPr>
        </p:pic>
      </p:grpSp>
      <p:grpSp>
        <p:nvGrpSpPr>
          <p:cNvPr id="52" name="Group 51"/>
          <p:cNvGrpSpPr/>
          <p:nvPr/>
        </p:nvGrpSpPr>
        <p:grpSpPr>
          <a:xfrm>
            <a:off x="184992" y="1054525"/>
            <a:ext cx="791343" cy="1702734"/>
            <a:chOff x="4314232" y="3094612"/>
            <a:chExt cx="1055124" cy="2270312"/>
          </a:xfrm>
        </p:grpSpPr>
        <p:sp>
          <p:nvSpPr>
            <p:cNvPr id="9" name="Right Arrow 8"/>
            <p:cNvSpPr/>
            <p:nvPr/>
          </p:nvSpPr>
          <p:spPr>
            <a:xfrm>
              <a:off x="4314232" y="3284517"/>
              <a:ext cx="592667" cy="304428"/>
            </a:xfrm>
            <a:prstGeom prst="rightArrow">
              <a:avLst/>
            </a:prstGeom>
            <a:solidFill>
              <a:schemeClr val="bg1">
                <a:lumMod val="75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 name="TextBox 5"/>
            <p:cNvSpPr txBox="1"/>
            <p:nvPr/>
          </p:nvSpPr>
          <p:spPr>
            <a:xfrm>
              <a:off x="4969247" y="3094612"/>
              <a:ext cx="400109" cy="677108"/>
            </a:xfrm>
            <a:prstGeom prst="rect">
              <a:avLst/>
            </a:prstGeom>
            <a:noFill/>
          </p:spPr>
          <p:txBody>
            <a:bodyPr wrap="none" rtlCol="0">
              <a:spAutoFit/>
            </a:bodyPr>
            <a:lstStyle/>
            <a:p>
              <a:pPr fontAlgn="auto">
                <a:spcBef>
                  <a:spcPts val="0"/>
                </a:spcBef>
                <a:spcAft>
                  <a:spcPts val="0"/>
                </a:spcAft>
              </a:pPr>
              <a:r>
                <a:rPr lang="en-US" sz="2700" b="1" dirty="0">
                  <a:solidFill>
                    <a:prstClr val="white"/>
                  </a:solidFill>
                  <a:latin typeface="DIN Condensed Bold"/>
                  <a:cs typeface="DIN Condensed Bold"/>
                </a:rPr>
                <a:t>!</a:t>
              </a:r>
            </a:p>
          </p:txBody>
        </p:sp>
        <p:sp>
          <p:nvSpPr>
            <p:cNvPr id="15" name="Right Arrow 14"/>
            <p:cNvSpPr/>
            <p:nvPr/>
          </p:nvSpPr>
          <p:spPr>
            <a:xfrm>
              <a:off x="4314232" y="4877721"/>
              <a:ext cx="592667" cy="304428"/>
            </a:xfrm>
            <a:prstGeom prst="rightArrow">
              <a:avLst/>
            </a:prstGeom>
            <a:solidFill>
              <a:schemeClr val="bg1">
                <a:lumMod val="75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6" name="TextBox 15"/>
            <p:cNvSpPr txBox="1"/>
            <p:nvPr/>
          </p:nvSpPr>
          <p:spPr>
            <a:xfrm>
              <a:off x="4969247" y="4687816"/>
              <a:ext cx="400109" cy="677108"/>
            </a:xfrm>
            <a:prstGeom prst="rect">
              <a:avLst/>
            </a:prstGeom>
            <a:noFill/>
          </p:spPr>
          <p:txBody>
            <a:bodyPr wrap="none" rtlCol="0">
              <a:spAutoFit/>
            </a:bodyPr>
            <a:lstStyle/>
            <a:p>
              <a:pPr fontAlgn="auto">
                <a:spcBef>
                  <a:spcPts val="0"/>
                </a:spcBef>
                <a:spcAft>
                  <a:spcPts val="0"/>
                </a:spcAft>
              </a:pPr>
              <a:r>
                <a:rPr lang="en-US" sz="2700" b="1" dirty="0">
                  <a:solidFill>
                    <a:prstClr val="white"/>
                  </a:solidFill>
                  <a:latin typeface="DIN Condensed Bold"/>
                  <a:cs typeface="DIN Condensed Bold"/>
                </a:rPr>
                <a:t>!</a:t>
              </a:r>
            </a:p>
          </p:txBody>
        </p:sp>
        <p:sp>
          <p:nvSpPr>
            <p:cNvPr id="18" name="Right Arrow 17"/>
            <p:cNvSpPr/>
            <p:nvPr/>
          </p:nvSpPr>
          <p:spPr>
            <a:xfrm>
              <a:off x="4314232" y="4346653"/>
              <a:ext cx="592667" cy="304428"/>
            </a:xfrm>
            <a:prstGeom prst="rightArrow">
              <a:avLst/>
            </a:prstGeom>
            <a:solidFill>
              <a:schemeClr val="bg1">
                <a:lumMod val="75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9" name="TextBox 18"/>
            <p:cNvSpPr txBox="1"/>
            <p:nvPr/>
          </p:nvSpPr>
          <p:spPr>
            <a:xfrm>
              <a:off x="4969247" y="4156748"/>
              <a:ext cx="400109" cy="677108"/>
            </a:xfrm>
            <a:prstGeom prst="rect">
              <a:avLst/>
            </a:prstGeom>
            <a:noFill/>
          </p:spPr>
          <p:txBody>
            <a:bodyPr wrap="none" rtlCol="0">
              <a:spAutoFit/>
            </a:bodyPr>
            <a:lstStyle/>
            <a:p>
              <a:pPr fontAlgn="auto">
                <a:spcBef>
                  <a:spcPts val="0"/>
                </a:spcBef>
                <a:spcAft>
                  <a:spcPts val="0"/>
                </a:spcAft>
              </a:pPr>
              <a:r>
                <a:rPr lang="en-US" sz="2700" b="1" dirty="0">
                  <a:solidFill>
                    <a:prstClr val="white"/>
                  </a:solidFill>
                  <a:latin typeface="DIN Condensed Bold"/>
                  <a:cs typeface="DIN Condensed Bold"/>
                </a:rPr>
                <a:t>!</a:t>
              </a:r>
            </a:p>
          </p:txBody>
        </p:sp>
        <p:sp>
          <p:nvSpPr>
            <p:cNvPr id="21" name="Right Arrow 20"/>
            <p:cNvSpPr/>
            <p:nvPr/>
          </p:nvSpPr>
          <p:spPr>
            <a:xfrm>
              <a:off x="4314232" y="3815585"/>
              <a:ext cx="592667" cy="304428"/>
            </a:xfrm>
            <a:prstGeom prst="rightArrow">
              <a:avLst/>
            </a:prstGeom>
            <a:solidFill>
              <a:schemeClr val="bg1">
                <a:lumMod val="75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2" name="TextBox 21"/>
            <p:cNvSpPr txBox="1"/>
            <p:nvPr/>
          </p:nvSpPr>
          <p:spPr>
            <a:xfrm>
              <a:off x="4969247" y="3625680"/>
              <a:ext cx="400109" cy="677108"/>
            </a:xfrm>
            <a:prstGeom prst="rect">
              <a:avLst/>
            </a:prstGeom>
            <a:noFill/>
          </p:spPr>
          <p:txBody>
            <a:bodyPr wrap="none" rtlCol="0">
              <a:spAutoFit/>
            </a:bodyPr>
            <a:lstStyle/>
            <a:p>
              <a:pPr fontAlgn="auto">
                <a:spcBef>
                  <a:spcPts val="0"/>
                </a:spcBef>
                <a:spcAft>
                  <a:spcPts val="0"/>
                </a:spcAft>
              </a:pPr>
              <a:r>
                <a:rPr lang="en-US" sz="2700" b="1" dirty="0">
                  <a:solidFill>
                    <a:prstClr val="white"/>
                  </a:solidFill>
                  <a:latin typeface="DIN Condensed Bold"/>
                  <a:cs typeface="DIN Condensed Bold"/>
                </a:rPr>
                <a:t>!</a:t>
              </a:r>
            </a:p>
          </p:txBody>
        </p:sp>
      </p:grpSp>
      <p:sp>
        <p:nvSpPr>
          <p:cNvPr id="51" name="Título 1"/>
          <p:cNvSpPr txBox="1">
            <a:spLocks/>
          </p:cNvSpPr>
          <p:nvPr/>
        </p:nvSpPr>
        <p:spPr>
          <a:xfrm>
            <a:off x="1029766" y="963426"/>
            <a:ext cx="8578928"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pt-BR" sz="3000" b="1" dirty="0">
                <a:solidFill>
                  <a:srgbClr val="FF0066"/>
                </a:solidFill>
                <a:latin typeface="DINPro-Medium" panose="020B0604020101020102" pitchFamily="34" charset="0"/>
              </a:rPr>
              <a:t>Validação do cenário – pontos críticos</a:t>
            </a:r>
            <a:endParaRPr lang="pt-BR" sz="3600" b="1" dirty="0">
              <a:solidFill>
                <a:srgbClr val="FF0066"/>
              </a:solidFill>
              <a:latin typeface="DINPro-Medium" panose="020B0604020101020102" pitchFamily="34" charset="0"/>
            </a:endParaRPr>
          </a:p>
        </p:txBody>
      </p:sp>
      <p:graphicFrame>
        <p:nvGraphicFramePr>
          <p:cNvPr id="65" name="Table 64"/>
          <p:cNvGraphicFramePr>
            <a:graphicFrameLocks noGrp="1"/>
          </p:cNvGraphicFramePr>
          <p:nvPr>
            <p:extLst/>
          </p:nvPr>
        </p:nvGraphicFramePr>
        <p:xfrm>
          <a:off x="3800487" y="1881778"/>
          <a:ext cx="2517832" cy="3992880"/>
        </p:xfrm>
        <a:graphic>
          <a:graphicData uri="http://schemas.openxmlformats.org/drawingml/2006/table">
            <a:tbl>
              <a:tblPr firstRow="1" bandRow="1">
                <a:tableStyleId>{5C22544A-7EE6-4342-B048-85BDC9FD1C3A}</a:tableStyleId>
              </a:tblPr>
              <a:tblGrid>
                <a:gridCol w="2517832"/>
              </a:tblGrid>
              <a:tr h="754380">
                <a:tc>
                  <a:txBody>
                    <a:bodyPr/>
                    <a:lstStyle/>
                    <a:p>
                      <a:pPr algn="ctr"/>
                      <a:r>
                        <a:rPr lang="en-US" sz="2300" dirty="0" err="1" smtClean="0"/>
                        <a:t>Comportamento</a:t>
                      </a:r>
                      <a:r>
                        <a:rPr lang="en-US" sz="2300" dirty="0" smtClean="0"/>
                        <a:t> </a:t>
                      </a:r>
                      <a:r>
                        <a:rPr lang="en-US" sz="2300" dirty="0" err="1" smtClean="0"/>
                        <a:t>Empresarial</a:t>
                      </a:r>
                      <a:endParaRPr lang="en-US" sz="2300" dirty="0" smtClean="0"/>
                    </a:p>
                  </a:txBody>
                  <a:tcPr marL="68580" marR="68580" marT="34290" marB="34290"/>
                </a:tc>
              </a:tr>
              <a:tr h="891540">
                <a:tc>
                  <a:txBody>
                    <a:bodyPr/>
                    <a:lstStyle/>
                    <a:p>
                      <a:r>
                        <a:rPr lang="en-US" sz="1800" dirty="0" err="1" smtClean="0"/>
                        <a:t>Pouco</a:t>
                      </a:r>
                      <a:r>
                        <a:rPr lang="en-US" sz="1800" baseline="0" dirty="0" smtClean="0"/>
                        <a:t> </a:t>
                      </a:r>
                      <a:r>
                        <a:rPr lang="en-US" sz="1800" baseline="0" dirty="0" err="1" smtClean="0"/>
                        <a:t>transparentes</a:t>
                      </a:r>
                      <a:endParaRPr lang="en-US" sz="1800" baseline="0" dirty="0" smtClean="0"/>
                    </a:p>
                    <a:p>
                      <a:endParaRPr lang="en-US" sz="1800" baseline="0" dirty="0" smtClean="0"/>
                    </a:p>
                    <a:p>
                      <a:endParaRPr lang="en-US" sz="1800" dirty="0"/>
                    </a:p>
                  </a:txBody>
                  <a:tcPr marL="68580" marR="68580" marT="34290" marB="34290">
                    <a:lnB w="12700" cap="flat" cmpd="sng" algn="ctr">
                      <a:solidFill>
                        <a:srgbClr val="5B9BD5">
                          <a:lumMod val="60000"/>
                          <a:lumOff val="40000"/>
                        </a:srgbClr>
                      </a:solidFill>
                      <a:prstDash val="solid"/>
                      <a:round/>
                      <a:headEnd type="none" w="med" len="med"/>
                      <a:tailEnd type="none" w="med" len="med"/>
                    </a:lnB>
                    <a:solidFill>
                      <a:schemeClr val="bg1"/>
                    </a:solidFill>
                  </a:tcPr>
                </a:tc>
              </a:tr>
              <a:tr h="1165860">
                <a:tc>
                  <a:txBody>
                    <a:bodyPr/>
                    <a:lstStyle/>
                    <a:p>
                      <a:r>
                        <a:rPr lang="en-US" sz="1800" dirty="0" err="1" smtClean="0"/>
                        <a:t>Participação</a:t>
                      </a:r>
                      <a:r>
                        <a:rPr lang="en-US" sz="1800" dirty="0" smtClean="0"/>
                        <a:t> </a:t>
                      </a:r>
                      <a:r>
                        <a:rPr lang="en-US" sz="1800" dirty="0" err="1" smtClean="0"/>
                        <a:t>obscura</a:t>
                      </a:r>
                      <a:r>
                        <a:rPr lang="en-US" sz="1800" dirty="0" smtClean="0"/>
                        <a:t> </a:t>
                      </a:r>
                      <a:r>
                        <a:rPr lang="en-US" sz="1800" dirty="0" err="1" smtClean="0"/>
                        <a:t>em</a:t>
                      </a:r>
                      <a:r>
                        <a:rPr lang="en-US" sz="1800" dirty="0" smtClean="0"/>
                        <a:t> </a:t>
                      </a:r>
                      <a:r>
                        <a:rPr lang="en-US" sz="1800" dirty="0" err="1" smtClean="0"/>
                        <a:t>políticas</a:t>
                      </a:r>
                      <a:r>
                        <a:rPr lang="en-US" sz="1800" dirty="0" smtClean="0"/>
                        <a:t> </a:t>
                      </a:r>
                      <a:r>
                        <a:rPr lang="en-US" sz="1800" dirty="0" err="1" smtClean="0"/>
                        <a:t>públicas</a:t>
                      </a:r>
                      <a:endParaRPr lang="en-US" sz="1800" dirty="0" smtClean="0"/>
                    </a:p>
                    <a:p>
                      <a:endParaRPr lang="en-US" sz="1800" dirty="0" smtClean="0"/>
                    </a:p>
                    <a:p>
                      <a:endParaRPr lang="en-US" sz="1800" dirty="0"/>
                    </a:p>
                  </a:txBody>
                  <a:tcPr marL="68580" marR="68580" marT="34290" marB="34290">
                    <a:lnT w="12700" cap="flat" cmpd="sng" algn="ctr">
                      <a:solidFill>
                        <a:srgbClr val="5B9BD5">
                          <a:lumMod val="60000"/>
                          <a:lumOff val="40000"/>
                        </a:srgbClr>
                      </a:solidFill>
                      <a:prstDash val="solid"/>
                      <a:round/>
                      <a:headEnd type="none" w="med" len="med"/>
                      <a:tailEnd type="none" w="med" len="med"/>
                    </a:lnT>
                    <a:lnB w="12700" cap="flat" cmpd="sng" algn="ctr">
                      <a:solidFill>
                        <a:srgbClr val="5B9BD5">
                          <a:lumMod val="60000"/>
                          <a:lumOff val="40000"/>
                        </a:srgbClr>
                      </a:solidFill>
                      <a:prstDash val="solid"/>
                      <a:round/>
                      <a:headEnd type="none" w="med" len="med"/>
                      <a:tailEnd type="none" w="med" len="med"/>
                    </a:lnB>
                    <a:solidFill>
                      <a:schemeClr val="bg1"/>
                    </a:solidFill>
                  </a:tcPr>
                </a:tc>
              </a:tr>
              <a:tr h="1165860">
                <a:tc>
                  <a:txBody>
                    <a:bodyPr/>
                    <a:lstStyle/>
                    <a:p>
                      <a:r>
                        <a:rPr lang="en-US" sz="1800" dirty="0" err="1" smtClean="0"/>
                        <a:t>Desrespeito</a:t>
                      </a:r>
                      <a:r>
                        <a:rPr lang="en-US" sz="1800" dirty="0" smtClean="0"/>
                        <a:t> </a:t>
                      </a:r>
                      <a:r>
                        <a:rPr lang="en-US" sz="1800" dirty="0" err="1" smtClean="0"/>
                        <a:t>à</a:t>
                      </a:r>
                      <a:r>
                        <a:rPr lang="en-US" sz="1800" dirty="0" smtClean="0"/>
                        <a:t> </a:t>
                      </a:r>
                      <a:r>
                        <a:rPr lang="en-US" sz="1800" dirty="0" err="1" smtClean="0"/>
                        <a:t>história</a:t>
                      </a:r>
                      <a:r>
                        <a:rPr lang="en-US" sz="1800" dirty="0" smtClean="0"/>
                        <a:t> </a:t>
                      </a:r>
                      <a:r>
                        <a:rPr lang="en-US" sz="1800" dirty="0" err="1" smtClean="0"/>
                        <a:t>afetiva</a:t>
                      </a:r>
                      <a:r>
                        <a:rPr lang="en-US" sz="1800" dirty="0" smtClean="0"/>
                        <a:t> das </a:t>
                      </a:r>
                      <a:r>
                        <a:rPr lang="en-US" sz="1800" dirty="0" err="1" smtClean="0"/>
                        <a:t>cidades</a:t>
                      </a:r>
                      <a:endParaRPr lang="en-US" sz="1800" dirty="0" smtClean="0"/>
                    </a:p>
                    <a:p>
                      <a:endParaRPr lang="en-US" sz="1800" dirty="0" smtClean="0"/>
                    </a:p>
                    <a:p>
                      <a:endParaRPr lang="en-US" sz="1800" dirty="0"/>
                    </a:p>
                  </a:txBody>
                  <a:tcPr marL="68580" marR="68580" marT="34290" marB="34290">
                    <a:lnT w="12700" cap="flat" cmpd="sng" algn="ctr">
                      <a:solidFill>
                        <a:srgbClr val="5B9BD5">
                          <a:lumMod val="60000"/>
                          <a:lumOff val="40000"/>
                        </a:srgbClr>
                      </a:solidFill>
                      <a:prstDash val="solid"/>
                      <a:round/>
                      <a:headEnd type="none" w="med" len="med"/>
                      <a:tailEnd type="none" w="med" len="med"/>
                    </a:lnT>
                    <a:solidFill>
                      <a:schemeClr val="bg1"/>
                    </a:solidFill>
                  </a:tcPr>
                </a:tc>
              </a:tr>
            </a:tbl>
          </a:graphicData>
        </a:graphic>
      </p:graphicFrame>
      <p:graphicFrame>
        <p:nvGraphicFramePr>
          <p:cNvPr id="68" name="Table 67"/>
          <p:cNvGraphicFramePr>
            <a:graphicFrameLocks noGrp="1"/>
          </p:cNvGraphicFramePr>
          <p:nvPr>
            <p:extLst/>
          </p:nvPr>
        </p:nvGraphicFramePr>
        <p:xfrm>
          <a:off x="1083671" y="1868907"/>
          <a:ext cx="2517832" cy="4061460"/>
        </p:xfrm>
        <a:graphic>
          <a:graphicData uri="http://schemas.openxmlformats.org/drawingml/2006/table">
            <a:tbl>
              <a:tblPr firstRow="1" bandRow="1">
                <a:tableStyleId>{5C22544A-7EE6-4342-B048-85BDC9FD1C3A}</a:tableStyleId>
              </a:tblPr>
              <a:tblGrid>
                <a:gridCol w="2517832"/>
              </a:tblGrid>
              <a:tr h="754380">
                <a:tc>
                  <a:txBody>
                    <a:bodyPr/>
                    <a:lstStyle/>
                    <a:p>
                      <a:pPr algn="ctr"/>
                      <a:r>
                        <a:rPr lang="en-US" sz="2300" dirty="0" err="1" smtClean="0"/>
                        <a:t>Diálogo</a:t>
                      </a:r>
                      <a:r>
                        <a:rPr lang="en-US" sz="2300" baseline="0" dirty="0" smtClean="0"/>
                        <a:t> &amp; </a:t>
                      </a:r>
                      <a:r>
                        <a:rPr lang="en-US" sz="2300" baseline="0" dirty="0" err="1" smtClean="0"/>
                        <a:t>Comunicação</a:t>
                      </a:r>
                      <a:endParaRPr lang="en-US" sz="2300" dirty="0"/>
                    </a:p>
                  </a:txBody>
                  <a:tcPr marL="68580" marR="68580" marT="34290" marB="34290"/>
                </a:tc>
              </a:tr>
              <a:tr h="891540">
                <a:tc>
                  <a:txBody>
                    <a:bodyPr/>
                    <a:lstStyle/>
                    <a:p>
                      <a:r>
                        <a:rPr lang="en-US" sz="1800" dirty="0" err="1" smtClean="0"/>
                        <a:t>Pouco</a:t>
                      </a:r>
                      <a:r>
                        <a:rPr lang="en-US" sz="1800" dirty="0" smtClean="0"/>
                        <a:t> </a:t>
                      </a:r>
                      <a:r>
                        <a:rPr lang="en-US" sz="1800" dirty="0" err="1" smtClean="0"/>
                        <a:t>diálogo</a:t>
                      </a:r>
                      <a:r>
                        <a:rPr lang="en-US" sz="1800" dirty="0" smtClean="0"/>
                        <a:t> (</a:t>
                      </a:r>
                      <a:r>
                        <a:rPr lang="en-US" sz="1800" dirty="0" err="1" smtClean="0"/>
                        <a:t>não</a:t>
                      </a:r>
                      <a:r>
                        <a:rPr lang="en-US" sz="1800" dirty="0" smtClean="0"/>
                        <a:t> </a:t>
                      </a:r>
                      <a:r>
                        <a:rPr lang="en-US" sz="1800" dirty="0" err="1" smtClean="0"/>
                        <a:t>estruturado</a:t>
                      </a:r>
                      <a:r>
                        <a:rPr lang="en-US" sz="1800" dirty="0" smtClean="0"/>
                        <a:t> e </a:t>
                      </a:r>
                      <a:r>
                        <a:rPr lang="en-US" sz="1800" dirty="0" err="1" smtClean="0"/>
                        <a:t>inconstante</a:t>
                      </a:r>
                      <a:r>
                        <a:rPr lang="en-US" sz="1800" dirty="0" smtClean="0"/>
                        <a:t>)</a:t>
                      </a:r>
                      <a:endParaRPr lang="en-US" sz="1800" dirty="0"/>
                    </a:p>
                  </a:txBody>
                  <a:tcPr marL="68580" marR="68580" marT="34290" marB="34290">
                    <a:lnB w="12700" cap="flat" cmpd="sng" algn="ctr">
                      <a:solidFill>
                        <a:srgbClr val="5B9BD5">
                          <a:lumMod val="60000"/>
                          <a:lumOff val="40000"/>
                        </a:srgbClr>
                      </a:solidFill>
                      <a:prstDash val="solid"/>
                      <a:round/>
                      <a:headEnd type="none" w="med" len="med"/>
                      <a:tailEnd type="none" w="med" len="med"/>
                    </a:lnB>
                    <a:solidFill>
                      <a:srgbClr val="FFFFFF"/>
                    </a:solidFill>
                  </a:tcPr>
                </a:tc>
              </a:tr>
              <a:tr h="617220">
                <a:tc>
                  <a:txBody>
                    <a:bodyPr/>
                    <a:lstStyle/>
                    <a:p>
                      <a:r>
                        <a:rPr lang="en-US" sz="1800" dirty="0" err="1" smtClean="0"/>
                        <a:t>Postura</a:t>
                      </a:r>
                      <a:r>
                        <a:rPr lang="en-US" sz="1800" dirty="0" smtClean="0"/>
                        <a:t> </a:t>
                      </a:r>
                      <a:r>
                        <a:rPr lang="en-US" sz="1800" dirty="0" err="1" smtClean="0"/>
                        <a:t>arrogante</a:t>
                      </a:r>
                      <a:r>
                        <a:rPr lang="en-US" sz="1800" dirty="0" smtClean="0"/>
                        <a:t> </a:t>
                      </a:r>
                      <a:r>
                        <a:rPr lang="en-US" sz="1800" dirty="0" err="1" smtClean="0"/>
                        <a:t>em</a:t>
                      </a:r>
                      <a:r>
                        <a:rPr lang="en-US" sz="1800" dirty="0" smtClean="0"/>
                        <a:t> debates</a:t>
                      </a:r>
                      <a:endParaRPr lang="en-US" sz="1800" dirty="0"/>
                    </a:p>
                  </a:txBody>
                  <a:tcPr marL="68580" marR="68580" marT="34290" marB="34290">
                    <a:lnT w="12700" cap="flat" cmpd="sng" algn="ctr">
                      <a:solidFill>
                        <a:srgbClr val="5B9BD5">
                          <a:lumMod val="60000"/>
                          <a:lumOff val="40000"/>
                        </a:srgbClr>
                      </a:solidFill>
                      <a:prstDash val="solid"/>
                      <a:round/>
                      <a:headEnd type="none" w="med" len="med"/>
                      <a:tailEnd type="none" w="med" len="med"/>
                    </a:lnT>
                    <a:lnB w="12700" cap="flat" cmpd="sng" algn="ctr">
                      <a:solidFill>
                        <a:srgbClr val="5B9BD5">
                          <a:lumMod val="60000"/>
                          <a:lumOff val="40000"/>
                        </a:srgbClr>
                      </a:solidFill>
                      <a:prstDash val="solid"/>
                      <a:round/>
                      <a:headEnd type="none" w="med" len="med"/>
                      <a:tailEnd type="none" w="med" len="med"/>
                    </a:lnB>
                    <a:solidFill>
                      <a:srgbClr val="FFFFFF"/>
                    </a:solidFill>
                  </a:tcPr>
                </a:tc>
              </a:tr>
              <a:tr h="891540">
                <a:tc>
                  <a:txBody>
                    <a:bodyPr/>
                    <a:lstStyle/>
                    <a:p>
                      <a:r>
                        <a:rPr lang="en-US" sz="1800" dirty="0" err="1" smtClean="0"/>
                        <a:t>Diálogos</a:t>
                      </a:r>
                      <a:r>
                        <a:rPr lang="en-US" sz="1800" dirty="0" smtClean="0"/>
                        <a:t> </a:t>
                      </a:r>
                      <a:r>
                        <a:rPr lang="en-US" sz="1800" dirty="0" err="1" smtClean="0"/>
                        <a:t>pouco</a:t>
                      </a:r>
                      <a:r>
                        <a:rPr lang="en-US" sz="1800" dirty="0" smtClean="0"/>
                        <a:t> </a:t>
                      </a:r>
                      <a:r>
                        <a:rPr lang="en-US" sz="1800" dirty="0" err="1" smtClean="0"/>
                        <a:t>qualificados</a:t>
                      </a:r>
                      <a:r>
                        <a:rPr lang="en-US" sz="1800" dirty="0" smtClean="0"/>
                        <a:t> </a:t>
                      </a:r>
                      <a:r>
                        <a:rPr lang="en-US" sz="1800" dirty="0" err="1" smtClean="0"/>
                        <a:t>sobre</a:t>
                      </a:r>
                      <a:r>
                        <a:rPr lang="en-US" sz="1800" dirty="0" smtClean="0"/>
                        <a:t> </a:t>
                      </a:r>
                      <a:r>
                        <a:rPr lang="en-US" sz="1800" dirty="0" err="1" smtClean="0"/>
                        <a:t>urbanismo</a:t>
                      </a:r>
                      <a:endParaRPr lang="en-US" sz="1800" dirty="0"/>
                    </a:p>
                  </a:txBody>
                  <a:tcPr marL="68580" marR="68580" marT="34290" marB="34290">
                    <a:lnT w="12700" cap="flat" cmpd="sng" algn="ctr">
                      <a:solidFill>
                        <a:srgbClr val="5B9BD5">
                          <a:lumMod val="60000"/>
                          <a:lumOff val="40000"/>
                        </a:srgbClr>
                      </a:solidFill>
                      <a:prstDash val="solid"/>
                      <a:round/>
                      <a:headEnd type="none" w="med" len="med"/>
                      <a:tailEnd type="none" w="med" len="med"/>
                    </a:lnT>
                    <a:lnB w="12700" cap="flat" cmpd="sng" algn="ctr">
                      <a:solidFill>
                        <a:srgbClr val="5B9BD5">
                          <a:lumMod val="60000"/>
                          <a:lumOff val="40000"/>
                        </a:srgbClr>
                      </a:solidFill>
                      <a:prstDash val="solid"/>
                      <a:round/>
                      <a:headEnd type="none" w="med" len="med"/>
                      <a:tailEnd type="none" w="med" len="med"/>
                    </a:lnB>
                    <a:solidFill>
                      <a:srgbClr val="FFFFFF"/>
                    </a:solidFill>
                  </a:tcPr>
                </a:tc>
              </a:tr>
              <a:tr h="891540">
                <a:tc>
                  <a:txBody>
                    <a:bodyPr/>
                    <a:lstStyle/>
                    <a:p>
                      <a:r>
                        <a:rPr lang="en-US" sz="1800" dirty="0" err="1" smtClean="0">
                          <a:solidFill>
                            <a:schemeClr val="tx1"/>
                          </a:solidFill>
                        </a:rPr>
                        <a:t>Confusão</a:t>
                      </a:r>
                      <a:r>
                        <a:rPr lang="en-US" sz="1800" dirty="0" smtClean="0">
                          <a:solidFill>
                            <a:schemeClr val="tx1"/>
                          </a:solidFill>
                        </a:rPr>
                        <a:t> </a:t>
                      </a:r>
                      <a:r>
                        <a:rPr lang="en-US" sz="1800" dirty="0" err="1" smtClean="0">
                          <a:solidFill>
                            <a:schemeClr val="tx1"/>
                          </a:solidFill>
                        </a:rPr>
                        <a:t>sobre</a:t>
                      </a:r>
                      <a:r>
                        <a:rPr lang="en-US" sz="1800" dirty="0" smtClean="0">
                          <a:solidFill>
                            <a:schemeClr val="tx1"/>
                          </a:solidFill>
                        </a:rPr>
                        <a:t> </a:t>
                      </a:r>
                      <a:r>
                        <a:rPr lang="en-US" sz="1800" dirty="0" err="1" smtClean="0">
                          <a:solidFill>
                            <a:schemeClr val="tx1"/>
                          </a:solidFill>
                        </a:rPr>
                        <a:t>papéis</a:t>
                      </a:r>
                      <a:r>
                        <a:rPr lang="en-US" sz="1800" dirty="0" smtClean="0">
                          <a:solidFill>
                            <a:schemeClr val="tx1"/>
                          </a:solidFill>
                        </a:rPr>
                        <a:t> e </a:t>
                      </a:r>
                      <a:r>
                        <a:rPr lang="en-US" sz="1800" dirty="0" err="1" smtClean="0">
                          <a:solidFill>
                            <a:schemeClr val="tx1"/>
                          </a:solidFill>
                        </a:rPr>
                        <a:t>responsabilidades</a:t>
                      </a:r>
                      <a:r>
                        <a:rPr lang="en-US" sz="1800" dirty="0" smtClean="0">
                          <a:solidFill>
                            <a:schemeClr val="tx1"/>
                          </a:solidFill>
                        </a:rPr>
                        <a:t> no</a:t>
                      </a:r>
                      <a:r>
                        <a:rPr lang="en-US" sz="1800" baseline="0" dirty="0" smtClean="0">
                          <a:solidFill>
                            <a:schemeClr val="tx1"/>
                          </a:solidFill>
                        </a:rPr>
                        <a:t> </a:t>
                      </a:r>
                      <a:r>
                        <a:rPr lang="en-US" sz="1800" baseline="0" dirty="0" err="1" smtClean="0">
                          <a:solidFill>
                            <a:schemeClr val="tx1"/>
                          </a:solidFill>
                        </a:rPr>
                        <a:t>desenvolvimento</a:t>
                      </a:r>
                      <a:r>
                        <a:rPr lang="en-US" sz="1800" baseline="0" dirty="0" smtClean="0">
                          <a:solidFill>
                            <a:schemeClr val="tx1"/>
                          </a:solidFill>
                        </a:rPr>
                        <a:t> </a:t>
                      </a:r>
                      <a:r>
                        <a:rPr lang="en-US" sz="1800" baseline="0" dirty="0" err="1" smtClean="0">
                          <a:solidFill>
                            <a:schemeClr val="tx1"/>
                          </a:solidFill>
                        </a:rPr>
                        <a:t>urbano</a:t>
                      </a:r>
                      <a:endParaRPr lang="en-US" sz="1800" dirty="0">
                        <a:solidFill>
                          <a:schemeClr val="tx1"/>
                        </a:solidFill>
                      </a:endParaRPr>
                    </a:p>
                  </a:txBody>
                  <a:tcPr marL="68580" marR="68580" marT="34290" marB="34290">
                    <a:lnT w="12700" cap="flat" cmpd="sng" algn="ctr">
                      <a:solidFill>
                        <a:srgbClr val="5B9BD5">
                          <a:lumMod val="60000"/>
                          <a:lumOff val="40000"/>
                        </a:srgbClr>
                      </a:solidFill>
                      <a:prstDash val="solid"/>
                      <a:round/>
                      <a:headEnd type="none" w="med" len="med"/>
                      <a:tailEnd type="none" w="med" len="med"/>
                    </a:lnT>
                    <a:solidFill>
                      <a:srgbClr val="FFFFFF"/>
                    </a:solidFill>
                  </a:tcPr>
                </a:tc>
              </a:tr>
            </a:tbl>
          </a:graphicData>
        </a:graphic>
      </p:graphicFrame>
      <p:graphicFrame>
        <p:nvGraphicFramePr>
          <p:cNvPr id="69" name="Table 68"/>
          <p:cNvGraphicFramePr>
            <a:graphicFrameLocks noGrp="1"/>
          </p:cNvGraphicFramePr>
          <p:nvPr>
            <p:extLst/>
          </p:nvPr>
        </p:nvGraphicFramePr>
        <p:xfrm>
          <a:off x="6490842" y="1868907"/>
          <a:ext cx="2517832" cy="3992880"/>
        </p:xfrm>
        <a:graphic>
          <a:graphicData uri="http://schemas.openxmlformats.org/drawingml/2006/table">
            <a:tbl>
              <a:tblPr firstRow="1" bandRow="1">
                <a:tableStyleId>{5C22544A-7EE6-4342-B048-85BDC9FD1C3A}</a:tableStyleId>
              </a:tblPr>
              <a:tblGrid>
                <a:gridCol w="2517832"/>
              </a:tblGrid>
              <a:tr h="754380">
                <a:tc>
                  <a:txBody>
                    <a:bodyPr/>
                    <a:lstStyle/>
                    <a:p>
                      <a:pPr algn="ctr"/>
                      <a:r>
                        <a:rPr lang="en-US" sz="2300" dirty="0" err="1" smtClean="0">
                          <a:solidFill>
                            <a:schemeClr val="bg1"/>
                          </a:solidFill>
                        </a:rPr>
                        <a:t>Engenharia</a:t>
                      </a:r>
                      <a:r>
                        <a:rPr lang="en-US" sz="2300" dirty="0" smtClean="0">
                          <a:solidFill>
                            <a:schemeClr val="bg1"/>
                          </a:solidFill>
                        </a:rPr>
                        <a:t>/</a:t>
                      </a:r>
                      <a:r>
                        <a:rPr lang="en-US" sz="2300" dirty="0" err="1" smtClean="0">
                          <a:solidFill>
                            <a:schemeClr val="bg1"/>
                          </a:solidFill>
                        </a:rPr>
                        <a:t>Arquitetura</a:t>
                      </a:r>
                      <a:endParaRPr lang="en-US" sz="2300" dirty="0">
                        <a:solidFill>
                          <a:schemeClr val="bg1"/>
                        </a:solidFill>
                      </a:endParaRPr>
                    </a:p>
                  </a:txBody>
                  <a:tcPr marL="68580" marR="68580" marT="34290" marB="34290"/>
                </a:tc>
              </a:tr>
              <a:tr h="1165860">
                <a:tc>
                  <a:txBody>
                    <a:bodyPr/>
                    <a:lstStyle/>
                    <a:p>
                      <a:r>
                        <a:rPr lang="en-US" sz="1800" dirty="0" err="1" smtClean="0"/>
                        <a:t>Projetos</a:t>
                      </a:r>
                      <a:r>
                        <a:rPr lang="en-US" sz="1800" dirty="0" smtClean="0"/>
                        <a:t> </a:t>
                      </a:r>
                      <a:r>
                        <a:rPr lang="en-US" sz="1800" dirty="0" err="1" smtClean="0"/>
                        <a:t>voltados</a:t>
                      </a:r>
                      <a:r>
                        <a:rPr lang="en-US" sz="1800" dirty="0" smtClean="0"/>
                        <a:t> </a:t>
                      </a:r>
                      <a:r>
                        <a:rPr lang="en-US" sz="1800" dirty="0" err="1" smtClean="0"/>
                        <a:t>só</a:t>
                      </a:r>
                      <a:r>
                        <a:rPr lang="en-US" sz="1800" dirty="0" smtClean="0"/>
                        <a:t> </a:t>
                      </a:r>
                      <a:r>
                        <a:rPr lang="en-US" sz="1800" dirty="0" err="1" smtClean="0"/>
                        <a:t>para</a:t>
                      </a:r>
                      <a:r>
                        <a:rPr lang="en-US" sz="1800" dirty="0" smtClean="0"/>
                        <a:t> o </a:t>
                      </a:r>
                      <a:r>
                        <a:rPr lang="en-US" sz="1800" dirty="0" err="1" smtClean="0"/>
                        <a:t>consumidor</a:t>
                      </a:r>
                      <a:r>
                        <a:rPr lang="en-US" sz="1800" dirty="0" smtClean="0"/>
                        <a:t>, </a:t>
                      </a:r>
                      <a:r>
                        <a:rPr lang="en-US" sz="1800" dirty="0" err="1" smtClean="0"/>
                        <a:t>não</a:t>
                      </a:r>
                      <a:r>
                        <a:rPr lang="en-US" sz="1800" dirty="0" smtClean="0"/>
                        <a:t> </a:t>
                      </a:r>
                      <a:r>
                        <a:rPr lang="en-US" sz="1800" dirty="0" err="1" smtClean="0"/>
                        <a:t>para</a:t>
                      </a:r>
                      <a:r>
                        <a:rPr lang="en-US" sz="1800" dirty="0" smtClean="0"/>
                        <a:t> o </a:t>
                      </a:r>
                      <a:r>
                        <a:rPr lang="en-US" sz="1800" dirty="0" err="1" smtClean="0"/>
                        <a:t>cidadão</a:t>
                      </a:r>
                      <a:endParaRPr lang="en-US" sz="1800" dirty="0" smtClean="0"/>
                    </a:p>
                    <a:p>
                      <a:endParaRPr lang="en-US" sz="1800" dirty="0"/>
                    </a:p>
                  </a:txBody>
                  <a:tcPr marL="68580" marR="68580" marT="34290" marB="34290">
                    <a:lnB w="12700" cap="flat" cmpd="sng" algn="ctr">
                      <a:solidFill>
                        <a:srgbClr val="5B9BD5">
                          <a:lumMod val="60000"/>
                          <a:lumOff val="40000"/>
                        </a:srgbClr>
                      </a:solidFill>
                      <a:prstDash val="solid"/>
                      <a:round/>
                      <a:headEnd type="none" w="med" len="med"/>
                      <a:tailEnd type="none" w="med" len="med"/>
                    </a:lnB>
                    <a:solidFill>
                      <a:srgbClr val="FFFFFF"/>
                    </a:solidFill>
                  </a:tcPr>
                </a:tc>
              </a:tr>
              <a:tr h="11658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smtClean="0"/>
                        <a:t>Não</a:t>
                      </a:r>
                      <a:r>
                        <a:rPr lang="en-US" sz="1800" dirty="0" smtClean="0"/>
                        <a:t> </a:t>
                      </a:r>
                      <a:r>
                        <a:rPr lang="en-US" sz="1800" dirty="0" err="1" smtClean="0"/>
                        <a:t>consideram</a:t>
                      </a:r>
                      <a:r>
                        <a:rPr lang="en-US" sz="1800" dirty="0" smtClean="0"/>
                        <a:t> </a:t>
                      </a:r>
                      <a:r>
                        <a:rPr lang="en-US" sz="1800" dirty="0" err="1" smtClean="0"/>
                        <a:t>demandas</a:t>
                      </a:r>
                      <a:r>
                        <a:rPr lang="en-US" sz="1800" baseline="0" dirty="0" smtClean="0"/>
                        <a:t> socio </a:t>
                      </a:r>
                      <a:r>
                        <a:rPr lang="en-US" sz="1800" baseline="0" dirty="0" err="1" smtClean="0"/>
                        <a:t>ambientais</a:t>
                      </a:r>
                      <a:endParaRPr lang="en-US" sz="18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p>
                  </a:txBody>
                  <a:tcPr marL="68580" marR="68580" marT="34290" marB="34290">
                    <a:lnT w="12700" cap="flat" cmpd="sng" algn="ctr">
                      <a:solidFill>
                        <a:srgbClr val="5B9BD5">
                          <a:lumMod val="60000"/>
                          <a:lumOff val="40000"/>
                        </a:srgbClr>
                      </a:solidFill>
                      <a:prstDash val="solid"/>
                      <a:round/>
                      <a:headEnd type="none" w="med" len="med"/>
                      <a:tailEnd type="none" w="med" len="med"/>
                    </a:lnT>
                    <a:lnB w="12700" cap="flat" cmpd="sng" algn="ctr">
                      <a:solidFill>
                        <a:srgbClr val="5B9BD5">
                          <a:lumMod val="60000"/>
                          <a:lumOff val="40000"/>
                        </a:srgbClr>
                      </a:solidFill>
                      <a:prstDash val="solid"/>
                      <a:round/>
                      <a:headEnd type="none" w="med" len="med"/>
                      <a:tailEnd type="none" w="med" len="med"/>
                    </a:lnB>
                    <a:solidFill>
                      <a:srgbClr val="FFFFFF"/>
                    </a:solidFill>
                  </a:tcPr>
                </a:tc>
              </a:tr>
              <a:tr h="8915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smtClean="0">
                          <a:solidFill>
                            <a:srgbClr val="000000"/>
                          </a:solidFill>
                        </a:rPr>
                        <a:t>Projetos</a:t>
                      </a:r>
                      <a:r>
                        <a:rPr lang="en-US" sz="1800" dirty="0" smtClean="0">
                          <a:solidFill>
                            <a:srgbClr val="000000"/>
                          </a:solidFill>
                        </a:rPr>
                        <a:t> </a:t>
                      </a:r>
                      <a:r>
                        <a:rPr lang="en-US" sz="1800" dirty="0" err="1" smtClean="0">
                          <a:solidFill>
                            <a:srgbClr val="000000"/>
                          </a:solidFill>
                        </a:rPr>
                        <a:t>pouco</a:t>
                      </a:r>
                      <a:r>
                        <a:rPr lang="en-US" sz="1800" baseline="0" dirty="0" smtClean="0">
                          <a:solidFill>
                            <a:srgbClr val="000000"/>
                          </a:solidFill>
                        </a:rPr>
                        <a:t> </a:t>
                      </a:r>
                      <a:r>
                        <a:rPr lang="en-US" sz="1800" dirty="0" err="1" smtClean="0">
                          <a:solidFill>
                            <a:srgbClr val="000000"/>
                          </a:solidFill>
                        </a:rPr>
                        <a:t>expressivos</a:t>
                      </a:r>
                      <a:r>
                        <a:rPr lang="en-US" sz="1800" dirty="0" smtClean="0">
                          <a:solidFill>
                            <a:srgbClr val="000000"/>
                          </a:solidFill>
                        </a:rPr>
                        <a:t>, </a:t>
                      </a:r>
                      <a:r>
                        <a:rPr lang="en-US" sz="1800" dirty="0" smtClean="0"/>
                        <a:t>dos </a:t>
                      </a:r>
                      <a:r>
                        <a:rPr lang="en-US" sz="1800" dirty="0" err="1" smtClean="0"/>
                        <a:t>quais</a:t>
                      </a:r>
                      <a:r>
                        <a:rPr lang="en-US" sz="1800" dirty="0" smtClean="0"/>
                        <a:t> </a:t>
                      </a:r>
                      <a:r>
                        <a:rPr lang="en-US" sz="1800" dirty="0" err="1" smtClean="0"/>
                        <a:t>não</a:t>
                      </a:r>
                      <a:r>
                        <a:rPr lang="en-US" sz="1800" dirty="0" smtClean="0"/>
                        <a:t> </a:t>
                      </a:r>
                      <a:r>
                        <a:rPr lang="en-US" sz="1800" dirty="0" err="1" smtClean="0"/>
                        <a:t>há</a:t>
                      </a:r>
                      <a:r>
                        <a:rPr lang="en-US" sz="1800" dirty="0" smtClean="0"/>
                        <a:t> o </a:t>
                      </a:r>
                      <a:r>
                        <a:rPr lang="en-US" sz="1800" dirty="0" err="1" smtClean="0"/>
                        <a:t>que</a:t>
                      </a:r>
                      <a:r>
                        <a:rPr lang="en-US" sz="1800" dirty="0" smtClean="0"/>
                        <a:t> se </a:t>
                      </a:r>
                      <a:r>
                        <a:rPr lang="en-US" sz="1800" dirty="0" err="1" smtClean="0"/>
                        <a:t>orgulhar</a:t>
                      </a:r>
                      <a:endParaRPr lang="en-US" sz="1800" dirty="0" smtClean="0"/>
                    </a:p>
                  </a:txBody>
                  <a:tcPr marL="68580" marR="68580" marT="34290" marB="34290">
                    <a:lnT w="12700" cap="flat" cmpd="sng" algn="ctr">
                      <a:solidFill>
                        <a:srgbClr val="5B9BD5">
                          <a:lumMod val="60000"/>
                          <a:lumOff val="40000"/>
                        </a:srgbClr>
                      </a:solidFill>
                      <a:prstDash val="solid"/>
                      <a:round/>
                      <a:headEnd type="none" w="med" len="med"/>
                      <a:tailEnd type="none" w="med" len="med"/>
                    </a:lnT>
                    <a:solidFill>
                      <a:srgbClr val="FFFFFF"/>
                    </a:solidFill>
                  </a:tcPr>
                </a:tc>
              </a:tr>
            </a:tbl>
          </a:graphicData>
        </a:graphic>
      </p:graphicFrame>
      <p:graphicFrame>
        <p:nvGraphicFramePr>
          <p:cNvPr id="23" name="Table 22"/>
          <p:cNvGraphicFramePr>
            <a:graphicFrameLocks noGrp="1"/>
          </p:cNvGraphicFramePr>
          <p:nvPr>
            <p:extLst/>
          </p:nvPr>
        </p:nvGraphicFramePr>
        <p:xfrm>
          <a:off x="1083671" y="1868907"/>
          <a:ext cx="2517832" cy="769620"/>
        </p:xfrm>
        <a:graphic>
          <a:graphicData uri="http://schemas.openxmlformats.org/drawingml/2006/table">
            <a:tbl>
              <a:tblPr firstRow="1" bandRow="1">
                <a:tableStyleId>{5C22544A-7EE6-4342-B048-85BDC9FD1C3A}</a:tableStyleId>
              </a:tblPr>
              <a:tblGrid>
                <a:gridCol w="2517832"/>
              </a:tblGrid>
              <a:tr h="754380">
                <a:tc>
                  <a:txBody>
                    <a:bodyPr/>
                    <a:lstStyle/>
                    <a:p>
                      <a:pPr algn="ctr"/>
                      <a:r>
                        <a:rPr lang="en-US" sz="2300" dirty="0" err="1" smtClean="0"/>
                        <a:t>Diálogo</a:t>
                      </a:r>
                      <a:r>
                        <a:rPr lang="en-US" sz="2300" baseline="0" dirty="0" smtClean="0"/>
                        <a:t> &amp; </a:t>
                      </a:r>
                      <a:r>
                        <a:rPr lang="en-US" sz="2300" baseline="0" dirty="0" err="1" smtClean="0"/>
                        <a:t>Comunicação</a:t>
                      </a:r>
                      <a:endParaRPr lang="en-US" sz="2300" dirty="0"/>
                    </a:p>
                  </a:txBody>
                  <a:tcPr marL="68580" marR="68580" marT="34290" marB="34290"/>
                </a:tc>
              </a:tr>
            </a:tbl>
          </a:graphicData>
        </a:graphic>
      </p:graphicFrame>
      <p:graphicFrame>
        <p:nvGraphicFramePr>
          <p:cNvPr id="24" name="Table 23"/>
          <p:cNvGraphicFramePr>
            <a:graphicFrameLocks noGrp="1"/>
          </p:cNvGraphicFramePr>
          <p:nvPr>
            <p:extLst/>
          </p:nvPr>
        </p:nvGraphicFramePr>
        <p:xfrm>
          <a:off x="3796648" y="1868907"/>
          <a:ext cx="2517832" cy="769620"/>
        </p:xfrm>
        <a:graphic>
          <a:graphicData uri="http://schemas.openxmlformats.org/drawingml/2006/table">
            <a:tbl>
              <a:tblPr firstRow="1" bandRow="1">
                <a:tableStyleId>{5C22544A-7EE6-4342-B048-85BDC9FD1C3A}</a:tableStyleId>
              </a:tblPr>
              <a:tblGrid>
                <a:gridCol w="2517832"/>
              </a:tblGrid>
              <a:tr h="754380">
                <a:tc>
                  <a:txBody>
                    <a:bodyPr/>
                    <a:lstStyle/>
                    <a:p>
                      <a:pPr algn="ctr"/>
                      <a:r>
                        <a:rPr lang="en-US" sz="2300" dirty="0" err="1" smtClean="0"/>
                        <a:t>Comportamento</a:t>
                      </a:r>
                      <a:r>
                        <a:rPr lang="en-US" sz="2300" dirty="0" smtClean="0"/>
                        <a:t> </a:t>
                      </a:r>
                      <a:r>
                        <a:rPr lang="en-US" sz="2300" dirty="0" err="1" smtClean="0"/>
                        <a:t>empresarial</a:t>
                      </a:r>
                      <a:endParaRPr lang="en-US" sz="2300" dirty="0"/>
                    </a:p>
                  </a:txBody>
                  <a:tcPr marL="68580" marR="68580" marT="34290" marB="34290"/>
                </a:tc>
              </a:tr>
            </a:tbl>
          </a:graphicData>
        </a:graphic>
      </p:graphicFrame>
      <p:graphicFrame>
        <p:nvGraphicFramePr>
          <p:cNvPr id="25" name="Table 24"/>
          <p:cNvGraphicFramePr>
            <a:graphicFrameLocks noGrp="1"/>
          </p:cNvGraphicFramePr>
          <p:nvPr>
            <p:extLst/>
          </p:nvPr>
        </p:nvGraphicFramePr>
        <p:xfrm>
          <a:off x="6489465" y="1868907"/>
          <a:ext cx="2517832" cy="769620"/>
        </p:xfrm>
        <a:graphic>
          <a:graphicData uri="http://schemas.openxmlformats.org/drawingml/2006/table">
            <a:tbl>
              <a:tblPr firstRow="1" bandRow="1">
                <a:tableStyleId>{5C22544A-7EE6-4342-B048-85BDC9FD1C3A}</a:tableStyleId>
              </a:tblPr>
              <a:tblGrid>
                <a:gridCol w="2517832"/>
              </a:tblGrid>
              <a:tr h="754380">
                <a:tc>
                  <a:txBody>
                    <a:bodyPr/>
                    <a:lstStyle/>
                    <a:p>
                      <a:pPr algn="ctr"/>
                      <a:r>
                        <a:rPr lang="en-US" sz="2300" dirty="0" err="1" smtClean="0"/>
                        <a:t>Engenharia</a:t>
                      </a:r>
                      <a:r>
                        <a:rPr lang="en-US" sz="2300" dirty="0" smtClean="0"/>
                        <a:t> &amp; </a:t>
                      </a:r>
                      <a:r>
                        <a:rPr lang="en-US" sz="2300" dirty="0" err="1" smtClean="0"/>
                        <a:t>Arquitetura</a:t>
                      </a:r>
                      <a:endParaRPr lang="en-US" sz="2300" dirty="0"/>
                    </a:p>
                  </a:txBody>
                  <a:tcPr marL="68580" marR="68580" marT="34290" marB="34290"/>
                </a:tc>
              </a:tr>
            </a:tbl>
          </a:graphicData>
        </a:graphic>
      </p:graphicFrame>
    </p:spTree>
    <p:extLst>
      <p:ext uri="{BB962C8B-B14F-4D97-AF65-F5344CB8AC3E}">
        <p14:creationId xmlns:p14="http://schemas.microsoft.com/office/powerpoint/2010/main" val="287678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p:cNvGrpSpPr/>
          <p:nvPr/>
        </p:nvGrpSpPr>
        <p:grpSpPr>
          <a:xfrm>
            <a:off x="179512" y="769515"/>
            <a:ext cx="8740837" cy="5427074"/>
            <a:chOff x="-200519" y="-116981"/>
            <a:chExt cx="12599305" cy="7236099"/>
          </a:xfrm>
        </p:grpSpPr>
        <p:sp>
          <p:nvSpPr>
            <p:cNvPr id="41" name="Rectangle 40"/>
            <p:cNvSpPr/>
            <p:nvPr/>
          </p:nvSpPr>
          <p:spPr>
            <a:xfrm>
              <a:off x="-200519" y="-116981"/>
              <a:ext cx="12599305" cy="7236099"/>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pic>
          <p:nvPicPr>
            <p:cNvPr id="40" name="Picture 39"/>
            <p:cNvPicPr>
              <a:picLocks noChangeAspect="1"/>
            </p:cNvPicPr>
            <p:nvPr/>
          </p:nvPicPr>
          <p:blipFill>
            <a:blip r:embed="rId3" cstate="email">
              <a:alphaModFix amt="60000"/>
              <a:extLst>
                <a:ext uri="{28A0092B-C50C-407E-A947-70E740481C1C}">
                  <a14:useLocalDpi xmlns:a14="http://schemas.microsoft.com/office/drawing/2010/main"/>
                </a:ext>
              </a:extLst>
            </a:blip>
            <a:stretch>
              <a:fillRect/>
            </a:stretch>
          </p:blipFill>
          <p:spPr>
            <a:xfrm>
              <a:off x="0" y="13647"/>
              <a:ext cx="12192000" cy="6858000"/>
            </a:xfrm>
            <a:prstGeom prst="rect">
              <a:avLst/>
            </a:prstGeom>
          </p:spPr>
        </p:pic>
      </p:grpSp>
      <p:sp>
        <p:nvSpPr>
          <p:cNvPr id="51" name="Título 1"/>
          <p:cNvSpPr txBox="1">
            <a:spLocks/>
          </p:cNvSpPr>
          <p:nvPr/>
        </p:nvSpPr>
        <p:spPr>
          <a:xfrm>
            <a:off x="334616" y="413646"/>
            <a:ext cx="8585733" cy="1709557"/>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pt-BR" sz="3000" b="1" dirty="0">
                <a:solidFill>
                  <a:srgbClr val="FF0066"/>
                </a:solidFill>
                <a:latin typeface="DINPro-Medium" panose="020B0604020101020102" pitchFamily="34" charset="0"/>
              </a:rPr>
              <a:t>Causa </a:t>
            </a:r>
            <a:r>
              <a:rPr lang="pt-BR" sz="3000" b="1" dirty="0" err="1">
                <a:solidFill>
                  <a:srgbClr val="FF0066"/>
                </a:solidFill>
                <a:latin typeface="DINPro-Medium" panose="020B0604020101020102" pitchFamily="34" charset="0"/>
              </a:rPr>
              <a:t>Abrainc</a:t>
            </a:r>
            <a:endParaRPr lang="pt-BR" sz="2100" dirty="0">
              <a:solidFill>
                <a:srgbClr val="FF0066"/>
              </a:solidFill>
              <a:latin typeface="DINPro-Medium" panose="020B0604020101020102" pitchFamily="34" charset="0"/>
            </a:endParaRPr>
          </a:p>
        </p:txBody>
      </p:sp>
      <p:sp>
        <p:nvSpPr>
          <p:cNvPr id="2" name="TextBox 1"/>
          <p:cNvSpPr txBox="1"/>
          <p:nvPr/>
        </p:nvSpPr>
        <p:spPr>
          <a:xfrm>
            <a:off x="533956" y="1653659"/>
            <a:ext cx="8067068" cy="1477328"/>
          </a:xfrm>
          <a:prstGeom prst="rect">
            <a:avLst/>
          </a:prstGeom>
          <a:solidFill>
            <a:schemeClr val="bg1"/>
          </a:solidFill>
          <a:ln w="28575" cmpd="sng">
            <a:solidFill>
              <a:srgbClr val="5B9BD5"/>
            </a:solidFill>
          </a:ln>
        </p:spPr>
        <p:txBody>
          <a:bodyPr wrap="square" rtlCol="0">
            <a:spAutoFit/>
          </a:bodyPr>
          <a:lstStyle/>
          <a:p>
            <a:pPr algn="ctr" fontAlgn="auto">
              <a:spcBef>
                <a:spcPts val="0"/>
              </a:spcBef>
              <a:spcAft>
                <a:spcPts val="0"/>
              </a:spcAft>
            </a:pPr>
            <a:r>
              <a:rPr lang="en-US" sz="4500" b="1" dirty="0" err="1">
                <a:solidFill>
                  <a:srgbClr val="00A4EE"/>
                </a:solidFill>
                <a:latin typeface="DIN Alternate Bold"/>
                <a:cs typeface="DIN Alternate Bold"/>
                <a:sym typeface="Wingdings"/>
              </a:rPr>
              <a:t>Gerar</a:t>
            </a:r>
            <a:r>
              <a:rPr lang="en-US" sz="4500" b="1" dirty="0">
                <a:solidFill>
                  <a:srgbClr val="00A4EE"/>
                </a:solidFill>
                <a:latin typeface="DIN Alternate Bold"/>
                <a:cs typeface="DIN Alternate Bold"/>
                <a:sym typeface="Wingdings"/>
              </a:rPr>
              <a:t> valor </a:t>
            </a:r>
            <a:r>
              <a:rPr lang="en-US" sz="4500" b="1" dirty="0" err="1">
                <a:solidFill>
                  <a:srgbClr val="00A4EE"/>
                </a:solidFill>
                <a:latin typeface="DIN Alternate Bold"/>
                <a:cs typeface="DIN Alternate Bold"/>
                <a:sym typeface="Wingdings"/>
              </a:rPr>
              <a:t>compartilhado</a:t>
            </a:r>
            <a:r>
              <a:rPr lang="en-US" sz="4500" b="1" dirty="0">
                <a:solidFill>
                  <a:srgbClr val="00A4EE"/>
                </a:solidFill>
                <a:latin typeface="DIN Alternate Bold"/>
                <a:cs typeface="DIN Alternate Bold"/>
                <a:sym typeface="Wingdings"/>
              </a:rPr>
              <a:t> </a:t>
            </a:r>
            <a:br>
              <a:rPr lang="en-US" sz="4500" b="1" dirty="0">
                <a:solidFill>
                  <a:srgbClr val="00A4EE"/>
                </a:solidFill>
                <a:latin typeface="DIN Alternate Bold"/>
                <a:cs typeface="DIN Alternate Bold"/>
                <a:sym typeface="Wingdings"/>
              </a:rPr>
            </a:br>
            <a:r>
              <a:rPr lang="en-US" sz="4500" b="1" dirty="0" err="1">
                <a:solidFill>
                  <a:srgbClr val="00A4EE"/>
                </a:solidFill>
                <a:latin typeface="DIN Alternate Bold"/>
                <a:cs typeface="DIN Alternate Bold"/>
                <a:sym typeface="Wingdings"/>
              </a:rPr>
              <a:t>para</a:t>
            </a:r>
            <a:r>
              <a:rPr lang="en-US" sz="4500" b="1" dirty="0">
                <a:solidFill>
                  <a:srgbClr val="00A4EE"/>
                </a:solidFill>
                <a:latin typeface="DIN Alternate Bold"/>
                <a:cs typeface="DIN Alternate Bold"/>
                <a:sym typeface="Wingdings"/>
              </a:rPr>
              <a:t> as </a:t>
            </a:r>
            <a:r>
              <a:rPr lang="en-US" sz="4500" b="1" dirty="0" err="1">
                <a:solidFill>
                  <a:srgbClr val="00A4EE"/>
                </a:solidFill>
                <a:latin typeface="DIN Alternate Bold"/>
                <a:cs typeface="DIN Alternate Bold"/>
                <a:sym typeface="Wingdings"/>
              </a:rPr>
              <a:t>cidades</a:t>
            </a:r>
            <a:r>
              <a:rPr lang="en-US" sz="4500" b="1" dirty="0">
                <a:solidFill>
                  <a:srgbClr val="00A4EE"/>
                </a:solidFill>
                <a:latin typeface="DIN Alternate Bold"/>
                <a:cs typeface="DIN Alternate Bold"/>
                <a:sym typeface="Wingdings"/>
              </a:rPr>
              <a:t> </a:t>
            </a:r>
            <a:endParaRPr lang="en-US" sz="3300" b="1" dirty="0">
              <a:solidFill>
                <a:srgbClr val="00A4EE"/>
              </a:solidFill>
              <a:latin typeface="DIN Alternate Bold"/>
              <a:cs typeface="DIN Alternate Bold"/>
              <a:sym typeface="Wingdings"/>
            </a:endParaRPr>
          </a:p>
        </p:txBody>
      </p:sp>
    </p:spTree>
    <p:extLst>
      <p:ext uri="{BB962C8B-B14F-4D97-AF65-F5344CB8AC3E}">
        <p14:creationId xmlns:p14="http://schemas.microsoft.com/office/powerpoint/2010/main" val="2257071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p:cNvGrpSpPr/>
          <p:nvPr/>
        </p:nvGrpSpPr>
        <p:grpSpPr>
          <a:xfrm>
            <a:off x="-31325" y="0"/>
            <a:ext cx="9289280" cy="6858000"/>
            <a:chOff x="-200519" y="-116981"/>
            <a:chExt cx="12599305" cy="7236099"/>
          </a:xfrm>
        </p:grpSpPr>
        <p:sp>
          <p:nvSpPr>
            <p:cNvPr id="41" name="Rectangle 40"/>
            <p:cNvSpPr/>
            <p:nvPr/>
          </p:nvSpPr>
          <p:spPr>
            <a:xfrm>
              <a:off x="-200519" y="-116981"/>
              <a:ext cx="12599305" cy="7236099"/>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pic>
          <p:nvPicPr>
            <p:cNvPr id="40" name="Picture 39"/>
            <p:cNvPicPr>
              <a:picLocks noChangeAspect="1"/>
            </p:cNvPicPr>
            <p:nvPr/>
          </p:nvPicPr>
          <p:blipFill>
            <a:blip r:embed="rId3" cstate="email">
              <a:alphaModFix amt="60000"/>
              <a:extLst>
                <a:ext uri="{28A0092B-C50C-407E-A947-70E740481C1C}">
                  <a14:useLocalDpi xmlns:a14="http://schemas.microsoft.com/office/drawing/2010/main"/>
                </a:ext>
              </a:extLst>
            </a:blip>
            <a:stretch>
              <a:fillRect/>
            </a:stretch>
          </p:blipFill>
          <p:spPr>
            <a:xfrm>
              <a:off x="0" y="13647"/>
              <a:ext cx="12192000" cy="6858000"/>
            </a:xfrm>
            <a:prstGeom prst="rect">
              <a:avLst/>
            </a:prstGeom>
          </p:spPr>
        </p:pic>
      </p:grpSp>
      <p:sp>
        <p:nvSpPr>
          <p:cNvPr id="51" name="Título 1"/>
          <p:cNvSpPr txBox="1">
            <a:spLocks/>
          </p:cNvSpPr>
          <p:nvPr/>
        </p:nvSpPr>
        <p:spPr>
          <a:xfrm>
            <a:off x="334616" y="413646"/>
            <a:ext cx="8585733" cy="1709557"/>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pt-BR" sz="3000" b="1" dirty="0">
                <a:solidFill>
                  <a:srgbClr val="FF0066"/>
                </a:solidFill>
                <a:latin typeface="DINPro-Medium" panose="020B0604020101020102" pitchFamily="34" charset="0"/>
              </a:rPr>
              <a:t>Causa </a:t>
            </a:r>
            <a:r>
              <a:rPr lang="pt-BR" sz="3000" b="1" dirty="0" err="1">
                <a:solidFill>
                  <a:srgbClr val="FF0066"/>
                </a:solidFill>
                <a:latin typeface="DINPro-Medium" panose="020B0604020101020102" pitchFamily="34" charset="0"/>
              </a:rPr>
              <a:t>Abrainc</a:t>
            </a:r>
            <a:endParaRPr lang="pt-BR" sz="2100" dirty="0">
              <a:solidFill>
                <a:srgbClr val="FF0066"/>
              </a:solidFill>
              <a:latin typeface="DINPro-Medium" panose="020B0604020101020102" pitchFamily="34" charset="0"/>
            </a:endParaRPr>
          </a:p>
        </p:txBody>
      </p:sp>
      <p:sp>
        <p:nvSpPr>
          <p:cNvPr id="2" name="TextBox 1"/>
          <p:cNvSpPr txBox="1"/>
          <p:nvPr/>
        </p:nvSpPr>
        <p:spPr>
          <a:xfrm>
            <a:off x="533956" y="1653659"/>
            <a:ext cx="8067068" cy="1477328"/>
          </a:xfrm>
          <a:prstGeom prst="rect">
            <a:avLst/>
          </a:prstGeom>
          <a:solidFill>
            <a:schemeClr val="bg1"/>
          </a:solidFill>
          <a:ln w="28575" cmpd="sng">
            <a:solidFill>
              <a:srgbClr val="5B9BD5"/>
            </a:solidFill>
          </a:ln>
        </p:spPr>
        <p:txBody>
          <a:bodyPr wrap="square" rtlCol="0">
            <a:spAutoFit/>
          </a:bodyPr>
          <a:lstStyle/>
          <a:p>
            <a:pPr algn="ctr" fontAlgn="auto">
              <a:spcBef>
                <a:spcPts val="0"/>
              </a:spcBef>
              <a:spcAft>
                <a:spcPts val="0"/>
              </a:spcAft>
            </a:pPr>
            <a:r>
              <a:rPr lang="en-US" sz="4500" b="1" dirty="0" err="1">
                <a:solidFill>
                  <a:srgbClr val="00A4EE"/>
                </a:solidFill>
                <a:latin typeface="DIN Alternate Bold"/>
                <a:cs typeface="DIN Alternate Bold"/>
                <a:sym typeface="Wingdings"/>
              </a:rPr>
              <a:t>Gerar</a:t>
            </a:r>
            <a:r>
              <a:rPr lang="en-US" sz="4500" b="1" dirty="0">
                <a:solidFill>
                  <a:srgbClr val="00A4EE"/>
                </a:solidFill>
                <a:latin typeface="DIN Alternate Bold"/>
                <a:cs typeface="DIN Alternate Bold"/>
                <a:sym typeface="Wingdings"/>
              </a:rPr>
              <a:t> valor </a:t>
            </a:r>
            <a:r>
              <a:rPr lang="en-US" sz="4500" b="1" dirty="0" err="1">
                <a:solidFill>
                  <a:srgbClr val="00A4EE"/>
                </a:solidFill>
                <a:latin typeface="DIN Alternate Bold"/>
                <a:cs typeface="DIN Alternate Bold"/>
                <a:sym typeface="Wingdings"/>
              </a:rPr>
              <a:t>compartilhado</a:t>
            </a:r>
            <a:r>
              <a:rPr lang="en-US" sz="4500" b="1" dirty="0">
                <a:solidFill>
                  <a:srgbClr val="00A4EE"/>
                </a:solidFill>
                <a:latin typeface="DIN Alternate Bold"/>
                <a:cs typeface="DIN Alternate Bold"/>
                <a:sym typeface="Wingdings"/>
              </a:rPr>
              <a:t> para as </a:t>
            </a:r>
            <a:r>
              <a:rPr lang="en-US" sz="4500" b="1" dirty="0" err="1">
                <a:solidFill>
                  <a:srgbClr val="00A4EE"/>
                </a:solidFill>
                <a:latin typeface="DIN Alternate Bold"/>
                <a:cs typeface="DIN Alternate Bold"/>
                <a:sym typeface="Wingdings"/>
              </a:rPr>
              <a:t>cidades</a:t>
            </a:r>
            <a:r>
              <a:rPr lang="en-US" sz="4500" b="1" dirty="0">
                <a:solidFill>
                  <a:srgbClr val="00A4EE"/>
                </a:solidFill>
                <a:latin typeface="DIN Alternate Bold"/>
                <a:cs typeface="DIN Alternate Bold"/>
                <a:sym typeface="Wingdings"/>
              </a:rPr>
              <a:t> </a:t>
            </a:r>
            <a:endParaRPr lang="en-US" sz="3300" b="1" dirty="0">
              <a:solidFill>
                <a:srgbClr val="00A4EE"/>
              </a:solidFill>
              <a:latin typeface="DIN Alternate Bold"/>
              <a:cs typeface="DIN Alternate Bold"/>
              <a:sym typeface="Wingdings"/>
            </a:endParaRPr>
          </a:p>
        </p:txBody>
      </p:sp>
      <p:graphicFrame>
        <p:nvGraphicFramePr>
          <p:cNvPr id="7" name="Table 6"/>
          <p:cNvGraphicFramePr>
            <a:graphicFrameLocks noGrp="1"/>
          </p:cNvGraphicFramePr>
          <p:nvPr>
            <p:extLst/>
          </p:nvPr>
        </p:nvGraphicFramePr>
        <p:xfrm>
          <a:off x="533956" y="3578149"/>
          <a:ext cx="8067068" cy="497624"/>
        </p:xfrm>
        <a:graphic>
          <a:graphicData uri="http://schemas.openxmlformats.org/drawingml/2006/table">
            <a:tbl>
              <a:tblPr firstRow="1" bandRow="1">
                <a:tableStyleId>{5C22544A-7EE6-4342-B048-85BDC9FD1C3A}</a:tableStyleId>
              </a:tblPr>
              <a:tblGrid>
                <a:gridCol w="8067068"/>
              </a:tblGrid>
              <a:tr h="497624">
                <a:tc>
                  <a:txBody>
                    <a:bodyPr/>
                    <a:lstStyle/>
                    <a:p>
                      <a:pPr algn="ctr"/>
                      <a:r>
                        <a:rPr lang="en-US" sz="2400" dirty="0" err="1" smtClean="0">
                          <a:latin typeface="DIN Alternate Bold"/>
                          <a:cs typeface="DIN Alternate Bold"/>
                        </a:rPr>
                        <a:t>Diálogo</a:t>
                      </a:r>
                      <a:r>
                        <a:rPr lang="en-US" sz="2400" dirty="0" smtClean="0">
                          <a:latin typeface="DIN Alternate Bold"/>
                          <a:cs typeface="DIN Alternate Bold"/>
                        </a:rPr>
                        <a:t>, </a:t>
                      </a:r>
                      <a:r>
                        <a:rPr lang="en-US" sz="2400" dirty="0" err="1" smtClean="0">
                          <a:latin typeface="DIN Alternate Bold"/>
                          <a:cs typeface="DIN Alternate Bold"/>
                        </a:rPr>
                        <a:t>transparência</a:t>
                      </a:r>
                      <a:r>
                        <a:rPr lang="en-US" sz="2400" dirty="0" smtClean="0">
                          <a:latin typeface="DIN Alternate Bold"/>
                          <a:cs typeface="DIN Alternate Bold"/>
                        </a:rPr>
                        <a:t> e </a:t>
                      </a:r>
                      <a:r>
                        <a:rPr lang="en-US" sz="2400" dirty="0" err="1" smtClean="0">
                          <a:latin typeface="DIN Alternate Bold"/>
                          <a:cs typeface="DIN Alternate Bold"/>
                        </a:rPr>
                        <a:t>comportamento</a:t>
                      </a:r>
                      <a:r>
                        <a:rPr lang="en-US" sz="2400" dirty="0" smtClean="0">
                          <a:latin typeface="DIN Alternate Bold"/>
                          <a:cs typeface="DIN Alternate Bold"/>
                        </a:rPr>
                        <a:t> </a:t>
                      </a:r>
                      <a:r>
                        <a:rPr lang="en-US" sz="2400" dirty="0" err="1" smtClean="0">
                          <a:latin typeface="DIN Alternate Bold"/>
                          <a:cs typeface="DIN Alternate Bold"/>
                        </a:rPr>
                        <a:t>empresarial</a:t>
                      </a:r>
                      <a:endParaRPr lang="en-US" sz="2400" dirty="0">
                        <a:latin typeface="DIN Alternate Bold"/>
                        <a:cs typeface="DIN Alternate Bold"/>
                      </a:endParaRPr>
                    </a:p>
                  </a:txBody>
                  <a:tcPr marL="68580" marR="68580" marT="34290" marB="34290">
                    <a:solidFill>
                      <a:srgbClr val="FF0066"/>
                    </a:solidFill>
                  </a:tcPr>
                </a:tc>
              </a:tr>
            </a:tbl>
          </a:graphicData>
        </a:graphic>
      </p:graphicFrame>
      <p:graphicFrame>
        <p:nvGraphicFramePr>
          <p:cNvPr id="8" name="Table 7"/>
          <p:cNvGraphicFramePr>
            <a:graphicFrameLocks noGrp="1"/>
          </p:cNvGraphicFramePr>
          <p:nvPr>
            <p:extLst/>
          </p:nvPr>
        </p:nvGraphicFramePr>
        <p:xfrm>
          <a:off x="533956" y="4359062"/>
          <a:ext cx="8081499" cy="497624"/>
        </p:xfrm>
        <a:graphic>
          <a:graphicData uri="http://schemas.openxmlformats.org/drawingml/2006/table">
            <a:tbl>
              <a:tblPr firstRow="1" bandRow="1">
                <a:tableStyleId>{5C22544A-7EE6-4342-B048-85BDC9FD1C3A}</a:tableStyleId>
              </a:tblPr>
              <a:tblGrid>
                <a:gridCol w="8081499"/>
              </a:tblGrid>
              <a:tr h="497624">
                <a:tc>
                  <a:txBody>
                    <a:bodyPr/>
                    <a:lstStyle/>
                    <a:p>
                      <a:pPr algn="ctr"/>
                      <a:r>
                        <a:rPr lang="en-US" sz="2400" b="1" u="none" kern="1200" dirty="0" err="1" smtClean="0">
                          <a:solidFill>
                            <a:srgbClr val="FFFFFF"/>
                          </a:solidFill>
                          <a:latin typeface="DIN Alternate Bold"/>
                          <a:ea typeface="+mn-ea"/>
                          <a:cs typeface="DIN Alternate Bold"/>
                          <a:sym typeface="Wingdings"/>
                        </a:rPr>
                        <a:t>Difusão</a:t>
                      </a:r>
                      <a:r>
                        <a:rPr lang="en-US" sz="2400" b="1" u="none" dirty="0" smtClean="0">
                          <a:solidFill>
                            <a:srgbClr val="FFFFFF"/>
                          </a:solidFill>
                          <a:latin typeface="DIN Alternate Bold"/>
                          <a:cs typeface="DIN Alternate Bold"/>
                          <a:sym typeface="Wingdings"/>
                        </a:rPr>
                        <a:t> de </a:t>
                      </a:r>
                      <a:r>
                        <a:rPr lang="en-US" sz="2400" b="1" u="none" dirty="0" err="1" smtClean="0">
                          <a:solidFill>
                            <a:srgbClr val="FFFFFF"/>
                          </a:solidFill>
                          <a:latin typeface="DIN Alternate Bold"/>
                          <a:cs typeface="DIN Alternate Bold"/>
                          <a:sym typeface="Wingdings"/>
                        </a:rPr>
                        <a:t>soluções</a:t>
                      </a:r>
                      <a:r>
                        <a:rPr lang="en-US" sz="2400" b="1" u="none" dirty="0" smtClean="0">
                          <a:solidFill>
                            <a:srgbClr val="FFFFFF"/>
                          </a:solidFill>
                          <a:latin typeface="DIN Alternate Bold"/>
                          <a:cs typeface="DIN Alternate Bold"/>
                          <a:sym typeface="Wingdings"/>
                        </a:rPr>
                        <a:t> </a:t>
                      </a:r>
                      <a:r>
                        <a:rPr lang="en-US" sz="2400" b="1" u="none" dirty="0" err="1" smtClean="0">
                          <a:solidFill>
                            <a:srgbClr val="FFFFFF"/>
                          </a:solidFill>
                          <a:latin typeface="DIN Alternate Bold"/>
                          <a:cs typeface="DIN Alternate Bold"/>
                          <a:sym typeface="Wingdings"/>
                        </a:rPr>
                        <a:t>urbanas</a:t>
                      </a:r>
                      <a:endParaRPr lang="en-US" sz="2300" u="none" dirty="0" smtClean="0"/>
                    </a:p>
                  </a:txBody>
                  <a:tcPr marL="68580" marR="68580" marT="34290" marB="34290">
                    <a:solidFill>
                      <a:schemeClr val="accent1"/>
                    </a:solidFill>
                  </a:tcPr>
                </a:tc>
              </a:tr>
            </a:tbl>
          </a:graphicData>
        </a:graphic>
      </p:graphicFrame>
      <p:graphicFrame>
        <p:nvGraphicFramePr>
          <p:cNvPr id="9" name="Table 8"/>
          <p:cNvGraphicFramePr>
            <a:graphicFrameLocks noGrp="1"/>
          </p:cNvGraphicFramePr>
          <p:nvPr>
            <p:extLst/>
          </p:nvPr>
        </p:nvGraphicFramePr>
        <p:xfrm>
          <a:off x="533956" y="5139975"/>
          <a:ext cx="8081499" cy="497624"/>
        </p:xfrm>
        <a:graphic>
          <a:graphicData uri="http://schemas.openxmlformats.org/drawingml/2006/table">
            <a:tbl>
              <a:tblPr firstRow="1" bandRow="1">
                <a:tableStyleId>{5C22544A-7EE6-4342-B048-85BDC9FD1C3A}</a:tableStyleId>
              </a:tblPr>
              <a:tblGrid>
                <a:gridCol w="8081499"/>
              </a:tblGrid>
              <a:tr h="497624">
                <a:tc>
                  <a:txBody>
                    <a:bodyPr/>
                    <a:lstStyle/>
                    <a:p>
                      <a:pPr algn="ctr"/>
                      <a:r>
                        <a:rPr lang="en-US" sz="2400" b="1" u="none" dirty="0" err="1" smtClean="0">
                          <a:solidFill>
                            <a:srgbClr val="FFFFFF"/>
                          </a:solidFill>
                          <a:latin typeface="DIN Alternate Bold"/>
                          <a:cs typeface="DIN Alternate Bold"/>
                          <a:sym typeface="Wingdings"/>
                        </a:rPr>
                        <a:t>Construções</a:t>
                      </a:r>
                      <a:r>
                        <a:rPr lang="en-US" sz="2400" b="1" u="none" dirty="0" smtClean="0">
                          <a:solidFill>
                            <a:srgbClr val="FFFFFF"/>
                          </a:solidFill>
                          <a:latin typeface="DIN Alternate Bold"/>
                          <a:cs typeface="DIN Alternate Bold"/>
                          <a:sym typeface="Wingdings"/>
                        </a:rPr>
                        <a:t> </a:t>
                      </a:r>
                      <a:r>
                        <a:rPr lang="en-US" sz="2400" b="1" u="none" dirty="0" err="1" smtClean="0">
                          <a:solidFill>
                            <a:srgbClr val="FFFFFF"/>
                          </a:solidFill>
                          <a:latin typeface="DIN Alternate Bold"/>
                          <a:cs typeface="DIN Alternate Bold"/>
                          <a:sym typeface="Wingdings"/>
                        </a:rPr>
                        <a:t>para</a:t>
                      </a:r>
                      <a:r>
                        <a:rPr lang="en-US" sz="2400" b="1" u="none" dirty="0" smtClean="0">
                          <a:solidFill>
                            <a:srgbClr val="FFFFFF"/>
                          </a:solidFill>
                          <a:latin typeface="DIN Alternate Bold"/>
                          <a:cs typeface="DIN Alternate Bold"/>
                          <a:sym typeface="Wingdings"/>
                        </a:rPr>
                        <a:t> </a:t>
                      </a:r>
                      <a:r>
                        <a:rPr lang="en-US" sz="2400" b="1" u="none" dirty="0" err="1" smtClean="0">
                          <a:solidFill>
                            <a:srgbClr val="FFFFFF"/>
                          </a:solidFill>
                          <a:latin typeface="DIN Alternate Bold"/>
                          <a:cs typeface="DIN Alternate Bold"/>
                          <a:sym typeface="Wingdings"/>
                        </a:rPr>
                        <a:t>dentro</a:t>
                      </a:r>
                      <a:r>
                        <a:rPr lang="en-US" sz="2400" b="1" u="none" dirty="0" smtClean="0">
                          <a:solidFill>
                            <a:srgbClr val="FFFFFF"/>
                          </a:solidFill>
                          <a:latin typeface="DIN Alternate Bold"/>
                          <a:cs typeface="DIN Alternate Bold"/>
                          <a:sym typeface="Wingdings"/>
                        </a:rPr>
                        <a:t> e </a:t>
                      </a:r>
                      <a:r>
                        <a:rPr lang="en-US" sz="2400" b="1" u="none" dirty="0" err="1" smtClean="0">
                          <a:solidFill>
                            <a:srgbClr val="FFFFFF"/>
                          </a:solidFill>
                          <a:latin typeface="DIN Alternate Bold"/>
                          <a:cs typeface="DIN Alternate Bold"/>
                          <a:sym typeface="Wingdings"/>
                        </a:rPr>
                        <a:t>para</a:t>
                      </a:r>
                      <a:r>
                        <a:rPr lang="en-US" sz="2400" b="1" u="none" baseline="0" dirty="0" smtClean="0">
                          <a:solidFill>
                            <a:srgbClr val="FFFFFF"/>
                          </a:solidFill>
                          <a:latin typeface="DIN Alternate Bold"/>
                          <a:cs typeface="DIN Alternate Bold"/>
                          <a:sym typeface="Wingdings"/>
                        </a:rPr>
                        <a:t> </a:t>
                      </a:r>
                      <a:r>
                        <a:rPr lang="en-US" sz="2400" b="1" u="none" baseline="0" dirty="0" err="1" smtClean="0">
                          <a:solidFill>
                            <a:srgbClr val="FFFFFF"/>
                          </a:solidFill>
                          <a:latin typeface="DIN Alternate Bold"/>
                          <a:cs typeface="DIN Alternate Bold"/>
                          <a:sym typeface="Wingdings"/>
                        </a:rPr>
                        <a:t>fora</a:t>
                      </a:r>
                      <a:endParaRPr lang="en-US" sz="2300" u="none" dirty="0" smtClean="0"/>
                    </a:p>
                  </a:txBody>
                  <a:tcPr marL="68580" marR="68580" marT="34290" marB="34290">
                    <a:solidFill>
                      <a:schemeClr val="accent2"/>
                    </a:solidFill>
                  </a:tcPr>
                </a:tc>
              </a:tr>
            </a:tbl>
          </a:graphicData>
        </a:graphic>
      </p:graphicFrame>
      <p:sp>
        <p:nvSpPr>
          <p:cNvPr id="3" name="Oval 2">
            <a:hlinkClick r:id="" action="ppaction://noaction"/>
          </p:cNvPr>
          <p:cNvSpPr/>
          <p:nvPr/>
        </p:nvSpPr>
        <p:spPr>
          <a:xfrm>
            <a:off x="8739188" y="3578150"/>
            <a:ext cx="181161" cy="398538"/>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1" name="Oval 10">
            <a:hlinkClick r:id="" action="ppaction://noaction"/>
          </p:cNvPr>
          <p:cNvSpPr/>
          <p:nvPr/>
        </p:nvSpPr>
        <p:spPr>
          <a:xfrm>
            <a:off x="8739188" y="4394781"/>
            <a:ext cx="295461" cy="398538"/>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2" name="Oval 11">
            <a:hlinkClick r:id="" action="ppaction://noaction"/>
          </p:cNvPr>
          <p:cNvSpPr/>
          <p:nvPr/>
        </p:nvSpPr>
        <p:spPr>
          <a:xfrm>
            <a:off x="8739188" y="5211413"/>
            <a:ext cx="295461" cy="398538"/>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Tree>
    <p:extLst>
      <p:ext uri="{BB962C8B-B14F-4D97-AF65-F5344CB8AC3E}">
        <p14:creationId xmlns:p14="http://schemas.microsoft.com/office/powerpoint/2010/main" val="221879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p:cNvGrpSpPr/>
          <p:nvPr/>
        </p:nvGrpSpPr>
        <p:grpSpPr>
          <a:xfrm>
            <a:off x="680967" y="810013"/>
            <a:ext cx="8052200" cy="5427074"/>
            <a:chOff x="-200519" y="-116981"/>
            <a:chExt cx="12599305" cy="7236099"/>
          </a:xfrm>
        </p:grpSpPr>
        <p:sp>
          <p:nvSpPr>
            <p:cNvPr id="41" name="Rectangle 40"/>
            <p:cNvSpPr/>
            <p:nvPr/>
          </p:nvSpPr>
          <p:spPr>
            <a:xfrm>
              <a:off x="-200519" y="-116981"/>
              <a:ext cx="12599305" cy="7236099"/>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pic>
          <p:nvPicPr>
            <p:cNvPr id="40" name="Picture 39"/>
            <p:cNvPicPr>
              <a:picLocks noChangeAspect="1"/>
            </p:cNvPicPr>
            <p:nvPr/>
          </p:nvPicPr>
          <p:blipFill>
            <a:blip r:embed="rId3" cstate="email">
              <a:alphaModFix amt="60000"/>
              <a:extLst>
                <a:ext uri="{28A0092B-C50C-407E-A947-70E740481C1C}">
                  <a14:useLocalDpi xmlns:a14="http://schemas.microsoft.com/office/drawing/2010/main"/>
                </a:ext>
              </a:extLst>
            </a:blip>
            <a:stretch>
              <a:fillRect/>
            </a:stretch>
          </p:blipFill>
          <p:spPr>
            <a:xfrm>
              <a:off x="0" y="13647"/>
              <a:ext cx="12192000" cy="6858000"/>
            </a:xfrm>
            <a:prstGeom prst="rect">
              <a:avLst/>
            </a:prstGeom>
          </p:spPr>
        </p:pic>
      </p:grpSp>
      <p:grpSp>
        <p:nvGrpSpPr>
          <p:cNvPr id="148" name="Group 147"/>
          <p:cNvGrpSpPr/>
          <p:nvPr/>
        </p:nvGrpSpPr>
        <p:grpSpPr>
          <a:xfrm>
            <a:off x="4572346" y="4218569"/>
            <a:ext cx="3905936" cy="1642286"/>
            <a:chOff x="6096460" y="4481758"/>
            <a:chExt cx="5207915" cy="2189715"/>
          </a:xfrm>
        </p:grpSpPr>
        <p:cxnSp>
          <p:nvCxnSpPr>
            <p:cNvPr id="92" name="Straight Connector 91"/>
            <p:cNvCxnSpPr/>
            <p:nvPr/>
          </p:nvCxnSpPr>
          <p:spPr>
            <a:xfrm flipV="1">
              <a:off x="6168008" y="4481758"/>
              <a:ext cx="0" cy="1636106"/>
            </a:xfrm>
            <a:prstGeom prst="line">
              <a:avLst/>
            </a:prstGeom>
            <a:ln w="28575" cmpd="sng">
              <a:solidFill>
                <a:srgbClr val="ED7D31"/>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159086" y="6118546"/>
              <a:ext cx="942687" cy="0"/>
            </a:xfrm>
            <a:prstGeom prst="line">
              <a:avLst/>
            </a:prstGeom>
            <a:ln w="28575" cmpd="sng">
              <a:solidFill>
                <a:schemeClr val="accent2"/>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09" name="Rectangle 108">
              <a:hlinkClick r:id="" action="ppaction://noaction"/>
            </p:cNvPr>
            <p:cNvSpPr/>
            <p:nvPr/>
          </p:nvSpPr>
          <p:spPr>
            <a:xfrm>
              <a:off x="6096460" y="6117476"/>
              <a:ext cx="2578057" cy="553997"/>
            </a:xfrm>
            <a:prstGeom prst="rect">
              <a:avLst/>
            </a:prstGeom>
          </p:spPr>
          <p:txBody>
            <a:bodyPr wrap="none">
              <a:spAutoFit/>
            </a:bodyPr>
            <a:lstStyle/>
            <a:p>
              <a:pPr fontAlgn="auto">
                <a:spcBef>
                  <a:spcPts val="0"/>
                </a:spcBef>
                <a:spcAft>
                  <a:spcPts val="0"/>
                </a:spcAft>
              </a:pPr>
              <a:r>
                <a:rPr lang="en-US" sz="1050" dirty="0" err="1">
                  <a:solidFill>
                    <a:srgbClr val="FFFFFF"/>
                  </a:solidFill>
                  <a:latin typeface="DIN Alternate Bold"/>
                  <a:cs typeface="DIN Alternate Bold"/>
                  <a:sym typeface="Wingdings"/>
                </a:rPr>
                <a:t>Processo</a:t>
              </a:r>
              <a:r>
                <a:rPr lang="en-US" sz="1050" dirty="0">
                  <a:solidFill>
                    <a:srgbClr val="FFFFFF"/>
                  </a:solidFill>
                  <a:latin typeface="DIN Alternate Bold"/>
                  <a:cs typeface="DIN Alternate Bold"/>
                  <a:sym typeface="Wingdings"/>
                </a:rPr>
                <a:t> de </a:t>
              </a:r>
              <a:r>
                <a:rPr lang="en-US" sz="1050" dirty="0" err="1">
                  <a:solidFill>
                    <a:srgbClr val="FFFFFF"/>
                  </a:solidFill>
                  <a:latin typeface="DIN Alternate Bold"/>
                  <a:cs typeface="DIN Alternate Bold"/>
                  <a:sym typeface="Wingdings"/>
                </a:rPr>
                <a:t>relacionamento</a:t>
              </a:r>
              <a:r>
                <a:rPr lang="en-US" sz="1050" dirty="0">
                  <a:solidFill>
                    <a:srgbClr val="FFFFFF"/>
                  </a:solidFill>
                  <a:latin typeface="DIN Alternate Bold"/>
                  <a:cs typeface="DIN Alternate Bold"/>
                  <a:sym typeface="Wingdings"/>
                </a:rPr>
                <a:t> </a:t>
              </a:r>
              <a:br>
                <a:rPr lang="en-US" sz="1050" dirty="0">
                  <a:solidFill>
                    <a:srgbClr val="FFFFFF"/>
                  </a:solidFill>
                  <a:latin typeface="DIN Alternate Bold"/>
                  <a:cs typeface="DIN Alternate Bold"/>
                  <a:sym typeface="Wingdings"/>
                </a:rPr>
              </a:br>
              <a:r>
                <a:rPr lang="en-US" sz="1050" dirty="0">
                  <a:solidFill>
                    <a:srgbClr val="FFFFFF"/>
                  </a:solidFill>
                  <a:latin typeface="DIN Alternate Bold"/>
                  <a:cs typeface="DIN Alternate Bold"/>
                  <a:sym typeface="Wingdings"/>
                </a:rPr>
                <a:t>com o </a:t>
              </a:r>
              <a:r>
                <a:rPr lang="en-US" sz="1050" dirty="0" err="1">
                  <a:solidFill>
                    <a:srgbClr val="FFFFFF"/>
                  </a:solidFill>
                  <a:latin typeface="DIN Alternate Bold"/>
                  <a:cs typeface="DIN Alternate Bold"/>
                  <a:sym typeface="Wingdings"/>
                </a:rPr>
                <a:t>entorno</a:t>
              </a:r>
              <a:r>
                <a:rPr lang="en-US" sz="1050" dirty="0">
                  <a:solidFill>
                    <a:srgbClr val="FFFFFF"/>
                  </a:solidFill>
                  <a:latin typeface="DIN Alternate Bold"/>
                  <a:cs typeface="DIN Alternate Bold"/>
                  <a:sym typeface="Wingdings"/>
                </a:rPr>
                <a:t>*</a:t>
              </a:r>
              <a:endParaRPr lang="en-US" sz="1050" dirty="0">
                <a:solidFill>
                  <a:prstClr val="black"/>
                </a:solidFill>
                <a:latin typeface="Calibri"/>
                <a:cs typeface="+mn-cs"/>
              </a:endParaRPr>
            </a:p>
          </p:txBody>
        </p:sp>
        <p:cxnSp>
          <p:nvCxnSpPr>
            <p:cNvPr id="133" name="Straight Connector 132"/>
            <p:cNvCxnSpPr/>
            <p:nvPr/>
          </p:nvCxnSpPr>
          <p:spPr>
            <a:xfrm>
              <a:off x="7108387" y="6125046"/>
              <a:ext cx="4195988" cy="0"/>
            </a:xfrm>
            <a:prstGeom prst="line">
              <a:avLst/>
            </a:prstGeom>
            <a:ln w="19050" cmpd="sng">
              <a:solidFill>
                <a:srgbClr val="ED7D31"/>
              </a:solidFill>
              <a:prstDash val="dot"/>
            </a:ln>
          </p:spPr>
          <p:style>
            <a:lnRef idx="2">
              <a:schemeClr val="accent1"/>
            </a:lnRef>
            <a:fillRef idx="0">
              <a:schemeClr val="accent1"/>
            </a:fillRef>
            <a:effectRef idx="1">
              <a:schemeClr val="accent1"/>
            </a:effectRef>
            <a:fontRef idx="minor">
              <a:schemeClr val="tx1"/>
            </a:fontRef>
          </p:style>
        </p:cxnSp>
      </p:grpSp>
      <p:sp>
        <p:nvSpPr>
          <p:cNvPr id="12" name="Título 1"/>
          <p:cNvSpPr txBox="1">
            <a:spLocks/>
          </p:cNvSpPr>
          <p:nvPr/>
        </p:nvSpPr>
        <p:spPr>
          <a:xfrm>
            <a:off x="1648011" y="583724"/>
            <a:ext cx="6963793" cy="1709557"/>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pt-BR" sz="3000" b="1" dirty="0">
                <a:solidFill>
                  <a:srgbClr val="FF0066"/>
                </a:solidFill>
                <a:latin typeface="DINPro-Medium" panose="020B0604020101020102" pitchFamily="34" charset="0"/>
              </a:rPr>
              <a:t>Possíveis programas - </a:t>
            </a:r>
            <a:r>
              <a:rPr lang="pt-BR" sz="3000" b="1" dirty="0" err="1">
                <a:solidFill>
                  <a:srgbClr val="FF0066"/>
                </a:solidFill>
                <a:latin typeface="DINPro-Medium" panose="020B0604020101020102" pitchFamily="34" charset="0"/>
              </a:rPr>
              <a:t>roadmap</a:t>
            </a:r>
            <a:endParaRPr lang="pt-BR" sz="3000" b="1" dirty="0">
              <a:solidFill>
                <a:srgbClr val="FF0066"/>
              </a:solidFill>
              <a:latin typeface="DINPro-Medium" panose="020B0604020101020102" pitchFamily="34" charset="0"/>
            </a:endParaRPr>
          </a:p>
        </p:txBody>
      </p:sp>
      <p:sp>
        <p:nvSpPr>
          <p:cNvPr id="13" name="Rectangle 12"/>
          <p:cNvSpPr/>
          <p:nvPr/>
        </p:nvSpPr>
        <p:spPr>
          <a:xfrm>
            <a:off x="297229" y="972073"/>
            <a:ext cx="1013916" cy="1209149"/>
          </a:xfrm>
          <a:prstGeom prst="rect">
            <a:avLst/>
          </a:prstGeom>
          <a:no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nvGrpSpPr>
          <p:cNvPr id="14" name="Group 13"/>
          <p:cNvGrpSpPr/>
          <p:nvPr/>
        </p:nvGrpSpPr>
        <p:grpSpPr>
          <a:xfrm>
            <a:off x="335674" y="1087739"/>
            <a:ext cx="864620" cy="996302"/>
            <a:chOff x="10145382" y="3251623"/>
            <a:chExt cx="1637128" cy="1886463"/>
          </a:xfrm>
        </p:grpSpPr>
        <p:sp>
          <p:nvSpPr>
            <p:cNvPr id="15" name="Right Arrow 14"/>
            <p:cNvSpPr/>
            <p:nvPr/>
          </p:nvSpPr>
          <p:spPr>
            <a:xfrm>
              <a:off x="10145382" y="3969597"/>
              <a:ext cx="592667" cy="465667"/>
            </a:xfrm>
            <a:prstGeom prst="rightArrow">
              <a:avLst/>
            </a:prstGeom>
            <a:solidFill>
              <a:schemeClr val="bg1">
                <a:lumMod val="75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pic>
          <p:nvPicPr>
            <p:cNvPr id="16" name="Picture 15"/>
            <p:cNvPicPr>
              <a:picLocks noChangeAspect="1"/>
            </p:cNvPicPr>
            <p:nvPr/>
          </p:nvPicPr>
          <p:blipFill>
            <a:blip r:embed="rId4"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0659882" y="3251623"/>
              <a:ext cx="1077533" cy="1073940"/>
            </a:xfrm>
            <a:prstGeom prst="rect">
              <a:avLst/>
            </a:prstGeom>
          </p:spPr>
        </p:pic>
        <p:pic>
          <p:nvPicPr>
            <p:cNvPr id="17" name="Picture 16"/>
            <p:cNvPicPr>
              <a:picLocks noChangeAspect="1"/>
            </p:cNvPicPr>
            <p:nvPr/>
          </p:nvPicPr>
          <p:blipFill>
            <a:blip r:embed="rId5"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0891092" y="4249640"/>
              <a:ext cx="891418" cy="888446"/>
            </a:xfrm>
            <a:prstGeom prst="rect">
              <a:avLst/>
            </a:prstGeom>
          </p:spPr>
        </p:pic>
      </p:grpSp>
      <p:sp>
        <p:nvSpPr>
          <p:cNvPr id="7" name="Rectangle 6"/>
          <p:cNvSpPr/>
          <p:nvPr/>
        </p:nvSpPr>
        <p:spPr>
          <a:xfrm>
            <a:off x="335674" y="2293281"/>
            <a:ext cx="2994188" cy="3581691"/>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5" name="Rectangle 24"/>
          <p:cNvSpPr/>
          <p:nvPr/>
        </p:nvSpPr>
        <p:spPr>
          <a:xfrm>
            <a:off x="3329863" y="2293281"/>
            <a:ext cx="2987786" cy="3581691"/>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6" name="Rectangle 25"/>
          <p:cNvSpPr/>
          <p:nvPr/>
        </p:nvSpPr>
        <p:spPr>
          <a:xfrm>
            <a:off x="6317648" y="2293281"/>
            <a:ext cx="2160633" cy="3581691"/>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 name="Rectangle 7"/>
          <p:cNvSpPr/>
          <p:nvPr/>
        </p:nvSpPr>
        <p:spPr>
          <a:xfrm>
            <a:off x="367959" y="2288740"/>
            <a:ext cx="2185214" cy="369332"/>
          </a:xfrm>
          <a:prstGeom prst="rect">
            <a:avLst/>
          </a:prstGeom>
        </p:spPr>
        <p:txBody>
          <a:bodyPr wrap="none">
            <a:spAutoFit/>
          </a:bodyPr>
          <a:lstStyle/>
          <a:p>
            <a:pPr fontAlgn="auto">
              <a:spcBef>
                <a:spcPts val="0"/>
              </a:spcBef>
              <a:spcAft>
                <a:spcPts val="0"/>
              </a:spcAft>
            </a:pPr>
            <a:r>
              <a:rPr lang="en-US" dirty="0" err="1" smtClean="0">
                <a:solidFill>
                  <a:srgbClr val="FFFFFF"/>
                </a:solidFill>
                <a:latin typeface="DIN Alternate Bold"/>
                <a:cs typeface="DIN Alternate Bold"/>
                <a:sym typeface="Wingdings"/>
              </a:rPr>
              <a:t>Curto</a:t>
            </a:r>
            <a:r>
              <a:rPr lang="en-US" dirty="0" smtClean="0">
                <a:solidFill>
                  <a:srgbClr val="FFFFFF"/>
                </a:solidFill>
                <a:latin typeface="DIN Alternate Bold"/>
                <a:cs typeface="DIN Alternate Bold"/>
                <a:sym typeface="Wingdings"/>
              </a:rPr>
              <a:t> </a:t>
            </a:r>
            <a:r>
              <a:rPr lang="en-US" dirty="0" err="1" smtClean="0">
                <a:solidFill>
                  <a:srgbClr val="FFFFFF"/>
                </a:solidFill>
                <a:latin typeface="DIN Alternate Bold"/>
                <a:cs typeface="DIN Alternate Bold"/>
                <a:sym typeface="Wingdings"/>
              </a:rPr>
              <a:t>prazo</a:t>
            </a:r>
            <a:r>
              <a:rPr lang="en-US" dirty="0" smtClean="0">
                <a:solidFill>
                  <a:srgbClr val="FFFFFF"/>
                </a:solidFill>
                <a:latin typeface="DIN Alternate Bold"/>
                <a:cs typeface="DIN Alternate Bold"/>
                <a:sym typeface="Wingdings"/>
              </a:rPr>
              <a:t> (1 </a:t>
            </a:r>
            <a:r>
              <a:rPr lang="en-US" dirty="0" err="1" smtClean="0">
                <a:solidFill>
                  <a:srgbClr val="FFFFFF"/>
                </a:solidFill>
                <a:latin typeface="DIN Alternate Bold"/>
                <a:cs typeface="DIN Alternate Bold"/>
                <a:sym typeface="Wingdings"/>
              </a:rPr>
              <a:t>ano</a:t>
            </a:r>
            <a:r>
              <a:rPr lang="en-US" dirty="0" smtClean="0">
                <a:solidFill>
                  <a:srgbClr val="FFFFFF"/>
                </a:solidFill>
                <a:latin typeface="DIN Alternate Bold"/>
                <a:cs typeface="DIN Alternate Bold"/>
                <a:sym typeface="Wingdings"/>
              </a:rPr>
              <a:t>)</a:t>
            </a:r>
            <a:endParaRPr lang="en-US" dirty="0">
              <a:solidFill>
                <a:prstClr val="black"/>
              </a:solidFill>
              <a:latin typeface="Calibri"/>
              <a:cs typeface="+mn-cs"/>
            </a:endParaRPr>
          </a:p>
        </p:txBody>
      </p:sp>
      <p:sp>
        <p:nvSpPr>
          <p:cNvPr id="34" name="Rectangle 33"/>
          <p:cNvSpPr/>
          <p:nvPr/>
        </p:nvSpPr>
        <p:spPr>
          <a:xfrm>
            <a:off x="3329862" y="2288740"/>
            <a:ext cx="2569934" cy="369332"/>
          </a:xfrm>
          <a:prstGeom prst="rect">
            <a:avLst/>
          </a:prstGeom>
        </p:spPr>
        <p:txBody>
          <a:bodyPr wrap="none">
            <a:spAutoFit/>
          </a:bodyPr>
          <a:lstStyle/>
          <a:p>
            <a:pPr fontAlgn="auto">
              <a:spcBef>
                <a:spcPts val="0"/>
              </a:spcBef>
              <a:spcAft>
                <a:spcPts val="0"/>
              </a:spcAft>
            </a:pPr>
            <a:r>
              <a:rPr lang="en-US" dirty="0" err="1" smtClean="0">
                <a:solidFill>
                  <a:srgbClr val="FFFFFF"/>
                </a:solidFill>
                <a:latin typeface="DIN Alternate Bold"/>
                <a:cs typeface="DIN Alternate Bold"/>
                <a:sym typeface="Wingdings"/>
              </a:rPr>
              <a:t>Médio</a:t>
            </a:r>
            <a:r>
              <a:rPr lang="en-US" dirty="0" smtClean="0">
                <a:solidFill>
                  <a:srgbClr val="FFFFFF"/>
                </a:solidFill>
                <a:latin typeface="DIN Alternate Bold"/>
                <a:cs typeface="DIN Alternate Bold"/>
                <a:sym typeface="Wingdings"/>
              </a:rPr>
              <a:t> </a:t>
            </a:r>
            <a:r>
              <a:rPr lang="en-US" dirty="0" err="1" smtClean="0">
                <a:solidFill>
                  <a:srgbClr val="FFFFFF"/>
                </a:solidFill>
                <a:latin typeface="DIN Alternate Bold"/>
                <a:cs typeface="DIN Alternate Bold"/>
                <a:sym typeface="Wingdings"/>
              </a:rPr>
              <a:t>prazo</a:t>
            </a:r>
            <a:r>
              <a:rPr lang="en-US" dirty="0" smtClean="0">
                <a:solidFill>
                  <a:srgbClr val="FFFFFF"/>
                </a:solidFill>
                <a:latin typeface="DIN Alternate Bold"/>
                <a:cs typeface="DIN Alternate Bold"/>
                <a:sym typeface="Wingdings"/>
              </a:rPr>
              <a:t> (2-4 </a:t>
            </a:r>
            <a:r>
              <a:rPr lang="en-US" dirty="0" err="1" smtClean="0">
                <a:solidFill>
                  <a:srgbClr val="FFFFFF"/>
                </a:solidFill>
                <a:latin typeface="DIN Alternate Bold"/>
                <a:cs typeface="DIN Alternate Bold"/>
                <a:sym typeface="Wingdings"/>
              </a:rPr>
              <a:t>anos</a:t>
            </a:r>
            <a:r>
              <a:rPr lang="en-US" dirty="0" smtClean="0">
                <a:solidFill>
                  <a:srgbClr val="FFFFFF"/>
                </a:solidFill>
                <a:latin typeface="DIN Alternate Bold"/>
                <a:cs typeface="DIN Alternate Bold"/>
                <a:sym typeface="Wingdings"/>
              </a:rPr>
              <a:t>)</a:t>
            </a:r>
            <a:endParaRPr lang="en-US" dirty="0">
              <a:solidFill>
                <a:prstClr val="black"/>
              </a:solidFill>
              <a:latin typeface="Calibri"/>
              <a:cs typeface="+mn-cs"/>
            </a:endParaRPr>
          </a:p>
        </p:txBody>
      </p:sp>
      <p:sp>
        <p:nvSpPr>
          <p:cNvPr id="35" name="Rectangle 34"/>
          <p:cNvSpPr/>
          <p:nvPr/>
        </p:nvSpPr>
        <p:spPr>
          <a:xfrm>
            <a:off x="6354198" y="2288740"/>
            <a:ext cx="2512226" cy="369332"/>
          </a:xfrm>
          <a:prstGeom prst="rect">
            <a:avLst/>
          </a:prstGeom>
        </p:spPr>
        <p:txBody>
          <a:bodyPr wrap="none">
            <a:spAutoFit/>
          </a:bodyPr>
          <a:lstStyle/>
          <a:p>
            <a:pPr fontAlgn="auto">
              <a:spcBef>
                <a:spcPts val="0"/>
              </a:spcBef>
              <a:spcAft>
                <a:spcPts val="0"/>
              </a:spcAft>
            </a:pPr>
            <a:r>
              <a:rPr lang="en-US" dirty="0" smtClean="0">
                <a:solidFill>
                  <a:srgbClr val="FFFFFF"/>
                </a:solidFill>
                <a:latin typeface="DIN Alternate Bold"/>
                <a:cs typeface="DIN Alternate Bold"/>
                <a:sym typeface="Wingdings"/>
              </a:rPr>
              <a:t>Longo </a:t>
            </a:r>
            <a:r>
              <a:rPr lang="en-US" dirty="0" err="1" smtClean="0">
                <a:solidFill>
                  <a:srgbClr val="FFFFFF"/>
                </a:solidFill>
                <a:latin typeface="DIN Alternate Bold"/>
                <a:cs typeface="DIN Alternate Bold"/>
                <a:sym typeface="Wingdings"/>
              </a:rPr>
              <a:t>prazo</a:t>
            </a:r>
            <a:r>
              <a:rPr lang="en-US" dirty="0" smtClean="0">
                <a:solidFill>
                  <a:srgbClr val="FFFFFF"/>
                </a:solidFill>
                <a:latin typeface="DIN Alternate Bold"/>
                <a:cs typeface="DIN Alternate Bold"/>
                <a:sym typeface="Wingdings"/>
              </a:rPr>
              <a:t> (5+ </a:t>
            </a:r>
            <a:r>
              <a:rPr lang="en-US" dirty="0" err="1" smtClean="0">
                <a:solidFill>
                  <a:srgbClr val="FFFFFF"/>
                </a:solidFill>
                <a:latin typeface="DIN Alternate Bold"/>
                <a:cs typeface="DIN Alternate Bold"/>
                <a:sym typeface="Wingdings"/>
              </a:rPr>
              <a:t>anos</a:t>
            </a:r>
            <a:r>
              <a:rPr lang="en-US" dirty="0" smtClean="0">
                <a:solidFill>
                  <a:srgbClr val="FFFFFF"/>
                </a:solidFill>
                <a:latin typeface="DIN Alternate Bold"/>
                <a:cs typeface="DIN Alternate Bold"/>
                <a:sym typeface="Wingdings"/>
              </a:rPr>
              <a:t>)</a:t>
            </a:r>
            <a:endParaRPr lang="en-US" dirty="0">
              <a:solidFill>
                <a:prstClr val="black"/>
              </a:solidFill>
              <a:latin typeface="Calibri"/>
              <a:cs typeface="+mn-cs"/>
            </a:endParaRPr>
          </a:p>
        </p:txBody>
      </p:sp>
      <p:grpSp>
        <p:nvGrpSpPr>
          <p:cNvPr id="139" name="Group 138"/>
          <p:cNvGrpSpPr/>
          <p:nvPr/>
        </p:nvGrpSpPr>
        <p:grpSpPr>
          <a:xfrm>
            <a:off x="640943" y="3523551"/>
            <a:ext cx="7837339" cy="707917"/>
            <a:chOff x="983432" y="3555067"/>
            <a:chExt cx="10449785" cy="943889"/>
          </a:xfrm>
        </p:grpSpPr>
        <p:cxnSp>
          <p:nvCxnSpPr>
            <p:cNvPr id="46" name="Straight Connector 45"/>
            <p:cNvCxnSpPr/>
            <p:nvPr/>
          </p:nvCxnSpPr>
          <p:spPr>
            <a:xfrm flipV="1">
              <a:off x="983432" y="3846025"/>
              <a:ext cx="0" cy="652931"/>
            </a:xfrm>
            <a:prstGeom prst="line">
              <a:avLst/>
            </a:prstGeom>
            <a:ln w="28575" cmpd="sng">
              <a:solidFill>
                <a:srgbClr val="FF0066"/>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83432" y="3861048"/>
              <a:ext cx="2051708" cy="0"/>
            </a:xfrm>
            <a:prstGeom prst="line">
              <a:avLst/>
            </a:prstGeom>
            <a:ln w="28575" cmpd="sng">
              <a:solidFill>
                <a:srgbClr val="FF0066"/>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3035140" y="3861048"/>
              <a:ext cx="8398077" cy="1796"/>
            </a:xfrm>
            <a:prstGeom prst="line">
              <a:avLst/>
            </a:prstGeom>
            <a:ln w="19050" cmpd="sng">
              <a:solidFill>
                <a:srgbClr val="FF0066"/>
              </a:solidFill>
              <a:prstDash val="dot"/>
            </a:ln>
          </p:spPr>
          <p:style>
            <a:lnRef idx="2">
              <a:schemeClr val="accent1"/>
            </a:lnRef>
            <a:fillRef idx="0">
              <a:schemeClr val="accent1"/>
            </a:fillRef>
            <a:effectRef idx="1">
              <a:schemeClr val="accent1"/>
            </a:effectRef>
            <a:fontRef idx="minor">
              <a:schemeClr val="tx1"/>
            </a:fontRef>
          </p:style>
        </p:cxnSp>
        <p:sp>
          <p:nvSpPr>
            <p:cNvPr id="56" name="Rectangle 55">
              <a:hlinkClick r:id="" action="ppaction://noaction"/>
            </p:cNvPr>
            <p:cNvSpPr/>
            <p:nvPr/>
          </p:nvSpPr>
          <p:spPr>
            <a:xfrm>
              <a:off x="1580959" y="3555067"/>
              <a:ext cx="3167961" cy="338555"/>
            </a:xfrm>
            <a:prstGeom prst="rect">
              <a:avLst/>
            </a:prstGeom>
          </p:spPr>
          <p:txBody>
            <a:bodyPr wrap="none">
              <a:spAutoFit/>
            </a:bodyPr>
            <a:lstStyle/>
            <a:p>
              <a:pPr fontAlgn="auto">
                <a:spcBef>
                  <a:spcPts val="0"/>
                </a:spcBef>
                <a:spcAft>
                  <a:spcPts val="0"/>
                </a:spcAft>
              </a:pPr>
              <a:r>
                <a:rPr lang="en-US" sz="1050" dirty="0" err="1">
                  <a:solidFill>
                    <a:srgbClr val="FFFFFF"/>
                  </a:solidFill>
                  <a:latin typeface="DIN Alternate Bold"/>
                  <a:cs typeface="DIN Alternate Bold"/>
                  <a:sym typeface="Wingdings"/>
                </a:rPr>
                <a:t>Revisão</a:t>
              </a:r>
              <a:r>
                <a:rPr lang="en-US" sz="1050" dirty="0">
                  <a:solidFill>
                    <a:srgbClr val="FFFFFF"/>
                  </a:solidFill>
                  <a:latin typeface="DIN Alternate Bold"/>
                  <a:cs typeface="DIN Alternate Bold"/>
                  <a:sym typeface="Wingdings"/>
                </a:rPr>
                <a:t> </a:t>
              </a:r>
              <a:r>
                <a:rPr lang="en-US" sz="1050" dirty="0" err="1">
                  <a:solidFill>
                    <a:srgbClr val="FFFFFF"/>
                  </a:solidFill>
                  <a:latin typeface="DIN Alternate Bold"/>
                  <a:cs typeface="DIN Alternate Bold"/>
                  <a:sym typeface="Wingdings"/>
                </a:rPr>
                <a:t>Propósito</a:t>
              </a:r>
              <a:r>
                <a:rPr lang="en-US" sz="1050" dirty="0">
                  <a:solidFill>
                    <a:srgbClr val="FFFFFF"/>
                  </a:solidFill>
                  <a:latin typeface="DIN Alternate Bold"/>
                  <a:cs typeface="DIN Alternate Bold"/>
                  <a:sym typeface="Wingdings"/>
                </a:rPr>
                <a:t>, </a:t>
              </a:r>
              <a:r>
                <a:rPr lang="en-US" sz="1050" i="1" dirty="0">
                  <a:solidFill>
                    <a:srgbClr val="FFFFFF"/>
                  </a:solidFill>
                  <a:latin typeface="DIN Alternate Bold"/>
                  <a:cs typeface="DIN Alternate Bold"/>
                  <a:sym typeface="Wingdings"/>
                </a:rPr>
                <a:t>naming</a:t>
              </a:r>
              <a:r>
                <a:rPr lang="en-US" sz="1050" dirty="0">
                  <a:solidFill>
                    <a:srgbClr val="FFFFFF"/>
                  </a:solidFill>
                  <a:latin typeface="DIN Alternate Bold"/>
                  <a:cs typeface="DIN Alternate Bold"/>
                  <a:sym typeface="Wingdings"/>
                </a:rPr>
                <a:t> e </a:t>
              </a:r>
              <a:r>
                <a:rPr lang="en-US" sz="1050" dirty="0" err="1">
                  <a:solidFill>
                    <a:srgbClr val="FFFFFF"/>
                  </a:solidFill>
                  <a:latin typeface="DIN Alternate Bold"/>
                  <a:cs typeface="DIN Alternate Bold"/>
                  <a:sym typeface="Wingdings"/>
                </a:rPr>
                <a:t>marca</a:t>
              </a:r>
              <a:r>
                <a:rPr lang="en-US" sz="1050" dirty="0">
                  <a:solidFill>
                    <a:srgbClr val="FFFFFF"/>
                  </a:solidFill>
                  <a:latin typeface="DIN Alternate Bold"/>
                  <a:cs typeface="DIN Alternate Bold"/>
                  <a:sym typeface="Wingdings"/>
                </a:rPr>
                <a:t>*</a:t>
              </a:r>
              <a:endParaRPr lang="en-US" sz="1050" dirty="0">
                <a:solidFill>
                  <a:prstClr val="black"/>
                </a:solidFill>
                <a:latin typeface="Calibri"/>
                <a:cs typeface="+mn-cs"/>
              </a:endParaRPr>
            </a:p>
          </p:txBody>
        </p:sp>
      </p:grpSp>
      <p:grpSp>
        <p:nvGrpSpPr>
          <p:cNvPr id="141" name="Group 140"/>
          <p:cNvGrpSpPr/>
          <p:nvPr/>
        </p:nvGrpSpPr>
        <p:grpSpPr>
          <a:xfrm>
            <a:off x="1053359" y="4245145"/>
            <a:ext cx="7424923" cy="405912"/>
            <a:chOff x="1404478" y="4517188"/>
            <a:chExt cx="9806305" cy="541215"/>
          </a:xfrm>
        </p:grpSpPr>
        <p:cxnSp>
          <p:nvCxnSpPr>
            <p:cNvPr id="58" name="Straight Connector 57"/>
            <p:cNvCxnSpPr/>
            <p:nvPr/>
          </p:nvCxnSpPr>
          <p:spPr>
            <a:xfrm flipV="1">
              <a:off x="1404478" y="4517188"/>
              <a:ext cx="0" cy="259383"/>
            </a:xfrm>
            <a:prstGeom prst="line">
              <a:avLst/>
            </a:prstGeom>
            <a:ln w="28575" cmpd="sng">
              <a:solidFill>
                <a:srgbClr val="5B9BD5"/>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404478" y="4767620"/>
              <a:ext cx="3777741" cy="0"/>
            </a:xfrm>
            <a:prstGeom prst="line">
              <a:avLst/>
            </a:prstGeom>
            <a:ln w="28575" cmpd="sng">
              <a:solidFill>
                <a:srgbClr val="5B9BD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3988727" y="4761376"/>
              <a:ext cx="7222056" cy="0"/>
            </a:xfrm>
            <a:prstGeom prst="line">
              <a:avLst/>
            </a:prstGeom>
            <a:ln w="19050" cmpd="sng">
              <a:solidFill>
                <a:srgbClr val="5B9BD5"/>
              </a:solidFill>
              <a:prstDash val="dot"/>
            </a:ln>
          </p:spPr>
          <p:style>
            <a:lnRef idx="2">
              <a:schemeClr val="accent1"/>
            </a:lnRef>
            <a:fillRef idx="0">
              <a:schemeClr val="accent1"/>
            </a:fillRef>
            <a:effectRef idx="1">
              <a:schemeClr val="accent1"/>
            </a:effectRef>
            <a:fontRef idx="minor">
              <a:schemeClr val="tx1"/>
            </a:fontRef>
          </p:style>
        </p:cxnSp>
        <p:sp>
          <p:nvSpPr>
            <p:cNvPr id="70" name="Rectangle 69"/>
            <p:cNvSpPr/>
            <p:nvPr/>
          </p:nvSpPr>
          <p:spPr>
            <a:xfrm>
              <a:off x="1777279" y="4719849"/>
              <a:ext cx="2691297" cy="338554"/>
            </a:xfrm>
            <a:prstGeom prst="rect">
              <a:avLst/>
            </a:prstGeom>
          </p:spPr>
          <p:txBody>
            <a:bodyPr wrap="none">
              <a:spAutoFit/>
            </a:bodyPr>
            <a:lstStyle/>
            <a:p>
              <a:pPr fontAlgn="auto">
                <a:spcBef>
                  <a:spcPts val="0"/>
                </a:spcBef>
                <a:spcAft>
                  <a:spcPts val="0"/>
                </a:spcAft>
              </a:pPr>
              <a:r>
                <a:rPr lang="en-US" sz="1050" dirty="0" err="1">
                  <a:solidFill>
                    <a:srgbClr val="FFFFFF"/>
                  </a:solidFill>
                  <a:latin typeface="DIN Alternate Bold"/>
                  <a:cs typeface="DIN Alternate Bold"/>
                  <a:sym typeface="Wingdings"/>
                </a:rPr>
                <a:t>Observatório</a:t>
              </a:r>
              <a:r>
                <a:rPr lang="en-US" sz="1050" dirty="0">
                  <a:solidFill>
                    <a:srgbClr val="FFFFFF"/>
                  </a:solidFill>
                  <a:latin typeface="DIN Alternate Bold"/>
                  <a:cs typeface="DIN Alternate Bold"/>
                  <a:sym typeface="Wingdings"/>
                </a:rPr>
                <a:t> de </a:t>
              </a:r>
              <a:r>
                <a:rPr lang="en-US" sz="1050" dirty="0" err="1">
                  <a:solidFill>
                    <a:srgbClr val="FFFFFF"/>
                  </a:solidFill>
                  <a:latin typeface="DIN Alternate Bold"/>
                  <a:cs typeface="DIN Alternate Bold"/>
                  <a:sym typeface="Wingdings"/>
                </a:rPr>
                <a:t>contrapartidas</a:t>
              </a:r>
              <a:endParaRPr lang="en-US" sz="1050" dirty="0">
                <a:solidFill>
                  <a:prstClr val="black"/>
                </a:solidFill>
                <a:latin typeface="Calibri"/>
                <a:cs typeface="+mn-cs"/>
              </a:endParaRPr>
            </a:p>
          </p:txBody>
        </p:sp>
      </p:grpSp>
      <p:grpSp>
        <p:nvGrpSpPr>
          <p:cNvPr id="142" name="Group 141"/>
          <p:cNvGrpSpPr/>
          <p:nvPr/>
        </p:nvGrpSpPr>
        <p:grpSpPr>
          <a:xfrm>
            <a:off x="1332960" y="4245143"/>
            <a:ext cx="4477291" cy="715885"/>
            <a:chOff x="1777279" y="4517188"/>
            <a:chExt cx="5969721" cy="954512"/>
          </a:xfrm>
        </p:grpSpPr>
        <p:cxnSp>
          <p:nvCxnSpPr>
            <p:cNvPr id="62" name="Straight Connector 61"/>
            <p:cNvCxnSpPr/>
            <p:nvPr/>
          </p:nvCxnSpPr>
          <p:spPr>
            <a:xfrm flipV="1">
              <a:off x="1777279" y="4517188"/>
              <a:ext cx="0" cy="652931"/>
            </a:xfrm>
            <a:prstGeom prst="line">
              <a:avLst/>
            </a:prstGeom>
            <a:ln w="28575" cmpd="sng">
              <a:solidFill>
                <a:srgbClr val="ED7D3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1777279" y="5158657"/>
              <a:ext cx="2211448" cy="0"/>
            </a:xfrm>
            <a:prstGeom prst="line">
              <a:avLst/>
            </a:prstGeom>
            <a:ln w="28575" cmpd="sng">
              <a:solidFill>
                <a:srgbClr val="ED7D3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988727" y="5157192"/>
              <a:ext cx="3758273" cy="12018"/>
            </a:xfrm>
            <a:prstGeom prst="line">
              <a:avLst/>
            </a:prstGeom>
            <a:ln w="19050" cmpd="sng">
              <a:solidFill>
                <a:srgbClr val="ED7D31"/>
              </a:solidFill>
              <a:prstDash val="dot"/>
            </a:ln>
          </p:spPr>
          <p:style>
            <a:lnRef idx="2">
              <a:schemeClr val="accent1"/>
            </a:lnRef>
            <a:fillRef idx="0">
              <a:schemeClr val="accent1"/>
            </a:fillRef>
            <a:effectRef idx="1">
              <a:schemeClr val="accent1"/>
            </a:effectRef>
            <a:fontRef idx="minor">
              <a:schemeClr val="tx1"/>
            </a:fontRef>
          </p:style>
        </p:cxnSp>
        <p:sp>
          <p:nvSpPr>
            <p:cNvPr id="71" name="Rectangle 70">
              <a:hlinkClick r:id="" action="ppaction://noaction"/>
            </p:cNvPr>
            <p:cNvSpPr/>
            <p:nvPr/>
          </p:nvSpPr>
          <p:spPr>
            <a:xfrm>
              <a:off x="1856292" y="5133146"/>
              <a:ext cx="2236083" cy="338554"/>
            </a:xfrm>
            <a:prstGeom prst="rect">
              <a:avLst/>
            </a:prstGeom>
          </p:spPr>
          <p:txBody>
            <a:bodyPr wrap="none">
              <a:spAutoFit/>
            </a:bodyPr>
            <a:lstStyle/>
            <a:p>
              <a:pPr fontAlgn="auto">
                <a:spcBef>
                  <a:spcPts val="0"/>
                </a:spcBef>
                <a:spcAft>
                  <a:spcPts val="0"/>
                </a:spcAft>
              </a:pPr>
              <a:r>
                <a:rPr lang="en-US" sz="1050" dirty="0" err="1">
                  <a:solidFill>
                    <a:srgbClr val="FFFFFF"/>
                  </a:solidFill>
                  <a:latin typeface="DIN Alternate Bold"/>
                  <a:cs typeface="DIN Alternate Bold"/>
                  <a:sym typeface="Wingdings"/>
                </a:rPr>
                <a:t>Projeto</a:t>
              </a:r>
              <a:r>
                <a:rPr lang="en-US" sz="1050" dirty="0">
                  <a:solidFill>
                    <a:srgbClr val="FFFFFF"/>
                  </a:solidFill>
                  <a:latin typeface="DIN Alternate Bold"/>
                  <a:cs typeface="DIN Alternate Bold"/>
                  <a:sym typeface="Wingdings"/>
                </a:rPr>
                <a:t> </a:t>
              </a:r>
              <a:r>
                <a:rPr lang="en-US" sz="1050" dirty="0" err="1">
                  <a:solidFill>
                    <a:srgbClr val="FFFFFF"/>
                  </a:solidFill>
                  <a:latin typeface="DIN Alternate Bold"/>
                  <a:cs typeface="DIN Alternate Bold"/>
                  <a:sym typeface="Wingdings"/>
                </a:rPr>
                <a:t>Memória</a:t>
              </a:r>
              <a:r>
                <a:rPr lang="en-US" sz="1050" dirty="0">
                  <a:solidFill>
                    <a:srgbClr val="FFFFFF"/>
                  </a:solidFill>
                  <a:latin typeface="DIN Alternate Bold"/>
                  <a:cs typeface="DIN Alternate Bold"/>
                  <a:sym typeface="Wingdings"/>
                </a:rPr>
                <a:t> </a:t>
              </a:r>
              <a:r>
                <a:rPr lang="en-US" sz="1050" dirty="0" err="1">
                  <a:solidFill>
                    <a:srgbClr val="FFFFFF"/>
                  </a:solidFill>
                  <a:latin typeface="DIN Alternate Bold"/>
                  <a:cs typeface="DIN Alternate Bold"/>
                  <a:sym typeface="Wingdings"/>
                </a:rPr>
                <a:t>Afetiva</a:t>
              </a:r>
              <a:r>
                <a:rPr lang="en-US" sz="1050" dirty="0">
                  <a:solidFill>
                    <a:srgbClr val="FFFFFF"/>
                  </a:solidFill>
                  <a:latin typeface="DIN Alternate Bold"/>
                  <a:cs typeface="DIN Alternate Bold"/>
                  <a:sym typeface="Wingdings"/>
                </a:rPr>
                <a:t>*</a:t>
              </a:r>
              <a:endParaRPr lang="en-US" sz="1050" dirty="0">
                <a:solidFill>
                  <a:prstClr val="black"/>
                </a:solidFill>
                <a:latin typeface="Calibri"/>
                <a:cs typeface="+mn-cs"/>
              </a:endParaRPr>
            </a:p>
          </p:txBody>
        </p:sp>
      </p:grpSp>
      <p:grpSp>
        <p:nvGrpSpPr>
          <p:cNvPr id="143" name="Group 142"/>
          <p:cNvGrpSpPr/>
          <p:nvPr/>
        </p:nvGrpSpPr>
        <p:grpSpPr>
          <a:xfrm>
            <a:off x="3860893" y="2597442"/>
            <a:ext cx="4617389" cy="1645736"/>
            <a:chOff x="4944332" y="3047476"/>
            <a:chExt cx="6156518" cy="1451484"/>
          </a:xfrm>
        </p:grpSpPr>
        <p:cxnSp>
          <p:nvCxnSpPr>
            <p:cNvPr id="78" name="Straight Connector 77"/>
            <p:cNvCxnSpPr/>
            <p:nvPr/>
          </p:nvCxnSpPr>
          <p:spPr>
            <a:xfrm flipV="1">
              <a:off x="5015880" y="3255705"/>
              <a:ext cx="0" cy="1243255"/>
            </a:xfrm>
            <a:prstGeom prst="line">
              <a:avLst/>
            </a:prstGeom>
            <a:ln w="28575" cmpd="sng">
              <a:solidFill>
                <a:srgbClr val="FF0066"/>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5014749" y="3265422"/>
              <a:ext cx="942687" cy="0"/>
            </a:xfrm>
            <a:prstGeom prst="line">
              <a:avLst/>
            </a:prstGeom>
            <a:ln w="28575" cmpd="sng">
              <a:solidFill>
                <a:srgbClr val="FF0066"/>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5937684" y="3269877"/>
              <a:ext cx="5163166" cy="15730"/>
            </a:xfrm>
            <a:prstGeom prst="line">
              <a:avLst/>
            </a:prstGeom>
            <a:ln w="19050" cmpd="sng">
              <a:solidFill>
                <a:srgbClr val="FF0066"/>
              </a:solidFill>
              <a:prstDash val="dot"/>
            </a:ln>
          </p:spPr>
          <p:style>
            <a:lnRef idx="2">
              <a:schemeClr val="accent1"/>
            </a:lnRef>
            <a:fillRef idx="0">
              <a:schemeClr val="accent1"/>
            </a:fillRef>
            <a:effectRef idx="1">
              <a:schemeClr val="accent1"/>
            </a:effectRef>
            <a:fontRef idx="minor">
              <a:schemeClr val="tx1"/>
            </a:fontRef>
          </p:style>
        </p:cxnSp>
        <p:sp>
          <p:nvSpPr>
            <p:cNvPr id="105" name="Rectangle 104">
              <a:hlinkClick r:id="" action="ppaction://noaction"/>
            </p:cNvPr>
            <p:cNvSpPr/>
            <p:nvPr/>
          </p:nvSpPr>
          <p:spPr>
            <a:xfrm>
              <a:off x="4944332" y="3047476"/>
              <a:ext cx="3309026" cy="223945"/>
            </a:xfrm>
            <a:prstGeom prst="rect">
              <a:avLst/>
            </a:prstGeom>
          </p:spPr>
          <p:txBody>
            <a:bodyPr wrap="none">
              <a:spAutoFit/>
            </a:bodyPr>
            <a:lstStyle/>
            <a:p>
              <a:pPr fontAlgn="auto">
                <a:spcBef>
                  <a:spcPts val="0"/>
                </a:spcBef>
                <a:spcAft>
                  <a:spcPts val="0"/>
                </a:spcAft>
              </a:pPr>
              <a:r>
                <a:rPr lang="en-US" sz="1050" dirty="0" err="1">
                  <a:solidFill>
                    <a:srgbClr val="FFFFFF"/>
                  </a:solidFill>
                  <a:latin typeface="DIN Alternate Bold"/>
                  <a:cs typeface="DIN Alternate Bold"/>
                  <a:sym typeface="Wingdings"/>
                </a:rPr>
                <a:t>Endosso</a:t>
              </a:r>
              <a:r>
                <a:rPr lang="en-US" sz="1050" dirty="0">
                  <a:solidFill>
                    <a:srgbClr val="FFFFFF"/>
                  </a:solidFill>
                  <a:latin typeface="DIN Alternate Bold"/>
                  <a:cs typeface="DIN Alternate Bold"/>
                  <a:sym typeface="Wingdings"/>
                </a:rPr>
                <a:t> </a:t>
              </a:r>
              <a:r>
                <a:rPr lang="en-US" sz="1050" dirty="0" err="1">
                  <a:solidFill>
                    <a:srgbClr val="FFFFFF"/>
                  </a:solidFill>
                  <a:latin typeface="DIN Alternate Bold"/>
                  <a:cs typeface="DIN Alternate Bold"/>
                  <a:sym typeface="Wingdings"/>
                </a:rPr>
                <a:t>compromissos</a:t>
              </a:r>
              <a:r>
                <a:rPr lang="en-US" sz="1050" dirty="0">
                  <a:solidFill>
                    <a:srgbClr val="FFFFFF"/>
                  </a:solidFill>
                  <a:latin typeface="DIN Alternate Bold"/>
                  <a:cs typeface="DIN Alternate Bold"/>
                  <a:sym typeface="Wingdings"/>
                </a:rPr>
                <a:t> </a:t>
              </a:r>
              <a:r>
                <a:rPr lang="en-US" sz="1050" dirty="0" err="1">
                  <a:solidFill>
                    <a:srgbClr val="FFFFFF"/>
                  </a:solidFill>
                  <a:latin typeface="DIN Alternate Bold"/>
                  <a:cs typeface="DIN Alternate Bold"/>
                  <a:sym typeface="Wingdings"/>
                </a:rPr>
                <a:t>empresariais</a:t>
              </a:r>
              <a:r>
                <a:rPr lang="en-US" sz="1050" dirty="0">
                  <a:solidFill>
                    <a:srgbClr val="FFFFFF"/>
                  </a:solidFill>
                  <a:latin typeface="DIN Alternate Bold"/>
                  <a:cs typeface="DIN Alternate Bold"/>
                  <a:sym typeface="Wingdings"/>
                </a:rPr>
                <a:t>*</a:t>
              </a:r>
              <a:endParaRPr lang="en-US" sz="1050" dirty="0">
                <a:solidFill>
                  <a:prstClr val="black"/>
                </a:solidFill>
                <a:latin typeface="Calibri"/>
                <a:cs typeface="+mn-cs"/>
              </a:endParaRPr>
            </a:p>
          </p:txBody>
        </p:sp>
      </p:grpSp>
      <p:grpSp>
        <p:nvGrpSpPr>
          <p:cNvPr id="144" name="Group 143"/>
          <p:cNvGrpSpPr/>
          <p:nvPr/>
        </p:nvGrpSpPr>
        <p:grpSpPr>
          <a:xfrm>
            <a:off x="3577448" y="2835543"/>
            <a:ext cx="4900834" cy="1409569"/>
            <a:chOff x="4566405" y="3396318"/>
            <a:chExt cx="6534445" cy="1102639"/>
          </a:xfrm>
        </p:grpSpPr>
        <p:cxnSp>
          <p:nvCxnSpPr>
            <p:cNvPr id="73" name="Straight Connector 72"/>
            <p:cNvCxnSpPr/>
            <p:nvPr/>
          </p:nvCxnSpPr>
          <p:spPr>
            <a:xfrm flipV="1">
              <a:off x="4655840" y="3573472"/>
              <a:ext cx="0" cy="925485"/>
            </a:xfrm>
            <a:prstGeom prst="line">
              <a:avLst/>
            </a:prstGeom>
            <a:ln w="28575" cmpd="sng">
              <a:solidFill>
                <a:srgbClr val="FF0066"/>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4655840" y="3579899"/>
              <a:ext cx="942687" cy="0"/>
            </a:xfrm>
            <a:prstGeom prst="line">
              <a:avLst/>
            </a:prstGeom>
            <a:ln w="28575" cmpd="sng">
              <a:solidFill>
                <a:srgbClr val="FF0066"/>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5598527" y="3593031"/>
              <a:ext cx="5502323" cy="12927"/>
            </a:xfrm>
            <a:prstGeom prst="line">
              <a:avLst/>
            </a:prstGeom>
            <a:ln w="19050" cmpd="sng">
              <a:solidFill>
                <a:srgbClr val="FF0066"/>
              </a:solidFill>
              <a:prstDash val="dot"/>
            </a:ln>
          </p:spPr>
          <p:style>
            <a:lnRef idx="2">
              <a:schemeClr val="accent1"/>
            </a:lnRef>
            <a:fillRef idx="0">
              <a:schemeClr val="accent1"/>
            </a:fillRef>
            <a:effectRef idx="1">
              <a:schemeClr val="accent1"/>
            </a:effectRef>
            <a:fontRef idx="minor">
              <a:schemeClr val="tx1"/>
            </a:fontRef>
          </p:style>
        </p:cxnSp>
        <p:sp>
          <p:nvSpPr>
            <p:cNvPr id="106" name="Rectangle 105"/>
            <p:cNvSpPr/>
            <p:nvPr/>
          </p:nvSpPr>
          <p:spPr>
            <a:xfrm>
              <a:off x="4566405" y="3396318"/>
              <a:ext cx="2216847" cy="198626"/>
            </a:xfrm>
            <a:prstGeom prst="rect">
              <a:avLst/>
            </a:prstGeom>
          </p:spPr>
          <p:txBody>
            <a:bodyPr wrap="none">
              <a:spAutoFit/>
            </a:bodyPr>
            <a:lstStyle/>
            <a:p>
              <a:pPr fontAlgn="auto">
                <a:spcBef>
                  <a:spcPts val="0"/>
                </a:spcBef>
                <a:spcAft>
                  <a:spcPts val="0"/>
                </a:spcAft>
              </a:pPr>
              <a:r>
                <a:rPr lang="en-US" sz="1050" dirty="0" err="1">
                  <a:solidFill>
                    <a:srgbClr val="FFFFFF"/>
                  </a:solidFill>
                  <a:latin typeface="DIN Alternate Bold"/>
                  <a:cs typeface="DIN Alternate Bold"/>
                  <a:sym typeface="Wingdings"/>
                </a:rPr>
                <a:t>Participação</a:t>
              </a:r>
              <a:r>
                <a:rPr lang="en-US" sz="1050" dirty="0">
                  <a:solidFill>
                    <a:srgbClr val="FFFFFF"/>
                  </a:solidFill>
                  <a:latin typeface="DIN Alternate Bold"/>
                  <a:cs typeface="DIN Alternate Bold"/>
                  <a:sym typeface="Wingdings"/>
                </a:rPr>
                <a:t> </a:t>
              </a:r>
              <a:r>
                <a:rPr lang="en-US" sz="1050" dirty="0" err="1">
                  <a:solidFill>
                    <a:srgbClr val="FFFFFF"/>
                  </a:solidFill>
                  <a:latin typeface="DIN Alternate Bold"/>
                  <a:cs typeface="DIN Alternate Bold"/>
                  <a:sym typeface="Wingdings"/>
                </a:rPr>
                <a:t>em</a:t>
              </a:r>
              <a:r>
                <a:rPr lang="en-US" sz="1050" dirty="0">
                  <a:solidFill>
                    <a:srgbClr val="FFFFFF"/>
                  </a:solidFill>
                  <a:latin typeface="DIN Alternate Bold"/>
                  <a:cs typeface="DIN Alternate Bold"/>
                  <a:sym typeface="Wingdings"/>
                </a:rPr>
                <a:t> </a:t>
              </a:r>
              <a:r>
                <a:rPr lang="en-US" sz="1050" dirty="0" err="1">
                  <a:solidFill>
                    <a:srgbClr val="FFFFFF"/>
                  </a:solidFill>
                  <a:latin typeface="DIN Alternate Bold"/>
                  <a:cs typeface="DIN Alternate Bold"/>
                  <a:sym typeface="Wingdings"/>
                </a:rPr>
                <a:t>eventos</a:t>
              </a:r>
              <a:endParaRPr lang="en-US" sz="1050" dirty="0">
                <a:solidFill>
                  <a:prstClr val="black"/>
                </a:solidFill>
                <a:latin typeface="Calibri"/>
                <a:cs typeface="+mn-cs"/>
              </a:endParaRPr>
            </a:p>
          </p:txBody>
        </p:sp>
      </p:grpSp>
      <p:grpSp>
        <p:nvGrpSpPr>
          <p:cNvPr id="147" name="Group 146"/>
          <p:cNvGrpSpPr/>
          <p:nvPr/>
        </p:nvGrpSpPr>
        <p:grpSpPr>
          <a:xfrm>
            <a:off x="4272173" y="4218567"/>
            <a:ext cx="4206108" cy="1225081"/>
            <a:chOff x="5696231" y="4481757"/>
            <a:chExt cx="5608144" cy="1633441"/>
          </a:xfrm>
        </p:grpSpPr>
        <p:sp>
          <p:nvSpPr>
            <p:cNvPr id="108" name="Rectangle 107">
              <a:hlinkClick r:id="" action="ppaction://noaction"/>
            </p:cNvPr>
            <p:cNvSpPr/>
            <p:nvPr/>
          </p:nvSpPr>
          <p:spPr>
            <a:xfrm>
              <a:off x="5696231" y="5776643"/>
              <a:ext cx="2712708" cy="338555"/>
            </a:xfrm>
            <a:prstGeom prst="rect">
              <a:avLst/>
            </a:prstGeom>
          </p:spPr>
          <p:txBody>
            <a:bodyPr wrap="none">
              <a:spAutoFit/>
            </a:bodyPr>
            <a:lstStyle/>
            <a:p>
              <a:pPr fontAlgn="auto">
                <a:spcBef>
                  <a:spcPts val="0"/>
                </a:spcBef>
                <a:spcAft>
                  <a:spcPts val="0"/>
                </a:spcAft>
              </a:pPr>
              <a:r>
                <a:rPr lang="en-US" sz="1050" dirty="0" err="1">
                  <a:solidFill>
                    <a:srgbClr val="FFFFFF"/>
                  </a:solidFill>
                  <a:latin typeface="DIN Alternate Bold"/>
                  <a:cs typeface="DIN Alternate Bold"/>
                  <a:sym typeface="Wingdings"/>
                </a:rPr>
                <a:t>Publicação</a:t>
              </a:r>
              <a:r>
                <a:rPr lang="en-US" sz="1050" dirty="0">
                  <a:solidFill>
                    <a:srgbClr val="FFFFFF"/>
                  </a:solidFill>
                  <a:latin typeface="DIN Alternate Bold"/>
                  <a:cs typeface="DIN Alternate Bold"/>
                  <a:sym typeface="Wingdings"/>
                </a:rPr>
                <a:t> positioning papers*</a:t>
              </a:r>
              <a:endParaRPr lang="en-US" sz="1050" dirty="0">
                <a:solidFill>
                  <a:prstClr val="black"/>
                </a:solidFill>
                <a:latin typeface="Calibri"/>
                <a:cs typeface="+mn-cs"/>
              </a:endParaRPr>
            </a:p>
          </p:txBody>
        </p:sp>
        <p:cxnSp>
          <p:nvCxnSpPr>
            <p:cNvPr id="90" name="Straight Connector 89"/>
            <p:cNvCxnSpPr/>
            <p:nvPr/>
          </p:nvCxnSpPr>
          <p:spPr>
            <a:xfrm flipV="1">
              <a:off x="5735960" y="4481757"/>
              <a:ext cx="0" cy="1314114"/>
            </a:xfrm>
            <a:prstGeom prst="line">
              <a:avLst/>
            </a:prstGeom>
            <a:ln w="28575"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5733652" y="5796562"/>
              <a:ext cx="942687" cy="0"/>
            </a:xfrm>
            <a:prstGeom prst="line">
              <a:avLst/>
            </a:prstGeom>
            <a:ln w="28575" cmpd="sng">
              <a:solidFill>
                <a:schemeClr val="accent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a:off x="6578695" y="5802316"/>
              <a:ext cx="4725680" cy="0"/>
            </a:xfrm>
            <a:prstGeom prst="line">
              <a:avLst/>
            </a:prstGeom>
            <a:ln w="19050" cmpd="sng">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149" name="Group 148"/>
          <p:cNvGrpSpPr/>
          <p:nvPr/>
        </p:nvGrpSpPr>
        <p:grpSpPr>
          <a:xfrm>
            <a:off x="6539585" y="4234993"/>
            <a:ext cx="2073003" cy="612766"/>
            <a:chOff x="8719447" y="4503658"/>
            <a:chExt cx="2764004" cy="817022"/>
          </a:xfrm>
        </p:grpSpPr>
        <p:cxnSp>
          <p:nvCxnSpPr>
            <p:cNvPr id="100" name="Straight Connector 99"/>
            <p:cNvCxnSpPr/>
            <p:nvPr/>
          </p:nvCxnSpPr>
          <p:spPr>
            <a:xfrm flipV="1">
              <a:off x="8808882" y="4503658"/>
              <a:ext cx="0" cy="478467"/>
            </a:xfrm>
            <a:prstGeom prst="line">
              <a:avLst/>
            </a:prstGeom>
            <a:ln w="28575" cmpd="sng">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8801943" y="4982125"/>
              <a:ext cx="940379" cy="0"/>
            </a:xfrm>
            <a:prstGeom prst="line">
              <a:avLst/>
            </a:prstGeom>
            <a:ln w="28575" cmpd="sng">
              <a:solidFill>
                <a:srgbClr val="FF66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11" name="Rectangle 110">
              <a:hlinkClick r:id="" action="ppaction://noaction"/>
            </p:cNvPr>
            <p:cNvSpPr/>
            <p:nvPr/>
          </p:nvSpPr>
          <p:spPr>
            <a:xfrm>
              <a:off x="8719447" y="4982125"/>
              <a:ext cx="2764004" cy="338555"/>
            </a:xfrm>
            <a:prstGeom prst="rect">
              <a:avLst/>
            </a:prstGeom>
          </p:spPr>
          <p:txBody>
            <a:bodyPr wrap="none">
              <a:spAutoFit/>
            </a:bodyPr>
            <a:lstStyle/>
            <a:p>
              <a:pPr fontAlgn="auto">
                <a:spcBef>
                  <a:spcPts val="0"/>
                </a:spcBef>
                <a:spcAft>
                  <a:spcPts val="0"/>
                </a:spcAft>
              </a:pPr>
              <a:r>
                <a:rPr lang="en-US" sz="1050" dirty="0" err="1">
                  <a:solidFill>
                    <a:srgbClr val="FFFFFF"/>
                  </a:solidFill>
                  <a:latin typeface="DIN Alternate Bold"/>
                  <a:cs typeface="DIN Alternate Bold"/>
                  <a:sym typeface="Wingdings"/>
                </a:rPr>
                <a:t>Edificação</a:t>
              </a:r>
              <a:r>
                <a:rPr lang="en-US" sz="1050" dirty="0">
                  <a:solidFill>
                    <a:srgbClr val="FFFFFF"/>
                  </a:solidFill>
                  <a:latin typeface="DIN Alternate Bold"/>
                  <a:cs typeface="DIN Alternate Bold"/>
                  <a:sym typeface="Wingdings"/>
                </a:rPr>
                <a:t> </a:t>
              </a:r>
              <a:r>
                <a:rPr lang="en-US" sz="1050" dirty="0" err="1">
                  <a:solidFill>
                    <a:srgbClr val="FFFFFF"/>
                  </a:solidFill>
                  <a:latin typeface="DIN Alternate Bold"/>
                  <a:cs typeface="DIN Alternate Bold"/>
                  <a:sym typeface="Wingdings"/>
                </a:rPr>
                <a:t>sustentável</a:t>
              </a:r>
              <a:r>
                <a:rPr lang="en-US" sz="1050" dirty="0">
                  <a:solidFill>
                    <a:srgbClr val="FFFFFF"/>
                  </a:solidFill>
                  <a:latin typeface="DIN Alternate Bold"/>
                  <a:cs typeface="DIN Alternate Bold"/>
                  <a:sym typeface="Wingdings"/>
                </a:rPr>
                <a:t>* </a:t>
              </a:r>
              <a:r>
                <a:rPr lang="en-US" sz="825" dirty="0">
                  <a:solidFill>
                    <a:srgbClr val="FFFFFF"/>
                  </a:solidFill>
                  <a:latin typeface="DIN Alternate Bold"/>
                  <a:cs typeface="DIN Alternate Bold"/>
                  <a:sym typeface="Wingdings"/>
                </a:rPr>
                <a:t>(</a:t>
              </a:r>
              <a:r>
                <a:rPr lang="en-US" sz="825" dirty="0" err="1">
                  <a:solidFill>
                    <a:srgbClr val="FFFFFF"/>
                  </a:solidFill>
                  <a:latin typeface="DIN Alternate Bold"/>
                  <a:cs typeface="DIN Alternate Bold"/>
                  <a:sym typeface="Wingdings"/>
                </a:rPr>
                <a:t>padrões</a:t>
              </a:r>
              <a:r>
                <a:rPr lang="en-US" sz="825" dirty="0">
                  <a:solidFill>
                    <a:srgbClr val="FFFFFF"/>
                  </a:solidFill>
                  <a:latin typeface="DIN Alternate Bold"/>
                  <a:cs typeface="DIN Alternate Bold"/>
                  <a:sym typeface="Wingdings"/>
                </a:rPr>
                <a:t>)</a:t>
              </a:r>
              <a:endParaRPr lang="en-US" sz="1050" dirty="0">
                <a:solidFill>
                  <a:prstClr val="black"/>
                </a:solidFill>
                <a:latin typeface="Calibri"/>
                <a:cs typeface="+mn-cs"/>
              </a:endParaRPr>
            </a:p>
          </p:txBody>
        </p:sp>
        <p:cxnSp>
          <p:nvCxnSpPr>
            <p:cNvPr id="137" name="Straight Connector 136"/>
            <p:cNvCxnSpPr/>
            <p:nvPr/>
          </p:nvCxnSpPr>
          <p:spPr>
            <a:xfrm>
              <a:off x="9742322" y="4981426"/>
              <a:ext cx="1468461" cy="0"/>
            </a:xfrm>
            <a:prstGeom prst="line">
              <a:avLst/>
            </a:prstGeom>
            <a:ln w="19050" cmpd="sng">
              <a:solidFill>
                <a:schemeClr val="accent2"/>
              </a:solidFill>
              <a:prstDash val="dot"/>
            </a:ln>
          </p:spPr>
          <p:style>
            <a:lnRef idx="2">
              <a:schemeClr val="accent1"/>
            </a:lnRef>
            <a:fillRef idx="0">
              <a:schemeClr val="accent1"/>
            </a:fillRef>
            <a:effectRef idx="1">
              <a:schemeClr val="accent1"/>
            </a:effectRef>
            <a:fontRef idx="minor">
              <a:schemeClr val="tx1"/>
            </a:fontRef>
          </p:style>
        </p:cxnSp>
      </p:grpSp>
      <p:grpSp>
        <p:nvGrpSpPr>
          <p:cNvPr id="69" name="Group 68"/>
          <p:cNvGrpSpPr/>
          <p:nvPr/>
        </p:nvGrpSpPr>
        <p:grpSpPr>
          <a:xfrm>
            <a:off x="851875" y="3259051"/>
            <a:ext cx="7670513" cy="976294"/>
            <a:chOff x="983432" y="3634577"/>
            <a:chExt cx="10227351" cy="864379"/>
          </a:xfrm>
        </p:grpSpPr>
        <p:cxnSp>
          <p:nvCxnSpPr>
            <p:cNvPr id="72" name="Straight Connector 71"/>
            <p:cNvCxnSpPr/>
            <p:nvPr/>
          </p:nvCxnSpPr>
          <p:spPr>
            <a:xfrm flipV="1">
              <a:off x="983432" y="3846025"/>
              <a:ext cx="0" cy="652931"/>
            </a:xfrm>
            <a:prstGeom prst="line">
              <a:avLst/>
            </a:prstGeom>
            <a:ln w="28575" cmpd="sng">
              <a:solidFill>
                <a:srgbClr val="FF0066"/>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983432" y="3848827"/>
              <a:ext cx="3005295" cy="0"/>
            </a:xfrm>
            <a:prstGeom prst="line">
              <a:avLst/>
            </a:prstGeom>
            <a:ln w="28575" cmpd="sng">
              <a:solidFill>
                <a:srgbClr val="FF0066"/>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988727" y="3861048"/>
              <a:ext cx="7222056" cy="0"/>
            </a:xfrm>
            <a:prstGeom prst="line">
              <a:avLst/>
            </a:prstGeom>
            <a:ln w="19050" cmpd="sng">
              <a:solidFill>
                <a:srgbClr val="FF0066"/>
              </a:solidFill>
              <a:prstDash val="dot"/>
            </a:ln>
          </p:spPr>
          <p:style>
            <a:lnRef idx="2">
              <a:schemeClr val="accent1"/>
            </a:lnRef>
            <a:fillRef idx="0">
              <a:schemeClr val="accent1"/>
            </a:fillRef>
            <a:effectRef idx="1">
              <a:schemeClr val="accent1"/>
            </a:effectRef>
            <a:fontRef idx="minor">
              <a:schemeClr val="tx1"/>
            </a:fontRef>
          </p:style>
        </p:cxnSp>
        <p:sp>
          <p:nvSpPr>
            <p:cNvPr id="79" name="Rectangle 78">
              <a:hlinkClick r:id="" action="ppaction://noaction"/>
            </p:cNvPr>
            <p:cNvSpPr/>
            <p:nvPr/>
          </p:nvSpPr>
          <p:spPr>
            <a:xfrm>
              <a:off x="1323273" y="3634577"/>
              <a:ext cx="2471189" cy="224809"/>
            </a:xfrm>
            <a:prstGeom prst="rect">
              <a:avLst/>
            </a:prstGeom>
          </p:spPr>
          <p:txBody>
            <a:bodyPr wrap="none">
              <a:spAutoFit/>
            </a:bodyPr>
            <a:lstStyle/>
            <a:p>
              <a:pPr fontAlgn="auto">
                <a:spcBef>
                  <a:spcPts val="0"/>
                </a:spcBef>
                <a:spcAft>
                  <a:spcPts val="0"/>
                </a:spcAft>
              </a:pPr>
              <a:r>
                <a:rPr lang="en-US" sz="1050" dirty="0" err="1">
                  <a:solidFill>
                    <a:srgbClr val="FFFFFF"/>
                  </a:solidFill>
                  <a:latin typeface="DIN Alternate Bold"/>
                  <a:cs typeface="DIN Alternate Bold"/>
                  <a:sym typeface="Wingdings"/>
                </a:rPr>
                <a:t>Publicação</a:t>
              </a:r>
              <a:r>
                <a:rPr lang="en-US" sz="1050" dirty="0">
                  <a:solidFill>
                    <a:srgbClr val="FFFFFF"/>
                  </a:solidFill>
                  <a:latin typeface="DIN Alternate Bold"/>
                  <a:cs typeface="DIN Alternate Bold"/>
                  <a:sym typeface="Wingdings"/>
                </a:rPr>
                <a:t> agenda </a:t>
              </a:r>
              <a:r>
                <a:rPr lang="en-US" sz="1050" dirty="0" err="1">
                  <a:solidFill>
                    <a:srgbClr val="FFFFFF"/>
                  </a:solidFill>
                  <a:latin typeface="DIN Alternate Bold"/>
                  <a:cs typeface="DIN Alternate Bold"/>
                  <a:sym typeface="Wingdings"/>
                </a:rPr>
                <a:t>política</a:t>
              </a:r>
              <a:r>
                <a:rPr lang="en-US" sz="1050" dirty="0">
                  <a:solidFill>
                    <a:srgbClr val="FFFFFF"/>
                  </a:solidFill>
                  <a:latin typeface="DIN Alternate Bold"/>
                  <a:cs typeface="DIN Alternate Bold"/>
                  <a:sym typeface="Wingdings"/>
                </a:rPr>
                <a:t>*</a:t>
              </a:r>
              <a:endParaRPr lang="en-US" sz="1050" dirty="0">
                <a:solidFill>
                  <a:prstClr val="black"/>
                </a:solidFill>
                <a:latin typeface="Calibri"/>
                <a:cs typeface="+mn-cs"/>
              </a:endParaRPr>
            </a:p>
          </p:txBody>
        </p:sp>
      </p:grpSp>
      <p:grpSp>
        <p:nvGrpSpPr>
          <p:cNvPr id="80" name="Group 79"/>
          <p:cNvGrpSpPr/>
          <p:nvPr/>
        </p:nvGrpSpPr>
        <p:grpSpPr>
          <a:xfrm>
            <a:off x="1049002" y="2997200"/>
            <a:ext cx="7429280" cy="1228216"/>
            <a:chOff x="983432" y="3680827"/>
            <a:chExt cx="9905707" cy="818129"/>
          </a:xfrm>
        </p:grpSpPr>
        <p:cxnSp>
          <p:nvCxnSpPr>
            <p:cNvPr id="81" name="Straight Connector 80"/>
            <p:cNvCxnSpPr/>
            <p:nvPr/>
          </p:nvCxnSpPr>
          <p:spPr>
            <a:xfrm flipV="1">
              <a:off x="983432" y="3846025"/>
              <a:ext cx="0" cy="652931"/>
            </a:xfrm>
            <a:prstGeom prst="line">
              <a:avLst/>
            </a:prstGeom>
            <a:ln w="28575" cmpd="sng">
              <a:solidFill>
                <a:srgbClr val="5B9BD5"/>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983432" y="3848827"/>
              <a:ext cx="3371262" cy="0"/>
            </a:xfrm>
            <a:prstGeom prst="line">
              <a:avLst/>
            </a:prstGeom>
            <a:ln w="28575" cmpd="sng">
              <a:solidFill>
                <a:srgbClr val="5B9BD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988727" y="3848847"/>
              <a:ext cx="6900412" cy="0"/>
            </a:xfrm>
            <a:prstGeom prst="line">
              <a:avLst/>
            </a:prstGeom>
            <a:ln w="19050" cmpd="sng">
              <a:solidFill>
                <a:srgbClr val="5B9BD5"/>
              </a:solidFill>
              <a:prstDash val="dot"/>
            </a:ln>
          </p:spPr>
          <p:style>
            <a:lnRef idx="2">
              <a:schemeClr val="accent1"/>
            </a:lnRef>
            <a:fillRef idx="0">
              <a:schemeClr val="accent1"/>
            </a:fillRef>
            <a:effectRef idx="1">
              <a:schemeClr val="accent1"/>
            </a:effectRef>
            <a:fontRef idx="minor">
              <a:schemeClr val="tx1"/>
            </a:fontRef>
          </p:style>
        </p:cxnSp>
        <p:sp>
          <p:nvSpPr>
            <p:cNvPr id="84" name="Rectangle 83">
              <a:hlinkClick r:id="" action="ppaction://noaction"/>
            </p:cNvPr>
            <p:cNvSpPr/>
            <p:nvPr/>
          </p:nvSpPr>
          <p:spPr>
            <a:xfrm>
              <a:off x="1065589" y="3680827"/>
              <a:ext cx="2610116" cy="169136"/>
            </a:xfrm>
            <a:prstGeom prst="rect">
              <a:avLst/>
            </a:prstGeom>
          </p:spPr>
          <p:txBody>
            <a:bodyPr wrap="none">
              <a:spAutoFit/>
            </a:bodyPr>
            <a:lstStyle/>
            <a:p>
              <a:pPr fontAlgn="auto">
                <a:spcBef>
                  <a:spcPts val="0"/>
                </a:spcBef>
                <a:spcAft>
                  <a:spcPts val="0"/>
                </a:spcAft>
              </a:pPr>
              <a:r>
                <a:rPr lang="en-US" sz="1050" dirty="0" err="1">
                  <a:solidFill>
                    <a:srgbClr val="FFFFFF"/>
                  </a:solidFill>
                  <a:latin typeface="DIN Alternate Bold"/>
                  <a:cs typeface="DIN Alternate Bold"/>
                  <a:sym typeface="Wingdings"/>
                </a:rPr>
                <a:t>Levantamento</a:t>
              </a:r>
              <a:r>
                <a:rPr lang="en-US" sz="1050" dirty="0">
                  <a:solidFill>
                    <a:srgbClr val="FFFFFF"/>
                  </a:solidFill>
                  <a:latin typeface="DIN Alternate Bold"/>
                  <a:cs typeface="DIN Alternate Bold"/>
                  <a:sym typeface="Wingdings"/>
                </a:rPr>
                <a:t> </a:t>
              </a:r>
              <a:r>
                <a:rPr lang="en-US" sz="1050" dirty="0" err="1">
                  <a:solidFill>
                    <a:srgbClr val="FFFFFF"/>
                  </a:solidFill>
                  <a:latin typeface="DIN Alternate Bold"/>
                  <a:cs typeface="DIN Alternate Bold"/>
                  <a:sym typeface="Wingdings"/>
                </a:rPr>
                <a:t>externalidades</a:t>
              </a:r>
              <a:endParaRPr lang="en-US" sz="1050" dirty="0">
                <a:solidFill>
                  <a:prstClr val="black"/>
                </a:solidFill>
                <a:latin typeface="Calibri"/>
                <a:cs typeface="+mn-cs"/>
              </a:endParaRPr>
            </a:p>
          </p:txBody>
        </p:sp>
      </p:grpSp>
      <p:grpSp>
        <p:nvGrpSpPr>
          <p:cNvPr id="140" name="Group 139"/>
          <p:cNvGrpSpPr/>
          <p:nvPr/>
        </p:nvGrpSpPr>
        <p:grpSpPr>
          <a:xfrm>
            <a:off x="437683" y="3804151"/>
            <a:ext cx="7925147" cy="427316"/>
            <a:chOff x="643920" y="3929201"/>
            <a:chExt cx="10566863" cy="569754"/>
          </a:xfrm>
        </p:grpSpPr>
        <p:cxnSp>
          <p:nvCxnSpPr>
            <p:cNvPr id="37" name="Straight Connector 36"/>
            <p:cNvCxnSpPr/>
            <p:nvPr/>
          </p:nvCxnSpPr>
          <p:spPr>
            <a:xfrm flipV="1">
              <a:off x="654868" y="4239572"/>
              <a:ext cx="0" cy="259383"/>
            </a:xfrm>
            <a:prstGeom prst="line">
              <a:avLst/>
            </a:prstGeom>
            <a:ln w="28575" cmpd="sng">
              <a:solidFill>
                <a:srgbClr val="FF0066"/>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643920" y="4239572"/>
              <a:ext cx="1388191" cy="0"/>
            </a:xfrm>
            <a:prstGeom prst="line">
              <a:avLst/>
            </a:prstGeom>
            <a:ln w="28575" cmpd="sng">
              <a:solidFill>
                <a:srgbClr val="FF0066"/>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2032111" y="4239572"/>
              <a:ext cx="9178672" cy="0"/>
            </a:xfrm>
            <a:prstGeom prst="line">
              <a:avLst/>
            </a:prstGeom>
            <a:ln w="19050" cmpd="sng">
              <a:solidFill>
                <a:srgbClr val="FF0066"/>
              </a:solidFill>
              <a:prstDash val="dot"/>
            </a:ln>
          </p:spPr>
          <p:style>
            <a:lnRef idx="2">
              <a:schemeClr val="accent1"/>
            </a:lnRef>
            <a:fillRef idx="0">
              <a:schemeClr val="accent1"/>
            </a:fillRef>
            <a:effectRef idx="1">
              <a:schemeClr val="accent1"/>
            </a:effectRef>
            <a:fontRef idx="minor">
              <a:schemeClr val="tx1"/>
            </a:fontRef>
          </p:style>
        </p:cxnSp>
        <p:sp>
          <p:nvSpPr>
            <p:cNvPr id="55" name="Rectangle 54">
              <a:hlinkClick r:id="" action="ppaction://noaction"/>
            </p:cNvPr>
            <p:cNvSpPr/>
            <p:nvPr/>
          </p:nvSpPr>
          <p:spPr>
            <a:xfrm>
              <a:off x="1525740" y="3929201"/>
              <a:ext cx="3638176" cy="338554"/>
            </a:xfrm>
            <a:prstGeom prst="rect">
              <a:avLst/>
            </a:prstGeom>
          </p:spPr>
          <p:txBody>
            <a:bodyPr wrap="none">
              <a:spAutoFit/>
            </a:bodyPr>
            <a:lstStyle/>
            <a:p>
              <a:pPr fontAlgn="auto">
                <a:spcBef>
                  <a:spcPts val="0"/>
                </a:spcBef>
                <a:spcAft>
                  <a:spcPts val="0"/>
                </a:spcAft>
              </a:pPr>
              <a:r>
                <a:rPr lang="en-US" sz="1050" dirty="0" err="1">
                  <a:solidFill>
                    <a:srgbClr val="FFFFFF"/>
                  </a:solidFill>
                  <a:latin typeface="DIN Alternate Bold"/>
                  <a:cs typeface="DIN Alternate Bold"/>
                  <a:sym typeface="Wingdings"/>
                </a:rPr>
                <a:t>Abordagem</a:t>
              </a:r>
              <a:r>
                <a:rPr lang="en-US" sz="1050" dirty="0">
                  <a:solidFill>
                    <a:srgbClr val="FFFFFF"/>
                  </a:solidFill>
                  <a:latin typeface="DIN Alternate Bold"/>
                  <a:cs typeface="DIN Alternate Bold"/>
                  <a:sym typeface="Wingdings"/>
                </a:rPr>
                <a:t> </a:t>
              </a:r>
              <a:r>
                <a:rPr lang="en-US" sz="1050" dirty="0" err="1">
                  <a:solidFill>
                    <a:srgbClr val="FFFFFF"/>
                  </a:solidFill>
                  <a:latin typeface="DIN Alternate Bold"/>
                  <a:cs typeface="DIN Alternate Bold"/>
                  <a:sym typeface="Wingdings"/>
                </a:rPr>
                <a:t>integrada</a:t>
              </a:r>
              <a:r>
                <a:rPr lang="en-US" sz="1050" dirty="0">
                  <a:solidFill>
                    <a:srgbClr val="FFFFFF"/>
                  </a:solidFill>
                  <a:latin typeface="DIN Alternate Bold"/>
                  <a:cs typeface="DIN Alternate Bold"/>
                  <a:sym typeface="Wingdings"/>
                </a:rPr>
                <a:t> stakeholders – MAI*</a:t>
              </a:r>
              <a:endParaRPr lang="en-US" sz="1050" dirty="0">
                <a:solidFill>
                  <a:prstClr val="black"/>
                </a:solidFill>
                <a:latin typeface="Calibri"/>
                <a:cs typeface="+mn-cs"/>
              </a:endParaRPr>
            </a:p>
          </p:txBody>
        </p:sp>
      </p:grpSp>
      <p:grpSp>
        <p:nvGrpSpPr>
          <p:cNvPr id="146" name="Group 145"/>
          <p:cNvGrpSpPr/>
          <p:nvPr/>
        </p:nvGrpSpPr>
        <p:grpSpPr>
          <a:xfrm>
            <a:off x="3950723" y="4218567"/>
            <a:ext cx="4527558" cy="956041"/>
            <a:chOff x="5267631" y="4481756"/>
            <a:chExt cx="6036744" cy="1274722"/>
          </a:xfrm>
        </p:grpSpPr>
        <p:grpSp>
          <p:nvGrpSpPr>
            <p:cNvPr id="145" name="Group 144"/>
            <p:cNvGrpSpPr/>
            <p:nvPr/>
          </p:nvGrpSpPr>
          <p:grpSpPr>
            <a:xfrm>
              <a:off x="5344839" y="4481756"/>
              <a:ext cx="5959536" cy="966235"/>
              <a:chOff x="5344839" y="4481756"/>
              <a:chExt cx="5959536" cy="966235"/>
            </a:xfrm>
          </p:grpSpPr>
          <p:cxnSp>
            <p:nvCxnSpPr>
              <p:cNvPr id="88" name="Straight Connector 87"/>
              <p:cNvCxnSpPr/>
              <p:nvPr/>
            </p:nvCxnSpPr>
            <p:spPr>
              <a:xfrm>
                <a:off x="5344839" y="5438802"/>
                <a:ext cx="942687" cy="0"/>
              </a:xfrm>
              <a:prstGeom prst="line">
                <a:avLst/>
              </a:prstGeom>
              <a:ln w="28575" cmpd="sng">
                <a:solidFill>
                  <a:schemeClr val="accent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5598527" y="5435064"/>
                <a:ext cx="5705848" cy="12927"/>
              </a:xfrm>
              <a:prstGeom prst="line">
                <a:avLst/>
              </a:prstGeom>
              <a:ln w="19050" cmpd="sng">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5347147" y="4481756"/>
                <a:ext cx="0" cy="959167"/>
              </a:xfrm>
              <a:prstGeom prst="line">
                <a:avLst/>
              </a:prstGeom>
              <a:ln w="28575" cmpd="sng">
                <a:solidFill>
                  <a:schemeClr val="accent1"/>
                </a:solidFill>
              </a:ln>
            </p:spPr>
            <p:style>
              <a:lnRef idx="2">
                <a:schemeClr val="accent1"/>
              </a:lnRef>
              <a:fillRef idx="0">
                <a:schemeClr val="accent1"/>
              </a:fillRef>
              <a:effectRef idx="1">
                <a:schemeClr val="accent1"/>
              </a:effectRef>
              <a:fontRef idx="minor">
                <a:schemeClr val="tx1"/>
              </a:fontRef>
            </p:style>
          </p:cxnSp>
        </p:grpSp>
        <p:sp>
          <p:nvSpPr>
            <p:cNvPr id="107" name="Rectangle 106">
              <a:hlinkClick r:id="" action="ppaction://noaction"/>
            </p:cNvPr>
            <p:cNvSpPr/>
            <p:nvPr/>
          </p:nvSpPr>
          <p:spPr>
            <a:xfrm>
              <a:off x="5267631" y="5417923"/>
              <a:ext cx="2537447" cy="338555"/>
            </a:xfrm>
            <a:prstGeom prst="rect">
              <a:avLst/>
            </a:prstGeom>
          </p:spPr>
          <p:txBody>
            <a:bodyPr wrap="none">
              <a:spAutoFit/>
            </a:bodyPr>
            <a:lstStyle/>
            <a:p>
              <a:pPr fontAlgn="auto">
                <a:spcBef>
                  <a:spcPts val="0"/>
                </a:spcBef>
                <a:spcAft>
                  <a:spcPts val="0"/>
                </a:spcAft>
              </a:pPr>
              <a:r>
                <a:rPr lang="en-US" sz="1050" dirty="0">
                  <a:solidFill>
                    <a:srgbClr val="FFFFFF"/>
                  </a:solidFill>
                  <a:latin typeface="DIN Alternate Bold"/>
                  <a:cs typeface="DIN Alternate Bold"/>
                  <a:sym typeface="Wingdings"/>
                </a:rPr>
                <a:t>Think tank </a:t>
              </a:r>
              <a:r>
                <a:rPr lang="en-US" sz="1050" dirty="0" err="1">
                  <a:solidFill>
                    <a:srgbClr val="FFFFFF"/>
                  </a:solidFill>
                  <a:latin typeface="DIN Alternate Bold"/>
                  <a:cs typeface="DIN Alternate Bold"/>
                  <a:sym typeface="Wingdings"/>
                </a:rPr>
                <a:t>sobre</a:t>
              </a:r>
              <a:r>
                <a:rPr lang="en-US" sz="1050" dirty="0">
                  <a:solidFill>
                    <a:srgbClr val="FFFFFF"/>
                  </a:solidFill>
                  <a:latin typeface="DIN Alternate Bold"/>
                  <a:cs typeface="DIN Alternate Bold"/>
                  <a:sym typeface="Wingdings"/>
                </a:rPr>
                <a:t> </a:t>
              </a:r>
              <a:r>
                <a:rPr lang="en-US" sz="1050" dirty="0" err="1">
                  <a:solidFill>
                    <a:srgbClr val="FFFFFF"/>
                  </a:solidFill>
                  <a:latin typeface="DIN Alternate Bold"/>
                  <a:cs typeface="DIN Alternate Bold"/>
                  <a:sym typeface="Wingdings"/>
                </a:rPr>
                <a:t>urbanismo</a:t>
              </a:r>
              <a:r>
                <a:rPr lang="en-US" sz="1050" dirty="0">
                  <a:solidFill>
                    <a:srgbClr val="FFFFFF"/>
                  </a:solidFill>
                  <a:latin typeface="DIN Alternate Bold"/>
                  <a:cs typeface="DIN Alternate Bold"/>
                  <a:sym typeface="Wingdings"/>
                </a:rPr>
                <a:t>*</a:t>
              </a:r>
              <a:endParaRPr lang="en-US" sz="1050" dirty="0">
                <a:solidFill>
                  <a:prstClr val="black"/>
                </a:solidFill>
                <a:latin typeface="Calibri"/>
                <a:cs typeface="+mn-cs"/>
              </a:endParaRPr>
            </a:p>
          </p:txBody>
        </p:sp>
      </p:grpSp>
      <p:cxnSp>
        <p:nvCxnSpPr>
          <p:cNvPr id="5" name="Straight Arrow Connector 4"/>
          <p:cNvCxnSpPr/>
          <p:nvPr/>
        </p:nvCxnSpPr>
        <p:spPr>
          <a:xfrm>
            <a:off x="201225" y="4232976"/>
            <a:ext cx="8531941" cy="0"/>
          </a:xfrm>
          <a:prstGeom prst="straightConnector1">
            <a:avLst/>
          </a:prstGeom>
          <a:ln w="38100" cmpd="sng">
            <a:solidFill>
              <a:srgbClr val="FFFFFF"/>
            </a:solidFill>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13218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Modelo</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de Negócios/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Distratos</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/Marco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Regulatório</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a:t>
            </a:r>
          </a:p>
        </p:txBody>
      </p:sp>
      <p:grpSp>
        <p:nvGrpSpPr>
          <p:cNvPr id="3" name="Grupo 2"/>
          <p:cNvGrpSpPr/>
          <p:nvPr/>
        </p:nvGrpSpPr>
        <p:grpSpPr>
          <a:xfrm>
            <a:off x="3681413" y="4606969"/>
            <a:ext cx="1781175" cy="307777"/>
            <a:chOff x="3743324" y="4606969"/>
            <a:chExt cx="1781175" cy="307777"/>
          </a:xfrm>
        </p:grpSpPr>
        <p:sp>
          <p:nvSpPr>
            <p:cNvPr id="7" name="CaixaDeTexto 6"/>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13:30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14h</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3776733260"/>
      </p:ext>
    </p:extLst>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0" y="1772818"/>
            <a:ext cx="9144000" cy="15841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p:cNvSpPr/>
          <p:nvPr/>
        </p:nvSpPr>
        <p:spPr>
          <a:xfrm>
            <a:off x="0" y="1772818"/>
            <a:ext cx="9144000" cy="292885"/>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p:cNvSpPr/>
          <p:nvPr/>
        </p:nvSpPr>
        <p:spPr>
          <a:xfrm>
            <a:off x="0" y="446474"/>
            <a:ext cx="2987824" cy="360040"/>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r>
              <a:rPr lang="pt-BR"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Defesa da Concorrência</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 </a:t>
            </a:r>
            <a:endParaRPr lang="pt-BR"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 name="CaixaDeTexto 6"/>
          <p:cNvSpPr txBox="1"/>
          <p:nvPr/>
        </p:nvSpPr>
        <p:spPr>
          <a:xfrm>
            <a:off x="414098" y="941819"/>
            <a:ext cx="5742078" cy="692497"/>
          </a:xfrm>
          <a:prstGeom prst="rect">
            <a:avLst/>
          </a:prstGeom>
          <a:noFill/>
        </p:spPr>
        <p:txBody>
          <a:bodyPr wrap="square" rtlCol="0">
            <a:spAutoFit/>
          </a:bodyPr>
          <a:lstStyle/>
          <a:p>
            <a:r>
              <a:rPr lang="pt-BR" sz="1300" dirty="0">
                <a:latin typeface="Tahoma" panose="020B0604030504040204" pitchFamily="34" charset="0"/>
                <a:ea typeface="Tahoma" panose="020B0604030504040204" pitchFamily="34" charset="0"/>
                <a:cs typeface="Tahoma" panose="020B0604030504040204" pitchFamily="34" charset="0"/>
              </a:rPr>
              <a:t>De acordo com o Código de Conduta e em consonância com o estatuto da associação, as reuniões são regidas pelas instruções abaixo, previamente distribuídas e de pleno conhecimento dos participantes. A saber:</a:t>
            </a:r>
          </a:p>
        </p:txBody>
      </p:sp>
      <p:sp>
        <p:nvSpPr>
          <p:cNvPr id="4" name="CaixaDeTexto 3"/>
          <p:cNvSpPr txBox="1"/>
          <p:nvPr/>
        </p:nvSpPr>
        <p:spPr>
          <a:xfrm>
            <a:off x="179512" y="2158259"/>
            <a:ext cx="8568952" cy="1092607"/>
          </a:xfrm>
          <a:prstGeom prst="rect">
            <a:avLst/>
          </a:prstGeom>
          <a:noFill/>
        </p:spPr>
        <p:txBody>
          <a:bodyPr wrap="square" rtlCol="0">
            <a:spAutoFit/>
          </a:bodyPr>
          <a:lstStyle/>
          <a:p>
            <a:pPr>
              <a:spcBef>
                <a:spcPts val="600"/>
              </a:spcBef>
            </a:pPr>
            <a:r>
              <a:rPr lang="pt-BR" sz="1300" dirty="0" smtClean="0">
                <a:latin typeface="Tahoma" panose="020B0604030504040204" pitchFamily="34" charset="0"/>
                <a:ea typeface="Tahoma" panose="020B0604030504040204" pitchFamily="34" charset="0"/>
                <a:cs typeface="Tahoma" panose="020B0604030504040204" pitchFamily="34" charset="0"/>
              </a:rPr>
              <a:t>As </a:t>
            </a:r>
            <a:r>
              <a:rPr lang="pt-BR" sz="1300" dirty="0">
                <a:latin typeface="Tahoma" panose="020B0604030504040204" pitchFamily="34" charset="0"/>
                <a:ea typeface="Tahoma" panose="020B0604030504040204" pitchFamily="34" charset="0"/>
                <a:cs typeface="Tahoma" panose="020B0604030504040204" pitchFamily="34" charset="0"/>
              </a:rPr>
              <a:t>instruções descritas abaixo deverão ser seguidas por todos os participantes da Plenária e refletem as diretrizes do Código de Conduta da Associação em consonância com os princípios básicos do Direito da Concorrência. Tem como finalidade precípua estabelecer as relações dos participantes associados às reuniões promovidas pela ABRAINC. Consulte o seu advogado, na eventualidade de necessitar ajuda para a compreensão da aplicação de qualquer um destes conceitos.</a:t>
            </a:r>
          </a:p>
        </p:txBody>
      </p:sp>
      <p:sp>
        <p:nvSpPr>
          <p:cNvPr id="9" name="CaixaDeTexto 8"/>
          <p:cNvSpPr txBox="1"/>
          <p:nvPr/>
        </p:nvSpPr>
        <p:spPr>
          <a:xfrm>
            <a:off x="414098" y="1763291"/>
            <a:ext cx="7686294" cy="307777"/>
          </a:xfrm>
          <a:prstGeom prst="rect">
            <a:avLst/>
          </a:prstGeom>
          <a:noFill/>
        </p:spPr>
        <p:txBody>
          <a:bodyPr wrap="square" rtlCol="0">
            <a:spAutoFit/>
          </a:bodyPr>
          <a:lstStyle/>
          <a:p>
            <a:pPr>
              <a:spcBef>
                <a:spcPts val="600"/>
              </a:spcBef>
            </a:pPr>
            <a:r>
              <a:rPr lang="pt-BR" sz="1400" b="1" dirty="0">
                <a:latin typeface="Tahoma" panose="020B0604030504040204" pitchFamily="34" charset="0"/>
                <a:ea typeface="Tahoma" panose="020B0604030504040204" pitchFamily="34" charset="0"/>
                <a:cs typeface="Tahoma" panose="020B0604030504040204" pitchFamily="34" charset="0"/>
              </a:rPr>
              <a:t>I</a:t>
            </a:r>
            <a:r>
              <a:rPr lang="pt-BR" sz="1400" b="1" dirty="0" smtClean="0">
                <a:latin typeface="Tahoma" panose="020B0604030504040204" pitchFamily="34" charset="0"/>
                <a:ea typeface="Tahoma" panose="020B0604030504040204" pitchFamily="34" charset="0"/>
                <a:cs typeface="Tahoma" panose="020B0604030504040204" pitchFamily="34" charset="0"/>
              </a:rPr>
              <a:t>nstruções para a reunião</a:t>
            </a:r>
            <a:endParaRPr lang="pt-BR" sz="1400" b="1" dirty="0">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414098" y="3501008"/>
            <a:ext cx="1565614" cy="307777"/>
          </a:xfrm>
          <a:prstGeom prst="rect">
            <a:avLst/>
          </a:prstGeom>
        </p:spPr>
        <p:txBody>
          <a:bodyPr wrap="square">
            <a:spAutoFit/>
          </a:bodyPr>
          <a:lstStyle/>
          <a:p>
            <a:r>
              <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rPr>
              <a:t>V</a:t>
            </a:r>
            <a:r>
              <a:rPr lang="pt-BR" sz="1400" b="1" dirty="0" smtClean="0">
                <a:solidFill>
                  <a:srgbClr val="004D8C"/>
                </a:solidFill>
                <a:latin typeface="Tahoma" panose="020B0604030504040204" pitchFamily="34" charset="0"/>
                <a:ea typeface="Tahoma" panose="020B0604030504040204" pitchFamily="34" charset="0"/>
                <a:cs typeface="Tahoma" panose="020B0604030504040204" pitchFamily="34" charset="0"/>
              </a:rPr>
              <a:t>ocê deverá:</a:t>
            </a:r>
            <a:endPar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endParaRPr>
          </a:p>
        </p:txBody>
      </p:sp>
      <p:sp>
        <p:nvSpPr>
          <p:cNvPr id="10" name="Retângulo 9"/>
          <p:cNvSpPr/>
          <p:nvPr/>
        </p:nvSpPr>
        <p:spPr>
          <a:xfrm>
            <a:off x="414098" y="4163481"/>
            <a:ext cx="2833927" cy="1692771"/>
          </a:xfrm>
          <a:prstGeom prst="rect">
            <a:avLst/>
          </a:prstGeom>
        </p:spPr>
        <p:txBody>
          <a:bodyPr wrap="square">
            <a:spAutoFit/>
          </a:bodyPr>
          <a:lstStyle/>
          <a:p>
            <a:r>
              <a:rPr lang="pt-BR" sz="1300" dirty="0" smtClean="0">
                <a:latin typeface="Tahoma" panose="020B0604030504040204" pitchFamily="34" charset="0"/>
                <a:ea typeface="Tahoma" panose="020B0604030504040204" pitchFamily="34" charset="0"/>
                <a:cs typeface="Tahoma" panose="020B0604030504040204" pitchFamily="34" charset="0"/>
              </a:rPr>
              <a:t>Avaliar e atender a agenda preparada para a reunião e consignar a objeção de determinada matéria que não lhe atenda, por escrito, e também em relação a ata da reunião não se seu teor não refletir precisamente as discussões ocorridas durante a mesma.</a:t>
            </a: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11" name="Retângulo 10"/>
          <p:cNvSpPr/>
          <p:nvPr/>
        </p:nvSpPr>
        <p:spPr>
          <a:xfrm>
            <a:off x="3433499" y="4163481"/>
            <a:ext cx="2186252" cy="1492716"/>
          </a:xfrm>
          <a:prstGeom prst="rect">
            <a:avLst/>
          </a:prstGeom>
        </p:spPr>
        <p:txBody>
          <a:bodyPr wrap="square">
            <a:spAutoFit/>
          </a:bodyPr>
          <a:lstStyle/>
          <a:p>
            <a:r>
              <a:rPr lang="pt-BR" sz="1300" dirty="0" smtClean="0">
                <a:latin typeface="Tahoma" panose="020B0604030504040204" pitchFamily="34" charset="0"/>
                <a:ea typeface="Tahoma" panose="020B0604030504040204" pitchFamily="34" charset="0"/>
                <a:cs typeface="Tahoma" panose="020B0604030504040204" pitchFamily="34" charset="0"/>
              </a:rPr>
              <a:t>Compreender </a:t>
            </a:r>
            <a:r>
              <a:rPr lang="pt-BR" sz="1300" dirty="0">
                <a:latin typeface="Tahoma" panose="020B0604030504040204" pitchFamily="34" charset="0"/>
                <a:ea typeface="Tahoma" panose="020B0604030504040204" pitchFamily="34" charset="0"/>
                <a:cs typeface="Tahoma" panose="020B0604030504040204" pitchFamily="34" charset="0"/>
              </a:rPr>
              <a:t>os propósitos e a autoridade de cada uma das pessoas com as quais se </a:t>
            </a:r>
            <a:r>
              <a:rPr lang="pt-BR" sz="1300" dirty="0" smtClean="0">
                <a:latin typeface="Tahoma" panose="020B0604030504040204" pitchFamily="34" charset="0"/>
                <a:ea typeface="Tahoma" panose="020B0604030504040204" pitchFamily="34" charset="0"/>
                <a:cs typeface="Tahoma" panose="020B0604030504040204" pitchFamily="34" charset="0"/>
              </a:rPr>
              <a:t>reúne, </a:t>
            </a:r>
            <a:r>
              <a:rPr lang="pt-BR" sz="1300" dirty="0">
                <a:latin typeface="Tahoma" panose="020B0604030504040204" pitchFamily="34" charset="0"/>
                <a:ea typeface="Tahoma" panose="020B0604030504040204" pitchFamily="34" charset="0"/>
                <a:cs typeface="Tahoma" panose="020B0604030504040204" pitchFamily="34" charset="0"/>
              </a:rPr>
              <a:t>em especial, a autoridade do coordenador da reunião específica</a:t>
            </a:r>
            <a:r>
              <a:rPr lang="pt-BR" sz="1300" dirty="0" smtClean="0">
                <a:latin typeface="Tahoma" panose="020B0604030504040204" pitchFamily="34" charset="0"/>
                <a:ea typeface="Tahoma" panose="020B0604030504040204" pitchFamily="34" charset="0"/>
                <a:cs typeface="Tahoma" panose="020B0604030504040204" pitchFamily="34" charset="0"/>
              </a:rPr>
              <a:t>.</a:t>
            </a: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12" name="Retângulo 11"/>
          <p:cNvSpPr/>
          <p:nvPr/>
        </p:nvSpPr>
        <p:spPr>
          <a:xfrm>
            <a:off x="5779658" y="4163481"/>
            <a:ext cx="2811892" cy="2092881"/>
          </a:xfrm>
          <a:prstGeom prst="rect">
            <a:avLst/>
          </a:prstGeom>
        </p:spPr>
        <p:txBody>
          <a:bodyPr wrap="square">
            <a:spAutoFit/>
          </a:bodyPr>
          <a:lstStyle/>
          <a:p>
            <a:r>
              <a:rPr lang="pt-BR" sz="1300" dirty="0" smtClean="0">
                <a:latin typeface="Tahoma" panose="020B0604030504040204" pitchFamily="34" charset="0"/>
                <a:ea typeface="Tahoma" panose="020B0604030504040204" pitchFamily="34" charset="0"/>
                <a:cs typeface="Tahoma" panose="020B0604030504040204" pitchFamily="34" charset="0"/>
              </a:rPr>
              <a:t>Protestar </a:t>
            </a:r>
            <a:r>
              <a:rPr lang="pt-BR" sz="1300" dirty="0">
                <a:latin typeface="Tahoma" panose="020B0604030504040204" pitchFamily="34" charset="0"/>
                <a:ea typeface="Tahoma" panose="020B0604030504040204" pitchFamily="34" charset="0"/>
                <a:cs typeface="Tahoma" panose="020B0604030504040204" pitchFamily="34" charset="0"/>
              </a:rPr>
              <a:t>oralmente contra quaisquer discussões ou atividades, durante a reunião, que você considere como violadoras das leis antitruste; não continue, até que você considere adequado permanecer na reunião. De outra forma, interrompa a reunião e faça constar na ata sua objeção ou retirada.</a:t>
            </a:r>
          </a:p>
        </p:txBody>
      </p:sp>
      <p:cxnSp>
        <p:nvCxnSpPr>
          <p:cNvPr id="13" name="Conector reto 12"/>
          <p:cNvCxnSpPr/>
          <p:nvPr/>
        </p:nvCxnSpPr>
        <p:spPr>
          <a:xfrm>
            <a:off x="1763688" y="3670067"/>
            <a:ext cx="676875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tângulo 13"/>
          <p:cNvSpPr/>
          <p:nvPr/>
        </p:nvSpPr>
        <p:spPr>
          <a:xfrm>
            <a:off x="510978"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1</a:t>
            </a:r>
            <a:endParaRPr lang="pt-BR" sz="1600" b="1" dirty="0">
              <a:solidFill>
                <a:schemeClr val="tx1"/>
              </a:solidFill>
            </a:endParaRPr>
          </a:p>
        </p:txBody>
      </p:sp>
      <p:sp>
        <p:nvSpPr>
          <p:cNvPr id="17" name="Retângulo 16"/>
          <p:cNvSpPr/>
          <p:nvPr/>
        </p:nvSpPr>
        <p:spPr>
          <a:xfrm>
            <a:off x="3526364"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2</a:t>
            </a:r>
            <a:endParaRPr lang="pt-BR" sz="1600" b="1" dirty="0">
              <a:solidFill>
                <a:schemeClr val="tx1"/>
              </a:solidFill>
            </a:endParaRPr>
          </a:p>
        </p:txBody>
      </p:sp>
      <p:sp>
        <p:nvSpPr>
          <p:cNvPr id="18" name="Retângulo 17"/>
          <p:cNvSpPr/>
          <p:nvPr/>
        </p:nvSpPr>
        <p:spPr>
          <a:xfrm>
            <a:off x="5859331"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3</a:t>
            </a:r>
            <a:endParaRPr lang="pt-BR" sz="1600" b="1" dirty="0">
              <a:solidFill>
                <a:schemeClr val="tx1"/>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120" y="0"/>
            <a:ext cx="2348880" cy="2348880"/>
          </a:xfrm>
          <a:prstGeom prst="rect">
            <a:avLst/>
          </a:prstGeom>
        </p:spPr>
      </p:pic>
    </p:spTree>
    <p:extLst>
      <p:ext uri="{BB962C8B-B14F-4D97-AF65-F5344CB8AC3E}">
        <p14:creationId xmlns:p14="http://schemas.microsoft.com/office/powerpoint/2010/main" val="302018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Marco Regulatório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O modelo de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negócio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1"/>
          <p:cNvSpPr/>
          <p:nvPr/>
        </p:nvSpPr>
        <p:spPr>
          <a:xfrm>
            <a:off x="179512" y="1938690"/>
            <a:ext cx="3816424" cy="3722558"/>
          </a:xfrm>
          <a:prstGeom prst="rect">
            <a:avLst/>
          </a:prstGeom>
        </p:spPr>
        <p:txBody>
          <a:bodyPr wrap="square">
            <a:spAutoFit/>
          </a:bodyPr>
          <a:lstStyle/>
          <a:p>
            <a:pPr marL="0" lvl="1">
              <a:lnSpc>
                <a:spcPct val="110000"/>
              </a:lnSpc>
              <a:spcBef>
                <a:spcPts val="600"/>
              </a:spcBef>
              <a:buClr>
                <a:schemeClr val="tx1"/>
              </a:buClr>
            </a:pPr>
            <a:r>
              <a:rPr lang="pt-BR" sz="1300" b="1" dirty="0">
                <a:latin typeface="Tahoma" panose="020B0604030504040204" pitchFamily="34" charset="0"/>
                <a:ea typeface="Tahoma" panose="020B0604030504040204" pitchFamily="34" charset="0"/>
                <a:cs typeface="Tahoma" panose="020B0604030504040204" pitchFamily="34" charset="0"/>
              </a:rPr>
              <a:t>Aquisição de Terrenos</a:t>
            </a:r>
          </a:p>
          <a:p>
            <a:pPr marL="180975" lvl="1"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Segurança </a:t>
            </a:r>
            <a:r>
              <a:rPr lang="pt-BR" sz="1300" dirty="0" smtClean="0">
                <a:latin typeface="Tahoma" panose="020B0604030504040204" pitchFamily="34" charset="0"/>
                <a:ea typeface="Tahoma" panose="020B0604030504040204" pitchFamily="34" charset="0"/>
                <a:cs typeface="Tahoma" panose="020B0604030504040204" pitchFamily="34" charset="0"/>
              </a:rPr>
              <a:t>jurídica na aquisição de terrenos</a:t>
            </a: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Posturas municipais claras e definitivas</a:t>
            </a:r>
          </a:p>
          <a:p>
            <a:pPr marL="0" lvl="1">
              <a:lnSpc>
                <a:spcPct val="110000"/>
              </a:lnSpc>
              <a:spcBef>
                <a:spcPts val="600"/>
              </a:spcBef>
              <a:buClr>
                <a:schemeClr val="tx1"/>
              </a:buClr>
            </a:pPr>
            <a:endParaRPr lang="pt-BR" sz="1300" dirty="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r>
              <a:rPr lang="pt-BR" sz="1300" b="1" dirty="0">
                <a:latin typeface="Tahoma" panose="020B0604030504040204" pitchFamily="34" charset="0"/>
                <a:ea typeface="Tahoma" panose="020B0604030504040204" pitchFamily="34" charset="0"/>
                <a:cs typeface="Tahoma" panose="020B0604030504040204" pitchFamily="34" charset="0"/>
              </a:rPr>
              <a:t>Aprovação de </a:t>
            </a:r>
            <a:r>
              <a:rPr lang="pt-BR" sz="1300" b="1" dirty="0" smtClean="0">
                <a:latin typeface="Tahoma" panose="020B0604030504040204" pitchFamily="34" charset="0"/>
                <a:ea typeface="Tahoma" panose="020B0604030504040204" pitchFamily="34" charset="0"/>
                <a:cs typeface="Tahoma" panose="020B0604030504040204" pitchFamily="34" charset="0"/>
              </a:rPr>
              <a:t>Projetos - prazos</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Processos </a:t>
            </a:r>
            <a:r>
              <a:rPr lang="pt-BR" sz="1300" dirty="0">
                <a:latin typeface="Tahoma" panose="020B0604030504040204" pitchFamily="34" charset="0"/>
                <a:ea typeface="Tahoma" panose="020B0604030504040204" pitchFamily="34" charset="0"/>
                <a:cs typeface="Tahoma" panose="020B0604030504040204" pitchFamily="34" charset="0"/>
              </a:rPr>
              <a:t>declaratórios </a:t>
            </a: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Códigos de Obras declaratórios e pró-padronização, referenciados nas </a:t>
            </a:r>
            <a:r>
              <a:rPr lang="pt-BR" sz="1300" dirty="0" err="1" smtClean="0">
                <a:latin typeface="Tahoma" panose="020B0604030504040204" pitchFamily="34" charset="0"/>
                <a:ea typeface="Tahoma" panose="020B0604030504040204" pitchFamily="34" charset="0"/>
                <a:cs typeface="Tahoma" panose="020B0604030504040204" pitchFamily="34" charset="0"/>
              </a:rPr>
              <a:t>NTs</a:t>
            </a: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Cód. Florestal –regras específicas p/ áreas urbanas</a:t>
            </a:r>
          </a:p>
          <a:p>
            <a:pPr marL="180975" lvl="1"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Balcão </a:t>
            </a:r>
            <a:r>
              <a:rPr lang="pt-BR" sz="1300" dirty="0" smtClean="0">
                <a:latin typeface="Tahoma" panose="020B0604030504040204" pitchFamily="34" charset="0"/>
                <a:ea typeface="Tahoma" panose="020B0604030504040204" pitchFamily="34" charset="0"/>
                <a:cs typeface="Tahoma" panose="020B0604030504040204" pitchFamily="34" charset="0"/>
              </a:rPr>
              <a:t>único</a:t>
            </a: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Parâmetros para contrapartidas</a:t>
            </a: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Direito de Protocolo com regramento</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12" name="Retângulo 11"/>
          <p:cNvSpPr/>
          <p:nvPr/>
        </p:nvSpPr>
        <p:spPr>
          <a:xfrm>
            <a:off x="4355977" y="3311896"/>
            <a:ext cx="4644007" cy="2925416"/>
          </a:xfrm>
          <a:prstGeom prst="rect">
            <a:avLst/>
          </a:prstGeom>
        </p:spPr>
        <p:txBody>
          <a:bodyPr wrap="square">
            <a:spAutoFit/>
          </a:bodyPr>
          <a:lstStyle/>
          <a:p>
            <a:pPr>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Obra</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Responsabilidades das </a:t>
            </a:r>
            <a:r>
              <a:rPr lang="pt-BR" sz="1300" dirty="0" err="1" smtClean="0">
                <a:latin typeface="Tahoma" panose="020B0604030504040204" pitchFamily="34" charset="0"/>
                <a:ea typeface="Tahoma" panose="020B0604030504040204" pitchFamily="34" charset="0"/>
                <a:cs typeface="Tahoma" panose="020B0604030504040204" pitchFamily="34" charset="0"/>
              </a:rPr>
              <a:t>NTs</a:t>
            </a:r>
            <a:r>
              <a:rPr lang="pt-BR" sz="1300" dirty="0" smtClean="0">
                <a:latin typeface="Tahoma" panose="020B0604030504040204" pitchFamily="34" charset="0"/>
                <a:ea typeface="Tahoma" panose="020B0604030504040204" pitchFamily="34" charset="0"/>
                <a:cs typeface="Tahoma" panose="020B0604030504040204" pitchFamily="34" charset="0"/>
              </a:rPr>
              <a:t> à cadeia produtiva</a:t>
            </a: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Modulação</a:t>
            </a: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Terceirização, trabalho </a:t>
            </a:r>
            <a:r>
              <a:rPr lang="pt-BR" sz="1300" dirty="0">
                <a:latin typeface="Tahoma" panose="020B0604030504040204" pitchFamily="34" charset="0"/>
                <a:ea typeface="Tahoma" panose="020B0604030504040204" pitchFamily="34" charset="0"/>
                <a:cs typeface="Tahoma" panose="020B0604030504040204" pitchFamily="34" charset="0"/>
              </a:rPr>
              <a:t>análogo </a:t>
            </a:r>
            <a:r>
              <a:rPr lang="pt-BR" sz="1300" dirty="0" smtClean="0">
                <a:latin typeface="Tahoma" panose="020B0604030504040204" pitchFamily="34" charset="0"/>
                <a:ea typeface="Tahoma" panose="020B0604030504040204" pitchFamily="34" charset="0"/>
                <a:cs typeface="Tahoma" panose="020B0604030504040204" pitchFamily="34" charset="0"/>
              </a:rPr>
              <a:t>à escravidão:</a:t>
            </a: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Tributação: ISS, bi- </a:t>
            </a:r>
            <a:r>
              <a:rPr lang="pt-BR" sz="1300" dirty="0">
                <a:latin typeface="Tahoma" panose="020B0604030504040204" pitchFamily="34" charset="0"/>
                <a:ea typeface="Tahoma" panose="020B0604030504040204" pitchFamily="34" charset="0"/>
                <a:cs typeface="Tahoma" panose="020B0604030504040204" pitchFamily="34" charset="0"/>
              </a:rPr>
              <a:t>tributação </a:t>
            </a:r>
            <a:r>
              <a:rPr lang="pt-BR" sz="1300" dirty="0" smtClean="0">
                <a:latin typeface="Tahoma" panose="020B0604030504040204" pitchFamily="34" charset="0"/>
                <a:ea typeface="Tahoma" panose="020B0604030504040204" pitchFamily="34" charset="0"/>
                <a:cs typeface="Tahoma" panose="020B0604030504040204" pitchFamily="34" charset="0"/>
              </a:rPr>
              <a:t>obras, ICMS</a:t>
            </a: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Definição legal: tolerância, atrasos</a:t>
            </a:r>
            <a:endParaRPr lang="pt-BR" sz="1300" dirty="0">
              <a:latin typeface="Tahoma" panose="020B0604030504040204" pitchFamily="34" charset="0"/>
              <a:ea typeface="Tahoma" panose="020B0604030504040204" pitchFamily="34" charset="0"/>
              <a:cs typeface="Tahoma" panose="020B0604030504040204" pitchFamily="34" charset="0"/>
            </a:endParaRPr>
          </a:p>
          <a:p>
            <a:pPr>
              <a:spcBef>
                <a:spcPts val="600"/>
              </a:spcBef>
              <a:buClr>
                <a:schemeClr val="tx1"/>
              </a:buClr>
            </a:pPr>
            <a:endParaRPr lang="pt-BR" sz="1300" b="1" dirty="0" smtClean="0">
              <a:latin typeface="Tahoma" panose="020B0604030504040204" pitchFamily="34" charset="0"/>
              <a:ea typeface="Tahoma" panose="020B0604030504040204" pitchFamily="34" charset="0"/>
              <a:cs typeface="Tahoma" panose="020B0604030504040204" pitchFamily="34" charset="0"/>
            </a:endParaRPr>
          </a:p>
          <a:p>
            <a:pPr>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Entrega</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Habite-se com processo declaratório de Resp. </a:t>
            </a:r>
            <a:r>
              <a:rPr lang="pt-BR" sz="1300" dirty="0" smtClean="0">
                <a:latin typeface="Tahoma" panose="020B0604030504040204" pitchFamily="34" charset="0"/>
                <a:ea typeface="Tahoma" panose="020B0604030504040204" pitchFamily="34" charset="0"/>
                <a:cs typeface="Tahoma" panose="020B0604030504040204" pitchFamily="34" charset="0"/>
              </a:rPr>
              <a:t>Técnico</a:t>
            </a: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Garantias </a:t>
            </a:r>
            <a:r>
              <a:rPr lang="pt-BR" sz="1300" dirty="0">
                <a:latin typeface="Tahoma" panose="020B0604030504040204" pitchFamily="34" charset="0"/>
                <a:ea typeface="Tahoma" panose="020B0604030504040204" pitchFamily="34" charset="0"/>
                <a:cs typeface="Tahoma" panose="020B0604030504040204" pitchFamily="34" charset="0"/>
              </a:rPr>
              <a:t>segundo Norma de </a:t>
            </a:r>
            <a:r>
              <a:rPr lang="pt-BR" sz="1300" dirty="0" smtClean="0">
                <a:latin typeface="Tahoma" panose="020B0604030504040204" pitchFamily="34" charset="0"/>
                <a:ea typeface="Tahoma" panose="020B0604030504040204" pitchFamily="34" charset="0"/>
                <a:cs typeface="Tahoma" panose="020B0604030504040204" pitchFamily="34" charset="0"/>
              </a:rPr>
              <a:t>Desempenho</a:t>
            </a:r>
            <a:endParaRPr lang="pt-BR" sz="1300" dirty="0">
              <a:latin typeface="Tahoma" panose="020B0604030504040204" pitchFamily="34" charset="0"/>
              <a:ea typeface="Tahoma" panose="020B0604030504040204" pitchFamily="34" charset="0"/>
              <a:cs typeface="Tahoma" panose="020B0604030504040204" pitchFamily="34" charset="0"/>
            </a:endParaRPr>
          </a:p>
        </p:txBody>
      </p:sp>
      <p:pic>
        <p:nvPicPr>
          <p:cNvPr id="13"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3965766" y="1213091"/>
            <a:ext cx="288032" cy="5645137"/>
          </a:xfrm>
          <a:prstGeom prst="rect">
            <a:avLst/>
          </a:prstGeom>
        </p:spPr>
      </p:pic>
      <p:sp>
        <p:nvSpPr>
          <p:cNvPr id="9" name="Retângulo 8"/>
          <p:cNvSpPr/>
          <p:nvPr/>
        </p:nvSpPr>
        <p:spPr>
          <a:xfrm>
            <a:off x="4355976" y="1957567"/>
            <a:ext cx="4104454" cy="1183401"/>
          </a:xfrm>
          <a:prstGeom prst="rect">
            <a:avLst/>
          </a:prstGeom>
          <a:solidFill>
            <a:schemeClr val="accent1"/>
          </a:solidFill>
          <a:ln w="28575">
            <a:solidFill>
              <a:schemeClr val="accent1"/>
            </a:solidFill>
          </a:ln>
        </p:spPr>
        <p:txBody>
          <a:bodyPr wrap="square">
            <a:spAutoFit/>
          </a:bodyPr>
          <a:lstStyle/>
          <a:p>
            <a:pPr>
              <a:spcBef>
                <a:spcPts val="600"/>
              </a:spcBef>
              <a:buClr>
                <a:schemeClr val="tx1"/>
              </a:buClr>
            </a:pPr>
            <a:r>
              <a:rPr lang="pt-BR" sz="13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vendas/negócios</a:t>
            </a:r>
            <a:endParaRPr lang="pt-BR" sz="13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Corretagem</a:t>
            </a:r>
          </a:p>
          <a:p>
            <a:pPr marL="180975" lvl="1" indent="-180975">
              <a:lnSpc>
                <a:spcPct val="110000"/>
              </a:lnSpc>
              <a:spcBef>
                <a:spcPts val="600"/>
              </a:spcBef>
              <a:buClr>
                <a:schemeClr val="tx1"/>
              </a:buClr>
              <a:buFont typeface="Tahoma" panose="020B0604030504040204" pitchFamily="34" charset="0"/>
              <a:buChar char="›"/>
            </a:pPr>
            <a:r>
              <a:rPr lang="pt-BR"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Compromisso de Compra e Venda- </a:t>
            </a:r>
            <a:r>
              <a:rPr lang="pt-BR" sz="13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distratos</a:t>
            </a:r>
            <a:endParaRPr lang="pt-BR" sz="13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Repasses/ registros – registro eletrônico</a:t>
            </a:r>
            <a:endParaRPr lang="pt-BR" sz="13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1"/>
          <p:cNvSpPr/>
          <p:nvPr/>
        </p:nvSpPr>
        <p:spPr>
          <a:xfrm>
            <a:off x="107504" y="692696"/>
            <a:ext cx="8784976" cy="880241"/>
          </a:xfrm>
          <a:prstGeom prst="rect">
            <a:avLst/>
          </a:prstGeom>
        </p:spPr>
        <p:txBody>
          <a:bodyPr wrap="square">
            <a:spAutoFit/>
          </a:bodyPr>
          <a:lstStyle/>
          <a:p>
            <a:pPr marL="285750" lvl="1" indent="-285750">
              <a:lnSpc>
                <a:spcPct val="110000"/>
              </a:lnSpc>
              <a:spcBef>
                <a:spcPts val="600"/>
              </a:spcBef>
              <a:buClr>
                <a:schemeClr val="tx1"/>
              </a:buClr>
              <a:buFont typeface="Arial" panose="020B060402020202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A Incorporação Imobiliária hoje é impactada por relevantes pontos de conflitos e insegurança, com prejuízo para os compradores, empresas e sociedade como um todo.</a:t>
            </a:r>
          </a:p>
          <a:p>
            <a:pPr marL="285750" lvl="1" indent="-285750">
              <a:lnSpc>
                <a:spcPct val="110000"/>
              </a:lnSpc>
              <a:spcBef>
                <a:spcPts val="600"/>
              </a:spcBef>
              <a:buClr>
                <a:schemeClr val="tx1"/>
              </a:buClr>
              <a:buFont typeface="Arial" panose="020B060402020202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Na sua urgente revisão, destaca-se o Modelo de Negócios.</a:t>
            </a:r>
          </a:p>
        </p:txBody>
      </p:sp>
    </p:spTree>
    <p:extLst>
      <p:ext uri="{BB962C8B-B14F-4D97-AF65-F5344CB8AC3E}">
        <p14:creationId xmlns:p14="http://schemas.microsoft.com/office/powerpoint/2010/main" val="263589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9" grpId="0" animBg="1"/>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Marco Regulatório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Processo geral</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Retângulo 13"/>
          <p:cNvSpPr/>
          <p:nvPr/>
        </p:nvSpPr>
        <p:spPr>
          <a:xfrm>
            <a:off x="611560" y="476672"/>
            <a:ext cx="8136904" cy="643253"/>
          </a:xfrm>
          <a:prstGeom prst="rect">
            <a:avLst/>
          </a:prstGeom>
        </p:spPr>
        <p:txBody>
          <a:bodyPr wrap="square">
            <a:spAutoFit/>
          </a:bodyPr>
          <a:lstStyle/>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p:txBody>
      </p:sp>
      <p:sp>
        <p:nvSpPr>
          <p:cNvPr id="15" name="Rectangle 1"/>
          <p:cNvSpPr/>
          <p:nvPr/>
        </p:nvSpPr>
        <p:spPr>
          <a:xfrm>
            <a:off x="467544" y="836712"/>
            <a:ext cx="8136904" cy="5826210"/>
          </a:xfrm>
          <a:prstGeom prst="rect">
            <a:avLst/>
          </a:prstGeom>
        </p:spPr>
        <p:txBody>
          <a:bodyPr wrap="square">
            <a:spAutoFit/>
          </a:bodyPr>
          <a:lstStyle/>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Pontos Gerais </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Definição </a:t>
            </a:r>
            <a:r>
              <a:rPr lang="pt-BR" sz="1400" dirty="0">
                <a:latin typeface="Tahoma" panose="020B0604030504040204" pitchFamily="34" charset="0"/>
                <a:ea typeface="Tahoma" panose="020B0604030504040204" pitchFamily="34" charset="0"/>
                <a:cs typeface="Tahoma" panose="020B0604030504040204" pitchFamily="34" charset="0"/>
              </a:rPr>
              <a:t>de agenda interna de </a:t>
            </a:r>
            <a:r>
              <a:rPr lang="pt-BR" sz="1400" dirty="0" smtClean="0">
                <a:latin typeface="Tahoma" panose="020B0604030504040204" pitchFamily="34" charset="0"/>
                <a:ea typeface="Tahoma" panose="020B0604030504040204" pitchFamily="34" charset="0"/>
                <a:cs typeface="Tahoma" panose="020B0604030504040204" pitchFamily="34" charset="0"/>
              </a:rPr>
              <a:t>discussões</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Reunião </a:t>
            </a:r>
            <a:r>
              <a:rPr lang="pt-BR" sz="1400" dirty="0">
                <a:latin typeface="Tahoma" panose="020B0604030504040204" pitchFamily="34" charset="0"/>
                <a:ea typeface="Tahoma" panose="020B0604030504040204" pitchFamily="34" charset="0"/>
                <a:cs typeface="Tahoma" panose="020B0604030504040204" pitchFamily="34" charset="0"/>
              </a:rPr>
              <a:t>inicial com 8 a 12 </a:t>
            </a:r>
            <a:r>
              <a:rPr lang="pt-BR" sz="1400" dirty="0" smtClean="0">
                <a:latin typeface="Tahoma" panose="020B0604030504040204" pitchFamily="34" charset="0"/>
                <a:ea typeface="Tahoma" panose="020B0604030504040204" pitchFamily="34" charset="0"/>
                <a:cs typeface="Tahoma" panose="020B0604030504040204" pitchFamily="34" charset="0"/>
              </a:rPr>
              <a:t>pessoas – 29/7. Grupo participante: Leo, Novellino, Nick, Ronaldo, Joseph, Maria Fernanda, Paulo Aridan, Renato, Jairo, França, Luiz Fernando, Fábio</a:t>
            </a:r>
            <a:endParaRPr lang="pt-BR" sz="1400" dirty="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Reunião </a:t>
            </a:r>
            <a:r>
              <a:rPr lang="pt-BR" sz="1400" dirty="0">
                <a:latin typeface="Tahoma" panose="020B0604030504040204" pitchFamily="34" charset="0"/>
                <a:ea typeface="Tahoma" panose="020B0604030504040204" pitchFamily="34" charset="0"/>
                <a:cs typeface="Tahoma" panose="020B0604030504040204" pitchFamily="34" charset="0"/>
              </a:rPr>
              <a:t>motivacional com principais executivos das empresas – Conselho Deliberativo</a:t>
            </a: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Foco em Marco Regulatório em face de alternati</a:t>
            </a:r>
            <a:r>
              <a:rPr lang="pt-BR" sz="1400" b="1" dirty="0" smtClean="0">
                <a:latin typeface="Tahoma" panose="020B0604030504040204" pitchFamily="34" charset="0"/>
                <a:ea typeface="Tahoma" panose="020B0604030504040204" pitchFamily="34" charset="0"/>
                <a:cs typeface="Tahoma" panose="020B0604030504040204" pitchFamily="34" charset="0"/>
              </a:rPr>
              <a:t>vas (</a:t>
            </a:r>
            <a:r>
              <a:rPr lang="pt-BR" sz="1400" dirty="0" smtClean="0">
                <a:latin typeface="Tahoma" panose="020B0604030504040204" pitchFamily="34" charset="0"/>
                <a:ea typeface="Tahoma" panose="020B0604030504040204" pitchFamily="34" charset="0"/>
                <a:cs typeface="Tahoma" panose="020B0604030504040204" pitchFamily="34" charset="0"/>
              </a:rPr>
              <a:t>Agência reguladora</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 Caixa vs. Agência no crédito, fiscalização Min. Cidades; auto-regulamentação)</a:t>
            </a:r>
          </a:p>
          <a:p>
            <a:pPr marL="0" lvl="1">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Por tema</a:t>
            </a: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Análise </a:t>
            </a:r>
            <a:r>
              <a:rPr lang="pt-BR" sz="1400" dirty="0">
                <a:latin typeface="Tahoma" panose="020B0604030504040204" pitchFamily="34" charset="0"/>
                <a:ea typeface="Tahoma" panose="020B0604030504040204" pitchFamily="34" charset="0"/>
                <a:cs typeface="Tahoma" panose="020B0604030504040204" pitchFamily="34" charset="0"/>
              </a:rPr>
              <a:t>das forças envolvidas e participações </a:t>
            </a:r>
            <a:r>
              <a:rPr lang="pt-BR" sz="1400" dirty="0" smtClean="0">
                <a:latin typeface="Tahoma" panose="020B0604030504040204" pitchFamily="34" charset="0"/>
                <a:ea typeface="Tahoma" panose="020B0604030504040204" pitchFamily="34" charset="0"/>
                <a:cs typeface="Tahoma" panose="020B0604030504040204" pitchFamily="34" charset="0"/>
              </a:rPr>
              <a:t>necessárias</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Definição </a:t>
            </a:r>
            <a:r>
              <a:rPr lang="pt-BR" sz="1400" dirty="0">
                <a:latin typeface="Tahoma" panose="020B0604030504040204" pitchFamily="34" charset="0"/>
                <a:ea typeface="Tahoma" panose="020B0604030504040204" pitchFamily="34" charset="0"/>
                <a:cs typeface="Tahoma" panose="020B0604030504040204" pitchFamily="34" charset="0"/>
              </a:rPr>
              <a:t>de participação de entidades – </a:t>
            </a:r>
            <a:r>
              <a:rPr lang="pt-BR" sz="1400" dirty="0" err="1">
                <a:latin typeface="Tahoma" panose="020B0604030504040204" pitchFamily="34" charset="0"/>
                <a:ea typeface="Tahoma" panose="020B0604030504040204" pitchFamily="34" charset="0"/>
                <a:cs typeface="Tahoma" panose="020B0604030504040204" pitchFamily="34" charset="0"/>
              </a:rPr>
              <a:t>ex</a:t>
            </a:r>
            <a:r>
              <a:rPr lang="pt-BR" sz="1400" dirty="0">
                <a:latin typeface="Tahoma" panose="020B0604030504040204" pitchFamily="34" charset="0"/>
                <a:ea typeface="Tahoma" panose="020B0604030504040204" pitchFamily="34" charset="0"/>
                <a:cs typeface="Tahoma" panose="020B0604030504040204" pitchFamily="34" charset="0"/>
              </a:rPr>
              <a:t>: Mesa sobre </a:t>
            </a:r>
            <a:r>
              <a:rPr lang="pt-BR" sz="1400" dirty="0" err="1" smtClean="0">
                <a:latin typeface="Tahoma" panose="020B0604030504040204" pitchFamily="34" charset="0"/>
                <a:ea typeface="Tahoma" panose="020B0604030504040204" pitchFamily="34" charset="0"/>
                <a:cs typeface="Tahoma" panose="020B0604030504040204" pitchFamily="34" charset="0"/>
              </a:rPr>
              <a:t>Funding</a:t>
            </a: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Considerações </a:t>
            </a:r>
            <a:r>
              <a:rPr lang="pt-BR" sz="1400" dirty="0">
                <a:latin typeface="Tahoma" panose="020B0604030504040204" pitchFamily="34" charset="0"/>
                <a:ea typeface="Tahoma" panose="020B0604030504040204" pitchFamily="34" charset="0"/>
                <a:cs typeface="Tahoma" panose="020B0604030504040204" pitchFamily="34" charset="0"/>
              </a:rPr>
              <a:t>gerais sobre resultados a serem esperados</a:t>
            </a:r>
          </a:p>
          <a:p>
            <a:pPr marL="0" lvl="1">
              <a:lnSpc>
                <a:spcPct val="110000"/>
              </a:lnSpc>
              <a:spcBef>
                <a:spcPts val="6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9209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Marco Regulatório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Temas  para priorização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251520" y="1052736"/>
            <a:ext cx="8381446" cy="6294031"/>
          </a:xfrm>
          <a:prstGeom prst="rect">
            <a:avLst/>
          </a:prstGeom>
        </p:spPr>
        <p:txBody>
          <a:bodyPr wrap="square">
            <a:spAutoFit/>
          </a:bodyPr>
          <a:lstStyle/>
          <a:p>
            <a:pPr marL="0" lvl="1">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      O modelo de negócios – vendas, distrato, financiamentos</a:t>
            </a:r>
          </a:p>
          <a:p>
            <a:pPr marL="457200" lvl="2">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457200" lvl="2">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Curto Prazo</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Mesa Ministério da Fazenda (18/8), Senador </a:t>
            </a:r>
            <a:r>
              <a:rPr lang="pt-BR" sz="1400" dirty="0">
                <a:latin typeface="Tahoma" panose="020B0604030504040204" pitchFamily="34" charset="0"/>
                <a:ea typeface="Tahoma" panose="020B0604030504040204" pitchFamily="34" charset="0"/>
                <a:cs typeface="Tahoma" panose="020B0604030504040204" pitchFamily="34" charset="0"/>
              </a:rPr>
              <a:t>R</a:t>
            </a:r>
            <a:r>
              <a:rPr lang="pt-BR" sz="1400" dirty="0" smtClean="0">
                <a:latin typeface="Tahoma" panose="020B0604030504040204" pitchFamily="34" charset="0"/>
                <a:ea typeface="Tahoma" panose="020B0604030504040204" pitchFamily="34" charset="0"/>
                <a:cs typeface="Tahoma" panose="020B0604030504040204" pitchFamily="34" charset="0"/>
              </a:rPr>
              <a:t>omero Jucá</a:t>
            </a:r>
          </a:p>
          <a:p>
            <a:pPr marL="638175" lvl="2"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Vendas firmes </a:t>
            </a:r>
            <a:r>
              <a:rPr lang="pt-BR" sz="1400" dirty="0" smtClean="0">
                <a:latin typeface="Tahoma" panose="020B0604030504040204" pitchFamily="34" charset="0"/>
                <a:ea typeface="Tahoma" panose="020B0604030504040204" pitchFamily="34" charset="0"/>
                <a:cs typeface="Tahoma" panose="020B0604030504040204" pitchFamily="34" charset="0"/>
              </a:rPr>
              <a:t>- o que queremos vs. modelo que se tem</a:t>
            </a:r>
          </a:p>
          <a:p>
            <a:pPr marL="638175" lvl="2" indent="-180975">
              <a:lnSpc>
                <a:spcPct val="110000"/>
              </a:lnSpc>
              <a:spcBef>
                <a:spcPts val="600"/>
              </a:spcBef>
              <a:buClr>
                <a:schemeClr val="tx1"/>
              </a:buClr>
              <a:buFont typeface="Tahoma" panose="020B0604030504040204" pitchFamily="34" charset="0"/>
              <a:buChar char="›"/>
            </a:pPr>
            <a:r>
              <a:rPr lang="pt-BR" sz="1400" dirty="0" err="1" smtClean="0">
                <a:latin typeface="Tahoma" panose="020B0604030504040204" pitchFamily="34" charset="0"/>
                <a:ea typeface="Tahoma" panose="020B0604030504040204" pitchFamily="34" charset="0"/>
                <a:cs typeface="Tahoma" panose="020B0604030504040204" pitchFamily="34" charset="0"/>
              </a:rPr>
              <a:t>Distratos</a:t>
            </a:r>
            <a:r>
              <a:rPr lang="pt-BR" sz="1400" dirty="0" smtClean="0">
                <a:latin typeface="Tahoma" panose="020B0604030504040204" pitchFamily="34" charset="0"/>
                <a:ea typeface="Tahoma" panose="020B0604030504040204" pitchFamily="34" charset="0"/>
                <a:cs typeface="Tahoma" panose="020B0604030504040204" pitchFamily="34" charset="0"/>
              </a:rPr>
              <a:t> – PL – Celso </a:t>
            </a:r>
            <a:r>
              <a:rPr lang="pt-BR" sz="1400" dirty="0" err="1" smtClean="0">
                <a:latin typeface="Tahoma" panose="020B0604030504040204" pitchFamily="34" charset="0"/>
                <a:ea typeface="Tahoma" panose="020B0604030504040204" pitchFamily="34" charset="0"/>
                <a:cs typeface="Tahoma" panose="020B0604030504040204" pitchFamily="34" charset="0"/>
              </a:rPr>
              <a:t>Russomanno</a:t>
            </a:r>
            <a:r>
              <a:rPr lang="pt-BR" sz="1400" dirty="0" smtClean="0">
                <a:latin typeface="Tahoma" panose="020B0604030504040204" pitchFamily="34" charset="0"/>
                <a:ea typeface="Tahoma" panose="020B0604030504040204" pitchFamily="34" charset="0"/>
                <a:cs typeface="Tahoma" panose="020B0604030504040204" pitchFamily="34" charset="0"/>
              </a:rPr>
              <a:t>, INADEC - JK</a:t>
            </a:r>
            <a:endParaRPr lang="pt-BR" sz="1400" dirty="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457200" lvl="2">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Médio Prazo</a:t>
            </a:r>
          </a:p>
          <a:p>
            <a:pPr marL="6381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FIABCI – painel sobre EUA, Espanha, Portugal</a:t>
            </a:r>
          </a:p>
          <a:p>
            <a:pPr marL="457200" lvl="2">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457200" lvl="2">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Grupo destacado com Comitê de Incorporação, Financeiro e Jurídico</a:t>
            </a:r>
          </a:p>
          <a:p>
            <a:pPr marL="457200" lvl="2">
              <a:lnSpc>
                <a:spcPct val="110000"/>
              </a:lnSpc>
              <a:spcBef>
                <a:spcPts val="600"/>
              </a:spcBef>
              <a:buClr>
                <a:schemeClr val="tx1"/>
              </a:buClr>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457200" lvl="2">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 </a:t>
            </a:r>
            <a:r>
              <a:rPr lang="pt-BR" sz="1400" b="1" dirty="0" smtClean="0">
                <a:latin typeface="Tahoma" panose="020B0604030504040204" pitchFamily="34" charset="0"/>
                <a:ea typeface="Tahoma" panose="020B0604030504040204" pitchFamily="34" charset="0"/>
                <a:cs typeface="Tahoma" panose="020B0604030504040204" pitchFamily="34" charset="0"/>
              </a:rPr>
              <a:t>     </a:t>
            </a:r>
            <a:endParaRPr lang="pt-BR" sz="1400" dirty="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 </a:t>
            </a:r>
            <a:endParaRPr lang="pt-BR" sz="1300" dirty="0" smtClean="0">
              <a:latin typeface="Tahoma" panose="020B0604030504040204" pitchFamily="34" charset="0"/>
              <a:ea typeface="Tahoma" panose="020B0604030504040204" pitchFamily="34" charset="0"/>
              <a:cs typeface="Tahoma" panose="020B0604030504040204" pitchFamily="34" charset="0"/>
            </a:endParaRPr>
          </a:p>
        </p:txBody>
      </p:sp>
      <p:sp>
        <p:nvSpPr>
          <p:cNvPr id="11" name="Retângulo 10"/>
          <p:cNvSpPr/>
          <p:nvPr/>
        </p:nvSpPr>
        <p:spPr>
          <a:xfrm>
            <a:off x="323528" y="1412776"/>
            <a:ext cx="216000" cy="180000"/>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b="1" dirty="0" smtClean="0">
                <a:solidFill>
                  <a:schemeClr val="tx1"/>
                </a:solidFill>
              </a:rPr>
              <a:t>1</a:t>
            </a:r>
            <a:endParaRPr lang="pt-BR" sz="1100" b="1" dirty="0">
              <a:solidFill>
                <a:schemeClr val="tx1"/>
              </a:solidFill>
            </a:endParaRPr>
          </a:p>
        </p:txBody>
      </p:sp>
      <p:sp>
        <p:nvSpPr>
          <p:cNvPr id="15" name="Rectangle 1"/>
          <p:cNvSpPr/>
          <p:nvPr/>
        </p:nvSpPr>
        <p:spPr>
          <a:xfrm>
            <a:off x="107504" y="692696"/>
            <a:ext cx="8856984" cy="306944"/>
          </a:xfrm>
          <a:prstGeom prst="rect">
            <a:avLst/>
          </a:prstGeom>
        </p:spPr>
        <p:txBody>
          <a:bodyPr wrap="square">
            <a:spAutoFit/>
          </a:bodyPr>
          <a:lstStyle/>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Priorização dos temas, Comitês e Mesas</a:t>
            </a:r>
          </a:p>
        </p:txBody>
      </p:sp>
      <p:sp>
        <p:nvSpPr>
          <p:cNvPr id="8" name="Retângulo 7"/>
          <p:cNvSpPr/>
          <p:nvPr/>
        </p:nvSpPr>
        <p:spPr>
          <a:xfrm>
            <a:off x="467544" y="3916911"/>
            <a:ext cx="8381446" cy="880241"/>
          </a:xfrm>
          <a:prstGeom prst="rect">
            <a:avLst/>
          </a:prstGeom>
          <a:solidFill>
            <a:schemeClr val="accent1">
              <a:lumMod val="75000"/>
            </a:schemeClr>
          </a:solidFill>
          <a:ln>
            <a:solidFill>
              <a:schemeClr val="tx1"/>
            </a:solidFill>
          </a:ln>
        </p:spPr>
        <p:txBody>
          <a:bodyPr wrap="square">
            <a:spAutoFit/>
          </a:bodyPr>
          <a:lstStyle/>
          <a:p>
            <a:pPr marL="638175" lvl="2" indent="-180975">
              <a:lnSpc>
                <a:spcPct val="110000"/>
              </a:lnSpc>
              <a:spcBef>
                <a:spcPts val="600"/>
              </a:spcBef>
              <a:buClr>
                <a:schemeClr val="tx1"/>
              </a:buClr>
              <a:buFont typeface="Tahoma" panose="020B0604030504040204" pitchFamily="34" charset="0"/>
              <a:buChar char="›"/>
            </a:pP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Pesquisa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sobre modelos de negócios no </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mundo e proposta de modelo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mais </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adequado</a:t>
            </a:r>
          </a:p>
          <a:p>
            <a:pPr marL="638175" lvl="2" indent="-180975">
              <a:lnSpc>
                <a:spcPct val="110000"/>
              </a:lnSpc>
              <a:spcBef>
                <a:spcPts val="600"/>
              </a:spcBef>
              <a:buClr>
                <a:schemeClr val="tx1"/>
              </a:buClr>
              <a:buFont typeface="Tahoma" panose="020B0604030504040204" pitchFamily="34" charset="0"/>
              <a:buChar char="›"/>
            </a:pP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Guia O Ciclo da Incorporação –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uso,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propagação</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3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42740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15" grpId="0"/>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Modelo de Negócios – do que se precisa</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Negócios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1"/>
          <p:cNvSpPr/>
          <p:nvPr/>
        </p:nvSpPr>
        <p:spPr>
          <a:xfrm>
            <a:off x="179512" y="2079426"/>
            <a:ext cx="8784976" cy="3077766"/>
          </a:xfrm>
          <a:prstGeom prst="rect">
            <a:avLst/>
          </a:prstGeom>
          <a:solidFill>
            <a:schemeClr val="accent1"/>
          </a:solidFill>
          <a:ln w="19050">
            <a:solidFill>
              <a:schemeClr val="accent1"/>
            </a:solidFill>
          </a:ln>
        </p:spPr>
        <p:txBody>
          <a:bodyPr wrap="square">
            <a:spAutoFit/>
          </a:bodyPr>
          <a:lstStyle/>
          <a:p>
            <a:pPr marL="180975" lvl="1" indent="-180975">
              <a:lnSpc>
                <a:spcPct val="110000"/>
              </a:lnSpc>
              <a:spcBef>
                <a:spcPts val="600"/>
              </a:spcBef>
              <a:buClr>
                <a:schemeClr val="tx1"/>
              </a:buClr>
              <a:buFont typeface="Tahoma" panose="020B0604030504040204" pitchFamily="34" charset="0"/>
              <a:buChar char="›"/>
            </a:pPr>
            <a:endPar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 compra de um imóvel é um compromisso do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comprador e </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do vendedor</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 sendo firme e </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definitivo.</a:t>
            </a:r>
            <a:endPar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Se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o comprador necessitar de crédito, este deverá ser concedido no momento da venda</a:t>
            </a:r>
          </a:p>
          <a:p>
            <a:pPr marL="180975" lvl="1" indent="-180975">
              <a:lnSpc>
                <a:spcPct val="110000"/>
              </a:lnSpc>
              <a:spcBef>
                <a:spcPts val="600"/>
              </a:spcBef>
              <a:buClr>
                <a:schemeClr val="tx1"/>
              </a:buClr>
              <a:buFont typeface="Tahoma" panose="020B0604030504040204" pitchFamily="34" charset="0"/>
              <a:buChar char="›"/>
            </a:pPr>
            <a:endPar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venda poderá ocorrer em qualquer momento após o Registro de </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Incorporação</a:t>
            </a:r>
            <a:endPar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1"/>
          <p:cNvSpPr/>
          <p:nvPr/>
        </p:nvSpPr>
        <p:spPr>
          <a:xfrm>
            <a:off x="323528" y="758589"/>
            <a:ext cx="8784976" cy="329321"/>
          </a:xfrm>
          <a:prstGeom prst="rect">
            <a:avLst/>
          </a:prstGeom>
        </p:spPr>
        <p:txBody>
          <a:bodyPr wrap="square">
            <a:spAutoFit/>
          </a:bodyPr>
          <a:lstStyle/>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O modelo a ser definido deve incluir os seguintes pontos:</a:t>
            </a:r>
            <a:endParaRPr lang="pt-BR" sz="13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5902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Modelo de Negócios – do que se precisa</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Negócios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1"/>
          <p:cNvSpPr/>
          <p:nvPr/>
        </p:nvSpPr>
        <p:spPr>
          <a:xfrm>
            <a:off x="323528" y="980728"/>
            <a:ext cx="8784976" cy="4790542"/>
          </a:xfrm>
          <a:prstGeom prst="rect">
            <a:avLst/>
          </a:prstGeom>
        </p:spPr>
        <p:txBody>
          <a:bodyPr wrap="square">
            <a:spAutoFit/>
          </a:bodyPr>
          <a:lstStyle/>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O </a:t>
            </a:r>
            <a:r>
              <a:rPr lang="pt-BR" sz="1400" b="1" dirty="0" smtClean="0">
                <a:latin typeface="Tahoma" panose="020B0604030504040204" pitchFamily="34" charset="0"/>
                <a:ea typeface="Tahoma" panose="020B0604030504040204" pitchFamily="34" charset="0"/>
                <a:cs typeface="Tahoma" panose="020B0604030504040204" pitchFamily="34" charset="0"/>
              </a:rPr>
              <a:t>Modelo Associativo</a:t>
            </a:r>
            <a:r>
              <a:rPr lang="pt-BR" sz="1400" dirty="0" smtClean="0">
                <a:latin typeface="Tahoma" panose="020B0604030504040204" pitchFamily="34" charset="0"/>
                <a:ea typeface="Tahoma" panose="020B0604030504040204" pitchFamily="34" charset="0"/>
                <a:cs typeface="Tahoma" panose="020B0604030504040204" pitchFamily="34" charset="0"/>
              </a:rPr>
              <a:t>, desenvolvido por Caixa e BB, representa avanço nesta direção.</a:t>
            </a: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No entanto, ele traz dificuldades de enquadramento e precificação que inibem sua extensão para o restante do mercado.</a:t>
            </a: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 partir dele, buscou-se um novo desenho que supere estas limitações.</a:t>
            </a: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Com isso, hoje já se tem um </a:t>
            </a:r>
            <a:r>
              <a:rPr lang="pt-BR" sz="1400" b="1" dirty="0" smtClean="0">
                <a:latin typeface="Tahoma" panose="020B0604030504040204" pitchFamily="34" charset="0"/>
                <a:ea typeface="Tahoma" panose="020B0604030504040204" pitchFamily="34" charset="0"/>
                <a:cs typeface="Tahoma" panose="020B0604030504040204" pitchFamily="34" charset="0"/>
              </a:rPr>
              <a:t>Modelo de Repasse com a Venda</a:t>
            </a:r>
            <a:r>
              <a:rPr lang="pt-BR" sz="1400" dirty="0" smtClean="0">
                <a:latin typeface="Tahoma" panose="020B0604030504040204" pitchFamily="34" charset="0"/>
                <a:ea typeface="Tahoma" panose="020B0604030504040204" pitchFamily="34" charset="0"/>
                <a:cs typeface="Tahoma" panose="020B0604030504040204" pitchFamily="34" charset="0"/>
              </a:rPr>
              <a:t> com estes atributos, fruto de discussão entre Banco e empresas. </a:t>
            </a: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Este modelo desenvolvido já pode ser aplicado para parte do mercado. Importante analisá-lo e, sempre que possível, incluir produtos ou condições que permitam sua generalização</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313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O Modelo de Repasse com a Venda - Piloto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0" y="260648"/>
            <a:ext cx="2382592"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Distrato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Retângulo 7"/>
          <p:cNvSpPr>
            <a:spLocks noChangeArrowheads="1"/>
          </p:cNvSpPr>
          <p:nvPr/>
        </p:nvSpPr>
        <p:spPr bwMode="auto">
          <a:xfrm>
            <a:off x="304210" y="2114512"/>
            <a:ext cx="3821087" cy="2539443"/>
          </a:xfrm>
          <a:prstGeom prst="rect">
            <a:avLst/>
          </a:prstGeom>
          <a:noFill/>
          <a:ln w="9525">
            <a:noFill/>
            <a:miter lim="800000"/>
            <a:headEnd/>
            <a:tailEnd/>
          </a:ln>
        </p:spPr>
        <p:txBody>
          <a:bodyPr wrap="square" lIns="64291" tIns="32146" rIns="64291" bIns="32146">
            <a:spAutoFit/>
          </a:bodyPr>
          <a:lstStyle/>
          <a:p>
            <a:r>
              <a:rPr lang="pt-BR" sz="1400" b="1" dirty="0" smtClean="0">
                <a:latin typeface="Tahoma" panose="020B0604030504040204" pitchFamily="34" charset="0"/>
                <a:ea typeface="Tahoma" panose="020B0604030504040204" pitchFamily="34" charset="0"/>
                <a:cs typeface="Tahoma" panose="020B0604030504040204" pitchFamily="34" charset="0"/>
              </a:rPr>
              <a:t>Premissas Empresa</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Repasse na Planta – após venda</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Entrada máxima de 5% a 8%</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Garantir a correção do INCC até a liberação do recurso</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Mitigar o risco jurídico da PCV¹ – migrar para AF</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Operação sem </a:t>
            </a:r>
            <a:r>
              <a:rPr lang="pt-BR" sz="1400" dirty="0" smtClean="0">
                <a:latin typeface="Tahoma" panose="020B0604030504040204" pitchFamily="34" charset="0"/>
                <a:ea typeface="Tahoma" panose="020B0604030504040204" pitchFamily="34" charset="0"/>
                <a:cs typeface="Tahoma" panose="020B0604030504040204" pitchFamily="34" charset="0"/>
              </a:rPr>
              <a:t>Pró-Soluto</a:t>
            </a:r>
            <a:endParaRPr lang="pt-BR" sz="1400" dirty="0">
              <a:latin typeface="Tahoma" panose="020B0604030504040204" pitchFamily="34" charset="0"/>
              <a:ea typeface="Tahoma" panose="020B0604030504040204" pitchFamily="34" charset="0"/>
              <a:cs typeface="Tahoma" panose="020B0604030504040204" pitchFamily="34" charset="0"/>
            </a:endParaRPr>
          </a:p>
          <a:p>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8" name="Retângulo 7"/>
          <p:cNvSpPr>
            <a:spLocks noChangeArrowheads="1"/>
          </p:cNvSpPr>
          <p:nvPr/>
        </p:nvSpPr>
        <p:spPr bwMode="auto">
          <a:xfrm>
            <a:off x="323528" y="4365104"/>
            <a:ext cx="8136904" cy="1554558"/>
          </a:xfrm>
          <a:prstGeom prst="rect">
            <a:avLst/>
          </a:prstGeom>
          <a:noFill/>
          <a:ln w="9525">
            <a:noFill/>
            <a:miter lim="800000"/>
            <a:headEnd/>
            <a:tailEnd/>
          </a:ln>
        </p:spPr>
        <p:txBody>
          <a:bodyPr wrap="square" lIns="64291" tIns="32146" rIns="64291" bIns="32146">
            <a:spAutoFit/>
          </a:bodyPr>
          <a:lstStyle/>
          <a:p>
            <a:endParaRPr lang="pt-BR" sz="1400" dirty="0">
              <a:latin typeface="Tahoma" panose="020B0604030504040204" pitchFamily="34" charset="0"/>
              <a:ea typeface="Tahoma" panose="020B0604030504040204" pitchFamily="34" charset="0"/>
              <a:cs typeface="Tahoma" panose="020B0604030504040204" pitchFamily="34" charset="0"/>
            </a:endParaRPr>
          </a:p>
          <a:p>
            <a:pPr marL="345500" indent="-345500">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r>
              <a:rPr lang="pt-BR" sz="1400" b="1" dirty="0" smtClean="0">
                <a:latin typeface="Tahoma" panose="020B0604030504040204" pitchFamily="34" charset="0"/>
                <a:ea typeface="Tahoma" panose="020B0604030504040204" pitchFamily="34" charset="0"/>
                <a:cs typeface="Tahoma" panose="020B0604030504040204" pitchFamily="34" charset="0"/>
              </a:rPr>
              <a:t>Contrato de Alienação Fiduciária em 2 partes</a:t>
            </a:r>
          </a:p>
          <a:p>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Terreno – liberado p/ a empresa, amortização pelo cliente durante a obra (TP)</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Construção – 75% - liberado nas chaves, correção INCC, pagamento pelo cliente pós-chaves</a:t>
            </a:r>
          </a:p>
        </p:txBody>
      </p:sp>
      <p:sp>
        <p:nvSpPr>
          <p:cNvPr id="2" name="Retângulo 1"/>
          <p:cNvSpPr/>
          <p:nvPr/>
        </p:nvSpPr>
        <p:spPr>
          <a:xfrm>
            <a:off x="935596" y="1103663"/>
            <a:ext cx="6912768" cy="957185"/>
          </a:xfrm>
          <a:prstGeom prst="rect">
            <a:avLst/>
          </a:prstGeom>
          <a:ln w="19050">
            <a:solidFill>
              <a:schemeClr val="tx1"/>
            </a:solidFill>
          </a:ln>
        </p:spPr>
        <p:txBody>
          <a:bodyPr wrap="square">
            <a:spAutoFit/>
          </a:bodyPr>
          <a:lstStyle/>
          <a:p>
            <a:pPr marL="638175" lvl="2"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Vendas mais especializadas e mais </a:t>
            </a:r>
            <a:r>
              <a:rPr lang="pt-BR" sz="1400" dirty="0" smtClean="0">
                <a:latin typeface="Tahoma" panose="020B0604030504040204" pitchFamily="34" charset="0"/>
                <a:ea typeface="Tahoma" panose="020B0604030504040204" pitchFamily="34" charset="0"/>
                <a:cs typeface="Tahoma" panose="020B0604030504040204" pitchFamily="34" charset="0"/>
              </a:rPr>
              <a:t>firmes</a:t>
            </a:r>
            <a:endParaRPr lang="pt-BR" sz="1400" dirty="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Vendas firmes implicam em maior compromisso. </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Com isso, caem os </a:t>
            </a:r>
            <a:r>
              <a:rPr lang="pt-BR" sz="1400" dirty="0" err="1" smtClean="0">
                <a:latin typeface="Tahoma" panose="020B0604030504040204" pitchFamily="34" charset="0"/>
                <a:ea typeface="Tahoma" panose="020B0604030504040204" pitchFamily="34" charset="0"/>
                <a:cs typeface="Tahoma" panose="020B0604030504040204" pitchFamily="34" charset="0"/>
              </a:rPr>
              <a:t>distratos</a:t>
            </a:r>
            <a:r>
              <a:rPr lang="pt-BR" sz="1400" dirty="0" smtClean="0">
                <a:latin typeface="Tahoma" panose="020B0604030504040204" pitchFamily="34" charset="0"/>
                <a:ea typeface="Tahoma" panose="020B0604030504040204" pitchFamily="34" charset="0"/>
                <a:cs typeface="Tahoma" panose="020B0604030504040204" pitchFamily="34" charset="0"/>
              </a:rPr>
              <a:t>, mas também pode cair o número de vendas</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4499992" y="2132856"/>
            <a:ext cx="4104456" cy="1723549"/>
          </a:xfrm>
          <a:prstGeom prst="rect">
            <a:avLst/>
          </a:prstGeom>
        </p:spPr>
        <p:txBody>
          <a:bodyPr wrap="square">
            <a:spAutoFit/>
          </a:bodyPr>
          <a:lstStyle/>
          <a:p>
            <a:r>
              <a:rPr lang="pt-BR" sz="1400" b="1" dirty="0" smtClean="0">
                <a:latin typeface="Tahoma" panose="020B0604030504040204" pitchFamily="34" charset="0"/>
                <a:ea typeface="Tahoma" panose="020B0604030504040204" pitchFamily="34" charset="0"/>
                <a:cs typeface="Tahoma" panose="020B0604030504040204" pitchFamily="34" charset="0"/>
              </a:rPr>
              <a:t>Premissas Banco</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Condições </a:t>
            </a:r>
            <a:r>
              <a:rPr lang="pt-BR" sz="1400" dirty="0">
                <a:latin typeface="Tahoma" panose="020B0604030504040204" pitchFamily="34" charset="0"/>
                <a:ea typeface="Tahoma" panose="020B0604030504040204" pitchFamily="34" charset="0"/>
                <a:cs typeface="Tahoma" panose="020B0604030504040204" pitchFamily="34" charset="0"/>
              </a:rPr>
              <a:t>padrões de análise de crédito, LTV, taxas</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Processo com menor impacto em desenvolvimento de sistemas</a:t>
            </a: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Coobrigação em fase de obra</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13" name="Retângulo 12"/>
          <p:cNvSpPr/>
          <p:nvPr/>
        </p:nvSpPr>
        <p:spPr>
          <a:xfrm>
            <a:off x="4227423" y="2490755"/>
            <a:ext cx="67345" cy="1620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ctangle 1"/>
          <p:cNvSpPr/>
          <p:nvPr/>
        </p:nvSpPr>
        <p:spPr>
          <a:xfrm>
            <a:off x="323528" y="692696"/>
            <a:ext cx="8784976" cy="329321"/>
          </a:xfrm>
          <a:prstGeom prst="rect">
            <a:avLst/>
          </a:prstGeom>
        </p:spPr>
        <p:txBody>
          <a:bodyPr wrap="square">
            <a:spAutoFit/>
          </a:bodyPr>
          <a:lstStyle/>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No curto prazo podemos analisar encaminhamento do seguinte modelo:</a:t>
            </a:r>
            <a:endParaRPr lang="pt-BR" sz="13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5751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2" grpId="0" animBg="1"/>
      <p:bldP spid="3" grpId="0"/>
      <p:bldP spid="13" grpId="0" animBg="1"/>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custDataLst>
              <p:tags r:id="rId1"/>
            </p:custDataLst>
          </p:nvPr>
        </p:nvSpPr>
        <p:spPr>
          <a:xfrm>
            <a:off x="2747986" y="3330472"/>
            <a:ext cx="3922215" cy="461665"/>
          </a:xfrm>
          <a:prstGeom prst="rect">
            <a:avLst/>
          </a:prstGeom>
          <a:solidFill>
            <a:sysClr val="window" lastClr="FFFFFF">
              <a:lumMod val="85000"/>
              <a:alpha val="55000"/>
            </a:sysClr>
          </a:solidFill>
          <a:ln>
            <a:noFill/>
            <a:prstDash val="dashDot"/>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1" i="0" u="none" strike="noStrike" kern="0" cap="none" spc="0" normalizeH="0" baseline="0" noProof="0" dirty="0" smtClean="0">
                <a:ln>
                  <a:noFill/>
                </a:ln>
                <a:solidFill>
                  <a:srgbClr val="0070C0"/>
                </a:solidFill>
                <a:effectLst/>
                <a:uLnTx/>
                <a:uFillTx/>
                <a:latin typeface="Tahoma" pitchFamily="34" charset="0"/>
                <a:ea typeface="Tahoma" panose="020B0604030504040204" pitchFamily="34" charset="0"/>
                <a:cs typeface="Tahoma" panose="020B0604030504040204" pitchFamily="34" charset="0"/>
              </a:rPr>
              <a:t>Prazo de Execução de Obra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1" i="0" u="none" strike="noStrike" kern="0" cap="none" spc="0" normalizeH="0" baseline="0" noProof="0" dirty="0" smtClean="0">
                <a:ln>
                  <a:noFill/>
                </a:ln>
                <a:solidFill>
                  <a:srgbClr val="0070C0"/>
                </a:solidFill>
                <a:effectLst/>
                <a:uLnTx/>
                <a:uFillTx/>
                <a:latin typeface="Tahoma" pitchFamily="34" charset="0"/>
                <a:ea typeface="Tahoma" panose="020B0604030504040204" pitchFamily="34" charset="0"/>
                <a:cs typeface="Tahoma" panose="020B0604030504040204" pitchFamily="34" charset="0"/>
              </a:rPr>
              <a:t> 24 meses</a:t>
            </a:r>
          </a:p>
        </p:txBody>
      </p:sp>
      <p:cxnSp>
        <p:nvCxnSpPr>
          <p:cNvPr id="9" name="Conector reto 8"/>
          <p:cNvCxnSpPr/>
          <p:nvPr>
            <p:custDataLst>
              <p:tags r:id="rId2"/>
            </p:custDataLst>
          </p:nvPr>
        </p:nvCxnSpPr>
        <p:spPr>
          <a:xfrm flipV="1">
            <a:off x="1626135" y="2887311"/>
            <a:ext cx="1" cy="359249"/>
          </a:xfrm>
          <a:prstGeom prst="line">
            <a:avLst/>
          </a:prstGeom>
          <a:noFill/>
          <a:ln w="9525" cap="flat" cmpd="sng" algn="ctr">
            <a:solidFill>
              <a:schemeClr val="accent1"/>
            </a:solidFill>
            <a:prstDash val="solid"/>
            <a:headEnd type="diamond" w="med" len="med"/>
            <a:tailEnd type="diamond" w="med" len="med"/>
          </a:ln>
          <a:effectLst/>
        </p:spPr>
      </p:cxnSp>
      <p:sp>
        <p:nvSpPr>
          <p:cNvPr id="10" name="CaixaDeTexto 9"/>
          <p:cNvSpPr txBox="1"/>
          <p:nvPr>
            <p:custDataLst>
              <p:tags r:id="rId3"/>
            </p:custDataLst>
          </p:nvPr>
        </p:nvSpPr>
        <p:spPr>
          <a:xfrm>
            <a:off x="1187624" y="2564904"/>
            <a:ext cx="1034172" cy="461665"/>
          </a:xfrm>
          <a:prstGeom prst="rect">
            <a:avLst/>
          </a:prstGeom>
          <a:solidFill>
            <a:schemeClr val="bg1"/>
          </a:solidFill>
          <a:ln cap="flat">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0" i="0" u="none" strike="noStrike" kern="0" cap="none" spc="0" normalizeH="0" baseline="0" noProof="0" dirty="0" smtClean="0">
                <a:ln>
                  <a:noFill/>
                </a:ln>
                <a:solidFill>
                  <a:srgbClr val="002E6E"/>
                </a:solidFill>
                <a:effectLst/>
                <a:uLnTx/>
                <a:uFillTx/>
                <a:latin typeface="Tahoma" panose="020B0604030504040204" pitchFamily="34" charset="0"/>
                <a:ea typeface="Tahoma" panose="020B0604030504040204" pitchFamily="34" charset="0"/>
                <a:cs typeface="Tahoma" panose="020B0604030504040204" pitchFamily="34" charset="0"/>
              </a:rPr>
              <a:t>Lançamento/ Vendas</a:t>
            </a:r>
          </a:p>
        </p:txBody>
      </p:sp>
      <p:sp>
        <p:nvSpPr>
          <p:cNvPr id="11" name="CaixaDeTexto 10"/>
          <p:cNvSpPr txBox="1"/>
          <p:nvPr>
            <p:custDataLst>
              <p:tags r:id="rId4"/>
            </p:custDataLst>
          </p:nvPr>
        </p:nvSpPr>
        <p:spPr>
          <a:xfrm>
            <a:off x="268764" y="3348686"/>
            <a:ext cx="558174" cy="461665"/>
          </a:xfrm>
          <a:prstGeom prst="rect">
            <a:avLst/>
          </a:prstGeom>
          <a:noFill/>
        </p:spPr>
        <p:txBody>
          <a:bodyPr wrap="square" rtlCol="0">
            <a:spAutoFit/>
          </a:bodyPr>
          <a:lstStyle/>
          <a:p>
            <a:pPr algn="ct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Timing -12</a:t>
            </a:r>
            <a:endPar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cxnSp>
        <p:nvCxnSpPr>
          <p:cNvPr id="12" name="Conector reto 11"/>
          <p:cNvCxnSpPr/>
          <p:nvPr>
            <p:custDataLst>
              <p:tags r:id="rId5"/>
            </p:custDataLst>
          </p:nvPr>
        </p:nvCxnSpPr>
        <p:spPr>
          <a:xfrm flipV="1">
            <a:off x="523841" y="2890849"/>
            <a:ext cx="1" cy="359249"/>
          </a:xfrm>
          <a:prstGeom prst="line">
            <a:avLst/>
          </a:prstGeom>
          <a:noFill/>
          <a:ln w="9525" cap="flat" cmpd="sng" algn="ctr">
            <a:solidFill>
              <a:schemeClr val="accent1"/>
            </a:solidFill>
            <a:prstDash val="solid"/>
            <a:headEnd type="diamond" w="med" len="med"/>
            <a:tailEnd type="diamond" w="med" len="med"/>
          </a:ln>
          <a:effectLst/>
        </p:spPr>
      </p:cxnSp>
      <p:sp>
        <p:nvSpPr>
          <p:cNvPr id="14" name="CaixaDeTexto 13"/>
          <p:cNvSpPr txBox="1"/>
          <p:nvPr>
            <p:custDataLst>
              <p:tags r:id="rId6"/>
            </p:custDataLst>
          </p:nvPr>
        </p:nvSpPr>
        <p:spPr>
          <a:xfrm>
            <a:off x="1335602" y="3362857"/>
            <a:ext cx="558174" cy="461665"/>
          </a:xfrm>
          <a:prstGeom prst="rect">
            <a:avLst/>
          </a:prstGeom>
          <a:noFill/>
        </p:spPr>
        <p:txBody>
          <a:bodyPr wrap="square" rtlCol="0">
            <a:spAutoFit/>
          </a:bodyPr>
          <a:lstStyle/>
          <a:p>
            <a:pPr algn="ct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Timing 0</a:t>
            </a:r>
            <a:endPar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cxnSp>
        <p:nvCxnSpPr>
          <p:cNvPr id="15" name="Conector reto 14"/>
          <p:cNvCxnSpPr/>
          <p:nvPr>
            <p:custDataLst>
              <p:tags r:id="rId7"/>
            </p:custDataLst>
          </p:nvPr>
        </p:nvCxnSpPr>
        <p:spPr>
          <a:xfrm flipV="1">
            <a:off x="2747986" y="2887311"/>
            <a:ext cx="1" cy="359249"/>
          </a:xfrm>
          <a:prstGeom prst="line">
            <a:avLst/>
          </a:prstGeom>
          <a:noFill/>
          <a:ln w="9525" cap="flat" cmpd="sng" algn="ctr">
            <a:solidFill>
              <a:schemeClr val="accent1"/>
            </a:solidFill>
            <a:prstDash val="solid"/>
            <a:headEnd type="diamond" w="med" len="med"/>
            <a:tailEnd type="diamond" w="med" len="med"/>
          </a:ln>
          <a:effectLst/>
        </p:spPr>
      </p:cxnSp>
      <p:sp>
        <p:nvSpPr>
          <p:cNvPr id="16" name="CaixaDeTexto 15"/>
          <p:cNvSpPr txBox="1"/>
          <p:nvPr>
            <p:custDataLst>
              <p:tags r:id="rId8"/>
            </p:custDataLst>
          </p:nvPr>
        </p:nvSpPr>
        <p:spPr>
          <a:xfrm>
            <a:off x="2267744" y="2647945"/>
            <a:ext cx="1180002" cy="276999"/>
          </a:xfrm>
          <a:prstGeom prst="rect">
            <a:avLst/>
          </a:prstGeom>
          <a:solidFill>
            <a:schemeClr val="bg1"/>
          </a:solidFill>
          <a:ln cap="flat">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0" i="0" u="none" strike="noStrike" kern="0" cap="none" spc="0" normalizeH="0" baseline="0" noProof="0" dirty="0" smtClean="0">
                <a:ln>
                  <a:noFill/>
                </a:ln>
                <a:solidFill>
                  <a:srgbClr val="002E6E"/>
                </a:solidFill>
                <a:effectLst/>
                <a:uLnTx/>
                <a:uFillTx/>
                <a:latin typeface="Tahoma" panose="020B0604030504040204" pitchFamily="34" charset="0"/>
                <a:ea typeface="Tahoma" panose="020B0604030504040204" pitchFamily="34" charset="0"/>
                <a:cs typeface="Tahoma" panose="020B0604030504040204" pitchFamily="34" charset="0"/>
              </a:rPr>
              <a:t>Inicio de Obra</a:t>
            </a:r>
          </a:p>
        </p:txBody>
      </p:sp>
      <p:cxnSp>
        <p:nvCxnSpPr>
          <p:cNvPr id="17" name="Conector reto 16"/>
          <p:cNvCxnSpPr/>
          <p:nvPr>
            <p:custDataLst>
              <p:tags r:id="rId9"/>
            </p:custDataLst>
          </p:nvPr>
        </p:nvCxnSpPr>
        <p:spPr>
          <a:xfrm flipV="1">
            <a:off x="6663612" y="2910477"/>
            <a:ext cx="1" cy="359249"/>
          </a:xfrm>
          <a:prstGeom prst="line">
            <a:avLst/>
          </a:prstGeom>
          <a:noFill/>
          <a:ln w="9525" cap="flat" cmpd="sng" algn="ctr">
            <a:solidFill>
              <a:schemeClr val="accent1"/>
            </a:solidFill>
            <a:prstDash val="solid"/>
            <a:headEnd type="diamond" w="med" len="med"/>
            <a:tailEnd type="diamond" w="med" len="med"/>
          </a:ln>
          <a:effectLst/>
        </p:spPr>
      </p:cxnSp>
      <p:sp>
        <p:nvSpPr>
          <p:cNvPr id="22" name="CaixaDeTexto 21"/>
          <p:cNvSpPr txBox="1"/>
          <p:nvPr>
            <p:custDataLst>
              <p:tags r:id="rId10"/>
            </p:custDataLst>
          </p:nvPr>
        </p:nvSpPr>
        <p:spPr>
          <a:xfrm>
            <a:off x="7641434" y="1196752"/>
            <a:ext cx="1107030" cy="646331"/>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0" i="0" u="none" strike="noStrike" kern="0" cap="none" spc="0" normalizeH="0" baseline="0" noProof="0" dirty="0" smtClean="0">
                <a:ln>
                  <a:noFill/>
                </a:ln>
                <a:solidFill>
                  <a:schemeClr val="bg1"/>
                </a:solidFill>
                <a:effectLst/>
                <a:uLnTx/>
                <a:uFillTx/>
                <a:latin typeface="Tahoma" panose="020B0604030504040204" pitchFamily="34" charset="0"/>
                <a:ea typeface="Tahoma" panose="020B0604030504040204" pitchFamily="34" charset="0"/>
                <a:cs typeface="Tahoma" panose="020B0604030504040204" pitchFamily="34" charset="0"/>
              </a:rPr>
              <a:t>Desligamento clientes (Repasse)</a:t>
            </a:r>
          </a:p>
        </p:txBody>
      </p:sp>
      <p:sp>
        <p:nvSpPr>
          <p:cNvPr id="23" name="CaixaDeTexto 22"/>
          <p:cNvSpPr txBox="1"/>
          <p:nvPr>
            <p:custDataLst>
              <p:tags r:id="rId11"/>
            </p:custDataLst>
          </p:nvPr>
        </p:nvSpPr>
        <p:spPr>
          <a:xfrm>
            <a:off x="6685406" y="3330472"/>
            <a:ext cx="1656216" cy="468000"/>
          </a:xfrm>
          <a:prstGeom prst="rect">
            <a:avLst/>
          </a:prstGeom>
          <a:solidFill>
            <a:sysClr val="window" lastClr="FFFFFF">
              <a:lumMod val="85000"/>
              <a:alpha val="55000"/>
            </a:sysClr>
          </a:solidFill>
          <a:ln>
            <a:noFill/>
            <a:prstDash val="dashDot"/>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100" b="1" i="0" u="none" strike="noStrike" kern="0" cap="none" spc="0" normalizeH="0" baseline="0" noProof="0" dirty="0" smtClean="0">
                <a:ln>
                  <a:noFill/>
                </a:ln>
                <a:solidFill>
                  <a:srgbClr val="0070C0"/>
                </a:solidFill>
                <a:effectLst/>
                <a:uLnTx/>
                <a:uFillTx/>
                <a:latin typeface="Tahoma" pitchFamily="34" charset="0"/>
                <a:ea typeface="Tahoma" panose="020B0604030504040204" pitchFamily="34" charset="0"/>
                <a:cs typeface="Tahoma" panose="020B0604030504040204" pitchFamily="34" charset="0"/>
              </a:rPr>
              <a:t>Prazo para Repasse 6 meses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100" b="0" i="0" u="none" strike="noStrike" kern="0" cap="none" spc="0" normalizeH="0" baseline="0" noProof="0" dirty="0" smtClean="0">
              <a:ln>
                <a:noFill/>
              </a:ln>
              <a:solidFill>
                <a:srgbClr val="0070C0"/>
              </a:solidFill>
              <a:effectLst/>
              <a:uLnTx/>
              <a:uFillTx/>
              <a:latin typeface="Tahoma" pitchFamily="34" charset="0"/>
              <a:ea typeface="Tahoma" panose="020B0604030504040204" pitchFamily="34" charset="0"/>
              <a:cs typeface="Tahoma" panose="020B0604030504040204" pitchFamily="34" charset="0"/>
            </a:endParaRPr>
          </a:p>
        </p:txBody>
      </p:sp>
      <p:sp>
        <p:nvSpPr>
          <p:cNvPr id="24" name="CaixaDeTexto 23"/>
          <p:cNvSpPr txBox="1"/>
          <p:nvPr>
            <p:custDataLst>
              <p:tags r:id="rId12"/>
            </p:custDataLst>
          </p:nvPr>
        </p:nvSpPr>
        <p:spPr>
          <a:xfrm>
            <a:off x="6380481" y="3428734"/>
            <a:ext cx="558174" cy="461665"/>
          </a:xfrm>
          <a:prstGeom prst="rect">
            <a:avLst/>
          </a:prstGeom>
          <a:noFill/>
        </p:spPr>
        <p:txBody>
          <a:bodyPr wrap="square" rtlCol="0">
            <a:spAutoFit/>
          </a:bodyPr>
          <a:lstStyle/>
          <a:p>
            <a:pPr algn="ct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Timing </a:t>
            </a:r>
            <a:r>
              <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30</a:t>
            </a:r>
            <a:endPar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5" name="CaixaDeTexto 24"/>
          <p:cNvSpPr txBox="1"/>
          <p:nvPr>
            <p:custDataLst>
              <p:tags r:id="rId13"/>
            </p:custDataLst>
          </p:nvPr>
        </p:nvSpPr>
        <p:spPr>
          <a:xfrm>
            <a:off x="8081314" y="3439000"/>
            <a:ext cx="558174" cy="461665"/>
          </a:xfrm>
          <a:prstGeom prst="rect">
            <a:avLst/>
          </a:prstGeom>
          <a:noFill/>
        </p:spPr>
        <p:txBody>
          <a:bodyPr wrap="square" rtlCol="0">
            <a:spAutoFit/>
          </a:bodyPr>
          <a:lstStyle/>
          <a:p>
            <a:pPr algn="ct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Timing </a:t>
            </a:r>
            <a:r>
              <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35</a:t>
            </a:r>
            <a:endPar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6" name="CaixaDeTexto 25"/>
          <p:cNvSpPr txBox="1"/>
          <p:nvPr>
            <p:custDataLst>
              <p:tags r:id="rId14"/>
            </p:custDataLst>
          </p:nvPr>
        </p:nvSpPr>
        <p:spPr>
          <a:xfrm>
            <a:off x="2455557" y="3364955"/>
            <a:ext cx="558174" cy="461665"/>
          </a:xfrm>
          <a:prstGeom prst="rect">
            <a:avLst/>
          </a:prstGeom>
          <a:noFill/>
        </p:spPr>
        <p:txBody>
          <a:bodyPr wrap="square" rtlCol="0">
            <a:spAutoFit/>
          </a:bodyPr>
          <a:lstStyle/>
          <a:p>
            <a:pPr algn="ct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Timing 6</a:t>
            </a:r>
            <a:endPar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7" name="Texto explicativo em seta para baixo 26"/>
          <p:cNvSpPr/>
          <p:nvPr>
            <p:custDataLst>
              <p:tags r:id="rId15"/>
            </p:custDataLst>
          </p:nvPr>
        </p:nvSpPr>
        <p:spPr>
          <a:xfrm>
            <a:off x="7668344" y="1982390"/>
            <a:ext cx="1008112" cy="1224136"/>
          </a:xfrm>
          <a:prstGeom prst="downArrowCallout">
            <a:avLst>
              <a:gd name="adj1" fmla="val 0"/>
              <a:gd name="adj2" fmla="val 9377"/>
              <a:gd name="adj3" fmla="val 17564"/>
              <a:gd name="adj4" fmla="val 35734"/>
            </a:avLst>
          </a:prstGeom>
          <a:noFill/>
          <a:ln w="25400" cap="flat" cmpd="sng" algn="ctr">
            <a:solidFill>
              <a:srgbClr val="002E6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0" i="0" u="none" strike="noStrike" kern="0" cap="none" spc="0" normalizeH="0" baseline="0" noProof="0" dirty="0" smtClean="0">
                <a:ln>
                  <a:noFill/>
                </a:ln>
                <a:solidFill>
                  <a:srgbClr val="002E6E"/>
                </a:solidFill>
                <a:effectLst/>
                <a:uLnTx/>
                <a:uFillTx/>
                <a:latin typeface="Tahoma" panose="020B0604030504040204" pitchFamily="34" charset="0"/>
                <a:ea typeface="Tahoma" panose="020B0604030504040204" pitchFamily="34" charset="0"/>
                <a:cs typeface="Tahoma" panose="020B0604030504040204" pitchFamily="34" charset="0"/>
              </a:rPr>
              <a:t>Entrega de chaves</a:t>
            </a:r>
          </a:p>
        </p:txBody>
      </p:sp>
      <p:cxnSp>
        <p:nvCxnSpPr>
          <p:cNvPr id="29" name="Conector de seta reta 28"/>
          <p:cNvCxnSpPr/>
          <p:nvPr>
            <p:custDataLst>
              <p:tags r:id="rId16"/>
            </p:custDataLst>
          </p:nvPr>
        </p:nvCxnSpPr>
        <p:spPr>
          <a:xfrm>
            <a:off x="513208" y="3246559"/>
            <a:ext cx="7834468" cy="0"/>
          </a:xfrm>
          <a:prstGeom prst="straightConnector1">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 name="CaixaDeTexto 32"/>
          <p:cNvSpPr txBox="1"/>
          <p:nvPr>
            <p:custDataLst>
              <p:tags r:id="rId17"/>
            </p:custDataLst>
          </p:nvPr>
        </p:nvSpPr>
        <p:spPr>
          <a:xfrm>
            <a:off x="5940152" y="1839105"/>
            <a:ext cx="1440160" cy="461665"/>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0" i="0" u="none" strike="noStrike" kern="0" cap="none" spc="0" normalizeH="0" baseline="0" noProof="0" dirty="0" smtClean="0">
                <a:ln>
                  <a:noFill/>
                </a:ln>
                <a:solidFill>
                  <a:schemeClr val="bg1"/>
                </a:solidFill>
                <a:effectLst/>
                <a:uLnTx/>
                <a:uFillTx/>
                <a:latin typeface="Tahoma" panose="020B0604030504040204" pitchFamily="34" charset="0"/>
                <a:ea typeface="Tahoma" panose="020B0604030504040204" pitchFamily="34" charset="0"/>
                <a:cs typeface="Tahoma" panose="020B0604030504040204" pitchFamily="34" charset="0"/>
              </a:rPr>
              <a:t>Desligamento clientes (Repasse)</a:t>
            </a:r>
          </a:p>
        </p:txBody>
      </p:sp>
      <p:sp>
        <p:nvSpPr>
          <p:cNvPr id="35" name="CaixaDeTexto 34"/>
          <p:cNvSpPr txBox="1"/>
          <p:nvPr>
            <p:custDataLst>
              <p:tags r:id="rId18"/>
            </p:custDataLst>
          </p:nvPr>
        </p:nvSpPr>
        <p:spPr>
          <a:xfrm>
            <a:off x="5683966" y="4146392"/>
            <a:ext cx="1912370" cy="276999"/>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b="0" kern="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Distratos</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7" name="CaixaDeTexto 36"/>
          <p:cNvSpPr txBox="1"/>
          <p:nvPr>
            <p:custDataLst>
              <p:tags r:id="rId19"/>
            </p:custDataLst>
          </p:nvPr>
        </p:nvSpPr>
        <p:spPr>
          <a:xfrm>
            <a:off x="5648729" y="4604538"/>
            <a:ext cx="1941401" cy="276999"/>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kern="0" dirty="0" smtClean="0">
                <a:solidFill>
                  <a:schemeClr val="bg1"/>
                </a:solidFill>
                <a:latin typeface="Tahoma" panose="020B0604030504040204" pitchFamily="34" charset="0"/>
                <a:ea typeface="Tahoma" panose="020B0604030504040204" pitchFamily="34" charset="0"/>
                <a:cs typeface="Tahoma" panose="020B0604030504040204" pitchFamily="34" charset="0"/>
              </a:rPr>
              <a:t>Ampliação ciclo de caixa</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8" name="CaixaDeTexto 37"/>
          <p:cNvSpPr txBox="1"/>
          <p:nvPr>
            <p:custDataLst>
              <p:tags r:id="rId20"/>
            </p:custDataLst>
          </p:nvPr>
        </p:nvSpPr>
        <p:spPr>
          <a:xfrm>
            <a:off x="5677294" y="5135934"/>
            <a:ext cx="1941401" cy="276999"/>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kern="0" dirty="0" smtClean="0">
                <a:solidFill>
                  <a:schemeClr val="bg1"/>
                </a:solidFill>
                <a:latin typeface="Tahoma" panose="020B0604030504040204" pitchFamily="34" charset="0"/>
                <a:ea typeface="Tahoma" panose="020B0604030504040204" pitchFamily="34" charset="0"/>
                <a:cs typeface="Tahoma" panose="020B0604030504040204" pitchFamily="34" charset="0"/>
              </a:rPr>
              <a:t>Ineficiência  nos repasses</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2" name="CaixaDeTexto 41"/>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Negócios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3" name="CaixaDeTexto 42"/>
          <p:cNvSpPr txBox="1"/>
          <p:nvPr/>
        </p:nvSpPr>
        <p:spPr>
          <a:xfrm>
            <a:off x="2411760" y="260648"/>
            <a:ext cx="6732240"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Fluxo Atual - Padrão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4" name="CaixaDeTexto 43"/>
          <p:cNvSpPr txBox="1"/>
          <p:nvPr>
            <p:custDataLst>
              <p:tags r:id="rId21"/>
            </p:custDataLst>
          </p:nvPr>
        </p:nvSpPr>
        <p:spPr>
          <a:xfrm>
            <a:off x="52821" y="2564904"/>
            <a:ext cx="1062795" cy="461665"/>
          </a:xfrm>
          <a:prstGeom prst="rect">
            <a:avLst/>
          </a:prstGeom>
          <a:solidFill>
            <a:schemeClr val="bg1"/>
          </a:solidFill>
          <a:ln>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0" i="0" u="none" strike="noStrike" kern="0" cap="none" spc="0" normalizeH="0" baseline="0" noProof="0" dirty="0" smtClean="0">
                <a:ln>
                  <a:noFill/>
                </a:ln>
                <a:solidFill>
                  <a:srgbClr val="002E6E"/>
                </a:solidFill>
                <a:effectLst/>
                <a:uLnTx/>
                <a:uFillTx/>
                <a:latin typeface="Tahoma" pitchFamily="34" charset="0"/>
                <a:ea typeface="Tahoma" panose="020B0604030504040204" pitchFamily="34" charset="0"/>
                <a:cs typeface="Tahoma" panose="020B0604030504040204" pitchFamily="34" charset="0"/>
              </a:rPr>
              <a:t>Aquisição do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0" i="0" u="none" strike="noStrike" kern="0" cap="none" spc="0" normalizeH="0" baseline="0" noProof="0" dirty="0" smtClean="0">
                <a:ln>
                  <a:noFill/>
                </a:ln>
                <a:solidFill>
                  <a:srgbClr val="002E6E"/>
                </a:solidFill>
                <a:effectLst/>
                <a:uLnTx/>
                <a:uFillTx/>
                <a:latin typeface="Tahoma" pitchFamily="34" charset="0"/>
                <a:ea typeface="Tahoma" panose="020B0604030504040204" pitchFamily="34" charset="0"/>
                <a:cs typeface="Tahoma" panose="020B0604030504040204" pitchFamily="34" charset="0"/>
              </a:rPr>
              <a:t>terreno</a:t>
            </a:r>
          </a:p>
        </p:txBody>
      </p:sp>
      <p:sp>
        <p:nvSpPr>
          <p:cNvPr id="45" name="CaixaDeTexto 44"/>
          <p:cNvSpPr txBox="1"/>
          <p:nvPr>
            <p:custDataLst>
              <p:tags r:id="rId22"/>
            </p:custDataLst>
          </p:nvPr>
        </p:nvSpPr>
        <p:spPr>
          <a:xfrm>
            <a:off x="5940152" y="2492896"/>
            <a:ext cx="1440160" cy="461665"/>
          </a:xfrm>
          <a:prstGeom prst="rect">
            <a:avLst/>
          </a:prstGeom>
          <a:solidFill>
            <a:sysClr val="window" lastClr="FFFFFF"/>
          </a:solidFill>
          <a:ln>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0" i="0" u="none" strike="noStrike" kern="0" cap="none" spc="0" normalizeH="0" baseline="0" noProof="0" dirty="0" smtClean="0">
                <a:ln>
                  <a:noFill/>
                </a:ln>
                <a:solidFill>
                  <a:srgbClr val="002E6E"/>
                </a:solidFill>
                <a:effectLst/>
                <a:uLnTx/>
                <a:uFillTx/>
                <a:latin typeface="Tahoma" panose="020B0604030504040204" pitchFamily="34" charset="0"/>
                <a:ea typeface="Tahoma" panose="020B0604030504040204" pitchFamily="34" charset="0"/>
                <a:cs typeface="Tahoma" panose="020B0604030504040204" pitchFamily="34" charset="0"/>
              </a:rPr>
              <a:t>Conclusão da Obra</a:t>
            </a:r>
          </a:p>
        </p:txBody>
      </p:sp>
      <p:sp>
        <p:nvSpPr>
          <p:cNvPr id="46" name="CaixaDeTexto 45"/>
          <p:cNvSpPr txBox="1"/>
          <p:nvPr>
            <p:custDataLst>
              <p:tags r:id="rId23"/>
            </p:custDataLst>
          </p:nvPr>
        </p:nvSpPr>
        <p:spPr>
          <a:xfrm>
            <a:off x="1663826" y="4104884"/>
            <a:ext cx="1941401" cy="461665"/>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b="0" kern="0" dirty="0" smtClean="0">
                <a:solidFill>
                  <a:schemeClr val="bg1"/>
                </a:solidFill>
                <a:latin typeface="Tahoma" panose="020B0604030504040204" pitchFamily="34" charset="0"/>
                <a:ea typeface="Tahoma" panose="020B0604030504040204" pitchFamily="34" charset="0"/>
                <a:cs typeface="Tahoma" panose="020B0604030504040204" pitchFamily="34" charset="0"/>
              </a:rPr>
              <a:t>Insegurança para compradores</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7" name="CaixaDeTexto 46"/>
          <p:cNvSpPr txBox="1"/>
          <p:nvPr>
            <p:custDataLst>
              <p:tags r:id="rId24"/>
            </p:custDataLst>
          </p:nvPr>
        </p:nvSpPr>
        <p:spPr>
          <a:xfrm>
            <a:off x="1685092" y="4644945"/>
            <a:ext cx="1920136" cy="461665"/>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b="0" kern="0" dirty="0" smtClean="0">
                <a:solidFill>
                  <a:schemeClr val="bg1"/>
                </a:solidFill>
                <a:latin typeface="Tahoma" panose="020B0604030504040204" pitchFamily="34" charset="0"/>
                <a:ea typeface="Tahoma" panose="020B0604030504040204" pitchFamily="34" charset="0"/>
                <a:cs typeface="Tahoma" panose="020B0604030504040204" pitchFamily="34" charset="0"/>
              </a:rPr>
              <a:t>Insegurança para bancos –vendas e repasses</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8" name="CaixaDeTexto 47"/>
          <p:cNvSpPr txBox="1"/>
          <p:nvPr>
            <p:custDataLst>
              <p:tags r:id="rId25"/>
            </p:custDataLst>
          </p:nvPr>
        </p:nvSpPr>
        <p:spPr>
          <a:xfrm>
            <a:off x="1694495" y="5230941"/>
            <a:ext cx="1941401" cy="646331"/>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kern="0" dirty="0" smtClean="0">
                <a:solidFill>
                  <a:schemeClr val="bg1"/>
                </a:solidFill>
                <a:latin typeface="Tahoma" panose="020B0604030504040204" pitchFamily="34" charset="0"/>
                <a:ea typeface="Tahoma" panose="020B0604030504040204" pitchFamily="34" charset="0"/>
                <a:cs typeface="Tahoma" panose="020B0604030504040204" pitchFamily="34" charset="0"/>
              </a:rPr>
              <a:t>Ineficiência – aprovação de crédito - incorporadoras</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9" name="CaixaDeTexto 48"/>
          <p:cNvSpPr txBox="1"/>
          <p:nvPr>
            <p:custDataLst>
              <p:tags r:id="rId26"/>
            </p:custDataLst>
          </p:nvPr>
        </p:nvSpPr>
        <p:spPr>
          <a:xfrm>
            <a:off x="166460" y="4383370"/>
            <a:ext cx="1249310" cy="461665"/>
          </a:xfrm>
          <a:prstGeom prst="rect">
            <a:avLst/>
          </a:prstGeom>
          <a:solidFill>
            <a:schemeClr val="bg1"/>
          </a:solidFill>
          <a:ln>
            <a:solidFill>
              <a:schemeClr val="accent1"/>
            </a:solidFill>
            <a:prstDash val="solid"/>
          </a:ln>
        </p:spPr>
        <p:txBody>
          <a:bodyPr wrap="square" rtlCol="0">
            <a:spAutoFit/>
          </a:bodyPr>
          <a:lstStyle>
            <a:defPPr>
              <a:defRPr lang="pt-BR"/>
            </a:defPPr>
            <a:lvl1pPr marL="0" marR="0" lvl="0" indent="0" algn="ctr" defTabSz="914400" eaLnBrk="1" fontAlgn="auto" latinLnBrk="0" hangingPunct="1">
              <a:lnSpc>
                <a:spcPct val="100000"/>
              </a:lnSpc>
              <a:spcBef>
                <a:spcPts val="0"/>
              </a:spcBef>
              <a:spcAft>
                <a:spcPts val="0"/>
              </a:spcAft>
              <a:buClrTx/>
              <a:buSzTx/>
              <a:buFontTx/>
              <a:buNone/>
              <a:tabLst/>
              <a:defRPr sz="900" b="0" kern="0">
                <a:solidFill>
                  <a:srgbClr val="002E6E"/>
                </a:solidFill>
                <a:latin typeface="Tahoma" pitchFamily="34" charset="0"/>
                <a:ea typeface="ＭＳ Ｐゴシック" pitchFamily="-112" charset="-128"/>
                <a:cs typeface="+mn-cs"/>
              </a:defRPr>
            </a:lvl1pPr>
          </a:lstStyle>
          <a:p>
            <a:r>
              <a:rPr lang="pt-BR" sz="1200" dirty="0" smtClean="0">
                <a:ea typeface="Tahoma" panose="020B0604030504040204" pitchFamily="34" charset="0"/>
                <a:cs typeface="Tahoma" panose="020B0604030504040204" pitchFamily="34" charset="0"/>
              </a:rPr>
              <a:t>Insegurança nas aprovações</a:t>
            </a:r>
            <a:endParaRPr lang="pt-BR" sz="1200" dirty="0">
              <a:ea typeface="Tahoma" panose="020B0604030504040204" pitchFamily="34" charset="0"/>
              <a:cs typeface="Tahoma" panose="020B0604030504040204" pitchFamily="34" charset="0"/>
            </a:endParaRPr>
          </a:p>
        </p:txBody>
      </p:sp>
      <p:sp>
        <p:nvSpPr>
          <p:cNvPr id="50" name="CaixaDeTexto 49"/>
          <p:cNvSpPr txBox="1"/>
          <p:nvPr>
            <p:custDataLst>
              <p:tags r:id="rId27"/>
            </p:custDataLst>
          </p:nvPr>
        </p:nvSpPr>
        <p:spPr>
          <a:xfrm>
            <a:off x="191634" y="5013176"/>
            <a:ext cx="1212014" cy="276999"/>
          </a:xfrm>
          <a:prstGeom prst="rect">
            <a:avLst/>
          </a:prstGeom>
          <a:solidFill>
            <a:schemeClr val="bg1"/>
          </a:solidFill>
          <a:ln>
            <a:solidFill>
              <a:schemeClr val="accent1"/>
            </a:solidFill>
            <a:prstDash val="solid"/>
          </a:ln>
        </p:spPr>
        <p:txBody>
          <a:bodyPr wrap="square" rtlCol="0">
            <a:spAutoFit/>
          </a:bodyPr>
          <a:lstStyle>
            <a:defPPr>
              <a:defRPr lang="pt-BR"/>
            </a:defPPr>
            <a:lvl1pPr marL="0" marR="0" lvl="0" indent="0" algn="ctr" defTabSz="914400" eaLnBrk="1" fontAlgn="auto" latinLnBrk="0" hangingPunct="1">
              <a:lnSpc>
                <a:spcPct val="100000"/>
              </a:lnSpc>
              <a:spcBef>
                <a:spcPts val="0"/>
              </a:spcBef>
              <a:spcAft>
                <a:spcPts val="0"/>
              </a:spcAft>
              <a:buClrTx/>
              <a:buSzTx/>
              <a:buFontTx/>
              <a:buNone/>
              <a:tabLst/>
              <a:defRPr sz="900" b="0" kern="0">
                <a:solidFill>
                  <a:srgbClr val="002E6E"/>
                </a:solidFill>
                <a:latin typeface="Tahoma" pitchFamily="34" charset="0"/>
                <a:ea typeface="ＭＳ Ｐゴシック" pitchFamily="-112" charset="-128"/>
                <a:cs typeface="+mn-cs"/>
              </a:defRPr>
            </a:lvl1pPr>
          </a:lstStyle>
          <a:p>
            <a:r>
              <a:rPr lang="pt-BR" sz="1200" dirty="0" smtClean="0">
                <a:ea typeface="Tahoma" panose="020B0604030504040204" pitchFamily="34" charset="0"/>
                <a:cs typeface="Tahoma" panose="020B0604030504040204" pitchFamily="34" charset="0"/>
              </a:rPr>
              <a:t>Prazos </a:t>
            </a:r>
            <a:endParaRPr lang="pt-BR" sz="1200" dirty="0">
              <a:ea typeface="Tahoma" panose="020B0604030504040204" pitchFamily="34" charset="0"/>
              <a:cs typeface="Tahoma" panose="020B0604030504040204" pitchFamily="34" charset="0"/>
            </a:endParaRPr>
          </a:p>
        </p:txBody>
      </p:sp>
      <p:sp>
        <p:nvSpPr>
          <p:cNvPr id="51" name="CaixaDeTexto 50"/>
          <p:cNvSpPr txBox="1"/>
          <p:nvPr>
            <p:custDataLst>
              <p:tags r:id="rId28"/>
            </p:custDataLst>
          </p:nvPr>
        </p:nvSpPr>
        <p:spPr>
          <a:xfrm>
            <a:off x="5868144" y="1267019"/>
            <a:ext cx="1549803" cy="461665"/>
          </a:xfrm>
          <a:prstGeom prst="rect">
            <a:avLst/>
          </a:prstGeom>
          <a:solidFill>
            <a:schemeClr val="bg1"/>
          </a:solidFill>
          <a:ln>
            <a:solidFill>
              <a:schemeClr val="accent1"/>
            </a:solidFill>
            <a:prstDash val="solid"/>
          </a:ln>
        </p:spPr>
        <p:txBody>
          <a:bodyPr wrap="square" rtlCol="0">
            <a:spAutoFit/>
          </a:bodyPr>
          <a:lstStyle>
            <a:defPPr>
              <a:defRPr lang="pt-BR"/>
            </a:defPPr>
            <a:lvl1pPr marL="0" marR="0" lvl="0" indent="0" algn="ctr" defTabSz="914400" eaLnBrk="1" fontAlgn="auto" latinLnBrk="0" hangingPunct="1">
              <a:lnSpc>
                <a:spcPct val="100000"/>
              </a:lnSpc>
              <a:spcBef>
                <a:spcPts val="0"/>
              </a:spcBef>
              <a:spcAft>
                <a:spcPts val="0"/>
              </a:spcAft>
              <a:buClrTx/>
              <a:buSzTx/>
              <a:buFontTx/>
              <a:buNone/>
              <a:tabLst/>
              <a:defRPr sz="900" b="0" kern="0">
                <a:solidFill>
                  <a:srgbClr val="002E6E"/>
                </a:solidFill>
                <a:latin typeface="Tahoma" pitchFamily="34" charset="0"/>
                <a:ea typeface="ＭＳ Ｐゴシック" pitchFamily="-112" charset="-128"/>
                <a:cs typeface="+mn-cs"/>
              </a:defRPr>
            </a:lvl1pPr>
          </a:lstStyle>
          <a:p>
            <a:r>
              <a:rPr lang="pt-BR" sz="1200" dirty="0" smtClean="0">
                <a:ea typeface="Tahoma" panose="020B0604030504040204" pitchFamily="34" charset="0"/>
                <a:cs typeface="Tahoma" panose="020B0604030504040204" pitchFamily="34" charset="0"/>
              </a:rPr>
              <a:t>Demora nos repasses </a:t>
            </a:r>
            <a:endParaRPr lang="pt-BR" sz="12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2928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custDataLst>
              <p:tags r:id="rId1"/>
            </p:custDataLst>
          </p:nvPr>
        </p:nvSpPr>
        <p:spPr>
          <a:xfrm>
            <a:off x="1892902" y="3139474"/>
            <a:ext cx="5042717" cy="461665"/>
          </a:xfrm>
          <a:prstGeom prst="rect">
            <a:avLst/>
          </a:prstGeom>
          <a:solidFill>
            <a:sysClr val="window" lastClr="FFFFFF">
              <a:lumMod val="85000"/>
              <a:alpha val="55000"/>
            </a:sysClr>
          </a:solidFill>
          <a:ln>
            <a:solidFill>
              <a:schemeClr val="bg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1" i="0" u="none" strike="noStrike" kern="0" cap="none" spc="0" normalizeH="0" baseline="0" noProof="0" dirty="0" smtClean="0">
                <a:ln>
                  <a:noFill/>
                </a:ln>
                <a:solidFill>
                  <a:srgbClr val="0070C0"/>
                </a:solidFill>
                <a:effectLst/>
                <a:uLnTx/>
                <a:uFillTx/>
                <a:latin typeface="Tahoma" pitchFamily="34" charset="0"/>
                <a:ea typeface="Tahoma" panose="020B0604030504040204" pitchFamily="34" charset="0"/>
                <a:cs typeface="Tahoma" panose="020B0604030504040204" pitchFamily="34" charset="0"/>
              </a:rPr>
              <a:t>  Prazo de Execução de Obra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1" i="0" u="none" strike="noStrike" kern="0" cap="none" spc="0" normalizeH="0" baseline="0" noProof="0" dirty="0" smtClean="0">
                <a:ln>
                  <a:noFill/>
                </a:ln>
                <a:solidFill>
                  <a:srgbClr val="0070C0"/>
                </a:solidFill>
                <a:effectLst/>
                <a:uLnTx/>
                <a:uFillTx/>
                <a:latin typeface="Tahoma" pitchFamily="34" charset="0"/>
                <a:ea typeface="Tahoma" panose="020B0604030504040204" pitchFamily="34" charset="0"/>
                <a:cs typeface="Tahoma" panose="020B0604030504040204" pitchFamily="34" charset="0"/>
              </a:rPr>
              <a:t> 24 meses</a:t>
            </a:r>
          </a:p>
        </p:txBody>
      </p:sp>
      <p:cxnSp>
        <p:nvCxnSpPr>
          <p:cNvPr id="9" name="Conector reto 8"/>
          <p:cNvCxnSpPr/>
          <p:nvPr>
            <p:custDataLst>
              <p:tags r:id="rId2"/>
            </p:custDataLst>
          </p:nvPr>
        </p:nvCxnSpPr>
        <p:spPr>
          <a:xfrm flipV="1">
            <a:off x="1903534" y="2714527"/>
            <a:ext cx="1" cy="359249"/>
          </a:xfrm>
          <a:prstGeom prst="line">
            <a:avLst/>
          </a:prstGeom>
          <a:noFill/>
          <a:ln w="9525" cap="flat" cmpd="sng" algn="ctr">
            <a:solidFill>
              <a:schemeClr val="accent1"/>
            </a:solidFill>
            <a:prstDash val="solid"/>
            <a:headEnd type="diamond" w="med" len="med"/>
            <a:tailEnd type="diamond" w="med" len="med"/>
          </a:ln>
          <a:effectLst/>
        </p:spPr>
      </p:cxnSp>
      <p:sp>
        <p:nvSpPr>
          <p:cNvPr id="10" name="CaixaDeTexto 9"/>
          <p:cNvSpPr txBox="1"/>
          <p:nvPr>
            <p:custDataLst>
              <p:tags r:id="rId3"/>
            </p:custDataLst>
          </p:nvPr>
        </p:nvSpPr>
        <p:spPr>
          <a:xfrm>
            <a:off x="971600" y="1772816"/>
            <a:ext cx="1775026" cy="461665"/>
          </a:xfrm>
          <a:prstGeom prst="rect">
            <a:avLst/>
          </a:prstGeom>
          <a:solidFill>
            <a:schemeClr val="accent1"/>
          </a:solidFill>
          <a:ln>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b="0" kern="0" dirty="0" smtClean="0">
                <a:solidFill>
                  <a:schemeClr val="bg1"/>
                </a:solidFill>
                <a:latin typeface="Tahoma" panose="020B0604030504040204" pitchFamily="34" charset="0"/>
                <a:ea typeface="Tahoma" panose="020B0604030504040204" pitchFamily="34" charset="0"/>
                <a:cs typeface="Tahoma" panose="020B0604030504040204" pitchFamily="34" charset="0"/>
              </a:rPr>
              <a:t>Lançamento / Vendas + Repasses Banco</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CaixaDeTexto 10"/>
          <p:cNvSpPr txBox="1"/>
          <p:nvPr>
            <p:custDataLst>
              <p:tags r:id="rId4"/>
            </p:custDataLst>
          </p:nvPr>
        </p:nvSpPr>
        <p:spPr>
          <a:xfrm>
            <a:off x="546163" y="3175902"/>
            <a:ext cx="558174" cy="461665"/>
          </a:xfrm>
          <a:prstGeom prst="rect">
            <a:avLst/>
          </a:prstGeom>
          <a:noFill/>
          <a:ln>
            <a:solidFill>
              <a:schemeClr val="bg1"/>
            </a:solidFill>
            <a:prstDash val="solid"/>
          </a:ln>
        </p:spPr>
        <p:txBody>
          <a:bodyPr wrap="square" rtlCol="0">
            <a:spAutoFit/>
          </a:bodyPr>
          <a:lstStyle/>
          <a:p>
            <a:pPr algn="ct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Timing -12</a:t>
            </a:r>
            <a:endPar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cxnSp>
        <p:nvCxnSpPr>
          <p:cNvPr id="12" name="Conector reto 11"/>
          <p:cNvCxnSpPr/>
          <p:nvPr>
            <p:custDataLst>
              <p:tags r:id="rId5"/>
            </p:custDataLst>
          </p:nvPr>
        </p:nvCxnSpPr>
        <p:spPr>
          <a:xfrm flipV="1">
            <a:off x="801240" y="2718065"/>
            <a:ext cx="1" cy="359249"/>
          </a:xfrm>
          <a:prstGeom prst="line">
            <a:avLst/>
          </a:prstGeom>
          <a:noFill/>
          <a:ln w="9525" cap="flat" cmpd="sng" algn="ctr">
            <a:solidFill>
              <a:schemeClr val="accent1"/>
            </a:solidFill>
            <a:prstDash val="solid"/>
            <a:headEnd type="diamond" w="med" len="med"/>
            <a:tailEnd type="diamond" w="med" len="med"/>
          </a:ln>
          <a:effectLst/>
        </p:spPr>
      </p:cxnSp>
      <p:sp>
        <p:nvSpPr>
          <p:cNvPr id="13" name="CaixaDeTexto 12"/>
          <p:cNvSpPr txBox="1"/>
          <p:nvPr>
            <p:custDataLst>
              <p:tags r:id="rId6"/>
            </p:custDataLst>
          </p:nvPr>
        </p:nvSpPr>
        <p:spPr>
          <a:xfrm>
            <a:off x="179512" y="2420888"/>
            <a:ext cx="1269088" cy="461665"/>
          </a:xfrm>
          <a:prstGeom prst="rect">
            <a:avLst/>
          </a:prstGeom>
          <a:solidFill>
            <a:sysClr val="window" lastClr="FFFFFF"/>
          </a:solidFill>
          <a:ln>
            <a:solidFill>
              <a:schemeClr val="accent1"/>
            </a:solidFill>
            <a:prstDash val="solid"/>
          </a:ln>
        </p:spPr>
        <p:txBody>
          <a:bodyPr wrap="square" rtlCol="0">
            <a:spAutoFit/>
          </a:bodyPr>
          <a:lstStyle>
            <a:defPPr>
              <a:defRPr lang="pt-BR"/>
            </a:defPPr>
            <a:lvl1pPr marL="0" marR="0" lvl="0" indent="0" algn="ctr" defTabSz="914400" eaLnBrk="1" fontAlgn="auto" latinLnBrk="0" hangingPunct="1">
              <a:lnSpc>
                <a:spcPct val="100000"/>
              </a:lnSpc>
              <a:spcBef>
                <a:spcPts val="0"/>
              </a:spcBef>
              <a:spcAft>
                <a:spcPts val="0"/>
              </a:spcAft>
              <a:buClrTx/>
              <a:buSzTx/>
              <a:buFontTx/>
              <a:buNone/>
              <a:tabLst/>
              <a:defRPr sz="900" b="0" kern="0">
                <a:solidFill>
                  <a:srgbClr val="002E6E"/>
                </a:solidFill>
                <a:latin typeface="Tahoma" pitchFamily="34" charset="0"/>
                <a:ea typeface="ＭＳ Ｐゴシック" pitchFamily="-112" charset="-128"/>
                <a:cs typeface="+mn-cs"/>
              </a:defRPr>
            </a:lvl1pPr>
          </a:lstStyle>
          <a:p>
            <a:r>
              <a:rPr lang="pt-BR" sz="1200" dirty="0">
                <a:ea typeface="Tahoma" panose="020B0604030504040204" pitchFamily="34" charset="0"/>
                <a:cs typeface="Tahoma" panose="020B0604030504040204" pitchFamily="34" charset="0"/>
              </a:rPr>
              <a:t>Aquisição do </a:t>
            </a:r>
          </a:p>
          <a:p>
            <a:r>
              <a:rPr lang="pt-BR" sz="1200" dirty="0">
                <a:ea typeface="Tahoma" panose="020B0604030504040204" pitchFamily="34" charset="0"/>
                <a:cs typeface="Tahoma" panose="020B0604030504040204" pitchFamily="34" charset="0"/>
              </a:rPr>
              <a:t>terreno</a:t>
            </a:r>
          </a:p>
        </p:txBody>
      </p:sp>
      <p:sp>
        <p:nvSpPr>
          <p:cNvPr id="14" name="CaixaDeTexto 13"/>
          <p:cNvSpPr txBox="1"/>
          <p:nvPr>
            <p:custDataLst>
              <p:tags r:id="rId7"/>
            </p:custDataLst>
          </p:nvPr>
        </p:nvSpPr>
        <p:spPr>
          <a:xfrm>
            <a:off x="1613001" y="3190073"/>
            <a:ext cx="558174" cy="461665"/>
          </a:xfrm>
          <a:prstGeom prst="rect">
            <a:avLst/>
          </a:prstGeom>
          <a:noFill/>
          <a:ln>
            <a:solidFill>
              <a:srgbClr val="EBEBEB"/>
            </a:solidFill>
            <a:prstDash val="solid"/>
          </a:ln>
        </p:spPr>
        <p:txBody>
          <a:bodyPr wrap="square" rtlCol="0">
            <a:spAutoFit/>
          </a:bodyPr>
          <a:lstStyle/>
          <a:p>
            <a:pPr algn="ct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Timing 0</a:t>
            </a:r>
            <a:endPar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cxnSp>
        <p:nvCxnSpPr>
          <p:cNvPr id="16" name="Conector reto 15"/>
          <p:cNvCxnSpPr/>
          <p:nvPr>
            <p:custDataLst>
              <p:tags r:id="rId8"/>
            </p:custDataLst>
          </p:nvPr>
        </p:nvCxnSpPr>
        <p:spPr>
          <a:xfrm flipV="1">
            <a:off x="6945501" y="2616587"/>
            <a:ext cx="0" cy="450774"/>
          </a:xfrm>
          <a:prstGeom prst="line">
            <a:avLst/>
          </a:prstGeom>
          <a:noFill/>
          <a:ln w="9525" cap="flat" cmpd="sng" algn="ctr">
            <a:solidFill>
              <a:schemeClr val="accent1"/>
            </a:solidFill>
            <a:prstDash val="solid"/>
            <a:headEnd type="diamond" w="med" len="med"/>
            <a:tailEnd type="diamond" w="med" len="med"/>
          </a:ln>
          <a:effectLst/>
        </p:spPr>
      </p:cxnSp>
      <p:sp>
        <p:nvSpPr>
          <p:cNvPr id="17" name="CaixaDeTexto 16"/>
          <p:cNvSpPr txBox="1"/>
          <p:nvPr>
            <p:custDataLst>
              <p:tags r:id="rId9"/>
            </p:custDataLst>
          </p:nvPr>
        </p:nvSpPr>
        <p:spPr>
          <a:xfrm>
            <a:off x="6444208" y="2420888"/>
            <a:ext cx="1152128" cy="461665"/>
          </a:xfrm>
          <a:prstGeom prst="rect">
            <a:avLst/>
          </a:prstGeom>
          <a:solidFill>
            <a:schemeClr val="bg1"/>
          </a:solidFill>
          <a:ln w="19050">
            <a:solidFill>
              <a:schemeClr val="accent1"/>
            </a:solidFill>
            <a:prstDash val="solid"/>
          </a:ln>
        </p:spPr>
        <p:txBody>
          <a:bodyPr wrap="square" rtlCol="0">
            <a:spAutoFit/>
          </a:bodyPr>
          <a:lstStyle>
            <a:defPPr>
              <a:defRPr lang="pt-BR"/>
            </a:defPPr>
            <a:lvl1pPr marL="0" marR="0" lvl="0" indent="0" algn="ctr" defTabSz="914400" eaLnBrk="1" fontAlgn="auto" latinLnBrk="0" hangingPunct="1">
              <a:lnSpc>
                <a:spcPct val="100000"/>
              </a:lnSpc>
              <a:spcBef>
                <a:spcPts val="0"/>
              </a:spcBef>
              <a:spcAft>
                <a:spcPts val="0"/>
              </a:spcAft>
              <a:buClrTx/>
              <a:buSzTx/>
              <a:buFontTx/>
              <a:buNone/>
              <a:tabLst/>
              <a:defRPr kumimoji="0" sz="900" b="0" i="0" u="none" strike="noStrike" kern="0" cap="none" spc="0" normalizeH="0" baseline="0">
                <a:ln>
                  <a:noFill/>
                </a:ln>
                <a:solidFill>
                  <a:srgbClr val="002E6E"/>
                </a:solidFill>
                <a:effectLst/>
                <a:uLnTx/>
                <a:uFillTx/>
                <a:latin typeface="Tahoma" pitchFamily="34" charset="0"/>
                <a:ea typeface="ＭＳ Ｐゴシック" pitchFamily="-112" charset="-128"/>
                <a:cs typeface="+mn-cs"/>
              </a:defRPr>
            </a:lvl1pPr>
          </a:lstStyle>
          <a:p>
            <a:r>
              <a:rPr lang="pt-BR" sz="1200" dirty="0">
                <a:ea typeface="Tahoma" panose="020B0604030504040204" pitchFamily="34" charset="0"/>
                <a:cs typeface="Tahoma" panose="020B0604030504040204" pitchFamily="34" charset="0"/>
              </a:rPr>
              <a:t>Conclusão da Obra</a:t>
            </a:r>
          </a:p>
        </p:txBody>
      </p:sp>
      <p:sp>
        <p:nvSpPr>
          <p:cNvPr id="20" name="CaixaDeTexto 19"/>
          <p:cNvSpPr txBox="1"/>
          <p:nvPr>
            <p:custDataLst>
              <p:tags r:id="rId10"/>
            </p:custDataLst>
          </p:nvPr>
        </p:nvSpPr>
        <p:spPr>
          <a:xfrm>
            <a:off x="6685406" y="3183359"/>
            <a:ext cx="558174" cy="461665"/>
          </a:xfrm>
          <a:prstGeom prst="rect">
            <a:avLst/>
          </a:prstGeom>
          <a:noFill/>
          <a:ln>
            <a:solidFill>
              <a:srgbClr val="EBEBEB"/>
            </a:solidFill>
            <a:prstDash val="solid"/>
          </a:ln>
        </p:spPr>
        <p:txBody>
          <a:bodyPr wrap="square" rtlCol="0">
            <a:spAutoFit/>
          </a:bodyPr>
          <a:lstStyle/>
          <a:p>
            <a:pPr algn="ct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Timing </a:t>
            </a:r>
            <a:r>
              <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24</a:t>
            </a:r>
            <a:endPar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1" name="CaixaDeTexto 20"/>
          <p:cNvSpPr txBox="1"/>
          <p:nvPr>
            <p:custDataLst>
              <p:tags r:id="rId11"/>
            </p:custDataLst>
          </p:nvPr>
        </p:nvSpPr>
        <p:spPr>
          <a:xfrm>
            <a:off x="7878162" y="3181538"/>
            <a:ext cx="558174" cy="461665"/>
          </a:xfrm>
          <a:prstGeom prst="rect">
            <a:avLst/>
          </a:prstGeom>
          <a:noFill/>
          <a:ln>
            <a:solidFill>
              <a:schemeClr val="bg1"/>
            </a:solidFill>
            <a:prstDash val="solid"/>
          </a:ln>
        </p:spPr>
        <p:txBody>
          <a:bodyPr wrap="square" rtlCol="0">
            <a:spAutoFit/>
          </a:bodyPr>
          <a:lstStyle/>
          <a:p>
            <a:pPr algn="ct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Timing </a:t>
            </a:r>
            <a:r>
              <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35</a:t>
            </a:r>
            <a:endPar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2" name="CaixaDeTexto 21"/>
          <p:cNvSpPr txBox="1"/>
          <p:nvPr>
            <p:custDataLst>
              <p:tags r:id="rId12"/>
            </p:custDataLst>
          </p:nvPr>
        </p:nvSpPr>
        <p:spPr>
          <a:xfrm>
            <a:off x="2722323" y="3202804"/>
            <a:ext cx="558174" cy="461665"/>
          </a:xfrm>
          <a:prstGeom prst="rect">
            <a:avLst/>
          </a:prstGeom>
          <a:noFill/>
          <a:ln>
            <a:solidFill>
              <a:srgbClr val="EBEBEB"/>
            </a:solidFill>
            <a:prstDash val="solid"/>
          </a:ln>
        </p:spPr>
        <p:txBody>
          <a:bodyPr wrap="square" rtlCol="0">
            <a:spAutoFit/>
          </a:bodyPr>
          <a:lstStyle/>
          <a:p>
            <a:pPr algn="ct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Timing 6</a:t>
            </a:r>
            <a:endPar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cxnSp>
        <p:nvCxnSpPr>
          <p:cNvPr id="23" name="Conector reto 22"/>
          <p:cNvCxnSpPr/>
          <p:nvPr>
            <p:custDataLst>
              <p:tags r:id="rId13"/>
            </p:custDataLst>
          </p:nvPr>
        </p:nvCxnSpPr>
        <p:spPr>
          <a:xfrm flipV="1">
            <a:off x="1895953" y="3090620"/>
            <a:ext cx="1114695" cy="0"/>
          </a:xfrm>
          <a:prstGeom prst="line">
            <a:avLst/>
          </a:prstGeom>
          <a:noFill/>
          <a:ln w="19050" cap="flat" cmpd="sng" algn="ctr">
            <a:solidFill>
              <a:schemeClr val="tx1"/>
            </a:solidFill>
            <a:prstDash val="solid"/>
            <a:headEnd type="oval" w="med" len="med"/>
            <a:tailEnd type="oval" w="med" len="med"/>
          </a:ln>
          <a:effectLst/>
        </p:spPr>
      </p:cxnSp>
      <p:cxnSp>
        <p:nvCxnSpPr>
          <p:cNvPr id="24" name="Conector reto 23"/>
          <p:cNvCxnSpPr/>
          <p:nvPr>
            <p:custDataLst>
              <p:tags r:id="rId14"/>
            </p:custDataLst>
          </p:nvPr>
        </p:nvCxnSpPr>
        <p:spPr>
          <a:xfrm>
            <a:off x="3010648" y="3090620"/>
            <a:ext cx="1493925" cy="0"/>
          </a:xfrm>
          <a:prstGeom prst="line">
            <a:avLst/>
          </a:prstGeom>
          <a:noFill/>
          <a:ln w="19050" cap="flat" cmpd="sng" algn="ctr">
            <a:solidFill>
              <a:schemeClr val="tx1"/>
            </a:solidFill>
            <a:prstDash val="solid"/>
            <a:headEnd type="oval" w="med" len="med"/>
            <a:tailEnd type="oval" w="med" len="med"/>
          </a:ln>
          <a:effectLst/>
        </p:spPr>
      </p:cxnSp>
      <p:cxnSp>
        <p:nvCxnSpPr>
          <p:cNvPr id="25" name="Conector reto 24"/>
          <p:cNvCxnSpPr/>
          <p:nvPr>
            <p:custDataLst>
              <p:tags r:id="rId15"/>
            </p:custDataLst>
          </p:nvPr>
        </p:nvCxnSpPr>
        <p:spPr>
          <a:xfrm flipV="1">
            <a:off x="4504573" y="3090620"/>
            <a:ext cx="1123408" cy="0"/>
          </a:xfrm>
          <a:prstGeom prst="line">
            <a:avLst/>
          </a:prstGeom>
          <a:noFill/>
          <a:ln w="19050" cap="flat" cmpd="sng" algn="ctr">
            <a:solidFill>
              <a:schemeClr val="tx1"/>
            </a:solidFill>
            <a:prstDash val="solid"/>
            <a:headEnd type="oval" w="med" len="med"/>
            <a:tailEnd type="oval" w="med" len="med"/>
          </a:ln>
          <a:effectLst/>
        </p:spPr>
      </p:cxnSp>
      <p:cxnSp>
        <p:nvCxnSpPr>
          <p:cNvPr id="26" name="Conector reto 25"/>
          <p:cNvCxnSpPr/>
          <p:nvPr>
            <p:custDataLst>
              <p:tags r:id="rId16"/>
            </p:custDataLst>
          </p:nvPr>
        </p:nvCxnSpPr>
        <p:spPr>
          <a:xfrm>
            <a:off x="5627981" y="3090620"/>
            <a:ext cx="1307638" cy="0"/>
          </a:xfrm>
          <a:prstGeom prst="line">
            <a:avLst/>
          </a:prstGeom>
          <a:noFill/>
          <a:ln w="19050" cap="flat" cmpd="sng" algn="ctr">
            <a:solidFill>
              <a:schemeClr val="tx1"/>
            </a:solidFill>
            <a:prstDash val="solid"/>
            <a:headEnd type="oval" w="med" len="med"/>
            <a:tailEnd type="oval" w="med" len="med"/>
          </a:ln>
          <a:effectLst/>
        </p:spPr>
      </p:cxnSp>
      <p:cxnSp>
        <p:nvCxnSpPr>
          <p:cNvPr id="27" name="Conector reto 26"/>
          <p:cNvCxnSpPr/>
          <p:nvPr>
            <p:custDataLst>
              <p:tags r:id="rId17"/>
            </p:custDataLst>
          </p:nvPr>
        </p:nvCxnSpPr>
        <p:spPr>
          <a:xfrm flipV="1">
            <a:off x="6935619" y="3090620"/>
            <a:ext cx="1669478" cy="0"/>
          </a:xfrm>
          <a:prstGeom prst="line">
            <a:avLst/>
          </a:prstGeom>
          <a:noFill/>
          <a:ln w="19050" cap="flat" cmpd="sng" algn="ctr">
            <a:solidFill>
              <a:schemeClr val="tx1"/>
            </a:solidFill>
            <a:prstDash val="solid"/>
            <a:headEnd type="oval" w="med" len="med"/>
            <a:tailEnd type="oval" w="med" len="med"/>
          </a:ln>
          <a:effectLst/>
        </p:spPr>
      </p:cxnSp>
      <p:cxnSp>
        <p:nvCxnSpPr>
          <p:cNvPr id="28" name="Conector reto 27"/>
          <p:cNvCxnSpPr/>
          <p:nvPr>
            <p:custDataLst>
              <p:tags r:id="rId18"/>
            </p:custDataLst>
          </p:nvPr>
        </p:nvCxnSpPr>
        <p:spPr>
          <a:xfrm>
            <a:off x="802522" y="3090620"/>
            <a:ext cx="1093431" cy="0"/>
          </a:xfrm>
          <a:prstGeom prst="line">
            <a:avLst/>
          </a:prstGeom>
          <a:noFill/>
          <a:ln w="19050" cap="flat" cmpd="sng" algn="ctr">
            <a:solidFill>
              <a:schemeClr val="tx1"/>
            </a:solidFill>
            <a:prstDash val="solid"/>
            <a:headEnd type="oval" w="med" len="med"/>
            <a:tailEnd type="oval" w="med" len="med"/>
          </a:ln>
          <a:effectLst/>
        </p:spPr>
      </p:cxnSp>
      <p:sp>
        <p:nvSpPr>
          <p:cNvPr id="29" name="Texto explicativo em seta para baixo 28"/>
          <p:cNvSpPr/>
          <p:nvPr>
            <p:custDataLst>
              <p:tags r:id="rId19"/>
            </p:custDataLst>
          </p:nvPr>
        </p:nvSpPr>
        <p:spPr>
          <a:xfrm>
            <a:off x="6372200" y="1268760"/>
            <a:ext cx="1126954" cy="1080120"/>
          </a:xfrm>
          <a:prstGeom prst="downArrowCallout">
            <a:avLst>
              <a:gd name="adj1" fmla="val 0"/>
              <a:gd name="adj2" fmla="val 6350"/>
              <a:gd name="adj3" fmla="val 21887"/>
              <a:gd name="adj4" fmla="val 58747"/>
            </a:avLst>
          </a:prstGeom>
          <a:no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0" i="0" u="none" strike="noStrike" kern="0" cap="none" spc="0" normalizeH="0" baseline="0" noProof="0" dirty="0" smtClean="0">
                <a:ln>
                  <a:noFill/>
                </a:ln>
                <a:solidFill>
                  <a:srgbClr val="002E6E"/>
                </a:solidFill>
                <a:effectLst/>
                <a:uLnTx/>
                <a:uFillTx/>
                <a:latin typeface="Tahoma" panose="020B0604030504040204" pitchFamily="34" charset="0"/>
                <a:ea typeface="Tahoma" panose="020B0604030504040204" pitchFamily="34" charset="0"/>
                <a:cs typeface="Tahoma" panose="020B0604030504040204" pitchFamily="34" charset="0"/>
              </a:rPr>
              <a:t>Entrega de chaves</a:t>
            </a:r>
          </a:p>
        </p:txBody>
      </p:sp>
      <p:sp>
        <p:nvSpPr>
          <p:cNvPr id="30" name="Multiplicar 29"/>
          <p:cNvSpPr/>
          <p:nvPr>
            <p:custDataLst>
              <p:tags r:id="rId20"/>
            </p:custDataLst>
          </p:nvPr>
        </p:nvSpPr>
        <p:spPr>
          <a:xfrm>
            <a:off x="8002168" y="2905954"/>
            <a:ext cx="367178" cy="369332"/>
          </a:xfrm>
          <a:prstGeom prst="mathMultiply">
            <a:avLst>
              <a:gd name="adj1" fmla="val 14626"/>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a:latin typeface="Tahoma" panose="020B0604030504040204" pitchFamily="34" charset="0"/>
              <a:ea typeface="Tahoma" panose="020B0604030504040204" pitchFamily="34" charset="0"/>
              <a:cs typeface="Tahoma" panose="020B0604030504040204" pitchFamily="34" charset="0"/>
            </a:endParaRPr>
          </a:p>
        </p:txBody>
      </p:sp>
      <p:sp>
        <p:nvSpPr>
          <p:cNvPr id="32" name="CaixaDeTexto 31"/>
          <p:cNvSpPr txBox="1"/>
          <p:nvPr>
            <p:custDataLst>
              <p:tags r:id="rId21"/>
            </p:custDataLst>
          </p:nvPr>
        </p:nvSpPr>
        <p:spPr>
          <a:xfrm>
            <a:off x="1475656" y="2420888"/>
            <a:ext cx="864096" cy="461665"/>
          </a:xfrm>
          <a:prstGeom prst="rect">
            <a:avLst/>
          </a:prstGeom>
          <a:solidFill>
            <a:schemeClr val="bg1"/>
          </a:solidFill>
          <a:ln>
            <a:solidFill>
              <a:schemeClr val="accent1"/>
            </a:solidFill>
            <a:prstDash val="solid"/>
          </a:ln>
        </p:spPr>
        <p:txBody>
          <a:bodyPr wrap="square" rtlCol="0">
            <a:spAutoFit/>
          </a:bodyPr>
          <a:lstStyle>
            <a:defPPr>
              <a:defRPr lang="pt-BR"/>
            </a:defPPr>
            <a:lvl1pPr marL="0" marR="0" lvl="0" indent="0" algn="ctr" defTabSz="914400" eaLnBrk="1" fontAlgn="auto" latinLnBrk="0" hangingPunct="1">
              <a:lnSpc>
                <a:spcPct val="100000"/>
              </a:lnSpc>
              <a:spcBef>
                <a:spcPts val="0"/>
              </a:spcBef>
              <a:spcAft>
                <a:spcPts val="0"/>
              </a:spcAft>
              <a:buClrTx/>
              <a:buSzTx/>
              <a:buFontTx/>
              <a:buNone/>
              <a:tabLst/>
              <a:defRPr sz="900" b="0" kern="0">
                <a:solidFill>
                  <a:srgbClr val="002E6E"/>
                </a:solidFill>
                <a:latin typeface="Tahoma" pitchFamily="34" charset="0"/>
                <a:ea typeface="ＭＳ Ｐゴシック" pitchFamily="-112" charset="-128"/>
                <a:cs typeface="+mn-cs"/>
              </a:defRPr>
            </a:lvl1pPr>
          </a:lstStyle>
          <a:p>
            <a:r>
              <a:rPr lang="pt-BR" sz="1200" dirty="0">
                <a:ea typeface="Tahoma" panose="020B0604030504040204" pitchFamily="34" charset="0"/>
                <a:cs typeface="Tahoma" panose="020B0604030504040204" pitchFamily="34" charset="0"/>
              </a:rPr>
              <a:t>Inicio de Obra</a:t>
            </a:r>
          </a:p>
        </p:txBody>
      </p:sp>
      <p:sp>
        <p:nvSpPr>
          <p:cNvPr id="33" name="CaixaDeTexto 32"/>
          <p:cNvSpPr txBox="1"/>
          <p:nvPr>
            <p:custDataLst>
              <p:tags r:id="rId22"/>
            </p:custDataLst>
          </p:nvPr>
        </p:nvSpPr>
        <p:spPr>
          <a:xfrm>
            <a:off x="1892902" y="3717032"/>
            <a:ext cx="1941401" cy="461665"/>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b="0" kern="0" dirty="0" smtClean="0">
                <a:solidFill>
                  <a:schemeClr val="bg1"/>
                </a:solidFill>
                <a:latin typeface="Tahoma" panose="020B0604030504040204" pitchFamily="34" charset="0"/>
                <a:ea typeface="Tahoma" panose="020B0604030504040204" pitchFamily="34" charset="0"/>
                <a:cs typeface="Tahoma" panose="020B0604030504040204" pitchFamily="34" charset="0"/>
              </a:rPr>
              <a:t>Segurança para compradores</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4" name="CaixaDeTexto 33"/>
          <p:cNvSpPr txBox="1"/>
          <p:nvPr>
            <p:custDataLst>
              <p:tags r:id="rId23"/>
            </p:custDataLst>
          </p:nvPr>
        </p:nvSpPr>
        <p:spPr>
          <a:xfrm>
            <a:off x="1914168" y="4263479"/>
            <a:ext cx="1920136" cy="461665"/>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b="0" kern="0" dirty="0" smtClean="0">
                <a:solidFill>
                  <a:schemeClr val="bg1"/>
                </a:solidFill>
                <a:latin typeface="Tahoma" panose="020B0604030504040204" pitchFamily="34" charset="0"/>
                <a:ea typeface="Tahoma" panose="020B0604030504040204" pitchFamily="34" charset="0"/>
                <a:cs typeface="Tahoma" panose="020B0604030504040204" pitchFamily="34" charset="0"/>
              </a:rPr>
              <a:t>Segurança para bancos -repasses</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5" name="CaixaDeTexto 34"/>
          <p:cNvSpPr txBox="1"/>
          <p:nvPr>
            <p:custDataLst>
              <p:tags r:id="rId24"/>
            </p:custDataLst>
          </p:nvPr>
        </p:nvSpPr>
        <p:spPr>
          <a:xfrm>
            <a:off x="5971998" y="3789040"/>
            <a:ext cx="1912370" cy="288032"/>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b="0" kern="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Distratos</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6" name="CaixaDeTexto 35"/>
          <p:cNvSpPr txBox="1"/>
          <p:nvPr>
            <p:custDataLst>
              <p:tags r:id="rId25"/>
            </p:custDataLst>
          </p:nvPr>
        </p:nvSpPr>
        <p:spPr>
          <a:xfrm>
            <a:off x="1920756" y="4839543"/>
            <a:ext cx="1941401" cy="461665"/>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kern="0" dirty="0">
                <a:solidFill>
                  <a:schemeClr val="bg1"/>
                </a:solidFill>
                <a:latin typeface="Tahoma" panose="020B0604030504040204" pitchFamily="34" charset="0"/>
                <a:ea typeface="Tahoma" panose="020B0604030504040204" pitchFamily="34" charset="0"/>
                <a:cs typeface="Tahoma" panose="020B0604030504040204" pitchFamily="34" charset="0"/>
              </a:rPr>
              <a:t>A</a:t>
            </a:r>
            <a:r>
              <a:rPr lang="pt-BR" sz="1200" kern="0" dirty="0" smtClean="0">
                <a:solidFill>
                  <a:schemeClr val="bg1"/>
                </a:solidFill>
                <a:latin typeface="Tahoma" panose="020B0604030504040204" pitchFamily="34" charset="0"/>
                <a:ea typeface="Tahoma" panose="020B0604030504040204" pitchFamily="34" charset="0"/>
                <a:cs typeface="Tahoma" panose="020B0604030504040204" pitchFamily="34" charset="0"/>
              </a:rPr>
              <a:t>provação de crédito - bancos</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7" name="CaixaDeTexto 36"/>
          <p:cNvSpPr txBox="1"/>
          <p:nvPr>
            <p:custDataLst>
              <p:tags r:id="rId26"/>
            </p:custDataLst>
          </p:nvPr>
        </p:nvSpPr>
        <p:spPr>
          <a:xfrm>
            <a:off x="5940152" y="4232121"/>
            <a:ext cx="1941401" cy="276999"/>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kern="0" dirty="0" smtClean="0">
                <a:solidFill>
                  <a:schemeClr val="bg1"/>
                </a:solidFill>
                <a:latin typeface="Tahoma" panose="020B0604030504040204" pitchFamily="34" charset="0"/>
                <a:ea typeface="Tahoma" panose="020B0604030504040204" pitchFamily="34" charset="0"/>
                <a:cs typeface="Tahoma" panose="020B0604030504040204" pitchFamily="34" charset="0"/>
              </a:rPr>
              <a:t>Otimização ciclo de caixa</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8" name="CaixaDeTexto 37"/>
          <p:cNvSpPr txBox="1"/>
          <p:nvPr>
            <p:custDataLst>
              <p:tags r:id="rId27"/>
            </p:custDataLst>
          </p:nvPr>
        </p:nvSpPr>
        <p:spPr>
          <a:xfrm>
            <a:off x="5965326" y="4623519"/>
            <a:ext cx="1941401" cy="461665"/>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kern="0" dirty="0" smtClean="0">
                <a:solidFill>
                  <a:schemeClr val="bg1"/>
                </a:solidFill>
                <a:latin typeface="Tahoma" panose="020B0604030504040204" pitchFamily="34" charset="0"/>
                <a:ea typeface="Tahoma" panose="020B0604030504040204" pitchFamily="34" charset="0"/>
                <a:cs typeface="Tahoma" panose="020B0604030504040204" pitchFamily="34" charset="0"/>
              </a:rPr>
              <a:t>Otimização máquina -crédito</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9" name="CaixaDeTexto 38"/>
          <p:cNvSpPr txBox="1"/>
          <p:nvPr>
            <p:custDataLst>
              <p:tags r:id="rId28"/>
            </p:custDataLst>
          </p:nvPr>
        </p:nvSpPr>
        <p:spPr>
          <a:xfrm>
            <a:off x="395536" y="3857888"/>
            <a:ext cx="1105294" cy="646331"/>
          </a:xfrm>
          <a:prstGeom prst="rect">
            <a:avLst/>
          </a:prstGeom>
          <a:solidFill>
            <a:schemeClr val="bg1"/>
          </a:solidFill>
          <a:ln>
            <a:solidFill>
              <a:schemeClr val="accent1"/>
            </a:solidFill>
            <a:prstDash val="solid"/>
          </a:ln>
        </p:spPr>
        <p:txBody>
          <a:bodyPr wrap="square" rtlCol="0">
            <a:spAutoFit/>
          </a:bodyPr>
          <a:lstStyle>
            <a:defPPr>
              <a:defRPr lang="pt-BR"/>
            </a:defPPr>
            <a:lvl1pPr marL="0" marR="0" lvl="0" indent="0" algn="ctr" defTabSz="914400" eaLnBrk="1" fontAlgn="auto" latinLnBrk="0" hangingPunct="1">
              <a:lnSpc>
                <a:spcPct val="100000"/>
              </a:lnSpc>
              <a:spcBef>
                <a:spcPts val="0"/>
              </a:spcBef>
              <a:spcAft>
                <a:spcPts val="0"/>
              </a:spcAft>
              <a:buClrTx/>
              <a:buSzTx/>
              <a:buFontTx/>
              <a:buNone/>
              <a:tabLst/>
              <a:defRPr sz="900" b="0" kern="0">
                <a:solidFill>
                  <a:srgbClr val="002E6E"/>
                </a:solidFill>
                <a:latin typeface="Tahoma" pitchFamily="34" charset="0"/>
                <a:ea typeface="ＭＳ Ｐゴシック" pitchFamily="-112" charset="-128"/>
                <a:cs typeface="+mn-cs"/>
              </a:defRPr>
            </a:lvl1pPr>
          </a:lstStyle>
          <a:p>
            <a:r>
              <a:rPr lang="pt-BR" sz="1200" dirty="0" smtClean="0">
                <a:ea typeface="Tahoma" panose="020B0604030504040204" pitchFamily="34" charset="0"/>
                <a:cs typeface="Tahoma" panose="020B0604030504040204" pitchFamily="34" charset="0"/>
              </a:rPr>
              <a:t>Insegurança nas aprovações</a:t>
            </a:r>
            <a:endParaRPr lang="pt-BR" sz="1200" dirty="0">
              <a:ea typeface="Tahoma" panose="020B0604030504040204" pitchFamily="34" charset="0"/>
              <a:cs typeface="Tahoma" panose="020B0604030504040204" pitchFamily="34" charset="0"/>
            </a:endParaRPr>
          </a:p>
        </p:txBody>
      </p:sp>
      <p:sp>
        <p:nvSpPr>
          <p:cNvPr id="40" name="CaixaDeTexto 39"/>
          <p:cNvSpPr txBox="1"/>
          <p:nvPr>
            <p:custDataLst>
              <p:tags r:id="rId29"/>
            </p:custDataLst>
          </p:nvPr>
        </p:nvSpPr>
        <p:spPr>
          <a:xfrm>
            <a:off x="420710" y="4767535"/>
            <a:ext cx="1054946" cy="276999"/>
          </a:xfrm>
          <a:prstGeom prst="rect">
            <a:avLst/>
          </a:prstGeom>
          <a:solidFill>
            <a:schemeClr val="bg1"/>
          </a:solidFill>
          <a:ln>
            <a:solidFill>
              <a:schemeClr val="accent1"/>
            </a:solidFill>
            <a:prstDash val="solid"/>
          </a:ln>
        </p:spPr>
        <p:txBody>
          <a:bodyPr wrap="square" rtlCol="0">
            <a:spAutoFit/>
          </a:bodyPr>
          <a:lstStyle>
            <a:defPPr>
              <a:defRPr lang="pt-BR"/>
            </a:defPPr>
            <a:lvl1pPr marL="0" marR="0" lvl="0" indent="0" algn="ctr" defTabSz="914400" eaLnBrk="1" fontAlgn="auto" latinLnBrk="0" hangingPunct="1">
              <a:lnSpc>
                <a:spcPct val="100000"/>
              </a:lnSpc>
              <a:spcBef>
                <a:spcPts val="0"/>
              </a:spcBef>
              <a:spcAft>
                <a:spcPts val="0"/>
              </a:spcAft>
              <a:buClrTx/>
              <a:buSzTx/>
              <a:buFontTx/>
              <a:buNone/>
              <a:tabLst/>
              <a:defRPr sz="900" b="0" kern="0">
                <a:solidFill>
                  <a:srgbClr val="002E6E"/>
                </a:solidFill>
                <a:latin typeface="Tahoma" pitchFamily="34" charset="0"/>
                <a:ea typeface="ＭＳ Ｐゴシック" pitchFamily="-112" charset="-128"/>
                <a:cs typeface="+mn-cs"/>
              </a:defRPr>
            </a:lvl1pPr>
          </a:lstStyle>
          <a:p>
            <a:r>
              <a:rPr lang="pt-BR" sz="1200" dirty="0" smtClean="0">
                <a:ea typeface="Tahoma" panose="020B0604030504040204" pitchFamily="34" charset="0"/>
                <a:cs typeface="Tahoma" panose="020B0604030504040204" pitchFamily="34" charset="0"/>
              </a:rPr>
              <a:t>Prazos</a:t>
            </a:r>
            <a:r>
              <a:rPr lang="pt-BR" dirty="0" smtClean="0">
                <a:ea typeface="Tahoma" panose="020B0604030504040204" pitchFamily="34" charset="0"/>
                <a:cs typeface="Tahoma" panose="020B0604030504040204" pitchFamily="34" charset="0"/>
              </a:rPr>
              <a:t> </a:t>
            </a:r>
            <a:endParaRPr lang="pt-BR" dirty="0">
              <a:ea typeface="Tahoma" panose="020B0604030504040204" pitchFamily="34" charset="0"/>
              <a:cs typeface="Tahoma" panose="020B0604030504040204" pitchFamily="34" charset="0"/>
            </a:endParaRPr>
          </a:p>
        </p:txBody>
      </p:sp>
      <p:sp>
        <p:nvSpPr>
          <p:cNvPr id="41" name="CaixaDeTexto 40"/>
          <p:cNvSpPr txBox="1"/>
          <p:nvPr/>
        </p:nvSpPr>
        <p:spPr>
          <a:xfrm>
            <a:off x="2411760" y="260648"/>
            <a:ext cx="6732240"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Proposto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2" name="CaixaDeTexto 41"/>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Negócios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1148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Effect transition="in" filter="fade">
                                      <p:cBhvr>
                                        <p:cTn id="7" dur="5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Marco Regulatório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Temas  para priorização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251520" y="1052736"/>
            <a:ext cx="8381446" cy="4884414"/>
          </a:xfrm>
          <a:prstGeom prst="rect">
            <a:avLst/>
          </a:prstGeom>
        </p:spPr>
        <p:txBody>
          <a:bodyPr wrap="square">
            <a:spAutoFit/>
          </a:bodyPr>
          <a:lstStyle/>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        </a:t>
            </a:r>
          </a:p>
          <a:p>
            <a:pPr marL="0" lvl="1">
              <a:lnSpc>
                <a:spcPct val="110000"/>
              </a:lnSpc>
              <a:spcBef>
                <a:spcPts val="6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 </a:t>
            </a:r>
            <a:r>
              <a:rPr lang="pt-BR" sz="1400" b="1" dirty="0" smtClean="0">
                <a:latin typeface="Tahoma" panose="020B0604030504040204" pitchFamily="34" charset="0"/>
                <a:ea typeface="Tahoma" panose="020B0604030504040204" pitchFamily="34" charset="0"/>
                <a:cs typeface="Tahoma" panose="020B0604030504040204" pitchFamily="34" charset="0"/>
              </a:rPr>
              <a:t>     Relações de trabalho</a:t>
            </a:r>
          </a:p>
          <a:p>
            <a:pPr marL="6381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Subjetividade </a:t>
            </a:r>
            <a:r>
              <a:rPr lang="pt-BR" sz="1400" b="1" dirty="0">
                <a:latin typeface="Tahoma" panose="020B0604030504040204" pitchFamily="34" charset="0"/>
                <a:ea typeface="Tahoma" panose="020B0604030504040204" pitchFamily="34" charset="0"/>
                <a:cs typeface="Tahoma" panose="020B0604030504040204" pitchFamily="34" charset="0"/>
              </a:rPr>
              <a:t>e arbitrariedade no trabalho análogo</a:t>
            </a:r>
          </a:p>
          <a:p>
            <a:pPr marL="1257300" lvl="3" indent="-342900">
              <a:lnSpc>
                <a:spcPct val="110000"/>
              </a:lnSpc>
              <a:spcBef>
                <a:spcPts val="600"/>
              </a:spcBef>
              <a:buClr>
                <a:schemeClr val="tx1"/>
              </a:buClr>
              <a:buFont typeface="+mj-lt"/>
              <a:buAutoNum type="arabicPeriod"/>
            </a:pPr>
            <a:r>
              <a:rPr lang="pt-BR" sz="1400" dirty="0" smtClean="0">
                <a:latin typeface="Tahoma" panose="020B0604030504040204" pitchFamily="34" charset="0"/>
                <a:ea typeface="Tahoma" panose="020B0604030504040204" pitchFamily="34" charset="0"/>
                <a:cs typeface="Tahoma" panose="020B0604030504040204" pitchFamily="34" charset="0"/>
              </a:rPr>
              <a:t>Lei definindo Trabalho Análogo à Escravidão</a:t>
            </a:r>
          </a:p>
          <a:p>
            <a:pPr marL="1257300" lvl="3" indent="-342900">
              <a:lnSpc>
                <a:spcPct val="110000"/>
              </a:lnSpc>
              <a:spcBef>
                <a:spcPts val="600"/>
              </a:spcBef>
              <a:buClr>
                <a:schemeClr val="tx1"/>
              </a:buClr>
              <a:buFont typeface="+mj-lt"/>
              <a:buAutoNum type="arabicPeriod"/>
            </a:pPr>
            <a:r>
              <a:rPr lang="pt-BR" sz="1400" dirty="0" smtClean="0">
                <a:latin typeface="Tahoma" panose="020B0604030504040204" pitchFamily="34" charset="0"/>
                <a:ea typeface="Tahoma" panose="020B0604030504040204" pitchFamily="34" charset="0"/>
                <a:cs typeface="Tahoma" panose="020B0604030504040204" pitchFamily="34" charset="0"/>
              </a:rPr>
              <a:t>Portaria disciplinando processo de inclusão na Lista</a:t>
            </a:r>
          </a:p>
          <a:p>
            <a:pPr marL="1095375" lvl="3"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Jairo: ênfase em 2</a:t>
            </a:r>
          </a:p>
          <a:p>
            <a:pPr marL="638175" lvl="2" indent="-180975">
              <a:lnSpc>
                <a:spcPct val="110000"/>
              </a:lnSpc>
              <a:spcBef>
                <a:spcPts val="6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Boas </a:t>
            </a:r>
            <a:r>
              <a:rPr lang="pt-BR" sz="1400" b="1" dirty="0">
                <a:latin typeface="Tahoma" panose="020B0604030504040204" pitchFamily="34" charset="0"/>
                <a:ea typeface="Tahoma" panose="020B0604030504040204" pitchFamily="34" charset="0"/>
                <a:cs typeface="Tahoma" panose="020B0604030504040204" pitchFamily="34" charset="0"/>
              </a:rPr>
              <a:t>práticas OIT </a:t>
            </a:r>
            <a:r>
              <a:rPr lang="pt-BR" sz="1400" b="1" dirty="0" smtClean="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manual sobre condições do trabalho</a:t>
            </a:r>
          </a:p>
          <a:p>
            <a:pPr marL="638175" lvl="2" indent="-180975">
              <a:lnSpc>
                <a:spcPct val="110000"/>
              </a:lnSpc>
              <a:spcBef>
                <a:spcPts val="6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Certificação </a:t>
            </a:r>
            <a:r>
              <a:rPr lang="pt-BR" sz="1400" b="1" dirty="0">
                <a:latin typeface="Tahoma" panose="020B0604030504040204" pitchFamily="34" charset="0"/>
                <a:ea typeface="Tahoma" panose="020B0604030504040204" pitchFamily="34" charset="0"/>
                <a:cs typeface="Tahoma" panose="020B0604030504040204" pitchFamily="34" charset="0"/>
              </a:rPr>
              <a:t>ABNT - </a:t>
            </a:r>
            <a:r>
              <a:rPr lang="pt-BR" sz="1400" dirty="0">
                <a:latin typeface="Tahoma" panose="020B0604030504040204" pitchFamily="34" charset="0"/>
                <a:ea typeface="Tahoma" panose="020B0604030504040204" pitchFamily="34" charset="0"/>
                <a:cs typeface="Tahoma" panose="020B0604030504040204" pitchFamily="34" charset="0"/>
              </a:rPr>
              <a:t>esforço por participação e controle, risco de não se obter o reconhecimento esperado. Atualização sobre eventual trabalho da ABNT sobre trabalho análogo em moldes internacionais, para neste caso buscarmos nossa participação</a:t>
            </a:r>
          </a:p>
          <a:p>
            <a:pPr marL="638175" lvl="2" indent="-180975">
              <a:lnSpc>
                <a:spcPct val="110000"/>
              </a:lnSpc>
              <a:spcBef>
                <a:spcPts val="6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457200" lvl="2">
              <a:lnSpc>
                <a:spcPct val="110000"/>
              </a:lnSpc>
              <a:spcBef>
                <a:spcPts val="600"/>
              </a:spcBef>
              <a:buClr>
                <a:schemeClr val="tx1"/>
              </a:buClr>
            </a:pPr>
            <a:r>
              <a:rPr lang="pt-BR" sz="1400" b="1">
                <a:latin typeface="Tahoma" panose="020B0604030504040204" pitchFamily="34" charset="0"/>
                <a:ea typeface="Tahoma" panose="020B0604030504040204" pitchFamily="34" charset="0"/>
                <a:cs typeface="Tahoma" panose="020B0604030504040204" pitchFamily="34" charset="0"/>
              </a:rPr>
              <a:t>Grupo Destacado com Conselho </a:t>
            </a:r>
            <a:r>
              <a:rPr lang="pt-BR" sz="1400" b="1" smtClean="0">
                <a:latin typeface="Tahoma" panose="020B0604030504040204" pitchFamily="34" charset="0"/>
                <a:ea typeface="Tahoma" panose="020B0604030504040204" pitchFamily="34" charset="0"/>
                <a:cs typeface="Tahoma" panose="020B0604030504040204" pitchFamily="34" charset="0"/>
              </a:rPr>
              <a:t>Jurídico, Comitê </a:t>
            </a:r>
            <a:r>
              <a:rPr lang="pt-BR" sz="1400" b="1" dirty="0" smtClean="0">
                <a:latin typeface="Tahoma" panose="020B0604030504040204" pitchFamily="34" charset="0"/>
                <a:ea typeface="Tahoma" panose="020B0604030504040204" pitchFamily="34" charset="0"/>
                <a:cs typeface="Tahoma" panose="020B0604030504040204" pitchFamily="34" charset="0"/>
              </a:rPr>
              <a:t>de Comunicação, FSB</a:t>
            </a:r>
          </a:p>
          <a:p>
            <a:pPr marL="457200" lvl="2">
              <a:lnSpc>
                <a:spcPct val="110000"/>
              </a:lnSpc>
              <a:spcBef>
                <a:spcPts val="600"/>
              </a:spcBef>
              <a:buClr>
                <a:schemeClr val="tx1"/>
              </a:buClr>
            </a:pPr>
            <a:endParaRPr lang="pt-BR" sz="1400" b="1" dirty="0">
              <a:latin typeface="Tahoma" panose="020B0604030504040204" pitchFamily="34" charset="0"/>
              <a:ea typeface="Tahoma" panose="020B0604030504040204" pitchFamily="34" charset="0"/>
              <a:cs typeface="Tahoma" panose="020B0604030504040204" pitchFamily="34" charset="0"/>
            </a:endParaRPr>
          </a:p>
        </p:txBody>
      </p:sp>
      <p:sp>
        <p:nvSpPr>
          <p:cNvPr id="11" name="Retângulo 10"/>
          <p:cNvSpPr/>
          <p:nvPr/>
        </p:nvSpPr>
        <p:spPr>
          <a:xfrm>
            <a:off x="323528" y="1412776"/>
            <a:ext cx="216000" cy="180000"/>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1"/>
                </a:solidFill>
              </a:rPr>
              <a:t>2</a:t>
            </a:r>
          </a:p>
        </p:txBody>
      </p:sp>
      <p:sp>
        <p:nvSpPr>
          <p:cNvPr id="15" name="Rectangle 1"/>
          <p:cNvSpPr/>
          <p:nvPr/>
        </p:nvSpPr>
        <p:spPr>
          <a:xfrm>
            <a:off x="107504" y="692696"/>
            <a:ext cx="8856984" cy="306944"/>
          </a:xfrm>
          <a:prstGeom prst="rect">
            <a:avLst/>
          </a:prstGeom>
        </p:spPr>
        <p:txBody>
          <a:bodyPr wrap="square">
            <a:spAutoFit/>
          </a:bodyPr>
          <a:lstStyle/>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Priorização dos temas, Comitês e Mesas</a:t>
            </a:r>
          </a:p>
        </p:txBody>
      </p:sp>
    </p:spTree>
    <p:extLst>
      <p:ext uri="{BB962C8B-B14F-4D97-AF65-F5344CB8AC3E}">
        <p14:creationId xmlns:p14="http://schemas.microsoft.com/office/powerpoint/2010/main" val="3689302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Marco Regulatório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Temas para priorização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295010" y="692696"/>
            <a:ext cx="8381446" cy="5352234"/>
          </a:xfrm>
          <a:prstGeom prst="rect">
            <a:avLst/>
          </a:prstGeom>
        </p:spPr>
        <p:txBody>
          <a:bodyPr wrap="square">
            <a:spAutoFit/>
          </a:bodyPr>
          <a:lstStyle/>
          <a:p>
            <a:pPr marL="1371600" lvl="4">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       Cipoal </a:t>
            </a:r>
            <a:r>
              <a:rPr lang="pt-BR" sz="1400" b="1" dirty="0">
                <a:latin typeface="Tahoma" panose="020B0604030504040204" pitchFamily="34" charset="0"/>
                <a:ea typeface="Tahoma" panose="020B0604030504040204" pitchFamily="34" charset="0"/>
                <a:cs typeface="Tahoma" panose="020B0604030504040204" pitchFamily="34" charset="0"/>
              </a:rPr>
              <a:t>legal – simplificação</a:t>
            </a:r>
          </a:p>
          <a:p>
            <a:pPr marL="638175" lvl="2"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Levantamento Biblioteca do Congresso – JK</a:t>
            </a:r>
          </a:p>
          <a:p>
            <a:pPr marL="6381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457200" lvl="2">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Grupo destacado, com Comitê de Incorporação</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914400" lvl="3">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       Modelo tributário</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Permuta, Receitas Financeiras, ISS, outros pontos</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Despesas compartilhadas</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Discussões em curso com Mesa Contábil - Tributária, a partir de IFRS</a:t>
            </a:r>
          </a:p>
          <a:p>
            <a:pPr marL="457200" lvl="2">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457200" lvl="2">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Grupo destacado</a:t>
            </a:r>
            <a:r>
              <a:rPr lang="pt-BR" sz="1400" dirty="0" smtClean="0">
                <a:latin typeface="Tahoma" panose="020B0604030504040204" pitchFamily="34" charset="0"/>
                <a:ea typeface="Tahoma" panose="020B0604030504040204" pitchFamily="34" charset="0"/>
                <a:cs typeface="Tahoma" panose="020B0604030504040204" pitchFamily="34" charset="0"/>
              </a:rPr>
              <a:t>, </a:t>
            </a:r>
            <a:r>
              <a:rPr lang="pt-BR" sz="1400" b="1" dirty="0" smtClean="0">
                <a:latin typeface="Tahoma" panose="020B0604030504040204" pitchFamily="34" charset="0"/>
                <a:ea typeface="Tahoma" panose="020B0604030504040204" pitchFamily="34" charset="0"/>
                <a:cs typeface="Tahoma" panose="020B0604030504040204" pitchFamily="34" charset="0"/>
              </a:rPr>
              <a:t>com Mesa Contábil-Tributária</a:t>
            </a:r>
            <a:endParaRPr lang="pt-BR" sz="1300" dirty="0" smtClean="0">
              <a:latin typeface="Tahoma" panose="020B0604030504040204" pitchFamily="34" charset="0"/>
              <a:ea typeface="Tahoma" panose="020B0604030504040204" pitchFamily="34" charset="0"/>
              <a:cs typeface="Tahoma" panose="020B0604030504040204" pitchFamily="34" charset="0"/>
            </a:endParaRPr>
          </a:p>
        </p:txBody>
      </p:sp>
      <p:sp>
        <p:nvSpPr>
          <p:cNvPr id="11" name="Retângulo 10"/>
          <p:cNvSpPr/>
          <p:nvPr/>
        </p:nvSpPr>
        <p:spPr>
          <a:xfrm>
            <a:off x="251520" y="1088760"/>
            <a:ext cx="216000" cy="180000"/>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1"/>
                </a:solidFill>
              </a:rPr>
              <a:t>3</a:t>
            </a:r>
          </a:p>
        </p:txBody>
      </p:sp>
      <p:sp>
        <p:nvSpPr>
          <p:cNvPr id="12" name="Retângulo 11"/>
          <p:cNvSpPr/>
          <p:nvPr/>
        </p:nvSpPr>
        <p:spPr>
          <a:xfrm>
            <a:off x="215528" y="4509120"/>
            <a:ext cx="216000" cy="180000"/>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1"/>
                </a:solidFill>
              </a:rPr>
              <a:t>4</a:t>
            </a:r>
          </a:p>
        </p:txBody>
      </p:sp>
      <p:sp>
        <p:nvSpPr>
          <p:cNvPr id="8" name="Retângulo 7"/>
          <p:cNvSpPr/>
          <p:nvPr/>
        </p:nvSpPr>
        <p:spPr>
          <a:xfrm>
            <a:off x="251520" y="1602027"/>
            <a:ext cx="8381446" cy="1898981"/>
          </a:xfrm>
          <a:prstGeom prst="rect">
            <a:avLst/>
          </a:prstGeom>
          <a:solidFill>
            <a:schemeClr val="accent1">
              <a:lumMod val="75000"/>
            </a:schemeClr>
          </a:solidFill>
        </p:spPr>
        <p:txBody>
          <a:bodyPr wrap="square">
            <a:spAutoFit/>
          </a:bodyPr>
          <a:lstStyle/>
          <a:p>
            <a:pPr marL="638175" lvl="2" indent="-180975">
              <a:lnSpc>
                <a:spcPct val="110000"/>
              </a:lnSpc>
              <a:spcBef>
                <a:spcPts val="600"/>
              </a:spcBef>
              <a:buClr>
                <a:schemeClr val="tx1"/>
              </a:buClr>
              <a:buFont typeface="Tahoma" panose="020B0604030504040204" pitchFamily="34" charset="0"/>
              <a:buChar char="›"/>
            </a:pP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Municípios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piloto – radiografia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legal - ajuda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de escritórios de arquitetura – </a:t>
            </a:r>
            <a:r>
              <a:rPr lang="pt-BR" sz="1400" dirty="0" err="1">
                <a:solidFill>
                  <a:schemeClr val="bg1"/>
                </a:solidFill>
                <a:latin typeface="Tahoma" panose="020B0604030504040204" pitchFamily="34" charset="0"/>
                <a:ea typeface="Tahoma" panose="020B0604030504040204" pitchFamily="34" charset="0"/>
                <a:cs typeface="Tahoma" panose="020B0604030504040204" pitchFamily="34" charset="0"/>
              </a:rPr>
              <a:t>ex</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MCAA</a:t>
            </a:r>
          </a:p>
          <a:p>
            <a:pPr marL="638175" lvl="2" indent="-180975">
              <a:lnSpc>
                <a:spcPct val="110000"/>
              </a:lnSpc>
              <a:spcBef>
                <a:spcPts val="600"/>
              </a:spcBef>
              <a:buClr>
                <a:schemeClr val="tx1"/>
              </a:buClr>
              <a:buFont typeface="Tahoma" panose="020B0604030504040204" pitchFamily="34" charset="0"/>
              <a:buChar char="›"/>
            </a:pP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Foco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em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SP e RJ,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com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Secovi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e ADEMI. Exemplo a ser considerado: Guarulhos.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4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pontos:</a:t>
            </a:r>
          </a:p>
          <a:p>
            <a:pPr marL="1095375" lvl="3" indent="-180975">
              <a:lnSpc>
                <a:spcPct val="110000"/>
              </a:lnSpc>
              <a:spcBef>
                <a:spcPts val="600"/>
              </a:spcBef>
              <a:buClr>
                <a:schemeClr val="tx1"/>
              </a:buClr>
              <a:buFont typeface="Tahoma" panose="020B0604030504040204" pitchFamily="34" charset="0"/>
              <a:buChar char="›"/>
            </a:pP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Simplificação legal</a:t>
            </a:r>
          </a:p>
          <a:p>
            <a:pPr marL="1095375" lvl="3" indent="-180975">
              <a:lnSpc>
                <a:spcPct val="110000"/>
              </a:lnSpc>
              <a:spcBef>
                <a:spcPts val="600"/>
              </a:spcBef>
              <a:buClr>
                <a:schemeClr val="tx1"/>
              </a:buClr>
              <a:buFont typeface="Tahoma" panose="020B0604030504040204" pitchFamily="34" charset="0"/>
              <a:buChar char="›"/>
            </a:pP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Processos declaratórios</a:t>
            </a:r>
          </a:p>
          <a:p>
            <a:pPr marL="1095375" lvl="3" indent="-180975">
              <a:lnSpc>
                <a:spcPct val="110000"/>
              </a:lnSpc>
              <a:spcBef>
                <a:spcPts val="600"/>
              </a:spcBef>
              <a:buClr>
                <a:schemeClr val="tx1"/>
              </a:buClr>
              <a:buFont typeface="Tahoma" panose="020B0604030504040204" pitchFamily="34" charset="0"/>
              <a:buChar char="›"/>
            </a:pP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Informatização</a:t>
            </a:r>
          </a:p>
          <a:p>
            <a:pPr marL="1095375" lvl="3" indent="-180975">
              <a:lnSpc>
                <a:spcPct val="110000"/>
              </a:lnSpc>
              <a:spcBef>
                <a:spcPts val="600"/>
              </a:spcBef>
              <a:buClr>
                <a:schemeClr val="tx1"/>
              </a:buClr>
              <a:buFont typeface="Tahoma" panose="020B0604030504040204" pitchFamily="34" charset="0"/>
              <a:buChar char="›"/>
            </a:pP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Balcão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Único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4711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12"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0" y="446474"/>
            <a:ext cx="2987824" cy="360040"/>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r>
              <a:rPr lang="pt-BR"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Defesa da Concorrência</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 </a:t>
            </a:r>
            <a:endParaRPr lang="pt-BR"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414098" y="1203542"/>
            <a:ext cx="1925654" cy="307777"/>
          </a:xfrm>
          <a:prstGeom prst="rect">
            <a:avLst/>
          </a:prstGeom>
        </p:spPr>
        <p:txBody>
          <a:bodyPr wrap="square">
            <a:spAutoFit/>
          </a:bodyPr>
          <a:lstStyle/>
          <a:p>
            <a:r>
              <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rPr>
              <a:t>V</a:t>
            </a:r>
            <a:r>
              <a:rPr lang="pt-BR" sz="1400" b="1" dirty="0" smtClean="0">
                <a:solidFill>
                  <a:srgbClr val="004D8C"/>
                </a:solidFill>
                <a:latin typeface="Tahoma" panose="020B0604030504040204" pitchFamily="34" charset="0"/>
                <a:ea typeface="Tahoma" panose="020B0604030504040204" pitchFamily="34" charset="0"/>
                <a:cs typeface="Tahoma" panose="020B0604030504040204" pitchFamily="34" charset="0"/>
              </a:rPr>
              <a:t>ocê NÃO poderá:</a:t>
            </a:r>
            <a:endPar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endParaRPr>
          </a:p>
        </p:txBody>
      </p:sp>
      <p:cxnSp>
        <p:nvCxnSpPr>
          <p:cNvPr id="13" name="Conector reto 12"/>
          <p:cNvCxnSpPr/>
          <p:nvPr/>
        </p:nvCxnSpPr>
        <p:spPr>
          <a:xfrm>
            <a:off x="2162175" y="1377363"/>
            <a:ext cx="637026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tângulo 9"/>
          <p:cNvSpPr/>
          <p:nvPr/>
        </p:nvSpPr>
        <p:spPr>
          <a:xfrm>
            <a:off x="828619" y="1729128"/>
            <a:ext cx="7842082" cy="2734082"/>
          </a:xfrm>
          <a:prstGeom prst="rect">
            <a:avLst/>
          </a:prstGeom>
        </p:spPr>
        <p:txBody>
          <a:bodyPr wrap="square">
            <a:spAutoFit/>
          </a:bodyPr>
          <a:lstStyle/>
          <a:p>
            <a:pPr>
              <a:spcBef>
                <a:spcPts val="1000"/>
              </a:spcBef>
            </a:pPr>
            <a:r>
              <a:rPr lang="pt-BR" sz="1300" dirty="0">
                <a:latin typeface="Tahoma" panose="020B0604030504040204" pitchFamily="34" charset="0"/>
                <a:ea typeface="Tahoma" panose="020B0604030504040204" pitchFamily="34" charset="0"/>
                <a:cs typeface="Tahoma" panose="020B0604030504040204" pitchFamily="34" charset="0"/>
              </a:rPr>
              <a:t>Discutir ou trocar informações que tratem de ou sugiram:</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Preços </a:t>
            </a:r>
            <a:r>
              <a:rPr lang="pt-BR" sz="1300" dirty="0">
                <a:latin typeface="Tahoma" panose="020B0604030504040204" pitchFamily="34" charset="0"/>
                <a:ea typeface="Tahoma" panose="020B0604030504040204" pitchFamily="34" charset="0"/>
                <a:cs typeface="Tahoma" panose="020B0604030504040204" pitchFamily="34" charset="0"/>
              </a:rPr>
              <a:t>praticados por sua empresa, alterações ou projeções de preços, remarcações, descontos ou política, provisões, condições de crédito ou dados relativos a atribuição de preços, custos, produção, capacidade, inventários, vendas de forma individualizada e outros dados correlatos;</a:t>
            </a: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Perspectivas </a:t>
            </a:r>
            <a:r>
              <a:rPr lang="pt-BR" sz="1300" dirty="0">
                <a:latin typeface="Tahoma" panose="020B0604030504040204" pitchFamily="34" charset="0"/>
                <a:ea typeface="Tahoma" panose="020B0604030504040204" pitchFamily="34" charset="0"/>
                <a:cs typeface="Tahoma" panose="020B0604030504040204" pitchFamily="34" charset="0"/>
              </a:rPr>
              <a:t>ou projeções de mercado, capacidade atual ou futura e inventários;</a:t>
            </a: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Ofertas </a:t>
            </a:r>
            <a:r>
              <a:rPr lang="pt-BR" sz="1300" dirty="0">
                <a:latin typeface="Tahoma" panose="020B0604030504040204" pitchFamily="34" charset="0"/>
                <a:ea typeface="Tahoma" panose="020B0604030504040204" pitchFamily="34" charset="0"/>
                <a:cs typeface="Tahoma" panose="020B0604030504040204" pitchFamily="34" charset="0"/>
              </a:rPr>
              <a:t>a serem oferecidas para empreendimentos específicos;</a:t>
            </a: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Assuntos </a:t>
            </a:r>
            <a:r>
              <a:rPr lang="pt-BR" sz="1300" dirty="0">
                <a:latin typeface="Tahoma" panose="020B0604030504040204" pitchFamily="34" charset="0"/>
                <a:ea typeface="Tahoma" panose="020B0604030504040204" pitchFamily="34" charset="0"/>
                <a:cs typeface="Tahoma" panose="020B0604030504040204" pitchFamily="34" charset="0"/>
              </a:rPr>
              <a:t>relativos a fornecedores ou clientes individuais reais ou potenciais, que possam ter o efeito de exclusão dos fornecedores ou clientes em questão, de qualquer mercado ou de influenciar a condução dos negócios de empresas com os mesmos;</a:t>
            </a: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Informações </a:t>
            </a:r>
            <a:r>
              <a:rPr lang="pt-BR" sz="1300" dirty="0">
                <a:latin typeface="Tahoma" panose="020B0604030504040204" pitchFamily="34" charset="0"/>
                <a:ea typeface="Tahoma" panose="020B0604030504040204" pitchFamily="34" charset="0"/>
                <a:cs typeface="Tahoma" panose="020B0604030504040204" pitchFamily="34" charset="0"/>
              </a:rPr>
              <a:t>sobre onde projeta-se atuar ou deixar de atuar. </a:t>
            </a:r>
          </a:p>
        </p:txBody>
      </p:sp>
      <p:sp>
        <p:nvSpPr>
          <p:cNvPr id="11" name="Retângulo 10"/>
          <p:cNvSpPr/>
          <p:nvPr/>
        </p:nvSpPr>
        <p:spPr>
          <a:xfrm>
            <a:off x="852283" y="4997809"/>
            <a:ext cx="7890426" cy="492443"/>
          </a:xfrm>
          <a:prstGeom prst="rect">
            <a:avLst/>
          </a:prstGeom>
        </p:spPr>
        <p:txBody>
          <a:bodyPr wrap="square">
            <a:spAutoFit/>
          </a:bodyPr>
          <a:lstStyle/>
          <a:p>
            <a:r>
              <a:rPr lang="pt-BR" sz="1300" dirty="0">
                <a:latin typeface="Tahoma" panose="020B0604030504040204" pitchFamily="34" charset="0"/>
                <a:ea typeface="Tahoma" panose="020B0604030504040204" pitchFamily="34" charset="0"/>
                <a:cs typeface="Tahoma" panose="020B0604030504040204" pitchFamily="34" charset="0"/>
              </a:rPr>
              <a:t>Discutir ou trocar informações, mesmo por brincadeira, relativas aos assuntos acima, durante quaisquer encontros sociais, incidentais a quaisquer reuniões.</a:t>
            </a:r>
          </a:p>
        </p:txBody>
      </p:sp>
      <p:sp>
        <p:nvSpPr>
          <p:cNvPr id="18" name="Retângulo 17"/>
          <p:cNvSpPr/>
          <p:nvPr/>
        </p:nvSpPr>
        <p:spPr>
          <a:xfrm>
            <a:off x="500532" y="1743807"/>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1</a:t>
            </a:r>
            <a:endParaRPr lang="pt-BR" sz="1600" b="1" dirty="0">
              <a:solidFill>
                <a:schemeClr val="tx1"/>
              </a:solidFill>
            </a:endParaRPr>
          </a:p>
        </p:txBody>
      </p:sp>
      <p:sp>
        <p:nvSpPr>
          <p:cNvPr id="19" name="Retângulo 18"/>
          <p:cNvSpPr/>
          <p:nvPr/>
        </p:nvSpPr>
        <p:spPr>
          <a:xfrm>
            <a:off x="500532" y="5013176"/>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2</a:t>
            </a:r>
            <a:endParaRPr lang="pt-BR" sz="1600" b="1" dirty="0">
              <a:solidFill>
                <a:schemeClr val="tx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5120" y="0"/>
            <a:ext cx="2348880" cy="2348880"/>
          </a:xfrm>
          <a:prstGeom prst="rect">
            <a:avLst/>
          </a:prstGeom>
        </p:spPr>
      </p:pic>
    </p:spTree>
    <p:extLst>
      <p:ext uri="{BB962C8B-B14F-4D97-AF65-F5344CB8AC3E}">
        <p14:creationId xmlns:p14="http://schemas.microsoft.com/office/powerpoint/2010/main" val="361812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Modelo</a:t>
            </a: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de </a:t>
            </a:r>
            <a:r>
              <a:rPr lang="en-US" sz="3200" dirty="0" err="1">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Vendas</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grpSp>
        <p:nvGrpSpPr>
          <p:cNvPr id="15" name="Grupo 14"/>
          <p:cNvGrpSpPr/>
          <p:nvPr/>
        </p:nvGrpSpPr>
        <p:grpSpPr>
          <a:xfrm>
            <a:off x="3681413" y="4606969"/>
            <a:ext cx="1781175" cy="307777"/>
            <a:chOff x="3743324" y="4606969"/>
            <a:chExt cx="1781175" cy="307777"/>
          </a:xfrm>
        </p:grpSpPr>
        <p:sp>
          <p:nvSpPr>
            <p:cNvPr id="16" name="CaixaDeTexto 15"/>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14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14:30h</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CaixaDeTexto 16"/>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8" name="Imagem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2382938744"/>
      </p:ext>
    </p:extLst>
  </p:cSld>
  <p:clrMapOvr>
    <a:masterClrMapping/>
  </p:clrMapOvr>
  <p:transition spd="slow">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vendas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21890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1"/>
          <p:cNvSpPr/>
          <p:nvPr/>
        </p:nvSpPr>
        <p:spPr>
          <a:xfrm>
            <a:off x="323528" y="1052736"/>
            <a:ext cx="3926532" cy="4785092"/>
          </a:xfrm>
          <a:prstGeom prst="rect">
            <a:avLst/>
          </a:prstGeom>
        </p:spPr>
        <p:txBody>
          <a:bodyPr wrap="square">
            <a:spAutoFit/>
          </a:bodyPr>
          <a:lstStyle/>
          <a:p>
            <a:pPr>
              <a:lnSpc>
                <a:spcPct val="110000"/>
              </a:lnSpc>
              <a:spcBef>
                <a:spcPts val="600"/>
              </a:spcBef>
            </a:pPr>
            <a:r>
              <a:rPr lang="pt-BR" sz="1400" b="1" dirty="0">
                <a:latin typeface="Tahoma" panose="020B0604030504040204" pitchFamily="34" charset="0"/>
                <a:ea typeface="Tahoma" panose="020B0604030504040204" pitchFamily="34" charset="0"/>
                <a:cs typeface="Tahoma" panose="020B0604030504040204" pitchFamily="34" charset="0"/>
              </a:rPr>
              <a:t>A questão </a:t>
            </a:r>
            <a:r>
              <a:rPr lang="pt-BR" sz="1400" b="1" dirty="0" smtClean="0">
                <a:latin typeface="Tahoma" panose="020B0604030504040204" pitchFamily="34" charset="0"/>
                <a:ea typeface="Tahoma" panose="020B0604030504040204" pitchFamily="34" charset="0"/>
                <a:cs typeface="Tahoma" panose="020B0604030504040204" pitchFamily="34" charset="0"/>
              </a:rPr>
              <a:t>consumerista é mais relevante do que a questão trabalhista</a:t>
            </a:r>
            <a:br>
              <a:rPr lang="pt-BR" sz="1400" b="1" dirty="0" smtClean="0">
                <a:latin typeface="Tahoma" panose="020B0604030504040204" pitchFamily="34" charset="0"/>
                <a:ea typeface="Tahoma" panose="020B0604030504040204" pitchFamily="34" charset="0"/>
                <a:cs typeface="Tahoma" panose="020B0604030504040204" pitchFamily="34" charset="0"/>
              </a:rPr>
            </a:b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66700" indent="-88900">
              <a:lnSpc>
                <a:spcPct val="110000"/>
              </a:lnSpc>
              <a:spcBef>
                <a:spcPts val="12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 corretagem apartada: </a:t>
            </a:r>
            <a:r>
              <a:rPr lang="pt-BR" sz="1400" dirty="0" smtClean="0">
                <a:latin typeface="Tahoma" panose="020B0604030504040204" pitchFamily="34" charset="0"/>
                <a:ea typeface="Tahoma" panose="020B0604030504040204" pitchFamily="34" charset="0"/>
                <a:cs typeface="Tahoma" panose="020B0604030504040204" pitchFamily="34" charset="0"/>
              </a:rPr>
              <a:t>decisões </a:t>
            </a:r>
            <a:r>
              <a:rPr lang="pt-BR" sz="1400" dirty="0">
                <a:latin typeface="Tahoma" panose="020B0604030504040204" pitchFamily="34" charset="0"/>
                <a:ea typeface="Tahoma" panose="020B0604030504040204" pitchFamily="34" charset="0"/>
                <a:cs typeface="Tahoma" panose="020B0604030504040204" pitchFamily="34" charset="0"/>
              </a:rPr>
              <a:t>coletivas sobrepujam </a:t>
            </a:r>
            <a:r>
              <a:rPr lang="pt-BR" sz="1400" dirty="0" smtClean="0">
                <a:latin typeface="Tahoma" panose="020B0604030504040204" pitchFamily="34" charset="0"/>
                <a:ea typeface="Tahoma" panose="020B0604030504040204" pitchFamily="34" charset="0"/>
                <a:cs typeface="Tahoma" panose="020B0604030504040204" pitchFamily="34" charset="0"/>
              </a:rPr>
              <a:t>individuais - valores </a:t>
            </a:r>
            <a:r>
              <a:rPr lang="pt-BR" sz="1400" dirty="0">
                <a:latin typeface="Tahoma" panose="020B0604030504040204" pitchFamily="34" charset="0"/>
                <a:ea typeface="Tahoma" panose="020B0604030504040204" pitchFamily="34" charset="0"/>
                <a:cs typeface="Tahoma" panose="020B0604030504040204" pitchFamily="34" charset="0"/>
              </a:rPr>
              <a:t>e riscos muito </a:t>
            </a:r>
            <a:r>
              <a:rPr lang="pt-BR" sz="1400" dirty="0" smtClean="0">
                <a:latin typeface="Tahoma" panose="020B0604030504040204" pitchFamily="34" charset="0"/>
                <a:ea typeface="Tahoma" panose="020B0604030504040204" pitchFamily="34" charset="0"/>
                <a:cs typeface="Tahoma" panose="020B0604030504040204" pitchFamily="34" charset="0"/>
              </a:rPr>
              <a:t>elevados</a:t>
            </a:r>
          </a:p>
          <a:p>
            <a:pPr marL="266700" indent="-88900">
              <a:lnSpc>
                <a:spcPct val="110000"/>
              </a:lnSpc>
              <a:spcBef>
                <a:spcPts val="12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Ambos os modelos são legais: alterações se dariam de acordo com definição por cada empresa.</a:t>
            </a:r>
          </a:p>
          <a:p>
            <a:pPr marL="177800">
              <a:lnSpc>
                <a:spcPct val="110000"/>
              </a:lnSpc>
              <a:spcBef>
                <a:spcPts val="12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77800">
              <a:lnSpc>
                <a:spcPct val="110000"/>
              </a:lnSpc>
              <a:spcBef>
                <a:spcPts val="12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Reunião de empresas em 16/06 para acompanhamento do tema</a:t>
            </a:r>
            <a:r>
              <a:rPr lang="pt-BR" sz="1400" b="1" dirty="0" smtClean="0">
                <a:latin typeface="Tahoma" panose="020B0604030504040204" pitchFamily="34" charset="0"/>
                <a:ea typeface="Tahoma" panose="020B0604030504040204" pitchFamily="34" charset="0"/>
                <a:cs typeface="Tahoma" panose="020B0604030504040204" pitchFamily="34" charset="0"/>
              </a:rPr>
              <a:t>:</a:t>
            </a:r>
          </a:p>
          <a:p>
            <a:pPr marL="266700" indent="-88900">
              <a:lnSpc>
                <a:spcPct val="110000"/>
              </a:lnSpc>
              <a:spcBef>
                <a:spcPts val="12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Balanço das empresas- tendência pela corretagem não-apartada</a:t>
            </a:r>
          </a:p>
          <a:p>
            <a:pPr marL="266700" indent="-88900">
              <a:lnSpc>
                <a:spcPct val="110000"/>
              </a:lnSpc>
              <a:spcBef>
                <a:spcPts val="12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Definições e negociações a cargo de cada empresa</a:t>
            </a:r>
            <a:endParaRPr lang="pt-BR" sz="1400" dirty="0">
              <a:latin typeface="Tahoma" panose="020B0604030504040204" pitchFamily="34" charset="0"/>
              <a:ea typeface="Tahoma" panose="020B0604030504040204" pitchFamily="34" charset="0"/>
              <a:cs typeface="Tahoma" panose="020B0604030504040204" pitchFamily="34" charset="0"/>
            </a:endParaRPr>
          </a:p>
        </p:txBody>
      </p:sp>
      <p:pic>
        <p:nvPicPr>
          <p:cNvPr id="8"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4139953" y="116632"/>
            <a:ext cx="388765" cy="7619413"/>
          </a:xfrm>
          <a:prstGeom prst="rect">
            <a:avLst/>
          </a:prstGeom>
        </p:spPr>
      </p:pic>
      <p:sp>
        <p:nvSpPr>
          <p:cNvPr id="9" name="Retângulo 7"/>
          <p:cNvSpPr>
            <a:spLocks noChangeArrowheads="1"/>
          </p:cNvSpPr>
          <p:nvPr/>
        </p:nvSpPr>
        <p:spPr bwMode="auto">
          <a:xfrm>
            <a:off x="4528718" y="1181215"/>
            <a:ext cx="4291754" cy="4840073"/>
          </a:xfrm>
          <a:prstGeom prst="rect">
            <a:avLst/>
          </a:prstGeom>
          <a:noFill/>
          <a:ln w="9525">
            <a:noFill/>
            <a:miter lim="800000"/>
            <a:headEnd/>
            <a:tailEnd/>
          </a:ln>
        </p:spPr>
        <p:txBody>
          <a:bodyPr wrap="square" lIns="64291" tIns="32146" rIns="64291" bIns="32146">
            <a:spAutoFit/>
          </a:bodyPr>
          <a:lstStyle/>
          <a:p>
            <a:pPr marL="85725" indent="-8572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Lei </a:t>
            </a:r>
            <a:r>
              <a:rPr lang="pt-BR" sz="1400" b="1" dirty="0">
                <a:latin typeface="Tahoma" panose="020B0604030504040204" pitchFamily="34" charset="0"/>
                <a:ea typeface="Tahoma" panose="020B0604030504040204" pitchFamily="34" charset="0"/>
                <a:cs typeface="Tahoma" panose="020B0604030504040204" pitchFamily="34" charset="0"/>
              </a:rPr>
              <a:t>dos Corretores </a:t>
            </a:r>
            <a:r>
              <a:rPr lang="pt-BR" sz="1400" b="1" dirty="0" smtClean="0">
                <a:latin typeface="Tahoma" panose="020B0604030504040204" pitchFamily="34" charset="0"/>
                <a:ea typeface="Tahoma" panose="020B0604030504040204" pitchFamily="34" charset="0"/>
                <a:cs typeface="Tahoma" panose="020B0604030504040204" pitchFamily="34" charset="0"/>
              </a:rPr>
              <a:t>Associados </a:t>
            </a:r>
          </a:p>
          <a:p>
            <a:pPr marL="542925" lvl="1" indent="-8572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Registros</a:t>
            </a:r>
            <a:r>
              <a:rPr lang="pt-BR" sz="1400" dirty="0">
                <a:latin typeface="Tahoma" panose="020B0604030504040204" pitchFamily="34" charset="0"/>
                <a:ea typeface="Tahoma" panose="020B0604030504040204" pitchFamily="34" charset="0"/>
                <a:cs typeface="Tahoma" panose="020B0604030504040204" pitchFamily="34" charset="0"/>
              </a:rPr>
              <a:t>, cobranças CRECI/Sindicato</a:t>
            </a:r>
            <a:r>
              <a:rPr lang="pt-BR" sz="1400" dirty="0" smtClean="0">
                <a:latin typeface="Tahoma" panose="020B0604030504040204" pitchFamily="34" charset="0"/>
                <a:ea typeface="Tahoma" panose="020B0604030504040204" pitchFamily="34" charset="0"/>
                <a:cs typeface="Tahoma" panose="020B0604030504040204" pitchFamily="34" charset="0"/>
              </a:rPr>
              <a:t>,</a:t>
            </a:r>
            <a:endParaRPr lang="pt-BR" sz="1400" dirty="0">
              <a:latin typeface="Tahoma" panose="020B0604030504040204" pitchFamily="34" charset="0"/>
              <a:ea typeface="Tahoma" panose="020B0604030504040204" pitchFamily="34" charset="0"/>
              <a:cs typeface="Tahoma" panose="020B0604030504040204" pitchFamily="34" charset="0"/>
            </a:endParaRPr>
          </a:p>
          <a:p>
            <a:pPr marL="85725" indent="-8572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85725" indent="-8572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Discussão de parâmetros – </a:t>
            </a:r>
            <a:r>
              <a:rPr lang="pt-BR" sz="1400" b="1" dirty="0" err="1" smtClean="0">
                <a:latin typeface="Tahoma" panose="020B0604030504040204" pitchFamily="34" charset="0"/>
                <a:ea typeface="Tahoma" panose="020B0604030504040204" pitchFamily="34" charset="0"/>
                <a:cs typeface="Tahoma" panose="020B0604030504040204" pitchFamily="34" charset="0"/>
              </a:rPr>
              <a:t>imob</a:t>
            </a:r>
            <a:r>
              <a:rPr lang="pt-BR" sz="1400" b="1" dirty="0" smtClean="0">
                <a:latin typeface="Tahoma" panose="020B0604030504040204" pitchFamily="34" charset="0"/>
                <a:ea typeface="Tahoma" panose="020B0604030504040204" pitchFamily="34" charset="0"/>
                <a:cs typeface="Tahoma" panose="020B0604030504040204" pitchFamily="34" charset="0"/>
              </a:rPr>
              <a:t>., </a:t>
            </a:r>
            <a:r>
              <a:rPr lang="pt-BR" sz="1400" b="1" dirty="0" err="1" smtClean="0">
                <a:latin typeface="Tahoma" panose="020B0604030504040204" pitchFamily="34" charset="0"/>
                <a:ea typeface="Tahoma" panose="020B0604030504040204" pitchFamily="34" charset="0"/>
                <a:cs typeface="Tahoma" panose="020B0604030504040204" pitchFamily="34" charset="0"/>
              </a:rPr>
              <a:t>houses</a:t>
            </a: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542925" lvl="1" indent="-8572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Manual de Boas Práticas na contratação de corretores (MRV)</a:t>
            </a:r>
          </a:p>
          <a:p>
            <a:pPr marL="542925" lvl="1" indent="-8572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 </a:t>
            </a:r>
            <a:r>
              <a:rPr lang="pt-BR" sz="1400" b="1" dirty="0" smtClean="0">
                <a:latin typeface="Tahoma" panose="020B0604030504040204" pitchFamily="34" charset="0"/>
                <a:ea typeface="Tahoma" panose="020B0604030504040204" pitchFamily="34" charset="0"/>
                <a:cs typeface="Tahoma" panose="020B0604030504040204" pitchFamily="34" charset="0"/>
              </a:rPr>
              <a:t>Reunião operacional dia 11/8, 9h:</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000125" lvl="2" indent="-8572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Modelo Híbrido –</a:t>
            </a:r>
            <a:r>
              <a:rPr lang="pt-BR" sz="1400" dirty="0" err="1" smtClean="0">
                <a:latin typeface="Tahoma" panose="020B0604030504040204" pitchFamily="34" charset="0"/>
                <a:ea typeface="Tahoma" panose="020B0604030504040204" pitchFamily="34" charset="0"/>
                <a:cs typeface="Tahoma" panose="020B0604030504040204" pitchFamily="34" charset="0"/>
              </a:rPr>
              <a:t>houses</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000125" lvl="2" indent="-8572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NF Imobiliária</a:t>
            </a:r>
            <a:endParaRPr lang="pt-BR" sz="1400" dirty="0">
              <a:latin typeface="Tahoma" panose="020B0604030504040204" pitchFamily="34" charset="0"/>
              <a:ea typeface="Tahoma" panose="020B0604030504040204" pitchFamily="34" charset="0"/>
              <a:cs typeface="Tahoma" panose="020B0604030504040204" pitchFamily="34" charset="0"/>
            </a:endParaRPr>
          </a:p>
          <a:p>
            <a:pPr marL="85725" indent="-8572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85725" indent="-8572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Pacificação de corretagem apartada e não apartada</a:t>
            </a:r>
          </a:p>
          <a:p>
            <a:pPr marL="542925" lvl="1" indent="-85725">
              <a:lnSpc>
                <a:spcPct val="110000"/>
              </a:lnSpc>
              <a:spcBef>
                <a:spcPts val="600"/>
              </a:spcBef>
              <a:buClr>
                <a:schemeClr val="tx1"/>
              </a:buClr>
              <a:buFont typeface="Tahoma" panose="020B0604030504040204" pitchFamily="34" charset="0"/>
              <a:buChar char="›"/>
            </a:pPr>
            <a:r>
              <a:rPr lang="pt-BR" sz="1400" b="1" dirty="0" err="1">
                <a:latin typeface="Tahoma" panose="020B0604030504040204" pitchFamily="34" charset="0"/>
                <a:ea typeface="Tahoma" panose="020B0604030504040204" pitchFamily="34" charset="0"/>
                <a:cs typeface="Tahoma" panose="020B0604030504040204" pitchFamily="34" charset="0"/>
              </a:rPr>
              <a:t>Amicus</a:t>
            </a:r>
            <a:r>
              <a:rPr lang="pt-BR" sz="1400" b="1" dirty="0">
                <a:latin typeface="Tahoma" panose="020B0604030504040204" pitchFamily="34" charset="0"/>
                <a:ea typeface="Tahoma" panose="020B0604030504040204" pitchFamily="34" charset="0"/>
                <a:cs typeface="Tahoma" panose="020B0604030504040204" pitchFamily="34" charset="0"/>
              </a:rPr>
              <a:t> </a:t>
            </a:r>
            <a:r>
              <a:rPr lang="pt-BR" sz="1400" b="1" dirty="0" err="1">
                <a:latin typeface="Tahoma" panose="020B0604030504040204" pitchFamily="34" charset="0"/>
                <a:ea typeface="Tahoma" panose="020B0604030504040204" pitchFamily="34" charset="0"/>
                <a:cs typeface="Tahoma" panose="020B0604030504040204" pitchFamily="34" charset="0"/>
              </a:rPr>
              <a:t>Curiae</a:t>
            </a:r>
            <a:r>
              <a:rPr lang="pt-BR" sz="1400" b="1" dirty="0">
                <a:latin typeface="Tahoma" panose="020B0604030504040204" pitchFamily="34" charset="0"/>
                <a:ea typeface="Tahoma" panose="020B0604030504040204" pitchFamily="34" charset="0"/>
                <a:cs typeface="Tahoma" panose="020B0604030504040204" pitchFamily="34" charset="0"/>
              </a:rPr>
              <a:t> - </a:t>
            </a:r>
            <a:r>
              <a:rPr lang="pt-BR" sz="1400" b="1" dirty="0" smtClean="0">
                <a:latin typeface="Tahoma" panose="020B0604030504040204" pitchFamily="34" charset="0"/>
                <a:ea typeface="Tahoma" panose="020B0604030504040204" pitchFamily="34" charset="0"/>
                <a:cs typeface="Tahoma" panose="020B0604030504040204" pitchFamily="34" charset="0"/>
              </a:rPr>
              <a:t>STJ</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542925" lvl="1" indent="-8572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MP – iniciativa MRV</a:t>
            </a:r>
          </a:p>
          <a:p>
            <a:pPr marL="542925" lvl="1" indent="-8572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Pareceres - </a:t>
            </a:r>
            <a:r>
              <a:rPr lang="pt-BR" sz="1400" dirty="0" err="1" smtClean="0">
                <a:latin typeface="Tahoma" panose="020B0604030504040204" pitchFamily="34" charset="0"/>
                <a:ea typeface="Tahoma" panose="020B0604030504040204" pitchFamily="34" charset="0"/>
                <a:cs typeface="Tahoma" panose="020B0604030504040204" pitchFamily="34" charset="0"/>
              </a:rPr>
              <a:t>Cyrela</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lvl="1">
              <a:lnSpc>
                <a:spcPct val="110000"/>
              </a:lnSpc>
              <a:spcBef>
                <a:spcPts val="600"/>
              </a:spcBef>
              <a:buClr>
                <a:schemeClr val="tx1"/>
              </a:buCl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0169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Burocracia</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grpSp>
        <p:nvGrpSpPr>
          <p:cNvPr id="15" name="Grupo 14"/>
          <p:cNvGrpSpPr/>
          <p:nvPr/>
        </p:nvGrpSpPr>
        <p:grpSpPr>
          <a:xfrm>
            <a:off x="3681413" y="4606969"/>
            <a:ext cx="1781175" cy="307777"/>
            <a:chOff x="3743324" y="4606969"/>
            <a:chExt cx="1781175" cy="307777"/>
          </a:xfrm>
        </p:grpSpPr>
        <p:sp>
          <p:nvSpPr>
            <p:cNvPr id="16" name="CaixaDeTexto 15"/>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11:50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13:00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CaixaDeTexto 16"/>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8" name="Imagem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957930101"/>
      </p:ext>
    </p:extLst>
  </p:cSld>
  <p:clrMapOvr>
    <a:masterClrMapping/>
  </p:clrMapOvr>
  <p:transition spd="slow">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467544" y="1463293"/>
            <a:ext cx="3888432" cy="3477875"/>
          </a:xfrm>
          <a:prstGeom prst="rect">
            <a:avLst/>
          </a:prstGeom>
        </p:spPr>
        <p:txBody>
          <a:bodyPr wrap="square">
            <a:spAutoFit/>
          </a:bodyPr>
          <a:lstStyle/>
          <a:p>
            <a:pPr>
              <a:lnSpc>
                <a:spcPct val="150000"/>
              </a:lnSpc>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São Paulo</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5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Custo da Burocracia no Município e impacto na cadeia produtiva (Arrecadação, empregos, desenvolvimento da cidade)</a:t>
            </a:r>
          </a:p>
          <a:p>
            <a:pPr marL="180975" indent="-180975">
              <a:lnSpc>
                <a:spcPct val="15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Elaboração de plano de governo com foco na redução da burocracia</a:t>
            </a:r>
          </a:p>
          <a:p>
            <a:pPr marL="180975" indent="-180975">
              <a:lnSpc>
                <a:spcPct val="15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Plano de divulgação do estudo do custo da burocracia – criar sentido de urgência</a:t>
            </a:r>
          </a:p>
          <a:p>
            <a:pPr marL="180975" indent="-180975">
              <a:lnSpc>
                <a:spcPct val="15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5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12" name="CaixaDeTexto 11"/>
          <p:cNvSpPr txBox="1"/>
          <p:nvPr/>
        </p:nvSpPr>
        <p:spPr>
          <a:xfrm>
            <a:off x="0" y="260648"/>
            <a:ext cx="2771800"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Prefeitura de São Paulo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Candidatos 2016</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7"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flipH="1">
            <a:off x="4283968" y="476672"/>
            <a:ext cx="288032" cy="5645144"/>
          </a:xfrm>
          <a:prstGeom prst="rect">
            <a:avLst/>
          </a:prstGeom>
        </p:spPr>
      </p:pic>
      <p:sp>
        <p:nvSpPr>
          <p:cNvPr id="9" name="Retângulo 8"/>
          <p:cNvSpPr/>
          <p:nvPr/>
        </p:nvSpPr>
        <p:spPr>
          <a:xfrm>
            <a:off x="4716016" y="1463293"/>
            <a:ext cx="3888432" cy="3477875"/>
          </a:xfrm>
          <a:prstGeom prst="rect">
            <a:avLst/>
          </a:prstGeom>
        </p:spPr>
        <p:txBody>
          <a:bodyPr wrap="square">
            <a:spAutoFit/>
          </a:bodyPr>
          <a:lstStyle/>
          <a:p>
            <a:pPr>
              <a:lnSpc>
                <a:spcPct val="150000"/>
              </a:lnSpc>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Rio de Janeiro</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5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Custo da Burocracia no Município e impacto na cadeia produtiva (Arrecadação, empregos, desenvolvimento da cidade)</a:t>
            </a:r>
          </a:p>
          <a:p>
            <a:pPr marL="180975" indent="-180975">
              <a:lnSpc>
                <a:spcPct val="15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Elaboração de plano de governo com foco na redução da burocracia</a:t>
            </a:r>
          </a:p>
          <a:p>
            <a:pPr marL="180975" indent="-180975">
              <a:lnSpc>
                <a:spcPct val="15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Plano de divulgação do estudo do custo da burocracia – criar sentido de urgência</a:t>
            </a:r>
          </a:p>
          <a:p>
            <a:pPr marL="180975" indent="-180975">
              <a:lnSpc>
                <a:spcPct val="15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5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10" name="Retângulo 9"/>
          <p:cNvSpPr/>
          <p:nvPr/>
        </p:nvSpPr>
        <p:spPr>
          <a:xfrm>
            <a:off x="431540" y="5453629"/>
            <a:ext cx="8172908" cy="351635"/>
          </a:xfrm>
          <a:prstGeom prst="rect">
            <a:avLst/>
          </a:prstGeom>
          <a:solidFill>
            <a:schemeClr val="accent1"/>
          </a:solidFill>
        </p:spPr>
        <p:txBody>
          <a:bodyPr wrap="square">
            <a:spAutoFit/>
          </a:bodyPr>
          <a:lstStyle/>
          <a:p>
            <a:pPr algn="ctr">
              <a:lnSpc>
                <a:spcPct val="150000"/>
              </a:lnSpc>
              <a:spcBef>
                <a:spcPts val="600"/>
              </a:spcBef>
              <a:buClr>
                <a:schemeClr val="tx1"/>
              </a:buClr>
            </a:pPr>
            <a:r>
              <a:rPr lang="pt-BR" sz="13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Cronograma de encontro com candidatos para apresentação</a:t>
            </a:r>
            <a:endParaRPr lang="pt-BR" sz="13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4904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tângulo 17"/>
          <p:cNvSpPr/>
          <p:nvPr/>
        </p:nvSpPr>
        <p:spPr>
          <a:xfrm>
            <a:off x="-14659" y="4221088"/>
            <a:ext cx="9051155" cy="795370"/>
          </a:xfrm>
          <a:prstGeom prst="rect">
            <a:avLst/>
          </a:prstGeom>
          <a:gradFill flip="none" rotWithShape="1">
            <a:gsLst>
              <a:gs pos="0">
                <a:schemeClr val="bg1">
                  <a:lumMod val="85000"/>
                </a:schemeClr>
              </a:gs>
              <a:gs pos="100000">
                <a:schemeClr val="bg1">
                  <a:lumMod val="9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p:cNvSpPr/>
          <p:nvPr/>
        </p:nvSpPr>
        <p:spPr>
          <a:xfrm>
            <a:off x="251520" y="764704"/>
            <a:ext cx="8404548" cy="1723549"/>
          </a:xfrm>
          <a:prstGeom prst="rect">
            <a:avLst/>
          </a:prstGeom>
        </p:spPr>
        <p:txBody>
          <a:bodyPr wrap="square">
            <a:spAutoFit/>
          </a:bodyPr>
          <a:lstStyle/>
          <a:p>
            <a:r>
              <a:rPr lang="pt-BR" sz="13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Projeto de comunicação – impacto no custo e nas cidades:</a:t>
            </a:r>
          </a:p>
          <a:p>
            <a:pPr marL="285750" indent="-285750">
              <a:buFont typeface="Arial" panose="020B060402020202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Excesso de burocracia + Políticas de controle do mercado  </a:t>
            </a:r>
            <a:r>
              <a:rPr lang="pt-BR" sz="1300" dirty="0" smtClean="0">
                <a:latin typeface="Tahoma" panose="020B0604030504040204" pitchFamily="34" charset="0"/>
                <a:ea typeface="Tahoma" panose="020B0604030504040204" pitchFamily="34" charset="0"/>
                <a:cs typeface="Tahoma" panose="020B0604030504040204" pitchFamily="34" charset="0"/>
              </a:rPr>
              <a:t>(PDE, LUOS) </a:t>
            </a:r>
            <a:endParaRPr lang="pt-BR" sz="1300" dirty="0">
              <a:latin typeface="Tahoma" panose="020B0604030504040204" pitchFamily="34" charset="0"/>
              <a:ea typeface="Tahoma" panose="020B0604030504040204" pitchFamily="34" charset="0"/>
              <a:cs typeface="Tahoma" panose="020B0604030504040204" pitchFamily="34" charset="0"/>
            </a:endParaRPr>
          </a:p>
          <a:p>
            <a:endParaRPr lang="pt-BR" sz="1300" b="1" dirty="0" smtClean="0">
              <a:solidFill>
                <a:srgbClr val="000000"/>
              </a:solidFill>
              <a:latin typeface="Tahoma" panose="020B0604030504040204" pitchFamily="34" charset="0"/>
              <a:ea typeface="Tahoma" panose="020B0604030504040204" pitchFamily="34" charset="0"/>
              <a:cs typeface="Tahoma" panose="020B0604030504040204" pitchFamily="34" charset="0"/>
            </a:endParaRPr>
          </a:p>
          <a:p>
            <a:r>
              <a:rPr lang="pt-BR" sz="13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Principais pontos:</a:t>
            </a:r>
          </a:p>
          <a:p>
            <a:pPr marL="180975" indent="-180975">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Politicas de controle do mercado X Parceria com o mercado</a:t>
            </a:r>
          </a:p>
          <a:p>
            <a:pPr marL="180975" indent="-180975">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Visão </a:t>
            </a:r>
            <a:r>
              <a:rPr lang="pt-BR" sz="1300" dirty="0">
                <a:latin typeface="Tahoma" panose="020B0604030504040204" pitchFamily="34" charset="0"/>
                <a:ea typeface="Tahoma" panose="020B0604030504040204" pitchFamily="34" charset="0"/>
                <a:cs typeface="Tahoma" panose="020B0604030504040204" pitchFamily="34" charset="0"/>
              </a:rPr>
              <a:t>particular da cidade em suposto processo amplo, democrático e participativo</a:t>
            </a:r>
          </a:p>
          <a:p>
            <a:pPr marL="180975" indent="-180975">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Falta </a:t>
            </a:r>
            <a:r>
              <a:rPr lang="pt-BR" sz="1300" dirty="0">
                <a:latin typeface="Tahoma" panose="020B0604030504040204" pitchFamily="34" charset="0"/>
                <a:ea typeface="Tahoma" panose="020B0604030504040204" pitchFamily="34" charset="0"/>
                <a:cs typeface="Tahoma" panose="020B0604030504040204" pitchFamily="34" charset="0"/>
              </a:rPr>
              <a:t>de visão </a:t>
            </a:r>
            <a:r>
              <a:rPr lang="pt-BR" sz="1300" dirty="0" smtClean="0">
                <a:latin typeface="Tahoma" panose="020B0604030504040204" pitchFamily="34" charset="0"/>
                <a:ea typeface="Tahoma" panose="020B0604030504040204" pitchFamily="34" charset="0"/>
                <a:cs typeface="Tahoma" panose="020B0604030504040204" pitchFamily="34" charset="0"/>
              </a:rPr>
              <a:t>metropolitana</a:t>
            </a: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12" name="CaixaDeTexto 11"/>
          <p:cNvSpPr txBox="1"/>
          <p:nvPr/>
        </p:nvSpPr>
        <p:spPr>
          <a:xfrm>
            <a:off x="0" y="260648"/>
            <a:ext cx="2771800"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Prefeitura de São Paulo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251520" y="2575644"/>
            <a:ext cx="8136904" cy="1600438"/>
          </a:xfrm>
          <a:prstGeom prst="rect">
            <a:avLst/>
          </a:prstGeom>
        </p:spPr>
        <p:txBody>
          <a:bodyPr wrap="square">
            <a:spAutoFit/>
          </a:bodyPr>
          <a:lstStyle/>
          <a:p>
            <a:pPr>
              <a:spcBef>
                <a:spcPts val="600"/>
              </a:spcBef>
              <a:buClr>
                <a:schemeClr val="tx1"/>
              </a:buClr>
            </a:pPr>
            <a:r>
              <a:rPr lang="pt-BR" sz="1300" b="1" dirty="0">
                <a:latin typeface="Tahoma" panose="020B0604030504040204" pitchFamily="34" charset="0"/>
                <a:ea typeface="Tahoma" panose="020B0604030504040204" pitchFamily="34" charset="0"/>
                <a:cs typeface="Tahoma" panose="020B0604030504040204" pitchFamily="34" charset="0"/>
              </a:rPr>
              <a:t>Impactos para a sociedade:</a:t>
            </a:r>
          </a:p>
          <a:p>
            <a:pPr marL="180975" lvl="1" indent="-180975">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Custos excessivos (12% do valor do imóvel)</a:t>
            </a:r>
          </a:p>
          <a:p>
            <a:pPr marL="180975" lvl="1" indent="-180975">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Redução </a:t>
            </a:r>
            <a:r>
              <a:rPr lang="pt-BR" sz="1300" dirty="0">
                <a:latin typeface="Tahoma" panose="020B0604030504040204" pitchFamily="34" charset="0"/>
                <a:ea typeface="Tahoma" panose="020B0604030504040204" pitchFamily="34" charset="0"/>
                <a:cs typeface="Tahoma" panose="020B0604030504040204" pitchFamily="34" charset="0"/>
              </a:rPr>
              <a:t>da produção</a:t>
            </a:r>
          </a:p>
          <a:p>
            <a:pPr marL="180975" lvl="1" indent="-180975">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Burocracia: pouca transparência, corrupção, menos arrecadação</a:t>
            </a:r>
          </a:p>
          <a:p>
            <a:pPr marL="180975" lvl="1" indent="-180975">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PDE, LUOS: migração para </a:t>
            </a:r>
            <a:r>
              <a:rPr lang="pt-BR" sz="1300" dirty="0">
                <a:latin typeface="Tahoma" panose="020B0604030504040204" pitchFamily="34" charset="0"/>
                <a:ea typeface="Tahoma" panose="020B0604030504040204" pitchFamily="34" charset="0"/>
                <a:cs typeface="Tahoma" panose="020B0604030504040204" pitchFamily="34" charset="0"/>
              </a:rPr>
              <a:t>cidades </a:t>
            </a:r>
            <a:r>
              <a:rPr lang="pt-BR" sz="1300" dirty="0" smtClean="0">
                <a:latin typeface="Tahoma" panose="020B0604030504040204" pitchFamily="34" charset="0"/>
                <a:ea typeface="Tahoma" panose="020B0604030504040204" pitchFamily="34" charset="0"/>
                <a:cs typeface="Tahoma" panose="020B0604030504040204" pitchFamily="34" charset="0"/>
              </a:rPr>
              <a:t>periféricas, problemas de mobilidade</a:t>
            </a:r>
            <a:endParaRPr lang="pt-BR" sz="130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endParaRPr lang="pt-BR" sz="13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7" name="Retângulo 6"/>
          <p:cNvSpPr/>
          <p:nvPr/>
        </p:nvSpPr>
        <p:spPr>
          <a:xfrm>
            <a:off x="323528" y="4365104"/>
            <a:ext cx="8424936" cy="492443"/>
          </a:xfrm>
          <a:prstGeom prst="rect">
            <a:avLst/>
          </a:prstGeom>
        </p:spPr>
        <p:txBody>
          <a:bodyPr wrap="square">
            <a:spAutoFit/>
          </a:bodyPr>
          <a:lstStyle/>
          <a:p>
            <a:r>
              <a:rPr lang="pt-BR" sz="13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Projeto </a:t>
            </a:r>
            <a:r>
              <a:rPr lang="pt-BR" sz="1300" b="1" dirty="0">
                <a:solidFill>
                  <a:srgbClr val="000000"/>
                </a:solidFill>
                <a:latin typeface="Tahoma" panose="020B0604030504040204" pitchFamily="34" charset="0"/>
                <a:ea typeface="Tahoma" panose="020B0604030504040204" pitchFamily="34" charset="0"/>
                <a:cs typeface="Tahoma" panose="020B0604030504040204" pitchFamily="34" charset="0"/>
              </a:rPr>
              <a:t>de </a:t>
            </a:r>
            <a:r>
              <a:rPr lang="pt-BR" sz="13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comunicação iniciado c/ assessoria de comunicação da Abrainc FSB. Estratégia </a:t>
            </a:r>
            <a:r>
              <a:rPr lang="pt-BR" sz="1300" b="1" dirty="0">
                <a:solidFill>
                  <a:srgbClr val="000000"/>
                </a:solidFill>
                <a:latin typeface="Tahoma" panose="020B0604030504040204" pitchFamily="34" charset="0"/>
                <a:ea typeface="Tahoma" panose="020B0604030504040204" pitchFamily="34" charset="0"/>
                <a:cs typeface="Tahoma" panose="020B0604030504040204" pitchFamily="34" charset="0"/>
              </a:rPr>
              <a:t>de gerenciamento </a:t>
            </a:r>
            <a:r>
              <a:rPr lang="pt-BR" sz="13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da </a:t>
            </a:r>
            <a:r>
              <a:rPr lang="pt-BR" sz="1300" b="1" dirty="0">
                <a:solidFill>
                  <a:srgbClr val="000000"/>
                </a:solidFill>
                <a:latin typeface="Tahoma" panose="020B0604030504040204" pitchFamily="34" charset="0"/>
                <a:ea typeface="Tahoma" panose="020B0604030504040204" pitchFamily="34" charset="0"/>
                <a:cs typeface="Tahoma" panose="020B0604030504040204" pitchFamily="34" charset="0"/>
              </a:rPr>
              <a:t>informação junto a sociedade, formadores de </a:t>
            </a:r>
            <a:r>
              <a:rPr lang="pt-BR" sz="13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opinião, políticos, etc.</a:t>
            </a:r>
            <a:endParaRPr lang="pt-BR" sz="1300" b="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3" name="Retângulo 12"/>
          <p:cNvSpPr/>
          <p:nvPr/>
        </p:nvSpPr>
        <p:spPr>
          <a:xfrm>
            <a:off x="251520" y="5301208"/>
            <a:ext cx="8136904" cy="292388"/>
          </a:xfrm>
          <a:prstGeom prst="rect">
            <a:avLst/>
          </a:prstGeom>
        </p:spPr>
        <p:txBody>
          <a:bodyPr wrap="square">
            <a:spAutoFit/>
          </a:bodyPr>
          <a:lstStyle/>
          <a:p>
            <a:pPr>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Alinhamento c/ Secovi sobre PDE e PL Zoneamento</a:t>
            </a:r>
            <a:endParaRPr lang="pt-BR" sz="13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723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p:bldP spid="3" grpId="0"/>
      <p:bldP spid="7" grpId="0"/>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33475"/>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28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Indicadores</a:t>
            </a:r>
            <a:r>
              <a:rPr lang="en-US" sz="28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a:t>
            </a:r>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de Mercado FIPE</a:t>
            </a:r>
          </a:p>
        </p:txBody>
      </p:sp>
    </p:spTree>
    <p:extLst>
      <p:ext uri="{BB962C8B-B14F-4D97-AF65-F5344CB8AC3E}">
        <p14:creationId xmlns:p14="http://schemas.microsoft.com/office/powerpoint/2010/main" val="1234119074"/>
      </p:ext>
    </p:extLst>
  </p:cSld>
  <p:clrMapOvr>
    <a:masterClrMapping/>
  </p:clrMapOvr>
  <p:transition spd="slow">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0" y="260648"/>
            <a:ext cx="2699792" cy="307777"/>
          </a:xfrm>
          <a:prstGeom prst="rect">
            <a:avLst/>
          </a:prstGeom>
          <a:solidFill>
            <a:schemeClr val="accent1"/>
          </a:solidFill>
        </p:spPr>
        <p:txBody>
          <a:bodyPr wrap="square" lIns="36000" rIns="36000" rtlCol="0" anchor="t" anchorCtr="0">
            <a:spAutoFit/>
          </a:bodyPr>
          <a:lstStyle/>
          <a:p>
            <a:pPr marL="447675"/>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Status - FIPE</a:t>
            </a:r>
          </a:p>
        </p:txBody>
      </p:sp>
      <p:graphicFrame>
        <p:nvGraphicFramePr>
          <p:cNvPr id="5" name="Tabela 4"/>
          <p:cNvGraphicFramePr>
            <a:graphicFrameLocks noGrp="1"/>
          </p:cNvGraphicFramePr>
          <p:nvPr>
            <p:extLst/>
          </p:nvPr>
        </p:nvGraphicFramePr>
        <p:xfrm>
          <a:off x="251520" y="836712"/>
          <a:ext cx="8424936" cy="5074410"/>
        </p:xfrm>
        <a:graphic>
          <a:graphicData uri="http://schemas.openxmlformats.org/drawingml/2006/table">
            <a:tbl>
              <a:tblPr>
                <a:tableStyleId>{5C22544A-7EE6-4342-B048-85BDC9FD1C3A}</a:tableStyleId>
              </a:tblPr>
              <a:tblGrid>
                <a:gridCol w="1205375"/>
                <a:gridCol w="2034984"/>
                <a:gridCol w="5184577"/>
              </a:tblGrid>
              <a:tr h="145773">
                <a:tc>
                  <a:txBody>
                    <a:bodyPr/>
                    <a:lstStyle/>
                    <a:p>
                      <a:pPr algn="ctr" fontAlgn="ctr"/>
                      <a:r>
                        <a:rPr lang="pt-BR" sz="1300" b="1" u="none" strike="noStrike" dirty="0">
                          <a:effectLst/>
                          <a:latin typeface="Tahoma" panose="020B0604030504040204" pitchFamily="34" charset="0"/>
                          <a:ea typeface="Tahoma" panose="020B0604030504040204" pitchFamily="34" charset="0"/>
                          <a:cs typeface="Tahoma" panose="020B0604030504040204" pitchFamily="34" charset="0"/>
                        </a:rPr>
                        <a:t>Empresa</a:t>
                      </a:r>
                      <a:endParaRPr lang="pt-BR" sz="13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1">
                        <a:lumMod val="40000"/>
                        <a:lumOff val="60000"/>
                      </a:schemeClr>
                    </a:solidFill>
                  </a:tcPr>
                </a:tc>
                <a:tc>
                  <a:txBody>
                    <a:bodyPr/>
                    <a:lstStyle/>
                    <a:p>
                      <a:pPr algn="ctr" fontAlgn="ctr"/>
                      <a:r>
                        <a:rPr lang="pt-BR" sz="1300" b="1" u="none" strike="noStrike" dirty="0">
                          <a:effectLst/>
                          <a:latin typeface="Tahoma" panose="020B0604030504040204" pitchFamily="34" charset="0"/>
                          <a:ea typeface="Tahoma" panose="020B0604030504040204" pitchFamily="34" charset="0"/>
                          <a:cs typeface="Tahoma" panose="020B0604030504040204" pitchFamily="34" charset="0"/>
                        </a:rPr>
                        <a:t>Status Dados</a:t>
                      </a:r>
                      <a:endParaRPr lang="pt-BR" sz="13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1">
                        <a:lumMod val="40000"/>
                        <a:lumOff val="60000"/>
                      </a:schemeClr>
                    </a:solidFill>
                  </a:tcPr>
                </a:tc>
                <a:tc>
                  <a:txBody>
                    <a:bodyPr/>
                    <a:lstStyle/>
                    <a:p>
                      <a:pPr algn="ctr" fontAlgn="ctr"/>
                      <a:r>
                        <a:rPr lang="pt-BR" sz="1300" b="1" u="none" strike="noStrike" dirty="0">
                          <a:effectLst/>
                          <a:latin typeface="Tahoma" panose="020B0604030504040204" pitchFamily="34" charset="0"/>
                          <a:ea typeface="Tahoma" panose="020B0604030504040204" pitchFamily="34" charset="0"/>
                          <a:cs typeface="Tahoma" panose="020B0604030504040204" pitchFamily="34" charset="0"/>
                        </a:rPr>
                        <a:t>Comentário sobre contato</a:t>
                      </a:r>
                      <a:endParaRPr lang="pt-BR" sz="13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1">
                        <a:lumMod val="40000"/>
                        <a:lumOff val="60000"/>
                      </a:schemeClr>
                    </a:solidFill>
                  </a:tcPr>
                </a:tc>
              </a:tr>
              <a:tr h="153062">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Brookfield</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OK</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Enviou até maio de 2015</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r>
              <a:tr h="153062">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Cury</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OK</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Enviou até maio de 2015</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r>
              <a:tr h="153062">
                <a:tc>
                  <a:txBody>
                    <a:bodyPr/>
                    <a:lstStyle/>
                    <a:p>
                      <a:pPr algn="ctr" rtl="0" fontAlgn="ctr"/>
                      <a:r>
                        <a:rPr lang="pt-BR" sz="1100" u="none" strike="noStrike" dirty="0" err="1">
                          <a:effectLst/>
                          <a:latin typeface="Tahoma" panose="020B0604030504040204" pitchFamily="34" charset="0"/>
                          <a:ea typeface="Tahoma" panose="020B0604030504040204" pitchFamily="34" charset="0"/>
                          <a:cs typeface="Tahoma" panose="020B0604030504040204" pitchFamily="34" charset="0"/>
                        </a:rPr>
                        <a:t>Cyrela</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OK</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Enviou até maio de 2015</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r>
              <a:tr h="153062">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Direcional</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OK</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Enviou até maio de 2015</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r>
              <a:tr h="153062">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Esser</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OK</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Enviou até maio de 2015</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r>
              <a:tr h="153062">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Gafisa</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OK</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Enviou até maio de 2015</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r>
              <a:tr h="153062">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Moura Dubeux</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OK</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Enviou até maio de 2015</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r>
              <a:tr h="153062">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MRV</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OK</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Enviou até maio de 2015</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r>
              <a:tr h="153062">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Rodobens</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OK</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Enviou até maio de 2015</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r>
              <a:tr h="153062">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Rossi</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OK</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Enviou até maio de 2015</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r>
              <a:tr h="153062">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Tecnisa</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OK</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Enviou até maio de 2015</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r>
              <a:tr h="277116">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Tenda</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OK</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Enviou até maio de 2015</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r>
              <a:tr h="153062">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PDG</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OK</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Enviou até maio de 2015 (mas enviou dados agregados e incompletos)</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r>
              <a:tr h="153062">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Yuny</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OK</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Enviou até maio de 2015 (mas há </a:t>
                      </a:r>
                      <a:r>
                        <a:rPr lang="pt-BR" sz="1100" u="none" strike="noStrike" dirty="0" smtClean="0">
                          <a:effectLst/>
                          <a:latin typeface="Tahoma" panose="020B0604030504040204" pitchFamily="34" charset="0"/>
                          <a:ea typeface="Tahoma" panose="020B0604030504040204" pitchFamily="34" charset="0"/>
                          <a:cs typeface="Tahoma" panose="020B0604030504040204" pitchFamily="34" charset="0"/>
                        </a:rPr>
                        <a:t>inconsistências </a:t>
                      </a: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nos dados)</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r>
              <a:tr h="306124">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HM</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Enviados Parcialmente</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Enviou dados até março de 2014, dados de janeiro de 2015 a abril de 2015 e dados agregados de abril de 2014 a dezembro de 2014</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r>
              <a:tr h="153062">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Emccamp</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Enviados Parcialmente</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Enviou até dezembro (mas enviou dado do 1º trimestre agregado)</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r>
              <a:tr h="153062">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Even</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Enviados Parcialmente</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Enviou dados de abril de 2015 e maio de 2015</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r>
              <a:tr h="225949">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Eztec</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Enviados Parcialmente</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Enviou apenas dados agregados para 2014</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r>
              <a:tr h="153062">
                <a:tc>
                  <a:txBody>
                    <a:bodyPr/>
                    <a:lstStyle/>
                    <a:p>
                      <a:pPr algn="ctr" fontAlgn="b"/>
                      <a:r>
                        <a:rPr lang="pt-BR" sz="1100" u="none" strike="noStrike">
                          <a:effectLst/>
                          <a:latin typeface="Tahoma" panose="020B0604030504040204" pitchFamily="34" charset="0"/>
                          <a:ea typeface="Tahoma" panose="020B0604030504040204" pitchFamily="34" charset="0"/>
                          <a:cs typeface="Tahoma" panose="020B0604030504040204" pitchFamily="34" charset="0"/>
                        </a:rPr>
                        <a:t>Patrimar</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Enviados Parcialmente</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Enviou dados de fevereiro de 2015 até abril de 2015</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r>
              <a:tr h="153062">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Trisul</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Enviados Parcialmente</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Enviou dados de janeiro 2015 a maio de 2015</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r>
              <a:tr h="153062">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Viver</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Enviados Parcialmente</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Mandou dados de setembro e outubro de 2014 (mas não dos outros meses)</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r>
              <a:tr h="153062">
                <a:tc>
                  <a:txBody>
                    <a:bodyPr/>
                    <a:lstStyle/>
                    <a:p>
                      <a:pPr algn="ctr" rtl="0" fontAlgn="ctr"/>
                      <a:r>
                        <a:rPr lang="pt-BR" sz="1100" u="none" strike="noStrike" dirty="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Plano &amp; Plano</a:t>
                      </a:r>
                      <a:endParaRPr lang="pt-BR" sz="1100" b="0" i="0" u="none" strike="noStrike" dirty="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100" u="none" strike="noStrike" dirty="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Não enviou</a:t>
                      </a:r>
                      <a:endParaRPr lang="pt-BR" sz="1100" b="0" i="0" u="none" strike="noStrike" dirty="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100" u="none" strike="noStrike">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Tivemos contato (mas enviou apenas informações de RH)</a:t>
                      </a:r>
                      <a:endParaRPr lang="pt-BR" sz="1100" b="0" i="0" u="none" strike="noStrike">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6">
                        <a:lumMod val="20000"/>
                        <a:lumOff val="80000"/>
                      </a:schemeClr>
                    </a:solidFill>
                  </a:tcPr>
                </a:tc>
              </a:tr>
              <a:tr h="153062">
                <a:tc>
                  <a:txBody>
                    <a:bodyPr/>
                    <a:lstStyle/>
                    <a:p>
                      <a:pPr algn="ctr" rtl="0" fontAlgn="ctr"/>
                      <a:r>
                        <a:rPr lang="pt-BR" sz="1100" u="none" strike="noStrike">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JHSF</a:t>
                      </a:r>
                      <a:endParaRPr lang="pt-BR" sz="1100" b="0" i="0" u="none" strike="noStrike">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100" u="none" strike="noStrike" dirty="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Não enviou</a:t>
                      </a:r>
                      <a:endParaRPr lang="pt-BR" sz="1100" b="0" i="0" u="none" strike="noStrike" dirty="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100" u="none" strike="noStrike" dirty="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Indicou sua participação a partir de 2015, ainda sem resposta</a:t>
                      </a:r>
                      <a:endParaRPr lang="pt-BR" sz="1100" b="0" i="0" u="none" strike="noStrike" dirty="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6">
                        <a:lumMod val="20000"/>
                        <a:lumOff val="80000"/>
                      </a:schemeClr>
                    </a:solidFill>
                  </a:tcPr>
                </a:tc>
              </a:tr>
              <a:tr h="153062">
                <a:tc>
                  <a:txBody>
                    <a:bodyPr/>
                    <a:lstStyle/>
                    <a:p>
                      <a:pPr algn="ctr" rtl="0" fontAlgn="ctr"/>
                      <a:r>
                        <a:rPr lang="pt-BR" sz="1100" u="none" strike="noStrike">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Odebrecht</a:t>
                      </a:r>
                      <a:endParaRPr lang="pt-BR" sz="1100" b="0" i="0" u="none" strike="noStrike">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100" u="none" strike="noStrike" dirty="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Não enviou</a:t>
                      </a:r>
                      <a:endParaRPr lang="pt-BR" sz="1100" b="0" i="0" u="none" strike="noStrike" dirty="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100" u="none" strike="noStrike" dirty="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Enviou apenas dados de RH</a:t>
                      </a:r>
                      <a:endParaRPr lang="pt-BR" sz="1100" b="0" i="0" u="none" strike="noStrike" dirty="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6">
                        <a:lumMod val="20000"/>
                        <a:lumOff val="80000"/>
                      </a:schemeClr>
                    </a:solidFill>
                  </a:tcPr>
                </a:tc>
              </a:tr>
              <a:tr h="153062">
                <a:tc>
                  <a:txBody>
                    <a:bodyPr/>
                    <a:lstStyle/>
                    <a:p>
                      <a:pPr algn="ctr" rtl="0" fontAlgn="ctr"/>
                      <a:r>
                        <a:rPr lang="pt-BR" sz="1100" u="none" strike="noStrike">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Andrade Gutierrez</a:t>
                      </a:r>
                      <a:endParaRPr lang="pt-BR" sz="1100" b="0" i="0" u="none" strike="noStrike">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100" u="none" strike="noStrike">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Não enviou</a:t>
                      </a:r>
                      <a:endParaRPr lang="pt-BR" sz="1100" b="0" i="0" u="none" strike="noStrike">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100" u="none" strike="noStrike" dirty="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Nenhuma resposta</a:t>
                      </a:r>
                      <a:endParaRPr lang="pt-BR" sz="1100" b="0" i="0" u="none" strike="noStrike" dirty="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6">
                        <a:lumMod val="20000"/>
                        <a:lumOff val="80000"/>
                      </a:schemeClr>
                    </a:solidFill>
                  </a:tcPr>
                </a:tc>
              </a:tr>
              <a:tr h="153062">
                <a:tc>
                  <a:txBody>
                    <a:bodyPr/>
                    <a:lstStyle/>
                    <a:p>
                      <a:pPr algn="ctr" fontAlgn="b"/>
                      <a:r>
                        <a:rPr lang="pt-BR" sz="1100" u="none" strike="noStrike">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Canopus</a:t>
                      </a:r>
                      <a:endParaRPr lang="pt-BR" sz="1100" b="0" i="0" u="none" strike="noStrike">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100" u="none" strike="noStrike">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Não enviou</a:t>
                      </a:r>
                      <a:endParaRPr lang="pt-BR" sz="1100" b="0" i="0" u="none" strike="noStrike">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100" u="none" strike="noStrike" dirty="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Nenhuma resposta</a:t>
                      </a:r>
                      <a:endParaRPr lang="pt-BR" sz="1100" b="0" i="0" u="none" strike="noStrike" dirty="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6">
                        <a:lumMod val="20000"/>
                        <a:lumOff val="80000"/>
                      </a:schemeClr>
                    </a:solidFill>
                  </a:tcPr>
                </a:tc>
              </a:tr>
            </a:tbl>
          </a:graphicData>
        </a:graphic>
      </p:graphicFrame>
    </p:spTree>
    <p:extLst>
      <p:ext uri="{BB962C8B-B14F-4D97-AF65-F5344CB8AC3E}">
        <p14:creationId xmlns:p14="http://schemas.microsoft.com/office/powerpoint/2010/main" val="1947912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auto">
              <a:spcBef>
                <a:spcPts val="0"/>
              </a:spcBef>
              <a:spcAft>
                <a:spcPts val="0"/>
              </a:spcAft>
            </a:pPr>
            <a:endParaRPr lang="pt-BR">
              <a:solidFill>
                <a:prstClr val="black"/>
              </a:solidFill>
              <a:latin typeface="Trebuchet MS"/>
              <a:cs typeface="+mn-cs"/>
            </a:endParaRPr>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auto">
              <a:spcBef>
                <a:spcPts val="0"/>
              </a:spcBef>
              <a:spcAft>
                <a:spcPts val="0"/>
              </a:spcAft>
            </a:pPr>
            <a:endParaRPr lang="pt-BR">
              <a:solidFill>
                <a:prstClr val="black"/>
              </a:solidFill>
              <a:latin typeface="Trebuchet MS"/>
              <a:cs typeface="+mn-cs"/>
            </a:endParaRPr>
          </a:p>
        </p:txBody>
      </p:sp>
      <p:sp>
        <p:nvSpPr>
          <p:cNvPr id="10" name="Subtitle 2"/>
          <p:cNvSpPr txBox="1">
            <a:spLocks/>
          </p:cNvSpPr>
          <p:nvPr/>
        </p:nvSpPr>
        <p:spPr>
          <a:xfrm>
            <a:off x="0" y="6469166"/>
            <a:ext cx="5181600" cy="388834"/>
          </a:xfrm>
          <a:prstGeom prst="rect">
            <a:avLst/>
          </a:prstGeom>
        </p:spPr>
        <p:txBody>
          <a:bodyPr vert="horz" lIns="91440" tIns="45720" rIns="91440" bIns="45720" rtlCol="0">
            <a:normAutofit/>
          </a:bodyPr>
          <a:lstStyle/>
          <a:p>
            <a:pPr fontAlgn="auto">
              <a:spcBef>
                <a:spcPct val="20000"/>
              </a:spcBef>
              <a:spcAft>
                <a:spcPts val="0"/>
              </a:spcAft>
              <a:defRPr/>
            </a:pPr>
            <a:endParaRPr lang="en-US" sz="1600" dirty="0">
              <a:solidFill>
                <a:prstClr val="white"/>
              </a:solidFill>
              <a:latin typeface="Trebuchet MS"/>
              <a:cs typeface="+mn-cs"/>
            </a:endParaRPr>
          </a:p>
        </p:txBody>
      </p:sp>
      <p:pic>
        <p:nvPicPr>
          <p:cNvPr id="9" name="Imagem 8"/>
          <p:cNvPicPr/>
          <p:nvPr/>
        </p:nvPicPr>
        <p:blipFill>
          <a:blip r:embed="rId2" cstate="print">
            <a:extLst>
              <a:ext uri="{28A0092B-C50C-407E-A947-70E740481C1C}">
                <a14:useLocalDpi xmlns:a14="http://schemas.microsoft.com/office/drawing/2010/main" val="0"/>
              </a:ext>
            </a:extLst>
          </a:blip>
          <a:stretch>
            <a:fillRect/>
          </a:stretch>
        </p:blipFill>
        <p:spPr>
          <a:xfrm>
            <a:off x="2298247" y="318655"/>
            <a:ext cx="1409700" cy="1219200"/>
          </a:xfrm>
          <a:prstGeom prst="rect">
            <a:avLst/>
          </a:prstGeom>
        </p:spPr>
      </p:pic>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0528" y="548089"/>
            <a:ext cx="3327262" cy="760332"/>
          </a:xfrm>
          <a:prstGeom prst="rect">
            <a:avLst/>
          </a:prstGeom>
        </p:spPr>
      </p:pic>
      <p:sp>
        <p:nvSpPr>
          <p:cNvPr id="8" name="CaixaDeTexto 7"/>
          <p:cNvSpPr txBox="1"/>
          <p:nvPr/>
        </p:nvSpPr>
        <p:spPr>
          <a:xfrm>
            <a:off x="1873956" y="2065111"/>
            <a:ext cx="7107377" cy="4093428"/>
          </a:xfrm>
          <a:prstGeom prst="rect">
            <a:avLst/>
          </a:prstGeom>
          <a:noFill/>
        </p:spPr>
        <p:txBody>
          <a:bodyPr wrap="square" rtlCol="0">
            <a:spAutoFit/>
          </a:bodyPr>
          <a:lstStyle/>
          <a:p>
            <a:pPr algn="ctr" fontAlgn="auto">
              <a:spcBef>
                <a:spcPts val="0"/>
              </a:spcBef>
              <a:spcAft>
                <a:spcPts val="0"/>
              </a:spcAft>
            </a:pPr>
            <a:endParaRPr lang="pt-BR" sz="3200" dirty="0" smtClean="0">
              <a:solidFill>
                <a:srgbClr val="0F6FC6">
                  <a:lumMod val="75000"/>
                </a:srgbClr>
              </a:solidFill>
              <a:latin typeface="Trebuchet MS"/>
              <a:cs typeface="+mn-cs"/>
            </a:endParaRPr>
          </a:p>
          <a:p>
            <a:pPr algn="ctr" fontAlgn="auto">
              <a:spcBef>
                <a:spcPts val="0"/>
              </a:spcBef>
              <a:spcAft>
                <a:spcPts val="0"/>
              </a:spcAft>
            </a:pPr>
            <a:endParaRPr lang="pt-BR" sz="3400" b="1" dirty="0" smtClean="0">
              <a:solidFill>
                <a:srgbClr val="0F6FC6">
                  <a:lumMod val="50000"/>
                </a:srgbClr>
              </a:solidFill>
              <a:latin typeface="Trebuchet MS"/>
              <a:cs typeface="+mn-cs"/>
            </a:endParaRPr>
          </a:p>
          <a:p>
            <a:pPr algn="ctr" fontAlgn="auto">
              <a:spcBef>
                <a:spcPts val="0"/>
              </a:spcBef>
              <a:spcAft>
                <a:spcPts val="0"/>
              </a:spcAft>
            </a:pPr>
            <a:r>
              <a:rPr lang="pt-BR" sz="3400" b="1" dirty="0" smtClean="0">
                <a:solidFill>
                  <a:srgbClr val="0F6FC6">
                    <a:lumMod val="50000"/>
                  </a:srgbClr>
                </a:solidFill>
                <a:latin typeface="Segoe UI" panose="020B0502040204020203" pitchFamily="34" charset="0"/>
                <a:cs typeface="Segoe UI" panose="020B0502040204020203" pitchFamily="34" charset="0"/>
              </a:rPr>
              <a:t>Indicadores </a:t>
            </a:r>
            <a:r>
              <a:rPr lang="pt-BR" sz="3400" b="1" dirty="0">
                <a:solidFill>
                  <a:srgbClr val="0F6FC6">
                    <a:lumMod val="50000"/>
                  </a:srgbClr>
                </a:solidFill>
                <a:latin typeface="Segoe UI" panose="020B0502040204020203" pitchFamily="34" charset="0"/>
                <a:cs typeface="Segoe UI" panose="020B0502040204020203" pitchFamily="34" charset="0"/>
              </a:rPr>
              <a:t>de Mercado</a:t>
            </a:r>
          </a:p>
          <a:p>
            <a:pPr algn="ctr" fontAlgn="auto">
              <a:spcBef>
                <a:spcPts val="0"/>
              </a:spcBef>
              <a:spcAft>
                <a:spcPts val="0"/>
              </a:spcAft>
            </a:pPr>
            <a:endParaRPr lang="pt-BR" sz="2000" dirty="0" smtClean="0">
              <a:solidFill>
                <a:srgbClr val="0F6FC6">
                  <a:lumMod val="75000"/>
                </a:srgbClr>
              </a:solidFill>
              <a:latin typeface="Trebuchet MS"/>
              <a:cs typeface="+mn-cs"/>
            </a:endParaRPr>
          </a:p>
          <a:p>
            <a:pPr algn="ctr" fontAlgn="auto">
              <a:spcBef>
                <a:spcPts val="0"/>
              </a:spcBef>
              <a:spcAft>
                <a:spcPts val="0"/>
              </a:spcAft>
            </a:pPr>
            <a:endParaRPr lang="pt-BR" sz="2000" dirty="0">
              <a:solidFill>
                <a:srgbClr val="0F6FC6">
                  <a:lumMod val="75000"/>
                </a:srgbClr>
              </a:solidFill>
              <a:latin typeface="Trebuchet MS"/>
              <a:cs typeface="+mn-cs"/>
            </a:endParaRPr>
          </a:p>
          <a:p>
            <a:pPr algn="ctr" fontAlgn="auto">
              <a:spcBef>
                <a:spcPts val="0"/>
              </a:spcBef>
              <a:spcAft>
                <a:spcPts val="0"/>
              </a:spcAft>
            </a:pPr>
            <a:endParaRPr lang="pt-BR" sz="2000" dirty="0" smtClean="0">
              <a:solidFill>
                <a:srgbClr val="0F6FC6">
                  <a:lumMod val="75000"/>
                </a:srgbClr>
              </a:solidFill>
              <a:latin typeface="Trebuchet MS"/>
              <a:cs typeface="+mn-cs"/>
            </a:endParaRPr>
          </a:p>
          <a:p>
            <a:pPr algn="ctr" fontAlgn="auto">
              <a:spcBef>
                <a:spcPts val="0"/>
              </a:spcBef>
              <a:spcAft>
                <a:spcPts val="0"/>
              </a:spcAft>
            </a:pPr>
            <a:endParaRPr lang="pt-BR" sz="2000" dirty="0" smtClean="0">
              <a:solidFill>
                <a:srgbClr val="0F6FC6">
                  <a:lumMod val="75000"/>
                </a:srgbClr>
              </a:solidFill>
              <a:latin typeface="Trebuchet MS"/>
              <a:cs typeface="+mn-cs"/>
            </a:endParaRPr>
          </a:p>
          <a:p>
            <a:pPr algn="ctr" fontAlgn="auto">
              <a:spcBef>
                <a:spcPts val="0"/>
              </a:spcBef>
              <a:spcAft>
                <a:spcPts val="0"/>
              </a:spcAft>
            </a:pPr>
            <a:r>
              <a:rPr lang="pt-BR" sz="2000" dirty="0" smtClean="0">
                <a:solidFill>
                  <a:srgbClr val="0F6FC6">
                    <a:lumMod val="75000"/>
                  </a:srgbClr>
                </a:solidFill>
                <a:latin typeface="Segoe UI" panose="020B0502040204020203" pitchFamily="34" charset="0"/>
                <a:cs typeface="Segoe UI" panose="020B0502040204020203" pitchFamily="34" charset="0"/>
              </a:rPr>
              <a:t>17/06/2015</a:t>
            </a:r>
          </a:p>
          <a:p>
            <a:pPr algn="ctr" fontAlgn="auto">
              <a:spcBef>
                <a:spcPts val="0"/>
              </a:spcBef>
              <a:spcAft>
                <a:spcPts val="0"/>
              </a:spcAft>
            </a:pPr>
            <a:endParaRPr lang="pt-BR" sz="2000" dirty="0" smtClean="0">
              <a:solidFill>
                <a:srgbClr val="0F6FC6">
                  <a:lumMod val="75000"/>
                </a:srgbClr>
              </a:solidFill>
              <a:latin typeface="Trebuchet MS"/>
              <a:cs typeface="+mn-cs"/>
            </a:endParaRPr>
          </a:p>
          <a:p>
            <a:pPr algn="ctr" fontAlgn="auto">
              <a:spcBef>
                <a:spcPts val="0"/>
              </a:spcBef>
              <a:spcAft>
                <a:spcPts val="0"/>
              </a:spcAft>
            </a:pPr>
            <a:endParaRPr lang="pt-BR" sz="2000" dirty="0">
              <a:solidFill>
                <a:srgbClr val="0F6FC6">
                  <a:lumMod val="75000"/>
                </a:srgbClr>
              </a:solidFill>
              <a:latin typeface="Trebuchet MS"/>
              <a:cs typeface="+mn-cs"/>
            </a:endParaRPr>
          </a:p>
          <a:p>
            <a:pPr algn="ctr" fontAlgn="auto">
              <a:spcBef>
                <a:spcPts val="0"/>
              </a:spcBef>
              <a:spcAft>
                <a:spcPts val="0"/>
              </a:spcAft>
            </a:pPr>
            <a:endParaRPr lang="pt-BR" sz="2000" dirty="0" smtClean="0">
              <a:solidFill>
                <a:srgbClr val="0F6FC6">
                  <a:lumMod val="75000"/>
                </a:srgbClr>
              </a:solidFill>
              <a:latin typeface="Trebuchet MS"/>
              <a:cs typeface="+mn-cs"/>
            </a:endParaRPr>
          </a:p>
        </p:txBody>
      </p:sp>
    </p:spTree>
    <p:extLst>
      <p:ext uri="{BB962C8B-B14F-4D97-AF65-F5344CB8AC3E}">
        <p14:creationId xmlns:p14="http://schemas.microsoft.com/office/powerpoint/2010/main" val="33119846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0" y="2933411"/>
            <a:ext cx="9144000" cy="461665"/>
          </a:xfrm>
          <a:prstGeom prst="rect">
            <a:avLst/>
          </a:prstGeom>
          <a:noFill/>
        </p:spPr>
        <p:txBody>
          <a:bodyPr wrap="square" rtlCol="0">
            <a:spAutoFit/>
          </a:bodyPr>
          <a:lstStyle/>
          <a:p>
            <a:pPr algn="ctr"/>
            <a:r>
              <a:rPr lang="pt-BR"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Obrigado</a:t>
            </a:r>
            <a:endParaRPr lang="en-US"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69812372"/>
      </p:ext>
    </p:extLst>
  </p:cSld>
  <p:clrMapOvr>
    <a:masterClrMapping/>
  </p:clrMapOvr>
  <p:transition spd="slow">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aixaDeTexto 30"/>
          <p:cNvSpPr txBox="1"/>
          <p:nvPr/>
        </p:nvSpPr>
        <p:spPr>
          <a:xfrm>
            <a:off x="0" y="846999"/>
            <a:ext cx="9144000" cy="369332"/>
          </a:xfrm>
          <a:prstGeom prst="rect">
            <a:avLst/>
          </a:prstGeom>
          <a:solidFill>
            <a:srgbClr val="EBEBEB"/>
          </a:solidFill>
        </p:spPr>
        <p:txBody>
          <a:bodyPr wrap="square" lIns="1224000" rIns="108000" rtlCol="0">
            <a:spAutoFit/>
          </a:bodyPr>
          <a:lstStyle/>
          <a:p>
            <a:pPr lvl="0"/>
            <a:r>
              <a:rPr lang="pt-BR" b="1" dirty="0" smtClean="0">
                <a:latin typeface="Tahoma" panose="020B0604030504040204" pitchFamily="34" charset="0"/>
                <a:ea typeface="Tahoma" panose="020B0604030504040204" pitchFamily="34" charset="0"/>
                <a:cs typeface="Tahoma" panose="020B0604030504040204" pitchFamily="34" charset="0"/>
              </a:rPr>
              <a:t>Pauta</a:t>
            </a:r>
            <a:r>
              <a:rPr lang="pt-BR" dirty="0">
                <a:latin typeface="Tahoma" panose="020B0604030504040204" pitchFamily="34" charset="0"/>
                <a:ea typeface="Tahoma" panose="020B0604030504040204" pitchFamily="34" charset="0"/>
                <a:cs typeface="Tahoma" panose="020B0604030504040204" pitchFamily="34" charset="0"/>
              </a:rPr>
              <a:t> </a:t>
            </a:r>
            <a:r>
              <a:rPr lang="pt-BR" dirty="0" smtClean="0">
                <a:latin typeface="Tahoma" panose="020B0604030504040204" pitchFamily="34" charset="0"/>
                <a:ea typeface="Tahoma" panose="020B0604030504040204" pitchFamily="34" charset="0"/>
                <a:cs typeface="Tahoma" panose="020B0604030504040204" pitchFamily="34" charset="0"/>
              </a:rPr>
              <a:t>– </a:t>
            </a:r>
            <a:r>
              <a:rPr lang="pt-BR" dirty="0" smtClean="0">
                <a:latin typeface="Tahoma" panose="020B0604030504040204" pitchFamily="34" charset="0"/>
                <a:ea typeface="Tahoma" panose="020B0604030504040204" pitchFamily="34" charset="0"/>
                <a:cs typeface="Tahoma" panose="020B0604030504040204" pitchFamily="34" charset="0"/>
              </a:rPr>
              <a:t>Reunião RJ </a:t>
            </a:r>
            <a:r>
              <a:rPr lang="pt-BR" dirty="0" smtClean="0">
                <a:latin typeface="Tahoma" panose="020B0604030504040204" pitchFamily="34" charset="0"/>
                <a:ea typeface="Tahoma" panose="020B0604030504040204" pitchFamily="34" charset="0"/>
                <a:cs typeface="Tahoma" panose="020B0604030504040204" pitchFamily="34" charset="0"/>
              </a:rPr>
              <a:t>– </a:t>
            </a:r>
            <a:r>
              <a:rPr lang="pt-BR" dirty="0" smtClean="0">
                <a:latin typeface="Tahoma" panose="020B0604030504040204" pitchFamily="34" charset="0"/>
                <a:ea typeface="Tahoma" panose="020B0604030504040204" pitchFamily="34" charset="0"/>
                <a:cs typeface="Tahoma" panose="020B0604030504040204" pitchFamily="34" charset="0"/>
              </a:rPr>
              <a:t>20</a:t>
            </a:r>
            <a:r>
              <a:rPr lang="pt-BR" dirty="0" smtClean="0">
                <a:latin typeface="Tahoma" panose="020B0604030504040204" pitchFamily="34" charset="0"/>
                <a:ea typeface="Tahoma" panose="020B0604030504040204" pitchFamily="34" charset="0"/>
                <a:cs typeface="Tahoma" panose="020B0604030504040204" pitchFamily="34" charset="0"/>
              </a:rPr>
              <a:t>/8/2015</a:t>
            </a:r>
            <a:endParaRPr lang="pt-BR" dirty="0">
              <a:latin typeface="Tahoma" panose="020B0604030504040204" pitchFamily="34" charset="0"/>
              <a:ea typeface="Tahoma" panose="020B0604030504040204" pitchFamily="34" charset="0"/>
              <a:cs typeface="Tahoma" panose="020B0604030504040204" pitchFamily="34" charset="0"/>
            </a:endParaRPr>
          </a:p>
        </p:txBody>
      </p:sp>
      <p:pic>
        <p:nvPicPr>
          <p:cNvPr id="45" name="Imagem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021" y="1906054"/>
            <a:ext cx="144016" cy="144016"/>
          </a:xfrm>
          <a:prstGeom prst="rect">
            <a:avLst/>
          </a:prstGeom>
        </p:spPr>
      </p:pic>
      <p:pic>
        <p:nvPicPr>
          <p:cNvPr id="16" name="Imagem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4774944"/>
            <a:ext cx="166224" cy="166224"/>
          </a:xfrm>
          <a:prstGeom prst="rect">
            <a:avLst/>
          </a:prstGeom>
        </p:spPr>
      </p:pic>
      <p:sp>
        <p:nvSpPr>
          <p:cNvPr id="2" name="Retângulo 1"/>
          <p:cNvSpPr/>
          <p:nvPr/>
        </p:nvSpPr>
        <p:spPr>
          <a:xfrm>
            <a:off x="755576" y="1556792"/>
            <a:ext cx="7776864" cy="2933111"/>
          </a:xfrm>
          <a:prstGeom prst="rect">
            <a:avLst/>
          </a:prstGeom>
        </p:spPr>
        <p:txBody>
          <a:bodyPr wrap="square">
            <a:spAutoFit/>
          </a:bodyPr>
          <a:lstStyle/>
          <a:p>
            <a:pPr marL="180975"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9:00h </a:t>
            </a:r>
            <a:r>
              <a:rPr lang="pt-BR" sz="1400" b="1" dirty="0">
                <a:latin typeface="Tahoma" panose="020B0604030504040204" pitchFamily="34" charset="0"/>
                <a:ea typeface="Tahoma" panose="020B0604030504040204" pitchFamily="34" charset="0"/>
                <a:cs typeface="Tahoma" panose="020B0604030504040204" pitchFamily="34" charset="0"/>
              </a:rPr>
              <a:t>às </a:t>
            </a:r>
            <a:r>
              <a:rPr lang="pt-BR" sz="1400" b="1" dirty="0" smtClean="0">
                <a:latin typeface="Tahoma" panose="020B0604030504040204" pitchFamily="34" charset="0"/>
                <a:ea typeface="Tahoma" panose="020B0604030504040204" pitchFamily="34" charset="0"/>
                <a:cs typeface="Tahoma" panose="020B0604030504040204" pitchFamily="34" charset="0"/>
              </a:rPr>
              <a:t>9:45h </a:t>
            </a:r>
            <a:r>
              <a:rPr lang="pt-BR" sz="1400" dirty="0">
                <a:latin typeface="Tahoma" panose="020B0604030504040204" pitchFamily="34" charset="0"/>
                <a:ea typeface="Tahoma" panose="020B0604030504040204" pitchFamily="34" charset="0"/>
                <a:cs typeface="Tahoma" panose="020B0604030504040204" pitchFamily="34" charset="0"/>
              </a:rPr>
              <a:t>– Atualizações Gerais, incluindo Cause, </a:t>
            </a:r>
            <a:r>
              <a:rPr lang="pt-BR" sz="1400" dirty="0" smtClean="0">
                <a:latin typeface="Tahoma" panose="020B0604030504040204" pitchFamily="34" charset="0"/>
                <a:ea typeface="Tahoma" panose="020B0604030504040204" pitchFamily="34" charset="0"/>
                <a:cs typeface="Tahoma" panose="020B0604030504040204" pitchFamily="34" charset="0"/>
              </a:rPr>
              <a:t>FIPE, insegurança jurídica, </a:t>
            </a:r>
            <a:r>
              <a:rPr lang="pt-BR" sz="1400" dirty="0" err="1" smtClean="0">
                <a:latin typeface="Tahoma" panose="020B0604030504040204" pitchFamily="34" charset="0"/>
                <a:ea typeface="Tahoma" panose="020B0604030504040204" pitchFamily="34" charset="0"/>
                <a:cs typeface="Tahoma" panose="020B0604030504040204" pitchFamily="34" charset="0"/>
              </a:rPr>
              <a:t>Funidng</a:t>
            </a:r>
            <a:r>
              <a:rPr lang="pt-BR" sz="1400" dirty="0" smtClean="0">
                <a:latin typeface="Tahoma" panose="020B0604030504040204" pitchFamily="34" charset="0"/>
                <a:ea typeface="Tahoma" panose="020B0604030504040204" pitchFamily="34" charset="0"/>
                <a:cs typeface="Tahoma" panose="020B0604030504040204" pitchFamily="34" charset="0"/>
              </a:rPr>
              <a:t>, IFRS e questões tributárias</a:t>
            </a:r>
            <a:endParaRPr lang="pt-BR" sz="1400" dirty="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9:45h </a:t>
            </a:r>
            <a:r>
              <a:rPr lang="pt-BR" sz="1400" b="1" dirty="0">
                <a:latin typeface="Tahoma" panose="020B0604030504040204" pitchFamily="34" charset="0"/>
                <a:ea typeface="Tahoma" panose="020B0604030504040204" pitchFamily="34" charset="0"/>
                <a:cs typeface="Tahoma" panose="020B0604030504040204" pitchFamily="34" charset="0"/>
              </a:rPr>
              <a:t>às </a:t>
            </a:r>
            <a:r>
              <a:rPr lang="pt-BR" sz="1400" b="1" dirty="0" smtClean="0">
                <a:latin typeface="Tahoma" panose="020B0604030504040204" pitchFamily="34" charset="0"/>
                <a:ea typeface="Tahoma" panose="020B0604030504040204" pitchFamily="34" charset="0"/>
                <a:cs typeface="Tahoma" panose="020B0604030504040204" pitchFamily="34" charset="0"/>
              </a:rPr>
              <a:t>10h </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Modelo de Vendas</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10h </a:t>
            </a:r>
            <a:r>
              <a:rPr lang="pt-BR" sz="1400" b="1" dirty="0">
                <a:latin typeface="Tahoma" panose="020B0604030504040204" pitchFamily="34" charset="0"/>
                <a:ea typeface="Tahoma" panose="020B0604030504040204" pitchFamily="34" charset="0"/>
                <a:cs typeface="Tahoma" panose="020B0604030504040204" pitchFamily="34" charset="0"/>
              </a:rPr>
              <a:t>às </a:t>
            </a:r>
            <a:r>
              <a:rPr lang="pt-BR" sz="1400" b="1" dirty="0" smtClean="0">
                <a:latin typeface="Tahoma" panose="020B0604030504040204" pitchFamily="34" charset="0"/>
                <a:ea typeface="Tahoma" panose="020B0604030504040204" pitchFamily="34" charset="0"/>
                <a:cs typeface="Tahoma" panose="020B0604030504040204" pitchFamily="34" charset="0"/>
              </a:rPr>
              <a:t>10:30h </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Modelo </a:t>
            </a:r>
            <a:r>
              <a:rPr lang="pt-BR" sz="1400" dirty="0">
                <a:latin typeface="Tahoma" panose="020B0604030504040204" pitchFamily="34" charset="0"/>
                <a:ea typeface="Tahoma" panose="020B0604030504040204" pitchFamily="34" charset="0"/>
                <a:cs typeface="Tahoma" panose="020B0604030504040204" pitchFamily="34" charset="0"/>
              </a:rPr>
              <a:t>de </a:t>
            </a:r>
            <a:r>
              <a:rPr lang="pt-BR" sz="1400" dirty="0" smtClean="0">
                <a:latin typeface="Tahoma" panose="020B0604030504040204" pitchFamily="34" charset="0"/>
                <a:ea typeface="Tahoma" panose="020B0604030504040204" pitchFamily="34" charset="0"/>
                <a:cs typeface="Tahoma" panose="020B0604030504040204" pitchFamily="34" charset="0"/>
              </a:rPr>
              <a:t>Negócios/ </a:t>
            </a:r>
            <a:r>
              <a:rPr lang="pt-BR" sz="1400" dirty="0" err="1" smtClean="0">
                <a:latin typeface="Tahoma" panose="020B0604030504040204" pitchFamily="34" charset="0"/>
                <a:ea typeface="Tahoma" panose="020B0604030504040204" pitchFamily="34" charset="0"/>
                <a:cs typeface="Tahoma" panose="020B0604030504040204" pitchFamily="34" charset="0"/>
              </a:rPr>
              <a:t>Distratos</a:t>
            </a:r>
            <a:r>
              <a:rPr lang="pt-BR" sz="1400" dirty="0" smtClean="0">
                <a:latin typeface="Tahoma" panose="020B0604030504040204" pitchFamily="34" charset="0"/>
                <a:ea typeface="Tahoma" panose="020B0604030504040204" pitchFamily="34" charset="0"/>
                <a:cs typeface="Tahoma" panose="020B0604030504040204" pitchFamily="34" charset="0"/>
              </a:rPr>
              <a:t>/ Modelo de Negócios</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endParaRPr lang="pt-BR" sz="1400" i="1"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10:30h </a:t>
            </a:r>
            <a:r>
              <a:rPr lang="pt-BR" sz="1400" b="1" dirty="0">
                <a:latin typeface="Tahoma" panose="020B0604030504040204" pitchFamily="34" charset="0"/>
                <a:ea typeface="Tahoma" panose="020B0604030504040204" pitchFamily="34" charset="0"/>
                <a:cs typeface="Tahoma" panose="020B0604030504040204" pitchFamily="34" charset="0"/>
              </a:rPr>
              <a:t>às </a:t>
            </a:r>
            <a:r>
              <a:rPr lang="pt-BR" sz="1400" b="1" dirty="0" smtClean="0">
                <a:latin typeface="Tahoma" panose="020B0604030504040204" pitchFamily="34" charset="0"/>
                <a:ea typeface="Tahoma" panose="020B0604030504040204" pitchFamily="34" charset="0"/>
                <a:cs typeface="Tahoma" panose="020B0604030504040204" pitchFamily="34" charset="0"/>
              </a:rPr>
              <a:t>11h </a:t>
            </a:r>
            <a:r>
              <a:rPr lang="pt-BR" sz="1400" i="1" dirty="0" smtClean="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Burocracia, Prefeituras de SP e RJ</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a:spcAft>
                <a:spcPts val="0"/>
              </a:spcAft>
            </a:pPr>
            <a:r>
              <a:rPr lang="pt-BR" sz="1100" b="1" dirty="0">
                <a:solidFill>
                  <a:srgbClr val="1F497D"/>
                </a:solidFill>
                <a:latin typeface="Calibri" panose="020F0502020204030204" pitchFamily="34" charset="0"/>
                <a:ea typeface="Calibri" panose="020F0502020204030204" pitchFamily="34" charset="0"/>
                <a:cs typeface="Times New Roman" panose="02020603050405020304" pitchFamily="18" charset="0"/>
              </a:rPr>
              <a:t> </a:t>
            </a:r>
            <a:endParaRPr lang="pt-BR" sz="1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872956930"/>
      </p:ext>
    </p:extLst>
  </p:cSld>
  <p:clrMapOvr>
    <a:masterClrMapping/>
  </p:clrMapOvr>
  <p:transition spd="slow">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Atualizações</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a:t>
            </a:r>
          </a:p>
        </p:txBody>
      </p:sp>
      <p:grpSp>
        <p:nvGrpSpPr>
          <p:cNvPr id="3" name="Grupo 2"/>
          <p:cNvGrpSpPr/>
          <p:nvPr/>
        </p:nvGrpSpPr>
        <p:grpSpPr>
          <a:xfrm>
            <a:off x="3681413" y="4606969"/>
            <a:ext cx="1781175" cy="307777"/>
            <a:chOff x="3743324" y="4606969"/>
            <a:chExt cx="1781175" cy="307777"/>
          </a:xfrm>
        </p:grpSpPr>
        <p:sp>
          <p:nvSpPr>
            <p:cNvPr id="7" name="CaixaDeTexto 6"/>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10:00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10:30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3942075377"/>
      </p:ext>
    </p:extLst>
  </p:cSld>
  <p:clrMapOvr>
    <a:masterClrMapping/>
  </p:clrMapOvr>
  <p:transition spd="slow">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9"/>
            <a:ext cx="1835696"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 </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1835696" y="260648"/>
            <a:ext cx="7308304" cy="288032"/>
          </a:xfrm>
          <a:prstGeom prst="rect">
            <a:avLst/>
          </a:prstGeom>
          <a:solidFill>
            <a:schemeClr val="accent2"/>
          </a:solidFill>
        </p:spPr>
        <p:txBody>
          <a:bodyPr wrap="square"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magem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924944"/>
            <a:ext cx="144016" cy="144016"/>
          </a:xfrm>
          <a:prstGeom prst="rect">
            <a:avLst/>
          </a:prstGeom>
        </p:spPr>
      </p:pic>
      <p:sp>
        <p:nvSpPr>
          <p:cNvPr id="6" name="Rectangle 1"/>
          <p:cNvSpPr/>
          <p:nvPr/>
        </p:nvSpPr>
        <p:spPr>
          <a:xfrm>
            <a:off x="23754" y="980728"/>
            <a:ext cx="4536504" cy="1800493"/>
          </a:xfrm>
          <a:prstGeom prst="rect">
            <a:avLst/>
          </a:prstGeom>
        </p:spPr>
        <p:txBody>
          <a:bodyPr wrap="square">
            <a:spAutoFit/>
          </a:bodyPr>
          <a:lstStyle/>
          <a:p>
            <a:r>
              <a:rPr lang="pt-BR" sz="1400" b="1" dirty="0" smtClean="0">
                <a:latin typeface="Tahoma" panose="020B0604030504040204" pitchFamily="34" charset="0"/>
                <a:ea typeface="Tahoma" panose="020B0604030504040204" pitchFamily="34" charset="0"/>
                <a:cs typeface="Tahoma" panose="020B0604030504040204" pitchFamily="34" charset="0"/>
              </a:rPr>
              <a:t>   </a:t>
            </a:r>
          </a:p>
          <a:p>
            <a:pPr marL="209550">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Índice </a:t>
            </a:r>
            <a:r>
              <a:rPr lang="pt-BR" sz="1400" b="1" dirty="0">
                <a:latin typeface="Tahoma" panose="020B0604030504040204" pitchFamily="34" charset="0"/>
                <a:ea typeface="Tahoma" panose="020B0604030504040204" pitchFamily="34" charset="0"/>
                <a:cs typeface="Tahoma" panose="020B0604030504040204" pitchFamily="34" charset="0"/>
              </a:rPr>
              <a:t>FIPE – abertura dia </a:t>
            </a:r>
            <a:r>
              <a:rPr lang="pt-BR" sz="1400" b="1" dirty="0" smtClean="0">
                <a:latin typeface="Tahoma" panose="020B0604030504040204" pitchFamily="34" charset="0"/>
                <a:ea typeface="Tahoma" panose="020B0604030504040204" pitchFamily="34" charset="0"/>
                <a:cs typeface="Tahoma" panose="020B0604030504040204" pitchFamily="34" charset="0"/>
              </a:rPr>
              <a:t>19/8</a:t>
            </a:r>
          </a:p>
          <a:p>
            <a:pPr marL="390525"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Evento </a:t>
            </a:r>
            <a:r>
              <a:rPr lang="pt-BR" sz="1400" dirty="0">
                <a:latin typeface="Tahoma" panose="020B0604030504040204" pitchFamily="34" charset="0"/>
                <a:ea typeface="Tahoma" panose="020B0604030504040204" pitchFamily="34" charset="0"/>
                <a:cs typeface="Tahoma" panose="020B0604030504040204" pitchFamily="34" charset="0"/>
              </a:rPr>
              <a:t>com a imprensa</a:t>
            </a:r>
          </a:p>
          <a:p>
            <a:pPr marL="390525"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Disponibilização mensal de </a:t>
            </a:r>
            <a:r>
              <a:rPr lang="pt-BR" sz="1400" dirty="0" smtClean="0">
                <a:latin typeface="Tahoma" panose="020B0604030504040204" pitchFamily="34" charset="0"/>
                <a:ea typeface="Tahoma" panose="020B0604030504040204" pitchFamily="34" charset="0"/>
                <a:cs typeface="Tahoma" panose="020B0604030504040204" pitchFamily="34" charset="0"/>
              </a:rPr>
              <a:t>informações</a:t>
            </a:r>
          </a:p>
          <a:p>
            <a:pPr marL="390525"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Lançamentos vs. vendas </a:t>
            </a:r>
            <a:r>
              <a:rPr lang="pt-BR" sz="1400" b="1" dirty="0" smtClean="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om </a:t>
            </a:r>
            <a:r>
              <a:rPr lang="pt-BR" sz="1400" dirty="0">
                <a:latin typeface="Tahoma" panose="020B0604030504040204" pitchFamily="34" charset="0"/>
                <a:ea typeface="Tahoma" panose="020B0604030504040204" pitchFamily="34" charset="0"/>
                <a:cs typeface="Tahoma" panose="020B0604030504040204" pitchFamily="34" charset="0"/>
              </a:rPr>
              <a:t>momento para       	compra</a:t>
            </a:r>
            <a:endParaRPr lang="pt-BR" sz="1400" dirty="0" smtClean="0">
              <a:latin typeface="Tahoma" panose="020B0604030504040204" pitchFamily="34" charset="0"/>
              <a:ea typeface="Tahoma" panose="020B0604030504040204" pitchFamily="34" charset="0"/>
              <a:cs typeface="Tahoma" panose="020B0604030504040204" pitchFamily="34" charset="0"/>
            </a:endParaRPr>
          </a:p>
        </p:txBody>
      </p:sp>
      <p:sp>
        <p:nvSpPr>
          <p:cNvPr id="11" name="CaixaDeTexto 10"/>
          <p:cNvSpPr txBox="1"/>
          <p:nvPr/>
        </p:nvSpPr>
        <p:spPr>
          <a:xfrm>
            <a:off x="11518" y="260648"/>
            <a:ext cx="2627784"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1"/>
          <p:cNvSpPr/>
          <p:nvPr/>
        </p:nvSpPr>
        <p:spPr>
          <a:xfrm>
            <a:off x="5049632" y="969289"/>
            <a:ext cx="3888432" cy="2031325"/>
          </a:xfrm>
          <a:prstGeom prst="rect">
            <a:avLst/>
          </a:prstGeom>
        </p:spPr>
        <p:txBody>
          <a:bodyPr wrap="square">
            <a:spAutoFit/>
          </a:bodyPr>
          <a:lstStyle/>
          <a:p>
            <a:endParaRPr lang="pt-BR" sz="1400" b="1" dirty="0">
              <a:latin typeface="Tahoma" panose="020B0604030504040204" pitchFamily="34" charset="0"/>
              <a:ea typeface="Tahoma" panose="020B0604030504040204" pitchFamily="34" charset="0"/>
              <a:cs typeface="Tahoma" panose="020B0604030504040204" pitchFamily="34" charset="0"/>
            </a:endParaRPr>
          </a:p>
          <a:p>
            <a:endParaRPr lang="pt-BR" sz="1400" b="1" dirty="0" smtClean="0">
              <a:latin typeface="Tahoma" panose="020B0604030504040204" pitchFamily="34" charset="0"/>
              <a:ea typeface="Tahoma" panose="020B0604030504040204" pitchFamily="34" charset="0"/>
              <a:cs typeface="Tahoma" panose="020B0604030504040204" pitchFamily="34" charset="0"/>
            </a:endParaRPr>
          </a:p>
          <a:p>
            <a:endParaRPr lang="pt-BR" sz="1400" b="1" dirty="0">
              <a:latin typeface="Tahoma" panose="020B0604030504040204" pitchFamily="34" charset="0"/>
              <a:ea typeface="Tahoma" panose="020B0604030504040204" pitchFamily="34" charset="0"/>
              <a:cs typeface="Tahoma" panose="020B0604030504040204" pitchFamily="34" charset="0"/>
            </a:endParaRPr>
          </a:p>
          <a:p>
            <a:pPr marL="285750" lvl="0" indent="-285750">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endParaRPr lang="pt-BR" sz="1400" b="1" dirty="0" smtClean="0">
              <a:latin typeface="Tahoma" panose="020B0604030504040204" pitchFamily="34" charset="0"/>
              <a:ea typeface="Tahoma" panose="020B0604030504040204" pitchFamily="34" charset="0"/>
              <a:cs typeface="Tahoma" panose="020B0604030504040204" pitchFamily="34" charset="0"/>
            </a:endParaRPr>
          </a:p>
          <a:p>
            <a:endParaRPr lang="pt-BR" sz="1400" b="1"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endParaRPr lang="pt-BR" sz="1400" dirty="0">
              <a:latin typeface="Tahoma" panose="020B0604030504040204" pitchFamily="34" charset="0"/>
              <a:ea typeface="Tahoma" panose="020B0604030504040204" pitchFamily="34" charset="0"/>
              <a:cs typeface="Tahoma" panose="020B0604030504040204" pitchFamily="34" charset="0"/>
            </a:endParaRPr>
          </a:p>
          <a:p>
            <a:pPr lvl="0"/>
            <a:endParaRPr lang="pt-BR" sz="1400" dirty="0">
              <a:latin typeface="Tahoma" panose="020B0604030504040204" pitchFamily="34" charset="0"/>
              <a:ea typeface="Tahoma" panose="020B0604030504040204" pitchFamily="34" charset="0"/>
              <a:cs typeface="Tahoma" panose="020B0604030504040204" pitchFamily="34" charset="0"/>
            </a:endParaRPr>
          </a:p>
        </p:txBody>
      </p:sp>
      <p:pic>
        <p:nvPicPr>
          <p:cNvPr id="15" name="Imagem 14"/>
          <p:cNvPicPr>
            <a:picLocks noChangeAspect="1"/>
          </p:cNvPicPr>
          <p:nvPr/>
        </p:nvPicPr>
        <p:blipFill rotWithShape="1">
          <a:blip r:embed="rId3" cstate="print">
            <a:extLst>
              <a:ext uri="{28A0092B-C50C-407E-A947-70E740481C1C}">
                <a14:useLocalDpi xmlns:a14="http://schemas.microsoft.com/office/drawing/2010/main" val="0"/>
              </a:ext>
            </a:extLst>
          </a:blip>
          <a:stretch/>
        </p:blipFill>
        <p:spPr>
          <a:xfrm rot="10800000" flipH="1">
            <a:off x="4479403" y="692695"/>
            <a:ext cx="308621" cy="6048672"/>
          </a:xfrm>
          <a:prstGeom prst="rect">
            <a:avLst/>
          </a:prstGeom>
        </p:spPr>
      </p:pic>
      <p:sp>
        <p:nvSpPr>
          <p:cNvPr id="2" name="Retângulo 1"/>
          <p:cNvSpPr/>
          <p:nvPr/>
        </p:nvSpPr>
        <p:spPr>
          <a:xfrm>
            <a:off x="107504" y="3244941"/>
            <a:ext cx="4572000" cy="2128275"/>
          </a:xfrm>
          <a:prstGeom prst="rect">
            <a:avLst/>
          </a:prstGeom>
        </p:spPr>
        <p:txBody>
          <a:bodyPr>
            <a:spAutoFit/>
          </a:bodyPr>
          <a:lstStyle/>
          <a:p>
            <a:pPr marL="209550">
              <a:lnSpc>
                <a:spcPct val="110000"/>
              </a:lnSpc>
              <a:spcBef>
                <a:spcPts val="6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Guia O Ciclo da Incorporação Imobiliária</a:t>
            </a:r>
          </a:p>
          <a:p>
            <a:pPr marL="638175" lvl="2"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Insegurança Jurídica</a:t>
            </a:r>
          </a:p>
          <a:p>
            <a:pPr marL="638175" lvl="2"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Encontros com Desembargadores, Juízes, </a:t>
            </a:r>
            <a:r>
              <a:rPr lang="pt-BR" sz="1300" dirty="0" smtClean="0">
                <a:latin typeface="Tahoma" panose="020B0604030504040204" pitchFamily="34" charset="0"/>
                <a:ea typeface="Tahoma" panose="020B0604030504040204" pitchFamily="34" charset="0"/>
                <a:cs typeface="Tahoma" panose="020B0604030504040204" pitchFamily="34" charset="0"/>
              </a:rPr>
              <a:t>MP</a:t>
            </a:r>
          </a:p>
          <a:p>
            <a:pPr marL="638175" lvl="2" indent="-180975">
              <a:lnSpc>
                <a:spcPct val="110000"/>
              </a:lnSpc>
              <a:spcBef>
                <a:spcPts val="600"/>
              </a:spcBef>
              <a:buClr>
                <a:schemeClr val="tx1"/>
              </a:buClr>
              <a:buFont typeface="Tahoma" panose="020B0604030504040204" pitchFamily="34" charset="0"/>
              <a:buChar char="›"/>
            </a:pPr>
            <a:endParaRPr lang="pt-BR" sz="1300" b="1" dirty="0">
              <a:latin typeface="Tahoma" panose="020B0604030504040204" pitchFamily="34" charset="0"/>
              <a:ea typeface="Tahoma" panose="020B0604030504040204" pitchFamily="34" charset="0"/>
              <a:cs typeface="Tahoma" panose="020B0604030504040204" pitchFamily="34" charset="0"/>
            </a:endParaRPr>
          </a:p>
          <a:p>
            <a:pPr marL="28575" lvl="2">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     </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12" name="Rectangle 1"/>
          <p:cNvSpPr/>
          <p:nvPr/>
        </p:nvSpPr>
        <p:spPr>
          <a:xfrm>
            <a:off x="4788024" y="1012283"/>
            <a:ext cx="4032448" cy="3868751"/>
          </a:xfrm>
          <a:prstGeom prst="rect">
            <a:avLst/>
          </a:prstGeom>
        </p:spPr>
        <p:txBody>
          <a:bodyPr wrap="square">
            <a:spAutoFit/>
          </a:bodyPr>
          <a:lstStyle/>
          <a:p>
            <a:pPr marL="638175" lvl="2" indent="-180975">
              <a:lnSpc>
                <a:spcPct val="11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marL="209550">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Evento </a:t>
            </a:r>
            <a:r>
              <a:rPr lang="pt-BR" sz="1400" b="1" dirty="0">
                <a:latin typeface="Tahoma" panose="020B0604030504040204" pitchFamily="34" charset="0"/>
                <a:ea typeface="Tahoma" panose="020B0604030504040204" pitchFamily="34" charset="0"/>
                <a:cs typeface="Tahoma" panose="020B0604030504040204" pitchFamily="34" charset="0"/>
              </a:rPr>
              <a:t>Arq. Futuro </a:t>
            </a:r>
            <a:r>
              <a:rPr lang="pt-BR" sz="1400" dirty="0">
                <a:latin typeface="Tahoma" panose="020B0604030504040204" pitchFamily="34" charset="0"/>
                <a:ea typeface="Tahoma" panose="020B0604030504040204" pitchFamily="34" charset="0"/>
                <a:cs typeface="Tahoma" panose="020B0604030504040204" pitchFamily="34" charset="0"/>
              </a:rPr>
              <a:t>-  a contribuição das incorporações para a cidade. </a:t>
            </a:r>
          </a:p>
          <a:p>
            <a:pPr marL="638175" lvl="2"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Urbanistas e casos e NY, Paris e </a:t>
            </a:r>
            <a:r>
              <a:rPr lang="pt-BR" sz="1300" dirty="0" smtClean="0">
                <a:latin typeface="Tahoma" panose="020B0604030504040204" pitchFamily="34" charset="0"/>
                <a:ea typeface="Tahoma" panose="020B0604030504040204" pitchFamily="34" charset="0"/>
                <a:cs typeface="Tahoma" panose="020B0604030504040204" pitchFamily="34" charset="0"/>
              </a:rPr>
              <a:t>Japão</a:t>
            </a:r>
            <a:endParaRPr lang="pt-BR" sz="1300" dirty="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Exemplos de projetos que, na visão da Arq. Futuro, contribuem para as cidades (Parque Augusta e outros</a:t>
            </a:r>
            <a:r>
              <a:rPr lang="pt-BR" sz="1300" dirty="0" smtClean="0">
                <a:latin typeface="Tahoma" panose="020B0604030504040204" pitchFamily="34" charset="0"/>
                <a:ea typeface="Tahoma" panose="020B0604030504040204" pitchFamily="34" charset="0"/>
                <a:cs typeface="Tahoma" panose="020B0604030504040204" pitchFamily="34" charset="0"/>
              </a:rPr>
              <a:t>)</a:t>
            </a:r>
          </a:p>
          <a:p>
            <a:pPr marL="638175" lvl="2" indent="-180975">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Iniciativa </a:t>
            </a:r>
            <a:r>
              <a:rPr lang="pt-BR" sz="1300" dirty="0">
                <a:latin typeface="Tahoma" panose="020B0604030504040204" pitchFamily="34" charset="0"/>
                <a:ea typeface="Tahoma" panose="020B0604030504040204" pitchFamily="34" charset="0"/>
                <a:cs typeface="Tahoma" panose="020B0604030504040204" pitchFamily="34" charset="0"/>
              </a:rPr>
              <a:t>privada em projetos para qualificação do espaço público: insegurança jurídica e outros </a:t>
            </a:r>
            <a:r>
              <a:rPr lang="pt-BR" sz="1300" dirty="0" smtClean="0">
                <a:latin typeface="Tahoma" panose="020B0604030504040204" pitchFamily="34" charset="0"/>
                <a:ea typeface="Tahoma" panose="020B0604030504040204" pitchFamily="34" charset="0"/>
                <a:cs typeface="Tahoma" panose="020B0604030504040204" pitchFamily="34" charset="0"/>
              </a:rPr>
              <a:t>entraves</a:t>
            </a:r>
            <a:endParaRPr lang="pt-BR" sz="1300" dirty="0">
              <a:latin typeface="Tahoma" panose="020B0604030504040204" pitchFamily="34" charset="0"/>
              <a:ea typeface="Tahoma" panose="020B0604030504040204" pitchFamily="34" charset="0"/>
              <a:cs typeface="Tahoma" panose="020B0604030504040204" pitchFamily="34" charset="0"/>
            </a:endParaRPr>
          </a:p>
          <a:p>
            <a:pPr marL="638175" lvl="2" indent="-180975">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Construindo um novo dialogo para a cidade</a:t>
            </a:r>
          </a:p>
          <a:p>
            <a:pPr marL="638175" lvl="2"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Custeio </a:t>
            </a:r>
            <a:r>
              <a:rPr lang="pt-BR" sz="1300" dirty="0">
                <a:latin typeface="Tahoma" panose="020B0604030504040204" pitchFamily="34" charset="0"/>
                <a:ea typeface="Tahoma" panose="020B0604030504040204" pitchFamily="34" charset="0"/>
                <a:cs typeface="Tahoma" panose="020B0604030504040204" pitchFamily="34" charset="0"/>
              </a:rPr>
              <a:t>com participação diferenciada das empresas diretamente citadas no evento, em linha com editoria da Arq. </a:t>
            </a:r>
            <a:r>
              <a:rPr lang="pt-BR" sz="1300" dirty="0" smtClean="0">
                <a:latin typeface="Tahoma" panose="020B0604030504040204" pitchFamily="34" charset="0"/>
                <a:ea typeface="Tahoma" panose="020B0604030504040204" pitchFamily="34" charset="0"/>
                <a:cs typeface="Tahoma" panose="020B0604030504040204" pitchFamily="34" charset="0"/>
              </a:rPr>
              <a:t>Futuro</a:t>
            </a:r>
          </a:p>
          <a:p>
            <a:pPr marL="457200" lvl="2">
              <a:lnSpc>
                <a:spcPct val="110000"/>
              </a:lnSpc>
              <a:spcBef>
                <a:spcPts val="600"/>
              </a:spcBef>
              <a:buClr>
                <a:schemeClr val="tx1"/>
              </a:buClr>
            </a:pPr>
            <a:endParaRPr lang="pt-BR" sz="1200" b="1" dirty="0" smtClean="0">
              <a:latin typeface="Tahoma" panose="020B0604030504040204" pitchFamily="34" charset="0"/>
              <a:ea typeface="Tahoma" panose="020B0604030504040204" pitchFamily="34" charset="0"/>
              <a:cs typeface="Tahoma" panose="020B0604030504040204" pitchFamily="34" charset="0"/>
            </a:endParaRPr>
          </a:p>
        </p:txBody>
      </p:sp>
      <p:sp>
        <p:nvSpPr>
          <p:cNvPr id="13" name="CaixaDeTexto 12"/>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Insegurança Jurídica e Urbanismo</a:t>
            </a:r>
            <a:endParaRPr lang="pt-BR" sz="14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6017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fade">
                                      <p:cBhvr>
                                        <p:cTn id="2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Reuniões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18/6 e 21/7</a:t>
            </a:r>
          </a:p>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CaixaDeTexto 7"/>
          <p:cNvSpPr txBox="1"/>
          <p:nvPr/>
        </p:nvSpPr>
        <p:spPr>
          <a:xfrm>
            <a:off x="47058" y="260648"/>
            <a:ext cx="2508718" cy="276999"/>
          </a:xfrm>
          <a:prstGeom prst="rect">
            <a:avLst/>
          </a:prstGeom>
          <a:solidFill>
            <a:schemeClr val="accent1"/>
          </a:solidFill>
        </p:spPr>
        <p:txBody>
          <a:bodyPr wrap="square" lIns="36000" rIns="36000" rtlCol="0" anchor="t" anchorCtr="0">
            <a:spAutoFit/>
          </a:bodyPr>
          <a:lstStyle/>
          <a:p>
            <a:pPr marL="447675"/>
            <a:r>
              <a:rPr lang="pt-BR" sz="1200" dirty="0"/>
              <a:t>O </a:t>
            </a:r>
            <a:r>
              <a:rPr lang="pt-BR" sz="1200" dirty="0" err="1"/>
              <a:t>Funding</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2" name="CaixaDeTexto 11"/>
          <p:cNvSpPr txBox="1"/>
          <p:nvPr/>
        </p:nvSpPr>
        <p:spPr>
          <a:xfrm>
            <a:off x="47058" y="260648"/>
            <a:ext cx="2508718"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O </a:t>
            </a:r>
            <a:r>
              <a:rPr lang="pt-BR" sz="1400" b="1"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Funding</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 name="CaixaDeTexto 12"/>
          <p:cNvSpPr txBox="1"/>
          <p:nvPr/>
        </p:nvSpPr>
        <p:spPr>
          <a:xfrm>
            <a:off x="456307" y="836712"/>
            <a:ext cx="8687693" cy="5443541"/>
          </a:xfrm>
          <a:prstGeom prst="rect">
            <a:avLst/>
          </a:prstGeom>
          <a:noFill/>
        </p:spPr>
        <p:txBody>
          <a:bodyPr wrap="square" rtlCol="0">
            <a:spAutoFit/>
          </a:bodyPr>
          <a:lstStyle/>
          <a:p>
            <a:r>
              <a:rPr lang="pt-BR" sz="1400" b="1" dirty="0" smtClean="0">
                <a:latin typeface="Tahoma" panose="020B0604030504040204" pitchFamily="34" charset="0"/>
                <a:ea typeface="Tahoma" panose="020B0604030504040204" pitchFamily="34" charset="0"/>
                <a:cs typeface="Tahoma" panose="020B0604030504040204" pitchFamily="34" charset="0"/>
              </a:rPr>
              <a:t>ABRAINC, ABECIP, Secovi, CEF, BB, Santander, BTG, </a:t>
            </a:r>
            <a:r>
              <a:rPr lang="pt-BR" sz="1400" b="1" dirty="0" err="1" smtClean="0">
                <a:latin typeface="Tahoma" panose="020B0604030504040204" pitchFamily="34" charset="0"/>
                <a:ea typeface="Tahoma" panose="020B0604030504040204" pitchFamily="34" charset="0"/>
                <a:cs typeface="Tahoma" panose="020B0604030504040204" pitchFamily="34" charset="0"/>
              </a:rPr>
              <a:t>Cobansa</a:t>
            </a:r>
            <a:r>
              <a:rPr lang="pt-BR" sz="1400" b="1" dirty="0" smtClean="0">
                <a:latin typeface="Tahoma" panose="020B0604030504040204" pitchFamily="34" charset="0"/>
                <a:ea typeface="Tahoma" panose="020B0604030504040204" pitchFamily="34" charset="0"/>
                <a:cs typeface="Tahoma" panose="020B0604030504040204" pitchFamily="34" charset="0"/>
              </a:rPr>
              <a:t>, </a:t>
            </a:r>
            <a:r>
              <a:rPr lang="pt-BR" sz="1400" b="1" dirty="0" err="1" smtClean="0">
                <a:latin typeface="Tahoma" panose="020B0604030504040204" pitchFamily="34" charset="0"/>
                <a:ea typeface="Tahoma" panose="020B0604030504040204" pitchFamily="34" charset="0"/>
                <a:cs typeface="Tahoma" panose="020B0604030504040204" pitchFamily="34" charset="0"/>
              </a:rPr>
              <a:t>Cibrasec</a:t>
            </a:r>
            <a:r>
              <a:rPr lang="pt-BR" sz="1400" b="1" dirty="0" smtClean="0">
                <a:latin typeface="Tahoma" panose="020B0604030504040204" pitchFamily="34" charset="0"/>
                <a:ea typeface="Tahoma" panose="020B0604030504040204" pitchFamily="34" charset="0"/>
                <a:cs typeface="Tahoma" panose="020B0604030504040204" pitchFamily="34" charset="0"/>
              </a:rPr>
              <a:t> – 18/6</a:t>
            </a:r>
            <a:r>
              <a:rPr lang="pt-BR" sz="1400" dirty="0" smtClean="0">
                <a:latin typeface="Tahoma" panose="020B0604030504040204" pitchFamily="34" charset="0"/>
                <a:ea typeface="Tahoma" panose="020B0604030504040204" pitchFamily="34" charset="0"/>
                <a:cs typeface="Tahoma" panose="020B0604030504040204" pitchFamily="34" charset="0"/>
              </a:rPr>
              <a:t>:</a:t>
            </a:r>
          </a:p>
          <a:p>
            <a:endParaRPr lang="pt-BR" sz="1400" dirty="0">
              <a:latin typeface="Tahoma" panose="020B0604030504040204" pitchFamily="34" charset="0"/>
              <a:ea typeface="Tahoma" panose="020B0604030504040204" pitchFamily="34" charset="0"/>
              <a:cs typeface="Tahoma" panose="020B0604030504040204" pitchFamily="34" charset="0"/>
            </a:endParaRPr>
          </a:p>
          <a:p>
            <a:pPr marL="93663">
              <a:lnSpc>
                <a:spcPct val="110000"/>
              </a:lnSpc>
              <a:spcBef>
                <a:spcPts val="4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Curto Prazo – ações não aprovadas</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Recursos </a:t>
            </a:r>
            <a:r>
              <a:rPr lang="pt-BR" sz="1400" dirty="0">
                <a:latin typeface="Tahoma" panose="020B0604030504040204" pitchFamily="34" charset="0"/>
                <a:ea typeface="Tahoma" panose="020B0604030504040204" pitchFamily="34" charset="0"/>
                <a:cs typeface="Tahoma" panose="020B0604030504040204" pitchFamily="34" charset="0"/>
              </a:rPr>
              <a:t>da Poupança direcionados só para Pessoa Física, privilegiando imóveis novos.</a:t>
            </a:r>
          </a:p>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Limitar valor por financiamento.</a:t>
            </a:r>
          </a:p>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Alternativa de mudança na fórmula da </a:t>
            </a:r>
            <a:r>
              <a:rPr lang="pt-BR" sz="1400" dirty="0" smtClean="0">
                <a:latin typeface="Tahoma" panose="020B0604030504040204" pitchFamily="34" charset="0"/>
                <a:ea typeface="Tahoma" panose="020B0604030504040204" pitchFamily="34" charset="0"/>
                <a:cs typeface="Tahoma" panose="020B0604030504040204" pitchFamily="34" charset="0"/>
              </a:rPr>
              <a:t>TR – bancos: problemas jurídicos e políticos</a:t>
            </a:r>
          </a:p>
          <a:p>
            <a:pPr marL="93663">
              <a:lnSpc>
                <a:spcPct val="110000"/>
              </a:lnSpc>
              <a:spcBef>
                <a:spcPts val="4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93663">
              <a:lnSpc>
                <a:spcPct val="110000"/>
              </a:lnSpc>
              <a:spcBef>
                <a:spcPts val="4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Médio prazo</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Planilha </a:t>
            </a:r>
            <a:r>
              <a:rPr lang="pt-BR" sz="1400" b="1" dirty="0">
                <a:latin typeface="Tahoma" panose="020B0604030504040204" pitchFamily="34" charset="0"/>
                <a:ea typeface="Tahoma" panose="020B0604030504040204" pitchFamily="34" charset="0"/>
                <a:cs typeface="Tahoma" panose="020B0604030504040204" pitchFamily="34" charset="0"/>
              </a:rPr>
              <a:t>modelo financiamento </a:t>
            </a:r>
            <a:r>
              <a:rPr lang="pt-BR" sz="1400" b="1" dirty="0" smtClean="0">
                <a:latin typeface="Tahoma" panose="020B0604030504040204" pitchFamily="34" charset="0"/>
                <a:ea typeface="Tahoma" panose="020B0604030504040204" pitchFamily="34" charset="0"/>
                <a:cs typeface="Tahoma" panose="020B0604030504040204" pitchFamily="34" charset="0"/>
              </a:rPr>
              <a:t>IPCA </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728663" lvl="1"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Discussão sobre precificação do descasamento de prazos </a:t>
            </a:r>
            <a:endParaRPr lang="pt-BR" sz="1400" dirty="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r>
              <a:rPr lang="pt-BR" sz="1400" b="1" dirty="0" err="1" smtClean="0">
                <a:latin typeface="Tahoma" panose="020B0604030504040204" pitchFamily="34" charset="0"/>
                <a:ea typeface="Tahoma" panose="020B0604030504040204" pitchFamily="34" charset="0"/>
                <a:cs typeface="Tahoma" panose="020B0604030504040204" pitchFamily="34" charset="0"/>
              </a:rPr>
              <a:t>LIGs</a:t>
            </a:r>
            <a:r>
              <a:rPr lang="pt-BR" sz="1400" b="1" dirty="0" smtClean="0">
                <a:latin typeface="Tahoma" panose="020B0604030504040204" pitchFamily="34" charset="0"/>
                <a:ea typeface="Tahoma" panose="020B0604030504040204" pitchFamily="34" charset="0"/>
                <a:cs typeface="Tahoma" panose="020B0604030504040204" pitchFamily="34" charset="0"/>
              </a:rPr>
              <a:t> </a:t>
            </a:r>
            <a:r>
              <a:rPr lang="pt-BR" sz="1400" b="1" dirty="0">
                <a:latin typeface="Tahoma" panose="020B0604030504040204" pitchFamily="34" charset="0"/>
                <a:ea typeface="Tahoma" panose="020B0604030504040204" pitchFamily="34" charset="0"/>
                <a:cs typeface="Tahoma" panose="020B0604030504040204" pitchFamily="34" charset="0"/>
              </a:rPr>
              <a:t>IPCA </a:t>
            </a:r>
            <a:r>
              <a:rPr lang="pt-BR" sz="1400" dirty="0">
                <a:latin typeface="Tahoma" panose="020B0604030504040204" pitchFamily="34" charset="0"/>
                <a:ea typeface="Tahoma" panose="020B0604030504040204" pitchFamily="34" charset="0"/>
                <a:cs typeface="Tahoma" panose="020B0604030504040204" pitchFamily="34" charset="0"/>
              </a:rPr>
              <a:t>- possíveis investidores e mudanças </a:t>
            </a:r>
            <a:r>
              <a:rPr lang="pt-BR" sz="1400" dirty="0" smtClean="0">
                <a:latin typeface="Tahoma" panose="020B0604030504040204" pitchFamily="34" charset="0"/>
                <a:ea typeface="Tahoma" panose="020B0604030504040204" pitchFamily="34" charset="0"/>
                <a:cs typeface="Tahoma" panose="020B0604030504040204" pitchFamily="34" charset="0"/>
              </a:rPr>
              <a:t>necessárias</a:t>
            </a:r>
          </a:p>
          <a:p>
            <a:pPr marL="728663" lvl="1"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Fundos de pensão – alterar limites máximos para estes papéis</a:t>
            </a:r>
          </a:p>
          <a:p>
            <a:pPr marL="728663" lvl="1"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Isenção de tributação na distribuição aos participantes do Fundo</a:t>
            </a:r>
          </a:p>
          <a:p>
            <a:pPr marL="728663" lvl="1"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Outros aperfeiçoamentos regulatórios para fluidez dos títulos</a:t>
            </a:r>
          </a:p>
          <a:p>
            <a:pPr marL="728663" lvl="1"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Evento com Fundos de Pensão?</a:t>
            </a:r>
            <a:endParaRPr lang="pt-BR" sz="1400" dirty="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Fundo </a:t>
            </a:r>
            <a:r>
              <a:rPr lang="pt-BR" sz="1400" b="1" dirty="0">
                <a:latin typeface="Tahoma" panose="020B0604030504040204" pitchFamily="34" charset="0"/>
                <a:ea typeface="Tahoma" panose="020B0604030504040204" pitchFamily="34" charset="0"/>
                <a:cs typeface="Tahoma" panose="020B0604030504040204" pitchFamily="34" charset="0"/>
              </a:rPr>
              <a:t>de liquidez e seus participantes</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a:latin typeface="Tahoma" panose="020B0604030504040204" pitchFamily="34" charset="0"/>
                <a:ea typeface="Tahoma" panose="020B0604030504040204" pitchFamily="34" charset="0"/>
                <a:cs typeface="Tahoma" panose="020B0604030504040204" pitchFamily="34" charset="0"/>
              </a:rPr>
              <a:t>equity</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smtClean="0">
                <a:latin typeface="Tahoma" panose="020B0604030504040204" pitchFamily="34" charset="0"/>
                <a:ea typeface="Tahoma" panose="020B0604030504040204" pitchFamily="34" charset="0"/>
                <a:cs typeface="Tahoma" panose="020B0604030504040204" pitchFamily="34" charset="0"/>
              </a:rPr>
              <a:t>holders</a:t>
            </a:r>
            <a:r>
              <a:rPr lang="pt-BR" sz="1400" dirty="0" smtClean="0">
                <a:latin typeface="Tahoma" panose="020B0604030504040204" pitchFamily="34" charset="0"/>
                <a:ea typeface="Tahoma" panose="020B0604030504040204" pitchFamily="34" charset="0"/>
                <a:cs typeface="Tahoma" panose="020B0604030504040204" pitchFamily="34" charset="0"/>
              </a:rPr>
              <a:t> - GL</a:t>
            </a:r>
            <a:endParaRPr lang="pt-BR" sz="1400" dirty="0">
              <a:latin typeface="Tahoma" panose="020B0604030504040204" pitchFamily="34" charset="0"/>
              <a:ea typeface="Tahoma" panose="020B0604030504040204" pitchFamily="34" charset="0"/>
              <a:cs typeface="Tahoma" panose="020B0604030504040204" pitchFamily="34" charset="0"/>
            </a:endParaRPr>
          </a:p>
          <a:p>
            <a:pPr lvl="1"/>
            <a:endParaRPr lang="pt-BR" sz="2000" dirty="0">
              <a:latin typeface="BlissL" panose="02000506030000020004" pitchFamily="2" charset="0"/>
            </a:endParaRPr>
          </a:p>
        </p:txBody>
      </p:sp>
    </p:spTree>
    <p:extLst>
      <p:ext uri="{BB962C8B-B14F-4D97-AF65-F5344CB8AC3E}">
        <p14:creationId xmlns:p14="http://schemas.microsoft.com/office/powerpoint/2010/main" val="230194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617238" y="260649"/>
            <a:ext cx="6526762" cy="288032"/>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Grupo Contábil Tributário 1/7, 15/7, 19/8</a:t>
            </a:r>
            <a:endParaRPr lang="pt-BR" sz="14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11" name="CaixaDeTexto 10"/>
          <p:cNvSpPr txBox="1"/>
          <p:nvPr/>
        </p:nvSpPr>
        <p:spPr>
          <a:xfrm>
            <a:off x="0" y="260648"/>
            <a:ext cx="2627784"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IFRS</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2" name="Rectangle 1"/>
          <p:cNvSpPr/>
          <p:nvPr/>
        </p:nvSpPr>
        <p:spPr>
          <a:xfrm>
            <a:off x="4932040" y="980728"/>
            <a:ext cx="3888432" cy="3933384"/>
          </a:xfrm>
          <a:prstGeom prst="rect">
            <a:avLst/>
          </a:prstGeom>
        </p:spPr>
        <p:txBody>
          <a:bodyPr wrap="square">
            <a:spAutoFit/>
          </a:bodyPr>
          <a:lstStyle/>
          <a:p>
            <a:r>
              <a:rPr lang="pt-BR" sz="1400" b="1" dirty="0">
                <a:latin typeface="Tahoma" panose="020B0604030504040204" pitchFamily="34" charset="0"/>
                <a:ea typeface="Tahoma" panose="020B0604030504040204" pitchFamily="34" charset="0"/>
                <a:cs typeface="Tahoma" panose="020B0604030504040204" pitchFamily="34" charset="0"/>
              </a:rPr>
              <a:t>Questões </a:t>
            </a:r>
            <a:r>
              <a:rPr lang="pt-BR" sz="1400" b="1" dirty="0" smtClean="0">
                <a:latin typeface="Tahoma" panose="020B0604030504040204" pitchFamily="34" charset="0"/>
                <a:ea typeface="Tahoma" panose="020B0604030504040204" pitchFamily="34" charset="0"/>
                <a:cs typeface="Tahoma" panose="020B0604030504040204" pitchFamily="34" charset="0"/>
              </a:rPr>
              <a:t>tributárias</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638175" lvl="3"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Permuta</a:t>
            </a:r>
          </a:p>
          <a:p>
            <a:pPr marL="638175" lvl="3"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Receitas Financeiras</a:t>
            </a:r>
          </a:p>
          <a:p>
            <a:pPr marL="638175" lvl="3"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Outras</a:t>
            </a:r>
            <a:endParaRPr lang="pt-BR" sz="1400" dirty="0">
              <a:latin typeface="Tahoma" panose="020B0604030504040204" pitchFamily="34" charset="0"/>
              <a:ea typeface="Tahoma" panose="020B0604030504040204" pitchFamily="34" charset="0"/>
              <a:cs typeface="Tahoma" panose="020B0604030504040204" pitchFamily="34" charset="0"/>
            </a:endParaRPr>
          </a:p>
          <a:p>
            <a:endParaRPr lang="pt-BR" sz="1400" b="1" dirty="0">
              <a:latin typeface="Tahoma" panose="020B0604030504040204" pitchFamily="34" charset="0"/>
              <a:ea typeface="Tahoma" panose="020B0604030504040204" pitchFamily="34" charset="0"/>
              <a:cs typeface="Tahoma" panose="020B0604030504040204" pitchFamily="34" charset="0"/>
            </a:endParaRPr>
          </a:p>
          <a:p>
            <a:endParaRPr lang="pt-BR" sz="1400" b="1" dirty="0" smtClean="0">
              <a:latin typeface="Tahoma" panose="020B0604030504040204" pitchFamily="34" charset="0"/>
              <a:ea typeface="Tahoma" panose="020B0604030504040204" pitchFamily="34" charset="0"/>
              <a:cs typeface="Tahoma" panose="020B0604030504040204" pitchFamily="34" charset="0"/>
            </a:endParaRPr>
          </a:p>
          <a:p>
            <a:endParaRPr lang="pt-BR" sz="1400" b="1" dirty="0">
              <a:latin typeface="Tahoma" panose="020B0604030504040204" pitchFamily="34" charset="0"/>
              <a:ea typeface="Tahoma" panose="020B0604030504040204" pitchFamily="34" charset="0"/>
              <a:cs typeface="Tahoma" panose="020B0604030504040204" pitchFamily="34" charset="0"/>
            </a:endParaRPr>
          </a:p>
          <a:p>
            <a:r>
              <a:rPr lang="pt-BR" sz="1400" b="1" dirty="0" smtClean="0">
                <a:latin typeface="Tahoma" panose="020B0604030504040204" pitchFamily="34" charset="0"/>
                <a:ea typeface="Tahoma" panose="020B0604030504040204" pitchFamily="34" charset="0"/>
                <a:cs typeface="Tahoma" panose="020B0604030504040204" pitchFamily="34" charset="0"/>
              </a:rPr>
              <a:t>Modelo de Compartilhamento de Despesas  </a:t>
            </a:r>
            <a:endParaRPr lang="pt-BR" sz="1400" dirty="0">
              <a:latin typeface="Tahoma" panose="020B0604030504040204" pitchFamily="34" charset="0"/>
              <a:ea typeface="Tahoma" panose="020B0604030504040204" pitchFamily="34" charset="0"/>
              <a:cs typeface="Tahoma" panose="020B0604030504040204" pitchFamily="34" charset="0"/>
            </a:endParaRPr>
          </a:p>
          <a:p>
            <a:pPr marL="638175" lvl="3"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Levy Salomão – reunião 19/8</a:t>
            </a:r>
          </a:p>
          <a:p>
            <a:pPr marL="285750" lvl="0" indent="-285750">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endParaRPr lang="pt-BR" sz="1400" b="1" dirty="0" smtClean="0">
              <a:latin typeface="Tahoma" panose="020B0604030504040204" pitchFamily="34" charset="0"/>
              <a:ea typeface="Tahoma" panose="020B0604030504040204" pitchFamily="34" charset="0"/>
              <a:cs typeface="Tahoma" panose="020B0604030504040204" pitchFamily="34" charset="0"/>
            </a:endParaRPr>
          </a:p>
          <a:p>
            <a:endParaRPr lang="pt-BR" sz="1400" b="1"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endParaRPr lang="pt-BR" sz="1400" dirty="0">
              <a:latin typeface="Tahoma" panose="020B0604030504040204" pitchFamily="34" charset="0"/>
              <a:ea typeface="Tahoma" panose="020B0604030504040204" pitchFamily="34" charset="0"/>
              <a:cs typeface="Tahoma" panose="020B0604030504040204" pitchFamily="34" charset="0"/>
            </a:endParaRPr>
          </a:p>
          <a:p>
            <a:pPr lvl="0"/>
            <a:endParaRPr lang="pt-BR" sz="1400" dirty="0">
              <a:latin typeface="Tahoma" panose="020B0604030504040204" pitchFamily="34" charset="0"/>
              <a:ea typeface="Tahoma" panose="020B0604030504040204" pitchFamily="34" charset="0"/>
              <a:cs typeface="Tahoma" panose="020B0604030504040204" pitchFamily="34" charset="0"/>
            </a:endParaRPr>
          </a:p>
        </p:txBody>
      </p:sp>
      <p:pic>
        <p:nvPicPr>
          <p:cNvPr id="14"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4479403" y="692695"/>
            <a:ext cx="308621" cy="6048672"/>
          </a:xfrm>
          <a:prstGeom prst="rect">
            <a:avLst/>
          </a:prstGeom>
        </p:spPr>
      </p:pic>
      <p:sp>
        <p:nvSpPr>
          <p:cNvPr id="8" name="Rectangle 1"/>
          <p:cNvSpPr/>
          <p:nvPr/>
        </p:nvSpPr>
        <p:spPr>
          <a:xfrm>
            <a:off x="251520" y="908720"/>
            <a:ext cx="3384376" cy="5416868"/>
          </a:xfrm>
          <a:prstGeom prst="rect">
            <a:avLst/>
          </a:prstGeom>
        </p:spPr>
        <p:txBody>
          <a:bodyPr wrap="square">
            <a:spAutoFit/>
          </a:bodyPr>
          <a:lstStyle/>
          <a:p>
            <a:pPr lvl="0" algn="just">
              <a:lnSpc>
                <a:spcPct val="110000"/>
              </a:lnSpc>
              <a:spcBef>
                <a:spcPts val="400"/>
              </a:spcBef>
              <a:buClr>
                <a:schemeClr val="accent1"/>
              </a:buClr>
            </a:pPr>
            <a:r>
              <a:rPr lang="pt-BR" sz="1400" b="1" dirty="0" smtClean="0">
                <a:latin typeface="Tahoma" panose="020B0604030504040204" pitchFamily="34" charset="0"/>
                <a:ea typeface="Tahoma" panose="020B0604030504040204" pitchFamily="34" charset="0"/>
                <a:cs typeface="Tahoma" panose="020B0604030504040204" pitchFamily="34" charset="0"/>
              </a:rPr>
              <a:t>Abertura </a:t>
            </a:r>
            <a:r>
              <a:rPr lang="pt-BR" sz="1400" b="1" dirty="0">
                <a:latin typeface="Tahoma" panose="020B0604030504040204" pitchFamily="34" charset="0"/>
                <a:ea typeface="Tahoma" panose="020B0604030504040204" pitchFamily="34" charset="0"/>
                <a:cs typeface="Tahoma" panose="020B0604030504040204" pitchFamily="34" charset="0"/>
              </a:rPr>
              <a:t>de discussão por tipos de </a:t>
            </a:r>
            <a:r>
              <a:rPr lang="pt-BR" sz="1400" b="1" dirty="0" smtClean="0">
                <a:latin typeface="Tahoma" panose="020B0604030504040204" pitchFamily="34" charset="0"/>
                <a:ea typeface="Tahoma" panose="020B0604030504040204" pitchFamily="34" charset="0"/>
                <a:cs typeface="Tahoma" panose="020B0604030504040204" pitchFamily="34" charset="0"/>
              </a:rPr>
              <a:t>contratos</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638175" lvl="3"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PCV - financiamento bancário</a:t>
            </a:r>
          </a:p>
          <a:p>
            <a:pPr marL="638175" lvl="3"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Crédito associativo</a:t>
            </a:r>
          </a:p>
          <a:p>
            <a:pPr marL="638175" lvl="3"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PCV - incorporadora</a:t>
            </a:r>
            <a:r>
              <a:rPr lang="pt-BR" sz="1400" dirty="0">
                <a:latin typeface="Tahoma" panose="020B0604030504040204" pitchFamily="34" charset="0"/>
                <a:ea typeface="Tahoma" panose="020B0604030504040204" pitchFamily="34" charset="0"/>
                <a:cs typeface="Tahoma" panose="020B0604030504040204" pitchFamily="34" charset="0"/>
              </a:rPr>
              <a:t>, </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638175" lvl="3"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PMCMV </a:t>
            </a:r>
            <a:r>
              <a:rPr lang="pt-BR" sz="1400" dirty="0">
                <a:latin typeface="Tahoma" panose="020B0604030504040204" pitchFamily="34" charset="0"/>
                <a:ea typeface="Tahoma" panose="020B0604030504040204" pitchFamily="34" charset="0"/>
                <a:cs typeface="Tahoma" panose="020B0604030504040204" pitchFamily="34" charset="0"/>
              </a:rPr>
              <a:t>– Faixa </a:t>
            </a:r>
            <a:r>
              <a:rPr lang="pt-BR" sz="1400" dirty="0" smtClean="0">
                <a:latin typeface="Tahoma" panose="020B0604030504040204" pitchFamily="34" charset="0"/>
                <a:ea typeface="Tahoma" panose="020B0604030504040204" pitchFamily="34" charset="0"/>
                <a:cs typeface="Tahoma" panose="020B0604030504040204" pitchFamily="34" charset="0"/>
              </a:rPr>
              <a:t>1</a:t>
            </a:r>
          </a:p>
          <a:p>
            <a:pPr marL="0" lvl="2">
              <a:lnSpc>
                <a:spcPct val="110000"/>
              </a:lnSpc>
              <a:spcBef>
                <a:spcPts val="6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85750" lvl="2" indent="-285750">
              <a:lnSpc>
                <a:spcPct val="110000"/>
              </a:lnSpc>
              <a:spcBef>
                <a:spcPts val="600"/>
              </a:spcBef>
              <a:buClr>
                <a:schemeClr val="tx1"/>
              </a:buClr>
              <a:buFont typeface="Arial" panose="020B060402020202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POC desde que este </a:t>
            </a:r>
            <a:r>
              <a:rPr lang="pt-BR" sz="1400" b="1" dirty="0">
                <a:latin typeface="Tahoma" panose="020B0604030504040204" pitchFamily="34" charset="0"/>
                <a:ea typeface="Tahoma" panose="020B0604030504040204" pitchFamily="34" charset="0"/>
                <a:cs typeface="Tahoma" panose="020B0604030504040204" pitchFamily="34" charset="0"/>
              </a:rPr>
              <a:t>reconhecimento não gere risco de ressalvas </a:t>
            </a:r>
            <a:r>
              <a:rPr lang="pt-BR" sz="1400" dirty="0">
                <a:latin typeface="Tahoma" panose="020B0604030504040204" pitchFamily="34" charset="0"/>
                <a:ea typeface="Tahoma" panose="020B0604030504040204" pitchFamily="34" charset="0"/>
                <a:cs typeface="Tahoma" panose="020B0604030504040204" pitchFamily="34" charset="0"/>
              </a:rPr>
              <a:t>(ou parágrafos de ênfase</a:t>
            </a:r>
            <a:r>
              <a:rPr lang="pt-BR" sz="1400" dirty="0" smtClean="0">
                <a:latin typeface="Tahoma" panose="020B0604030504040204" pitchFamily="34" charset="0"/>
                <a:ea typeface="Tahoma" panose="020B0604030504040204" pitchFamily="34" charset="0"/>
                <a:cs typeface="Tahoma" panose="020B0604030504040204" pitchFamily="34" charset="0"/>
              </a:rPr>
              <a:t>)</a:t>
            </a:r>
          </a:p>
          <a:p>
            <a:pPr marL="285750" lvl="2" indent="-285750">
              <a:lnSpc>
                <a:spcPct val="110000"/>
              </a:lnSpc>
              <a:spcBef>
                <a:spcPts val="600"/>
              </a:spcBef>
              <a:buClr>
                <a:schemeClr val="tx1"/>
              </a:buClr>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0" indent="-180975" algn="just">
              <a:lnSpc>
                <a:spcPct val="110000"/>
              </a:lnSpc>
              <a:spcBef>
                <a:spcPts val="400"/>
              </a:spcBef>
              <a:buClr>
                <a:schemeClr val="accent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85750" lvl="0" indent="-285750">
              <a:buFont typeface="Arial" panose="020B060402020202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Assessoria para análise dos contratos e defesa </a:t>
            </a:r>
            <a:r>
              <a:rPr lang="pt-BR" sz="1400" b="1" dirty="0" smtClean="0">
                <a:latin typeface="Tahoma" panose="020B0604030504040204" pitchFamily="34" charset="0"/>
                <a:ea typeface="Tahoma" panose="020B0604030504040204" pitchFamily="34" charset="0"/>
                <a:cs typeface="Tahoma" panose="020B0604030504040204" pitchFamily="34" charset="0"/>
              </a:rPr>
              <a:t>adequada - </a:t>
            </a:r>
            <a:r>
              <a:rPr lang="pt-BR" sz="1400" dirty="0" smtClean="0">
                <a:latin typeface="Tahoma" panose="020B0604030504040204" pitchFamily="34" charset="0"/>
                <a:ea typeface="Tahoma" panose="020B0604030504040204" pitchFamily="34" charset="0"/>
                <a:cs typeface="Tahoma" panose="020B0604030504040204" pitchFamily="34" charset="0"/>
              </a:rPr>
              <a:t>Dr</a:t>
            </a:r>
            <a:r>
              <a:rPr lang="pt-BR" sz="1400" dirty="0">
                <a:latin typeface="Tahoma" panose="020B0604030504040204" pitchFamily="34" charset="0"/>
                <a:ea typeface="Tahoma" panose="020B0604030504040204" pitchFamily="34" charset="0"/>
                <a:cs typeface="Tahoma" panose="020B0604030504040204" pitchFamily="34" charset="0"/>
              </a:rPr>
              <a:t>. Eliseu </a:t>
            </a:r>
            <a:r>
              <a:rPr lang="pt-BR" sz="1400" dirty="0" smtClean="0">
                <a:latin typeface="Tahoma" panose="020B0604030504040204" pitchFamily="34" charset="0"/>
                <a:ea typeface="Tahoma" panose="020B0604030504040204" pitchFamily="34" charset="0"/>
                <a:cs typeface="Tahoma" panose="020B0604030504040204" pitchFamily="34" charset="0"/>
              </a:rPr>
              <a:t>Martins</a:t>
            </a:r>
            <a:endParaRPr lang="pt-BR" sz="1400" dirty="0">
              <a:latin typeface="Tahoma" panose="020B0604030504040204" pitchFamily="34" charset="0"/>
              <a:ea typeface="Tahoma" panose="020B0604030504040204" pitchFamily="34" charset="0"/>
              <a:cs typeface="Tahoma" panose="020B0604030504040204" pitchFamily="34" charset="0"/>
            </a:endParaRPr>
          </a:p>
          <a:p>
            <a:pPr marL="638175" lvl="1" indent="-180975" algn="just">
              <a:lnSpc>
                <a:spcPct val="110000"/>
              </a:lnSpc>
              <a:spcBef>
                <a:spcPts val="400"/>
              </a:spcBef>
              <a:buClr>
                <a:schemeClr val="accent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0" indent="-180975" algn="just">
              <a:lnSpc>
                <a:spcPct val="110000"/>
              </a:lnSpc>
              <a:spcBef>
                <a:spcPts val="400"/>
              </a:spcBef>
              <a:buClr>
                <a:schemeClr val="accent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lvl="0"/>
            <a:endParaRPr lang="pt-BR" sz="1400" dirty="0" smtClean="0">
              <a:latin typeface="Tahoma" panose="020B0604030504040204" pitchFamily="34" charset="0"/>
              <a:ea typeface="Tahoma" panose="020B0604030504040204" pitchFamily="34" charset="0"/>
              <a:cs typeface="Tahoma" panose="020B0604030504040204" pitchFamily="34" charset="0"/>
            </a:endParaRPr>
          </a:p>
          <a:p>
            <a:pPr lvl="0"/>
            <a:endParaRPr lang="pt-BR" sz="140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2042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Imagem</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do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Setor</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 Cause </a:t>
            </a:r>
          </a:p>
        </p:txBody>
      </p:sp>
      <p:grpSp>
        <p:nvGrpSpPr>
          <p:cNvPr id="3" name="Grupo 2"/>
          <p:cNvGrpSpPr/>
          <p:nvPr/>
        </p:nvGrpSpPr>
        <p:grpSpPr>
          <a:xfrm>
            <a:off x="3681414" y="4606969"/>
            <a:ext cx="311149" cy="307777"/>
            <a:chOff x="3743325" y="4606969"/>
            <a:chExt cx="311149" cy="307777"/>
          </a:xfrm>
        </p:grpSpPr>
        <p:sp>
          <p:nvSpPr>
            <p:cNvPr id="9" name="CaixaDeTexto 8"/>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2475395509"/>
      </p:ext>
    </p:extLst>
  </p:cSld>
  <p:clrMapOvr>
    <a:masterClrMapping/>
  </p:clrMapOvr>
  <p:transition spd="slow">
    <p:fade thruBlk="1"/>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Jk5loEBfZkaHl4HofaKdP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sgwW5mdDlkeHN0JajUqyg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oWreZBTqskaYJnAP56KTo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K8A1tw9JUUygOHs3ZxWI.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gZNgdxgYuk.IC0g.H0UUW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9vqTd0dxUiVYEUMYbD4d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HCRmTpvtmEq4jXhD82sKR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gWYSUhShsEGrkj73lR4CD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sgwW5mdDlkeHN0JajUqyg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Ce4DZQwiU0CH_.EbAhYg9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PO0Khokyr0eABJf9V17rd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qMM3HheJjUiQJFCgM7zem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Tk3lg25W50eHFDdUeXLgh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Tk3lg25W50eHFDdUeXLgh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Tk3lg25W50eHFDdUeXLgh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JWtD7fQydkmx3jruJz6Vq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1KNZD5pCq029li2QL9yHN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bbpmIpJ4q0qIUBw5R0Dq7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Pv4RNvbx30uaDmLn7mMWH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Oo3fHgechESWu47YeT0o2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fbEZDM9ljUy1lp3PMPTwF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SFST6mkL0kWPn4nS0Jzcx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o_OTrnsWEeA6GOJzmRvd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CpqPt6MVmEGbr9IK9BOSR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hL74rY9BmUqkPN47uuclX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VIDzDGSJF0efPosT.dszq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NmGR.teM02hfV3_kG9KQ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b0mBP1iYl0mQk94ZI6KmZ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JUtrKmmf_UKZhh_lxvECX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6wAQZgw.U02y5g8GPjywg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Eq7nfqzBOEmCZN8Q2HdpX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vf0m7YZ6UixogXCkPlN4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sSR7LpVAeUqMxZGUtibbu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VImTJ18LZE2uyugWSPizX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1GVMtSZyKUeaYeJ18a6UU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kzUvJNz8AUGJO55RyCBXy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Tk3lg25W50eHFDdUeXLgh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U.zZ_IQrfEisSolCep_yi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Tk3lg25W50eHFDdUeXLgh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Tk3lg25W50eHFDdUeXLgh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04Jb8rQ4E6hwF0qkfrZP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nHAsTVZMW0S1qoj_oShXd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9DYfT8Cv0y9CLmTO46f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rdJ9_kQpU2LasIq05dJTA"/>
</p:tagLst>
</file>

<file path=ppt/theme/theme1.xml><?xml version="1.0" encoding="utf-8"?>
<a:theme xmlns:a="http://schemas.openxmlformats.org/drawingml/2006/main" name="Sessões">
  <a:themeElements>
    <a:clrScheme name="Personalizada 1">
      <a:dk1>
        <a:srgbClr val="000000"/>
      </a:dk1>
      <a:lt1>
        <a:srgbClr val="FFFFFF"/>
      </a:lt1>
      <a:dk2>
        <a:srgbClr val="C8C8C8"/>
      </a:dk2>
      <a:lt2>
        <a:srgbClr val="F2F2F2"/>
      </a:lt2>
      <a:accent1>
        <a:srgbClr val="004D8C"/>
      </a:accent1>
      <a:accent2>
        <a:srgbClr val="6FBBE4"/>
      </a:accent2>
      <a:accent3>
        <a:srgbClr val="323232"/>
      </a:accent3>
      <a:accent4>
        <a:srgbClr val="7D7D7D"/>
      </a:accent4>
      <a:accent5>
        <a:srgbClr val="C8C8C8"/>
      </a:accent5>
      <a:accent6>
        <a:srgbClr val="F69E00"/>
      </a:accent6>
      <a:hlink>
        <a:srgbClr val="F69E00"/>
      </a:hlink>
      <a:folHlink>
        <a:srgbClr val="FFC660"/>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43631</TotalTime>
  <Words>2979</Words>
  <Application>Microsoft Office PowerPoint</Application>
  <PresentationFormat>Apresentação na tela (4:3)</PresentationFormat>
  <Paragraphs>607</Paragraphs>
  <Slides>38</Slides>
  <Notes>7</Notes>
  <HiddenSlides>0</HiddenSlides>
  <MMClips>0</MMClips>
  <ScaleCrop>false</ScaleCrop>
  <HeadingPairs>
    <vt:vector size="6" baseType="variant">
      <vt:variant>
        <vt:lpstr>Fontes usadas</vt:lpstr>
      </vt:variant>
      <vt:variant>
        <vt:i4>14</vt:i4>
      </vt:variant>
      <vt:variant>
        <vt:lpstr>Tema</vt:lpstr>
      </vt:variant>
      <vt:variant>
        <vt:i4>1</vt:i4>
      </vt:variant>
      <vt:variant>
        <vt:lpstr>Títulos de slides</vt:lpstr>
      </vt:variant>
      <vt:variant>
        <vt:i4>38</vt:i4>
      </vt:variant>
    </vt:vector>
  </HeadingPairs>
  <TitlesOfParts>
    <vt:vector size="53" baseType="lpstr">
      <vt:lpstr>Arial</vt:lpstr>
      <vt:lpstr>BlissL</vt:lpstr>
      <vt:lpstr>Calibri</vt:lpstr>
      <vt:lpstr>Calibri Light</vt:lpstr>
      <vt:lpstr>Century Gothic</vt:lpstr>
      <vt:lpstr>DIN Alternate Bold</vt:lpstr>
      <vt:lpstr>DIN Condensed Bold</vt:lpstr>
      <vt:lpstr>DINPro-Medium</vt:lpstr>
      <vt:lpstr>Helvetica</vt:lpstr>
      <vt:lpstr>Segoe UI</vt:lpstr>
      <vt:lpstr>Tahoma</vt:lpstr>
      <vt:lpstr>Times New Roman</vt:lpstr>
      <vt:lpstr>Trebuchet MS</vt:lpstr>
      <vt:lpstr>Wingdings</vt:lpstr>
      <vt:lpstr>Sessões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Entrevistas formadores de opinião  + Pesquisa</vt:lpstr>
      <vt:lpstr>FERNANDO DE MELLO FRANCO | LUIZ ROBERTO HORST SILVEIRA PINTO | NABIL BONDUKI | OTÁVIO ZARVOS | RICARDO YAZBEK | RICARDO YOUNG | VANDERLEY JOHN</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BorghierhLowe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larissa.santos</dc:creator>
  <cp:lastModifiedBy>Renato Ventura</cp:lastModifiedBy>
  <cp:revision>3765</cp:revision>
  <cp:lastPrinted>2014-08-22T11:18:02Z</cp:lastPrinted>
  <dcterms:created xsi:type="dcterms:W3CDTF">2009-08-13T21:08:28Z</dcterms:created>
  <dcterms:modified xsi:type="dcterms:W3CDTF">2015-08-21T18:17:17Z</dcterms:modified>
</cp:coreProperties>
</file>