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handoutMasterIdLst>
    <p:handoutMasterId r:id="rId28"/>
  </p:handoutMasterIdLst>
  <p:sldIdLst>
    <p:sldId id="1695" r:id="rId2"/>
    <p:sldId id="1638" r:id="rId3"/>
    <p:sldId id="1642" r:id="rId4"/>
    <p:sldId id="1726" r:id="rId5"/>
    <p:sldId id="1372" r:id="rId6"/>
    <p:sldId id="1740" r:id="rId7"/>
    <p:sldId id="1741" r:id="rId8"/>
    <p:sldId id="1742" r:id="rId9"/>
    <p:sldId id="1694" r:id="rId10"/>
    <p:sldId id="1686" r:id="rId11"/>
    <p:sldId id="1743" r:id="rId12"/>
    <p:sldId id="1650" r:id="rId13"/>
    <p:sldId id="1747" r:id="rId14"/>
    <p:sldId id="1758" r:id="rId15"/>
    <p:sldId id="1749" r:id="rId16"/>
    <p:sldId id="1750" r:id="rId17"/>
    <p:sldId id="1735" r:id="rId18"/>
    <p:sldId id="1729" r:id="rId19"/>
    <p:sldId id="1744" r:id="rId20"/>
    <p:sldId id="1745" r:id="rId21"/>
    <p:sldId id="1746" r:id="rId22"/>
    <p:sldId id="1739" r:id="rId23"/>
    <p:sldId id="1756" r:id="rId24"/>
    <p:sldId id="1720" r:id="rId25"/>
    <p:sldId id="1757" r:id="rId26"/>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4434" autoAdjust="0"/>
  </p:normalViewPr>
  <p:slideViewPr>
    <p:cSldViewPr>
      <p:cViewPr varScale="1">
        <p:scale>
          <a:sx n="71" d="100"/>
          <a:sy n="71" d="100"/>
        </p:scale>
        <p:origin x="1248"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23/07/2015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23/07/2015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 Comitê </a:t>
            </a:r>
            <a:r>
              <a:rPr lang="en-US" sz="900" dirty="0" err="1"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Jurídico</a:t>
            </a: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┃21</a:t>
            </a:r>
            <a:r>
              <a:rPr lang="en-US" sz="900" baseline="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de Julho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Comitê Jurídico┃21</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Julho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2" y="548680"/>
            <a:ext cx="300266" cy="5884911"/>
          </a:xfrm>
          <a:prstGeom prst="rect">
            <a:avLst/>
          </a:prstGeom>
        </p:spPr>
      </p:pic>
      <p:sp>
        <p:nvSpPr>
          <p:cNvPr id="11" name="CaixaDeTexto 10"/>
          <p:cNvSpPr txBox="1"/>
          <p:nvPr/>
        </p:nvSpPr>
        <p:spPr>
          <a:xfrm>
            <a:off x="0" y="260648"/>
            <a:ext cx="1735667"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Práticas 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1735667" y="260648"/>
            <a:ext cx="74083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Distratos,  APC/ ANADEC e Conselho de Ética OAB</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Imagem 14"/>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1721124" y="1311325"/>
            <a:ext cx="419813" cy="4655164"/>
          </a:xfrm>
          <a:prstGeom prst="rect">
            <a:avLst/>
          </a:prstGeom>
        </p:spPr>
      </p:pic>
      <p:sp>
        <p:nvSpPr>
          <p:cNvPr id="17" name="Retângulo 16"/>
          <p:cNvSpPr>
            <a:spLocks noChangeArrowheads="1"/>
          </p:cNvSpPr>
          <p:nvPr/>
        </p:nvSpPr>
        <p:spPr bwMode="auto">
          <a:xfrm>
            <a:off x="179512" y="1196752"/>
            <a:ext cx="3816424" cy="2468655"/>
          </a:xfrm>
          <a:prstGeom prst="rect">
            <a:avLst/>
          </a:prstGeom>
          <a:noFill/>
          <a:ln w="9525">
            <a:noFill/>
            <a:miter lim="800000"/>
            <a:headEnd/>
            <a:tailEnd/>
          </a:ln>
        </p:spPr>
        <p:txBody>
          <a:bodyPr wrap="square" lIns="64291" tIns="32146" rIns="64291" bIns="32146">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Associações e </a:t>
            </a:r>
            <a:r>
              <a:rPr lang="pt-BR" sz="1400" b="1" dirty="0" err="1">
                <a:latin typeface="Tahoma" panose="020B0604030504040204" pitchFamily="34" charset="0"/>
                <a:ea typeface="Tahoma" panose="020B0604030504040204" pitchFamily="34" charset="0"/>
                <a:cs typeface="Tahoma" panose="020B0604030504040204" pitchFamily="34" charset="0"/>
              </a:rPr>
              <a:t>ACPs</a:t>
            </a:r>
            <a:r>
              <a:rPr lang="pt-BR" sz="1400" b="1" dirty="0">
                <a:latin typeface="Tahoma" panose="020B0604030504040204" pitchFamily="34" charset="0"/>
                <a:ea typeface="Tahoma" panose="020B0604030504040204" pitchFamily="34" charset="0"/>
                <a:cs typeface="Tahoma" panose="020B0604030504040204" pitchFamily="34" charset="0"/>
              </a:rPr>
              <a:t> </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Continuidade de acompanhamento por cada empresa</a:t>
            </a: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Acórdão contrário à retenção de 10% na 3ª Câmara de Direito Privado do TJ-SP – 5/3/2015</a:t>
            </a:r>
          </a:p>
          <a:p>
            <a:pPr>
              <a:lnSpc>
                <a:spcPct val="110000"/>
              </a:lnSpc>
              <a:spcBef>
                <a:spcPts val="12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Práticas Abusivas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179513" y="4437112"/>
            <a:ext cx="3888432" cy="523220"/>
          </a:xfrm>
          <a:prstGeom prst="rect">
            <a:avLst/>
          </a:prstGeom>
        </p:spPr>
        <p:txBody>
          <a:bodyPr wrap="square">
            <a:spAutoFit/>
          </a:bodyPr>
          <a:lstStyle/>
          <a:p>
            <a:pPr algn="ctr"/>
            <a:r>
              <a:rPr lang="pt-BR" sz="1400" b="1" dirty="0">
                <a:latin typeface="Tahoma" panose="020B0604030504040204" pitchFamily="34" charset="0"/>
                <a:ea typeface="Tahoma" panose="020B0604030504040204" pitchFamily="34" charset="0"/>
                <a:cs typeface="Tahoma" panose="020B0604030504040204" pitchFamily="34" charset="0"/>
              </a:rPr>
              <a:t>Consulta </a:t>
            </a:r>
            <a:r>
              <a:rPr lang="pt-BR" sz="1400" b="1" dirty="0" smtClean="0">
                <a:latin typeface="Tahoma" panose="020B0604030504040204" pitchFamily="34" charset="0"/>
                <a:ea typeface="Tahoma" panose="020B0604030504040204" pitchFamily="34" charset="0"/>
                <a:cs typeface="Tahoma" panose="020B0604030504040204" pitchFamily="34" charset="0"/>
              </a:rPr>
              <a:t>Antônio </a:t>
            </a:r>
            <a:r>
              <a:rPr lang="pt-BR" sz="1400" b="1" dirty="0">
                <a:latin typeface="Tahoma" panose="020B0604030504040204" pitchFamily="34" charset="0"/>
                <a:ea typeface="Tahoma" panose="020B0604030504040204" pitchFamily="34" charset="0"/>
                <a:cs typeface="Tahoma" panose="020B0604030504040204" pitchFamily="34" charset="0"/>
              </a:rPr>
              <a:t>Mariz de Oliveira (Gafisa)</a:t>
            </a:r>
          </a:p>
        </p:txBody>
      </p:sp>
      <p:sp>
        <p:nvSpPr>
          <p:cNvPr id="4" name="Retângulo 3"/>
          <p:cNvSpPr/>
          <p:nvPr/>
        </p:nvSpPr>
        <p:spPr>
          <a:xfrm>
            <a:off x="4427984" y="3501008"/>
            <a:ext cx="4644008" cy="2323713"/>
          </a:xfrm>
          <a:prstGeom prst="rect">
            <a:avLst/>
          </a:prstGeom>
        </p:spPr>
        <p:txBody>
          <a:bodyPr wrap="square">
            <a:spAutoFit/>
          </a:bodyPr>
          <a:lstStyle/>
          <a:p>
            <a:pPr lvl="0"/>
            <a:endParaRPr lang="pt-BR" sz="1400" b="1" dirty="0">
              <a:latin typeface="Tahoma" panose="020B0604030504040204" pitchFamily="34" charset="0"/>
              <a:ea typeface="Tahoma" panose="020B0604030504040204" pitchFamily="34" charset="0"/>
              <a:cs typeface="Tahoma" panose="020B0604030504040204" pitchFamily="34" charset="0"/>
            </a:endParaRPr>
          </a:p>
          <a:p>
            <a:pPr lvl="0">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APC – Associação Paulista de Consumidores </a:t>
            </a:r>
            <a:r>
              <a:rPr lang="pt-BR" sz="1400" dirty="0">
                <a:latin typeface="Tahoma" panose="020B0604030504040204" pitchFamily="34" charset="0"/>
                <a:ea typeface="Tahoma" panose="020B0604030504040204" pitchFamily="34" charset="0"/>
                <a:cs typeface="Tahoma" panose="020B0604030504040204" pitchFamily="34" charset="0"/>
              </a:rPr>
              <a:t>– questionamentos do MP sobre a legitimidade desta associação. Relatado que haveria espaço para uma representação da Abrainc.</a:t>
            </a:r>
          </a:p>
          <a:p>
            <a:pPr marL="638175" lvl="2"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Natalia Roque (Rossi) - contato com MP (Dra. Ana Beatriz) para sondagem da questão</a:t>
            </a:r>
          </a:p>
        </p:txBody>
      </p:sp>
      <p:pic>
        <p:nvPicPr>
          <p:cNvPr id="19" name="Imagem 18"/>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6401644" y="1095301"/>
            <a:ext cx="419813" cy="4655164"/>
          </a:xfrm>
          <a:prstGeom prst="rect">
            <a:avLst/>
          </a:prstGeom>
        </p:spPr>
      </p:pic>
      <p:sp>
        <p:nvSpPr>
          <p:cNvPr id="21" name="Retângulo 20"/>
          <p:cNvSpPr/>
          <p:nvPr/>
        </p:nvSpPr>
        <p:spPr>
          <a:xfrm>
            <a:off x="4355976" y="1052736"/>
            <a:ext cx="4248472" cy="1600438"/>
          </a:xfrm>
          <a:prstGeom prst="rect">
            <a:avLst/>
          </a:prstGeom>
        </p:spPr>
        <p:txBody>
          <a:bodyPr wrap="square">
            <a:spAutoFit/>
          </a:bodyPr>
          <a:lstStyle/>
          <a:p>
            <a:pPr lvl="0"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lvl="0" algn="just">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Conselho Jurídico - </a:t>
            </a:r>
            <a:r>
              <a:rPr lang="pt-BR" sz="1400" dirty="0">
                <a:latin typeface="Tahoma" panose="020B0604030504040204" pitchFamily="34" charset="0"/>
                <a:ea typeface="Tahoma" panose="020B0604030504040204" pitchFamily="34" charset="0"/>
                <a:cs typeface="Tahoma" panose="020B0604030504040204" pitchFamily="34" charset="0"/>
              </a:rPr>
              <a:t>acesso direto à OAB e Miguel </a:t>
            </a:r>
            <a:r>
              <a:rPr lang="pt-BR" sz="1400" dirty="0" err="1">
                <a:latin typeface="Tahoma" panose="020B0604030504040204" pitchFamily="34" charset="0"/>
                <a:ea typeface="Tahoma" panose="020B0604030504040204" pitchFamily="34" charset="0"/>
                <a:cs typeface="Tahoma" panose="020B0604030504040204" pitchFamily="34" charset="0"/>
              </a:rPr>
              <a:t>Reale</a:t>
            </a:r>
            <a:r>
              <a:rPr lang="pt-BR" sz="1400" dirty="0">
                <a:latin typeface="Tahoma" panose="020B0604030504040204" pitchFamily="34" charset="0"/>
                <a:ea typeface="Tahoma" panose="020B0604030504040204" pitchFamily="34" charset="0"/>
                <a:cs typeface="Tahoma" panose="020B0604030504040204" pitchFamily="34" charset="0"/>
              </a:rPr>
              <a:t> Jr. sem intermediação de escritórios. Cláudio Carvalho (Cyrela) – agendamento ABRAINC/ Dr. Marcos da Costa – OAB</a:t>
            </a:r>
          </a:p>
        </p:txBody>
      </p:sp>
    </p:spTree>
    <p:extLst>
      <p:ext uri="{BB962C8B-B14F-4D97-AF65-F5344CB8AC3E}">
        <p14:creationId xmlns:p14="http://schemas.microsoft.com/office/powerpoint/2010/main" val="278619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4"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Questões tributárias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Retângulo 8"/>
          <p:cNvSpPr/>
          <p:nvPr/>
        </p:nvSpPr>
        <p:spPr>
          <a:xfrm>
            <a:off x="323528" y="1052736"/>
            <a:ext cx="8424936" cy="2031325"/>
          </a:xfrm>
          <a:prstGeom prst="rect">
            <a:avLst/>
          </a:prstGeom>
        </p:spPr>
        <p:txBody>
          <a:bodyPr wrap="square">
            <a:spAutoFit/>
          </a:bodyPr>
          <a:lstStyle/>
          <a:p>
            <a:pPr algn="ctr">
              <a:lnSpc>
                <a:spcPct val="150000"/>
              </a:lnSpc>
            </a:pPr>
            <a:r>
              <a:rPr lang="pt-BR" sz="1400" b="1" dirty="0" smtClean="0">
                <a:latin typeface="Tahoma" panose="020B0604030504040204" pitchFamily="34" charset="0"/>
                <a:ea typeface="Tahoma" panose="020B0604030504040204" pitchFamily="34" charset="0"/>
                <a:cs typeface="Tahoma" panose="020B0604030504040204" pitchFamily="34" charset="0"/>
              </a:rPr>
              <a:t>Proposta de </a:t>
            </a:r>
            <a:r>
              <a:rPr lang="pt-BR" sz="1400" b="1" dirty="0">
                <a:latin typeface="Tahoma" panose="020B0604030504040204" pitchFamily="34" charset="0"/>
                <a:ea typeface="Tahoma" panose="020B0604030504040204" pitchFamily="34" charset="0"/>
                <a:cs typeface="Tahoma" panose="020B0604030504040204" pitchFamily="34" charset="0"/>
              </a:rPr>
              <a:t>participação com Grupos de </a:t>
            </a:r>
            <a:r>
              <a:rPr lang="pt-BR" sz="1400" b="1" dirty="0" smtClean="0">
                <a:latin typeface="Tahoma" panose="020B0604030504040204" pitchFamily="34" charset="0"/>
                <a:ea typeface="Tahoma" panose="020B0604030504040204" pitchFamily="34" charset="0"/>
                <a:cs typeface="Tahoma" panose="020B0604030504040204" pitchFamily="34" charset="0"/>
              </a:rPr>
              <a:t>Trabalho Conselho Jurídico CBIC</a:t>
            </a:r>
          </a:p>
          <a:p>
            <a:pPr>
              <a:lnSpc>
                <a:spcPct val="150000"/>
              </a:lnSpc>
            </a:pPr>
            <a:endParaRPr lang="pt-BR" sz="1400"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pt-BR" sz="1400" b="1" u="sng" dirty="0" smtClean="0">
                <a:latin typeface="Tahoma" panose="020B0604030504040204" pitchFamily="34" charset="0"/>
                <a:ea typeface="Tahoma" panose="020B0604030504040204" pitchFamily="34" charset="0"/>
                <a:cs typeface="Tahoma" panose="020B0604030504040204" pitchFamily="34" charset="0"/>
              </a:rPr>
              <a:t>GT Civil/ Consumidor</a:t>
            </a:r>
          </a:p>
          <a:p>
            <a:pPr marL="638175" lvl="2" indent="-180975" algn="just">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 de retenção por parte do vendedor no distrato por culpa do comprador </a:t>
            </a:r>
            <a:r>
              <a:rPr lang="pt-BR" sz="1400" dirty="0">
                <a:latin typeface="Tahoma" panose="020B0604030504040204" pitchFamily="34" charset="0"/>
                <a:ea typeface="Tahoma" panose="020B0604030504040204" pitchFamily="34" charset="0"/>
                <a:cs typeface="Tahoma" panose="020B0604030504040204" pitchFamily="34" charset="0"/>
              </a:rPr>
              <a:t>– Decisões muito divergentes em diversos estados. Questão sem pacificação. Macro jurisdição do tema.</a:t>
            </a:r>
          </a:p>
        </p:txBody>
      </p:sp>
      <p:sp>
        <p:nvSpPr>
          <p:cNvPr id="10" name="Retângulo 9"/>
          <p:cNvSpPr/>
          <p:nvPr/>
        </p:nvSpPr>
        <p:spPr>
          <a:xfrm>
            <a:off x="323528" y="3700189"/>
            <a:ext cx="8640960" cy="1923604"/>
          </a:xfrm>
          <a:prstGeom prst="rect">
            <a:avLst/>
          </a:prstGeom>
        </p:spPr>
        <p:txBody>
          <a:bodyPr wrap="square">
            <a:spAutoFit/>
          </a:bodyPr>
          <a:lstStyle/>
          <a:p>
            <a:r>
              <a:rPr lang="pt-BR" sz="1400" b="1" u="sng" dirty="0" smtClean="0">
                <a:latin typeface="Tahoma" panose="020B0604030504040204" pitchFamily="34" charset="0"/>
                <a:ea typeface="Tahoma" panose="020B0604030504040204" pitchFamily="34" charset="0"/>
                <a:cs typeface="Tahoma" panose="020B0604030504040204" pitchFamily="34" charset="0"/>
              </a:rPr>
              <a:t>GT Tributário</a:t>
            </a:r>
          </a:p>
          <a:p>
            <a:pPr marL="180975" indent="-180975" algn="just">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ITBI na assinatura da PCV – Pres. STF</a:t>
            </a:r>
            <a:r>
              <a:rPr lang="pt-BR" sz="1400" dirty="0">
                <a:latin typeface="Tahoma" panose="020B0604030504040204" pitchFamily="34" charset="0"/>
                <a:ea typeface="Tahoma" panose="020B0604030504040204" pitchFamily="34" charset="0"/>
                <a:cs typeface="Tahoma" panose="020B0604030504040204" pitchFamily="34" charset="0"/>
              </a:rPr>
              <a:t> permitiu a cobrança por Salvador e abriu precedente. </a:t>
            </a: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Constituição Federal permite ao município a antecipação da cobrança</a:t>
            </a:r>
          </a:p>
          <a:p>
            <a:pPr marL="638175" lvl="2" indent="-180975"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Empresas recorrerão para defender que esta antecipação se dê em outro momento que não a assinatura da PCV</a:t>
            </a:r>
          </a:p>
          <a:p>
            <a:pPr marL="638175" lvl="2" indent="-180975" algn="just">
              <a:lnSpc>
                <a:spcPct val="150000"/>
              </a:lnSpc>
              <a:spcBef>
                <a:spcPts val="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3881363" y="1023293"/>
            <a:ext cx="419813" cy="4655164"/>
          </a:xfrm>
          <a:prstGeom prst="rect">
            <a:avLst/>
          </a:prstGeom>
        </p:spPr>
      </p:pic>
    </p:spTree>
    <p:extLst>
      <p:ext uri="{BB962C8B-B14F-4D97-AF65-F5344CB8AC3E}">
        <p14:creationId xmlns:p14="http://schemas.microsoft.com/office/powerpoint/2010/main" val="349645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4" end="4"/>
                                            </p:txEl>
                                          </p:spTgt>
                                        </p:tgtEl>
                                        <p:attrNameLst>
                                          <p:attrName>style.visibility</p:attrName>
                                        </p:attrNameLst>
                                      </p:cBhvr>
                                      <p:to>
                                        <p:strVal val="visible"/>
                                      </p:to>
                                    </p:set>
                                    <p:animEffect transition="in" filter="fade">
                                      <p:cBhvr>
                                        <p:cTn id="14" dur="500"/>
                                        <p:tgtEl>
                                          <p:spTgt spid="9">
                                            <p:txEl>
                                              <p:pRg st="4" end="4"/>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Marco Regulatório do Setor</a:t>
            </a: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15:00 às 15:45</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974551817"/>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ovo 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827584" y="3789040"/>
            <a:ext cx="8136904" cy="2191369"/>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Pontos Gerais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Representatividade politica – análise das forças envolvidas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Análise de participantes – </a:t>
            </a:r>
            <a:r>
              <a:rPr lang="pt-BR" sz="1400" i="1" dirty="0" err="1" smtClean="0">
                <a:latin typeface="Tahoma" panose="020B0604030504040204" pitchFamily="34" charset="0"/>
                <a:ea typeface="Tahoma" panose="020B0604030504040204" pitchFamily="34" charset="0"/>
                <a:cs typeface="Tahoma" panose="020B0604030504040204" pitchFamily="34" charset="0"/>
              </a:rPr>
              <a:t>stakeholders</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i="1" dirty="0" err="1" smtClean="0">
                <a:latin typeface="Tahoma" panose="020B0604030504040204" pitchFamily="34" charset="0"/>
                <a:ea typeface="Tahoma" panose="020B0604030504040204" pitchFamily="34" charset="0"/>
                <a:cs typeface="Tahoma" panose="020B0604030504040204" pitchFamily="34" charset="0"/>
              </a:rPr>
              <a:t>engagement</a:t>
            </a:r>
            <a:endParaRPr lang="pt-BR" sz="1400" i="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agência reguladora, </a:t>
            </a:r>
            <a:r>
              <a:rPr lang="pt-BR" sz="1400" dirty="0" err="1" smtClean="0">
                <a:latin typeface="Tahoma" panose="020B0604030504040204" pitchFamily="34" charset="0"/>
                <a:ea typeface="Tahoma" panose="020B0604030504040204" pitchFamily="34" charset="0"/>
                <a:cs typeface="Tahoma" panose="020B0604030504040204" pitchFamily="34" charset="0"/>
              </a:rPr>
              <a:t>auto-regulação</a:t>
            </a:r>
            <a:r>
              <a:rPr lang="pt-BR" sz="1400" dirty="0" smtClean="0">
                <a:latin typeface="Tahoma" panose="020B0604030504040204" pitchFamily="34" charset="0"/>
                <a:ea typeface="Tahoma" panose="020B0604030504040204" pitchFamily="34" charset="0"/>
                <a:cs typeface="Tahoma" panose="020B0604030504040204" pitchFamily="34" charset="0"/>
              </a:rPr>
              <a:t>, papel da Caixa e Min. Cidades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28650" lvl="1" indent="-171450">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827584" y="476672"/>
            <a:ext cx="8136904" cy="3060838"/>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Formato proposto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i="1" dirty="0" err="1">
                <a:latin typeface="Tahoma" panose="020B0604030504040204" pitchFamily="34" charset="0"/>
                <a:ea typeface="Tahoma" panose="020B0604030504040204" pitchFamily="34" charset="0"/>
                <a:cs typeface="Tahoma" panose="020B0604030504040204" pitchFamily="34" charset="0"/>
              </a:rPr>
              <a:t>Steering</a:t>
            </a:r>
            <a:r>
              <a:rPr lang="pt-BR" sz="1400" i="1" dirty="0">
                <a:latin typeface="Tahoma" panose="020B0604030504040204" pitchFamily="34" charset="0"/>
                <a:ea typeface="Tahoma" panose="020B0604030504040204" pitchFamily="34" charset="0"/>
                <a:cs typeface="Tahoma" panose="020B0604030504040204" pitchFamily="34" charset="0"/>
              </a:rPr>
              <a:t> </a:t>
            </a:r>
            <a:r>
              <a:rPr lang="pt-BR" sz="1400" i="1" dirty="0" err="1">
                <a:latin typeface="Tahoma" panose="020B0604030504040204" pitchFamily="34" charset="0"/>
                <a:ea typeface="Tahoma" panose="020B0604030504040204" pitchFamily="34" charset="0"/>
                <a:cs typeface="Tahoma" panose="020B0604030504040204" pitchFamily="34" charset="0"/>
              </a:rPr>
              <a:t>Comittee</a:t>
            </a:r>
            <a:r>
              <a:rPr lang="pt-BR" sz="1400" i="1" dirty="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 reunião inicial com 8 a 12 pessoas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Reunião motivacional com principais executivos das empresas – Conselho </a:t>
            </a:r>
            <a:r>
              <a:rPr lang="pt-BR" sz="1400" dirty="0" smtClean="0">
                <a:latin typeface="Tahoma" panose="020B0604030504040204" pitchFamily="34" charset="0"/>
                <a:ea typeface="Tahoma" panose="020B0604030504040204" pitchFamily="34" charset="0"/>
                <a:cs typeface="Tahoma" panose="020B0604030504040204" pitchFamily="34" charset="0"/>
              </a:rPr>
              <a:t>Deliberativo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em Mesas de Trabalho com apoio dos Comitês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de participação de entidades – </a:t>
            </a:r>
            <a:r>
              <a:rPr lang="pt-BR" sz="1400" dirty="0" err="1" smtClean="0">
                <a:latin typeface="Tahoma" panose="020B0604030504040204" pitchFamily="34" charset="0"/>
                <a:ea typeface="Tahoma" panose="020B0604030504040204" pitchFamily="34" charset="0"/>
                <a:cs typeface="Tahoma" panose="020B0604030504040204" pitchFamily="34" charset="0"/>
              </a:rPr>
              <a:t>ex</a:t>
            </a:r>
            <a:r>
              <a:rPr lang="pt-BR" sz="1400" dirty="0" smtClean="0">
                <a:latin typeface="Tahoma" panose="020B0604030504040204" pitchFamily="34" charset="0"/>
                <a:ea typeface="Tahoma" panose="020B0604030504040204" pitchFamily="34" charset="0"/>
                <a:cs typeface="Tahoma" panose="020B0604030504040204" pitchFamily="34" charset="0"/>
              </a:rPr>
              <a:t>: Mesa sobre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r>
              <a:rPr lang="pt-BR" sz="1300" dirty="0" smtClean="0">
                <a:latin typeface="Tahoma" panose="020B0604030504040204" pitchFamily="34" charset="0"/>
                <a:ea typeface="Tahoma" panose="020B0604030504040204" pitchFamily="34" charset="0"/>
                <a:cs typeface="Tahoma" panose="020B0604030504040204" pitchFamily="34" charset="0"/>
              </a:rPr>
              <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3930416" y="1262272"/>
            <a:ext cx="465724" cy="4655164"/>
          </a:xfrm>
          <a:prstGeom prst="rect">
            <a:avLst/>
          </a:prstGeom>
        </p:spPr>
      </p:pic>
    </p:spTree>
    <p:extLst>
      <p:ext uri="{BB962C8B-B14F-4D97-AF65-F5344CB8AC3E}">
        <p14:creationId xmlns:p14="http://schemas.microsoft.com/office/powerpoint/2010/main" val="85130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N</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ovo Marco Regulatório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836712"/>
            <a:ext cx="8381446" cy="5335307"/>
          </a:xfrm>
          <a:prstGeom prst="rect">
            <a:avLst/>
          </a:prstGeom>
        </p:spPr>
        <p:txBody>
          <a:bodyPr wrap="square">
            <a:spAutoFit/>
          </a:bodyPr>
          <a:lstStyle/>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Levantamento de legislação – federal, estadual, definir municípios – JK – biblioteca do Congresso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b="1" dirty="0" smtClean="0">
                <a:latin typeface="Tahoma" panose="020B0604030504040204" pitchFamily="34" charset="0"/>
                <a:ea typeface="Tahoma" panose="020B0604030504040204" pitchFamily="34" charset="0"/>
                <a:cs typeface="Tahoma" panose="020B0604030504040204" pitchFamily="34" charset="0"/>
              </a:rPr>
              <a:t>Cipoal legal – simplificação</a:t>
            </a:r>
          </a:p>
          <a:p>
            <a:pPr marL="1552575" lvl="4"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Municípios piloto – radiografia legal</a:t>
            </a:r>
          </a:p>
          <a:p>
            <a:pPr marL="1552575" lvl="4"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Ajuda de escritórios de arquitetura – </a:t>
            </a:r>
            <a:r>
              <a:rPr lang="pt-BR" sz="1400" dirty="0" err="1">
                <a:latin typeface="Tahoma" panose="020B0604030504040204" pitchFamily="34" charset="0"/>
                <a:ea typeface="Tahoma" panose="020B0604030504040204" pitchFamily="34" charset="0"/>
                <a:cs typeface="Tahoma" panose="020B0604030504040204" pitchFamily="34" charset="0"/>
              </a:rPr>
              <a:t>ex</a:t>
            </a:r>
            <a:r>
              <a:rPr lang="pt-BR" sz="1400" dirty="0">
                <a:latin typeface="Tahoma" panose="020B0604030504040204" pitchFamily="34" charset="0"/>
                <a:ea typeface="Tahoma" panose="020B0604030504040204" pitchFamily="34" charset="0"/>
                <a:cs typeface="Tahoma" panose="020B0604030504040204" pitchFamily="34" charset="0"/>
              </a:rPr>
              <a:t>: MCAA</a:t>
            </a:r>
          </a:p>
          <a:p>
            <a:pPr marL="1257300" lvl="3" indent="-342900">
              <a:lnSpc>
                <a:spcPct val="110000"/>
              </a:lnSpc>
              <a:spcBef>
                <a:spcPts val="600"/>
              </a:spcBef>
              <a:buClr>
                <a:schemeClr val="tx1"/>
              </a:buClr>
              <a:buFont typeface="+mj-lt"/>
              <a:buAutoNum type="arabicPeriod"/>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b="1" dirty="0" smtClean="0">
                <a:latin typeface="Tahoma" panose="020B0604030504040204" pitchFamily="34" charset="0"/>
                <a:ea typeface="Tahoma" panose="020B0604030504040204" pitchFamily="34" charset="0"/>
                <a:cs typeface="Tahoma" panose="020B0604030504040204" pitchFamily="34" charset="0"/>
              </a:rPr>
              <a:t>O modelo de negócios – vendas, distrato, financiamentos – Leis 4591 e 6766</a:t>
            </a:r>
          </a:p>
          <a:p>
            <a:pPr marL="1552575" lvl="4"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Pesquisa sobre modelos de negócios no mundo</a:t>
            </a:r>
          </a:p>
          <a:p>
            <a:pPr marL="1552575" lvl="4"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Proposta de modelo mais adequado</a:t>
            </a:r>
          </a:p>
          <a:p>
            <a:pPr marL="1257300" lvl="3" indent="-342900">
              <a:lnSpc>
                <a:spcPct val="110000"/>
              </a:lnSpc>
              <a:spcBef>
                <a:spcPts val="600"/>
              </a:spcBef>
              <a:buClr>
                <a:schemeClr val="tx1"/>
              </a:buClr>
              <a:buFont typeface="+mj-lt"/>
              <a:buAutoNum type="arabicPeriod"/>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b="1" dirty="0" smtClean="0">
                <a:latin typeface="Tahoma" panose="020B0604030504040204" pitchFamily="34" charset="0"/>
                <a:ea typeface="Tahoma" panose="020B0604030504040204" pitchFamily="34" charset="0"/>
                <a:cs typeface="Tahoma" panose="020B0604030504040204" pitchFamily="34" charset="0"/>
              </a:rPr>
              <a:t>Relações de trabalho</a:t>
            </a:r>
          </a:p>
          <a:p>
            <a:pPr marL="1552575" lvl="4"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Boas práticas </a:t>
            </a:r>
          </a:p>
          <a:p>
            <a:pPr marL="1552575" lvl="4"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Subjetividade </a:t>
            </a:r>
            <a:r>
              <a:rPr lang="pt-BR" sz="1400" dirty="0">
                <a:latin typeface="Tahoma" panose="020B0604030504040204" pitchFamily="34" charset="0"/>
                <a:ea typeface="Tahoma" panose="020B0604030504040204" pitchFamily="34" charset="0"/>
                <a:cs typeface="Tahoma" panose="020B0604030504040204" pitchFamily="34" charset="0"/>
              </a:rPr>
              <a:t>e </a:t>
            </a:r>
            <a:r>
              <a:rPr lang="pt-BR" sz="1400" dirty="0" smtClean="0">
                <a:latin typeface="Tahoma" panose="020B0604030504040204" pitchFamily="34" charset="0"/>
                <a:ea typeface="Tahoma" panose="020B0604030504040204" pitchFamily="34" charset="0"/>
                <a:cs typeface="Tahoma" panose="020B0604030504040204" pitchFamily="34" charset="0"/>
              </a:rPr>
              <a:t>arbitrariedade </a:t>
            </a:r>
            <a:r>
              <a:rPr lang="pt-BR" sz="1400" dirty="0">
                <a:latin typeface="Tahoma" panose="020B0604030504040204" pitchFamily="34" charset="0"/>
                <a:ea typeface="Tahoma" panose="020B0604030504040204" pitchFamily="34" charset="0"/>
                <a:cs typeface="Tahoma" panose="020B0604030504040204" pitchFamily="34" charset="0"/>
              </a:rPr>
              <a:t>no trabalho análogo</a:t>
            </a:r>
          </a:p>
          <a:p>
            <a:pPr marL="1257300" lvl="3" indent="-342900">
              <a:lnSpc>
                <a:spcPct val="110000"/>
              </a:lnSpc>
              <a:spcBef>
                <a:spcPts val="600"/>
              </a:spcBef>
              <a:buClr>
                <a:schemeClr val="tx1"/>
              </a:buClr>
              <a:buFont typeface="+mj-lt"/>
              <a:buAutoNum type="arabicPeriod"/>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257300" lvl="3" indent="-342900">
              <a:lnSpc>
                <a:spcPct val="110000"/>
              </a:lnSpc>
              <a:spcBef>
                <a:spcPts val="600"/>
              </a:spcBef>
              <a:buClr>
                <a:schemeClr val="tx1"/>
              </a:buClr>
              <a:buFont typeface="+mj-lt"/>
              <a:buAutoNum type="arabicPeriod"/>
            </a:pPr>
            <a:r>
              <a:rPr lang="pt-BR" sz="1400" b="1" dirty="0" smtClean="0">
                <a:latin typeface="Tahoma" panose="020B0604030504040204" pitchFamily="34" charset="0"/>
                <a:ea typeface="Tahoma" panose="020B0604030504040204" pitchFamily="34" charset="0"/>
                <a:cs typeface="Tahoma" panose="020B0604030504040204" pitchFamily="34" charset="0"/>
              </a:rPr>
              <a:t>Modelo tributário</a:t>
            </a:r>
          </a:p>
          <a:p>
            <a:pPr marL="180975" lvl="1"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1259656" y="1844823"/>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1</a:t>
            </a:r>
            <a:endParaRPr lang="pt-BR" sz="1100" b="1" dirty="0">
              <a:solidFill>
                <a:schemeClr val="tx1"/>
              </a:solidFill>
            </a:endParaRPr>
          </a:p>
        </p:txBody>
      </p:sp>
      <p:sp>
        <p:nvSpPr>
          <p:cNvPr id="8" name="Retângulo 7"/>
          <p:cNvSpPr/>
          <p:nvPr/>
        </p:nvSpPr>
        <p:spPr>
          <a:xfrm>
            <a:off x="1259656" y="306896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2</a:t>
            </a:r>
            <a:endParaRPr lang="pt-BR" sz="1100" b="1" dirty="0">
              <a:solidFill>
                <a:schemeClr val="tx1"/>
              </a:solidFill>
            </a:endParaRPr>
          </a:p>
        </p:txBody>
      </p:sp>
      <p:sp>
        <p:nvSpPr>
          <p:cNvPr id="9" name="Retângulo 8"/>
          <p:cNvSpPr/>
          <p:nvPr/>
        </p:nvSpPr>
        <p:spPr>
          <a:xfrm>
            <a:off x="1259632" y="432912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3</a:t>
            </a:r>
            <a:endParaRPr lang="pt-BR" sz="1100" b="1" dirty="0">
              <a:solidFill>
                <a:schemeClr val="tx1"/>
              </a:solidFill>
            </a:endParaRPr>
          </a:p>
        </p:txBody>
      </p:sp>
      <p:sp>
        <p:nvSpPr>
          <p:cNvPr id="10" name="Retângulo 9"/>
          <p:cNvSpPr/>
          <p:nvPr/>
        </p:nvSpPr>
        <p:spPr>
          <a:xfrm>
            <a:off x="1259632" y="5570308"/>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4</a:t>
            </a:r>
            <a:endParaRPr lang="pt-BR" sz="1100" b="1" dirty="0">
              <a:solidFill>
                <a:schemeClr val="tx1"/>
              </a:solidFill>
            </a:endParaRPr>
          </a:p>
        </p:txBody>
      </p:sp>
    </p:spTree>
    <p:extLst>
      <p:ext uri="{BB962C8B-B14F-4D97-AF65-F5344CB8AC3E}">
        <p14:creationId xmlns:p14="http://schemas.microsoft.com/office/powerpoint/2010/main" val="1125768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 modelo de negócios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467544" y="764704"/>
            <a:ext cx="3816424" cy="5684633"/>
          </a:xfrm>
          <a:prstGeom prst="rect">
            <a:avLst/>
          </a:prstGeom>
        </p:spPr>
        <p:txBody>
          <a:bodyPr wrap="square">
            <a:spAutoFit/>
          </a:bodyPr>
          <a:lstStyle/>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Segurança </a:t>
            </a:r>
            <a:r>
              <a:rPr lang="pt-BR" sz="1300" dirty="0" smtClean="0">
                <a:latin typeface="Tahoma" panose="020B0604030504040204" pitchFamily="34" charset="0"/>
                <a:ea typeface="Tahoma" panose="020B0604030504040204" pitchFamily="34" charset="0"/>
                <a:cs typeface="Tahoma" panose="020B0604030504040204" pitchFamily="34" charset="0"/>
              </a:rPr>
              <a:t>jurídica na aquisição de terrenos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Aprovação de </a:t>
            </a:r>
            <a:r>
              <a:rPr lang="pt-BR" sz="1300" b="1" dirty="0" smtClean="0">
                <a:latin typeface="Tahoma" panose="020B0604030504040204" pitchFamily="34" charset="0"/>
                <a:ea typeface="Tahoma" panose="020B0604030504040204" pitchFamily="34" charset="0"/>
                <a:cs typeface="Tahoma" panose="020B0604030504040204" pitchFamily="34" charset="0"/>
              </a:rPr>
              <a:t>Projetos - prazos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Processos </a:t>
            </a:r>
            <a:r>
              <a:rPr lang="pt-BR" sz="1300" dirty="0">
                <a:latin typeface="Tahoma" panose="020B0604030504040204" pitchFamily="34" charset="0"/>
                <a:ea typeface="Tahoma" panose="020B0604030504040204" pitchFamily="34" charset="0"/>
                <a:cs typeface="Tahoma" panose="020B0604030504040204" pitchFamily="34" charset="0"/>
              </a:rPr>
              <a:t>declaratórios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referenciados nas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Balcão </a:t>
            </a:r>
            <a:r>
              <a:rPr lang="pt-BR" sz="13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Direito de Protocolo com regramento</a:t>
            </a:r>
            <a:br>
              <a:rPr lang="pt-BR" sz="1300" dirty="0" smtClean="0">
                <a:latin typeface="Tahoma" panose="020B0604030504040204" pitchFamily="34" charset="0"/>
                <a:ea typeface="Tahoma" panose="020B0604030504040204" pitchFamily="34" charset="0"/>
                <a:cs typeface="Tahoma" panose="020B0604030504040204" pitchFamily="34" charset="0"/>
              </a:rPr>
            </a:b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Registros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Registro Eletrônico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Uniformidade nos registros– CNJ</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628650" lvl="1" indent="-171450">
              <a:spcBef>
                <a:spcPts val="600"/>
              </a:spcBef>
              <a:buClr>
                <a:schemeClr val="tx1"/>
              </a:buClr>
              <a:buFont typeface="Arial" panose="020B060402020202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598969" y="764704"/>
            <a:ext cx="4572000" cy="4533549"/>
          </a:xfrm>
          <a:prstGeom prst="rect">
            <a:avLst/>
          </a:prstGeom>
        </p:spPr>
        <p:txBody>
          <a:bodyPr>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Modelo de vendas/negócio (ver próxima pg.)</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Vendas com financiamentos- repasse na planta</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Bem de encomenda vs. bem de consumo – vendas firmes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Corretagem – definição legal</a:t>
            </a:r>
          </a:p>
          <a:p>
            <a:pPr marL="0" lvl="1">
              <a:lnSpc>
                <a:spcPct val="110000"/>
              </a:lnSpc>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Obra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Responsabilidades das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r>
              <a:rPr lang="pt-BR" sz="1300" dirty="0" smtClean="0">
                <a:latin typeface="Tahoma" panose="020B0604030504040204" pitchFamily="34" charset="0"/>
                <a:ea typeface="Tahoma" panose="020B0604030504040204" pitchFamily="34" charset="0"/>
                <a:cs typeface="Tahoma" panose="020B0604030504040204" pitchFamily="34" charset="0"/>
              </a:rPr>
              <a:t> à cadeia produtiva</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Regulamentação: subcontratação, trabalho </a:t>
            </a:r>
            <a:r>
              <a:rPr lang="pt-BR" sz="1300" dirty="0">
                <a:latin typeface="Tahoma" panose="020B0604030504040204" pitchFamily="34" charset="0"/>
                <a:ea typeface="Tahoma" panose="020B0604030504040204" pitchFamily="34" charset="0"/>
                <a:cs typeface="Tahoma" panose="020B0604030504040204" pitchFamily="34" charset="0"/>
              </a:rPr>
              <a:t>análogo a </a:t>
            </a:r>
            <a:r>
              <a:rPr lang="pt-BR" sz="1300" dirty="0" smtClean="0">
                <a:latin typeface="Tahoma" panose="020B0604030504040204" pitchFamily="34" charset="0"/>
                <a:ea typeface="Tahoma" panose="020B0604030504040204" pitchFamily="34" charset="0"/>
                <a:cs typeface="Tahoma" panose="020B0604030504040204" pitchFamily="34" charset="0"/>
              </a:rPr>
              <a:t>escravidão: definição, processo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Tributação: ISS (controle eletrônico), bi- </a:t>
            </a:r>
            <a:r>
              <a:rPr lang="pt-BR" sz="1300" dirty="0">
                <a:latin typeface="Tahoma" panose="020B0604030504040204" pitchFamily="34" charset="0"/>
                <a:ea typeface="Tahoma" panose="020B0604030504040204" pitchFamily="34" charset="0"/>
                <a:cs typeface="Tahoma" panose="020B0604030504040204" pitchFamily="34" charset="0"/>
              </a:rPr>
              <a:t>tributação </a:t>
            </a:r>
            <a:r>
              <a:rPr lang="pt-BR" sz="1300" dirty="0" smtClean="0">
                <a:latin typeface="Tahoma" panose="020B0604030504040204" pitchFamily="34" charset="0"/>
                <a:ea typeface="Tahoma" panose="020B0604030504040204" pitchFamily="34" charset="0"/>
                <a:cs typeface="Tahoma" panose="020B0604030504040204" pitchFamily="34" charset="0"/>
              </a:rPr>
              <a:t>obras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Definição legal: tolerância, atrasos</a:t>
            </a:r>
            <a:endParaRPr lang="pt-BR" sz="13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Entrega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300" dirty="0" smtClean="0">
                <a:latin typeface="Tahoma" panose="020B0604030504040204" pitchFamily="34" charset="0"/>
                <a:ea typeface="Tahoma" panose="020B0604030504040204" pitchFamily="34" charset="0"/>
                <a:cs typeface="Tahoma" panose="020B0604030504040204" pitchFamily="34" charset="0"/>
              </a:rPr>
              <a:t>Técnico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Garantias </a:t>
            </a:r>
            <a:r>
              <a:rPr lang="pt-BR" sz="1300" dirty="0">
                <a:latin typeface="Tahoma" panose="020B0604030504040204" pitchFamily="34" charset="0"/>
                <a:ea typeface="Tahoma" panose="020B0604030504040204" pitchFamily="34" charset="0"/>
                <a:cs typeface="Tahoma" panose="020B0604030504040204" pitchFamily="34" charset="0"/>
              </a:rPr>
              <a:t>segundo Norma de </a:t>
            </a:r>
            <a:r>
              <a:rPr lang="pt-BR" sz="1300" dirty="0" smtClean="0">
                <a:latin typeface="Tahoma" panose="020B0604030504040204" pitchFamily="34" charset="0"/>
                <a:ea typeface="Tahoma" panose="020B0604030504040204" pitchFamily="34" charset="0"/>
                <a:cs typeface="Tahoma" panose="020B0604030504040204" pitchFamily="34" charset="0"/>
              </a:rPr>
              <a:t>Desempenho</a:t>
            </a: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211960" y="620688"/>
            <a:ext cx="288032" cy="5645137"/>
          </a:xfrm>
          <a:prstGeom prst="rect">
            <a:avLst/>
          </a:prstGeom>
        </p:spPr>
      </p:pic>
    </p:spTree>
    <p:extLst>
      <p:ext uri="{BB962C8B-B14F-4D97-AF65-F5344CB8AC3E}">
        <p14:creationId xmlns:p14="http://schemas.microsoft.com/office/powerpoint/2010/main" val="12965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411760" y="260648"/>
            <a:ext cx="6732240"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or que o modelo  de vendas/negócio atual deve ser revisto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467544" y="764704"/>
            <a:ext cx="8136904" cy="5732338"/>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Insegurança e prejuízo dos compradores sem garantia de acesso à financiamento bancário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Alongamento </a:t>
            </a:r>
            <a:r>
              <a:rPr lang="pt-BR" sz="1400" dirty="0">
                <a:latin typeface="Tahoma" panose="020B0604030504040204" pitchFamily="34" charset="0"/>
                <a:ea typeface="Tahoma" panose="020B0604030504040204" pitchFamily="34" charset="0"/>
                <a:cs typeface="Tahoma" panose="020B0604030504040204" pitchFamily="34" charset="0"/>
              </a:rPr>
              <a:t>do ciclo de caixa para </a:t>
            </a:r>
            <a:r>
              <a:rPr lang="pt-BR" sz="1400" dirty="0" smtClean="0">
                <a:latin typeface="Tahoma" panose="020B0604030504040204" pitchFamily="34" charset="0"/>
                <a:ea typeface="Tahoma" panose="020B0604030504040204" pitchFamily="34" charset="0"/>
                <a:cs typeface="Tahoma" panose="020B0604030504040204" pitchFamily="34" charset="0"/>
              </a:rPr>
              <a:t>incorporadoras em até 6 meses,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err="1" smtClean="0">
                <a:latin typeface="Tahoma" panose="020B0604030504040204" pitchFamily="34" charset="0"/>
                <a:ea typeface="Tahoma" panose="020B0604030504040204" pitchFamily="34" charset="0"/>
                <a:cs typeface="Tahoma" panose="020B0604030504040204" pitchFamily="34" charset="0"/>
              </a:rPr>
              <a:t>sobrecusto</a:t>
            </a:r>
            <a:r>
              <a:rPr lang="pt-BR" sz="1400" dirty="0" smtClean="0">
                <a:latin typeface="Tahoma" panose="020B0604030504040204" pitchFamily="34" charset="0"/>
                <a:ea typeface="Tahoma" panose="020B0604030504040204" pitchFamily="34" charset="0"/>
                <a:cs typeface="Tahoma" panose="020B0604030504040204" pitchFamily="34" charset="0"/>
              </a:rPr>
              <a:t> desnecessário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Inadequação de papéis: aprovação de crédito e áreas de repasse pelas incorporadoras: ineficiência, custos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Bancos financiam </a:t>
            </a:r>
            <a:r>
              <a:rPr lang="pt-BR" sz="1400" dirty="0" smtClean="0">
                <a:latin typeface="Tahoma" panose="020B0604030504040204" pitchFamily="34" charset="0"/>
                <a:ea typeface="Tahoma" panose="020B0604030504040204" pitchFamily="34" charset="0"/>
                <a:cs typeface="Tahoma" panose="020B0604030504040204" pitchFamily="34" charset="0"/>
              </a:rPr>
              <a:t>construção visando repasses, sem controle a respeito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Volume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err="1">
                <a:latin typeface="Tahoma" panose="020B0604030504040204" pitchFamily="34" charset="0"/>
                <a:ea typeface="Tahoma" panose="020B0604030504040204" pitchFamily="34" charset="0"/>
                <a:cs typeface="Tahoma" panose="020B0604030504040204" pitchFamily="34" charset="0"/>
              </a:rPr>
              <a:t>distratos</a:t>
            </a:r>
            <a:r>
              <a:rPr lang="pt-BR" sz="1400" dirty="0">
                <a:latin typeface="Tahoma" panose="020B0604030504040204" pitchFamily="34" charset="0"/>
                <a:ea typeface="Tahoma" panose="020B0604030504040204" pitchFamily="34" charset="0"/>
                <a:cs typeface="Tahoma" panose="020B0604030504040204" pitchFamily="34" charset="0"/>
              </a:rPr>
              <a:t> após a concessão do habite-se elevado. Com isso: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Efetivo prejuízo e insegurança para os compradores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Despesas </a:t>
            </a:r>
            <a:r>
              <a:rPr lang="pt-BR" sz="1400" dirty="0">
                <a:latin typeface="Tahoma" panose="020B0604030504040204" pitchFamily="34" charset="0"/>
                <a:ea typeface="Tahoma" panose="020B0604030504040204" pitchFamily="34" charset="0"/>
                <a:cs typeface="Tahoma" panose="020B0604030504040204" pitchFamily="34" charset="0"/>
              </a:rPr>
              <a:t>comerciais não </a:t>
            </a:r>
            <a:r>
              <a:rPr lang="pt-BR" sz="1400" dirty="0" smtClean="0">
                <a:latin typeface="Tahoma" panose="020B0604030504040204" pitchFamily="34" charset="0"/>
                <a:ea typeface="Tahoma" panose="020B0604030504040204" pitchFamily="34" charset="0"/>
                <a:cs typeface="Tahoma" panose="020B0604030504040204" pitchFamily="34" charset="0"/>
              </a:rPr>
              <a:t>efetivas</a:t>
            </a:r>
            <a:r>
              <a:rPr lang="pt-BR" sz="1400" dirty="0">
                <a:latin typeface="Tahoma" panose="020B0604030504040204" pitchFamily="34" charset="0"/>
                <a:ea typeface="Tahoma" panose="020B0604030504040204" pitchFamily="34" charset="0"/>
                <a:cs typeface="Tahoma" panose="020B0604030504040204" pitchFamily="34" charset="0"/>
              </a:rPr>
              <a:t>, com vendas frágeis e </a:t>
            </a:r>
            <a:r>
              <a:rPr lang="pt-BR" sz="1400" dirty="0" smtClean="0">
                <a:latin typeface="Tahoma" panose="020B0604030504040204" pitchFamily="34" charset="0"/>
                <a:ea typeface="Tahoma" panose="020B0604030504040204" pitchFamily="34" charset="0"/>
                <a:cs typeface="Tahoma" panose="020B0604030504040204" pitchFamily="34" charset="0"/>
              </a:rPr>
              <a:t>desistências. </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Custos e retrabalho para incorporadoras - alongamento do ciclo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smtClean="0">
                <a:latin typeface="Tahoma" panose="020B0604030504040204" pitchFamily="34" charset="0"/>
                <a:ea typeface="Tahoma" panose="020B0604030504040204" pitchFamily="34" charset="0"/>
                <a:cs typeface="Tahoma" panose="020B0604030504040204" pitchFamily="34" charset="0"/>
              </a:rPr>
              <a:t>caixa e aumento dos custos para a sociedade</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Travamento em novas vendas: necessidade </a:t>
            </a:r>
            <a:r>
              <a:rPr lang="pt-BR" sz="1400" dirty="0">
                <a:latin typeface="Tahoma" panose="020B0604030504040204" pitchFamily="34" charset="0"/>
                <a:ea typeface="Tahoma" panose="020B0604030504040204" pitchFamily="34" charset="0"/>
                <a:cs typeface="Tahoma" panose="020B0604030504040204" pitchFamily="34" charset="0"/>
              </a:rPr>
              <a:t>de </a:t>
            </a:r>
            <a:r>
              <a:rPr lang="pt-BR" sz="1400" dirty="0" smtClean="0">
                <a:latin typeface="Tahoma" panose="020B0604030504040204" pitchFamily="34" charset="0"/>
                <a:ea typeface="Tahoma" panose="020B0604030504040204" pitchFamily="34" charset="0"/>
                <a:cs typeface="Tahoma" panose="020B0604030504040204" pitchFamily="34" charset="0"/>
              </a:rPr>
              <a:t>elevado sinal </a:t>
            </a:r>
            <a:r>
              <a:rPr lang="pt-BR" sz="1400" dirty="0">
                <a:latin typeface="Tahoma" panose="020B0604030504040204" pitchFamily="34" charset="0"/>
                <a:ea typeface="Tahoma" panose="020B0604030504040204" pitchFamily="34" charset="0"/>
                <a:cs typeface="Tahoma" panose="020B0604030504040204" pitchFamily="34" charset="0"/>
              </a:rPr>
              <a:t>para se obter um LTV de 80</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Fragilização do sistema como </a:t>
            </a:r>
            <a:r>
              <a:rPr lang="pt-BR" sz="1400" smtClean="0">
                <a:latin typeface="Tahoma" panose="020B0604030504040204" pitchFamily="34" charset="0"/>
                <a:ea typeface="Tahoma" panose="020B0604030504040204" pitchFamily="34" charset="0"/>
                <a:cs typeface="Tahoma" panose="020B0604030504040204" pitchFamily="34" charset="0"/>
              </a:rPr>
              <a:t>um todo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0856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1"/>
          <p:cNvSpPr/>
          <p:nvPr/>
        </p:nvSpPr>
        <p:spPr>
          <a:xfrm>
            <a:off x="395536" y="980728"/>
            <a:ext cx="7488832" cy="1785104"/>
          </a:xfrm>
          <a:prstGeom prst="rect">
            <a:avLst/>
          </a:prstGeom>
        </p:spPr>
        <p:txBody>
          <a:bodyPr wrap="square">
            <a:spAutoFit/>
          </a:bodyPr>
          <a:lstStyle/>
          <a:p>
            <a:pPr marL="209550" algn="just">
              <a:lnSpc>
                <a:spcPct val="15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Distratos - PL 1220/15- Celso Russomano</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retenção </a:t>
            </a:r>
            <a:r>
              <a:rPr lang="pt-BR" sz="1400" dirty="0">
                <a:latin typeface="Tahoma" panose="020B0604030504040204" pitchFamily="34" charset="0"/>
                <a:ea typeface="Tahoma" panose="020B0604030504040204" pitchFamily="34" charset="0"/>
                <a:cs typeface="Tahoma" panose="020B0604030504040204" pitchFamily="34" charset="0"/>
              </a:rPr>
              <a:t>de 10%, devolução em 30 dias com juros de 1% e correção de todas as parcelas, direito de distrato unilateral pelo comprador. Reunião com o Deputado – 18/5 – Abrainc c/ JK trabalhando para formação de GT no INADEC para apresentação de propostas</a:t>
            </a:r>
          </a:p>
          <a:p>
            <a:pPr marL="390525" indent="-180975" algn="just">
              <a:lnSpc>
                <a:spcPct val="15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67544" y="3356992"/>
            <a:ext cx="7704856" cy="2031325"/>
          </a:xfrm>
          <a:prstGeom prst="rect">
            <a:avLst/>
          </a:prstGeom>
        </p:spPr>
        <p:txBody>
          <a:bodyPr wrap="square">
            <a:spAutoFit/>
          </a:bodyPr>
          <a:lstStyle/>
          <a:p>
            <a:pPr marL="209550">
              <a:lnSpc>
                <a:spcPct val="15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Projeto de Lei da Câmara no Senado (PLC) Nº 16 de 2015 (PL Nº178 de 2011 da Câmara)</a:t>
            </a:r>
            <a:r>
              <a:rPr lang="pt-BR" sz="1400" dirty="0">
                <a:latin typeface="Tahoma" panose="020B0604030504040204" pitchFamily="34" charset="0"/>
                <a:ea typeface="Tahoma" panose="020B0604030504040204" pitchFamily="34" charset="0"/>
                <a:cs typeface="Tahoma" panose="020B0604030504040204" pitchFamily="34" charset="0"/>
              </a:rPr>
              <a:t> </a:t>
            </a:r>
            <a:br>
              <a:rPr lang="pt-BR" sz="1400" dirty="0">
                <a:latin typeface="Tahoma" panose="020B0604030504040204" pitchFamily="34" charset="0"/>
                <a:ea typeface="Tahoma" panose="020B0604030504040204" pitchFamily="34" charset="0"/>
                <a:cs typeface="Tahoma" panose="020B0604030504040204" pitchFamily="34" charset="0"/>
              </a:rPr>
            </a:br>
            <a:r>
              <a:rPr lang="pt-BR" sz="1400" dirty="0">
                <a:latin typeface="Tahoma" panose="020B0604030504040204" pitchFamily="34" charset="0"/>
                <a:ea typeface="Tahoma" panose="020B0604030504040204" pitchFamily="34" charset="0"/>
                <a:cs typeface="Tahoma" panose="020B0604030504040204" pitchFamily="34" charset="0"/>
              </a:rPr>
              <a:t>Tolerância de 180 dias, multa compensatória de 1% sobre valor pago, multa moratória de 0,5% ao mês sobre o calor pago - REQ Nº 453 de 2015  para PL 279. – Produção de Nota Técnica demonstrando o desequilíbrio do PLS Nº279 de 2014, defendendo PLC Nº16 de 2015 por Paula Furquim (Rossi)</a:t>
            </a: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586257" y="174384"/>
            <a:ext cx="288032" cy="5645137"/>
          </a:xfrm>
          <a:prstGeom prst="rect">
            <a:avLst/>
          </a:prstGeom>
        </p:spPr>
      </p:pic>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9134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Venda</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15:45 às 16:30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223053750"/>
      </p:ext>
    </p:extLst>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1052736"/>
            <a:ext cx="3926532" cy="4785092"/>
          </a:xfrm>
          <a:prstGeom prst="rect">
            <a:avLst/>
          </a:prstGeom>
        </p:spPr>
        <p:txBody>
          <a:bodyPr wrap="square">
            <a:spAutoFit/>
          </a:bodyPr>
          <a:lstStyle/>
          <a:p>
            <a:pPr>
              <a:lnSpc>
                <a:spcPct val="110000"/>
              </a:lnSpc>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400" b="1" dirty="0" smtClean="0">
                <a:latin typeface="Tahoma" panose="020B0604030504040204" pitchFamily="34" charset="0"/>
                <a:ea typeface="Tahoma" panose="020B0604030504040204" pitchFamily="34" charset="0"/>
                <a:cs typeface="Tahoma" panose="020B0604030504040204" pitchFamily="34" charset="0"/>
              </a:rPr>
            </a:b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a:t>
            </a:r>
            <a:r>
              <a:rPr lang="pt-BR" sz="1400" dirty="0" smtClean="0">
                <a:latin typeface="Tahoma" panose="020B0604030504040204" pitchFamily="34" charset="0"/>
                <a:ea typeface="Tahoma" panose="020B0604030504040204" pitchFamily="34" charset="0"/>
                <a:cs typeface="Tahoma" panose="020B0604030504040204" pitchFamily="34" charset="0"/>
              </a:rPr>
              <a:t>decisões </a:t>
            </a:r>
            <a:r>
              <a:rPr lang="pt-BR" sz="1400" dirty="0">
                <a:latin typeface="Tahoma" panose="020B0604030504040204" pitchFamily="34" charset="0"/>
                <a:ea typeface="Tahoma" panose="020B0604030504040204" pitchFamily="34" charset="0"/>
                <a:cs typeface="Tahoma" panose="020B0604030504040204" pitchFamily="34" charset="0"/>
              </a:rPr>
              <a:t>coletivas sobrepujam </a:t>
            </a:r>
            <a:r>
              <a:rPr lang="pt-BR" sz="14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400" dirty="0">
                <a:latin typeface="Tahoma" panose="020B0604030504040204" pitchFamily="34" charset="0"/>
                <a:ea typeface="Tahoma" panose="020B0604030504040204" pitchFamily="34" charset="0"/>
                <a:cs typeface="Tahoma" panose="020B0604030504040204" pitchFamily="34" charset="0"/>
              </a:rPr>
              <a:t>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327251" y="116632"/>
            <a:ext cx="388765" cy="7619413"/>
          </a:xfrm>
          <a:prstGeom prst="rect">
            <a:avLst/>
          </a:prstGeom>
        </p:spPr>
      </p:pic>
      <p:sp>
        <p:nvSpPr>
          <p:cNvPr id="9" name="Retângulo 7"/>
          <p:cNvSpPr>
            <a:spLocks noChangeArrowheads="1"/>
          </p:cNvSpPr>
          <p:nvPr/>
        </p:nvSpPr>
        <p:spPr bwMode="auto">
          <a:xfrm>
            <a:off x="4932040" y="1181215"/>
            <a:ext cx="3888432" cy="5056097"/>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Lei </a:t>
            </a:r>
            <a:r>
              <a:rPr lang="pt-BR" sz="1400" dirty="0">
                <a:latin typeface="Tahoma" panose="020B0604030504040204" pitchFamily="34" charset="0"/>
                <a:ea typeface="Tahoma" panose="020B0604030504040204" pitchFamily="34" charset="0"/>
                <a:cs typeface="Tahoma" panose="020B0604030504040204" pitchFamily="34" charset="0"/>
              </a:rPr>
              <a:t>dos Corretores Associados –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Registros</a:t>
            </a:r>
            <a:r>
              <a:rPr lang="pt-BR" sz="1400" dirty="0">
                <a:latin typeface="Tahoma" panose="020B0604030504040204" pitchFamily="34" charset="0"/>
                <a:ea typeface="Tahoma" panose="020B0604030504040204" pitchFamily="34" charset="0"/>
                <a:cs typeface="Tahoma" panose="020B0604030504040204" pitchFamily="34" charset="0"/>
              </a:rPr>
              <a:t>, cobranças CRECI/Sindicato,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MEI </a:t>
            </a:r>
            <a:r>
              <a:rPr lang="pt-BR" sz="1400" dirty="0">
                <a:latin typeface="Tahoma" panose="020B0604030504040204" pitchFamily="34" charset="0"/>
                <a:ea typeface="Tahoma" panose="020B0604030504040204" pitchFamily="34" charset="0"/>
                <a:cs typeface="Tahoma" panose="020B0604030504040204" pitchFamily="34" charset="0"/>
              </a:rPr>
              <a:t>– Receita Federal</a:t>
            </a: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de parâmetros – imobiliárias, </a:t>
            </a:r>
            <a:r>
              <a:rPr lang="pt-BR" sz="1400"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de Boas Práticas na contratação de corretores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Material mais detalhado à disposição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 STJ</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Encontro com ANAMAGES/TJ SP</a:t>
            </a: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Pareceres - </a:t>
            </a:r>
            <a:r>
              <a:rPr lang="pt-BR" sz="1400" dirty="0" err="1" smtClean="0">
                <a:latin typeface="Tahoma" panose="020B0604030504040204" pitchFamily="34" charset="0"/>
                <a:ea typeface="Tahoma" panose="020B0604030504040204" pitchFamily="34" charset="0"/>
                <a:cs typeface="Tahoma" panose="020B0604030504040204" pitchFamily="34" charset="0"/>
              </a:rPr>
              <a:t>Cyrela</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296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514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7038222" cy="738664"/>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414098" y="2158258"/>
            <a:ext cx="8406374" cy="1169551"/>
          </a:xfrm>
          <a:prstGeom prst="rect">
            <a:avLst/>
          </a:prstGeom>
          <a:noFill/>
        </p:spPr>
        <p:txBody>
          <a:bodyPr wrap="square" rtlCol="0">
            <a:spAutoFit/>
          </a:bodyPr>
          <a:lstStyle/>
          <a:p>
            <a:pPr algn="just">
              <a:spcBef>
                <a:spcPts val="600"/>
              </a:spcBef>
            </a:pPr>
            <a:r>
              <a:rPr lang="pt-BR" sz="1400" dirty="0" smtClean="0">
                <a:latin typeface="Tahoma" panose="020B0604030504040204" pitchFamily="34" charset="0"/>
                <a:ea typeface="Tahoma" panose="020B0604030504040204" pitchFamily="34" charset="0"/>
                <a:cs typeface="Tahoma" panose="020B0604030504040204" pitchFamily="34" charset="0"/>
              </a:rPr>
              <a:t>As </a:t>
            </a:r>
            <a:r>
              <a:rPr lang="pt-BR" sz="14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3005774"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8" y="4163481"/>
            <a:ext cx="2362638" cy="1600438"/>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Compreender </a:t>
            </a:r>
            <a:r>
              <a:rPr lang="pt-BR" sz="14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400" dirty="0" smtClean="0">
                <a:latin typeface="Tahoma" panose="020B0604030504040204" pitchFamily="34" charset="0"/>
                <a:ea typeface="Tahoma" panose="020B0604030504040204" pitchFamily="34" charset="0"/>
                <a:cs typeface="Tahoma" panose="020B0604030504040204" pitchFamily="34" charset="0"/>
              </a:rPr>
              <a:t>reúne, </a:t>
            </a:r>
            <a:r>
              <a:rPr lang="pt-BR" sz="14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3256838"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Protestar </a:t>
            </a:r>
            <a:r>
              <a:rPr lang="pt-BR" sz="14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Evento Secovi 13/7 – questões trabalhistas e fiscais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764704"/>
            <a:ext cx="8784976" cy="5570756"/>
          </a:xfrm>
          <a:prstGeom prst="rect">
            <a:avLst/>
          </a:prstGeom>
        </p:spPr>
        <p:txBody>
          <a:bodyPr wrap="square">
            <a:spAutoFit/>
          </a:bodyPr>
          <a:lstStyle/>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Corretor – empreendedor individual – PF</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Liberdade e autonomia profissional, por conta e risco próprios - sem mínimo, reembolsos</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Contrato corretor-imobiliária único, sem exclusividade, desde que sem configuração de concorrência </a:t>
            </a:r>
            <a:r>
              <a:rPr lang="pt-BR" sz="1400" dirty="0" smtClean="0">
                <a:latin typeface="Tahoma" panose="020B0604030504040204" pitchFamily="34" charset="0"/>
                <a:ea typeface="Tahoma" panose="020B0604030504040204" pitchFamily="34" charset="0"/>
                <a:cs typeface="Tahoma" panose="020B0604030504040204" pitchFamily="34" charset="0"/>
              </a:rPr>
              <a:t>desleal</a:t>
            </a:r>
          </a:p>
          <a:p>
            <a:pPr marL="177800" algn="just">
              <a:lnSpc>
                <a:spcPct val="110000"/>
              </a:lnSpc>
              <a:spcBef>
                <a:spcPts val="12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Registros </a:t>
            </a:r>
            <a:r>
              <a:rPr lang="pt-BR" sz="1400" b="1" dirty="0">
                <a:latin typeface="Tahoma" panose="020B0604030504040204" pitchFamily="34" charset="0"/>
                <a:ea typeface="Tahoma" panose="020B0604030504040204" pitchFamily="34" charset="0"/>
                <a:cs typeface="Tahoma" panose="020B0604030504040204" pitchFamily="34" charset="0"/>
              </a:rPr>
              <a:t>e formalidades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Registro no Sindicato Estadual  - Lopes: 40 registros - CRECI definitivo e contribuição sindical em dia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NIRE – Empresário Individual- Receita Federal</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Empresário Individual: NF Corretor PFA </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Enquadramento Simples Nacional ; alíquota entre 6% (até R$180 mil/ano) e 8,21% (até R$ 360 mil/ano</a:t>
            </a:r>
          </a:p>
          <a:p>
            <a:pPr marL="177800" algn="just">
              <a:lnSpc>
                <a:spcPct val="110000"/>
              </a:lnSpc>
              <a:spcBef>
                <a:spcPts val="12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77800" algn="just">
              <a:lnSpc>
                <a:spcPct val="110000"/>
              </a:lnSpc>
              <a:spcBef>
                <a:spcPts val="12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Modelos Apresentados pela Lopes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Corretagem Acessória (Apartada)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Corretagem como insumo do preço – 20% de INSS para o tomador PJ sobre corretor EI (pago por conta e ordem)</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Modelo Híbrido – NF imobiliária e corretor para incorporador</a:t>
            </a:r>
          </a:p>
        </p:txBody>
      </p:sp>
      <p:pic>
        <p:nvPicPr>
          <p:cNvPr id="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254433" y="-1996851"/>
            <a:ext cx="436335" cy="8551731"/>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381226" y="235398"/>
            <a:ext cx="436335" cy="8551731"/>
          </a:xfrm>
          <a:prstGeom prst="rect">
            <a:avLst/>
          </a:prstGeom>
        </p:spPr>
      </p:pic>
    </p:spTree>
    <p:extLst>
      <p:ext uri="{BB962C8B-B14F-4D97-AF65-F5344CB8AC3E}">
        <p14:creationId xmlns:p14="http://schemas.microsoft.com/office/powerpoint/2010/main" val="379259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ANAMAGES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1"/>
          <p:cNvSpPr/>
          <p:nvPr/>
        </p:nvSpPr>
        <p:spPr>
          <a:xfrm>
            <a:off x="539552" y="938683"/>
            <a:ext cx="8064896" cy="1194173"/>
          </a:xfrm>
          <a:prstGeom prst="rect">
            <a:avLst/>
          </a:prstGeom>
        </p:spPr>
        <p:txBody>
          <a:bodyPr wrap="square">
            <a:spAutoFit/>
          </a:bodyPr>
          <a:lstStyle/>
          <a:p>
            <a:pPr>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ANAMAGES/ TJ- SP</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Aproximação da Magistratura e contribuição na diminuição da cultura de litígios no país. </a:t>
            </a:r>
          </a:p>
          <a:p>
            <a:pPr marL="180975" indent="-180975">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Produção de enunciados, distribuídos para juízes (14 mil na base)  </a:t>
            </a:r>
          </a:p>
          <a:p>
            <a:pPr marL="180975" indent="-180975">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Ação preliminar: encontro </a:t>
            </a:r>
            <a:r>
              <a:rPr lang="pt-BR" sz="1400" dirty="0">
                <a:latin typeface="Tahoma" panose="020B0604030504040204" pitchFamily="34" charset="0"/>
                <a:ea typeface="Tahoma" panose="020B0604030504040204" pitchFamily="34" charset="0"/>
                <a:cs typeface="Tahoma" panose="020B0604030504040204" pitchFamily="34" charset="0"/>
              </a:rPr>
              <a:t>de 1 dia sobre </a:t>
            </a:r>
            <a:r>
              <a:rPr lang="pt-BR" sz="1400" dirty="0" smtClean="0">
                <a:latin typeface="Tahoma" panose="020B0604030504040204" pitchFamily="34" charset="0"/>
                <a:ea typeface="Tahoma" panose="020B0604030504040204" pitchFamily="34" charset="0"/>
                <a:cs typeface="Tahoma" panose="020B0604030504040204" pitchFamily="34" charset="0"/>
              </a:rPr>
              <a:t>tema específico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smtClean="0">
                <a:latin typeface="Tahoma" panose="020B0604030504040204" pitchFamily="34" charset="0"/>
                <a:ea typeface="Tahoma" panose="020B0604030504040204" pitchFamily="34" charset="0"/>
                <a:cs typeface="Tahoma" panose="020B0604030504040204" pitchFamily="34" charset="0"/>
              </a:rPr>
              <a:t>TJ-SP </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0" y="2492896"/>
            <a:ext cx="9144000" cy="1659466"/>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1"/>
          <p:cNvSpPr/>
          <p:nvPr/>
        </p:nvSpPr>
        <p:spPr>
          <a:xfrm>
            <a:off x="683568" y="2708519"/>
            <a:ext cx="7776864" cy="1194173"/>
          </a:xfrm>
          <a:prstGeom prst="rect">
            <a:avLst/>
          </a:prstGeom>
        </p:spPr>
        <p:txBody>
          <a:bodyPr wrap="square">
            <a:spAutoFit/>
          </a:bodyPr>
          <a:lstStyle/>
          <a:p>
            <a:pPr algn="just">
              <a:lnSpc>
                <a:spcPct val="110000"/>
              </a:lnSpc>
              <a:spcBef>
                <a:spcPts val="4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ANAMAGES e ABRAINC</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Até 4 encontros para nosso setor em SP. 1º encontro - Corretagem. </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Discussão organizada e com algum controle; entendimentos </a:t>
            </a:r>
            <a:r>
              <a:rPr lang="pt-BR" sz="1400" dirty="0" err="1">
                <a:latin typeface="Tahoma" panose="020B0604030504040204" pitchFamily="34" charset="0"/>
                <a:ea typeface="Tahoma" panose="020B0604030504040204" pitchFamily="34" charset="0"/>
                <a:cs typeface="Tahoma" panose="020B0604030504040204" pitchFamily="34" charset="0"/>
              </a:rPr>
              <a:t>orientativos</a:t>
            </a:r>
            <a:r>
              <a:rPr lang="pt-BR" sz="1400" dirty="0">
                <a:latin typeface="Tahoma" panose="020B0604030504040204" pitchFamily="34" charset="0"/>
                <a:ea typeface="Tahoma" panose="020B0604030504040204" pitchFamily="34" charset="0"/>
                <a:cs typeface="Tahoma" panose="020B0604030504040204" pitchFamily="34" charset="0"/>
              </a:rPr>
              <a:t> para juízes</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180975" indent="-180975" algn="just">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Próximos </a:t>
            </a:r>
            <a:r>
              <a:rPr lang="pt-BR" sz="1400" b="1" dirty="0">
                <a:latin typeface="Tahoma" panose="020B0604030504040204" pitchFamily="34" charset="0"/>
                <a:ea typeface="Tahoma" panose="020B0604030504040204" pitchFamily="34" charset="0"/>
                <a:cs typeface="Tahoma" panose="020B0604030504040204" pitchFamily="34" charset="0"/>
              </a:rPr>
              <a:t>temas </a:t>
            </a:r>
            <a:r>
              <a:rPr lang="pt-BR" sz="1400" dirty="0" smtClean="0">
                <a:latin typeface="Tahoma" panose="020B0604030504040204" pitchFamily="34" charset="0"/>
                <a:ea typeface="Tahoma" panose="020B0604030504040204" pitchFamily="34" charset="0"/>
                <a:cs typeface="Tahoma" panose="020B0604030504040204" pitchFamily="34" charset="0"/>
              </a:rPr>
              <a:t>- Distratos</a:t>
            </a:r>
            <a:r>
              <a:rPr lang="pt-BR" sz="1400" dirty="0">
                <a:latin typeface="Tahoma" panose="020B0604030504040204" pitchFamily="34" charset="0"/>
                <a:ea typeface="Tahoma" panose="020B0604030504040204" pitchFamily="34" charset="0"/>
                <a:cs typeface="Tahoma" panose="020B0604030504040204" pitchFamily="34" charset="0"/>
              </a:rPr>
              <a:t>, segurança jurídica nas aprovações?</a:t>
            </a:r>
          </a:p>
        </p:txBody>
      </p:sp>
      <p:sp>
        <p:nvSpPr>
          <p:cNvPr id="9" name="Rectangle 1"/>
          <p:cNvSpPr/>
          <p:nvPr/>
        </p:nvSpPr>
        <p:spPr>
          <a:xfrm>
            <a:off x="683568" y="4523026"/>
            <a:ext cx="7704856" cy="1379865"/>
          </a:xfrm>
          <a:prstGeom prst="rect">
            <a:avLst/>
          </a:prstGeom>
        </p:spPr>
        <p:txBody>
          <a:bodyPr wrap="square">
            <a:spAutoFit/>
          </a:bodyPr>
          <a:lstStyle/>
          <a:p>
            <a:pPr algn="just">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Corretagem</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TESE: “É lícita a </a:t>
            </a:r>
            <a:r>
              <a:rPr lang="pt-BR" sz="1400" dirty="0" smtClean="0">
                <a:latin typeface="Tahoma" panose="020B0604030504040204" pitchFamily="34" charset="0"/>
                <a:ea typeface="Tahoma" panose="020B0604030504040204" pitchFamily="34" charset="0"/>
                <a:cs typeface="Tahoma" panose="020B0604030504040204" pitchFamily="34" charset="0"/>
              </a:rPr>
              <a:t>transferência </a:t>
            </a:r>
            <a:r>
              <a:rPr lang="pt-BR" sz="1400" dirty="0">
                <a:latin typeface="Tahoma" panose="020B0604030504040204" pitchFamily="34" charset="0"/>
                <a:ea typeface="Tahoma" panose="020B0604030504040204" pitchFamily="34" charset="0"/>
                <a:cs typeface="Tahoma" panose="020B0604030504040204" pitchFamily="34" charset="0"/>
              </a:rPr>
              <a:t>ao adquirente de imóvel comercializado na planta, da </a:t>
            </a:r>
            <a:r>
              <a:rPr lang="pt-BR" sz="1400" dirty="0" smtClean="0">
                <a:latin typeface="Tahoma" panose="020B0604030504040204" pitchFamily="34" charset="0"/>
                <a:ea typeface="Tahoma" panose="020B0604030504040204" pitchFamily="34" charset="0"/>
                <a:cs typeface="Tahoma" panose="020B0604030504040204" pitchFamily="34" charset="0"/>
              </a:rPr>
              <a:t>atribuição </a:t>
            </a:r>
            <a:r>
              <a:rPr lang="pt-BR" sz="1400" dirty="0">
                <a:latin typeface="Tahoma" panose="020B0604030504040204" pitchFamily="34" charset="0"/>
                <a:ea typeface="Tahoma" panose="020B0604030504040204" pitchFamily="34" charset="0"/>
                <a:cs typeface="Tahoma" panose="020B0604030504040204" pitchFamily="34" charset="0"/>
              </a:rPr>
              <a:t>pelo pagamento direto da comissão do corretor que intermediar o negócio.”</a:t>
            </a:r>
          </a:p>
          <a:p>
            <a:pPr marL="180975" indent="-180975" algn="just">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ANTÍTESE: “A </a:t>
            </a:r>
            <a:r>
              <a:rPr lang="pt-BR" sz="1400" dirty="0" smtClean="0">
                <a:latin typeface="Tahoma" panose="020B0604030504040204" pitchFamily="34" charset="0"/>
                <a:ea typeface="Tahoma" panose="020B0604030504040204" pitchFamily="34" charset="0"/>
                <a:cs typeface="Tahoma" panose="020B0604030504040204" pitchFamily="34" charset="0"/>
              </a:rPr>
              <a:t>atribuição da </a:t>
            </a:r>
            <a:r>
              <a:rPr lang="pt-BR" sz="1400" dirty="0">
                <a:latin typeface="Tahoma" panose="020B0604030504040204" pitchFamily="34" charset="0"/>
                <a:ea typeface="Tahoma" panose="020B0604030504040204" pitchFamily="34" charset="0"/>
                <a:cs typeface="Tahoma" panose="020B0604030504040204" pitchFamily="34" charset="0"/>
              </a:rPr>
              <a:t>remuneração do corretor do imóvel comercializado na planta é do incorporador” (evitado, propositalmente, o uso de redação inversa à da tese</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580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228904" y="710284"/>
            <a:ext cx="8424936" cy="306944"/>
          </a:xfrm>
          <a:prstGeom prst="rect">
            <a:avLst/>
          </a:prstGeom>
        </p:spPr>
        <p:txBody>
          <a:bodyPr wrap="square">
            <a:spAutoFit/>
          </a:bodyPr>
          <a:lstStyle/>
          <a:p>
            <a:pPr algn="ctr">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Orçamento Assessoria Jurídica</a:t>
            </a: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Ações TJ-SP p/ STJ</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228904" y="962508"/>
            <a:ext cx="8663576" cy="4680448"/>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Escopo:</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acompanhamento </a:t>
            </a:r>
            <a:r>
              <a:rPr lang="pt-BR" sz="1400" dirty="0">
                <a:latin typeface="Tahoma" panose="020B0604030504040204" pitchFamily="34" charset="0"/>
                <a:ea typeface="Tahoma" panose="020B0604030504040204" pitchFamily="34" charset="0"/>
                <a:cs typeface="Tahoma" panose="020B0604030504040204" pitchFamily="34" charset="0"/>
              </a:rPr>
              <a:t>do juízo de admissibilidade no STJ e da distribuição para a seção responsável pelo julgamento, com análise do perfil dos ministros designados;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elaboração</a:t>
            </a:r>
            <a:r>
              <a:rPr lang="pt-BR" sz="1400" dirty="0">
                <a:latin typeface="Tahoma" panose="020B0604030504040204" pitchFamily="34" charset="0"/>
                <a:ea typeface="Tahoma" panose="020B0604030504040204" pitchFamily="34" charset="0"/>
                <a:cs typeface="Tahoma" panose="020B0604030504040204" pitchFamily="34" charset="0"/>
              </a:rPr>
              <a:t>, protocolo e despacho e eventual recurso contra a decisão do pedido de inclusão na causa da Associação como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Font typeface="+mj-lt"/>
              <a:buAutoNum type="arabicPeriod"/>
            </a:pP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redação </a:t>
            </a:r>
            <a:r>
              <a:rPr lang="pt-BR" sz="1400" dirty="0">
                <a:latin typeface="Tahoma" panose="020B0604030504040204" pitchFamily="34" charset="0"/>
                <a:ea typeface="Tahoma" panose="020B0604030504040204" pitchFamily="34" charset="0"/>
                <a:cs typeface="Tahoma" panose="020B0604030504040204" pitchFamily="34" charset="0"/>
              </a:rPr>
              <a:t>e distribuição de memoriais escritos junto aos Ministros do STJ, com atuação in loco do sócio do escritório;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pedido </a:t>
            </a:r>
            <a:r>
              <a:rPr lang="pt-BR" sz="1400" dirty="0">
                <a:latin typeface="Tahoma" panose="020B0604030504040204" pitchFamily="34" charset="0"/>
                <a:ea typeface="Tahoma" panose="020B0604030504040204" pitchFamily="34" charset="0"/>
                <a:cs typeface="Tahoma" panose="020B0604030504040204" pitchFamily="34" charset="0"/>
              </a:rPr>
              <a:t>e elaboração de memoriais para sustentação oral, inclusive com apresentação de recurso, se indeferido</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Font typeface="+mj-lt"/>
              <a:buAutoNum type="arabicPeriod"/>
            </a:pPr>
            <a:endParaRPr lang="pt-BR" sz="14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apresentação </a:t>
            </a:r>
            <a:r>
              <a:rPr lang="pt-BR" sz="1400" dirty="0">
                <a:latin typeface="Tahoma" panose="020B0604030504040204" pitchFamily="34" charset="0"/>
                <a:ea typeface="Tahoma" panose="020B0604030504040204" pitchFamily="34" charset="0"/>
                <a:cs typeface="Tahoma" panose="020B0604030504040204" pitchFamily="34" charset="0"/>
              </a:rPr>
              <a:t>de recurso contra decisão proferida no incidente.</a:t>
            </a:r>
          </a:p>
        </p:txBody>
      </p:sp>
    </p:spTree>
    <p:extLst>
      <p:ext uri="{BB962C8B-B14F-4D97-AF65-F5344CB8AC3E}">
        <p14:creationId xmlns:p14="http://schemas.microsoft.com/office/powerpoint/2010/main" val="124698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79512" y="1052736"/>
            <a:ext cx="8424936" cy="306944"/>
          </a:xfrm>
          <a:prstGeom prst="rect">
            <a:avLst/>
          </a:prstGeom>
        </p:spPr>
        <p:txBody>
          <a:bodyPr wrap="square">
            <a:spAutoFit/>
          </a:bodyPr>
          <a:lstStyle/>
          <a:p>
            <a:pPr algn="ctr">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Orçamento Assessoria Jurídica</a:t>
            </a:r>
          </a:p>
        </p:txBody>
      </p:sp>
      <p:sp>
        <p:nvSpPr>
          <p:cNvPr id="14" name="CaixaDeTexto 13"/>
          <p:cNvSpPr txBox="1"/>
          <p:nvPr/>
        </p:nvSpPr>
        <p:spPr>
          <a:xfrm>
            <a:off x="2220686" y="260648"/>
            <a:ext cx="6923314" cy="307777"/>
          </a:xfrm>
          <a:prstGeom prst="rect">
            <a:avLst/>
          </a:prstGeom>
          <a:solidFill>
            <a:schemeClr val="accent2"/>
          </a:solidFill>
        </p:spPr>
        <p:txBody>
          <a:bodyPr wrap="square" rtlCol="0">
            <a:noAutofit/>
          </a:bodyPr>
          <a:lstStyle/>
          <a:p>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Amicus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Curiae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Ações TJ-SP p/ STJ</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ela 3"/>
          <p:cNvGraphicFramePr>
            <a:graphicFrameLocks noGrp="1"/>
          </p:cNvGraphicFramePr>
          <p:nvPr>
            <p:extLst>
              <p:ext uri="{D42A27DB-BD31-4B8C-83A1-F6EECF244321}">
                <p14:modId xmlns:p14="http://schemas.microsoft.com/office/powerpoint/2010/main" val="497322640"/>
              </p:ext>
            </p:extLst>
          </p:nvPr>
        </p:nvGraphicFramePr>
        <p:xfrm>
          <a:off x="179512" y="1772816"/>
          <a:ext cx="8856984" cy="2664296"/>
        </p:xfrm>
        <a:graphic>
          <a:graphicData uri="http://schemas.openxmlformats.org/drawingml/2006/table">
            <a:tbl>
              <a:tblPr/>
              <a:tblGrid>
                <a:gridCol w="864096"/>
                <a:gridCol w="864096"/>
                <a:gridCol w="936104"/>
                <a:gridCol w="1584176"/>
                <a:gridCol w="1368152"/>
                <a:gridCol w="1008112"/>
                <a:gridCol w="2232248"/>
              </a:tblGrid>
              <a:tr h="164239">
                <a:tc>
                  <a:txBody>
                    <a:bodyPr/>
                    <a:lstStyle/>
                    <a:p>
                      <a:pPr algn="l" fontAlgn="t"/>
                      <a:r>
                        <a:rPr lang="pt-BR" sz="1000" b="1" i="0" u="none" strike="noStrike">
                          <a:solidFill>
                            <a:srgbClr val="000000"/>
                          </a:solidFill>
                          <a:effectLst/>
                          <a:latin typeface="Calibri" panose="020F0502020204030204" pitchFamily="34" charset="0"/>
                        </a:rPr>
                        <a:t>Escritório</a:t>
                      </a:r>
                    </a:p>
                  </a:txBody>
                  <a:tcPr marL="8131" marR="8131" marT="813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pt-BR" sz="1000" b="1" i="0" u="none" strike="noStrike">
                          <a:solidFill>
                            <a:srgbClr val="000000"/>
                          </a:solidFill>
                          <a:effectLst/>
                          <a:latin typeface="Calibri" panose="020F0502020204030204" pitchFamily="34" charset="0"/>
                        </a:rPr>
                        <a:t> Valor Total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pt-BR" sz="1000" b="1" i="0" u="none" strike="noStrike">
                          <a:solidFill>
                            <a:srgbClr val="000000"/>
                          </a:solidFill>
                          <a:effectLst/>
                          <a:latin typeface="Calibri" panose="020F0502020204030204" pitchFamily="34" charset="0"/>
                        </a:rPr>
                        <a:t> 1ª Parecela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pt-BR" sz="1000" b="1" i="0" u="none" strike="noStrike">
                          <a:solidFill>
                            <a:srgbClr val="000000"/>
                          </a:solidFill>
                          <a:effectLst/>
                          <a:latin typeface="Calibri" panose="020F0502020204030204" pitchFamily="34" charset="0"/>
                        </a:rPr>
                        <a:t> 2ª Parcela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t"/>
                      <a:r>
                        <a:rPr lang="pt-BR" sz="1000" b="1" i="0" u="none" strike="noStrike">
                          <a:solidFill>
                            <a:srgbClr val="000000"/>
                          </a:solidFill>
                          <a:effectLst/>
                          <a:latin typeface="Calibri" panose="020F0502020204030204" pitchFamily="34" charset="0"/>
                        </a:rPr>
                        <a:t> 3ª Parcela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pt-BR" sz="1000" b="1" i="0" u="none" strike="noStrike">
                          <a:solidFill>
                            <a:srgbClr val="000000"/>
                          </a:solidFill>
                          <a:effectLst/>
                          <a:latin typeface="Calibri" panose="020F0502020204030204" pitchFamily="34" charset="0"/>
                        </a:rPr>
                        <a:t>4ª Parcela</a:t>
                      </a:r>
                    </a:p>
                  </a:txBody>
                  <a:tcPr marL="8131" marR="8131" marT="8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pt-BR" sz="1000" b="1" i="0" u="none" strike="noStrike">
                          <a:solidFill>
                            <a:srgbClr val="000000"/>
                          </a:solidFill>
                          <a:effectLst/>
                          <a:latin typeface="Calibri" panose="020F0502020204030204" pitchFamily="34" charset="0"/>
                        </a:rPr>
                        <a:t>Observações</a:t>
                      </a:r>
                    </a:p>
                  </a:txBody>
                  <a:tcPr marL="8131" marR="8131" marT="813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0744">
                <a:tc rowSpan="2">
                  <a:txBody>
                    <a:bodyPr/>
                    <a:lstStyle/>
                    <a:p>
                      <a:pPr algn="l" fontAlgn="t"/>
                      <a:r>
                        <a:rPr lang="pt-BR" sz="900" b="0" i="0" u="none" strike="noStrike">
                          <a:solidFill>
                            <a:srgbClr val="000000"/>
                          </a:solidFill>
                          <a:effectLst/>
                          <a:latin typeface="Calibri" panose="020F0502020204030204" pitchFamily="34" charset="0"/>
                        </a:rPr>
                        <a:t>Dinamarco</a:t>
                      </a:r>
                    </a:p>
                  </a:txBody>
                  <a:tcPr marL="8131" marR="8131" marT="813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900" b="0" i="0" u="none" strike="noStrike">
                          <a:solidFill>
                            <a:srgbClr val="000000"/>
                          </a:solidFill>
                          <a:effectLst/>
                          <a:latin typeface="Calibri" panose="020F0502020204030204" pitchFamily="34" charset="0"/>
                        </a:rPr>
                        <a:t>R$ 700.000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R$ 150.000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R$ 200.000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R$ 350.000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900" b="0" i="0" u="none" strike="noStrike">
                          <a:solidFill>
                            <a:srgbClr val="000000"/>
                          </a:solidFill>
                          <a:effectLst/>
                          <a:latin typeface="Calibri" panose="020F0502020204030204" pitchFamily="34" charset="0"/>
                        </a:rPr>
                        <a:t>Falta Honorários Escr. de apoio em Brasília e confirmação no escopo sobre prazo prescricional de 3 anos</a:t>
                      </a:r>
                    </a:p>
                  </a:txBody>
                  <a:tcPr marL="8131" marR="8131" marT="8131"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356">
                <a:tc vMerge="1">
                  <a:txBody>
                    <a:bodyPr/>
                    <a:lstStyle/>
                    <a:p>
                      <a:endParaRPr lang="pt-BR"/>
                    </a:p>
                  </a:txBody>
                  <a:tcPr/>
                </a:tc>
                <a:tc vMerge="1">
                  <a:txBody>
                    <a:bodyPr/>
                    <a:lstStyle/>
                    <a:p>
                      <a:endParaRPr lang="pt-BR"/>
                    </a:p>
                  </a:txBody>
                  <a:tcPr/>
                </a:tc>
                <a:tc>
                  <a:txBody>
                    <a:bodyPr/>
                    <a:lstStyle/>
                    <a:p>
                      <a:pPr algn="l" fontAlgn="t"/>
                      <a:r>
                        <a:rPr lang="pt-BR" sz="900" b="0" i="0" u="none" strike="noStrike">
                          <a:solidFill>
                            <a:srgbClr val="000000"/>
                          </a:solidFill>
                          <a:effectLst/>
                          <a:latin typeface="Calibri" panose="020F0502020204030204" pitchFamily="34" charset="0"/>
                        </a:rPr>
                        <a:t>Na procuração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Confirmação da afetação e amicus curiae Abrainc</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Êxito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r h="178875">
                <a:tc rowSpan="2">
                  <a:txBody>
                    <a:bodyPr/>
                    <a:lstStyle/>
                    <a:p>
                      <a:pPr algn="l" fontAlgn="t"/>
                      <a:r>
                        <a:rPr lang="pt-BR" sz="900" b="0" i="0" u="none" strike="noStrike">
                          <a:solidFill>
                            <a:srgbClr val="000000"/>
                          </a:solidFill>
                          <a:effectLst/>
                          <a:latin typeface="Calibri" panose="020F0502020204030204" pitchFamily="34" charset="0"/>
                        </a:rPr>
                        <a:t>Bettiol (LAC)</a:t>
                      </a:r>
                    </a:p>
                  </a:txBody>
                  <a:tcPr marL="8131" marR="8131" marT="813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900" b="0" i="0" u="none" strike="noStrike">
                          <a:solidFill>
                            <a:srgbClr val="000000"/>
                          </a:solidFill>
                          <a:effectLst/>
                          <a:latin typeface="Calibri" panose="020F0502020204030204" pitchFamily="34" charset="0"/>
                        </a:rPr>
                        <a:t>R$ 2.300.000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R$ 100.000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R$ 200.000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R$ 2.000.000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900" b="0" i="0" u="none" strike="noStrike">
                          <a:solidFill>
                            <a:srgbClr val="000000"/>
                          </a:solidFill>
                          <a:effectLst/>
                          <a:latin typeface="Calibri" panose="020F0502020204030204" pitchFamily="34" charset="0"/>
                        </a:rPr>
                        <a:t>R$1.000.000 no entendimento da prescrição trienal+ R$1.000.000 na licitude da cobrança de corretagem</a:t>
                      </a:r>
                    </a:p>
                  </a:txBody>
                  <a:tcPr marL="8131" marR="8131" marT="8131"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748">
                <a:tc vMerge="1">
                  <a:txBody>
                    <a:bodyPr/>
                    <a:lstStyle/>
                    <a:p>
                      <a:endParaRPr lang="pt-BR"/>
                    </a:p>
                  </a:txBody>
                  <a:tcPr/>
                </a:tc>
                <a:tc vMerge="1">
                  <a:txBody>
                    <a:bodyPr/>
                    <a:lstStyle/>
                    <a:p>
                      <a:endParaRPr lang="pt-BR"/>
                    </a:p>
                  </a:txBody>
                  <a:tcPr/>
                </a:tc>
                <a:tc>
                  <a:txBody>
                    <a:bodyPr/>
                    <a:lstStyle/>
                    <a:p>
                      <a:pPr algn="l" fontAlgn="t"/>
                      <a:r>
                        <a:rPr lang="pt-BR" sz="900" b="0" i="0" u="none" strike="noStrike">
                          <a:solidFill>
                            <a:srgbClr val="000000"/>
                          </a:solidFill>
                          <a:effectLst/>
                          <a:latin typeface="Calibri" panose="020F0502020204030204" pitchFamily="34" charset="0"/>
                        </a:rPr>
                        <a:t>Na procuração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Confirmação da Abrainc como Amicus Curiae</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Êxito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r h="162613">
                <a:tc rowSpan="2">
                  <a:txBody>
                    <a:bodyPr/>
                    <a:lstStyle/>
                    <a:p>
                      <a:pPr algn="l" fontAlgn="t"/>
                      <a:r>
                        <a:rPr lang="pt-BR" sz="900" b="0" i="0" u="none" strike="noStrike">
                          <a:solidFill>
                            <a:srgbClr val="000000"/>
                          </a:solidFill>
                          <a:effectLst/>
                          <a:latin typeface="Calibri" panose="020F0502020204030204" pitchFamily="34" charset="0"/>
                        </a:rPr>
                        <a:t>Arruda Alvim</a:t>
                      </a:r>
                    </a:p>
                  </a:txBody>
                  <a:tcPr marL="8131" marR="8131" marT="813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900" b="0" i="0" u="none" strike="noStrike">
                          <a:solidFill>
                            <a:srgbClr val="000000"/>
                          </a:solidFill>
                          <a:effectLst/>
                          <a:latin typeface="Calibri" panose="020F0502020204030204" pitchFamily="34" charset="0"/>
                        </a:rPr>
                        <a:t>R$ 270.000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R$ 20.000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R$ 20.000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R$ 80.000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R$ 150.000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fontAlgn="t"/>
                      <a:r>
                        <a:rPr lang="pt-BR" sz="900" b="0" i="0" u="none" strike="noStrike">
                          <a:solidFill>
                            <a:srgbClr val="000000"/>
                          </a:solidFill>
                          <a:effectLst/>
                          <a:latin typeface="Calibri" panose="020F0502020204030204" pitchFamily="34" charset="0"/>
                        </a:rPr>
                        <a:t>Dr. Arruda Alvim impossibilitado de viajar devido a cirurgia.</a:t>
                      </a:r>
                    </a:p>
                  </a:txBody>
                  <a:tcPr marL="8131" marR="8131" marT="8131"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609">
                <a:tc vMerge="1">
                  <a:txBody>
                    <a:bodyPr/>
                    <a:lstStyle/>
                    <a:p>
                      <a:endParaRPr lang="pt-BR"/>
                    </a:p>
                  </a:txBody>
                  <a:tcPr/>
                </a:tc>
                <a:tc vMerge="1">
                  <a:txBody>
                    <a:bodyPr/>
                    <a:lstStyle/>
                    <a:p>
                      <a:endParaRPr lang="pt-BR"/>
                    </a:p>
                  </a:txBody>
                  <a:tcPr/>
                </a:tc>
                <a:tc>
                  <a:txBody>
                    <a:bodyPr/>
                    <a:lstStyle/>
                    <a:p>
                      <a:pPr algn="l" fontAlgn="t"/>
                      <a:r>
                        <a:rPr lang="pt-BR" sz="900" b="0" i="0" u="none" strike="noStrike">
                          <a:solidFill>
                            <a:srgbClr val="000000"/>
                          </a:solidFill>
                          <a:effectLst/>
                          <a:latin typeface="Calibri" panose="020F0502020204030204" pitchFamily="34" charset="0"/>
                        </a:rPr>
                        <a:t>Na contratação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Distribuição do recurso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Confirmação da Abrainc como Amicus Curiae</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Êxito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r>
              <a:tr h="187004">
                <a:tc rowSpan="2">
                  <a:txBody>
                    <a:bodyPr/>
                    <a:lstStyle/>
                    <a:p>
                      <a:pPr algn="l" fontAlgn="t"/>
                      <a:r>
                        <a:rPr lang="pt-BR" sz="900" b="0" i="0" u="none" strike="noStrike">
                          <a:solidFill>
                            <a:srgbClr val="000000"/>
                          </a:solidFill>
                          <a:effectLst/>
                          <a:latin typeface="Calibri" panose="020F0502020204030204" pitchFamily="34" charset="0"/>
                        </a:rPr>
                        <a:t>Mudrovitsch</a:t>
                      </a:r>
                    </a:p>
                  </a:txBody>
                  <a:tcPr marL="8131" marR="8131" marT="813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900" b="0" i="0" u="none" strike="noStrike">
                          <a:solidFill>
                            <a:srgbClr val="000000"/>
                          </a:solidFill>
                          <a:effectLst/>
                          <a:latin typeface="Calibri" panose="020F0502020204030204" pitchFamily="34" charset="0"/>
                        </a:rPr>
                        <a:t>R$ 150.000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R$ 50.000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R$ 100.000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052">
                <a:tc vMerge="1">
                  <a:txBody>
                    <a:bodyPr/>
                    <a:lstStyle/>
                    <a:p>
                      <a:endParaRPr lang="pt-BR"/>
                    </a:p>
                  </a:txBody>
                  <a:tcPr/>
                </a:tc>
                <a:tc vMerge="1">
                  <a:txBody>
                    <a:bodyPr/>
                    <a:lstStyle/>
                    <a:p>
                      <a:endParaRPr lang="pt-BR"/>
                    </a:p>
                  </a:txBody>
                  <a:tcPr/>
                </a:tc>
                <a:tc>
                  <a:txBody>
                    <a:bodyPr/>
                    <a:lstStyle/>
                    <a:p>
                      <a:pPr algn="l" fontAlgn="t"/>
                      <a:r>
                        <a:rPr lang="pt-BR" sz="900" b="0" i="0" u="none" strike="noStrike">
                          <a:solidFill>
                            <a:srgbClr val="000000"/>
                          </a:solidFill>
                          <a:effectLst/>
                          <a:latin typeface="Calibri" panose="020F0502020204030204" pitchFamily="34" charset="0"/>
                        </a:rPr>
                        <a:t>Na contratação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Êxito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r h="178875">
                <a:tc rowSpan="2">
                  <a:txBody>
                    <a:bodyPr/>
                    <a:lstStyle/>
                    <a:p>
                      <a:pPr algn="l" fontAlgn="t"/>
                      <a:r>
                        <a:rPr lang="pt-BR" sz="900" b="0" i="0" u="none" strike="noStrike">
                          <a:solidFill>
                            <a:srgbClr val="000000"/>
                          </a:solidFill>
                          <a:effectLst/>
                          <a:latin typeface="Calibri" panose="020F0502020204030204" pitchFamily="34" charset="0"/>
                        </a:rPr>
                        <a:t>Yarshell e Camargo</a:t>
                      </a:r>
                    </a:p>
                  </a:txBody>
                  <a:tcPr marL="8131" marR="8131" marT="8131"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pt-BR" sz="900" b="0" i="0" u="none" strike="noStrike">
                          <a:solidFill>
                            <a:srgbClr val="000000"/>
                          </a:solidFill>
                          <a:effectLst/>
                          <a:latin typeface="Calibri" panose="020F0502020204030204" pitchFamily="34" charset="0"/>
                        </a:rPr>
                        <a:t>R$ 720.000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R$ 120.000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R$ 600.000</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fontAlgn="t"/>
                      <a:r>
                        <a:rPr lang="pt-BR" sz="900" b="0" i="0" u="none" strike="noStrike">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t"/>
                      <a:r>
                        <a:rPr lang="pt-BR" sz="900" b="0" i="0" u="none" strike="noStrike">
                          <a:solidFill>
                            <a:srgbClr val="000000"/>
                          </a:solidFill>
                          <a:effectLst/>
                          <a:latin typeface="Calibri" panose="020F0502020204030204" pitchFamily="34" charset="0"/>
                        </a:rPr>
                        <a:t>Êxito: R$360.000 na licitude da cobrança de corretagem + R$240.000 entendimento da prescrição trienal</a:t>
                      </a:r>
                    </a:p>
                  </a:txBody>
                  <a:tcPr marL="8131" marR="8131" marT="8131"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81">
                <a:tc vMerge="1">
                  <a:txBody>
                    <a:bodyPr/>
                    <a:lstStyle/>
                    <a:p>
                      <a:endParaRPr lang="pt-BR"/>
                    </a:p>
                  </a:txBody>
                  <a:tcPr/>
                </a:tc>
                <a:tc vMerge="1">
                  <a:txBody>
                    <a:bodyPr/>
                    <a:lstStyle/>
                    <a:p>
                      <a:endParaRPr lang="pt-BR"/>
                    </a:p>
                  </a:txBody>
                  <a:tcPr/>
                </a:tc>
                <a:tc>
                  <a:txBody>
                    <a:bodyPr/>
                    <a:lstStyle/>
                    <a:p>
                      <a:pPr algn="l" fontAlgn="t"/>
                      <a:r>
                        <a:rPr lang="pt-BR" sz="900" b="0" i="0" u="none" strike="noStrike">
                          <a:solidFill>
                            <a:srgbClr val="000000"/>
                          </a:solidFill>
                          <a:effectLst/>
                          <a:latin typeface="Calibri" panose="020F0502020204030204" pitchFamily="34" charset="0"/>
                        </a:rPr>
                        <a:t>Na contratação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a:solidFill>
                            <a:srgbClr val="000000"/>
                          </a:solidFill>
                          <a:effectLst/>
                          <a:latin typeface="Calibri" panose="020F0502020204030204" pitchFamily="34" charset="0"/>
                        </a:rPr>
                        <a:t>Êxito</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t"/>
                      <a:r>
                        <a:rPr lang="pt-BR" sz="900" b="0" i="0" u="none" strike="noStrike" dirty="0">
                          <a:solidFill>
                            <a:srgbClr val="000000"/>
                          </a:solidFill>
                          <a:effectLst/>
                          <a:latin typeface="Calibri" panose="020F0502020204030204" pitchFamily="34" charset="0"/>
                        </a:rPr>
                        <a:t> </a:t>
                      </a:r>
                    </a:p>
                  </a:txBody>
                  <a:tcPr marL="8131" marR="8131" marT="8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vMerge="1">
                  <a:txBody>
                    <a:bodyPr/>
                    <a:lstStyle/>
                    <a:p>
                      <a:endParaRPr lang="pt-BR"/>
                    </a:p>
                  </a:txBody>
                  <a:tcPr/>
                </a:tc>
              </a:tr>
            </a:tbl>
          </a:graphicData>
        </a:graphic>
      </p:graphicFrame>
    </p:spTree>
    <p:extLst>
      <p:ext uri="{BB962C8B-B14F-4D97-AF65-F5344CB8AC3E}">
        <p14:creationId xmlns:p14="http://schemas.microsoft.com/office/powerpoint/2010/main" val="238479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928778888"/>
      </p:ext>
    </p:extLst>
  </p:cSld>
  <p:clrMapOvr>
    <a:masterClrMapping/>
  </p:clrMapOvr>
  <p:transition spd="slow">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Outros pontos – Questões tributárias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6" name="Retângulo 15"/>
          <p:cNvSpPr/>
          <p:nvPr/>
        </p:nvSpPr>
        <p:spPr>
          <a:xfrm>
            <a:off x="395535" y="692696"/>
            <a:ext cx="8497639" cy="3200876"/>
          </a:xfrm>
          <a:prstGeom prst="rect">
            <a:avLst/>
          </a:prstGeom>
        </p:spPr>
        <p:txBody>
          <a:bodyPr wrap="square">
            <a:spAutoFit/>
          </a:bodyPr>
          <a:lstStyle/>
          <a:p>
            <a:pPr lvl="0"/>
            <a:r>
              <a:rPr lang="pt-BR" sz="1400" b="1" dirty="0">
                <a:latin typeface="Tahoma" panose="020B0604030504040204" pitchFamily="34" charset="0"/>
                <a:ea typeface="Tahoma" panose="020B0604030504040204" pitchFamily="34" charset="0"/>
                <a:cs typeface="Tahoma" panose="020B0604030504040204" pitchFamily="34" charset="0"/>
              </a:rPr>
              <a:t>Contribuição da Seguridade Social (CSS)</a:t>
            </a:r>
            <a:r>
              <a:rPr lang="pt-BR" sz="1400" dirty="0">
                <a:latin typeface="Tahoma" panose="020B0604030504040204" pitchFamily="34" charset="0"/>
                <a:ea typeface="Tahoma" panose="020B0604030504040204" pitchFamily="34" charset="0"/>
                <a:cs typeface="Tahoma" panose="020B0604030504040204" pitchFamily="34" charset="0"/>
              </a:rPr>
              <a:t>: PL a ser apresentado pelo Governo </a:t>
            </a:r>
            <a:r>
              <a:rPr lang="pt-BR" sz="1400" dirty="0" smtClean="0">
                <a:latin typeface="Tahoma" panose="020B0604030504040204" pitchFamily="34" charset="0"/>
                <a:ea typeface="Tahoma" panose="020B0604030504040204" pitchFamily="34" charset="0"/>
                <a:cs typeface="Tahoma" panose="020B0604030504040204" pitchFamily="34" charset="0"/>
              </a:rPr>
              <a:t>Federal</a:t>
            </a:r>
          </a:p>
          <a:p>
            <a:pPr marL="266700" indent="-88900" algn="just">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Unificação </a:t>
            </a:r>
            <a:r>
              <a:rPr lang="pt-BR" sz="1400" dirty="0">
                <a:latin typeface="Tahoma" panose="020B0604030504040204" pitchFamily="34" charset="0"/>
                <a:ea typeface="Tahoma" panose="020B0604030504040204" pitchFamily="34" charset="0"/>
                <a:cs typeface="Tahoma" panose="020B0604030504040204" pitchFamily="34" charset="0"/>
              </a:rPr>
              <a:t>do PIS e da COFINS</a:t>
            </a:r>
          </a:p>
          <a:p>
            <a:pPr marL="266700"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Alíquota cobrada nas </a:t>
            </a:r>
            <a:r>
              <a:rPr lang="pt-BR" sz="1400" dirty="0" err="1">
                <a:latin typeface="Tahoma" panose="020B0604030504040204" pitchFamily="34" charset="0"/>
                <a:ea typeface="Tahoma" panose="020B0604030504040204" pitchFamily="34" charset="0"/>
                <a:cs typeface="Tahoma" panose="020B0604030504040204" pitchFamily="34" charset="0"/>
              </a:rPr>
              <a:t>nF-e</a:t>
            </a:r>
            <a:r>
              <a:rPr lang="pt-BR" sz="1400" dirty="0">
                <a:latin typeface="Tahoma" panose="020B0604030504040204" pitchFamily="34" charset="0"/>
                <a:ea typeface="Tahoma" panose="020B0604030504040204" pitchFamily="34" charset="0"/>
                <a:cs typeface="Tahoma" panose="020B0604030504040204" pitchFamily="34" charset="0"/>
              </a:rPr>
              <a:t>, com possível abatimento de valores na cadeia produtiva</a:t>
            </a:r>
          </a:p>
          <a:p>
            <a:pPr marL="266700"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Impacto no setor de aproximadamente 3% para alíquota prevista de 9,25%</a:t>
            </a:r>
          </a:p>
          <a:p>
            <a:pPr marL="266700"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Início da vigência: PIS em 1/1/2016, COFINS: 1/1/2017</a:t>
            </a:r>
          </a:p>
          <a:p>
            <a:pPr marL="266700"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Proposta já encaminhada ao governo:</a:t>
            </a:r>
          </a:p>
          <a:p>
            <a:pPr marL="723900" lvl="2"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Sem modificação na cobrança de obras em andamento</a:t>
            </a:r>
          </a:p>
          <a:p>
            <a:pPr marL="723900" lvl="2"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Garantia da manutenção do RET</a:t>
            </a:r>
          </a:p>
          <a:p>
            <a:pPr marL="723900" lvl="2" indent="-88900" algn="just">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RET após habite-se e manutenção de RET 1%  para unidades de até R$100 mil quando o empreendimento contiver </a:t>
            </a:r>
            <a:r>
              <a:rPr lang="pt-BR" sz="1300" dirty="0">
                <a:latin typeface="Tahoma" panose="020B0604030504040204" pitchFamily="34" charset="0"/>
                <a:ea typeface="Tahoma" panose="020B0604030504040204" pitchFamily="34" charset="0"/>
                <a:cs typeface="Tahoma" panose="020B0604030504040204" pitchFamily="34" charset="0"/>
              </a:rPr>
              <a:t>unidades com valores superiores</a:t>
            </a:r>
          </a:p>
        </p:txBody>
      </p:sp>
      <p:sp>
        <p:nvSpPr>
          <p:cNvPr id="17" name="Retângulo 16"/>
          <p:cNvSpPr/>
          <p:nvPr/>
        </p:nvSpPr>
        <p:spPr>
          <a:xfrm>
            <a:off x="323528" y="5229200"/>
            <a:ext cx="8496944" cy="877163"/>
          </a:xfrm>
          <a:prstGeom prst="rect">
            <a:avLst/>
          </a:prstGeom>
        </p:spPr>
        <p:txBody>
          <a:bodyPr wrap="square">
            <a:spAutoFit/>
          </a:bodyPr>
          <a:lstStyle/>
          <a:p>
            <a:r>
              <a:rPr lang="pt-BR" sz="1300" b="1" dirty="0">
                <a:latin typeface="Tahoma" panose="020B0604030504040204" pitchFamily="34" charset="0"/>
                <a:ea typeface="Tahoma" panose="020B0604030504040204" pitchFamily="34" charset="0"/>
                <a:cs typeface="Tahoma" panose="020B0604030504040204" pitchFamily="34" charset="0"/>
              </a:rPr>
              <a:t>Permissão do abatimento de materiais e subempreitada na base de cálculo do ISS-QN PL 366/ </a:t>
            </a:r>
            <a:r>
              <a:rPr lang="pt-BR" sz="1300" b="1" dirty="0" smtClean="0">
                <a:latin typeface="Tahoma" panose="020B0604030504040204" pitchFamily="34" charset="0"/>
                <a:ea typeface="Tahoma" panose="020B0604030504040204" pitchFamily="34" charset="0"/>
                <a:cs typeface="Tahoma" panose="020B0604030504040204" pitchFamily="34" charset="0"/>
              </a:rPr>
              <a:t>2013</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Definição de alíquota mínima de 2% p/ ISS-QN, mantendo a máxima que hoje é de 5%, sem abatimentos na base de cálculo.</a:t>
            </a:r>
          </a:p>
        </p:txBody>
      </p:sp>
      <p:pic>
        <p:nvPicPr>
          <p:cNvPr id="18" name="Imagem 17"/>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49416" y="1131305"/>
            <a:ext cx="419813" cy="5591269"/>
          </a:xfrm>
          <a:prstGeom prst="rect">
            <a:avLst/>
          </a:prstGeom>
        </p:spPr>
      </p:pic>
      <p:sp>
        <p:nvSpPr>
          <p:cNvPr id="8" name="Retângulo 7"/>
          <p:cNvSpPr/>
          <p:nvPr/>
        </p:nvSpPr>
        <p:spPr>
          <a:xfrm>
            <a:off x="323528" y="4005064"/>
            <a:ext cx="8496944" cy="1107996"/>
          </a:xfrm>
          <a:prstGeom prst="rect">
            <a:avLst/>
          </a:prstGeom>
        </p:spPr>
        <p:txBody>
          <a:bodyPr wrap="square">
            <a:spAutoFit/>
          </a:bodyPr>
          <a:lstStyle/>
          <a:p>
            <a:pPr lvl="0"/>
            <a:r>
              <a:rPr lang="pt-BR" sz="1400" b="1" u="sng" dirty="0">
                <a:latin typeface="Tahoma" panose="020B0604030504040204" pitchFamily="34" charset="0"/>
                <a:ea typeface="Tahoma" panose="020B0604030504040204" pitchFamily="34" charset="0"/>
                <a:cs typeface="Tahoma" panose="020B0604030504040204" pitchFamily="34" charset="0"/>
              </a:rPr>
              <a:t>Cobrança de ISS na atividade de Incorporação Direta </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municípios que interpretam a incorporação como prestação de </a:t>
            </a:r>
            <a:r>
              <a:rPr lang="pt-BR" sz="1400" dirty="0" smtClean="0">
                <a:latin typeface="Tahoma" panose="020B0604030504040204" pitchFamily="34" charset="0"/>
                <a:ea typeface="Tahoma" panose="020B0604030504040204" pitchFamily="34" charset="0"/>
                <a:cs typeface="Tahoma" panose="020B0604030504040204" pitchFamily="34" charset="0"/>
              </a:rPr>
              <a:t>serviços.</a:t>
            </a:r>
          </a:p>
          <a:p>
            <a:pPr marL="723900" lvl="3"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STJ – não incidência do ISS na incorporação na hipótese de construção feita pelo próprio incorporador</a:t>
            </a: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637448" y="2355441"/>
            <a:ext cx="419813" cy="5591269"/>
          </a:xfrm>
          <a:prstGeom prst="rect">
            <a:avLst/>
          </a:prstGeom>
        </p:spPr>
      </p:pic>
    </p:spTree>
    <p:extLst>
      <p:ext uri="{BB962C8B-B14F-4D97-AF65-F5344CB8AC3E}">
        <p14:creationId xmlns:p14="http://schemas.microsoft.com/office/powerpoint/2010/main" val="97124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00808"/>
            <a:ext cx="7842082" cy="3103414"/>
          </a:xfrm>
          <a:prstGeom prst="rect">
            <a:avLst/>
          </a:prstGeom>
        </p:spPr>
        <p:txBody>
          <a:bodyPr wrap="square">
            <a:spAutoFit/>
          </a:bodyPr>
          <a:lstStyle/>
          <a:p>
            <a:pPr algn="just">
              <a:spcBef>
                <a:spcPts val="1000"/>
              </a:spcBef>
            </a:pPr>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Preços </a:t>
            </a:r>
            <a:r>
              <a:rPr lang="pt-BR" sz="14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Perspectivas </a:t>
            </a:r>
            <a:r>
              <a:rPr lang="pt-BR" sz="14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Ofertas </a:t>
            </a:r>
            <a:r>
              <a:rPr lang="pt-BR" sz="14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Assuntos </a:t>
            </a:r>
            <a:r>
              <a:rPr lang="pt-BR" sz="14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Informações </a:t>
            </a:r>
            <a:r>
              <a:rPr lang="pt-BR" sz="14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41168"/>
            <a:ext cx="7890426" cy="523220"/>
          </a:xfrm>
          <a:prstGeom prst="rect">
            <a:avLst/>
          </a:prstGeom>
        </p:spPr>
        <p:txBody>
          <a:bodyPr wrap="square">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Comitê </a:t>
            </a:r>
            <a:r>
              <a:rPr lang="pt-BR" dirty="0">
                <a:latin typeface="Tahoma" panose="020B0604030504040204" pitchFamily="34" charset="0"/>
                <a:ea typeface="Tahoma" panose="020B0604030504040204" pitchFamily="34" charset="0"/>
                <a:cs typeface="Tahoma" panose="020B0604030504040204" pitchFamily="34" charset="0"/>
              </a:rPr>
              <a:t>Jurídico </a:t>
            </a:r>
            <a:r>
              <a:rPr lang="pt-BR" dirty="0" smtClean="0">
                <a:latin typeface="Tahoma" panose="020B0604030504040204" pitchFamily="34" charset="0"/>
                <a:ea typeface="Tahoma" panose="020B0604030504040204" pitchFamily="34" charset="0"/>
                <a:cs typeface="Tahoma" panose="020B0604030504040204" pitchFamily="34" charset="0"/>
              </a:rPr>
              <a:t>21/07</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sp>
        <p:nvSpPr>
          <p:cNvPr id="46" name="CaixaDeTexto 45"/>
          <p:cNvSpPr txBox="1"/>
          <p:nvPr/>
        </p:nvSpPr>
        <p:spPr>
          <a:xfrm>
            <a:off x="683568" y="2780984"/>
            <a:ext cx="1656000" cy="504000"/>
          </a:xfrm>
          <a:prstGeom prst="rect">
            <a:avLst/>
          </a:prstGeom>
          <a:solidFill>
            <a:schemeClr val="accent2"/>
          </a:solidFill>
        </p:spPr>
        <p:txBody>
          <a:bodyPr wrap="square" lIns="36000" rIns="36000" rtlCol="0" anchor="ctr" anchorCtr="1">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15:00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3" name="Imagem 6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695617"/>
            <a:ext cx="144016" cy="144016"/>
          </a:xfrm>
          <a:prstGeom prst="rect">
            <a:avLst/>
          </a:prstGeom>
        </p:spPr>
      </p:pic>
      <p:sp>
        <p:nvSpPr>
          <p:cNvPr id="65" name="CaixaDeTexto 64"/>
          <p:cNvSpPr txBox="1"/>
          <p:nvPr/>
        </p:nvSpPr>
        <p:spPr>
          <a:xfrm>
            <a:off x="2411760" y="2761764"/>
            <a:ext cx="6048027" cy="523220"/>
          </a:xfrm>
          <a:prstGeom prst="rect">
            <a:avLst/>
          </a:prstGeom>
          <a:solidFill>
            <a:srgbClr val="E1E1E1"/>
          </a:solidFill>
        </p:spPr>
        <p:txBody>
          <a:bodyPr wrap="square" rtlCol="0">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Atualizações  – </a:t>
            </a:r>
            <a:r>
              <a:rPr lang="pt-BR" sz="1400" dirty="0">
                <a:latin typeface="Tahoma" panose="020B0604030504040204" pitchFamily="34" charset="0"/>
                <a:ea typeface="Tahoma" panose="020B0604030504040204" pitchFamily="34" charset="0"/>
                <a:cs typeface="Tahoma" panose="020B0604030504040204" pitchFamily="34" charset="0"/>
              </a:rPr>
              <a:t>Acessibilidade,  Registros, ADEMI-RJ, Questões do Trabalho, Segurança Jurídica, Práticas </a:t>
            </a:r>
            <a:r>
              <a:rPr lang="pt-BR" sz="1400" dirty="0" smtClean="0">
                <a:latin typeface="Tahoma" panose="020B0604030504040204" pitchFamily="34" charset="0"/>
                <a:ea typeface="Tahoma" panose="020B0604030504040204" pitchFamily="34" charset="0"/>
                <a:cs typeface="Tahoma" panose="020B0604030504040204" pitchFamily="34" charset="0"/>
              </a:rPr>
              <a:t>Abusivas</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411761" y="4036731"/>
            <a:ext cx="6048027" cy="307777"/>
          </a:xfrm>
          <a:prstGeom prst="rect">
            <a:avLst/>
          </a:prstGeom>
          <a:solidFill>
            <a:srgbClr val="E1E1E1"/>
          </a:solidFill>
        </p:spPr>
        <p:txBody>
          <a:bodyPr wrap="square" rtlCol="0">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Corretagem </a:t>
            </a:r>
            <a:r>
              <a:rPr lang="pt-BR" sz="1400" dirty="0">
                <a:latin typeface="Tahoma" panose="020B0604030504040204" pitchFamily="34" charset="0"/>
                <a:ea typeface="Tahoma" panose="020B0604030504040204" pitchFamily="34" charset="0"/>
                <a:cs typeface="Tahoma" panose="020B0604030504040204" pitchFamily="34" charset="0"/>
              </a:rPr>
              <a:t>– Atualizações, definições sobre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 STJ </a:t>
            </a:r>
          </a:p>
        </p:txBody>
      </p:sp>
      <p:sp>
        <p:nvSpPr>
          <p:cNvPr id="68" name="CaixaDeTexto 67"/>
          <p:cNvSpPr txBox="1"/>
          <p:nvPr/>
        </p:nvSpPr>
        <p:spPr>
          <a:xfrm>
            <a:off x="2411760" y="3501008"/>
            <a:ext cx="6048026" cy="307777"/>
          </a:xfrm>
          <a:prstGeom prst="rect">
            <a:avLst/>
          </a:prstGeom>
          <a:solidFill>
            <a:srgbClr val="E1E1E1"/>
          </a:solidFill>
        </p:spPr>
        <p:txBody>
          <a:bodyPr wrap="square" rtlCol="0">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Marco Regulatório do </a:t>
            </a:r>
            <a:r>
              <a:rPr lang="pt-BR" sz="1400" b="1" dirty="0" smtClean="0">
                <a:latin typeface="Tahoma" panose="020B0604030504040204" pitchFamily="34" charset="0"/>
                <a:ea typeface="Tahoma" panose="020B0604030504040204" pitchFamily="34" charset="0"/>
                <a:cs typeface="Tahoma" panose="020B0604030504040204" pitchFamily="34" charset="0"/>
              </a:rPr>
              <a:t>Setor</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84213" y="3501008"/>
            <a:ext cx="1669804" cy="276999"/>
          </a:xfrm>
          <a:prstGeom prst="rect">
            <a:avLst/>
          </a:prstGeom>
          <a:solidFill>
            <a:schemeClr val="accent2"/>
          </a:solidFill>
        </p:spPr>
        <p:txBody>
          <a:bodyPr wrap="square" lIns="36000" rIns="36000" rtlCol="0">
            <a:spAutoFit/>
          </a:bodyPr>
          <a:lstStyle/>
          <a:p>
            <a:pPr algn="ct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15:00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15:45</a:t>
            </a:r>
          </a:p>
        </p:txBody>
      </p:sp>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95" y="3913311"/>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195" y="4044227"/>
            <a:ext cx="166224" cy="166224"/>
          </a:xfrm>
          <a:prstGeom prst="rect">
            <a:avLst/>
          </a:prstGeom>
        </p:spPr>
      </p:pic>
      <p:sp>
        <p:nvSpPr>
          <p:cNvPr id="18" name="CaixaDeTexto 17"/>
          <p:cNvSpPr txBox="1"/>
          <p:nvPr/>
        </p:nvSpPr>
        <p:spPr>
          <a:xfrm>
            <a:off x="684213" y="4025205"/>
            <a:ext cx="1655762" cy="276999"/>
          </a:xfrm>
          <a:prstGeom prst="rect">
            <a:avLst/>
          </a:prstGeom>
          <a:solidFill>
            <a:schemeClr val="accent2"/>
          </a:solidFill>
        </p:spPr>
        <p:txBody>
          <a:bodyPr wrap="square" lIns="36000" rIns="36000" rtlCol="0">
            <a:spAutoFit/>
          </a:bodyPr>
          <a:lstStyle/>
          <a:p>
            <a:pPr algn="ct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15:45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16:30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804467" y="290519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CaixaDeTexto 19"/>
          <p:cNvSpPr txBox="1"/>
          <p:nvPr/>
        </p:nvSpPr>
        <p:spPr>
          <a:xfrm>
            <a:off x="830086" y="3461518"/>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nvSpPr>
        <p:spPr>
          <a:xfrm>
            <a:off x="830086" y="398531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22" name="Imagem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003" y="2974744"/>
            <a:ext cx="166224" cy="166224"/>
          </a:xfrm>
          <a:prstGeom prst="rect">
            <a:avLst/>
          </a:prstGeom>
        </p:spPr>
      </p:pic>
      <p:pic>
        <p:nvPicPr>
          <p:cNvPr id="23" name="Imagem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1" y="3531063"/>
            <a:ext cx="166224" cy="166224"/>
          </a:xfrm>
          <a:prstGeom prst="rect">
            <a:avLst/>
          </a:prstGeom>
        </p:spPr>
      </p:pic>
      <p:pic>
        <p:nvPicPr>
          <p:cNvPr id="24" name="Imagem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11" y="4057327"/>
            <a:ext cx="166224" cy="166224"/>
          </a:xfrm>
          <a:prstGeom prst="rect">
            <a:avLst/>
          </a:prstGeom>
        </p:spPr>
      </p:pic>
    </p:spTree>
    <p:extLst>
      <p:ext uri="{BB962C8B-B14F-4D97-AF65-F5344CB8AC3E}">
        <p14:creationId xmlns:p14="http://schemas.microsoft.com/office/powerpoint/2010/main" val="2441947956"/>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15:00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9"/>
            <a:ext cx="1835696"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1835696" y="260648"/>
            <a:ext cx="7308304" cy="288032"/>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6" name="Rectangle 1"/>
          <p:cNvSpPr/>
          <p:nvPr/>
        </p:nvSpPr>
        <p:spPr>
          <a:xfrm>
            <a:off x="35496" y="764704"/>
            <a:ext cx="4824536" cy="6555641"/>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PL Acessibilidade - PL  </a:t>
            </a:r>
            <a:r>
              <a:rPr lang="pt-BR" sz="1400" b="1" dirty="0" smtClean="0">
                <a:latin typeface="Tahoma" panose="020B0604030504040204" pitchFamily="34" charset="0"/>
                <a:ea typeface="Tahoma" panose="020B0604030504040204" pitchFamily="34" charset="0"/>
                <a:cs typeface="Tahoma" panose="020B0604030504040204" pitchFamily="34" charset="0"/>
              </a:rPr>
              <a:t>7699/2006</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 Aprovado no Senado e sancionado pela </a:t>
            </a:r>
            <a:r>
              <a:rPr lang="pt-BR" sz="1400" dirty="0" smtClean="0">
                <a:latin typeface="Tahoma" panose="020B0604030504040204" pitchFamily="34" charset="0"/>
                <a:ea typeface="Tahoma" panose="020B0604030504040204" pitchFamily="34" charset="0"/>
                <a:cs typeface="Tahoma" panose="020B0604030504040204" pitchFamily="34" charset="0"/>
              </a:rPr>
              <a:t>PR:</a:t>
            </a:r>
            <a:endParaRPr lang="pt-BR" sz="1400" dirty="0">
              <a:latin typeface="Tahoma" panose="020B0604030504040204" pitchFamily="34" charset="0"/>
              <a:ea typeface="Tahoma" panose="020B0604030504040204" pitchFamily="34" charset="0"/>
              <a:cs typeface="Tahoma" panose="020B0604030504040204" pitchFamily="34" charset="0"/>
            </a:endParaRPr>
          </a:p>
          <a:p>
            <a:pPr marL="847725" lvl="1" indent="-180975" algn="just">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Vetado o item II do art. 32 </a:t>
            </a:r>
            <a:r>
              <a:rPr lang="pt-BR" sz="1400" dirty="0" smtClean="0">
                <a:latin typeface="Tahoma" panose="020B0604030504040204" pitchFamily="34" charset="0"/>
                <a:ea typeface="Tahoma" panose="020B0604030504040204" pitchFamily="34" charset="0"/>
                <a:cs typeface="Tahoma" panose="020B0604030504040204" pitchFamily="34" charset="0"/>
              </a:rPr>
              <a:t>- desenho </a:t>
            </a:r>
            <a:r>
              <a:rPr lang="pt-BR" sz="1400" dirty="0">
                <a:latin typeface="Tahoma" panose="020B0604030504040204" pitchFamily="34" charset="0"/>
                <a:ea typeface="Tahoma" panose="020B0604030504040204" pitchFamily="34" charset="0"/>
                <a:cs typeface="Tahoma" panose="020B0604030504040204" pitchFamily="34" charset="0"/>
              </a:rPr>
              <a:t>universal em empreendimentos subsidiados pelo governo</a:t>
            </a:r>
          </a:p>
          <a:p>
            <a:pPr marL="847725" lvl="1" indent="-180975" algn="just">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a:t>
            </a:r>
            <a:r>
              <a:rPr lang="pt-BR" sz="1400" dirty="0" smtClean="0">
                <a:latin typeface="Tahoma" panose="020B0604030504040204" pitchFamily="34" charset="0"/>
                <a:ea typeface="Tahoma" panose="020B0604030504040204" pitchFamily="34" charset="0"/>
                <a:cs typeface="Tahoma" panose="020B0604030504040204" pitchFamily="34" charset="0"/>
              </a:rPr>
              <a:t>brigatoriedade </a:t>
            </a:r>
            <a:r>
              <a:rPr lang="pt-BR" sz="1400" dirty="0">
                <a:latin typeface="Tahoma" panose="020B0604030504040204" pitchFamily="34" charset="0"/>
                <a:ea typeface="Tahoma" panose="020B0604030504040204" pitchFamily="34" charset="0"/>
                <a:cs typeface="Tahoma" panose="020B0604030504040204" pitchFamily="34" charset="0"/>
              </a:rPr>
              <a:t>3% de unidades adaptadas e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garantia de adaptação </a:t>
            </a:r>
            <a:r>
              <a:rPr lang="pt-BR" sz="1400" dirty="0" smtClean="0">
                <a:latin typeface="Tahoma" panose="020B0604030504040204" pitchFamily="34" charset="0"/>
                <a:ea typeface="Tahoma" panose="020B0604030504040204" pitchFamily="34" charset="0"/>
                <a:cs typeface="Tahoma" panose="020B0604030504040204" pitchFamily="34" charset="0"/>
              </a:rPr>
              <a:t>razoável para </a:t>
            </a:r>
            <a:r>
              <a:rPr lang="pt-BR" sz="1400" dirty="0">
                <a:latin typeface="Tahoma" panose="020B0604030504040204" pitchFamily="34" charset="0"/>
                <a:ea typeface="Tahoma" panose="020B0604030504040204" pitchFamily="34" charset="0"/>
                <a:cs typeface="Tahoma" panose="020B0604030504040204" pitchFamily="34" charset="0"/>
              </a:rPr>
              <a:t>empreendimentos subsidiados pelo governo.</a:t>
            </a:r>
          </a:p>
          <a:p>
            <a:pPr marL="847725" lvl="1" indent="-180975" algn="just">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mínimo </a:t>
            </a:r>
            <a:r>
              <a:rPr lang="pt-BR" sz="1400" dirty="0">
                <a:latin typeface="Tahoma" panose="020B0604030504040204" pitchFamily="34" charset="0"/>
                <a:ea typeface="Tahoma" panose="020B0604030504040204" pitchFamily="34" charset="0"/>
                <a:cs typeface="Tahoma" panose="020B0604030504040204" pitchFamily="34" charset="0"/>
              </a:rPr>
              <a:t>de unidades adaptadas para </a:t>
            </a:r>
            <a:r>
              <a:rPr lang="pt-BR" sz="1400" dirty="0" smtClean="0">
                <a:latin typeface="Tahoma" panose="020B0604030504040204" pitchFamily="34" charset="0"/>
                <a:ea typeface="Tahoma" panose="020B0604030504040204" pitchFamily="34" charset="0"/>
                <a:cs typeface="Tahoma" panose="020B0604030504040204" pitchFamily="34" charset="0"/>
              </a:rPr>
              <a:t>todos os empreendimentos </a:t>
            </a:r>
            <a:r>
              <a:rPr lang="pt-BR" sz="1400" dirty="0" err="1" smtClean="0">
                <a:latin typeface="Tahoma" panose="020B0604030504040204" pitchFamily="34" charset="0"/>
                <a:ea typeface="Tahoma" panose="020B0604030504040204" pitchFamily="34" charset="0"/>
                <a:cs typeface="Tahoma" panose="020B0604030504040204" pitchFamily="34" charset="0"/>
              </a:rPr>
              <a:t>multifamiliares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gn="just">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Câmara e Senado trabalham para derrubada dos vetos</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Abrainc c/ JK analisando regulamentação da lei e novos </a:t>
            </a:r>
            <a:r>
              <a:rPr lang="pt-BR" sz="1400" dirty="0" err="1">
                <a:latin typeface="Tahoma" panose="020B0604030504040204" pitchFamily="34" charset="0"/>
                <a:ea typeface="Tahoma" panose="020B0604030504040204" pitchFamily="34" charset="0"/>
                <a:cs typeface="Tahoma" panose="020B0604030504040204" pitchFamily="34" charset="0"/>
              </a:rPr>
              <a:t>PLs</a:t>
            </a:r>
            <a:r>
              <a:rPr lang="pt-BR" sz="1400" dirty="0">
                <a:latin typeface="Tahoma" panose="020B0604030504040204" pitchFamily="34" charset="0"/>
                <a:ea typeface="Tahoma" panose="020B0604030504040204" pitchFamily="34" charset="0"/>
                <a:cs typeface="Tahoma" panose="020B0604030504040204" pitchFamily="34" charset="0"/>
              </a:rPr>
              <a:t> ou emendas </a:t>
            </a:r>
            <a:r>
              <a:rPr lang="pt-BR" sz="1400" dirty="0" smtClean="0">
                <a:latin typeface="Tahoma" panose="020B0604030504040204" pitchFamily="34" charset="0"/>
                <a:ea typeface="Tahoma" panose="020B0604030504040204" pitchFamily="34" charset="0"/>
                <a:cs typeface="Tahoma" panose="020B0604030504040204" pitchFamily="34" charset="0"/>
              </a:rPr>
              <a:t>a </a:t>
            </a:r>
            <a:r>
              <a:rPr lang="pt-BR" sz="1400" dirty="0" err="1">
                <a:latin typeface="Tahoma" panose="020B0604030504040204" pitchFamily="34" charset="0"/>
                <a:ea typeface="Tahoma" panose="020B0604030504040204" pitchFamily="34" charset="0"/>
                <a:cs typeface="Tahoma" panose="020B0604030504040204" pitchFamily="34" charset="0"/>
              </a:rPr>
              <a:t>PLs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existentes</a:t>
            </a:r>
          </a:p>
          <a:p>
            <a:pPr marL="390525" indent="-180975">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Parecer FGTS- FAR – Faixa 1 PMCMV</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Dr. Eros Grau</a:t>
            </a:r>
          </a:p>
          <a:p>
            <a:pPr marL="209550">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932040" y="930200"/>
            <a:ext cx="4067944" cy="4154984"/>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Registros</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Tema de mesa de Trabalho com Min. Fazenda- 14/7</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 Eletrônico</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Portaria CNJ 14 – 2/7/2015 - software</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Prov. CNJ  47 - 18/6/2015 – diretrizes gerais</a:t>
            </a:r>
          </a:p>
          <a:p>
            <a:pPr marL="3905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Nova reunião bancos-ARISP - acompanhamento </a:t>
            </a:r>
          </a:p>
          <a:p>
            <a:pPr marL="847725" lvl="1"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sobre TI</a:t>
            </a:r>
          </a:p>
          <a:p>
            <a:pPr marL="847725" lvl="1"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Caráter nacional</a:t>
            </a:r>
          </a:p>
          <a:p>
            <a:pPr marL="847725" lvl="1"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Manifestações sobre Res. 4088</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0800000" flipH="1">
            <a:off x="4860032" y="836712"/>
            <a:ext cx="288032" cy="5645137"/>
          </a:xfrm>
          <a:prstGeom prst="rect">
            <a:avLst/>
          </a:prstGeom>
        </p:spPr>
      </p:pic>
    </p:spTree>
    <p:extLst>
      <p:ext uri="{BB962C8B-B14F-4D97-AF65-F5344CB8AC3E}">
        <p14:creationId xmlns:p14="http://schemas.microsoft.com/office/powerpoint/2010/main" val="96947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Minuta-padrão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ADEMI-RJ</a:t>
            </a: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12" name="Retângulo 11"/>
          <p:cNvSpPr/>
          <p:nvPr/>
        </p:nvSpPr>
        <p:spPr>
          <a:xfrm>
            <a:off x="827584" y="836712"/>
            <a:ext cx="6624736" cy="2957733"/>
          </a:xfrm>
          <a:prstGeom prst="rect">
            <a:avLst/>
          </a:prstGeom>
        </p:spPr>
        <p:txBody>
          <a:bodyPr wrap="square">
            <a:spAutoFit/>
          </a:bodyPr>
          <a:lstStyle/>
          <a:p>
            <a:pPr marL="95250">
              <a:lnSpc>
                <a:spcPct val="15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ADEMI – RJ</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Reuniões </a:t>
            </a:r>
            <a:r>
              <a:rPr lang="pt-BR" sz="1400" dirty="0">
                <a:latin typeface="Tahoma" panose="020B0604030504040204" pitchFamily="34" charset="0"/>
                <a:ea typeface="Tahoma" panose="020B0604030504040204" pitchFamily="34" charset="0"/>
                <a:cs typeface="Tahoma" panose="020B0604030504040204" pitchFamily="34" charset="0"/>
              </a:rPr>
              <a:t>ABRAINC – RJ – presença da </a:t>
            </a:r>
            <a:r>
              <a:rPr lang="pt-BR" sz="1400" dirty="0" smtClean="0">
                <a:latin typeface="Tahoma" panose="020B0604030504040204" pitchFamily="34" charset="0"/>
                <a:ea typeface="Tahoma" panose="020B0604030504040204" pitchFamily="34" charset="0"/>
                <a:cs typeface="Tahoma" panose="020B0604030504040204" pitchFamily="34" charset="0"/>
              </a:rPr>
              <a:t>ADEMI-RJ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Contribuições às discussões locais – Cartórios, ITBI</a:t>
            </a:r>
          </a:p>
          <a:p>
            <a:pPr marL="276225" indent="-180975">
              <a:lnSpc>
                <a:spcPct val="15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Candidatos </a:t>
            </a:r>
            <a:r>
              <a:rPr lang="pt-BR" sz="1400" dirty="0">
                <a:latin typeface="Tahoma" panose="020B0604030504040204" pitchFamily="34" charset="0"/>
                <a:ea typeface="Tahoma" panose="020B0604030504040204" pitchFamily="34" charset="0"/>
                <a:cs typeface="Tahoma" panose="020B0604030504040204" pitchFamily="34" charset="0"/>
              </a:rPr>
              <a:t>a prefeito </a:t>
            </a:r>
            <a:r>
              <a:rPr lang="pt-BR" sz="1400" dirty="0" smtClean="0">
                <a:latin typeface="Tahoma" panose="020B0604030504040204" pitchFamily="34" charset="0"/>
                <a:ea typeface="Tahoma" panose="020B0604030504040204" pitchFamily="34" charset="0"/>
                <a:cs typeface="Tahoma" panose="020B0604030504040204" pitchFamily="34" charset="0"/>
              </a:rPr>
              <a:t>2016</a:t>
            </a: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971600" y="3356992"/>
            <a:ext cx="7704856" cy="2729978"/>
          </a:xfrm>
          <a:prstGeom prst="rect">
            <a:avLst/>
          </a:prstGeom>
        </p:spPr>
        <p:txBody>
          <a:bodyPr wrap="square">
            <a:spAutoFit/>
          </a:bodyPr>
          <a:lstStyle/>
          <a:p>
            <a:pPr>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Jurídica com ADEMI – RJ - </a:t>
            </a:r>
            <a:r>
              <a:rPr lang="pt-BR" sz="1400" dirty="0">
                <a:latin typeface="Tahoma" panose="020B0604030504040204" pitchFamily="34" charset="0"/>
                <a:ea typeface="Tahoma" panose="020B0604030504040204" pitchFamily="34" charset="0"/>
                <a:cs typeface="Tahoma" panose="020B0604030504040204" pitchFamily="34" charset="0"/>
              </a:rPr>
              <a:t>alinhamento/ retomada de </a:t>
            </a:r>
            <a:r>
              <a:rPr lang="pt-BR" sz="1400" dirty="0" smtClean="0">
                <a:latin typeface="Tahoma" panose="020B0604030504040204" pitchFamily="34" charset="0"/>
                <a:ea typeface="Tahoma" panose="020B0604030504040204" pitchFamily="34" charset="0"/>
                <a:cs typeface="Tahoma" panose="020B0604030504040204" pitchFamily="34" charset="0"/>
              </a:rPr>
              <a:t>minuta</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Minuta-padrão não pegou</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Devolução em dobro do sinal</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Período de tolerância com multa</a:t>
            </a:r>
          </a:p>
          <a:p>
            <a:pPr marL="733425" lvl="1"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Corretagem por conta e ordem da incorporadora</a:t>
            </a: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Trabalhar estes entendimentos consolidados, não </a:t>
            </a:r>
            <a:r>
              <a:rPr lang="pt-BR" sz="1400" dirty="0" smtClean="0">
                <a:latin typeface="Tahoma" panose="020B0604030504040204" pitchFamily="34" charset="0"/>
                <a:ea typeface="Tahoma" panose="020B0604030504040204" pitchFamily="34" charset="0"/>
                <a:cs typeface="Tahoma" panose="020B0604030504040204" pitchFamily="34" charset="0"/>
              </a:rPr>
              <a:t>necessariamente </a:t>
            </a:r>
            <a:r>
              <a:rPr lang="pt-BR" sz="1400" dirty="0">
                <a:latin typeface="Tahoma" panose="020B0604030504040204" pitchFamily="34" charset="0"/>
                <a:ea typeface="Tahoma" panose="020B0604030504040204" pitchFamily="34" charset="0"/>
                <a:cs typeface="Tahoma" panose="020B0604030504040204" pitchFamily="34" charset="0"/>
              </a:rPr>
              <a:t>em minuta-padrão</a:t>
            </a:r>
          </a:p>
          <a:p>
            <a:pPr marL="276225" indent="-180975">
              <a:lnSpc>
                <a:spcPct val="15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ADEMI buscará realizar conosco novos encontros Itaipava</a:t>
            </a:r>
          </a:p>
        </p:txBody>
      </p:sp>
      <p:pic>
        <p:nvPicPr>
          <p:cNvPr id="8"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6200000" flipH="1">
            <a:off x="4271751" y="-879263"/>
            <a:ext cx="401333" cy="7865731"/>
          </a:xfrm>
          <a:prstGeom prst="rect">
            <a:avLst/>
          </a:prstGeom>
        </p:spPr>
      </p:pic>
    </p:spTree>
    <p:extLst>
      <p:ext uri="{BB962C8B-B14F-4D97-AF65-F5344CB8AC3E}">
        <p14:creationId xmlns:p14="http://schemas.microsoft.com/office/powerpoint/2010/main" val="318808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40903"/>
            <a:ext cx="2220686" cy="307777"/>
          </a:xfrm>
          <a:prstGeom prst="rect">
            <a:avLst/>
          </a:prstGeom>
          <a:solidFill>
            <a:schemeClr val="accent1"/>
          </a:solidFill>
        </p:spPr>
        <p:txBody>
          <a:bodyPr wrap="square" lIns="36000" rIns="36000" rtlCol="0" anchor="t" anchorCtr="0">
            <a:spAutoFit/>
          </a:bodyPr>
          <a:lstStyle/>
          <a:p>
            <a:pPr marL="447675"/>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Insegur</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Jurídica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40903"/>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vento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Arq.Futuro</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Plataforma de discussão sobre o futuro das cidades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250825" y="1972807"/>
            <a:ext cx="4321175" cy="3684085"/>
          </a:xfrm>
          <a:prstGeom prst="rect">
            <a:avLst/>
          </a:prstGeom>
        </p:spPr>
        <p:txBody>
          <a:bodyPr wrap="square">
            <a:spAutoFit/>
          </a:bodyPr>
          <a:lstStyle/>
          <a:p>
            <a:r>
              <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Dia 1</a:t>
            </a:r>
          </a:p>
          <a:p>
            <a:endPar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O desafio de reinventar uma metrópole</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O espaço público e o resgate da urbanidade</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Novas dinâmicas de transformação urbana</a:t>
            </a:r>
          </a:p>
          <a:p>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Iniciativas privadas em espaços de uso público: troca de experiências</a:t>
            </a:r>
          </a:p>
          <a:p>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A alternativa sustentável para o setor</a:t>
            </a:r>
          </a:p>
          <a:p>
            <a:pPr marL="638175" lvl="2"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4716017" y="1988840"/>
            <a:ext cx="4177158" cy="3308598"/>
          </a:xfrm>
          <a:prstGeom prst="rect">
            <a:avLst/>
          </a:prstGeom>
        </p:spPr>
        <p:txBody>
          <a:bodyPr wrap="square">
            <a:spAutoFit/>
          </a:bodyPr>
          <a:lstStyle/>
          <a:p>
            <a:r>
              <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Dia 2</a:t>
            </a:r>
          </a:p>
          <a:p>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Como criar mais fluidez entre espaço público e privado</a:t>
            </a:r>
          </a:p>
          <a:p>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Da Vila Uchoa ao Baixo Augusta: a cidade se reinventa</a:t>
            </a:r>
          </a:p>
          <a:p>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Parque Augusta: construindo um novo diálogo na metrópole</a:t>
            </a:r>
          </a:p>
          <a:p>
            <a:endParaRPr lang="pt-BR" sz="1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Adensamento, espraiamento: a ação e os impasses do administrador</a:t>
            </a:r>
          </a:p>
          <a:p>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67544" y="888975"/>
            <a:ext cx="8352928" cy="307777"/>
          </a:xfrm>
          <a:prstGeom prst="rect">
            <a:avLst/>
          </a:prstGeom>
        </p:spPr>
        <p:txBody>
          <a:bodyPr wrap="square">
            <a:spAutoFit/>
          </a:bodyPr>
          <a:lstStyle/>
          <a:p>
            <a:r>
              <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Tema </a:t>
            </a:r>
            <a:r>
              <a:rPr lang="pt-BR" sz="1400" b="1" dirty="0">
                <a:solidFill>
                  <a:prstClr val="black"/>
                </a:solidFill>
                <a:latin typeface="Tahoma" panose="020B0604030504040204" pitchFamily="34" charset="0"/>
                <a:ea typeface="Tahoma" panose="020B0604030504040204" pitchFamily="34" charset="0"/>
                <a:cs typeface="Tahoma" panose="020B0604030504040204" pitchFamily="34" charset="0"/>
              </a:rPr>
              <a:t>para o debate:</a:t>
            </a:r>
            <a:r>
              <a:rPr lang="pt-BR" sz="1400"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A </a:t>
            </a:r>
            <a:r>
              <a:rPr lang="pt-BR" sz="1400" dirty="0">
                <a:solidFill>
                  <a:prstClr val="black"/>
                </a:solidFill>
                <a:latin typeface="Tahoma" panose="020B0604030504040204" pitchFamily="34" charset="0"/>
                <a:ea typeface="Tahoma" panose="020B0604030504040204" pitchFamily="34" charset="0"/>
                <a:cs typeface="Tahoma" panose="020B0604030504040204" pitchFamily="34" charset="0"/>
              </a:rPr>
              <a:t>cidade em </a:t>
            </a:r>
            <a:r>
              <a:rPr lang="pt-BR"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permanente construção: viver e usufruir a urbanidade</a:t>
            </a:r>
          </a:p>
        </p:txBody>
      </p:sp>
      <p:sp>
        <p:nvSpPr>
          <p:cNvPr id="4" name="Retângulo 3"/>
          <p:cNvSpPr/>
          <p:nvPr/>
        </p:nvSpPr>
        <p:spPr>
          <a:xfrm>
            <a:off x="2952328" y="1192977"/>
            <a:ext cx="4572000" cy="507831"/>
          </a:xfrm>
          <a:prstGeom prst="rect">
            <a:avLst/>
          </a:prstGeom>
        </p:spPr>
        <p:txBody>
          <a:bodyPr>
            <a:spAutoFit/>
          </a:bodyPr>
          <a:lstStyle/>
          <a:p>
            <a:endParaRPr lang="pt-BR" sz="13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pt-BR" sz="14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Programação Proposta:</a:t>
            </a:r>
            <a:endParaRPr lang="pt-BR" sz="1400" b="1"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427985" y="1124744"/>
            <a:ext cx="288032" cy="5645137"/>
          </a:xfrm>
          <a:prstGeom prst="rect">
            <a:avLst/>
          </a:prstGeom>
        </p:spPr>
      </p:pic>
    </p:spTree>
    <p:extLst>
      <p:ext uri="{BB962C8B-B14F-4D97-AF65-F5344CB8AC3E}">
        <p14:creationId xmlns:p14="http://schemas.microsoft.com/office/powerpoint/2010/main" val="321432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p:cNvSpPr txBox="1"/>
          <p:nvPr/>
        </p:nvSpPr>
        <p:spPr>
          <a:xfrm>
            <a:off x="0" y="260648"/>
            <a:ext cx="1735667"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1735667" y="260648"/>
            <a:ext cx="7408333"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Questões do Trabalho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
          <p:cNvSpPr/>
          <p:nvPr/>
        </p:nvSpPr>
        <p:spPr>
          <a:xfrm>
            <a:off x="251520" y="892458"/>
            <a:ext cx="4680520" cy="1384995"/>
          </a:xfrm>
          <a:prstGeom prst="rect">
            <a:avLst/>
          </a:prstGeom>
        </p:spPr>
        <p:txBody>
          <a:bodyPr wrap="square">
            <a:spAutoFit/>
          </a:bodyPr>
          <a:lstStyle/>
          <a:p>
            <a:pPr>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Trabalho parlamentar e jurídico </a:t>
            </a:r>
          </a:p>
          <a:p>
            <a:pPr marL="180975"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Arcabouço </a:t>
            </a:r>
            <a:r>
              <a:rPr lang="pt-BR" sz="1400" dirty="0" smtClean="0">
                <a:latin typeface="Tahoma" panose="020B0604030504040204" pitchFamily="34" charset="0"/>
                <a:ea typeface="Tahoma" panose="020B0604030504040204" pitchFamily="34" charset="0"/>
                <a:cs typeface="Tahoma" panose="020B0604030504040204" pitchFamily="34" charset="0"/>
              </a:rPr>
              <a:t>legal, processo </a:t>
            </a:r>
            <a:r>
              <a:rPr lang="pt-BR" sz="1400" dirty="0">
                <a:latin typeface="Tahoma" panose="020B0604030504040204" pitchFamily="34" charset="0"/>
                <a:ea typeface="Tahoma" panose="020B0604030504040204" pitchFamily="34" charset="0"/>
                <a:cs typeface="Tahoma" panose="020B0604030504040204" pitchFamily="34" charset="0"/>
              </a:rPr>
              <a:t>de inclusão - JK</a:t>
            </a:r>
          </a:p>
          <a:p>
            <a:pPr marL="180975" indent="-180975" algn="just">
              <a:spcBef>
                <a:spcPts val="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CBIC e demais entidades; Sindicato dos Trabalhadores</a:t>
            </a:r>
          </a:p>
          <a:p>
            <a:pPr marL="180975" indent="-180975" algn="just">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Carta Sindicato dos Trabalhadores - SP </a:t>
            </a:r>
          </a:p>
          <a:p>
            <a:pPr marL="180975"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Artigo Revista Exame</a:t>
            </a:r>
          </a:p>
        </p:txBody>
      </p:sp>
      <p:sp>
        <p:nvSpPr>
          <p:cNvPr id="20" name="Rectangle 1"/>
          <p:cNvSpPr/>
          <p:nvPr/>
        </p:nvSpPr>
        <p:spPr>
          <a:xfrm>
            <a:off x="323528" y="3600828"/>
            <a:ext cx="4752528" cy="2422202"/>
          </a:xfrm>
          <a:prstGeom prst="rect">
            <a:avLst/>
          </a:prstGeom>
        </p:spPr>
        <p:txBody>
          <a:bodyPr wrap="square">
            <a:spAutoFit/>
          </a:bodyPr>
          <a:lstStyle/>
          <a:p>
            <a:pPr>
              <a:spcBef>
                <a:spcPts val="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Preparação </a:t>
            </a:r>
            <a:r>
              <a:rPr lang="pt-BR" sz="1400" b="1" dirty="0">
                <a:latin typeface="Tahoma" panose="020B0604030504040204" pitchFamily="34" charset="0"/>
                <a:ea typeface="Tahoma" panose="020B0604030504040204" pitchFamily="34" charset="0"/>
                <a:cs typeface="Tahoma" panose="020B0604030504040204" pitchFamily="34" charset="0"/>
              </a:rPr>
              <a:t>de manual de </a:t>
            </a:r>
            <a:r>
              <a:rPr lang="pt-BR" sz="1400" b="1" dirty="0" smtClean="0">
                <a:latin typeface="Tahoma" panose="020B0604030504040204" pitchFamily="34" charset="0"/>
                <a:ea typeface="Tahoma" panose="020B0604030504040204" pitchFamily="34" charset="0"/>
                <a:cs typeface="Tahoma" panose="020B0604030504040204" pitchFamily="34" charset="0"/>
              </a:rPr>
              <a:t>boas </a:t>
            </a:r>
            <a:r>
              <a:rPr lang="pt-BR" sz="1400" b="1" dirty="0">
                <a:latin typeface="Tahoma" panose="020B0604030504040204" pitchFamily="34" charset="0"/>
                <a:ea typeface="Tahoma" panose="020B0604030504040204" pitchFamily="34" charset="0"/>
                <a:cs typeface="Tahoma" panose="020B0604030504040204" pitchFamily="34" charset="0"/>
              </a:rPr>
              <a:t>práticas </a:t>
            </a:r>
            <a:r>
              <a:rPr lang="pt-BR" sz="1400" dirty="0">
                <a:latin typeface="Tahoma" panose="020B0604030504040204" pitchFamily="34" charset="0"/>
                <a:ea typeface="Tahoma" panose="020B0604030504040204" pitchFamily="34" charset="0"/>
                <a:cs typeface="Tahoma" panose="020B0604030504040204" pitchFamily="34" charset="0"/>
              </a:rPr>
              <a:t>– condições de trabalho (Guia OIT</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Alojamentos</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Susceptibilidade a doenças</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Condições de saneamento</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Alimentação</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Remuneração</a:t>
            </a:r>
          </a:p>
          <a:p>
            <a:pPr marL="638175"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Relacionamento no ambiente de trabalho </a:t>
            </a:r>
          </a:p>
          <a:p>
            <a:pPr lvl="0"/>
            <a:endParaRPr lang="pt-BR" sz="1400" dirty="0">
              <a:latin typeface="BlissL" panose="02000506030000020004" pitchFamily="2" charset="0"/>
            </a:endParaRPr>
          </a:p>
          <a:p>
            <a:pPr marL="180975" indent="-180975">
              <a:lnSpc>
                <a:spcPct val="110000"/>
              </a:lnSpc>
              <a:spcBef>
                <a:spcPts val="12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21"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1898040" y="467008"/>
            <a:ext cx="419813" cy="4352043"/>
          </a:xfrm>
          <a:prstGeom prst="rect">
            <a:avLst/>
          </a:prstGeom>
        </p:spPr>
      </p:pic>
      <p:sp>
        <p:nvSpPr>
          <p:cNvPr id="2" name="Retângulo 1"/>
          <p:cNvSpPr/>
          <p:nvPr/>
        </p:nvSpPr>
        <p:spPr>
          <a:xfrm>
            <a:off x="467544" y="2708920"/>
            <a:ext cx="4464496" cy="566309"/>
          </a:xfrm>
          <a:prstGeom prst="rect">
            <a:avLst/>
          </a:prstGeom>
        </p:spPr>
        <p:txBody>
          <a:bodyPr wrap="square">
            <a:spAutoFit/>
          </a:bodyPr>
          <a:lstStyle/>
          <a:p>
            <a:pPr algn="just">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Agenda de comunicação </a:t>
            </a:r>
            <a:r>
              <a:rPr lang="pt-BR" sz="1400" dirty="0">
                <a:latin typeface="Tahoma" panose="020B0604030504040204" pitchFamily="34" charset="0"/>
                <a:ea typeface="Tahoma" panose="020B0604030504040204" pitchFamily="34" charset="0"/>
                <a:cs typeface="Tahoma" panose="020B0604030504040204" pitchFamily="34" charset="0"/>
              </a:rPr>
              <a:t>com mídia e jornalistas - </a:t>
            </a:r>
            <a:r>
              <a:rPr lang="pt-BR" sz="1400" b="1" dirty="0">
                <a:latin typeface="Tahoma" panose="020B0604030504040204" pitchFamily="34" charset="0"/>
                <a:ea typeface="Tahoma" panose="020B0604030504040204" pitchFamily="34" charset="0"/>
                <a:cs typeface="Tahoma" panose="020B0604030504040204" pitchFamily="34" charset="0"/>
              </a:rPr>
              <a:t>textos jurídicos </a:t>
            </a:r>
            <a:r>
              <a:rPr lang="pt-BR" sz="1400" dirty="0">
                <a:latin typeface="Tahoma" panose="020B0604030504040204" pitchFamily="34" charset="0"/>
                <a:ea typeface="Tahoma" panose="020B0604030504040204" pitchFamily="34" charset="0"/>
                <a:cs typeface="Tahoma" panose="020B0604030504040204" pitchFamily="34" charset="0"/>
              </a:rPr>
              <a:t>sobre o tema e sua publicação</a:t>
            </a:r>
          </a:p>
        </p:txBody>
      </p:sp>
      <p:pic>
        <p:nvPicPr>
          <p:cNvPr id="2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860032" y="764704"/>
            <a:ext cx="300266" cy="5884911"/>
          </a:xfrm>
          <a:prstGeom prst="rect">
            <a:avLst/>
          </a:prstGeom>
        </p:spPr>
      </p:pic>
      <p:pic>
        <p:nvPicPr>
          <p:cNvPr id="2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1785587" y="1246861"/>
            <a:ext cx="419813" cy="4352043"/>
          </a:xfrm>
          <a:prstGeom prst="rect">
            <a:avLst/>
          </a:prstGeom>
        </p:spPr>
      </p:pic>
      <p:sp>
        <p:nvSpPr>
          <p:cNvPr id="25" name="Rectangle 1"/>
          <p:cNvSpPr/>
          <p:nvPr/>
        </p:nvSpPr>
        <p:spPr>
          <a:xfrm>
            <a:off x="5148064" y="1484784"/>
            <a:ext cx="3816424" cy="3714863"/>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Terceirização -  STJ</a:t>
            </a:r>
            <a:r>
              <a:rPr lang="pt-BR" sz="1400" dirty="0">
                <a:latin typeface="Tahoma" panose="020B0604030504040204" pitchFamily="34" charset="0"/>
                <a:ea typeface="Tahoma" panose="020B0604030504040204" pitchFamily="34" charset="0"/>
                <a:cs typeface="Tahoma" panose="020B0604030504040204" pitchFamily="34" charset="0"/>
              </a:rPr>
              <a:t> – participação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 Assessoria – definição – </a:t>
            </a:r>
            <a:r>
              <a:rPr lang="pt-BR" sz="1400" dirty="0" smtClean="0">
                <a:latin typeface="Tahoma" panose="020B0604030504040204" pitchFamily="34" charset="0"/>
                <a:ea typeface="Tahoma" panose="020B0604030504040204" pitchFamily="34" charset="0"/>
                <a:cs typeface="Tahoma" panose="020B0604030504040204" pitchFamily="34" charset="0"/>
              </a:rPr>
              <a:t>alternativas</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Mais de 20 entidades </a:t>
            </a:r>
            <a:r>
              <a:rPr lang="pt-BR" sz="1400" dirty="0" err="1">
                <a:latin typeface="Tahoma" panose="020B0604030504040204" pitchFamily="34" charset="0"/>
                <a:ea typeface="Tahoma" panose="020B0604030504040204" pitchFamily="34" charset="0"/>
                <a:cs typeface="Tahoma" panose="020B0604030504040204" pitchFamily="34" charset="0"/>
              </a:rPr>
              <a:t>requiseram</a:t>
            </a:r>
            <a:r>
              <a:rPr lang="pt-BR" sz="1400" dirty="0">
                <a:latin typeface="Tahoma" panose="020B0604030504040204" pitchFamily="34" charset="0"/>
                <a:ea typeface="Tahoma" panose="020B0604030504040204" pitchFamily="34" charset="0"/>
                <a:cs typeface="Tahoma" panose="020B0604030504040204" pitchFamily="34" charset="0"/>
              </a:rPr>
              <a:t> ingresso como </a:t>
            </a:r>
            <a:r>
              <a:rPr lang="pt-BR" sz="1400" dirty="0" err="1">
                <a:latin typeface="Tahoma" panose="020B0604030504040204" pitchFamily="34" charset="0"/>
                <a:ea typeface="Tahoma" panose="020B0604030504040204" pitchFamily="34" charset="0"/>
                <a:cs typeface="Tahoma" panose="020B0604030504040204" pitchFamily="34" charset="0"/>
              </a:rPr>
              <a:t>Amicus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Curiae</a:t>
            </a:r>
            <a:r>
              <a:rPr lang="pt-BR" sz="1400" dirty="0">
                <a:latin typeface="Tahoma" panose="020B0604030504040204" pitchFamily="34" charset="0"/>
                <a:ea typeface="Tahoma" panose="020B0604030504040204" pitchFamily="34" charset="0"/>
                <a:cs typeface="Tahoma" panose="020B0604030504040204" pitchFamily="34" charset="0"/>
              </a:rPr>
              <a:t>, sem definições</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0" lvl="2" indent="-180975">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Propostas </a:t>
            </a:r>
            <a:r>
              <a:rPr lang="pt-BR" sz="1400" dirty="0" err="1">
                <a:latin typeface="Tahoma" panose="020B0604030504040204" pitchFamily="34" charset="0"/>
                <a:ea typeface="Tahoma" panose="020B0604030504040204" pitchFamily="34" charset="0"/>
                <a:cs typeface="Tahoma" panose="020B0604030504040204" pitchFamily="34" charset="0"/>
              </a:rPr>
              <a:t>Sette</a:t>
            </a:r>
            <a:r>
              <a:rPr lang="pt-BR" sz="1400" dirty="0">
                <a:latin typeface="Tahoma" panose="020B0604030504040204" pitchFamily="34" charset="0"/>
                <a:ea typeface="Tahoma" panose="020B0604030504040204" pitchFamily="34" charset="0"/>
                <a:cs typeface="Tahoma" panose="020B0604030504040204" pitchFamily="34" charset="0"/>
              </a:rPr>
              <a:t> Câmara, </a:t>
            </a:r>
            <a:r>
              <a:rPr lang="pt-BR" sz="1400" dirty="0" err="1">
                <a:latin typeface="Tahoma" panose="020B0604030504040204" pitchFamily="34" charset="0"/>
                <a:ea typeface="Tahoma" panose="020B0604030504040204" pitchFamily="34" charset="0"/>
                <a:cs typeface="Tahoma" panose="020B0604030504040204" pitchFamily="34" charset="0"/>
              </a:rPr>
              <a:t>Piauhylino</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Lóssio</a:t>
            </a:r>
            <a:r>
              <a:rPr lang="pt-BR" sz="1400" dirty="0">
                <a:latin typeface="Tahoma" panose="020B0604030504040204" pitchFamily="34" charset="0"/>
                <a:ea typeface="Tahoma" panose="020B0604030504040204" pitchFamily="34" charset="0"/>
                <a:cs typeface="Tahoma" panose="020B0604030504040204" pitchFamily="34" charset="0"/>
              </a:rPr>
              <a:t> (valores a partir de R$ 200 mil + R$ 1,5 MM no sucesso</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0" lvl="2" indent="-180975">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Conselho Jurídico e Diretoria: posições contrárias à contratação a não ser com valores pouco significativos</a:t>
            </a:r>
          </a:p>
          <a:p>
            <a:pPr marL="0" lvl="2" indent="-180975">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2" indent="-180975">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Fregonesi </a:t>
            </a:r>
            <a:r>
              <a:rPr lang="pt-BR" sz="1400" dirty="0">
                <a:latin typeface="Tahoma" panose="020B0604030504040204" pitchFamily="34" charset="0"/>
                <a:ea typeface="Tahoma" panose="020B0604030504040204" pitchFamily="34" charset="0"/>
                <a:cs typeface="Tahoma" panose="020B0604030504040204" pitchFamily="34" charset="0"/>
              </a:rPr>
              <a:t>– contato com </a:t>
            </a:r>
            <a:r>
              <a:rPr lang="pt-BR" sz="1400" dirty="0" err="1">
                <a:latin typeface="Tahoma" panose="020B0604030504040204" pitchFamily="34" charset="0"/>
                <a:ea typeface="Tahoma" panose="020B0604030504040204" pitchFamily="34" charset="0"/>
                <a:cs typeface="Tahoma" panose="020B0604030504040204" pitchFamily="34" charset="0"/>
              </a:rPr>
              <a:t>Sette</a:t>
            </a:r>
            <a:r>
              <a:rPr lang="pt-BR" sz="1400" dirty="0">
                <a:latin typeface="Tahoma" panose="020B0604030504040204" pitchFamily="34" charset="0"/>
                <a:ea typeface="Tahoma" panose="020B0604030504040204" pitchFamily="34" charset="0"/>
                <a:cs typeface="Tahoma" panose="020B0604030504040204" pitchFamily="34" charset="0"/>
              </a:rPr>
              <a:t> Câmara</a:t>
            </a:r>
          </a:p>
          <a:p>
            <a:pPr>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453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 grpId="0"/>
      <p:bldP spid="25" grpId="0"/>
    </p:bld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42571</TotalTime>
  <Words>2559</Words>
  <Application>Microsoft Office PowerPoint</Application>
  <PresentationFormat>Apresentação na tela (4:3)</PresentationFormat>
  <Paragraphs>389</Paragraphs>
  <Slides>25</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Arial</vt:lpstr>
      <vt:lpstr>BlissL</vt:lpstr>
      <vt:lpstr>Calibri</vt:lpstr>
      <vt:lpstr>Helvetica</vt:lpstr>
      <vt:lpstr>Tahoma</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Abrainc5</cp:lastModifiedBy>
  <cp:revision>3665</cp:revision>
  <cp:lastPrinted>2014-08-22T11:18:02Z</cp:lastPrinted>
  <dcterms:created xsi:type="dcterms:W3CDTF">2009-08-13T21:08:28Z</dcterms:created>
  <dcterms:modified xsi:type="dcterms:W3CDTF">2015-07-23T19:14:29Z</dcterms:modified>
</cp:coreProperties>
</file>