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9.xml" ContentType="application/vnd.openxmlformats-officedocument.themeOverride+xml"/>
  <Override PartName="/ppt/notesSlides/notesSlide5.xml" ContentType="application/vnd.openxmlformats-officedocument.presentationml.notesSlide+xml"/>
  <Override PartName="/ppt/charts/chart10.xml" ContentType="application/vnd.openxmlformats-officedocument.drawingml.chart+xml"/>
  <Override PartName="/ppt/charts/style4.xml" ContentType="application/vnd.ms-office.chartstyle+xml"/>
  <Override PartName="/ppt/charts/colors4.xml" ContentType="application/vnd.ms-office.chartcolorstyle+xml"/>
  <Override PartName="/ppt/charts/chart11.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6" r:id="rId2"/>
    <p:sldMasterId id="2147483805" r:id="rId3"/>
    <p:sldMasterId id="2147483810" r:id="rId4"/>
  </p:sldMasterIdLst>
  <p:notesMasterIdLst>
    <p:notesMasterId r:id="rId48"/>
  </p:notesMasterIdLst>
  <p:handoutMasterIdLst>
    <p:handoutMasterId r:id="rId49"/>
  </p:handoutMasterIdLst>
  <p:sldIdLst>
    <p:sldId id="1695" r:id="rId5"/>
    <p:sldId id="1818" r:id="rId6"/>
    <p:sldId id="1819" r:id="rId7"/>
    <p:sldId id="1820" r:id="rId8"/>
    <p:sldId id="1841" r:id="rId9"/>
    <p:sldId id="1775" r:id="rId10"/>
    <p:sldId id="1777" r:id="rId11"/>
    <p:sldId id="1776" r:id="rId12"/>
    <p:sldId id="1792" r:id="rId13"/>
    <p:sldId id="1789" r:id="rId14"/>
    <p:sldId id="1822" r:id="rId15"/>
    <p:sldId id="1824" r:id="rId16"/>
    <p:sldId id="1790" r:id="rId17"/>
    <p:sldId id="1823" r:id="rId18"/>
    <p:sldId id="1825" r:id="rId19"/>
    <p:sldId id="1826" r:id="rId20"/>
    <p:sldId id="1827" r:id="rId21"/>
    <p:sldId id="1842" r:id="rId22"/>
    <p:sldId id="1828" r:id="rId23"/>
    <p:sldId id="1829" r:id="rId24"/>
    <p:sldId id="1833" r:id="rId25"/>
    <p:sldId id="1830" r:id="rId26"/>
    <p:sldId id="1832" r:id="rId27"/>
    <p:sldId id="1838" r:id="rId28"/>
    <p:sldId id="1839" r:id="rId29"/>
    <p:sldId id="1797" r:id="rId30"/>
    <p:sldId id="1798" r:id="rId31"/>
    <p:sldId id="1799" r:id="rId32"/>
    <p:sldId id="1800" r:id="rId33"/>
    <p:sldId id="1801" r:id="rId34"/>
    <p:sldId id="1802" r:id="rId35"/>
    <p:sldId id="1803" r:id="rId36"/>
    <p:sldId id="1804" r:id="rId37"/>
    <p:sldId id="1805" r:id="rId38"/>
    <p:sldId id="1806" r:id="rId39"/>
    <p:sldId id="1807" r:id="rId40"/>
    <p:sldId id="1808" r:id="rId41"/>
    <p:sldId id="1809" r:id="rId42"/>
    <p:sldId id="1847" r:id="rId43"/>
    <p:sldId id="1843" r:id="rId44"/>
    <p:sldId id="1844" r:id="rId45"/>
    <p:sldId id="1845" r:id="rId46"/>
    <p:sldId id="1846" r:id="rId47"/>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E1E1E1"/>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434" autoAdjust="0"/>
  </p:normalViewPr>
  <p:slideViewPr>
    <p:cSldViewPr>
      <p:cViewPr varScale="1">
        <p:scale>
          <a:sx n="71" d="100"/>
          <a:sy n="71" d="100"/>
        </p:scale>
        <p:origin x="1314"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oleObject" Target="file:///T:\NEG%20-%20Departamento%20de%20Negocios\NEG%20-%20Trabalho\05%20-%20Controle\Apresenta&#231;&#245;es\Apresenta&#231;&#227;o%20TR%20x%20IPCA\Estudo%20sobre%20o%20novo%20modelo%20de%20financiamento.xlsm" TargetMode="External"/><Relationship Id="rId2" Type="http://schemas.microsoft.com/office/2011/relationships/chartColorStyle" Target="colors4.xml"/><Relationship Id="rId1" Type="http://schemas.microsoft.com/office/2011/relationships/chartStyle" Target="style4.xml"/></Relationships>
</file>

<file path=ppt/charts/_rels/chart11.xml.rels><?xml version="1.0" encoding="UTF-8" standalone="yes"?>
<Relationships xmlns="http://schemas.openxmlformats.org/package/2006/relationships"><Relationship Id="rId3" Type="http://schemas.openxmlformats.org/officeDocument/2006/relationships/oleObject" Target="file:///T:\NEG%20-%20Departamento%20de%20Negocios\NEG%20-%20Trabalho\05%20-%20Controle\Apresenta&#231;&#245;es\Apresenta&#231;&#227;o%20TR%20x%20IPCA\Estudo%20sobre%20o%20novo%20modelo%20de%20financiamento.xlsm"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Projetos%20(local)\Abrainc\_Relat&#243;rios\201507\Indicadores%20de%20Mercado\Consolidado\Consolidado_graficos.xlsx"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Projetos%20(local)\Abrainc\_Relat&#243;rios\201507\Indicadores%20de%20Mercado\Consolidado\Consolidado_grafico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Projetos%20(local)\Abrainc\_Relat&#243;rios\201507\Indicadores%20de%20Mercado\Cyrela\Cyrela_grafic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'Unidades Lançadas'!$O$1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'Unidades Lançadas'!$L$4:$L$18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'Unidades Lançadas'!$O$4:$O$18</c:f>
              <c:numCache>
                <c:formatCode>#,##0</c:formatCode>
                <c:ptCount val="15"/>
                <c:pt idx="0">
                  <c:v>15454</c:v>
                </c:pt>
                <c:pt idx="1">
                  <c:v>17710</c:v>
                </c:pt>
                <c:pt idx="2">
                  <c:v>21962</c:v>
                </c:pt>
                <c:pt idx="3">
                  <c:v>18476</c:v>
                </c:pt>
                <c:pt idx="4">
                  <c:v>16326</c:v>
                </c:pt>
                <c:pt idx="5">
                  <c:v>11597</c:v>
                </c:pt>
                <c:pt idx="6">
                  <c:v>12784</c:v>
                </c:pt>
                <c:pt idx="7">
                  <c:v>13955</c:v>
                </c:pt>
                <c:pt idx="8">
                  <c:v>16907</c:v>
                </c:pt>
                <c:pt idx="9">
                  <c:v>22393</c:v>
                </c:pt>
                <c:pt idx="10">
                  <c:v>21457</c:v>
                </c:pt>
                <c:pt idx="11">
                  <c:v>18334</c:v>
                </c:pt>
                <c:pt idx="12">
                  <c:v>11832</c:v>
                </c:pt>
                <c:pt idx="13">
                  <c:v>12968</c:v>
                </c:pt>
                <c:pt idx="14">
                  <c:v>12751</c:v>
                </c:pt>
              </c:numCache>
            </c:numRef>
          </c:val>
        </c:ser>
        <c:dLbls>
          <c:showLegendKey val="0"/>
          <c:showVal val="0"/>
          <c:showCatName val="0"/>
          <c:showSerName val="0"/>
          <c:showPercent val="0"/>
          <c:showBubbleSize val="0"/>
        </c:dLbls>
        <c:gapWidth val="50"/>
        <c:overlap val="100"/>
        <c:axId val="244307856"/>
        <c:axId val="244301192"/>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'Unidades Lançadas'!$L$4:$L$18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'Unidades Lançadas'!$O$4:$O$18</c:f>
              <c:numCache>
                <c:formatCode>#,##0</c:formatCode>
                <c:ptCount val="15"/>
                <c:pt idx="0">
                  <c:v>15454</c:v>
                </c:pt>
                <c:pt idx="1">
                  <c:v>17710</c:v>
                </c:pt>
                <c:pt idx="2">
                  <c:v>21962</c:v>
                </c:pt>
                <c:pt idx="3">
                  <c:v>18476</c:v>
                </c:pt>
                <c:pt idx="4">
                  <c:v>16326</c:v>
                </c:pt>
                <c:pt idx="5">
                  <c:v>11597</c:v>
                </c:pt>
                <c:pt idx="6">
                  <c:v>12784</c:v>
                </c:pt>
                <c:pt idx="7">
                  <c:v>13955</c:v>
                </c:pt>
                <c:pt idx="8">
                  <c:v>16907</c:v>
                </c:pt>
                <c:pt idx="9">
                  <c:v>22393</c:v>
                </c:pt>
                <c:pt idx="10">
                  <c:v>21457</c:v>
                </c:pt>
                <c:pt idx="11">
                  <c:v>18334</c:v>
                </c:pt>
                <c:pt idx="12">
                  <c:v>11832</c:v>
                </c:pt>
                <c:pt idx="13">
                  <c:v>12968</c:v>
                </c:pt>
                <c:pt idx="14">
                  <c:v>12751</c:v>
                </c:pt>
              </c:numCache>
            </c:numRef>
          </c:val>
          <c:smooth val="0"/>
        </c:ser>
        <c:dLbls>
          <c:showLegendKey val="0"/>
          <c:showVal val="0"/>
          <c:showCatName val="0"/>
          <c:showSerName val="0"/>
          <c:showPercent val="0"/>
          <c:showBubbleSize val="0"/>
        </c:dLbls>
        <c:marker val="1"/>
        <c:smooth val="0"/>
        <c:axId val="244307856"/>
        <c:axId val="244301192"/>
      </c:lineChart>
      <c:dateAx>
        <c:axId val="244307856"/>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44301192"/>
        <c:crosses val="autoZero"/>
        <c:auto val="1"/>
        <c:lblOffset val="100"/>
        <c:baseTimeUnit val="months"/>
      </c:dateAx>
      <c:valAx>
        <c:axId val="244301192"/>
        <c:scaling>
          <c:orientation val="minMax"/>
        </c:scaling>
        <c:delete val="0"/>
        <c:axPos val="l"/>
        <c:numFmt formatCode="#,##0" sourceLinked="1"/>
        <c:majorTickMark val="none"/>
        <c:minorTickMark val="none"/>
        <c:tickLblPos val="none"/>
        <c:crossAx val="244307856"/>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v>Número de domicílios</c:v>
          </c:tx>
          <c:spPr>
            <a:solidFill>
              <a:srgbClr val="CC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'[Estudo sobre o novo modelo de financiamento.xlsm]Renda BR'!$B$36:$B$55</c:f>
              <c:strCache>
                <c:ptCount val="20"/>
                <c:pt idx="0">
                  <c:v>Abaixo de 2.000</c:v>
                </c:pt>
                <c:pt idx="1">
                  <c:v>Entre 2.000 e 3.000</c:v>
                </c:pt>
                <c:pt idx="2">
                  <c:v>Entre 3.000 e 4.000</c:v>
                </c:pt>
                <c:pt idx="3">
                  <c:v>Entre 4.000 e 5.000</c:v>
                </c:pt>
                <c:pt idx="4">
                  <c:v>Entre 5.000 e 6.000</c:v>
                </c:pt>
                <c:pt idx="5">
                  <c:v>Entre 6.000 e 7.000</c:v>
                </c:pt>
                <c:pt idx="6">
                  <c:v>Entre 7.000 e 8.000</c:v>
                </c:pt>
                <c:pt idx="7">
                  <c:v>Entre 8.000 e 9.000</c:v>
                </c:pt>
                <c:pt idx="8">
                  <c:v>Entre 9.000 e 10.000</c:v>
                </c:pt>
                <c:pt idx="9">
                  <c:v>Entre 10.000 e 11.000</c:v>
                </c:pt>
                <c:pt idx="10">
                  <c:v>Entre 11.000 e 12.000</c:v>
                </c:pt>
                <c:pt idx="11">
                  <c:v>Entre 12.000 e 13.000</c:v>
                </c:pt>
                <c:pt idx="12">
                  <c:v>Entre 13.000 e 14.000</c:v>
                </c:pt>
                <c:pt idx="13">
                  <c:v>Entre 14.000 e 15.000</c:v>
                </c:pt>
                <c:pt idx="14">
                  <c:v>Entre 15.000 e 16.000</c:v>
                </c:pt>
                <c:pt idx="15">
                  <c:v>Entre 16.000 e 17.000</c:v>
                </c:pt>
                <c:pt idx="16">
                  <c:v>Entre 17.000 e 18.000</c:v>
                </c:pt>
                <c:pt idx="17">
                  <c:v>Entre 18.000 e 19.000</c:v>
                </c:pt>
                <c:pt idx="18">
                  <c:v>Entre 19.000 e 20.000</c:v>
                </c:pt>
                <c:pt idx="19">
                  <c:v>Acima de 20.000</c:v>
                </c:pt>
              </c:strCache>
            </c:strRef>
          </c:cat>
          <c:val>
            <c:numRef>
              <c:f>'[Estudo sobre o novo modelo de financiamento.xlsm]Renda BR'!$C$36:$C$55</c:f>
              <c:numCache>
                <c:formatCode>#,##0_ ;[Red]\-#,##0\ </c:formatCode>
                <c:ptCount val="20"/>
                <c:pt idx="0">
                  <c:v>27313623.204578985</c:v>
                </c:pt>
                <c:pt idx="1">
                  <c:v>9217137.0819226969</c:v>
                </c:pt>
                <c:pt idx="2">
                  <c:v>6916283.5053771827</c:v>
                </c:pt>
                <c:pt idx="3">
                  <c:v>3736008.8380781561</c:v>
                </c:pt>
                <c:pt idx="4">
                  <c:v>2292335.2516339859</c:v>
                </c:pt>
                <c:pt idx="5">
                  <c:v>1528687.7757552788</c:v>
                </c:pt>
                <c:pt idx="6">
                  <c:v>1081216.7064114027</c:v>
                </c:pt>
                <c:pt idx="7">
                  <c:v>798991.29225985147</c:v>
                </c:pt>
                <c:pt idx="8">
                  <c:v>610815.89744451875</c:v>
                </c:pt>
                <c:pt idx="9">
                  <c:v>479769.94491808023</c:v>
                </c:pt>
                <c:pt idx="10">
                  <c:v>385257.64442478539</c:v>
                </c:pt>
                <c:pt idx="11">
                  <c:v>315102.78491121763</c:v>
                </c:pt>
                <c:pt idx="12">
                  <c:v>261757.47171002068</c:v>
                </c:pt>
                <c:pt idx="13">
                  <c:v>220354.65019554552</c:v>
                </c:pt>
                <c:pt idx="14">
                  <c:v>187649.4933683651</c:v>
                </c:pt>
                <c:pt idx="15">
                  <c:v>161415.95906611998</c:v>
                </c:pt>
                <c:pt idx="16">
                  <c:v>140088.59222358325</c:v>
                </c:pt>
                <c:pt idx="17">
                  <c:v>122542.33880867925</c:v>
                </c:pt>
                <c:pt idx="18">
                  <c:v>107953.00558830914</c:v>
                </c:pt>
                <c:pt idx="19">
                  <c:v>1443558.5613232341</c:v>
                </c:pt>
              </c:numCache>
            </c:numRef>
          </c:val>
        </c:ser>
        <c:dLbls>
          <c:showLegendKey val="0"/>
          <c:showVal val="0"/>
          <c:showCatName val="0"/>
          <c:showSerName val="0"/>
          <c:showPercent val="0"/>
          <c:showBubbleSize val="0"/>
        </c:dLbls>
        <c:gapWidth val="182"/>
        <c:axId val="326361936"/>
        <c:axId val="326359192"/>
      </c:barChart>
      <c:catAx>
        <c:axId val="3263619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26359192"/>
        <c:crosses val="autoZero"/>
        <c:auto val="1"/>
        <c:lblAlgn val="ctr"/>
        <c:lblOffset val="100"/>
        <c:noMultiLvlLbl val="0"/>
      </c:catAx>
      <c:valAx>
        <c:axId val="326359192"/>
        <c:scaling>
          <c:orientation val="minMax"/>
        </c:scaling>
        <c:delete val="1"/>
        <c:axPos val="b"/>
        <c:numFmt formatCode="#,##0_ ;[Red]\-#,##0\ " sourceLinked="1"/>
        <c:majorTickMark val="none"/>
        <c:minorTickMark val="none"/>
        <c:tickLblPos val="nextTo"/>
        <c:crossAx val="3263619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454611375646769E-2"/>
          <c:y val="2.1682107145998147E-2"/>
          <c:w val="0.82977543480229898"/>
          <c:h val="0.73200000557178335"/>
        </c:manualLayout>
      </c:layout>
      <c:lineChart>
        <c:grouping val="standard"/>
        <c:varyColors val="0"/>
        <c:ser>
          <c:idx val="0"/>
          <c:order val="0"/>
          <c:tx>
            <c:strRef>
              <c:f>Meyer!$L$211</c:f>
              <c:strCache>
                <c:ptCount val="1"/>
              </c:strCache>
            </c:strRef>
          </c:tx>
          <c:spPr>
            <a:ln w="19050" cap="rnd">
              <a:solidFill>
                <a:schemeClr val="bg1">
                  <a:lumMod val="65000"/>
                </a:schemeClr>
              </a:solidFill>
              <a:round/>
            </a:ln>
            <a:effectLst/>
          </c:spPr>
          <c:marker>
            <c:symbol val="none"/>
          </c:marker>
          <c:val>
            <c:numRef>
              <c:f>Meyer!$L$213:$L$572</c:f>
              <c:numCache>
                <c:formatCode>#,##0.00</c:formatCode>
                <c:ptCount val="360"/>
                <c:pt idx="1">
                  <c:v>2500</c:v>
                </c:pt>
                <c:pt idx="2">
                  <c:v>2500</c:v>
                </c:pt>
                <c:pt idx="3">
                  <c:v>2500</c:v>
                </c:pt>
                <c:pt idx="4">
                  <c:v>2500</c:v>
                </c:pt>
                <c:pt idx="5">
                  <c:v>2500</c:v>
                </c:pt>
                <c:pt idx="6">
                  <c:v>2500</c:v>
                </c:pt>
                <c:pt idx="7">
                  <c:v>2500</c:v>
                </c:pt>
                <c:pt idx="8">
                  <c:v>2500</c:v>
                </c:pt>
                <c:pt idx="9">
                  <c:v>2500</c:v>
                </c:pt>
                <c:pt idx="10">
                  <c:v>2500</c:v>
                </c:pt>
                <c:pt idx="11">
                  <c:v>2500</c:v>
                </c:pt>
                <c:pt idx="12">
                  <c:v>2500</c:v>
                </c:pt>
                <c:pt idx="13">
                  <c:v>2675</c:v>
                </c:pt>
                <c:pt idx="14">
                  <c:v>2675</c:v>
                </c:pt>
                <c:pt idx="15">
                  <c:v>2675</c:v>
                </c:pt>
                <c:pt idx="16">
                  <c:v>2675</c:v>
                </c:pt>
                <c:pt idx="17">
                  <c:v>2675</c:v>
                </c:pt>
                <c:pt idx="18">
                  <c:v>2675</c:v>
                </c:pt>
                <c:pt idx="19">
                  <c:v>2675</c:v>
                </c:pt>
                <c:pt idx="20">
                  <c:v>2675</c:v>
                </c:pt>
                <c:pt idx="21">
                  <c:v>2675</c:v>
                </c:pt>
                <c:pt idx="22">
                  <c:v>2675</c:v>
                </c:pt>
                <c:pt idx="23">
                  <c:v>2675</c:v>
                </c:pt>
                <c:pt idx="24">
                  <c:v>2675</c:v>
                </c:pt>
                <c:pt idx="25">
                  <c:v>2862.25</c:v>
                </c:pt>
                <c:pt idx="26">
                  <c:v>2862.25</c:v>
                </c:pt>
                <c:pt idx="27">
                  <c:v>2862.25</c:v>
                </c:pt>
                <c:pt idx="28">
                  <c:v>2862.25</c:v>
                </c:pt>
                <c:pt idx="29">
                  <c:v>2862.25</c:v>
                </c:pt>
                <c:pt idx="30">
                  <c:v>2862.25</c:v>
                </c:pt>
                <c:pt idx="31">
                  <c:v>2862.25</c:v>
                </c:pt>
                <c:pt idx="32">
                  <c:v>2862.25</c:v>
                </c:pt>
                <c:pt idx="33">
                  <c:v>2862.25</c:v>
                </c:pt>
                <c:pt idx="34">
                  <c:v>2862.25</c:v>
                </c:pt>
                <c:pt idx="35">
                  <c:v>2862.25</c:v>
                </c:pt>
                <c:pt idx="36">
                  <c:v>2862.25</c:v>
                </c:pt>
                <c:pt idx="37">
                  <c:v>3062.6075000000001</c:v>
                </c:pt>
                <c:pt idx="38">
                  <c:v>3062.6075000000001</c:v>
                </c:pt>
                <c:pt idx="39">
                  <c:v>3062.6075000000001</c:v>
                </c:pt>
                <c:pt idx="40">
                  <c:v>3062.6075000000001</c:v>
                </c:pt>
                <c:pt idx="41">
                  <c:v>3062.6075000000001</c:v>
                </c:pt>
                <c:pt idx="42">
                  <c:v>3062.6075000000001</c:v>
                </c:pt>
                <c:pt idx="43">
                  <c:v>3062.6075000000001</c:v>
                </c:pt>
                <c:pt idx="44">
                  <c:v>3062.6075000000001</c:v>
                </c:pt>
                <c:pt idx="45">
                  <c:v>3062.6075000000001</c:v>
                </c:pt>
                <c:pt idx="46">
                  <c:v>3062.6075000000001</c:v>
                </c:pt>
                <c:pt idx="47">
                  <c:v>3062.6075000000001</c:v>
                </c:pt>
                <c:pt idx="48">
                  <c:v>3062.6075000000001</c:v>
                </c:pt>
                <c:pt idx="49">
                  <c:v>3276.9900250000001</c:v>
                </c:pt>
                <c:pt idx="50">
                  <c:v>3276.9900250000001</c:v>
                </c:pt>
                <c:pt idx="51">
                  <c:v>3276.9900250000001</c:v>
                </c:pt>
                <c:pt idx="52">
                  <c:v>3276.9900250000001</c:v>
                </c:pt>
                <c:pt idx="53">
                  <c:v>3276.9900250000001</c:v>
                </c:pt>
                <c:pt idx="54">
                  <c:v>3276.9900250000001</c:v>
                </c:pt>
                <c:pt idx="55">
                  <c:v>3276.9900250000001</c:v>
                </c:pt>
                <c:pt idx="56">
                  <c:v>3276.9900250000001</c:v>
                </c:pt>
                <c:pt idx="57">
                  <c:v>3276.9900250000001</c:v>
                </c:pt>
                <c:pt idx="58">
                  <c:v>3276.9900250000001</c:v>
                </c:pt>
                <c:pt idx="59">
                  <c:v>3276.9900250000001</c:v>
                </c:pt>
                <c:pt idx="60">
                  <c:v>3276.9900250000001</c:v>
                </c:pt>
                <c:pt idx="61">
                  <c:v>3506.3793267500005</c:v>
                </c:pt>
                <c:pt idx="62">
                  <c:v>3506.3793267500005</c:v>
                </c:pt>
                <c:pt idx="63">
                  <c:v>3506.3793267500005</c:v>
                </c:pt>
                <c:pt idx="64">
                  <c:v>3506.3793267500005</c:v>
                </c:pt>
                <c:pt idx="65">
                  <c:v>3506.3793267500005</c:v>
                </c:pt>
                <c:pt idx="66">
                  <c:v>3506.3793267500005</c:v>
                </c:pt>
                <c:pt idx="67">
                  <c:v>3506.3793267500005</c:v>
                </c:pt>
                <c:pt idx="68">
                  <c:v>3506.3793267500005</c:v>
                </c:pt>
                <c:pt idx="69">
                  <c:v>3506.3793267500005</c:v>
                </c:pt>
                <c:pt idx="70">
                  <c:v>3506.3793267500005</c:v>
                </c:pt>
                <c:pt idx="71">
                  <c:v>3506.3793267500005</c:v>
                </c:pt>
                <c:pt idx="72">
                  <c:v>3506.3793267500005</c:v>
                </c:pt>
                <c:pt idx="73">
                  <c:v>3751.8258796225</c:v>
                </c:pt>
                <c:pt idx="74">
                  <c:v>3751.8258796225</c:v>
                </c:pt>
                <c:pt idx="75">
                  <c:v>3751.8258796225</c:v>
                </c:pt>
                <c:pt idx="76">
                  <c:v>3751.8258796225</c:v>
                </c:pt>
                <c:pt idx="77">
                  <c:v>3751.8258796225</c:v>
                </c:pt>
                <c:pt idx="78">
                  <c:v>3751.8258796225</c:v>
                </c:pt>
                <c:pt idx="79">
                  <c:v>3751.8258796225</c:v>
                </c:pt>
                <c:pt idx="80">
                  <c:v>3751.8258796225</c:v>
                </c:pt>
                <c:pt idx="81">
                  <c:v>3751.8258796225</c:v>
                </c:pt>
                <c:pt idx="82">
                  <c:v>3751.8258796225</c:v>
                </c:pt>
                <c:pt idx="83">
                  <c:v>3751.8258796225</c:v>
                </c:pt>
                <c:pt idx="84">
                  <c:v>3751.8258796225</c:v>
                </c:pt>
                <c:pt idx="85">
                  <c:v>4014.4536911960754</c:v>
                </c:pt>
                <c:pt idx="86">
                  <c:v>4014.4536911960754</c:v>
                </c:pt>
                <c:pt idx="87">
                  <c:v>4014.4536911960754</c:v>
                </c:pt>
                <c:pt idx="88">
                  <c:v>4014.4536911960754</c:v>
                </c:pt>
                <c:pt idx="89">
                  <c:v>4014.4536911960754</c:v>
                </c:pt>
                <c:pt idx="90">
                  <c:v>4014.4536911960754</c:v>
                </c:pt>
                <c:pt idx="91">
                  <c:v>4014.4536911960754</c:v>
                </c:pt>
                <c:pt idx="92">
                  <c:v>4014.4536911960754</c:v>
                </c:pt>
                <c:pt idx="93">
                  <c:v>4014.4536911960754</c:v>
                </c:pt>
                <c:pt idx="94">
                  <c:v>4014.4536911960754</c:v>
                </c:pt>
                <c:pt idx="95">
                  <c:v>4014.4536911960754</c:v>
                </c:pt>
                <c:pt idx="96">
                  <c:v>4014.4536911960754</c:v>
                </c:pt>
                <c:pt idx="97">
                  <c:v>4295.4654495798004</c:v>
                </c:pt>
                <c:pt idx="98">
                  <c:v>4295.4654495798004</c:v>
                </c:pt>
                <c:pt idx="99">
                  <c:v>4295.4654495798004</c:v>
                </c:pt>
                <c:pt idx="100">
                  <c:v>4295.4654495798004</c:v>
                </c:pt>
                <c:pt idx="101">
                  <c:v>4295.4654495798004</c:v>
                </c:pt>
                <c:pt idx="102">
                  <c:v>4295.4654495798004</c:v>
                </c:pt>
                <c:pt idx="103">
                  <c:v>4295.4654495798004</c:v>
                </c:pt>
                <c:pt idx="104">
                  <c:v>4295.4654495798004</c:v>
                </c:pt>
                <c:pt idx="105">
                  <c:v>4295.4654495798004</c:v>
                </c:pt>
                <c:pt idx="106">
                  <c:v>4295.4654495798004</c:v>
                </c:pt>
                <c:pt idx="107">
                  <c:v>4295.4654495798004</c:v>
                </c:pt>
                <c:pt idx="108">
                  <c:v>4295.4654495798004</c:v>
                </c:pt>
                <c:pt idx="109">
                  <c:v>4596.1480310503875</c:v>
                </c:pt>
                <c:pt idx="110">
                  <c:v>4596.1480310503875</c:v>
                </c:pt>
                <c:pt idx="111">
                  <c:v>4596.1480310503875</c:v>
                </c:pt>
                <c:pt idx="112">
                  <c:v>4596.1480310503875</c:v>
                </c:pt>
                <c:pt idx="113">
                  <c:v>4596.1480310503875</c:v>
                </c:pt>
                <c:pt idx="114">
                  <c:v>4596.1480310503875</c:v>
                </c:pt>
                <c:pt idx="115">
                  <c:v>4596.1480310503875</c:v>
                </c:pt>
                <c:pt idx="116">
                  <c:v>4596.1480310503875</c:v>
                </c:pt>
                <c:pt idx="117">
                  <c:v>4596.1480310503875</c:v>
                </c:pt>
                <c:pt idx="118">
                  <c:v>4596.1480310503875</c:v>
                </c:pt>
                <c:pt idx="119">
                  <c:v>4596.1480310503875</c:v>
                </c:pt>
                <c:pt idx="120">
                  <c:v>4596.1480310503875</c:v>
                </c:pt>
                <c:pt idx="121">
                  <c:v>4917.8783932239139</c:v>
                </c:pt>
                <c:pt idx="122">
                  <c:v>4917.8783932239139</c:v>
                </c:pt>
                <c:pt idx="123">
                  <c:v>4917.8783932239139</c:v>
                </c:pt>
                <c:pt idx="124">
                  <c:v>4917.8783932239139</c:v>
                </c:pt>
                <c:pt idx="125">
                  <c:v>4917.8783932239139</c:v>
                </c:pt>
                <c:pt idx="126">
                  <c:v>4917.8783932239139</c:v>
                </c:pt>
                <c:pt idx="127">
                  <c:v>4917.8783932239139</c:v>
                </c:pt>
                <c:pt idx="128">
                  <c:v>4917.8783932239139</c:v>
                </c:pt>
                <c:pt idx="129">
                  <c:v>4917.8783932239139</c:v>
                </c:pt>
                <c:pt idx="130">
                  <c:v>4917.8783932239139</c:v>
                </c:pt>
                <c:pt idx="131">
                  <c:v>4917.8783932239139</c:v>
                </c:pt>
                <c:pt idx="132">
                  <c:v>4917.8783932239139</c:v>
                </c:pt>
                <c:pt idx="133">
                  <c:v>5262.1298807495887</c:v>
                </c:pt>
                <c:pt idx="134">
                  <c:v>5262.1298807495887</c:v>
                </c:pt>
                <c:pt idx="135">
                  <c:v>5262.1298807495887</c:v>
                </c:pt>
                <c:pt idx="136">
                  <c:v>5262.1298807495887</c:v>
                </c:pt>
                <c:pt idx="137">
                  <c:v>5262.1298807495887</c:v>
                </c:pt>
                <c:pt idx="138">
                  <c:v>5262.1298807495887</c:v>
                </c:pt>
                <c:pt idx="139">
                  <c:v>5262.1298807495887</c:v>
                </c:pt>
                <c:pt idx="140">
                  <c:v>5262.1298807495887</c:v>
                </c:pt>
                <c:pt idx="141">
                  <c:v>5262.1298807495887</c:v>
                </c:pt>
                <c:pt idx="142">
                  <c:v>5262.1298807495887</c:v>
                </c:pt>
                <c:pt idx="143">
                  <c:v>5262.1298807495887</c:v>
                </c:pt>
                <c:pt idx="144">
                  <c:v>5262.1298807495887</c:v>
                </c:pt>
                <c:pt idx="145">
                  <c:v>5630.4789724020584</c:v>
                </c:pt>
                <c:pt idx="146">
                  <c:v>5630.4789724020584</c:v>
                </c:pt>
                <c:pt idx="147">
                  <c:v>5630.4789724020584</c:v>
                </c:pt>
                <c:pt idx="148">
                  <c:v>5630.4789724020584</c:v>
                </c:pt>
                <c:pt idx="149">
                  <c:v>5630.4789724020584</c:v>
                </c:pt>
                <c:pt idx="150">
                  <c:v>5630.4789724020584</c:v>
                </c:pt>
                <c:pt idx="151">
                  <c:v>5630.4789724020584</c:v>
                </c:pt>
                <c:pt idx="152">
                  <c:v>5630.4789724020584</c:v>
                </c:pt>
                <c:pt idx="153">
                  <c:v>5630.4789724020584</c:v>
                </c:pt>
                <c:pt idx="154">
                  <c:v>5630.4789724020584</c:v>
                </c:pt>
                <c:pt idx="155">
                  <c:v>5630.4789724020584</c:v>
                </c:pt>
                <c:pt idx="156">
                  <c:v>5630.4789724020584</c:v>
                </c:pt>
                <c:pt idx="157">
                  <c:v>6024.6125004702035</c:v>
                </c:pt>
                <c:pt idx="158">
                  <c:v>6024.6125004702035</c:v>
                </c:pt>
                <c:pt idx="159">
                  <c:v>6024.6125004702035</c:v>
                </c:pt>
                <c:pt idx="160">
                  <c:v>6024.6125004702035</c:v>
                </c:pt>
                <c:pt idx="161">
                  <c:v>6024.6125004702035</c:v>
                </c:pt>
                <c:pt idx="162">
                  <c:v>6024.6125004702035</c:v>
                </c:pt>
                <c:pt idx="163">
                  <c:v>6024.6125004702035</c:v>
                </c:pt>
                <c:pt idx="164">
                  <c:v>6024.6125004702035</c:v>
                </c:pt>
                <c:pt idx="165">
                  <c:v>6024.6125004702035</c:v>
                </c:pt>
                <c:pt idx="166">
                  <c:v>6024.6125004702035</c:v>
                </c:pt>
                <c:pt idx="167">
                  <c:v>6024.6125004702035</c:v>
                </c:pt>
                <c:pt idx="168">
                  <c:v>6024.6125004702035</c:v>
                </c:pt>
                <c:pt idx="169">
                  <c:v>6446.3353755031176</c:v>
                </c:pt>
                <c:pt idx="170">
                  <c:v>6446.3353755031176</c:v>
                </c:pt>
                <c:pt idx="171">
                  <c:v>6446.3353755031176</c:v>
                </c:pt>
                <c:pt idx="172">
                  <c:v>6446.3353755031176</c:v>
                </c:pt>
                <c:pt idx="173">
                  <c:v>6446.3353755031176</c:v>
                </c:pt>
                <c:pt idx="174">
                  <c:v>6446.3353755031176</c:v>
                </c:pt>
                <c:pt idx="175">
                  <c:v>6446.3353755031176</c:v>
                </c:pt>
                <c:pt idx="176">
                  <c:v>6446.3353755031176</c:v>
                </c:pt>
                <c:pt idx="177">
                  <c:v>6446.3353755031176</c:v>
                </c:pt>
                <c:pt idx="178">
                  <c:v>6446.3353755031176</c:v>
                </c:pt>
                <c:pt idx="179">
                  <c:v>6446.3353755031176</c:v>
                </c:pt>
                <c:pt idx="180">
                  <c:v>6446.3353755031176</c:v>
                </c:pt>
                <c:pt idx="181">
                  <c:v>6897.5788517883366</c:v>
                </c:pt>
                <c:pt idx="182">
                  <c:v>6897.5788517883366</c:v>
                </c:pt>
                <c:pt idx="183">
                  <c:v>6897.5788517883366</c:v>
                </c:pt>
                <c:pt idx="184">
                  <c:v>6897.5788517883366</c:v>
                </c:pt>
                <c:pt idx="185">
                  <c:v>6897.5788517883366</c:v>
                </c:pt>
                <c:pt idx="186">
                  <c:v>6897.5788517883366</c:v>
                </c:pt>
                <c:pt idx="187">
                  <c:v>6897.5788517883366</c:v>
                </c:pt>
                <c:pt idx="188">
                  <c:v>6897.5788517883366</c:v>
                </c:pt>
                <c:pt idx="189">
                  <c:v>6897.5788517883366</c:v>
                </c:pt>
                <c:pt idx="190">
                  <c:v>6897.5788517883366</c:v>
                </c:pt>
                <c:pt idx="191">
                  <c:v>6897.5788517883366</c:v>
                </c:pt>
                <c:pt idx="192">
                  <c:v>6897.5788517883366</c:v>
                </c:pt>
                <c:pt idx="193">
                  <c:v>7380.4093714135188</c:v>
                </c:pt>
                <c:pt idx="194">
                  <c:v>7380.4093714135188</c:v>
                </c:pt>
                <c:pt idx="195">
                  <c:v>7380.4093714135188</c:v>
                </c:pt>
                <c:pt idx="196">
                  <c:v>7380.4093714135188</c:v>
                </c:pt>
                <c:pt idx="197">
                  <c:v>7380.4093714135188</c:v>
                </c:pt>
                <c:pt idx="198">
                  <c:v>7380.4093714135188</c:v>
                </c:pt>
                <c:pt idx="199">
                  <c:v>7380.4093714135188</c:v>
                </c:pt>
                <c:pt idx="200">
                  <c:v>7380.4093714135188</c:v>
                </c:pt>
                <c:pt idx="201">
                  <c:v>7380.4093714135188</c:v>
                </c:pt>
                <c:pt idx="202">
                  <c:v>7380.4093714135188</c:v>
                </c:pt>
                <c:pt idx="203">
                  <c:v>7380.4093714135188</c:v>
                </c:pt>
                <c:pt idx="204">
                  <c:v>7380.4093714135188</c:v>
                </c:pt>
                <c:pt idx="205">
                  <c:v>7897.0380274124655</c:v>
                </c:pt>
                <c:pt idx="206">
                  <c:v>7897.0380274124655</c:v>
                </c:pt>
                <c:pt idx="207">
                  <c:v>7897.0380274124655</c:v>
                </c:pt>
                <c:pt idx="208">
                  <c:v>7897.0380274124655</c:v>
                </c:pt>
                <c:pt idx="209">
                  <c:v>7897.0380274124655</c:v>
                </c:pt>
                <c:pt idx="210">
                  <c:v>7897.0380274124655</c:v>
                </c:pt>
                <c:pt idx="211">
                  <c:v>7897.0380274124655</c:v>
                </c:pt>
                <c:pt idx="212">
                  <c:v>7897.0380274124655</c:v>
                </c:pt>
                <c:pt idx="213">
                  <c:v>7897.0380274124655</c:v>
                </c:pt>
                <c:pt idx="214">
                  <c:v>7897.0380274124655</c:v>
                </c:pt>
                <c:pt idx="215">
                  <c:v>7897.0380274124655</c:v>
                </c:pt>
                <c:pt idx="216">
                  <c:v>7897.0380274124655</c:v>
                </c:pt>
                <c:pt idx="217">
                  <c:v>8449.8306893313384</c:v>
                </c:pt>
                <c:pt idx="218">
                  <c:v>8449.8306893313384</c:v>
                </c:pt>
                <c:pt idx="219">
                  <c:v>8449.8306893313384</c:v>
                </c:pt>
                <c:pt idx="220">
                  <c:v>8449.8306893313384</c:v>
                </c:pt>
                <c:pt idx="221">
                  <c:v>8449.8306893313384</c:v>
                </c:pt>
                <c:pt idx="222">
                  <c:v>8449.8306893313384</c:v>
                </c:pt>
                <c:pt idx="223">
                  <c:v>8449.8306893313384</c:v>
                </c:pt>
                <c:pt idx="224">
                  <c:v>8449.8306893313384</c:v>
                </c:pt>
                <c:pt idx="225">
                  <c:v>8449.8306893313384</c:v>
                </c:pt>
                <c:pt idx="226">
                  <c:v>8449.8306893313384</c:v>
                </c:pt>
                <c:pt idx="227">
                  <c:v>8449.8306893313384</c:v>
                </c:pt>
                <c:pt idx="228">
                  <c:v>8449.8306893313384</c:v>
                </c:pt>
                <c:pt idx="229">
                  <c:v>9041.318837584533</c:v>
                </c:pt>
                <c:pt idx="230">
                  <c:v>9041.318837584533</c:v>
                </c:pt>
                <c:pt idx="231">
                  <c:v>9041.318837584533</c:v>
                </c:pt>
                <c:pt idx="232">
                  <c:v>9041.318837584533</c:v>
                </c:pt>
                <c:pt idx="233">
                  <c:v>9041.318837584533</c:v>
                </c:pt>
                <c:pt idx="234">
                  <c:v>9041.318837584533</c:v>
                </c:pt>
                <c:pt idx="235">
                  <c:v>9041.318837584533</c:v>
                </c:pt>
                <c:pt idx="236">
                  <c:v>9041.318837584533</c:v>
                </c:pt>
                <c:pt idx="237">
                  <c:v>9041.318837584533</c:v>
                </c:pt>
                <c:pt idx="238">
                  <c:v>9041.318837584533</c:v>
                </c:pt>
                <c:pt idx="239">
                  <c:v>9041.318837584533</c:v>
                </c:pt>
                <c:pt idx="240">
                  <c:v>9041.318837584533</c:v>
                </c:pt>
                <c:pt idx="241">
                  <c:v>9674.2111562154496</c:v>
                </c:pt>
                <c:pt idx="242">
                  <c:v>9674.2111562154496</c:v>
                </c:pt>
                <c:pt idx="243">
                  <c:v>9674.2111562154496</c:v>
                </c:pt>
                <c:pt idx="244">
                  <c:v>9674.2111562154496</c:v>
                </c:pt>
                <c:pt idx="245">
                  <c:v>9674.2111562154496</c:v>
                </c:pt>
                <c:pt idx="246">
                  <c:v>9674.2111562154496</c:v>
                </c:pt>
                <c:pt idx="247">
                  <c:v>9674.2111562154496</c:v>
                </c:pt>
                <c:pt idx="248">
                  <c:v>9674.2111562154496</c:v>
                </c:pt>
                <c:pt idx="249">
                  <c:v>9674.2111562154496</c:v>
                </c:pt>
                <c:pt idx="250">
                  <c:v>9674.2111562154496</c:v>
                </c:pt>
                <c:pt idx="251">
                  <c:v>9674.2111562154496</c:v>
                </c:pt>
                <c:pt idx="252">
                  <c:v>9674.2111562154496</c:v>
                </c:pt>
                <c:pt idx="253">
                  <c:v>10351.40593715053</c:v>
                </c:pt>
                <c:pt idx="254">
                  <c:v>10351.40593715053</c:v>
                </c:pt>
                <c:pt idx="255">
                  <c:v>10351.40593715053</c:v>
                </c:pt>
                <c:pt idx="256">
                  <c:v>10351.40593715053</c:v>
                </c:pt>
                <c:pt idx="257">
                  <c:v>10351.40593715053</c:v>
                </c:pt>
                <c:pt idx="258">
                  <c:v>10351.40593715053</c:v>
                </c:pt>
                <c:pt idx="259">
                  <c:v>10351.40593715053</c:v>
                </c:pt>
                <c:pt idx="260">
                  <c:v>10351.40593715053</c:v>
                </c:pt>
                <c:pt idx="261">
                  <c:v>10351.40593715053</c:v>
                </c:pt>
                <c:pt idx="262">
                  <c:v>10351.40593715053</c:v>
                </c:pt>
                <c:pt idx="263">
                  <c:v>10351.40593715053</c:v>
                </c:pt>
                <c:pt idx="264">
                  <c:v>10351.40593715053</c:v>
                </c:pt>
                <c:pt idx="265">
                  <c:v>11076.004352751068</c:v>
                </c:pt>
                <c:pt idx="266">
                  <c:v>11076.004352751068</c:v>
                </c:pt>
                <c:pt idx="267">
                  <c:v>11076.004352751068</c:v>
                </c:pt>
                <c:pt idx="268">
                  <c:v>11076.004352751068</c:v>
                </c:pt>
                <c:pt idx="269">
                  <c:v>11076.004352751068</c:v>
                </c:pt>
                <c:pt idx="270">
                  <c:v>11076.004352751068</c:v>
                </c:pt>
                <c:pt idx="271">
                  <c:v>11076.004352751068</c:v>
                </c:pt>
                <c:pt idx="272">
                  <c:v>11076.004352751068</c:v>
                </c:pt>
                <c:pt idx="273">
                  <c:v>11076.004352751068</c:v>
                </c:pt>
                <c:pt idx="274">
                  <c:v>11076.004352751068</c:v>
                </c:pt>
                <c:pt idx="275">
                  <c:v>11076.004352751068</c:v>
                </c:pt>
                <c:pt idx="276">
                  <c:v>11076.004352751068</c:v>
                </c:pt>
                <c:pt idx="277">
                  <c:v>11851.324657443643</c:v>
                </c:pt>
                <c:pt idx="278">
                  <c:v>11851.324657443643</c:v>
                </c:pt>
                <c:pt idx="279">
                  <c:v>11851.324657443643</c:v>
                </c:pt>
                <c:pt idx="280">
                  <c:v>11851.324657443643</c:v>
                </c:pt>
                <c:pt idx="281">
                  <c:v>11851.324657443643</c:v>
                </c:pt>
                <c:pt idx="282">
                  <c:v>11851.324657443643</c:v>
                </c:pt>
                <c:pt idx="283">
                  <c:v>11851.324657443643</c:v>
                </c:pt>
                <c:pt idx="284">
                  <c:v>11851.324657443643</c:v>
                </c:pt>
                <c:pt idx="285">
                  <c:v>11851.324657443643</c:v>
                </c:pt>
                <c:pt idx="286">
                  <c:v>11851.324657443643</c:v>
                </c:pt>
                <c:pt idx="287">
                  <c:v>11851.324657443643</c:v>
                </c:pt>
                <c:pt idx="288">
                  <c:v>11851.324657443643</c:v>
                </c:pt>
                <c:pt idx="289">
                  <c:v>12680.917383464699</c:v>
                </c:pt>
                <c:pt idx="290">
                  <c:v>12680.917383464699</c:v>
                </c:pt>
                <c:pt idx="291">
                  <c:v>12680.917383464699</c:v>
                </c:pt>
                <c:pt idx="292">
                  <c:v>12680.917383464699</c:v>
                </c:pt>
                <c:pt idx="293">
                  <c:v>12680.917383464699</c:v>
                </c:pt>
                <c:pt idx="294">
                  <c:v>12680.917383464699</c:v>
                </c:pt>
                <c:pt idx="295">
                  <c:v>12680.917383464699</c:v>
                </c:pt>
                <c:pt idx="296">
                  <c:v>12680.917383464699</c:v>
                </c:pt>
                <c:pt idx="297">
                  <c:v>12680.917383464699</c:v>
                </c:pt>
                <c:pt idx="298">
                  <c:v>12680.917383464699</c:v>
                </c:pt>
                <c:pt idx="299">
                  <c:v>12680.917383464699</c:v>
                </c:pt>
                <c:pt idx="300">
                  <c:v>12680.917383464699</c:v>
                </c:pt>
                <c:pt idx="301">
                  <c:v>13568.581600307229</c:v>
                </c:pt>
                <c:pt idx="302">
                  <c:v>13568.581600307229</c:v>
                </c:pt>
                <c:pt idx="303">
                  <c:v>13568.581600307229</c:v>
                </c:pt>
                <c:pt idx="304">
                  <c:v>13568.581600307229</c:v>
                </c:pt>
                <c:pt idx="305">
                  <c:v>13568.581600307229</c:v>
                </c:pt>
                <c:pt idx="306">
                  <c:v>13568.581600307229</c:v>
                </c:pt>
                <c:pt idx="307">
                  <c:v>13568.581600307229</c:v>
                </c:pt>
                <c:pt idx="308">
                  <c:v>13568.581600307229</c:v>
                </c:pt>
                <c:pt idx="309">
                  <c:v>13568.581600307229</c:v>
                </c:pt>
                <c:pt idx="310">
                  <c:v>13568.581600307229</c:v>
                </c:pt>
                <c:pt idx="311">
                  <c:v>13568.581600307229</c:v>
                </c:pt>
                <c:pt idx="312">
                  <c:v>13568.581600307229</c:v>
                </c:pt>
                <c:pt idx="313">
                  <c:v>14518.382312328733</c:v>
                </c:pt>
                <c:pt idx="314">
                  <c:v>14518.382312328733</c:v>
                </c:pt>
                <c:pt idx="315">
                  <c:v>14518.382312328733</c:v>
                </c:pt>
                <c:pt idx="316">
                  <c:v>14518.382312328733</c:v>
                </c:pt>
                <c:pt idx="317">
                  <c:v>14518.382312328733</c:v>
                </c:pt>
                <c:pt idx="318">
                  <c:v>14518.382312328733</c:v>
                </c:pt>
                <c:pt idx="319">
                  <c:v>14518.382312328733</c:v>
                </c:pt>
                <c:pt idx="320">
                  <c:v>14518.382312328733</c:v>
                </c:pt>
                <c:pt idx="321">
                  <c:v>14518.382312328733</c:v>
                </c:pt>
                <c:pt idx="322">
                  <c:v>14518.382312328733</c:v>
                </c:pt>
                <c:pt idx="323">
                  <c:v>14518.382312328733</c:v>
                </c:pt>
                <c:pt idx="324">
                  <c:v>14518.382312328733</c:v>
                </c:pt>
                <c:pt idx="325">
                  <c:v>15534.669074191746</c:v>
                </c:pt>
                <c:pt idx="326">
                  <c:v>15534.669074191746</c:v>
                </c:pt>
                <c:pt idx="327">
                  <c:v>15534.669074191746</c:v>
                </c:pt>
                <c:pt idx="328">
                  <c:v>15534.669074191746</c:v>
                </c:pt>
                <c:pt idx="329">
                  <c:v>15534.669074191746</c:v>
                </c:pt>
                <c:pt idx="330">
                  <c:v>15534.669074191746</c:v>
                </c:pt>
                <c:pt idx="331">
                  <c:v>15534.669074191746</c:v>
                </c:pt>
                <c:pt idx="332">
                  <c:v>15534.669074191746</c:v>
                </c:pt>
                <c:pt idx="333">
                  <c:v>15534.669074191746</c:v>
                </c:pt>
                <c:pt idx="334">
                  <c:v>15534.669074191746</c:v>
                </c:pt>
                <c:pt idx="335">
                  <c:v>15534.669074191746</c:v>
                </c:pt>
                <c:pt idx="336">
                  <c:v>15534.669074191746</c:v>
                </c:pt>
                <c:pt idx="337">
                  <c:v>16622.095909385167</c:v>
                </c:pt>
                <c:pt idx="338">
                  <c:v>16622.095909385167</c:v>
                </c:pt>
                <c:pt idx="339">
                  <c:v>16622.095909385167</c:v>
                </c:pt>
                <c:pt idx="340">
                  <c:v>16622.095909385167</c:v>
                </c:pt>
                <c:pt idx="341">
                  <c:v>16622.095909385167</c:v>
                </c:pt>
                <c:pt idx="342">
                  <c:v>16622.095909385167</c:v>
                </c:pt>
                <c:pt idx="343">
                  <c:v>16622.095909385167</c:v>
                </c:pt>
                <c:pt idx="344">
                  <c:v>16622.095909385167</c:v>
                </c:pt>
                <c:pt idx="345">
                  <c:v>16622.095909385167</c:v>
                </c:pt>
                <c:pt idx="346">
                  <c:v>16622.095909385167</c:v>
                </c:pt>
                <c:pt idx="347">
                  <c:v>16622.095909385167</c:v>
                </c:pt>
                <c:pt idx="348">
                  <c:v>16622.095909385167</c:v>
                </c:pt>
                <c:pt idx="349">
                  <c:v>17785.642623042128</c:v>
                </c:pt>
                <c:pt idx="350">
                  <c:v>17785.642623042128</c:v>
                </c:pt>
                <c:pt idx="351">
                  <c:v>17785.642623042128</c:v>
                </c:pt>
                <c:pt idx="352">
                  <c:v>17785.642623042128</c:v>
                </c:pt>
                <c:pt idx="353">
                  <c:v>17785.642623042128</c:v>
                </c:pt>
                <c:pt idx="354">
                  <c:v>17785.642623042128</c:v>
                </c:pt>
                <c:pt idx="355">
                  <c:v>17785.642623042128</c:v>
                </c:pt>
                <c:pt idx="356">
                  <c:v>17785.642623042128</c:v>
                </c:pt>
                <c:pt idx="357">
                  <c:v>17785.642623042128</c:v>
                </c:pt>
                <c:pt idx="358">
                  <c:v>17785.642623042128</c:v>
                </c:pt>
                <c:pt idx="359">
                  <c:v>17785.642623042128</c:v>
                </c:pt>
              </c:numCache>
            </c:numRef>
          </c:val>
          <c:smooth val="0"/>
        </c:ser>
        <c:ser>
          <c:idx val="4"/>
          <c:order val="1"/>
          <c:tx>
            <c:strRef>
              <c:f>Meyer!$H$211</c:f>
              <c:strCache>
                <c:ptCount val="1"/>
              </c:strCache>
            </c:strRef>
          </c:tx>
          <c:spPr>
            <a:ln w="19050" cap="rnd">
              <a:solidFill>
                <a:srgbClr val="0070C0"/>
              </a:solidFill>
              <a:round/>
            </a:ln>
            <a:effectLst/>
          </c:spPr>
          <c:marker>
            <c:symbol val="none"/>
          </c:marker>
          <c:val>
            <c:numRef>
              <c:f>Meyer!$H$213:$H$572</c:f>
              <c:numCache>
                <c:formatCode>#,##0.00</c:formatCode>
                <c:ptCount val="360"/>
                <c:pt idx="1">
                  <c:v>4141.9621465817381</c:v>
                </c:pt>
                <c:pt idx="2">
                  <c:v>4137.1209007114967</c:v>
                </c:pt>
                <c:pt idx="3">
                  <c:v>4132.2688242324875</c:v>
                </c:pt>
                <c:pt idx="4">
                  <c:v>4127.4059025073275</c:v>
                </c:pt>
                <c:pt idx="5">
                  <c:v>4122.5321208818041</c:v>
                </c:pt>
                <c:pt idx="6">
                  <c:v>4117.6474646848519</c:v>
                </c:pt>
                <c:pt idx="7">
                  <c:v>4112.7519192285417</c:v>
                </c:pt>
                <c:pt idx="8">
                  <c:v>4107.8454698080586</c:v>
                </c:pt>
                <c:pt idx="9">
                  <c:v>4102.928101701681</c:v>
                </c:pt>
                <c:pt idx="10">
                  <c:v>4097.99980017077</c:v>
                </c:pt>
                <c:pt idx="11">
                  <c:v>4093.0605504597479</c:v>
                </c:pt>
                <c:pt idx="12">
                  <c:v>4088.1103377960767</c:v>
                </c:pt>
                <c:pt idx="13">
                  <c:v>4083.1491473902456</c:v>
                </c:pt>
                <c:pt idx="14">
                  <c:v>4078.1769644357528</c:v>
                </c:pt>
                <c:pt idx="15">
                  <c:v>4073.1937741090806</c:v>
                </c:pt>
                <c:pt idx="16">
                  <c:v>4068.1995615696865</c:v>
                </c:pt>
                <c:pt idx="17">
                  <c:v>4063.1943119599787</c:v>
                </c:pt>
                <c:pt idx="18">
                  <c:v>4058.1780104053018</c:v>
                </c:pt>
                <c:pt idx="19">
                  <c:v>4053.1506420139167</c:v>
                </c:pt>
                <c:pt idx="20">
                  <c:v>4048.1121918769818</c:v>
                </c:pt>
                <c:pt idx="21">
                  <c:v>4043.0626450685372</c:v>
                </c:pt>
                <c:pt idx="22">
                  <c:v>4038.0019866454859</c:v>
                </c:pt>
                <c:pt idx="23">
                  <c:v>4032.9302016475735</c:v>
                </c:pt>
                <c:pt idx="24">
                  <c:v>4027.8472750973733</c:v>
                </c:pt>
                <c:pt idx="25">
                  <c:v>4022.7531920002662</c:v>
                </c:pt>
                <c:pt idx="26">
                  <c:v>4017.6479373444217</c:v>
                </c:pt>
                <c:pt idx="27">
                  <c:v>4012.5314961007812</c:v>
                </c:pt>
                <c:pt idx="28">
                  <c:v>4007.4038532230411</c:v>
                </c:pt>
                <c:pt idx="29">
                  <c:v>4002.2649936476291</c:v>
                </c:pt>
                <c:pt idx="30">
                  <c:v>3997.114902293692</c:v>
                </c:pt>
                <c:pt idx="31">
                  <c:v>3991.9535640630747</c:v>
                </c:pt>
                <c:pt idx="32">
                  <c:v>3986.7809638403019</c:v>
                </c:pt>
                <c:pt idx="33">
                  <c:v>3981.5970864925594</c:v>
                </c:pt>
                <c:pt idx="34">
                  <c:v>3976.4019168696768</c:v>
                </c:pt>
                <c:pt idx="35">
                  <c:v>3971.1954398041094</c:v>
                </c:pt>
                <c:pt idx="36">
                  <c:v>3965.9776401109157</c:v>
                </c:pt>
                <c:pt idx="37">
                  <c:v>3960.7485025877472</c:v>
                </c:pt>
                <c:pt idx="38">
                  <c:v>3955.5080120148209</c:v>
                </c:pt>
                <c:pt idx="39">
                  <c:v>3950.256153154905</c:v>
                </c:pt>
                <c:pt idx="40">
                  <c:v>3944.9929107533053</c:v>
                </c:pt>
                <c:pt idx="41">
                  <c:v>3939.7182695378356</c:v>
                </c:pt>
                <c:pt idx="42">
                  <c:v>3934.4322142188093</c:v>
                </c:pt>
                <c:pt idx="43">
                  <c:v>3929.1347294890147</c:v>
                </c:pt>
                <c:pt idx="44">
                  <c:v>3923.825800023702</c:v>
                </c:pt>
                <c:pt idx="45">
                  <c:v>3918.5054104805558</c:v>
                </c:pt>
                <c:pt idx="46">
                  <c:v>3913.1735454996888</c:v>
                </c:pt>
                <c:pt idx="47">
                  <c:v>3907.8301897036113</c:v>
                </c:pt>
                <c:pt idx="48">
                  <c:v>3902.4753276972197</c:v>
                </c:pt>
                <c:pt idx="49">
                  <c:v>3897.1089440677774</c:v>
                </c:pt>
                <c:pt idx="50">
                  <c:v>3891.7310233848916</c:v>
                </c:pt>
                <c:pt idx="51">
                  <c:v>3886.3415502005018</c:v>
                </c:pt>
                <c:pt idx="52">
                  <c:v>3880.9405090488526</c:v>
                </c:pt>
                <c:pt idx="53">
                  <c:v>3875.5278844464819</c:v>
                </c:pt>
                <c:pt idx="54">
                  <c:v>3870.1036608921995</c:v>
                </c:pt>
                <c:pt idx="55">
                  <c:v>3864.667822867068</c:v>
                </c:pt>
                <c:pt idx="56">
                  <c:v>3859.2203548343846</c:v>
                </c:pt>
                <c:pt idx="57">
                  <c:v>3853.7612412396629</c:v>
                </c:pt>
                <c:pt idx="58">
                  <c:v>3848.2904665106125</c:v>
                </c:pt>
                <c:pt idx="59">
                  <c:v>3842.8080150571218</c:v>
                </c:pt>
                <c:pt idx="60">
                  <c:v>3837.313871271238</c:v>
                </c:pt>
                <c:pt idx="61">
                  <c:v>3831.8080195271496</c:v>
                </c:pt>
                <c:pt idx="62">
                  <c:v>3826.2904441811643</c:v>
                </c:pt>
                <c:pt idx="63">
                  <c:v>3820.7611295716947</c:v>
                </c:pt>
                <c:pt idx="64">
                  <c:v>3815.2200600192355</c:v>
                </c:pt>
                <c:pt idx="65">
                  <c:v>3809.6672198263473</c:v>
                </c:pt>
                <c:pt idx="66">
                  <c:v>3804.1025932776361</c:v>
                </c:pt>
                <c:pt idx="67">
                  <c:v>3798.526164639733</c:v>
                </c:pt>
                <c:pt idx="68">
                  <c:v>3792.9379181612794</c:v>
                </c:pt>
                <c:pt idx="69">
                  <c:v>3787.3378380729046</c:v>
                </c:pt>
                <c:pt idx="70">
                  <c:v>3781.7259085872065</c:v>
                </c:pt>
                <c:pt idx="71">
                  <c:v>3776.1021138987339</c:v>
                </c:pt>
                <c:pt idx="72">
                  <c:v>3770.4664381839684</c:v>
                </c:pt>
                <c:pt idx="73">
                  <c:v>3764.8188656013026</c:v>
                </c:pt>
                <c:pt idx="74">
                  <c:v>3759.1593802910234</c:v>
                </c:pt>
                <c:pt idx="75">
                  <c:v>3753.4879663752904</c:v>
                </c:pt>
                <c:pt idx="76">
                  <c:v>3747.8046079581204</c:v>
                </c:pt>
                <c:pt idx="77">
                  <c:v>3742.1092891253647</c:v>
                </c:pt>
                <c:pt idx="78">
                  <c:v>3736.4019939446898</c:v>
                </c:pt>
                <c:pt idx="79">
                  <c:v>3730.682706465564</c:v>
                </c:pt>
                <c:pt idx="80">
                  <c:v>3724.9514107192285</c:v>
                </c:pt>
                <c:pt idx="81">
                  <c:v>3719.208090718686</c:v>
                </c:pt>
                <c:pt idx="82">
                  <c:v>3713.45273045868</c:v>
                </c:pt>
                <c:pt idx="83">
                  <c:v>3707.685313915671</c:v>
                </c:pt>
                <c:pt idx="84">
                  <c:v>3701.9058250478251</c:v>
                </c:pt>
                <c:pt idx="85">
                  <c:v>3696.1142477949861</c:v>
                </c:pt>
                <c:pt idx="86">
                  <c:v>3690.3105660786614</c:v>
                </c:pt>
                <c:pt idx="87">
                  <c:v>3684.4947638020026</c:v>
                </c:pt>
                <c:pt idx="88">
                  <c:v>3678.6668248497826</c:v>
                </c:pt>
                <c:pt idx="89">
                  <c:v>3672.82673308838</c:v>
                </c:pt>
                <c:pt idx="90">
                  <c:v>3666.9744723657595</c:v>
                </c:pt>
                <c:pt idx="91">
                  <c:v>3661.1100265114478</c:v>
                </c:pt>
                <c:pt idx="92">
                  <c:v>3655.2333793365206</c:v>
                </c:pt>
                <c:pt idx="93">
                  <c:v>3649.3445146335762</c:v>
                </c:pt>
                <c:pt idx="94">
                  <c:v>3643.4434161767249</c:v>
                </c:pt>
                <c:pt idx="95">
                  <c:v>3637.5300677215582</c:v>
                </c:pt>
                <c:pt idx="96">
                  <c:v>3631.6044530051408</c:v>
                </c:pt>
                <c:pt idx="97">
                  <c:v>3625.6665557459837</c:v>
                </c:pt>
                <c:pt idx="98">
                  <c:v>3619.7163596440241</c:v>
                </c:pt>
                <c:pt idx="99">
                  <c:v>3613.7538483806111</c:v>
                </c:pt>
                <c:pt idx="100">
                  <c:v>3607.7790056184817</c:v>
                </c:pt>
                <c:pt idx="101">
                  <c:v>3601.7918150017454</c:v>
                </c:pt>
                <c:pt idx="102">
                  <c:v>3595.7922601558566</c:v>
                </c:pt>
                <c:pt idx="103">
                  <c:v>3589.7803246876042</c:v>
                </c:pt>
                <c:pt idx="104">
                  <c:v>3583.7559921850871</c:v>
                </c:pt>
                <c:pt idx="105">
                  <c:v>3577.7192462176931</c:v>
                </c:pt>
                <c:pt idx="106">
                  <c:v>3571.6700703360848</c:v>
                </c:pt>
                <c:pt idx="107">
                  <c:v>3565.608448072172</c:v>
                </c:pt>
                <c:pt idx="108">
                  <c:v>3559.5343629390991</c:v>
                </c:pt>
                <c:pt idx="109">
                  <c:v>3553.4477984312211</c:v>
                </c:pt>
                <c:pt idx="110">
                  <c:v>3547.3487380240849</c:v>
                </c:pt>
                <c:pt idx="111">
                  <c:v>3541.2371651744111</c:v>
                </c:pt>
                <c:pt idx="112">
                  <c:v>3535.1130633200701</c:v>
                </c:pt>
                <c:pt idx="113">
                  <c:v>3528.9764158800672</c:v>
                </c:pt>
                <c:pt idx="114">
                  <c:v>3522.8272062545179</c:v>
                </c:pt>
                <c:pt idx="115">
                  <c:v>3516.6654178246322</c:v>
                </c:pt>
                <c:pt idx="116">
                  <c:v>3510.4910339526909</c:v>
                </c:pt>
                <c:pt idx="117">
                  <c:v>3504.3040379820295</c:v>
                </c:pt>
                <c:pt idx="118">
                  <c:v>3498.1044132370139</c:v>
                </c:pt>
                <c:pt idx="119">
                  <c:v>3491.8921430230257</c:v>
                </c:pt>
                <c:pt idx="120">
                  <c:v>3485.6672106264359</c:v>
                </c:pt>
                <c:pt idx="121">
                  <c:v>3479.4295993145888</c:v>
                </c:pt>
                <c:pt idx="122">
                  <c:v>3473.1792923357839</c:v>
                </c:pt>
                <c:pt idx="123">
                  <c:v>3466.9162729192499</c:v>
                </c:pt>
                <c:pt idx="124">
                  <c:v>3460.6405242751289</c:v>
                </c:pt>
                <c:pt idx="125">
                  <c:v>3454.3520295944559</c:v>
                </c:pt>
                <c:pt idx="126">
                  <c:v>3448.0507720491373</c:v>
                </c:pt>
                <c:pt idx="127">
                  <c:v>3441.7367347919308</c:v>
                </c:pt>
                <c:pt idx="128">
                  <c:v>3435.4099009564279</c:v>
                </c:pt>
                <c:pt idx="129">
                  <c:v>3429.0702536570293</c:v>
                </c:pt>
                <c:pt idx="130">
                  <c:v>3422.7177759889287</c:v>
                </c:pt>
                <c:pt idx="131">
                  <c:v>3416.3524510280881</c:v>
                </c:pt>
                <c:pt idx="132">
                  <c:v>3409.9742618312243</c:v>
                </c:pt>
                <c:pt idx="133">
                  <c:v>3403.5831914357814</c:v>
                </c:pt>
                <c:pt idx="134">
                  <c:v>3397.1792228599138</c:v>
                </c:pt>
                <c:pt idx="135">
                  <c:v>3390.7623391024672</c:v>
                </c:pt>
                <c:pt idx="136">
                  <c:v>3384.3325231429562</c:v>
                </c:pt>
                <c:pt idx="137">
                  <c:v>3377.8897579415448</c:v>
                </c:pt>
                <c:pt idx="138">
                  <c:v>3371.4340264390239</c:v>
                </c:pt>
                <c:pt idx="139">
                  <c:v>3364.9653115567944</c:v>
                </c:pt>
                <c:pt idx="140">
                  <c:v>3358.4835961968456</c:v>
                </c:pt>
                <c:pt idx="141">
                  <c:v>3351.9888632417328</c:v>
                </c:pt>
                <c:pt idx="142">
                  <c:v>3345.4810955545581</c:v>
                </c:pt>
                <c:pt idx="143">
                  <c:v>3338.9602759789523</c:v>
                </c:pt>
                <c:pt idx="144">
                  <c:v>3332.4263873390478</c:v>
                </c:pt>
                <c:pt idx="145">
                  <c:v>3325.8794124394667</c:v>
                </c:pt>
                <c:pt idx="146">
                  <c:v>3319.3193340652938</c:v>
                </c:pt>
                <c:pt idx="147">
                  <c:v>3312.7461349820592</c:v>
                </c:pt>
                <c:pt idx="148">
                  <c:v>3306.1597979357143</c:v>
                </c:pt>
                <c:pt idx="149">
                  <c:v>3299.5603056526161</c:v>
                </c:pt>
                <c:pt idx="150">
                  <c:v>3292.9476408395035</c:v>
                </c:pt>
                <c:pt idx="151">
                  <c:v>3286.3217861834769</c:v>
                </c:pt>
                <c:pt idx="152">
                  <c:v>3279.682724351977</c:v>
                </c:pt>
                <c:pt idx="153">
                  <c:v>3273.0304379927652</c:v>
                </c:pt>
                <c:pt idx="154">
                  <c:v>3266.3649097339026</c:v>
                </c:pt>
                <c:pt idx="155">
                  <c:v>3259.6861221837294</c:v>
                </c:pt>
                <c:pt idx="156">
                  <c:v>3252.9940579308441</c:v>
                </c:pt>
                <c:pt idx="157">
                  <c:v>3246.2886995440822</c:v>
                </c:pt>
                <c:pt idx="158">
                  <c:v>3239.5700295724946</c:v>
                </c:pt>
                <c:pt idx="159">
                  <c:v>3232.8380305453306</c:v>
                </c:pt>
                <c:pt idx="160">
                  <c:v>3226.0926849720117</c:v>
                </c:pt>
                <c:pt idx="161">
                  <c:v>3219.3339753421146</c:v>
                </c:pt>
                <c:pt idx="162">
                  <c:v>3212.5618841253486</c:v>
                </c:pt>
                <c:pt idx="163">
                  <c:v>3205.7763937715367</c:v>
                </c:pt>
                <c:pt idx="164">
                  <c:v>3198.9774867105893</c:v>
                </c:pt>
                <c:pt idx="165">
                  <c:v>3192.1651453524923</c:v>
                </c:pt>
                <c:pt idx="166">
                  <c:v>3185.3393520872764</c:v>
                </c:pt>
                <c:pt idx="167">
                  <c:v>3178.5000892850039</c:v>
                </c:pt>
                <c:pt idx="168">
                  <c:v>3171.6473392957419</c:v>
                </c:pt>
                <c:pt idx="169">
                  <c:v>3164.7810844495443</c:v>
                </c:pt>
                <c:pt idx="170">
                  <c:v>3157.9013070564329</c:v>
                </c:pt>
                <c:pt idx="171">
                  <c:v>3151.0079894063692</c:v>
                </c:pt>
                <c:pt idx="172">
                  <c:v>3144.1011137692417</c:v>
                </c:pt>
                <c:pt idx="173">
                  <c:v>3137.1806623948373</c:v>
                </c:pt>
                <c:pt idx="174">
                  <c:v>3130.2466175128266</c:v>
                </c:pt>
                <c:pt idx="175">
                  <c:v>3123.2989613327386</c:v>
                </c:pt>
                <c:pt idx="176">
                  <c:v>3116.3376760439401</c:v>
                </c:pt>
                <c:pt idx="177">
                  <c:v>3109.362743815615</c:v>
                </c:pt>
                <c:pt idx="178">
                  <c:v>3102.3741467967457</c:v>
                </c:pt>
                <c:pt idx="179">
                  <c:v>3095.3718671160859</c:v>
                </c:pt>
                <c:pt idx="180">
                  <c:v>3088.3558868821447</c:v>
                </c:pt>
                <c:pt idx="181">
                  <c:v>3081.3261881831631</c:v>
                </c:pt>
                <c:pt idx="182">
                  <c:v>3074.2827530870932</c:v>
                </c:pt>
                <c:pt idx="183">
                  <c:v>3067.2255636415753</c:v>
                </c:pt>
                <c:pt idx="184">
                  <c:v>3060.1546018739195</c:v>
                </c:pt>
                <c:pt idx="185">
                  <c:v>3053.0698497910807</c:v>
                </c:pt>
                <c:pt idx="186">
                  <c:v>3045.9712893796418</c:v>
                </c:pt>
                <c:pt idx="187">
                  <c:v>3038.8589026057875</c:v>
                </c:pt>
                <c:pt idx="188">
                  <c:v>3031.7326714152855</c:v>
                </c:pt>
                <c:pt idx="189">
                  <c:v>3024.5925777334651</c:v>
                </c:pt>
                <c:pt idx="190">
                  <c:v>3017.4386034651952</c:v>
                </c:pt>
                <c:pt idx="191">
                  <c:v>3010.2707304948608</c:v>
                </c:pt>
                <c:pt idx="192">
                  <c:v>3003.0889406863462</c:v>
                </c:pt>
                <c:pt idx="193">
                  <c:v>2995.8932158830089</c:v>
                </c:pt>
                <c:pt idx="194">
                  <c:v>2988.683537907661</c:v>
                </c:pt>
                <c:pt idx="195">
                  <c:v>2981.4598885625446</c:v>
                </c:pt>
                <c:pt idx="196">
                  <c:v>2974.2222496293143</c:v>
                </c:pt>
                <c:pt idx="197">
                  <c:v>2966.9706028690102</c:v>
                </c:pt>
                <c:pt idx="198">
                  <c:v>2959.7049300220428</c:v>
                </c:pt>
                <c:pt idx="199">
                  <c:v>2952.4252128081648</c:v>
                </c:pt>
                <c:pt idx="200">
                  <c:v>2945.1314329264551</c:v>
                </c:pt>
                <c:pt idx="201">
                  <c:v>2937.8235720552916</c:v>
                </c:pt>
                <c:pt idx="202">
                  <c:v>2930.5016118523345</c:v>
                </c:pt>
                <c:pt idx="203">
                  <c:v>2923.1655339545005</c:v>
                </c:pt>
                <c:pt idx="204">
                  <c:v>2915.8153199779449</c:v>
                </c:pt>
                <c:pt idx="205">
                  <c:v>2908.4509515180343</c:v>
                </c:pt>
                <c:pt idx="206">
                  <c:v>2901.072410149332</c:v>
                </c:pt>
                <c:pt idx="207">
                  <c:v>2893.6796774255695</c:v>
                </c:pt>
                <c:pt idx="208">
                  <c:v>2886.2727348796288</c:v>
                </c:pt>
                <c:pt idx="209">
                  <c:v>2878.8515640235187</c:v>
                </c:pt>
                <c:pt idx="210">
                  <c:v>2871.4161463483533</c:v>
                </c:pt>
                <c:pt idx="211">
                  <c:v>2863.9664633243292</c:v>
                </c:pt>
                <c:pt idx="212">
                  <c:v>2856.5024964007057</c:v>
                </c:pt>
                <c:pt idx="213">
                  <c:v>2849.0242270057811</c:v>
                </c:pt>
                <c:pt idx="214">
                  <c:v>2841.5316365468693</c:v>
                </c:pt>
                <c:pt idx="215">
                  <c:v>2834.0247064102828</c:v>
                </c:pt>
                <c:pt idx="216">
                  <c:v>2826.5034179613049</c:v>
                </c:pt>
                <c:pt idx="217">
                  <c:v>2818.9677525441703</c:v>
                </c:pt>
                <c:pt idx="218">
                  <c:v>2811.4176914820446</c:v>
                </c:pt>
                <c:pt idx="219">
                  <c:v>2803.8532160769983</c:v>
                </c:pt>
                <c:pt idx="220">
                  <c:v>2796.2743076099873</c:v>
                </c:pt>
                <c:pt idx="221">
                  <c:v>2788.6809473408307</c:v>
                </c:pt>
                <c:pt idx="222">
                  <c:v>2781.0731165081875</c:v>
                </c:pt>
                <c:pt idx="223">
                  <c:v>2773.4507963295359</c:v>
                </c:pt>
                <c:pt idx="224">
                  <c:v>2765.8139680011491</c:v>
                </c:pt>
                <c:pt idx="225">
                  <c:v>2758.1626126980741</c:v>
                </c:pt>
                <c:pt idx="226">
                  <c:v>2750.4967115741106</c:v>
                </c:pt>
                <c:pt idx="227">
                  <c:v>2742.8162457617859</c:v>
                </c:pt>
                <c:pt idx="228">
                  <c:v>2735.1211963723354</c:v>
                </c:pt>
                <c:pt idx="229">
                  <c:v>2727.4115444956788</c:v>
                </c:pt>
                <c:pt idx="230">
                  <c:v>2719.6872712003978</c:v>
                </c:pt>
                <c:pt idx="231">
                  <c:v>2711.9483575337135</c:v>
                </c:pt>
                <c:pt idx="232">
                  <c:v>2704.1947845214654</c:v>
                </c:pt>
                <c:pt idx="233">
                  <c:v>2696.4265331680867</c:v>
                </c:pt>
                <c:pt idx="234">
                  <c:v>2688.643584456584</c:v>
                </c:pt>
                <c:pt idx="235">
                  <c:v>2680.8459193485141</c:v>
                </c:pt>
                <c:pt idx="236">
                  <c:v>2673.033518783961</c:v>
                </c:pt>
                <c:pt idx="237">
                  <c:v>2665.2063636815128</c:v>
                </c:pt>
                <c:pt idx="238">
                  <c:v>2657.3644349382412</c:v>
                </c:pt>
                <c:pt idx="239">
                  <c:v>2649.5077134296776</c:v>
                </c:pt>
                <c:pt idx="240">
                  <c:v>2641.6361800097902</c:v>
                </c:pt>
                <c:pt idx="241">
                  <c:v>2633.7498155109615</c:v>
                </c:pt>
                <c:pt idx="242">
                  <c:v>2625.8486007439683</c:v>
                </c:pt>
                <c:pt idx="243">
                  <c:v>2617.9325164979546</c:v>
                </c:pt>
                <c:pt idx="244">
                  <c:v>2610.0015435404111</c:v>
                </c:pt>
                <c:pt idx="245">
                  <c:v>2602.0556626171528</c:v>
                </c:pt>
                <c:pt idx="246">
                  <c:v>2594.0948544522971</c:v>
                </c:pt>
                <c:pt idx="247">
                  <c:v>2586.119099748239</c:v>
                </c:pt>
                <c:pt idx="248">
                  <c:v>2578.1283791856295</c:v>
                </c:pt>
                <c:pt idx="249">
                  <c:v>2570.1226734233505</c:v>
                </c:pt>
                <c:pt idx="250">
                  <c:v>2562.1019630984974</c:v>
                </c:pt>
                <c:pt idx="251">
                  <c:v>2554.0662288263511</c:v>
                </c:pt>
                <c:pt idx="252">
                  <c:v>2546.0154512003569</c:v>
                </c:pt>
                <c:pt idx="253">
                  <c:v>2537.9496107921022</c:v>
                </c:pt>
                <c:pt idx="254">
                  <c:v>2529.8686881512917</c:v>
                </c:pt>
                <c:pt idx="255">
                  <c:v>2521.7726638057279</c:v>
                </c:pt>
                <c:pt idx="256">
                  <c:v>2513.6615182612841</c:v>
                </c:pt>
                <c:pt idx="257">
                  <c:v>2505.5352320018856</c:v>
                </c:pt>
                <c:pt idx="258">
                  <c:v>2497.3937854894798</c:v>
                </c:pt>
                <c:pt idx="259">
                  <c:v>2489.2371591640244</c:v>
                </c:pt>
                <c:pt idx="260">
                  <c:v>2481.0653334434523</c:v>
                </c:pt>
                <c:pt idx="261">
                  <c:v>2472.8782887236571</c:v>
                </c:pt>
                <c:pt idx="262">
                  <c:v>2464.6760053784651</c:v>
                </c:pt>
                <c:pt idx="263">
                  <c:v>2456.4584637596158</c:v>
                </c:pt>
                <c:pt idx="264">
                  <c:v>2448.2256441967343</c:v>
                </c:pt>
                <c:pt idx="265">
                  <c:v>2439.9775269973134</c:v>
                </c:pt>
                <c:pt idx="266">
                  <c:v>2431.7140924466867</c:v>
                </c:pt>
                <c:pt idx="267">
                  <c:v>2423.435320808007</c:v>
                </c:pt>
                <c:pt idx="268">
                  <c:v>2415.1411923222208</c:v>
                </c:pt>
                <c:pt idx="269">
                  <c:v>2406.8316872080491</c:v>
                </c:pt>
                <c:pt idx="270">
                  <c:v>2398.5067856619612</c:v>
                </c:pt>
                <c:pt idx="271">
                  <c:v>2390.1664678581496</c:v>
                </c:pt>
                <c:pt idx="272">
                  <c:v>2381.8107139485132</c:v>
                </c:pt>
                <c:pt idx="273">
                  <c:v>2373.4395040626273</c:v>
                </c:pt>
                <c:pt idx="274">
                  <c:v>2365.0528183077222</c:v>
                </c:pt>
                <c:pt idx="275">
                  <c:v>2356.650636768662</c:v>
                </c:pt>
                <c:pt idx="276">
                  <c:v>2348.2329395079187</c:v>
                </c:pt>
                <c:pt idx="277">
                  <c:v>2339.7997065655504</c:v>
                </c:pt>
                <c:pt idx="278">
                  <c:v>2331.3509179591747</c:v>
                </c:pt>
                <c:pt idx="279">
                  <c:v>2322.8865536839508</c:v>
                </c:pt>
                <c:pt idx="280">
                  <c:v>2314.4065937125506</c:v>
                </c:pt>
                <c:pt idx="281">
                  <c:v>2305.9110179951367</c:v>
                </c:pt>
                <c:pt idx="282">
                  <c:v>2297.3998064593425</c:v>
                </c:pt>
                <c:pt idx="283">
                  <c:v>2288.8729390102421</c:v>
                </c:pt>
                <c:pt idx="284">
                  <c:v>2280.3303955303318</c:v>
                </c:pt>
                <c:pt idx="285">
                  <c:v>2271.7721558795047</c:v>
                </c:pt>
                <c:pt idx="286">
                  <c:v>2263.1981998950268</c:v>
                </c:pt>
                <c:pt idx="287">
                  <c:v>2254.6085073915146</c:v>
                </c:pt>
                <c:pt idx="288">
                  <c:v>2246.003058160908</c:v>
                </c:pt>
                <c:pt idx="289">
                  <c:v>2237.3818319724514</c:v>
                </c:pt>
                <c:pt idx="290">
                  <c:v>2228.7448085726678</c:v>
                </c:pt>
                <c:pt idx="291">
                  <c:v>2220.0919676853327</c:v>
                </c:pt>
                <c:pt idx="292">
                  <c:v>2211.423289011454</c:v>
                </c:pt>
                <c:pt idx="293">
                  <c:v>2202.7387522292456</c:v>
                </c:pt>
                <c:pt idx="294">
                  <c:v>2194.0383369941055</c:v>
                </c:pt>
                <c:pt idx="295">
                  <c:v>2185.3220229385902</c:v>
                </c:pt>
                <c:pt idx="296">
                  <c:v>2176.5897896723918</c:v>
                </c:pt>
                <c:pt idx="297">
                  <c:v>2167.8416167823138</c:v>
                </c:pt>
                <c:pt idx="298">
                  <c:v>2159.0774838322473</c:v>
                </c:pt>
                <c:pt idx="299">
                  <c:v>2150.2973703631465</c:v>
                </c:pt>
                <c:pt idx="300">
                  <c:v>2141.5012558930066</c:v>
                </c:pt>
                <c:pt idx="301">
                  <c:v>2132.6891199168354</c:v>
                </c:pt>
                <c:pt idx="302">
                  <c:v>2123.8609419066352</c:v>
                </c:pt>
                <c:pt idx="303">
                  <c:v>2115.0167013113746</c:v>
                </c:pt>
                <c:pt idx="304">
                  <c:v>2106.1563775569648</c:v>
                </c:pt>
                <c:pt idx="305">
                  <c:v>2097.2799500462379</c:v>
                </c:pt>
                <c:pt idx="306">
                  <c:v>2088.3873981589177</c:v>
                </c:pt>
                <c:pt idx="307">
                  <c:v>2079.4787012516044</c:v>
                </c:pt>
                <c:pt idx="308">
                  <c:v>2070.55383865774</c:v>
                </c:pt>
                <c:pt idx="309">
                  <c:v>2061.6127896875905</c:v>
                </c:pt>
                <c:pt idx="310">
                  <c:v>2052.6555336282227</c:v>
                </c:pt>
                <c:pt idx="311">
                  <c:v>2043.6820497434728</c:v>
                </c:pt>
                <c:pt idx="312">
                  <c:v>2034.6923172739305</c:v>
                </c:pt>
                <c:pt idx="313">
                  <c:v>2025.6863154369091</c:v>
                </c:pt>
                <c:pt idx="314">
                  <c:v>2016.6640234264246</c:v>
                </c:pt>
                <c:pt idx="315">
                  <c:v>2007.6254204131685</c:v>
                </c:pt>
                <c:pt idx="316">
                  <c:v>1998.5704855444849</c:v>
                </c:pt>
                <c:pt idx="317">
                  <c:v>1989.499197944346</c:v>
                </c:pt>
                <c:pt idx="318">
                  <c:v>1980.4115367133277</c:v>
                </c:pt>
                <c:pt idx="319">
                  <c:v>1971.3074809285852</c:v>
                </c:pt>
                <c:pt idx="320">
                  <c:v>1962.1870096438279</c:v>
                </c:pt>
                <c:pt idx="321">
                  <c:v>1953.0501018892958</c:v>
                </c:pt>
                <c:pt idx="322">
                  <c:v>1943.8967366717338</c:v>
                </c:pt>
                <c:pt idx="323">
                  <c:v>1934.7268929743686</c:v>
                </c:pt>
                <c:pt idx="324">
                  <c:v>1925.5405497568834</c:v>
                </c:pt>
                <c:pt idx="325">
                  <c:v>1916.3376859553932</c:v>
                </c:pt>
                <c:pt idx="326">
                  <c:v>1907.1182804824196</c:v>
                </c:pt>
                <c:pt idx="327">
                  <c:v>1897.882312226867</c:v>
                </c:pt>
                <c:pt idx="328">
                  <c:v>1888.6297600539995</c:v>
                </c:pt>
                <c:pt idx="329">
                  <c:v>1879.3606028054121</c:v>
                </c:pt>
                <c:pt idx="330">
                  <c:v>1870.0748192990097</c:v>
                </c:pt>
                <c:pt idx="331">
                  <c:v>1860.7723883289807</c:v>
                </c:pt>
                <c:pt idx="332">
                  <c:v>1851.4532886657721</c:v>
                </c:pt>
                <c:pt idx="333">
                  <c:v>1842.1174990560658</c:v>
                </c:pt>
                <c:pt idx="334">
                  <c:v>1832.7649982227529</c:v>
                </c:pt>
                <c:pt idx="335">
                  <c:v>1823.3957648649091</c:v>
                </c:pt>
                <c:pt idx="336">
                  <c:v>1814.0097776577686</c:v>
                </c:pt>
                <c:pt idx="337">
                  <c:v>1804.6070152527034</c:v>
                </c:pt>
                <c:pt idx="338">
                  <c:v>1795.1874562771918</c:v>
                </c:pt>
                <c:pt idx="339">
                  <c:v>1785.751079334799</c:v>
                </c:pt>
                <c:pt idx="340">
                  <c:v>1776.2978630051505</c:v>
                </c:pt>
                <c:pt idx="341">
                  <c:v>1766.8277858439053</c:v>
                </c:pt>
                <c:pt idx="342">
                  <c:v>1757.3408263827341</c:v>
                </c:pt>
                <c:pt idx="343">
                  <c:v>1747.8369631292912</c:v>
                </c:pt>
                <c:pt idx="344">
                  <c:v>1738.3161745671914</c:v>
                </c:pt>
                <c:pt idx="345">
                  <c:v>1728.7784391559828</c:v>
                </c:pt>
                <c:pt idx="346">
                  <c:v>1719.2237353311255</c:v>
                </c:pt>
                <c:pt idx="347">
                  <c:v>1709.6520415039627</c:v>
                </c:pt>
                <c:pt idx="348">
                  <c:v>1700.0633360616964</c:v>
                </c:pt>
                <c:pt idx="349">
                  <c:v>1690.4575973673636</c:v>
                </c:pt>
                <c:pt idx="350">
                  <c:v>1680.8348037598109</c:v>
                </c:pt>
                <c:pt idx="351">
                  <c:v>1671.1949335536667</c:v>
                </c:pt>
                <c:pt idx="352">
                  <c:v>1661.5379650393188</c:v>
                </c:pt>
                <c:pt idx="353">
                  <c:v>1651.8638764828884</c:v>
                </c:pt>
                <c:pt idx="354">
                  <c:v>1642.1726461262033</c:v>
                </c:pt>
                <c:pt idx="355">
                  <c:v>1632.4642521867754</c:v>
                </c:pt>
                <c:pt idx="356">
                  <c:v>1622.7386728577717</c:v>
                </c:pt>
                <c:pt idx="357">
                  <c:v>1612.9958863079924</c:v>
                </c:pt>
                <c:pt idx="358">
                  <c:v>1603.2358706818434</c:v>
                </c:pt>
                <c:pt idx="359">
                  <c:v>1593.4586040993104</c:v>
                </c:pt>
              </c:numCache>
            </c:numRef>
          </c:val>
          <c:smooth val="0"/>
        </c:ser>
        <c:ser>
          <c:idx val="3"/>
          <c:order val="2"/>
          <c:tx>
            <c:strRef>
              <c:f>Meyer!$W$211</c:f>
              <c:strCache>
                <c:ptCount val="1"/>
              </c:strCache>
            </c:strRef>
          </c:tx>
          <c:spPr>
            <a:ln w="19050" cap="rnd">
              <a:solidFill>
                <a:schemeClr val="accent5"/>
              </a:solidFill>
              <a:prstDash val="dash"/>
              <a:round/>
            </a:ln>
            <a:effectLst/>
          </c:spPr>
          <c:marker>
            <c:symbol val="none"/>
          </c:marker>
          <c:val>
            <c:numRef>
              <c:f>Meyer!$W$213:$W$572</c:f>
              <c:numCache>
                <c:formatCode>#,##0.00</c:formatCode>
                <c:ptCount val="360"/>
                <c:pt idx="1">
                  <c:v>2088.3280028119912</c:v>
                </c:pt>
                <c:pt idx="2">
                  <c:v>2097.2088735749176</c:v>
                </c:pt>
                <c:pt idx="3">
                  <c:v>2106.1258069989194</c:v>
                </c:pt>
                <c:pt idx="4">
                  <c:v>2115.0789269753004</c:v>
                </c:pt>
                <c:pt idx="5">
                  <c:v>2124.0683576434603</c:v>
                </c:pt>
                <c:pt idx="6">
                  <c:v>2133.0942233897454</c:v>
                </c:pt>
                <c:pt idx="7">
                  <c:v>2142.1566488462668</c:v>
                </c:pt>
                <c:pt idx="8">
                  <c:v>2151.2557588897062</c:v>
                </c:pt>
                <c:pt idx="9">
                  <c:v>2160.3916786400978</c:v>
                </c:pt>
                <c:pt idx="10">
                  <c:v>2169.5645334595856</c:v>
                </c:pt>
                <c:pt idx="11">
                  <c:v>2178.7744489511629</c:v>
                </c:pt>
                <c:pt idx="12">
                  <c:v>2188.0215509573868</c:v>
                </c:pt>
                <c:pt idx="13">
                  <c:v>2197.3059655590741</c:v>
                </c:pt>
                <c:pt idx="14">
                  <c:v>2206.6278190739699</c:v>
                </c:pt>
                <c:pt idx="15">
                  <c:v>2215.9872380553984</c:v>
                </c:pt>
                <c:pt idx="16">
                  <c:v>2225.3843492908854</c:v>
                </c:pt>
                <c:pt idx="17">
                  <c:v>2234.8192798007658</c:v>
                </c:pt>
                <c:pt idx="18">
                  <c:v>2244.2921568367578</c:v>
                </c:pt>
                <c:pt idx="19">
                  <c:v>2253.803107880522</c:v>
                </c:pt>
                <c:pt idx="20">
                  <c:v>2263.352260642193</c:v>
                </c:pt>
                <c:pt idx="21">
                  <c:v>2272.9397430588856</c:v>
                </c:pt>
                <c:pt idx="22">
                  <c:v>2282.5656832931827</c:v>
                </c:pt>
                <c:pt idx="23">
                  <c:v>2292.2302097315892</c:v>
                </c:pt>
                <c:pt idx="24">
                  <c:v>2301.9334509829728</c:v>
                </c:pt>
                <c:pt idx="25">
                  <c:v>2311.6755358769701</c:v>
                </c:pt>
                <c:pt idx="26">
                  <c:v>2321.4565934623733</c:v>
                </c:pt>
                <c:pt idx="27">
                  <c:v>2331.2767530054889</c:v>
                </c:pt>
                <c:pt idx="28">
                  <c:v>2341.1361439884736</c:v>
                </c:pt>
                <c:pt idx="29">
                  <c:v>2351.0348961076402</c:v>
                </c:pt>
                <c:pt idx="30">
                  <c:v>2360.9731392717413</c:v>
                </c:pt>
                <c:pt idx="31">
                  <c:v>2370.9510036002262</c:v>
                </c:pt>
                <c:pt idx="32">
                  <c:v>2380.9686194214673</c:v>
                </c:pt>
                <c:pt idx="33">
                  <c:v>2391.026117270967</c:v>
                </c:pt>
                <c:pt idx="34">
                  <c:v>2401.1236278895308</c:v>
                </c:pt>
                <c:pt idx="35">
                  <c:v>2411.2612822214146</c:v>
                </c:pt>
                <c:pt idx="36">
                  <c:v>2421.4392114124494</c:v>
                </c:pt>
                <c:pt idx="37">
                  <c:v>2431.6575468081319</c:v>
                </c:pt>
                <c:pt idx="38">
                  <c:v>2441.9164199516904</c:v>
                </c:pt>
                <c:pt idx="39">
                  <c:v>2452.2159625821209</c:v>
                </c:pt>
                <c:pt idx="40">
                  <c:v>2462.5563066321988</c:v>
                </c:pt>
                <c:pt idx="41">
                  <c:v>2472.9375842264535</c:v>
                </c:pt>
                <c:pt idx="42">
                  <c:v>2483.3599276791233</c:v>
                </c:pt>
                <c:pt idx="43">
                  <c:v>2493.8234694920748</c:v>
                </c:pt>
                <c:pt idx="44">
                  <c:v>2504.3283423526946</c:v>
                </c:pt>
                <c:pt idx="45">
                  <c:v>2514.8746791317526</c:v>
                </c:pt>
                <c:pt idx="46">
                  <c:v>2525.4626128812315</c:v>
                </c:pt>
                <c:pt idx="47">
                  <c:v>2536.0922768321307</c:v>
                </c:pt>
                <c:pt idx="48">
                  <c:v>2546.7638043922357</c:v>
                </c:pt>
                <c:pt idx="49">
                  <c:v>2557.4773291438592</c:v>
                </c:pt>
                <c:pt idx="50">
                  <c:v>2568.2329848415457</c:v>
                </c:pt>
                <c:pt idx="51">
                  <c:v>2579.0309054097547</c:v>
                </c:pt>
                <c:pt idx="52">
                  <c:v>2589.8712249405016</c:v>
                </c:pt>
                <c:pt idx="53">
                  <c:v>2600.7540776909727</c:v>
                </c:pt>
                <c:pt idx="54">
                  <c:v>2611.6795980811062</c:v>
                </c:pt>
                <c:pt idx="55">
                  <c:v>2622.6479206911404</c:v>
                </c:pt>
                <c:pt idx="56">
                  <c:v>2633.6591802591279</c:v>
                </c:pt>
                <c:pt idx="57">
                  <c:v>2644.7135116784189</c:v>
                </c:pt>
                <c:pt idx="58">
                  <c:v>2655.8110499951117</c:v>
                </c:pt>
                <c:pt idx="59">
                  <c:v>2666.9519304054629</c:v>
                </c:pt>
                <c:pt idx="60">
                  <c:v>2678.1362882532726</c:v>
                </c:pt>
                <c:pt idx="61">
                  <c:v>2689.3642590272284</c:v>
                </c:pt>
                <c:pt idx="62">
                  <c:v>2700.6359783582184</c:v>
                </c:pt>
                <c:pt idx="63">
                  <c:v>2711.9515820166052</c:v>
                </c:pt>
                <c:pt idx="64">
                  <c:v>2723.3112059094701</c:v>
                </c:pt>
                <c:pt idx="65">
                  <c:v>2734.7149860778163</c:v>
                </c:pt>
                <c:pt idx="66">
                  <c:v>2746.1630586937404</c:v>
                </c:pt>
                <c:pt idx="67">
                  <c:v>2757.6555600575643</c:v>
                </c:pt>
                <c:pt idx="68">
                  <c:v>2769.1926265949332</c:v>
                </c:pt>
                <c:pt idx="69">
                  <c:v>2780.7743948538732</c:v>
                </c:pt>
                <c:pt idx="70">
                  <c:v>2792.4010015018162</c:v>
                </c:pt>
                <c:pt idx="71">
                  <c:v>2804.0725833225829</c:v>
                </c:pt>
                <c:pt idx="72">
                  <c:v>2815.7892772133314</c:v>
                </c:pt>
                <c:pt idx="73">
                  <c:v>2827.5512201814645</c:v>
                </c:pt>
                <c:pt idx="74">
                  <c:v>2839.3585493415012</c:v>
                </c:pt>
                <c:pt idx="75">
                  <c:v>2851.2114019119063</c:v>
                </c:pt>
                <c:pt idx="76">
                  <c:v>2863.1099152118841</c:v>
                </c:pt>
                <c:pt idx="77">
                  <c:v>2875.054226658131</c:v>
                </c:pt>
                <c:pt idx="78">
                  <c:v>2887.0444737615449</c:v>
                </c:pt>
                <c:pt idx="79">
                  <c:v>2899.0807941239009</c:v>
                </c:pt>
                <c:pt idx="80">
                  <c:v>2911.1633254344815</c:v>
                </c:pt>
                <c:pt idx="81">
                  <c:v>2923.2922054666665</c:v>
                </c:pt>
                <c:pt idx="82">
                  <c:v>2935.467572074484</c:v>
                </c:pt>
                <c:pt idx="83">
                  <c:v>2947.6895631891139</c:v>
                </c:pt>
                <c:pt idx="84">
                  <c:v>2959.9583168153576</c:v>
                </c:pt>
                <c:pt idx="85">
                  <c:v>2972.2739710280603</c:v>
                </c:pt>
                <c:pt idx="86">
                  <c:v>2984.6366639684879</c:v>
                </c:pt>
                <c:pt idx="87">
                  <c:v>2997.0465338406684</c:v>
                </c:pt>
                <c:pt idx="88">
                  <c:v>3009.5037189076806</c:v>
                </c:pt>
                <c:pt idx="89">
                  <c:v>3022.0083574879091</c:v>
                </c:pt>
                <c:pt idx="90">
                  <c:v>3034.5605879512427</c:v>
                </c:pt>
                <c:pt idx="91">
                  <c:v>3047.1605487152424</c:v>
                </c:pt>
                <c:pt idx="92">
                  <c:v>3059.8083782412523</c:v>
                </c:pt>
                <c:pt idx="93">
                  <c:v>3072.504215030468</c:v>
                </c:pt>
                <c:pt idx="94">
                  <c:v>3085.248197619966</c:v>
                </c:pt>
                <c:pt idx="95">
                  <c:v>3098.040464578678</c:v>
                </c:pt>
                <c:pt idx="96">
                  <c:v>3110.8811545033213</c:v>
                </c:pt>
                <c:pt idx="97">
                  <c:v>3123.7704060142901</c:v>
                </c:pt>
                <c:pt idx="98">
                  <c:v>3136.70835775148</c:v>
                </c:pt>
                <c:pt idx="99">
                  <c:v>3149.6951483700882</c:v>
                </c:pt>
                <c:pt idx="100">
                  <c:v>3162.7309165363504</c:v>
                </c:pt>
                <c:pt idx="101">
                  <c:v>3175.8158009232297</c:v>
                </c:pt>
                <c:pt idx="102">
                  <c:v>3188.9499402060669</c:v>
                </c:pt>
                <c:pt idx="103">
                  <c:v>3202.1334730581652</c:v>
                </c:pt>
                <c:pt idx="104">
                  <c:v>3215.3665381463406</c:v>
                </c:pt>
                <c:pt idx="105">
                  <c:v>3228.6492741264142</c:v>
                </c:pt>
                <c:pt idx="106">
                  <c:v>3241.9818196386509</c:v>
                </c:pt>
                <c:pt idx="107">
                  <c:v>3255.3643133031542</c:v>
                </c:pt>
                <c:pt idx="108">
                  <c:v>3268.7968937152059</c:v>
                </c:pt>
                <c:pt idx="109">
                  <c:v>3282.2796994405549</c:v>
                </c:pt>
                <c:pt idx="110">
                  <c:v>3295.8128690106446</c:v>
                </c:pt>
                <c:pt idx="111">
                  <c:v>3309.3965409178081</c:v>
                </c:pt>
                <c:pt idx="112">
                  <c:v>3323.0308536103857</c:v>
                </c:pt>
                <c:pt idx="113">
                  <c:v>3336.715945487806</c:v>
                </c:pt>
                <c:pt idx="114">
                  <c:v>3350.451954895605</c:v>
                </c:pt>
                <c:pt idx="115">
                  <c:v>3364.2390201203921</c:v>
                </c:pt>
                <c:pt idx="116">
                  <c:v>3378.0772793847605</c:v>
                </c:pt>
                <c:pt idx="117">
                  <c:v>3391.9668708421436</c:v>
                </c:pt>
                <c:pt idx="118">
                  <c:v>3405.9079325716139</c:v>
                </c:pt>
                <c:pt idx="119">
                  <c:v>3419.9006025726221</c:v>
                </c:pt>
                <c:pt idx="120">
                  <c:v>3433.9450187596876</c:v>
                </c:pt>
                <c:pt idx="121">
                  <c:v>3448.0413189570268</c:v>
                </c:pt>
                <c:pt idx="122">
                  <c:v>3462.1896408931111</c:v>
                </c:pt>
                <c:pt idx="123">
                  <c:v>3476.390122195196</c:v>
                </c:pt>
                <c:pt idx="124">
                  <c:v>3490.6429003837588</c:v>
                </c:pt>
                <c:pt idx="125">
                  <c:v>3504.948112866899</c:v>
                </c:pt>
                <c:pt idx="126">
                  <c:v>3519.3058969346689</c:v>
                </c:pt>
                <c:pt idx="127">
                  <c:v>3533.7163897533455</c:v>
                </c:pt>
                <c:pt idx="128">
                  <c:v>3548.1797283596411</c:v>
                </c:pt>
                <c:pt idx="129">
                  <c:v>3562.6960496548559</c:v>
                </c:pt>
                <c:pt idx="130">
                  <c:v>3577.2654903989619</c:v>
                </c:pt>
                <c:pt idx="131">
                  <c:v>3591.8881872046295</c:v>
                </c:pt>
                <c:pt idx="132">
                  <c:v>3606.5642765311927</c:v>
                </c:pt>
                <c:pt idx="133">
                  <c:v>3621.2938946785448</c:v>
                </c:pt>
                <c:pt idx="134">
                  <c:v>3636.0771777809696</c:v>
                </c:pt>
                <c:pt idx="135">
                  <c:v>3650.9142618009196</c:v>
                </c:pt>
                <c:pt idx="136">
                  <c:v>3665.8052825227119</c:v>
                </c:pt>
                <c:pt idx="137">
                  <c:v>3680.7503755461744</c:v>
                </c:pt>
                <c:pt idx="138">
                  <c:v>3695.7496762802134</c:v>
                </c:pt>
                <c:pt idx="139">
                  <c:v>3710.8033199363231</c:v>
                </c:pt>
                <c:pt idx="140">
                  <c:v>3725.9114415220211</c:v>
                </c:pt>
                <c:pt idx="141">
                  <c:v>3741.0741758342215</c:v>
                </c:pt>
                <c:pt idx="142">
                  <c:v>3756.2916574525375</c:v>
                </c:pt>
                <c:pt idx="143">
                  <c:v>3771.5640207325127</c:v>
                </c:pt>
                <c:pt idx="144">
                  <c:v>3786.8913997987847</c:v>
                </c:pt>
                <c:pt idx="145">
                  <c:v>3802.2739285381863</c:v>
                </c:pt>
                <c:pt idx="146">
                  <c:v>3817.7117405927534</c:v>
                </c:pt>
                <c:pt idx="147">
                  <c:v>3833.2049693526883</c:v>
                </c:pt>
                <c:pt idx="148">
                  <c:v>3848.7537479492398</c:v>
                </c:pt>
                <c:pt idx="149">
                  <c:v>3864.3582092474999</c:v>
                </c:pt>
                <c:pt idx="150">
                  <c:v>3880.0184858391544</c:v>
                </c:pt>
                <c:pt idx="151">
                  <c:v>3895.7347100351258</c:v>
                </c:pt>
                <c:pt idx="152">
                  <c:v>3911.5070138581696</c:v>
                </c:pt>
                <c:pt idx="153">
                  <c:v>3927.3355290353884</c:v>
                </c:pt>
                <c:pt idx="154">
                  <c:v>3943.2203869906589</c:v>
                </c:pt>
                <c:pt idx="155">
                  <c:v>3959.1617188369974</c:v>
                </c:pt>
                <c:pt idx="156">
                  <c:v>3975.1596553688382</c:v>
                </c:pt>
                <c:pt idx="157">
                  <c:v>3991.2143270542538</c:v>
                </c:pt>
                <c:pt idx="158">
                  <c:v>4007.3258640270592</c:v>
                </c:pt>
                <c:pt idx="159">
                  <c:v>4023.494396078881</c:v>
                </c:pt>
                <c:pt idx="160">
                  <c:v>4039.7200526511187</c:v>
                </c:pt>
                <c:pt idx="161">
                  <c:v>4056.0029628268367</c:v>
                </c:pt>
                <c:pt idx="162">
                  <c:v>4072.3432553225744</c:v>
                </c:pt>
                <c:pt idx="163">
                  <c:v>4088.7410584800718</c:v>
                </c:pt>
                <c:pt idx="164">
                  <c:v>4105.1965002579236</c:v>
                </c:pt>
                <c:pt idx="165">
                  <c:v>4121.709708223133</c:v>
                </c:pt>
                <c:pt idx="166">
                  <c:v>4138.2808095426008</c:v>
                </c:pt>
                <c:pt idx="167">
                  <c:v>4154.9099309745188</c:v>
                </c:pt>
                <c:pt idx="168">
                  <c:v>4171.5971988596848</c:v>
                </c:pt>
                <c:pt idx="169">
                  <c:v>4188.3427391127325</c:v>
                </c:pt>
                <c:pt idx="170">
                  <c:v>4205.1466772132635</c:v>
                </c:pt>
                <c:pt idx="171">
                  <c:v>4222.0091381969114</c:v>
                </c:pt>
                <c:pt idx="172">
                  <c:v>4238.9302466463096</c:v>
                </c:pt>
                <c:pt idx="173">
                  <c:v>4255.9101266819671</c:v>
                </c:pt>
                <c:pt idx="174">
                  <c:v>4272.9489019530602</c:v>
                </c:pt>
                <c:pt idx="175">
                  <c:v>4290.0466956281398</c:v>
                </c:pt>
                <c:pt idx="176">
                  <c:v>4307.2036303857367</c:v>
                </c:pt>
                <c:pt idx="177">
                  <c:v>4324.4198284048862</c:v>
                </c:pt>
                <c:pt idx="178">
                  <c:v>4341.6954113555594</c:v>
                </c:pt>
                <c:pt idx="179">
                  <c:v>4359.0305003889935</c:v>
                </c:pt>
                <c:pt idx="180">
                  <c:v>4376.4252161279419</c:v>
                </c:pt>
                <c:pt idx="181">
                  <c:v>4393.8796786568346</c:v>
                </c:pt>
                <c:pt idx="182">
                  <c:v>4411.3940075118044</c:v>
                </c:pt>
                <c:pt idx="183">
                  <c:v>4428.9683216706808</c:v>
                </c:pt>
                <c:pt idx="184">
                  <c:v>4446.6027395428382</c:v>
                </c:pt>
                <c:pt idx="185">
                  <c:v>4464.2973789589632</c:v>
                </c:pt>
                <c:pt idx="186">
                  <c:v>4482.0523571607346</c:v>
                </c:pt>
                <c:pt idx="187">
                  <c:v>4499.8677907903857</c:v>
                </c:pt>
                <c:pt idx="188">
                  <c:v>4517.7437958801811</c:v>
                </c:pt>
                <c:pt idx="189">
                  <c:v>4535.6804878417934</c:v>
                </c:pt>
                <c:pt idx="190">
                  <c:v>4553.6779814555739</c:v>
                </c:pt>
                <c:pt idx="191">
                  <c:v>4571.736390859719</c:v>
                </c:pt>
                <c:pt idx="192">
                  <c:v>4589.8558295393441</c:v>
                </c:pt>
                <c:pt idx="193">
                  <c:v>4608.0364103154561</c:v>
                </c:pt>
                <c:pt idx="194">
                  <c:v>4626.278245333795</c:v>
                </c:pt>
                <c:pt idx="195">
                  <c:v>4644.5814460536121</c:v>
                </c:pt>
                <c:pt idx="196">
                  <c:v>4662.9461232363128</c:v>
                </c:pt>
                <c:pt idx="197">
                  <c:v>4681.3723869339992</c:v>
                </c:pt>
                <c:pt idx="198">
                  <c:v>4699.8603464779135</c:v>
                </c:pt>
                <c:pt idx="199">
                  <c:v>4718.4101104667661</c:v>
                </c:pt>
                <c:pt idx="200">
                  <c:v>4737.0217867549563</c:v>
                </c:pt>
                <c:pt idx="201">
                  <c:v>4755.695482440683</c:v>
                </c:pt>
                <c:pt idx="202">
                  <c:v>4774.4313038539476</c:v>
                </c:pt>
                <c:pt idx="203">
                  <c:v>4793.2293565444406</c:v>
                </c:pt>
                <c:pt idx="204">
                  <c:v>4812.0897452693143</c:v>
                </c:pt>
                <c:pt idx="205">
                  <c:v>4831.0125739808673</c:v>
                </c:pt>
                <c:pt idx="206">
                  <c:v>4849.9979458140579</c:v>
                </c:pt>
                <c:pt idx="207">
                  <c:v>4869.0459630739688</c:v>
                </c:pt>
                <c:pt idx="208">
                  <c:v>4888.1567272231141</c:v>
                </c:pt>
                <c:pt idx="209">
                  <c:v>4907.33033886864</c:v>
                </c:pt>
                <c:pt idx="210">
                  <c:v>4926.5668977494097</c:v>
                </c:pt>
                <c:pt idx="211">
                  <c:v>4945.8665027229672</c:v>
                </c:pt>
                <c:pt idx="212">
                  <c:v>4965.2292517523883</c:v>
                </c:pt>
                <c:pt idx="213">
                  <c:v>4984.6552418929932</c:v>
                </c:pt>
                <c:pt idx="214">
                  <c:v>5004.1445692789621</c:v>
                </c:pt>
                <c:pt idx="215">
                  <c:v>5023.6973291098102</c:v>
                </c:pt>
                <c:pt idx="216">
                  <c:v>5043.3136156367382</c:v>
                </c:pt>
                <c:pt idx="217">
                  <c:v>5062.9935221488895</c:v>
                </c:pt>
                <c:pt idx="218">
                  <c:v>5082.7371409594225</c:v>
                </c:pt>
                <c:pt idx="219">
                  <c:v>5102.5445633915124</c:v>
                </c:pt>
                <c:pt idx="220">
                  <c:v>5122.4158797642094</c:v>
                </c:pt>
                <c:pt idx="221">
                  <c:v>5142.3511793781545</c:v>
                </c:pt>
                <c:pt idx="222">
                  <c:v>5162.3505505011726</c:v>
                </c:pt>
                <c:pt idx="223">
                  <c:v>5182.4140803537503</c:v>
                </c:pt>
                <c:pt idx="224">
                  <c:v>5202.5418550943605</c:v>
                </c:pt>
                <c:pt idx="225">
                  <c:v>5222.7339598046665</c:v>
                </c:pt>
                <c:pt idx="226">
                  <c:v>5242.9904784745941</c:v>
                </c:pt>
                <c:pt idx="227">
                  <c:v>5263.3114939872639</c:v>
                </c:pt>
                <c:pt idx="228">
                  <c:v>5283.6970881037823</c:v>
                </c:pt>
                <c:pt idx="229">
                  <c:v>5304.1473414479306</c:v>
                </c:pt>
                <c:pt idx="230">
                  <c:v>5324.6623334906471</c:v>
                </c:pt>
                <c:pt idx="231">
                  <c:v>5345.2421425344492</c:v>
                </c:pt>
                <c:pt idx="232">
                  <c:v>5365.8868456976661</c:v>
                </c:pt>
                <c:pt idx="233">
                  <c:v>5386.5965188985447</c:v>
                </c:pt>
                <c:pt idx="234">
                  <c:v>5407.3712368392116</c:v>
                </c:pt>
                <c:pt idx="235">
                  <c:v>5428.2110729895012</c:v>
                </c:pt>
                <c:pt idx="236">
                  <c:v>5449.1160995706232</c:v>
                </c:pt>
                <c:pt idx="237">
                  <c:v>5470.0863875386995</c:v>
                </c:pt>
                <c:pt idx="238">
                  <c:v>5491.1220065681473</c:v>
                </c:pt>
                <c:pt idx="239">
                  <c:v>5512.223025034923</c:v>
                </c:pt>
                <c:pt idx="240">
                  <c:v>5533.3895099995907</c:v>
                </c:pt>
                <c:pt idx="241">
                  <c:v>5554.6215271903066</c:v>
                </c:pt>
                <c:pt idx="242">
                  <c:v>5575.9191409855421</c:v>
                </c:pt>
                <c:pt idx="243">
                  <c:v>5597.2824143967782</c:v>
                </c:pt>
                <c:pt idx="244">
                  <c:v>5618.7114090509604</c:v>
                </c:pt>
                <c:pt idx="245">
                  <c:v>5640.2061851728358</c:v>
                </c:pt>
                <c:pt idx="246">
                  <c:v>5661.7668015671188</c:v>
                </c:pt>
                <c:pt idx="247">
                  <c:v>5683.3933156005223</c:v>
                </c:pt>
                <c:pt idx="248">
                  <c:v>5705.0857831835983</c:v>
                </c:pt>
                <c:pt idx="249">
                  <c:v>5726.8442587524532</c:v>
                </c:pt>
                <c:pt idx="250">
                  <c:v>5748.6687952502734</c:v>
                </c:pt>
                <c:pt idx="251">
                  <c:v>5770.559444108716</c:v>
                </c:pt>
                <c:pt idx="252">
                  <c:v>5792.5162552291067</c:v>
                </c:pt>
                <c:pt idx="253">
                  <c:v>5814.5392769635209</c:v>
                </c:pt>
                <c:pt idx="254">
                  <c:v>5836.6285560956194</c:v>
                </c:pt>
                <c:pt idx="255">
                  <c:v>5858.7841378214152</c:v>
                </c:pt>
                <c:pt idx="256">
                  <c:v>5881.0060657297981</c:v>
                </c:pt>
                <c:pt idx="257">
                  <c:v>5903.2943817829246</c:v>
                </c:pt>
                <c:pt idx="258">
                  <c:v>5925.6491262964228</c:v>
                </c:pt>
                <c:pt idx="259">
                  <c:v>5948.0703379194374</c:v>
                </c:pt>
                <c:pt idx="260">
                  <c:v>5970.5580536144962</c:v>
                </c:pt>
                <c:pt idx="261">
                  <c:v>5993.1123086371917</c:v>
                </c:pt>
                <c:pt idx="262">
                  <c:v>6015.7331365157124</c:v>
                </c:pt>
                <c:pt idx="263">
                  <c:v>6038.4205690301706</c:v>
                </c:pt>
                <c:pt idx="264">
                  <c:v>6061.1746361917549</c:v>
                </c:pt>
                <c:pt idx="265">
                  <c:v>6083.9953662217513</c:v>
                </c:pt>
                <c:pt idx="266">
                  <c:v>6106.8827855302789</c:v>
                </c:pt>
                <c:pt idx="267">
                  <c:v>6129.8369186949567</c:v>
                </c:pt>
                <c:pt idx="268">
                  <c:v>6152.8577884393235</c:v>
                </c:pt>
                <c:pt idx="269">
                  <c:v>6175.9454156110787</c:v>
                </c:pt>
                <c:pt idx="270">
                  <c:v>6199.0998191601484</c:v>
                </c:pt>
                <c:pt idx="271">
                  <c:v>6222.3210161165589</c:v>
                </c:pt>
                <c:pt idx="272">
                  <c:v>6245.6090215681188</c:v>
                </c:pt>
                <c:pt idx="273">
                  <c:v>6268.963848637909</c:v>
                </c:pt>
                <c:pt idx="274">
                  <c:v>6292.3855084615871</c:v>
                </c:pt>
                <c:pt idx="275">
                  <c:v>6315.8740101644926</c:v>
                </c:pt>
                <c:pt idx="276">
                  <c:v>6339.4293608385506</c:v>
                </c:pt>
                <c:pt idx="277">
                  <c:v>6363.0515655190129</c:v>
                </c:pt>
                <c:pt idx="278">
                  <c:v>6386.7406271609207</c:v>
                </c:pt>
                <c:pt idx="279">
                  <c:v>6410.4965466154681</c:v>
                </c:pt>
                <c:pt idx="280">
                  <c:v>6434.3193226061048</c:v>
                </c:pt>
                <c:pt idx="281">
                  <c:v>6458.2089517044396</c:v>
                </c:pt>
                <c:pt idx="282">
                  <c:v>6482.1654283059443</c:v>
                </c:pt>
                <c:pt idx="283">
                  <c:v>6506.1887446054716</c:v>
                </c:pt>
                <c:pt idx="284">
                  <c:v>6530.2788905725374</c:v>
                </c:pt>
                <c:pt idx="285">
                  <c:v>6554.4358539264022</c:v>
                </c:pt>
                <c:pt idx="286">
                  <c:v>6578.659620110956</c:v>
                </c:pt>
                <c:pt idx="287">
                  <c:v>6602.9501722693758</c:v>
                </c:pt>
                <c:pt idx="288">
                  <c:v>6627.3074912185584</c:v>
                </c:pt>
                <c:pt idx="289">
                  <c:v>6651.7315554234056</c:v>
                </c:pt>
                <c:pt idx="290">
                  <c:v>6676.222340970754</c:v>
                </c:pt>
                <c:pt idx="291">
                  <c:v>6700.7798215432467</c:v>
                </c:pt>
                <c:pt idx="292">
                  <c:v>6725.403968392885</c:v>
                </c:pt>
                <c:pt idx="293">
                  <c:v>6750.0947503143743</c:v>
                </c:pt>
                <c:pt idx="294">
                  <c:v>6774.8521336182657</c:v>
                </c:pt>
                <c:pt idx="295">
                  <c:v>6799.6760821038615</c:v>
                </c:pt>
                <c:pt idx="296">
                  <c:v>6824.5665570318915</c:v>
                </c:pt>
                <c:pt idx="297">
                  <c:v>6849.5235170969599</c:v>
                </c:pt>
                <c:pt idx="298">
                  <c:v>6874.5469183997757</c:v>
                </c:pt>
                <c:pt idx="299">
                  <c:v>6899.6367144191354</c:v>
                </c:pt>
                <c:pt idx="300">
                  <c:v>6924.79285598366</c:v>
                </c:pt>
                <c:pt idx="301">
                  <c:v>6950.0152912433687</c:v>
                </c:pt>
                <c:pt idx="302">
                  <c:v>6975.3039656408746</c:v>
                </c:pt>
                <c:pt idx="303">
                  <c:v>7000.6588218825</c:v>
                </c:pt>
                <c:pt idx="304">
                  <c:v>7026.0797999090446</c:v>
                </c:pt>
                <c:pt idx="305">
                  <c:v>7051.566836866351</c:v>
                </c:pt>
                <c:pt idx="306">
                  <c:v>7077.1198670756148</c:v>
                </c:pt>
                <c:pt idx="307">
                  <c:v>7102.7388220034591</c:v>
                </c:pt>
                <c:pt idx="308">
                  <c:v>7128.4236302317495</c:v>
                </c:pt>
                <c:pt idx="309">
                  <c:v>7154.1742174271567</c:v>
                </c:pt>
                <c:pt idx="310">
                  <c:v>7179.9905063104861</c:v>
                </c:pt>
                <c:pt idx="311">
                  <c:v>7205.8724166257398</c:v>
                </c:pt>
                <c:pt idx="312">
                  <c:v>7231.8198651089024</c:v>
                </c:pt>
                <c:pt idx="313">
                  <c:v>7257.8327654565528</c:v>
                </c:pt>
                <c:pt idx="314">
                  <c:v>7283.9110282940574</c:v>
                </c:pt>
                <c:pt idx="315">
                  <c:v>7310.0545611436846</c:v>
                </c:pt>
                <c:pt idx="316">
                  <c:v>7336.2632683923393</c:v>
                </c:pt>
                <c:pt idx="317">
                  <c:v>7362.5370512590616</c:v>
                </c:pt>
                <c:pt idx="318">
                  <c:v>7388.8758077622615</c:v>
                </c:pt>
                <c:pt idx="319">
                  <c:v>7415.2794326866915</c:v>
                </c:pt>
                <c:pt idx="320">
                  <c:v>7441.7478175501292</c:v>
                </c:pt>
                <c:pt idx="321">
                  <c:v>7468.280850569804</c:v>
                </c:pt>
                <c:pt idx="322">
                  <c:v>7494.8784166285377</c:v>
                </c:pt>
                <c:pt idx="323">
                  <c:v>7521.5403972406175</c:v>
                </c:pt>
                <c:pt idx="324">
                  <c:v>7548.2666705173624</c:v>
                </c:pt>
                <c:pt idx="325">
                  <c:v>7575.0571111324907</c:v>
                </c:pt>
                <c:pt idx="326">
                  <c:v>7601.9115902870435</c:v>
                </c:pt>
                <c:pt idx="327">
                  <c:v>7628.8299756742117</c:v>
                </c:pt>
                <c:pt idx="328">
                  <c:v>7655.8121314437412</c:v>
                </c:pt>
                <c:pt idx="329">
                  <c:v>7682.857918166108</c:v>
                </c:pt>
                <c:pt idx="330">
                  <c:v>7709.96719279637</c:v>
                </c:pt>
                <c:pt idx="331">
                  <c:v>7737.1398086377594</c:v>
                </c:pt>
                <c:pt idx="332">
                  <c:v>7764.3756153049508</c:v>
                </c:pt>
                <c:pt idx="333">
                  <c:v>7791.67445868703</c:v>
                </c:pt>
                <c:pt idx="334">
                  <c:v>7819.0361809101951</c:v>
                </c:pt>
                <c:pt idx="335">
                  <c:v>7846.4606203001094</c:v>
                </c:pt>
                <c:pt idx="336">
                  <c:v>7873.9476113439696</c:v>
                </c:pt>
                <c:pt idx="337">
                  <c:v>7901.4969846523227</c:v>
                </c:pt>
                <c:pt idx="338">
                  <c:v>7929.1085669204094</c:v>
                </c:pt>
                <c:pt idx="339">
                  <c:v>7956.7821808894078</c:v>
                </c:pt>
                <c:pt idx="340">
                  <c:v>7984.5176453072181</c:v>
                </c:pt>
                <c:pt idx="341">
                  <c:v>8012.3147748889696</c:v>
                </c:pt>
                <c:pt idx="342">
                  <c:v>8040.1733802772178</c:v>
                </c:pt>
                <c:pt idx="343">
                  <c:v>8068.0932680018113</c:v>
                </c:pt>
                <c:pt idx="344">
                  <c:v>8096.0742404394477</c:v>
                </c:pt>
                <c:pt idx="345">
                  <c:v>8124.1160957728762</c:v>
                </c:pt>
                <c:pt idx="346">
                  <c:v>8152.2186279498037</c:v>
                </c:pt>
                <c:pt idx="347">
                  <c:v>8180.3816266414524</c:v>
                </c:pt>
                <c:pt idx="348">
                  <c:v>8208.6048772007689</c:v>
                </c:pt>
                <c:pt idx="349">
                  <c:v>8236.8881606203795</c:v>
                </c:pt>
                <c:pt idx="350">
                  <c:v>8265.2312534900375</c:v>
                </c:pt>
                <c:pt idx="351">
                  <c:v>8293.6339279539297</c:v>
                </c:pt>
                <c:pt idx="352">
                  <c:v>8322.0959516675066</c:v>
                </c:pt>
                <c:pt idx="353">
                  <c:v>8350.6170877540189</c:v>
                </c:pt>
                <c:pt idx="354">
                  <c:v>8379.1970947606806</c:v>
                </c:pt>
                <c:pt idx="355">
                  <c:v>8407.8357266145031</c:v>
                </c:pt>
                <c:pt idx="356">
                  <c:v>8436.5327325777835</c:v>
                </c:pt>
                <c:pt idx="357">
                  <c:v>8465.287857203175</c:v>
                </c:pt>
                <c:pt idx="358">
                  <c:v>8494.1008402884963</c:v>
                </c:pt>
                <c:pt idx="359">
                  <c:v>8522.9714168311166</c:v>
                </c:pt>
              </c:numCache>
            </c:numRef>
          </c:val>
          <c:smooth val="0"/>
        </c:ser>
        <c:dLbls>
          <c:showLegendKey val="0"/>
          <c:showVal val="0"/>
          <c:showCatName val="0"/>
          <c:showSerName val="0"/>
          <c:showPercent val="0"/>
          <c:showBubbleSize val="0"/>
        </c:dLbls>
        <c:smooth val="0"/>
        <c:axId val="326361152"/>
        <c:axId val="326358408"/>
        <c:extLst/>
      </c:lineChart>
      <c:catAx>
        <c:axId val="32636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326358408"/>
        <c:crosses val="autoZero"/>
        <c:auto val="1"/>
        <c:lblAlgn val="ctr"/>
        <c:lblOffset val="100"/>
        <c:noMultiLvlLbl val="0"/>
      </c:catAx>
      <c:valAx>
        <c:axId val="32635840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326361152"/>
        <c:crosses val="autoZero"/>
        <c:crossBetween val="between"/>
      </c:valAx>
      <c:spPr>
        <a:noFill/>
        <a:ln>
          <a:noFill/>
        </a:ln>
        <a:effectLst/>
      </c:spPr>
    </c:plotArea>
    <c:legend>
      <c:legendPos val="b"/>
      <c:layout>
        <c:manualLayout>
          <c:xMode val="edge"/>
          <c:yMode val="edge"/>
          <c:x val="0"/>
          <c:y val="0.85511245171040395"/>
          <c:w val="0.84648805382538017"/>
          <c:h val="0.1327212297544651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sz="1100"/>
      </a:pPr>
      <a:endParaRPr lang="pt-B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'VGV Lançado'!$O$1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'VGV Lançado'!$L$4:$L$18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'VGV Lançado'!$O$4:$O$18</c:f>
              <c:numCache>
                <c:formatCode>#,##0</c:formatCode>
                <c:ptCount val="15"/>
                <c:pt idx="0">
                  <c:v>4308.1862040799997</c:v>
                </c:pt>
                <c:pt idx="1">
                  <c:v>5468.7058358699996</c:v>
                </c:pt>
                <c:pt idx="2">
                  <c:v>6569.99464816</c:v>
                </c:pt>
                <c:pt idx="3">
                  <c:v>5258.6923171500002</c:v>
                </c:pt>
                <c:pt idx="4">
                  <c:v>4065.6237803399999</c:v>
                </c:pt>
                <c:pt idx="5">
                  <c:v>2893.48445167</c:v>
                </c:pt>
                <c:pt idx="6">
                  <c:v>3219.3991763699996</c:v>
                </c:pt>
                <c:pt idx="7">
                  <c:v>4193.4817329599991</c:v>
                </c:pt>
                <c:pt idx="8">
                  <c:v>5310.0845202399996</c:v>
                </c:pt>
                <c:pt idx="9">
                  <c:v>6091.9088832399993</c:v>
                </c:pt>
                <c:pt idx="10">
                  <c:v>5351.6563123300002</c:v>
                </c:pt>
                <c:pt idx="11">
                  <c:v>3711.1851643100003</c:v>
                </c:pt>
                <c:pt idx="12">
                  <c:v>2102.9078195000002</c:v>
                </c:pt>
                <c:pt idx="13">
                  <c:v>2473.3850817299999</c:v>
                </c:pt>
                <c:pt idx="14">
                  <c:v>2631.2258213199998</c:v>
                </c:pt>
              </c:numCache>
            </c:numRef>
          </c:val>
        </c:ser>
        <c:dLbls>
          <c:showLegendKey val="0"/>
          <c:showVal val="0"/>
          <c:showCatName val="0"/>
          <c:showSerName val="0"/>
          <c:showPercent val="0"/>
          <c:showBubbleSize val="0"/>
        </c:dLbls>
        <c:gapWidth val="50"/>
        <c:overlap val="100"/>
        <c:axId val="325909912"/>
        <c:axId val="325914616"/>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'VGV Lançado'!$L$4:$L$18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'VGV Lançado'!$O$4:$O$18</c:f>
              <c:numCache>
                <c:formatCode>#,##0</c:formatCode>
                <c:ptCount val="15"/>
                <c:pt idx="0">
                  <c:v>4308.1862040799997</c:v>
                </c:pt>
                <c:pt idx="1">
                  <c:v>5468.7058358699996</c:v>
                </c:pt>
                <c:pt idx="2">
                  <c:v>6569.99464816</c:v>
                </c:pt>
                <c:pt idx="3">
                  <c:v>5258.6923171500002</c:v>
                </c:pt>
                <c:pt idx="4">
                  <c:v>4065.6237803399999</c:v>
                </c:pt>
                <c:pt idx="5">
                  <c:v>2893.48445167</c:v>
                </c:pt>
                <c:pt idx="6">
                  <c:v>3219.3991763699996</c:v>
                </c:pt>
                <c:pt idx="7">
                  <c:v>4193.4817329599991</c:v>
                </c:pt>
                <c:pt idx="8">
                  <c:v>5310.0845202399996</c:v>
                </c:pt>
                <c:pt idx="9">
                  <c:v>6091.9088832399993</c:v>
                </c:pt>
                <c:pt idx="10">
                  <c:v>5351.6563123300002</c:v>
                </c:pt>
                <c:pt idx="11">
                  <c:v>3711.1851643100003</c:v>
                </c:pt>
                <c:pt idx="12">
                  <c:v>2102.9078195000002</c:v>
                </c:pt>
                <c:pt idx="13">
                  <c:v>2473.3850817299999</c:v>
                </c:pt>
                <c:pt idx="14">
                  <c:v>2631.2258213199998</c:v>
                </c:pt>
              </c:numCache>
            </c:numRef>
          </c:val>
          <c:smooth val="0"/>
        </c:ser>
        <c:dLbls>
          <c:showLegendKey val="0"/>
          <c:showVal val="0"/>
          <c:showCatName val="0"/>
          <c:showSerName val="0"/>
          <c:showPercent val="0"/>
          <c:showBubbleSize val="0"/>
        </c:dLbls>
        <c:marker val="1"/>
        <c:smooth val="0"/>
        <c:axId val="325909912"/>
        <c:axId val="325914616"/>
      </c:lineChart>
      <c:dateAx>
        <c:axId val="325909912"/>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25914616"/>
        <c:crosses val="autoZero"/>
        <c:auto val="1"/>
        <c:lblOffset val="100"/>
        <c:baseTimeUnit val="months"/>
      </c:dateAx>
      <c:valAx>
        <c:axId val="325914616"/>
        <c:scaling>
          <c:orientation val="minMax"/>
        </c:scaling>
        <c:delete val="0"/>
        <c:axPos val="l"/>
        <c:numFmt formatCode="#,##0" sourceLinked="1"/>
        <c:majorTickMark val="none"/>
        <c:minorTickMark val="none"/>
        <c:tickLblPos val="none"/>
        <c:crossAx val="32590991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'Unidades Vendidas'!$O$1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'Unidades Vendidas'!$L$4:$L$18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'Unidades Vendidas'!$O$4:$O$18</c:f>
              <c:numCache>
                <c:formatCode>#,##0</c:formatCode>
                <c:ptCount val="15"/>
                <c:pt idx="0">
                  <c:v>28733</c:v>
                </c:pt>
                <c:pt idx="1">
                  <c:v>29239</c:v>
                </c:pt>
                <c:pt idx="2">
                  <c:v>31671</c:v>
                </c:pt>
                <c:pt idx="3">
                  <c:v>30575</c:v>
                </c:pt>
                <c:pt idx="4">
                  <c:v>30571</c:v>
                </c:pt>
                <c:pt idx="5">
                  <c:v>28468</c:v>
                </c:pt>
                <c:pt idx="6">
                  <c:v>28572</c:v>
                </c:pt>
                <c:pt idx="7">
                  <c:v>28795</c:v>
                </c:pt>
                <c:pt idx="8">
                  <c:v>27740</c:v>
                </c:pt>
                <c:pt idx="9">
                  <c:v>28990</c:v>
                </c:pt>
                <c:pt idx="10">
                  <c:v>26449</c:v>
                </c:pt>
                <c:pt idx="11">
                  <c:v>25333</c:v>
                </c:pt>
                <c:pt idx="12">
                  <c:v>25391</c:v>
                </c:pt>
                <c:pt idx="13">
                  <c:v>26667</c:v>
                </c:pt>
                <c:pt idx="14">
                  <c:v>27700</c:v>
                </c:pt>
              </c:numCache>
            </c:numRef>
          </c:val>
        </c:ser>
        <c:dLbls>
          <c:showLegendKey val="0"/>
          <c:showVal val="0"/>
          <c:showCatName val="0"/>
          <c:showSerName val="0"/>
          <c:showPercent val="0"/>
          <c:showBubbleSize val="0"/>
        </c:dLbls>
        <c:gapWidth val="50"/>
        <c:overlap val="100"/>
        <c:axId val="325913832"/>
        <c:axId val="325912264"/>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'Unidades Vendidas'!$L$4:$L$18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'Unidades Vendidas'!$O$4:$O$18</c:f>
              <c:numCache>
                <c:formatCode>#,##0</c:formatCode>
                <c:ptCount val="15"/>
                <c:pt idx="0">
                  <c:v>28733</c:v>
                </c:pt>
                <c:pt idx="1">
                  <c:v>29239</c:v>
                </c:pt>
                <c:pt idx="2">
                  <c:v>31671</c:v>
                </c:pt>
                <c:pt idx="3">
                  <c:v>30575</c:v>
                </c:pt>
                <c:pt idx="4">
                  <c:v>30571</c:v>
                </c:pt>
                <c:pt idx="5">
                  <c:v>28468</c:v>
                </c:pt>
                <c:pt idx="6">
                  <c:v>28572</c:v>
                </c:pt>
                <c:pt idx="7">
                  <c:v>28795</c:v>
                </c:pt>
                <c:pt idx="8">
                  <c:v>27740</c:v>
                </c:pt>
                <c:pt idx="9">
                  <c:v>28990</c:v>
                </c:pt>
                <c:pt idx="10">
                  <c:v>26449</c:v>
                </c:pt>
                <c:pt idx="11">
                  <c:v>25333</c:v>
                </c:pt>
                <c:pt idx="12">
                  <c:v>25391</c:v>
                </c:pt>
                <c:pt idx="13">
                  <c:v>26667</c:v>
                </c:pt>
                <c:pt idx="14">
                  <c:v>27700</c:v>
                </c:pt>
              </c:numCache>
            </c:numRef>
          </c:val>
          <c:smooth val="0"/>
        </c:ser>
        <c:dLbls>
          <c:showLegendKey val="0"/>
          <c:showVal val="0"/>
          <c:showCatName val="0"/>
          <c:showSerName val="0"/>
          <c:showPercent val="0"/>
          <c:showBubbleSize val="0"/>
        </c:dLbls>
        <c:marker val="1"/>
        <c:smooth val="0"/>
        <c:axId val="325913832"/>
        <c:axId val="325912264"/>
      </c:lineChart>
      <c:dateAx>
        <c:axId val="325913832"/>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25912264"/>
        <c:crosses val="autoZero"/>
        <c:auto val="1"/>
        <c:lblOffset val="100"/>
        <c:baseTimeUnit val="months"/>
      </c:dateAx>
      <c:valAx>
        <c:axId val="325912264"/>
        <c:scaling>
          <c:orientation val="minMax"/>
          <c:min val="15000"/>
        </c:scaling>
        <c:delete val="0"/>
        <c:axPos val="l"/>
        <c:numFmt formatCode="#,##0" sourceLinked="1"/>
        <c:majorTickMark val="none"/>
        <c:minorTickMark val="none"/>
        <c:tickLblPos val="none"/>
        <c:crossAx val="32591383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'Valor das Vendas'!$O$1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'Valor das Vendas'!$L$4:$L$18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'Valor das Vendas'!$O$4:$O$18</c:f>
              <c:numCache>
                <c:formatCode>#,##0</c:formatCode>
                <c:ptCount val="15"/>
                <c:pt idx="0">
                  <c:v>6208.0431939400005</c:v>
                </c:pt>
                <c:pt idx="1">
                  <c:v>6668.9017660299996</c:v>
                </c:pt>
                <c:pt idx="2">
                  <c:v>7185.9460108700005</c:v>
                </c:pt>
                <c:pt idx="3">
                  <c:v>6959.1149943800001</c:v>
                </c:pt>
                <c:pt idx="4">
                  <c:v>6533.8231975799999</c:v>
                </c:pt>
                <c:pt idx="5">
                  <c:v>6138.1238037000003</c:v>
                </c:pt>
                <c:pt idx="6">
                  <c:v>6368.8957842200007</c:v>
                </c:pt>
                <c:pt idx="7">
                  <c:v>6749.4755752099991</c:v>
                </c:pt>
                <c:pt idx="8">
                  <c:v>6765.8184244199992</c:v>
                </c:pt>
                <c:pt idx="9">
                  <c:v>7024.1629184100002</c:v>
                </c:pt>
                <c:pt idx="10">
                  <c:v>6321.3397419899993</c:v>
                </c:pt>
                <c:pt idx="11">
                  <c:v>5757.56401998</c:v>
                </c:pt>
                <c:pt idx="12">
                  <c:v>5642.6031084100005</c:v>
                </c:pt>
                <c:pt idx="13">
                  <c:v>6005.1616345400007</c:v>
                </c:pt>
                <c:pt idx="14">
                  <c:v>6249.7227177200002</c:v>
                </c:pt>
              </c:numCache>
            </c:numRef>
          </c:val>
        </c:ser>
        <c:dLbls>
          <c:showLegendKey val="0"/>
          <c:showVal val="0"/>
          <c:showCatName val="0"/>
          <c:showSerName val="0"/>
          <c:showPercent val="0"/>
          <c:showBubbleSize val="0"/>
        </c:dLbls>
        <c:gapWidth val="50"/>
        <c:overlap val="100"/>
        <c:axId val="325911480"/>
        <c:axId val="325909128"/>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'Valor das Vendas'!$L$4:$L$18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'Valor das Vendas'!$O$4:$O$18</c:f>
              <c:numCache>
                <c:formatCode>#,##0</c:formatCode>
                <c:ptCount val="15"/>
                <c:pt idx="0">
                  <c:v>6208.0431939400005</c:v>
                </c:pt>
                <c:pt idx="1">
                  <c:v>6668.9017660299996</c:v>
                </c:pt>
                <c:pt idx="2">
                  <c:v>7185.9460108700005</c:v>
                </c:pt>
                <c:pt idx="3">
                  <c:v>6959.1149943800001</c:v>
                </c:pt>
                <c:pt idx="4">
                  <c:v>6533.8231975799999</c:v>
                </c:pt>
                <c:pt idx="5">
                  <c:v>6138.1238037000003</c:v>
                </c:pt>
                <c:pt idx="6">
                  <c:v>6368.8957842200007</c:v>
                </c:pt>
                <c:pt idx="7">
                  <c:v>6749.4755752099991</c:v>
                </c:pt>
                <c:pt idx="8">
                  <c:v>6765.8184244199992</c:v>
                </c:pt>
                <c:pt idx="9">
                  <c:v>7024.1629184100002</c:v>
                </c:pt>
                <c:pt idx="10">
                  <c:v>6321.3397419899993</c:v>
                </c:pt>
                <c:pt idx="11">
                  <c:v>5757.56401998</c:v>
                </c:pt>
                <c:pt idx="12">
                  <c:v>5642.6031084100005</c:v>
                </c:pt>
                <c:pt idx="13">
                  <c:v>6005.1616345400007</c:v>
                </c:pt>
                <c:pt idx="14">
                  <c:v>6249.7227177200002</c:v>
                </c:pt>
              </c:numCache>
            </c:numRef>
          </c:val>
          <c:smooth val="0"/>
        </c:ser>
        <c:dLbls>
          <c:showLegendKey val="0"/>
          <c:showVal val="0"/>
          <c:showCatName val="0"/>
          <c:showSerName val="0"/>
          <c:showPercent val="0"/>
          <c:showBubbleSize val="0"/>
        </c:dLbls>
        <c:marker val="1"/>
        <c:smooth val="0"/>
        <c:axId val="325911480"/>
        <c:axId val="325909128"/>
      </c:lineChart>
      <c:dateAx>
        <c:axId val="325911480"/>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25909128"/>
        <c:crosses val="autoZero"/>
        <c:auto val="1"/>
        <c:lblOffset val="100"/>
        <c:baseTimeUnit val="months"/>
      </c:dateAx>
      <c:valAx>
        <c:axId val="325909128"/>
        <c:scaling>
          <c:orientation val="minMax"/>
          <c:min val="2000"/>
        </c:scaling>
        <c:delete val="0"/>
        <c:axPos val="l"/>
        <c:numFmt formatCode="#,##0" sourceLinked="1"/>
        <c:majorTickMark val="none"/>
        <c:minorTickMark val="none"/>
        <c:tickLblPos val="none"/>
        <c:crossAx val="32591148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'Estoque (Unidades)'!$O$1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'Estoque (Unidades)'!$L$4:$L$18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'Estoque (Unidades)'!$O$4:$O$18</c:f>
              <c:numCache>
                <c:formatCode>#,##0</c:formatCode>
                <c:ptCount val="15"/>
                <c:pt idx="0">
                  <c:v>103260</c:v>
                </c:pt>
                <c:pt idx="1">
                  <c:v>100509</c:v>
                </c:pt>
                <c:pt idx="2">
                  <c:v>99759</c:v>
                </c:pt>
                <c:pt idx="3">
                  <c:v>101239</c:v>
                </c:pt>
                <c:pt idx="4">
                  <c:v>98009</c:v>
                </c:pt>
                <c:pt idx="5">
                  <c:v>91632</c:v>
                </c:pt>
                <c:pt idx="6">
                  <c:v>96182</c:v>
                </c:pt>
                <c:pt idx="7">
                  <c:v>93728</c:v>
                </c:pt>
                <c:pt idx="8">
                  <c:v>93433</c:v>
                </c:pt>
                <c:pt idx="9">
                  <c:v>99263</c:v>
                </c:pt>
                <c:pt idx="10">
                  <c:v>98652</c:v>
                </c:pt>
                <c:pt idx="11">
                  <c:v>94906</c:v>
                </c:pt>
                <c:pt idx="12">
                  <c:v>95596</c:v>
                </c:pt>
                <c:pt idx="13">
                  <c:v>96312</c:v>
                </c:pt>
                <c:pt idx="14">
                  <c:v>95706</c:v>
                </c:pt>
              </c:numCache>
            </c:numRef>
          </c:val>
        </c:ser>
        <c:dLbls>
          <c:showLegendKey val="0"/>
          <c:showVal val="0"/>
          <c:showCatName val="0"/>
          <c:showSerName val="0"/>
          <c:showPercent val="0"/>
          <c:showBubbleSize val="0"/>
        </c:dLbls>
        <c:gapWidth val="50"/>
        <c:overlap val="100"/>
        <c:axId val="325910696"/>
        <c:axId val="325908344"/>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'Estoque (Unidades)'!$L$4:$L$18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'Estoque (Unidades)'!$O$4:$O$18</c:f>
              <c:numCache>
                <c:formatCode>#,##0</c:formatCode>
                <c:ptCount val="15"/>
                <c:pt idx="0">
                  <c:v>103260</c:v>
                </c:pt>
                <c:pt idx="1">
                  <c:v>100509</c:v>
                </c:pt>
                <c:pt idx="2">
                  <c:v>99759</c:v>
                </c:pt>
                <c:pt idx="3">
                  <c:v>101239</c:v>
                </c:pt>
                <c:pt idx="4">
                  <c:v>98009</c:v>
                </c:pt>
                <c:pt idx="5">
                  <c:v>91632</c:v>
                </c:pt>
                <c:pt idx="6">
                  <c:v>96182</c:v>
                </c:pt>
                <c:pt idx="7">
                  <c:v>93728</c:v>
                </c:pt>
                <c:pt idx="8">
                  <c:v>93433</c:v>
                </c:pt>
                <c:pt idx="9">
                  <c:v>99263</c:v>
                </c:pt>
                <c:pt idx="10">
                  <c:v>98652</c:v>
                </c:pt>
                <c:pt idx="11">
                  <c:v>94906</c:v>
                </c:pt>
                <c:pt idx="12">
                  <c:v>95596</c:v>
                </c:pt>
                <c:pt idx="13">
                  <c:v>96312</c:v>
                </c:pt>
                <c:pt idx="14">
                  <c:v>95706</c:v>
                </c:pt>
              </c:numCache>
            </c:numRef>
          </c:val>
          <c:smooth val="0"/>
        </c:ser>
        <c:dLbls>
          <c:showLegendKey val="0"/>
          <c:showVal val="0"/>
          <c:showCatName val="0"/>
          <c:showSerName val="0"/>
          <c:showPercent val="0"/>
          <c:showBubbleSize val="0"/>
        </c:dLbls>
        <c:marker val="1"/>
        <c:smooth val="0"/>
        <c:axId val="325910696"/>
        <c:axId val="325908344"/>
      </c:lineChart>
      <c:dateAx>
        <c:axId val="325910696"/>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25908344"/>
        <c:crosses val="autoZero"/>
        <c:auto val="1"/>
        <c:lblOffset val="100"/>
        <c:baseTimeUnit val="months"/>
      </c:dateAx>
      <c:valAx>
        <c:axId val="325908344"/>
        <c:scaling>
          <c:orientation val="minMax"/>
        </c:scaling>
        <c:delete val="0"/>
        <c:axPos val="l"/>
        <c:numFmt formatCode="#,##0" sourceLinked="1"/>
        <c:majorTickMark val="none"/>
        <c:minorTickMark val="none"/>
        <c:tickLblPos val="none"/>
        <c:crossAx val="325910696"/>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'Venda&amp;Estoque'!$A$4:$A$18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'Venda&amp;Estoque'!$B$4:$B$18</c:f>
              <c:numCache>
                <c:formatCode>0%</c:formatCode>
                <c:ptCount val="15"/>
                <c:pt idx="0">
                  <c:v>0.24385338074667526</c:v>
                </c:pt>
                <c:pt idx="1">
                  <c:v>0.24995939303269929</c:v>
                </c:pt>
                <c:pt idx="2">
                  <c:v>0.25291881618245993</c:v>
                </c:pt>
                <c:pt idx="3">
                  <c:v>0.25696516367609362</c:v>
                </c:pt>
                <c:pt idx="4">
                  <c:v>0.26335013136925528</c:v>
                </c:pt>
                <c:pt idx="5">
                  <c:v>0.25229536672693115</c:v>
                </c:pt>
                <c:pt idx="6">
                  <c:v>0.25788632855866345</c:v>
                </c:pt>
                <c:pt idx="7">
                  <c:v>0.27271349692670499</c:v>
                </c:pt>
                <c:pt idx="8">
                  <c:v>0.24529352987470046</c:v>
                </c:pt>
                <c:pt idx="9">
                  <c:v>0.249653378803145</c:v>
                </c:pt>
                <c:pt idx="10">
                  <c:v>0.23021150665854295</c:v>
                </c:pt>
                <c:pt idx="11">
                  <c:v>0.2154221621299863</c:v>
                </c:pt>
                <c:pt idx="12">
                  <c:v>0.2298160819666196</c:v>
                </c:pt>
                <c:pt idx="13">
                  <c:v>0.24720507258468213</c:v>
                </c:pt>
                <c:pt idx="14">
                  <c:v>0.25566005519303719</c:v>
                </c:pt>
              </c:numCache>
            </c:numRef>
          </c:val>
          <c:smooth val="1"/>
        </c:ser>
        <c:dLbls>
          <c:showLegendKey val="0"/>
          <c:showVal val="0"/>
          <c:showCatName val="0"/>
          <c:showSerName val="0"/>
          <c:showPercent val="0"/>
          <c:showBubbleSize val="0"/>
        </c:dLbls>
        <c:smooth val="0"/>
        <c:axId val="325909520"/>
        <c:axId val="325915400"/>
      </c:lineChart>
      <c:dateAx>
        <c:axId val="325909520"/>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325915400"/>
        <c:crosses val="autoZero"/>
        <c:auto val="1"/>
        <c:lblOffset val="100"/>
        <c:baseTimeUnit val="months"/>
      </c:dateAx>
      <c:valAx>
        <c:axId val="325915400"/>
        <c:scaling>
          <c:orientation val="minMax"/>
          <c:max val="0.35000000000000003"/>
          <c:min val="0.15000000000000002"/>
        </c:scaling>
        <c:delete val="0"/>
        <c:axPos val="l"/>
        <c:numFmt formatCode="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t-BR"/>
          </a:p>
        </c:txPr>
        <c:crossAx val="325909520"/>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'Entregas (Unidades)'!$O$1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'Entregas (Unidades)'!$L$4:$L$18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'Entregas (Unidades)'!$O$4:$O$18</c:f>
              <c:numCache>
                <c:formatCode>#,##0</c:formatCode>
                <c:ptCount val="15"/>
                <c:pt idx="0">
                  <c:v>37203</c:v>
                </c:pt>
                <c:pt idx="1">
                  <c:v>36945</c:v>
                </c:pt>
                <c:pt idx="2">
                  <c:v>29206</c:v>
                </c:pt>
                <c:pt idx="3">
                  <c:v>25021</c:v>
                </c:pt>
                <c:pt idx="4">
                  <c:v>23914</c:v>
                </c:pt>
                <c:pt idx="5">
                  <c:v>23316</c:v>
                </c:pt>
                <c:pt idx="6">
                  <c:v>30311</c:v>
                </c:pt>
                <c:pt idx="7">
                  <c:v>32179</c:v>
                </c:pt>
                <c:pt idx="8">
                  <c:v>36325</c:v>
                </c:pt>
                <c:pt idx="9">
                  <c:v>40341</c:v>
                </c:pt>
                <c:pt idx="10">
                  <c:v>37781</c:v>
                </c:pt>
                <c:pt idx="11">
                  <c:v>34675</c:v>
                </c:pt>
                <c:pt idx="12">
                  <c:v>25147</c:v>
                </c:pt>
                <c:pt idx="13">
                  <c:v>26264</c:v>
                </c:pt>
                <c:pt idx="14">
                  <c:v>25151</c:v>
                </c:pt>
              </c:numCache>
            </c:numRef>
          </c:val>
        </c:ser>
        <c:dLbls>
          <c:showLegendKey val="0"/>
          <c:showVal val="0"/>
          <c:showCatName val="0"/>
          <c:showSerName val="0"/>
          <c:showPercent val="0"/>
          <c:showBubbleSize val="0"/>
        </c:dLbls>
        <c:gapWidth val="50"/>
        <c:overlap val="100"/>
        <c:axId val="325915008"/>
        <c:axId val="325913048"/>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'Entregas (Unidades)'!$L$4:$L$18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'Entregas (Unidades)'!$O$4:$O$18</c:f>
              <c:numCache>
                <c:formatCode>#,##0</c:formatCode>
                <c:ptCount val="15"/>
                <c:pt idx="0">
                  <c:v>37203</c:v>
                </c:pt>
                <c:pt idx="1">
                  <c:v>36945</c:v>
                </c:pt>
                <c:pt idx="2">
                  <c:v>29206</c:v>
                </c:pt>
                <c:pt idx="3">
                  <c:v>25021</c:v>
                </c:pt>
                <c:pt idx="4">
                  <c:v>23914</c:v>
                </c:pt>
                <c:pt idx="5">
                  <c:v>23316</c:v>
                </c:pt>
                <c:pt idx="6">
                  <c:v>30311</c:v>
                </c:pt>
                <c:pt idx="7">
                  <c:v>32179</c:v>
                </c:pt>
                <c:pt idx="8">
                  <c:v>36325</c:v>
                </c:pt>
                <c:pt idx="9">
                  <c:v>40341</c:v>
                </c:pt>
                <c:pt idx="10">
                  <c:v>37781</c:v>
                </c:pt>
                <c:pt idx="11">
                  <c:v>34675</c:v>
                </c:pt>
                <c:pt idx="12">
                  <c:v>25147</c:v>
                </c:pt>
                <c:pt idx="13">
                  <c:v>26264</c:v>
                </c:pt>
                <c:pt idx="14">
                  <c:v>25151</c:v>
                </c:pt>
              </c:numCache>
            </c:numRef>
          </c:val>
          <c:smooth val="0"/>
        </c:ser>
        <c:dLbls>
          <c:showLegendKey val="0"/>
          <c:showVal val="0"/>
          <c:showCatName val="0"/>
          <c:showSerName val="0"/>
          <c:showPercent val="0"/>
          <c:showBubbleSize val="0"/>
        </c:dLbls>
        <c:marker val="1"/>
        <c:smooth val="0"/>
        <c:axId val="325915008"/>
        <c:axId val="325913048"/>
      </c:lineChart>
      <c:dateAx>
        <c:axId val="325915008"/>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25913048"/>
        <c:crosses val="autoZero"/>
        <c:auto val="1"/>
        <c:lblOffset val="100"/>
        <c:baseTimeUnit val="months"/>
      </c:dateAx>
      <c:valAx>
        <c:axId val="325913048"/>
        <c:scaling>
          <c:orientation val="minMax"/>
        </c:scaling>
        <c:delete val="0"/>
        <c:axPos val="l"/>
        <c:numFmt formatCode="#,##0" sourceLinked="1"/>
        <c:majorTickMark val="none"/>
        <c:minorTickMark val="none"/>
        <c:tickLblPos val="none"/>
        <c:crossAx val="325915008"/>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3"/>
              <c:dLblPos val="t"/>
              <c:showLegendKey val="0"/>
              <c:showVal val="1"/>
              <c:showCatName val="0"/>
              <c:showSerName val="0"/>
              <c:showPercent val="0"/>
              <c:showBubbleSize val="0"/>
              <c:extLst>
                <c:ext xmlns:c15="http://schemas.microsoft.com/office/drawing/2012/chart" uri="{CE6537A1-D6FC-4f65-9D91-7224C49458BB}"/>
              </c:extLst>
            </c:dLbl>
            <c:dLbl>
              <c:idx val="4"/>
              <c:dLblPos val="t"/>
              <c:showLegendKey val="0"/>
              <c:showVal val="1"/>
              <c:showCatName val="0"/>
              <c:showSerName val="0"/>
              <c:showPercent val="0"/>
              <c:showBubbleSize val="0"/>
              <c:extLst>
                <c:ext xmlns:c15="http://schemas.microsoft.com/office/drawing/2012/chart" uri="{CE6537A1-D6FC-4f65-9D91-7224C49458BB}"/>
              </c:extLst>
            </c:dLbl>
            <c:dLbl>
              <c:idx val="5"/>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'Distrato&amp;Entregas'!$A$4:$A$18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'Distrato&amp;Entregas'!$B$4:$B$18</c:f>
              <c:numCache>
                <c:formatCode>0%</c:formatCode>
                <c:ptCount val="15"/>
                <c:pt idx="0">
                  <c:v>0.24011504448565976</c:v>
                </c:pt>
                <c:pt idx="1">
                  <c:v>0.24888347543645961</c:v>
                </c:pt>
                <c:pt idx="2">
                  <c:v>0.3708142162569335</c:v>
                </c:pt>
                <c:pt idx="3">
                  <c:v>0.42947923744054994</c:v>
                </c:pt>
                <c:pt idx="4">
                  <c:v>0.45391820690808732</c:v>
                </c:pt>
                <c:pt idx="5">
                  <c:v>0.41375021444501631</c:v>
                </c:pt>
                <c:pt idx="6">
                  <c:v>0.32687803107782654</c:v>
                </c:pt>
                <c:pt idx="7">
                  <c:v>0.29006494919046583</c:v>
                </c:pt>
                <c:pt idx="8">
                  <c:v>0.25679284239504474</c:v>
                </c:pt>
                <c:pt idx="9">
                  <c:v>0.2328896160234005</c:v>
                </c:pt>
                <c:pt idx="10">
                  <c:v>0.25938964029538658</c:v>
                </c:pt>
                <c:pt idx="11">
                  <c:v>0.26627253064167267</c:v>
                </c:pt>
                <c:pt idx="12">
                  <c:v>0.37805702469479463</c:v>
                </c:pt>
                <c:pt idx="13">
                  <c:v>0.35573408467864759</c:v>
                </c:pt>
                <c:pt idx="14">
                  <c:v>0.39986481650828992</c:v>
                </c:pt>
              </c:numCache>
            </c:numRef>
          </c:val>
          <c:smooth val="1"/>
        </c:ser>
        <c:dLbls>
          <c:showLegendKey val="0"/>
          <c:showVal val="0"/>
          <c:showCatName val="0"/>
          <c:showSerName val="0"/>
          <c:showPercent val="0"/>
          <c:showBubbleSize val="0"/>
        </c:dLbls>
        <c:smooth val="0"/>
        <c:axId val="325914224"/>
        <c:axId val="325915792"/>
      </c:lineChart>
      <c:dateAx>
        <c:axId val="325914224"/>
        <c:scaling>
          <c:orientation val="minMax"/>
        </c:scaling>
        <c:delete val="0"/>
        <c:axPos val="b"/>
        <c:numFmt formatCode="mmm\-yy"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325915792"/>
        <c:crosses val="autoZero"/>
        <c:auto val="1"/>
        <c:lblOffset val="100"/>
        <c:baseTimeUnit val="months"/>
      </c:dateAx>
      <c:valAx>
        <c:axId val="325915792"/>
        <c:scaling>
          <c:orientation val="minMax"/>
          <c:max val="0.60000000000000009"/>
          <c:min val="0"/>
        </c:scaling>
        <c:delete val="0"/>
        <c:axPos val="l"/>
        <c:numFmt formatCode="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t-BR"/>
          </a:p>
        </c:txPr>
        <c:crossAx val="325914224"/>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pt-BR" sz="1200" dirty="0" smtClean="0">
                <a:solidFill>
                  <a:schemeClr val="tx1"/>
                </a:solidFill>
                <a:latin typeface="Segoe UI" panose="020B0502040204020203" pitchFamily="34" charset="0"/>
                <a:cs typeface="Segoe UI" panose="020B0502040204020203" pitchFamily="34" charset="0"/>
              </a:rPr>
              <a:t>Consolidado</a:t>
            </a:r>
            <a:endParaRPr lang="pt-BR" sz="1200" dirty="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pt-BR"/>
        </a:p>
      </c:txPr>
    </c:title>
    <c:autoTitleDeleted val="0"/>
    <c:plotArea>
      <c:layout/>
      <c:barChart>
        <c:barDir val="col"/>
        <c:grouping val="clustered"/>
        <c:varyColors val="0"/>
        <c:ser>
          <c:idx val="1"/>
          <c:order val="1"/>
          <c:tx>
            <c:strRef>
              <c:f>'SAP&amp;Credor (2)'!$F$2:$H$2</c:f>
              <c:strCache>
                <c:ptCount val="1"/>
                <c:pt idx="0">
                  <c:v>Saldo credor</c:v>
                </c:pt>
              </c:strCache>
            </c:strRef>
          </c:tx>
          <c:spPr>
            <a:solidFill>
              <a:schemeClr val="accent1">
                <a:lumMod val="20000"/>
                <a:lumOff val="80000"/>
              </a:schemeClr>
            </a:solidFill>
            <a:ln>
              <a:solidFill>
                <a:schemeClr val="accent1"/>
              </a:solidFill>
            </a:ln>
            <a:effectLst>
              <a:outerShdw blurRad="40000" dist="23000" dir="5400000" rotWithShape="0">
                <a:srgbClr val="000000">
                  <a:alpha val="35000"/>
                </a:srgbClr>
              </a:outerShdw>
            </a:effectLst>
          </c:spPr>
          <c:invertIfNegative val="0"/>
          <c:cat>
            <c:numRef>
              <c:f>'SAP&amp;Credor (2)'!$B$6:$B$20</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'SAP&amp;Credor (2)'!$H$6:$H$20</c:f>
              <c:numCache>
                <c:formatCode>_(* #,##0.00_);_(* \(#,##0.00\);_(* "-"??_);_(@_)</c:formatCode>
                <c:ptCount val="15"/>
                <c:pt idx="0">
                  <c:v>32.891728398076665</c:v>
                </c:pt>
                <c:pt idx="1">
                  <c:v>32.320284650570002</c:v>
                </c:pt>
                <c:pt idx="2">
                  <c:v>31.680446651680001</c:v>
                </c:pt>
                <c:pt idx="3">
                  <c:v>31.540079351476663</c:v>
                </c:pt>
                <c:pt idx="4">
                  <c:v>31.506284425806669</c:v>
                </c:pt>
                <c:pt idx="5">
                  <c:v>31.383251607563334</c:v>
                </c:pt>
                <c:pt idx="6">
                  <c:v>30.788211444879998</c:v>
                </c:pt>
                <c:pt idx="7">
                  <c:v>30.334489625626663</c:v>
                </c:pt>
                <c:pt idx="8">
                  <c:v>29.803374990563327</c:v>
                </c:pt>
                <c:pt idx="9">
                  <c:v>29.09121632582</c:v>
                </c:pt>
                <c:pt idx="10">
                  <c:v>27.99029905320667</c:v>
                </c:pt>
                <c:pt idx="11">
                  <c:v>27.994550314690002</c:v>
                </c:pt>
                <c:pt idx="12">
                  <c:v>26.97720582979667</c:v>
                </c:pt>
                <c:pt idx="13">
                  <c:v>26.409439592813335</c:v>
                </c:pt>
                <c:pt idx="14">
                  <c:v>24.880184111750001</c:v>
                </c:pt>
              </c:numCache>
            </c:numRef>
          </c:val>
        </c:ser>
        <c:ser>
          <c:idx val="2"/>
          <c:order val="2"/>
          <c:tx>
            <c:strRef>
              <c:f>'SAP&amp;Credor (2)'!$C$2:$E$2</c:f>
              <c:strCache>
                <c:ptCount val="1"/>
                <c:pt idx="0">
                  <c:v>Saldo em atraso potencial</c:v>
                </c:pt>
              </c:strCache>
            </c:strRef>
          </c:tx>
          <c:spPr>
            <a:solidFill>
              <a:srgbClr val="93F5F7"/>
            </a:solidFill>
            <a:ln>
              <a:solidFill>
                <a:schemeClr val="accent1"/>
              </a:solidFill>
            </a:ln>
            <a:effectLst>
              <a:outerShdw blurRad="40000" dist="23000" dir="5400000" rotWithShape="0">
                <a:srgbClr val="000000">
                  <a:alpha val="35000"/>
                </a:srgbClr>
              </a:outerShdw>
            </a:effectLst>
          </c:spPr>
          <c:invertIfNegative val="0"/>
          <c:cat>
            <c:numRef>
              <c:f>'SAP&amp;Credor (2)'!$B$6:$B$20</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'SAP&amp;Credor (2)'!$E$6:$E$20</c:f>
              <c:numCache>
                <c:formatCode>_(* #,##0.00_);_(* \(#,##0.00\);_(* "-"??_);_(@_)</c:formatCode>
                <c:ptCount val="15"/>
                <c:pt idx="0">
                  <c:v>2.9227755648766669</c:v>
                </c:pt>
                <c:pt idx="1">
                  <c:v>2.9198667458283341</c:v>
                </c:pt>
                <c:pt idx="2">
                  <c:v>2.8836562244216668</c:v>
                </c:pt>
                <c:pt idx="3">
                  <c:v>2.7948538599349999</c:v>
                </c:pt>
                <c:pt idx="4">
                  <c:v>2.6974873224166664</c:v>
                </c:pt>
                <c:pt idx="5">
                  <c:v>2.6001522489866664</c:v>
                </c:pt>
                <c:pt idx="6">
                  <c:v>2.5255641891966669</c:v>
                </c:pt>
                <c:pt idx="7">
                  <c:v>2.53556136057</c:v>
                </c:pt>
                <c:pt idx="8">
                  <c:v>2.5305140674400004</c:v>
                </c:pt>
                <c:pt idx="9">
                  <c:v>2.7006921143733336</c:v>
                </c:pt>
                <c:pt idx="10">
                  <c:v>2.8083277499466668</c:v>
                </c:pt>
                <c:pt idx="11">
                  <c:v>2.78862546</c:v>
                </c:pt>
                <c:pt idx="12">
                  <c:v>2.5642053075066666</c:v>
                </c:pt>
                <c:pt idx="13">
                  <c:v>2.6637476235899999</c:v>
                </c:pt>
                <c:pt idx="14">
                  <c:v>2.9565589851133338</c:v>
                </c:pt>
              </c:numCache>
            </c:numRef>
          </c:val>
        </c:ser>
        <c:dLbls>
          <c:showLegendKey val="0"/>
          <c:showVal val="0"/>
          <c:showCatName val="0"/>
          <c:showSerName val="0"/>
          <c:showPercent val="0"/>
          <c:showBubbleSize val="0"/>
        </c:dLbls>
        <c:gapWidth val="150"/>
        <c:axId val="326356840"/>
        <c:axId val="326359976"/>
      </c:barChart>
      <c:lineChart>
        <c:grouping val="standard"/>
        <c:varyColors val="0"/>
        <c:ser>
          <c:idx val="0"/>
          <c:order val="0"/>
          <c:tx>
            <c:strRef>
              <c:f>'SAP&amp;Credor (2)'!$I$3</c:f>
              <c:strCache>
                <c:ptCount val="1"/>
                <c:pt idx="0">
                  <c:v>taxa de inadimplência</c:v>
                </c:pt>
              </c:strCache>
            </c:strRef>
          </c:tx>
          <c:spPr>
            <a:ln w="31750" cap="rnd">
              <a:solidFill>
                <a:srgbClr val="00B0F0"/>
              </a:solidFill>
              <a:round/>
            </a:ln>
            <a:effectLst/>
          </c:spPr>
          <c:marker>
            <c:symbol val="none"/>
          </c:marker>
          <c:dLbls>
            <c:spPr>
              <a:solidFill>
                <a:schemeClr val="lt1"/>
              </a:solidFill>
              <a:ln w="15875">
                <a:solidFill>
                  <a:srgbClr val="00B0F0"/>
                </a:solidFill>
              </a:ln>
              <a:effectLst/>
            </c:spPr>
            <c:txPr>
              <a:bodyPr rot="0" spcFirstLastPara="1" vertOverflow="clip" horzOverflow="clip" vert="horz" wrap="square" lIns="0" tIns="0" rIns="0" bIns="0" anchor="ctr" anchorCtr="1">
                <a:spAutoFit/>
              </a:bodyPr>
              <a:lstStyle/>
              <a:p>
                <a:pPr>
                  <a:defRPr sz="900" b="0" i="0" u="none" strike="noStrike" kern="1200" baseline="0">
                    <a:solidFill>
                      <a:schemeClr val="dk2">
                        <a:lumMod val="7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ellipse">
                    <a:avLst/>
                  </a:prstGeom>
                  <a:noFill/>
                  <a:ln>
                    <a:noFill/>
                  </a:ln>
                </c15:spPr>
                <c15:showLeaderLines val="1"/>
                <c15:leaderLines>
                  <c:spPr>
                    <a:ln w="9525">
                      <a:solidFill>
                        <a:schemeClr val="tx2">
                          <a:lumMod val="35000"/>
                          <a:lumOff val="65000"/>
                        </a:schemeClr>
                      </a:solidFill>
                    </a:ln>
                    <a:effectLst/>
                  </c:spPr>
                </c15:leaderLines>
              </c:ext>
            </c:extLst>
          </c:dLbls>
          <c:cat>
            <c:numRef>
              <c:f>'SAP&amp;Credor (2)'!$B$6:$B$20</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'SAP&amp;Credor (2)'!$I$6:$I$20</c:f>
              <c:numCache>
                <c:formatCode>0%</c:formatCode>
                <c:ptCount val="15"/>
                <c:pt idx="0">
                  <c:v>8.8860504060576384E-2</c:v>
                </c:pt>
                <c:pt idx="1">
                  <c:v>9.0341616028336527E-2</c:v>
                </c:pt>
                <c:pt idx="2">
                  <c:v>9.1023218710483286E-2</c:v>
                </c:pt>
                <c:pt idx="3">
                  <c:v>8.8612771984169045E-2</c:v>
                </c:pt>
                <c:pt idx="4">
                  <c:v>8.5617437015428122E-2</c:v>
                </c:pt>
                <c:pt idx="5">
                  <c:v>8.2851588532019169E-2</c:v>
                </c:pt>
                <c:pt idx="6">
                  <c:v>8.2030233997781046E-2</c:v>
                </c:pt>
                <c:pt idx="7">
                  <c:v>8.3586748676593867E-2</c:v>
                </c:pt>
                <c:pt idx="8">
                  <c:v>8.4906963330201354E-2</c:v>
                </c:pt>
                <c:pt idx="9">
                  <c:v>9.2835310979291222E-2</c:v>
                </c:pt>
                <c:pt idx="10">
                  <c:v>0.10033218096771047</c:v>
                </c:pt>
                <c:pt idx="11">
                  <c:v>9.9613154297987866E-2</c:v>
                </c:pt>
                <c:pt idx="12">
                  <c:v>9.5050811551227035E-2</c:v>
                </c:pt>
                <c:pt idx="13">
                  <c:v>0.100863466421865</c:v>
                </c:pt>
                <c:pt idx="14">
                  <c:v>0.11883187728169017</c:v>
                </c:pt>
              </c:numCache>
            </c:numRef>
          </c:val>
          <c:smooth val="1"/>
        </c:ser>
        <c:dLbls>
          <c:showLegendKey val="0"/>
          <c:showVal val="0"/>
          <c:showCatName val="0"/>
          <c:showSerName val="0"/>
          <c:showPercent val="0"/>
          <c:showBubbleSize val="0"/>
        </c:dLbls>
        <c:marker val="1"/>
        <c:smooth val="0"/>
        <c:axId val="326363896"/>
        <c:axId val="326357232"/>
      </c:lineChart>
      <c:dateAx>
        <c:axId val="326356840"/>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326359976"/>
        <c:crosses val="autoZero"/>
        <c:auto val="1"/>
        <c:lblOffset val="100"/>
        <c:baseTimeUnit val="months"/>
      </c:dateAx>
      <c:valAx>
        <c:axId val="326359976"/>
        <c:scaling>
          <c:orientation val="minMax"/>
          <c:max val="35"/>
          <c:min val="0"/>
        </c:scaling>
        <c:delete val="0"/>
        <c:axPos val="l"/>
        <c:majorGridlines>
          <c:spPr>
            <a:ln w="9525" cap="flat" cmpd="sng" algn="ctr">
              <a:solidFill>
                <a:schemeClr val="bg1">
                  <a:lumMod val="6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326356840"/>
        <c:crosses val="autoZero"/>
        <c:crossBetween val="between"/>
      </c:valAx>
      <c:valAx>
        <c:axId val="326357232"/>
        <c:scaling>
          <c:orientation val="minMax"/>
          <c:max val="0.2"/>
        </c:scaling>
        <c:delete val="0"/>
        <c:axPos val="r"/>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t-BR"/>
          </a:p>
        </c:txPr>
        <c:crossAx val="326363896"/>
        <c:crosses val="max"/>
        <c:crossBetween val="between"/>
      </c:valAx>
      <c:dateAx>
        <c:axId val="326363896"/>
        <c:scaling>
          <c:orientation val="minMax"/>
        </c:scaling>
        <c:delete val="1"/>
        <c:axPos val="t"/>
        <c:numFmt formatCode="mmm\-yy" sourceLinked="1"/>
        <c:majorTickMark val="out"/>
        <c:minorTickMark val="none"/>
        <c:tickLblPos val="nextTo"/>
        <c:crossAx val="326357232"/>
        <c:crosses val="max"/>
        <c:auto val="1"/>
        <c:lblOffset val="100"/>
        <c:baseTimeUnit val="months"/>
      </c:dateAx>
      <c:spPr>
        <a:solidFill>
          <a:schemeClr val="bg1">
            <a:lumMod val="95000"/>
          </a:schemeClr>
        </a:solidFill>
        <a:ln>
          <a:solidFill>
            <a:schemeClr val="bg1">
              <a:lumMod val="6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legend>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drawing1.xml><?xml version="1.0" encoding="utf-8"?>
<c:userShapes xmlns:c="http://schemas.openxmlformats.org/drawingml/2006/chart">
  <cdr:relSizeAnchor xmlns:cdr="http://schemas.openxmlformats.org/drawingml/2006/chartDrawing">
    <cdr:from>
      <cdr:x>0.33997</cdr:x>
      <cdr:y>0.92209</cdr:y>
    </cdr:from>
    <cdr:to>
      <cdr:x>0.47848</cdr:x>
      <cdr:y>0.94806</cdr:y>
    </cdr:to>
    <cdr:sp macro="" textlink="">
      <cdr:nvSpPr>
        <cdr:cNvPr id="2" name="CaixaDeTexto 1"/>
        <cdr:cNvSpPr txBox="1"/>
      </cdr:nvSpPr>
      <cdr:spPr>
        <a:xfrm xmlns:a="http://schemas.openxmlformats.org/drawingml/2006/main">
          <a:off x="4371974" y="10145184"/>
          <a:ext cx="1781175" cy="2857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pt-BR" sz="1100"/>
        </a:p>
      </cdr:txBody>
    </cdr:sp>
  </cdr:relSizeAnchor>
  <cdr:relSizeAnchor xmlns:cdr="http://schemas.openxmlformats.org/drawingml/2006/chartDrawing">
    <cdr:from>
      <cdr:x>0.22961</cdr:x>
      <cdr:y>0.89012</cdr:y>
    </cdr:from>
    <cdr:to>
      <cdr:x>0.36219</cdr:x>
      <cdr:y>0.95239</cdr:y>
    </cdr:to>
    <cdr:sp macro="" textlink="">
      <cdr:nvSpPr>
        <cdr:cNvPr id="3" name="CaixaDeTexto 2"/>
        <cdr:cNvSpPr txBox="1"/>
      </cdr:nvSpPr>
      <cdr:spPr>
        <a:xfrm xmlns:a="http://schemas.openxmlformats.org/drawingml/2006/main">
          <a:off x="1773571" y="3748337"/>
          <a:ext cx="1024084" cy="26222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1400" b="1" dirty="0"/>
            <a:t>Aluguel</a:t>
          </a:r>
        </a:p>
      </cdr:txBody>
    </cdr:sp>
  </cdr:relSizeAnchor>
  <cdr:relSizeAnchor xmlns:cdr="http://schemas.openxmlformats.org/drawingml/2006/chartDrawing">
    <cdr:from>
      <cdr:x>0.00395</cdr:x>
      <cdr:y>0.00462</cdr:y>
    </cdr:from>
    <cdr:to>
      <cdr:x>0.13653</cdr:x>
      <cdr:y>0.04271</cdr:y>
    </cdr:to>
    <cdr:sp macro="" textlink="">
      <cdr:nvSpPr>
        <cdr:cNvPr id="4" name="CaixaDeTexto 1"/>
        <cdr:cNvSpPr txBox="1"/>
      </cdr:nvSpPr>
      <cdr:spPr>
        <a:xfrm xmlns:a="http://schemas.openxmlformats.org/drawingml/2006/main">
          <a:off x="50800" y="50800"/>
          <a:ext cx="1704975"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pt-BR" sz="1100"/>
        </a:p>
      </cdr:txBody>
    </cdr:sp>
  </cdr:relSizeAnchor>
  <cdr:relSizeAnchor xmlns:cdr="http://schemas.openxmlformats.org/drawingml/2006/chartDrawing">
    <cdr:from>
      <cdr:x>0.00395</cdr:x>
      <cdr:y>0.00462</cdr:y>
    </cdr:from>
    <cdr:to>
      <cdr:x>0.13653</cdr:x>
      <cdr:y>0.04271</cdr:y>
    </cdr:to>
    <cdr:sp macro="" textlink="">
      <cdr:nvSpPr>
        <cdr:cNvPr id="6" name="CaixaDeTexto 1"/>
        <cdr:cNvSpPr txBox="1"/>
      </cdr:nvSpPr>
      <cdr:spPr>
        <a:xfrm xmlns:a="http://schemas.openxmlformats.org/drawingml/2006/main">
          <a:off x="50800" y="50800"/>
          <a:ext cx="1704975"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pt-BR" sz="1100"/>
        </a:p>
      </cdr:txBody>
    </cdr:sp>
  </cdr:relSizeAnchor>
  <cdr:relSizeAnchor xmlns:cdr="http://schemas.openxmlformats.org/drawingml/2006/chartDrawing">
    <cdr:from>
      <cdr:x>0.29257</cdr:x>
      <cdr:y>0.9117</cdr:y>
    </cdr:from>
    <cdr:to>
      <cdr:x>0.40145</cdr:x>
      <cdr:y>0.92295</cdr:y>
    </cdr:to>
    <cdr:sp macro="" textlink="">
      <cdr:nvSpPr>
        <cdr:cNvPr id="7" name="CaixaDeTexto 6"/>
        <cdr:cNvSpPr txBox="1"/>
      </cdr:nvSpPr>
      <cdr:spPr>
        <a:xfrm xmlns:a="http://schemas.openxmlformats.org/drawingml/2006/main">
          <a:off x="3762374" y="10030884"/>
          <a:ext cx="1400175" cy="1238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pt-BR" sz="1100"/>
        </a:p>
      </cdr:txBody>
    </cdr:sp>
  </cdr:relSizeAnchor>
  <cdr:relSizeAnchor xmlns:cdr="http://schemas.openxmlformats.org/drawingml/2006/chartDrawing">
    <cdr:from>
      <cdr:x>0.00395</cdr:x>
      <cdr:y>0.00462</cdr:y>
    </cdr:from>
    <cdr:to>
      <cdr:x>0.13653</cdr:x>
      <cdr:y>0.04271</cdr:y>
    </cdr:to>
    <cdr:sp macro="" textlink="">
      <cdr:nvSpPr>
        <cdr:cNvPr id="8" name="CaixaDeTexto 1"/>
        <cdr:cNvSpPr txBox="1"/>
      </cdr:nvSpPr>
      <cdr:spPr>
        <a:xfrm xmlns:a="http://schemas.openxmlformats.org/drawingml/2006/main">
          <a:off x="50800" y="50800"/>
          <a:ext cx="1704975"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pt-BR" sz="1800"/>
        </a:p>
      </cdr:txBody>
    </cdr:sp>
  </cdr:relSizeAnchor>
  <cdr:relSizeAnchor xmlns:cdr="http://schemas.openxmlformats.org/drawingml/2006/chartDrawing">
    <cdr:from>
      <cdr:x>0.49477</cdr:x>
      <cdr:y>0.89785</cdr:y>
    </cdr:from>
    <cdr:to>
      <cdr:x>0.6355</cdr:x>
      <cdr:y>0.94027</cdr:y>
    </cdr:to>
    <cdr:sp macro="" textlink="">
      <cdr:nvSpPr>
        <cdr:cNvPr id="10" name="CaixaDeTexto 9"/>
        <cdr:cNvSpPr txBox="1"/>
      </cdr:nvSpPr>
      <cdr:spPr>
        <a:xfrm xmlns:a="http://schemas.openxmlformats.org/drawingml/2006/main">
          <a:off x="6362699" y="9878484"/>
          <a:ext cx="1809750" cy="4667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pt-BR" sz="1100"/>
        </a:p>
      </cdr:txBody>
    </cdr:sp>
  </cdr:relSizeAnchor>
  <cdr:relSizeAnchor xmlns:cdr="http://schemas.openxmlformats.org/drawingml/2006/chartDrawing">
    <cdr:from>
      <cdr:x>0.44515</cdr:x>
      <cdr:y>0.88089</cdr:y>
    </cdr:from>
    <cdr:to>
      <cdr:x>0.63629</cdr:x>
      <cdr:y>0.96024</cdr:y>
    </cdr:to>
    <cdr:sp macro="" textlink="">
      <cdr:nvSpPr>
        <cdr:cNvPr id="11" name="CaixaDeTexto 10"/>
        <cdr:cNvSpPr txBox="1"/>
      </cdr:nvSpPr>
      <cdr:spPr>
        <a:xfrm xmlns:a="http://schemas.openxmlformats.org/drawingml/2006/main">
          <a:off x="3438461" y="3709488"/>
          <a:ext cx="1476440" cy="3341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1600" b="1" dirty="0"/>
            <a:t>Financiamento</a:t>
          </a:r>
          <a:r>
            <a:rPr lang="pt-BR" sz="1600" dirty="0"/>
            <a:t> </a:t>
          </a:r>
          <a:r>
            <a:rPr lang="pt-BR" sz="1600" b="1" dirty="0"/>
            <a:t>Atual</a:t>
          </a:r>
        </a:p>
      </cdr:txBody>
    </cdr:sp>
  </cdr:relSizeAnchor>
  <cdr:relSizeAnchor xmlns:cdr="http://schemas.openxmlformats.org/drawingml/2006/chartDrawing">
    <cdr:from>
      <cdr:x>0.66883</cdr:x>
      <cdr:y>0.91689</cdr:y>
    </cdr:from>
    <cdr:to>
      <cdr:x>0.87104</cdr:x>
      <cdr:y>0.95498</cdr:y>
    </cdr:to>
    <cdr:sp macro="" textlink="">
      <cdr:nvSpPr>
        <cdr:cNvPr id="12" name="CaixaDeTexto 11"/>
        <cdr:cNvSpPr txBox="1"/>
      </cdr:nvSpPr>
      <cdr:spPr>
        <a:xfrm xmlns:a="http://schemas.openxmlformats.org/drawingml/2006/main">
          <a:off x="8601074" y="10088034"/>
          <a:ext cx="2600325" cy="4191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pt-BR" sz="1100"/>
        </a:p>
      </cdr:txBody>
    </cdr:sp>
  </cdr:relSizeAnchor>
  <cdr:relSizeAnchor xmlns:cdr="http://schemas.openxmlformats.org/drawingml/2006/chartDrawing">
    <cdr:from>
      <cdr:x>0.66957</cdr:x>
      <cdr:y>0.89012</cdr:y>
    </cdr:from>
    <cdr:to>
      <cdr:x>0.83549</cdr:x>
      <cdr:y>0.95758</cdr:y>
    </cdr:to>
    <cdr:sp macro="" textlink="">
      <cdr:nvSpPr>
        <cdr:cNvPr id="13" name="CaixaDeTexto 12"/>
        <cdr:cNvSpPr txBox="1"/>
      </cdr:nvSpPr>
      <cdr:spPr>
        <a:xfrm xmlns:a="http://schemas.openxmlformats.org/drawingml/2006/main">
          <a:off x="5171943" y="3748338"/>
          <a:ext cx="1281612" cy="2840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1400" b="1" dirty="0"/>
            <a:t>Nova</a:t>
          </a:r>
          <a:r>
            <a:rPr lang="pt-BR" sz="1100" dirty="0"/>
            <a:t> </a:t>
          </a:r>
          <a:r>
            <a:rPr lang="pt-BR" sz="1400" b="1" dirty="0"/>
            <a:t>Proposta</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27/07/2015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27/07/2015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solidFill>
                  <a:prstClr val="black"/>
                </a:solidFill>
              </a:rPr>
              <a:pPr>
                <a:defRPr/>
              </a:pPr>
              <a:t>2</a:t>
            </a:fld>
            <a:endParaRPr lang="pt-BR">
              <a:solidFill>
                <a:prstClr val="black"/>
              </a:solidFill>
            </a:endParaRPr>
          </a:p>
        </p:txBody>
      </p:sp>
    </p:spTree>
    <p:extLst>
      <p:ext uri="{BB962C8B-B14F-4D97-AF65-F5344CB8AC3E}">
        <p14:creationId xmlns:p14="http://schemas.microsoft.com/office/powerpoint/2010/main" val="2878180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49811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59635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44432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CE32B9A-830F-4286-9243-F1250B843B86}" type="slidenum">
              <a:rPr lang="pt-BR" smtClean="0">
                <a:solidFill>
                  <a:prstClr val="black"/>
                </a:solidFill>
              </a:rPr>
              <a:pPr/>
              <a:t>42</a:t>
            </a:fld>
            <a:endParaRPr lang="pt-BR">
              <a:solidFill>
                <a:prstClr val="black"/>
              </a:solidFill>
            </a:endParaRPr>
          </a:p>
        </p:txBody>
      </p:sp>
    </p:spTree>
    <p:extLst>
      <p:ext uri="{BB962C8B-B14F-4D97-AF65-F5344CB8AC3E}">
        <p14:creationId xmlns:p14="http://schemas.microsoft.com/office/powerpoint/2010/main" val="3301725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26239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110868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176490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823745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023881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287153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07255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69167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45603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3304074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1600789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2F2F2">
                    <a:lumMod val="50000"/>
                  </a:srgbClr>
                </a:solidFill>
                <a:latin typeface="Tahoma" panose="020B0604030504040204" pitchFamily="34" charset="0"/>
                <a:ea typeface="Tahoma" panose="020B0604030504040204" pitchFamily="34" charset="0"/>
                <a:cs typeface="Tahoma" panose="020B0604030504040204" pitchFamily="34" charset="0"/>
              </a:rPr>
              <a:t>Reunião Comitê </a:t>
            </a:r>
            <a:r>
              <a:rPr lang="en-US" sz="900" dirty="0" err="1" smtClean="0">
                <a:solidFill>
                  <a:srgbClr val="F2F2F2">
                    <a:lumMod val="50000"/>
                  </a:srgbClr>
                </a:solidFill>
                <a:latin typeface="Tahoma" panose="020B0604030504040204" pitchFamily="34" charset="0"/>
                <a:ea typeface="Tahoma" panose="020B0604030504040204" pitchFamily="34" charset="0"/>
                <a:cs typeface="Tahoma" panose="020B0604030504040204" pitchFamily="34" charset="0"/>
              </a:rPr>
              <a:t>Jurídico</a:t>
            </a:r>
            <a:r>
              <a:rPr lang="en-US" sz="900" dirty="0" smtClean="0">
                <a:solidFill>
                  <a:srgbClr val="F2F2F2">
                    <a:lumMod val="50000"/>
                  </a:srgbClr>
                </a:solidFill>
                <a:latin typeface="Tahoma" panose="020B0604030504040204" pitchFamily="34" charset="0"/>
                <a:ea typeface="Tahoma" panose="020B0604030504040204" pitchFamily="34" charset="0"/>
                <a:cs typeface="Tahoma" panose="020B0604030504040204" pitchFamily="34" charset="0"/>
              </a:rPr>
              <a:t> ┃21 </a:t>
            </a:r>
            <a:r>
              <a:rPr lang="pt-BR" sz="900" dirty="0" smtClean="0">
                <a:solidFill>
                  <a:srgbClr val="F2F2F2">
                    <a:lumMod val="50000"/>
                  </a:srgbClr>
                </a:solidFill>
                <a:latin typeface="Tahoma" panose="020B0604030504040204" pitchFamily="34" charset="0"/>
                <a:ea typeface="Tahoma" panose="020B0604030504040204" pitchFamily="34" charset="0"/>
                <a:cs typeface="Tahoma" panose="020B0604030504040204" pitchFamily="34" charset="0"/>
              </a:rPr>
              <a:t>de Julho de 2015</a:t>
            </a:r>
            <a:endParaRPr lang="en-US" sz="900" dirty="0" smtClean="0">
              <a:solidFill>
                <a:srgbClr val="F2F2F2">
                  <a:lumMod val="50000"/>
                </a:srgb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rgbClr val="FFFFFF"/>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rgbClr val="FFFFFF"/>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FFFF"/>
              </a:solidFill>
            </a:endParaRP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FFFF"/>
              </a:solidFill>
            </a:endParaRPr>
          </a:p>
        </p:txBody>
      </p:sp>
    </p:spTree>
    <p:extLst>
      <p:ext uri="{BB962C8B-B14F-4D97-AF65-F5344CB8AC3E}">
        <p14:creationId xmlns:p14="http://schemas.microsoft.com/office/powerpoint/2010/main" val="1314603641"/>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236895883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806" cy="6857999"/>
          </a:xfrm>
          <a:prstGeom prst="rect">
            <a:avLst/>
          </a:prstGeom>
          <a:noFill/>
        </p:spPr>
      </p:pic>
      <p:cxnSp>
        <p:nvCxnSpPr>
          <p:cNvPr id="6" name="Conector reto 5"/>
          <p:cNvCxnSpPr/>
          <p:nvPr userDrawn="1"/>
        </p:nvCxnSpPr>
        <p:spPr>
          <a:xfrm flipH="1">
            <a:off x="458321" y="1556415"/>
            <a:ext cx="334798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ítulo 7"/>
          <p:cNvSpPr>
            <a:spLocks noGrp="1"/>
          </p:cNvSpPr>
          <p:nvPr>
            <p:ph type="title"/>
          </p:nvPr>
        </p:nvSpPr>
        <p:spPr>
          <a:xfrm>
            <a:off x="404048" y="950031"/>
            <a:ext cx="5093061" cy="535531"/>
          </a:xfrm>
          <a:prstGeom prst="rect">
            <a:avLst/>
          </a:prstGeom>
          <a:noFill/>
        </p:spPr>
        <p:txBody>
          <a:bodyPr wrap="none" rtlCol="0">
            <a:spAutoFit/>
          </a:bodyPr>
          <a:lstStyle>
            <a:lvl1pPr>
              <a:defRPr lang="pt-BR" sz="3200" dirty="0">
                <a:solidFill>
                  <a:schemeClr val="accent2"/>
                </a:solidFill>
                <a:latin typeface="Univers LT Std 47 Cn Lt" panose="020B0406020202040204" pitchFamily="34" charset="0"/>
                <a:ea typeface="+mn-ea"/>
                <a:cs typeface="+mn-cs"/>
              </a:defRPr>
            </a:lvl1pPr>
          </a:lstStyle>
          <a:p>
            <a:pPr marL="0" lvl="0"/>
            <a:r>
              <a:rPr lang="pt-BR" dirty="0" smtClean="0"/>
              <a:t>Clique para editar o título mestre</a:t>
            </a:r>
            <a:endParaRPr lang="pt-BR" dirty="0"/>
          </a:p>
        </p:txBody>
      </p:sp>
      <p:sp>
        <p:nvSpPr>
          <p:cNvPr id="12" name="Espaço Reservado para Texto 11"/>
          <p:cNvSpPr>
            <a:spLocks noGrp="1"/>
          </p:cNvSpPr>
          <p:nvPr>
            <p:ph type="body" sz="quarter" idx="10"/>
          </p:nvPr>
        </p:nvSpPr>
        <p:spPr>
          <a:xfrm>
            <a:off x="404048" y="1561280"/>
            <a:ext cx="2465740" cy="300082"/>
          </a:xfrm>
          <a:prstGeom prst="rect">
            <a:avLst/>
          </a:prstGeom>
          <a:noFill/>
        </p:spPr>
        <p:txBody>
          <a:bodyPr wrap="none" rtlCol="0">
            <a:spAutoFit/>
          </a:bodyPr>
          <a:lstStyle>
            <a:lvl1pPr marL="0" indent="0">
              <a:buNone/>
              <a:defRPr lang="pt-BR" sz="1500" smtClean="0">
                <a:solidFill>
                  <a:schemeClr val="tx1">
                    <a:lumMod val="65000"/>
                    <a:lumOff val="35000"/>
                  </a:schemeClr>
                </a:solidFill>
                <a:latin typeface="Univers LT Std 47 Cn Lt" panose="020B0406020202040204" pitchFamily="34" charset="0"/>
              </a:defRPr>
            </a:lvl1pPr>
            <a:lvl2pPr>
              <a:defRPr lang="pt-BR" sz="1800" smtClean="0"/>
            </a:lvl2pPr>
            <a:lvl3pPr>
              <a:defRPr lang="pt-BR" sz="1800" smtClean="0"/>
            </a:lvl3pPr>
            <a:lvl4pPr>
              <a:defRPr lang="pt-BR" smtClean="0"/>
            </a:lvl4pPr>
            <a:lvl5pPr>
              <a:defRPr lang="pt-BR"/>
            </a:lvl5pPr>
          </a:lstStyle>
          <a:p>
            <a:pPr marL="0" lvl="0"/>
            <a:r>
              <a:rPr lang="pt-BR" dirty="0" smtClean="0"/>
              <a:t>Clique para editar o texto mestre</a:t>
            </a:r>
          </a:p>
        </p:txBody>
      </p:sp>
    </p:spTree>
    <p:extLst>
      <p:ext uri="{BB962C8B-B14F-4D97-AF65-F5344CB8AC3E}">
        <p14:creationId xmlns:p14="http://schemas.microsoft.com/office/powerpoint/2010/main" val="12699941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8" name="Retângulo 27"/>
          <p:cNvSpPr/>
          <p:nvPr/>
        </p:nvSpPr>
        <p:spPr>
          <a:xfrm>
            <a:off x="1756250" y="1478020"/>
            <a:ext cx="60163" cy="377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FFFF"/>
              </a:solidFill>
            </a:endParaRPr>
          </a:p>
        </p:txBody>
      </p:sp>
      <p:sp>
        <p:nvSpPr>
          <p:cNvPr id="29" name="Rectangle 14"/>
          <p:cNvSpPr>
            <a:spLocks noChangeArrowheads="1"/>
          </p:cNvSpPr>
          <p:nvPr userDrawn="1"/>
        </p:nvSpPr>
        <p:spPr bwMode="auto">
          <a:xfrm>
            <a:off x="1441300" y="553053"/>
            <a:ext cx="2867024" cy="461665"/>
          </a:xfrm>
          <a:prstGeom prst="rect">
            <a:avLst/>
          </a:prstGeom>
          <a:noFill/>
          <a:ln w="9525" algn="ctr">
            <a:noFill/>
            <a:miter lim="800000"/>
            <a:headEnd/>
            <a:tailEnd/>
          </a:ln>
          <a:effectLst>
            <a:prstShdw prst="shdw17" dist="17961" dir="2700000">
              <a:srgbClr val="708688"/>
            </a:prstShdw>
          </a:effectLst>
        </p:spPr>
        <p:txBody>
          <a:bodyPr wrap="square" anchor="ctr">
            <a:spAutoFit/>
          </a:bodyPr>
          <a:lstStyle/>
          <a:p>
            <a:pPr fontAlgn="auto">
              <a:spcBef>
                <a:spcPts val="0"/>
              </a:spcBef>
              <a:spcAft>
                <a:spcPts val="0"/>
              </a:spcAft>
            </a:pPr>
            <a:r>
              <a:rPr lang="pt-BR" sz="2400" dirty="0" smtClean="0">
                <a:solidFill>
                  <a:srgbClr val="505050"/>
                </a:solidFill>
                <a:latin typeface="Univers LT Std 47 Cn Lt" panose="020B0406020202040204" pitchFamily="34" charset="0"/>
                <a:ea typeface="Tahoma" pitchFamily="34" charset="0"/>
                <a:cs typeface="Tahoma" pitchFamily="34" charset="0"/>
              </a:rPr>
              <a:t>AGENDA</a:t>
            </a:r>
            <a:endParaRPr lang="pt-BR" sz="2400" dirty="0">
              <a:solidFill>
                <a:srgbClr val="505050"/>
              </a:solidFill>
              <a:latin typeface="Univers LT Std 47 Cn Lt" panose="020B0406020202040204" pitchFamily="34" charset="0"/>
              <a:ea typeface="Tahoma" pitchFamily="34" charset="0"/>
              <a:cs typeface="Tahoma" pitchFamily="34" charset="0"/>
            </a:endParaRPr>
          </a:p>
        </p:txBody>
      </p:sp>
      <p:sp>
        <p:nvSpPr>
          <p:cNvPr id="30" name="Retângulo 29"/>
          <p:cNvSpPr/>
          <p:nvPr userDrawn="1"/>
        </p:nvSpPr>
        <p:spPr>
          <a:xfrm>
            <a:off x="1495794" y="1014718"/>
            <a:ext cx="7648206" cy="36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FFFF"/>
              </a:solidFill>
            </a:endParaRPr>
          </a:p>
        </p:txBody>
      </p:sp>
      <p:sp>
        <p:nvSpPr>
          <p:cNvPr id="47" name="Espaço Reservado para Texto 31"/>
          <p:cNvSpPr>
            <a:spLocks noGrp="1"/>
          </p:cNvSpPr>
          <p:nvPr>
            <p:ph type="body" sz="quarter" idx="15"/>
          </p:nvPr>
        </p:nvSpPr>
        <p:spPr>
          <a:xfrm>
            <a:off x="1809652" y="2001460"/>
            <a:ext cx="4379347" cy="611460"/>
          </a:xfrm>
          <a:prstGeom prst="rect">
            <a:avLst/>
          </a:prstGeom>
          <a:noFill/>
          <a:ln w="9525" algn="ctr">
            <a:noFill/>
            <a:miter lim="800000"/>
            <a:headEnd/>
            <a:tailEnd/>
          </a:ln>
          <a:effectLst/>
          <a:scene3d>
            <a:camera prst="orthographicFront"/>
            <a:lightRig rig="threePt" dir="t">
              <a:rot lat="0" lon="0" rev="1200000"/>
            </a:lightRig>
          </a:scene3d>
          <a:sp3d>
            <a:bevelT w="63500" h="25400"/>
          </a:sp3d>
        </p:spPr>
        <p:txBody>
          <a:bodyPr wrap="none" anchor="ctr"/>
          <a:lstStyle>
            <a:lvl1pPr marL="0" indent="0">
              <a:buNone/>
              <a:defRPr lang="pt-BR" sz="1600" kern="1200" dirty="0" smtClean="0">
                <a:solidFill>
                  <a:schemeClr val="accent4"/>
                </a:solidFill>
                <a:latin typeface="Univers LT Std 47 Cn Lt" panose="020B0406020202040204" pitchFamily="34" charset="0"/>
                <a:ea typeface="Tahoma" pitchFamily="34" charset="0"/>
                <a:cs typeface="Tahoma" pitchFamily="34" charset="0"/>
              </a:defRPr>
            </a:lvl1pPr>
            <a:lvl2pPr>
              <a:defRPr lang="pt-BR" sz="1800" smtClean="0"/>
            </a:lvl2pPr>
            <a:lvl3pPr>
              <a:defRPr lang="pt-BR" sz="1800" smtClean="0"/>
            </a:lvl3pPr>
            <a:lvl4pPr>
              <a:defRPr lang="pt-BR" smtClean="0"/>
            </a:lvl4pPr>
            <a:lvl5pPr>
              <a:defRPr lang="pt-BR"/>
            </a:lvl5pPr>
          </a:lstStyle>
          <a:p>
            <a:pPr marL="0" lvl="0"/>
            <a:r>
              <a:rPr lang="pt-BR" dirty="0" smtClean="0"/>
              <a:t>Clique para editar o texto mestre</a:t>
            </a:r>
          </a:p>
        </p:txBody>
      </p:sp>
      <p:sp>
        <p:nvSpPr>
          <p:cNvPr id="51" name="Espaço Reservado para Texto 31"/>
          <p:cNvSpPr>
            <a:spLocks noGrp="1"/>
          </p:cNvSpPr>
          <p:nvPr>
            <p:ph type="body" sz="quarter" idx="16"/>
          </p:nvPr>
        </p:nvSpPr>
        <p:spPr>
          <a:xfrm>
            <a:off x="1805563" y="2651671"/>
            <a:ext cx="4379347" cy="611460"/>
          </a:xfrm>
          <a:prstGeom prst="rect">
            <a:avLst/>
          </a:prstGeom>
          <a:noFill/>
          <a:ln w="9525" algn="ctr">
            <a:noFill/>
            <a:miter lim="800000"/>
            <a:headEnd/>
            <a:tailEnd/>
          </a:ln>
          <a:effectLst/>
          <a:scene3d>
            <a:camera prst="orthographicFront"/>
            <a:lightRig rig="threePt" dir="t">
              <a:rot lat="0" lon="0" rev="1200000"/>
            </a:lightRig>
          </a:scene3d>
          <a:sp3d>
            <a:bevelT w="63500" h="25400"/>
          </a:sp3d>
        </p:spPr>
        <p:txBody>
          <a:bodyPr wrap="none" anchor="ctr"/>
          <a:lstStyle>
            <a:lvl1pPr marL="0" indent="0">
              <a:buNone/>
              <a:defRPr lang="pt-BR" sz="1600" kern="1200" dirty="0" smtClean="0">
                <a:solidFill>
                  <a:schemeClr val="accent4"/>
                </a:solidFill>
                <a:latin typeface="Univers LT Std 47 Cn Lt" panose="020B0406020202040204" pitchFamily="34" charset="0"/>
                <a:ea typeface="Tahoma" pitchFamily="34" charset="0"/>
                <a:cs typeface="Tahoma" pitchFamily="34" charset="0"/>
              </a:defRPr>
            </a:lvl1pPr>
            <a:lvl2pPr>
              <a:defRPr lang="pt-BR" sz="1800" smtClean="0"/>
            </a:lvl2pPr>
            <a:lvl3pPr>
              <a:defRPr lang="pt-BR" sz="1800" smtClean="0"/>
            </a:lvl3pPr>
            <a:lvl4pPr>
              <a:defRPr lang="pt-BR" smtClean="0"/>
            </a:lvl4pPr>
            <a:lvl5pPr>
              <a:defRPr lang="pt-BR"/>
            </a:lvl5pPr>
          </a:lstStyle>
          <a:p>
            <a:pPr marL="0" lvl="0"/>
            <a:r>
              <a:rPr lang="pt-BR" dirty="0" smtClean="0"/>
              <a:t>Clique para editar o texto mestre</a:t>
            </a:r>
          </a:p>
        </p:txBody>
      </p:sp>
      <p:sp>
        <p:nvSpPr>
          <p:cNvPr id="55" name="Espaço Reservado para Texto 31"/>
          <p:cNvSpPr>
            <a:spLocks noGrp="1"/>
          </p:cNvSpPr>
          <p:nvPr>
            <p:ph type="body" sz="quarter" idx="17"/>
          </p:nvPr>
        </p:nvSpPr>
        <p:spPr>
          <a:xfrm>
            <a:off x="1809652" y="3302644"/>
            <a:ext cx="4379347" cy="611460"/>
          </a:xfrm>
          <a:prstGeom prst="rect">
            <a:avLst/>
          </a:prstGeom>
          <a:noFill/>
          <a:ln w="9525" algn="ctr">
            <a:noFill/>
            <a:miter lim="800000"/>
            <a:headEnd/>
            <a:tailEnd/>
          </a:ln>
          <a:effectLst/>
          <a:scene3d>
            <a:camera prst="orthographicFront"/>
            <a:lightRig rig="threePt" dir="t">
              <a:rot lat="0" lon="0" rev="1200000"/>
            </a:lightRig>
          </a:scene3d>
          <a:sp3d>
            <a:bevelT w="63500" h="25400"/>
          </a:sp3d>
        </p:spPr>
        <p:txBody>
          <a:bodyPr wrap="none" anchor="ctr"/>
          <a:lstStyle>
            <a:lvl1pPr marL="0" indent="0">
              <a:buNone/>
              <a:defRPr lang="pt-BR" sz="1600" kern="1200" dirty="0" smtClean="0">
                <a:solidFill>
                  <a:schemeClr val="accent4"/>
                </a:solidFill>
                <a:latin typeface="Univers LT Std 47 Cn Lt" panose="020B0406020202040204" pitchFamily="34" charset="0"/>
                <a:ea typeface="Tahoma" pitchFamily="34" charset="0"/>
                <a:cs typeface="Tahoma" pitchFamily="34" charset="0"/>
              </a:defRPr>
            </a:lvl1pPr>
            <a:lvl2pPr>
              <a:defRPr lang="pt-BR" sz="1800" smtClean="0"/>
            </a:lvl2pPr>
            <a:lvl3pPr>
              <a:defRPr lang="pt-BR" sz="1800" smtClean="0"/>
            </a:lvl3pPr>
            <a:lvl4pPr>
              <a:defRPr lang="pt-BR" smtClean="0"/>
            </a:lvl4pPr>
            <a:lvl5pPr>
              <a:defRPr lang="pt-BR"/>
            </a:lvl5pPr>
          </a:lstStyle>
          <a:p>
            <a:pPr marL="0" lvl="0"/>
            <a:r>
              <a:rPr lang="pt-BR" dirty="0" smtClean="0"/>
              <a:t>Clique para editar o texto mestre</a:t>
            </a:r>
          </a:p>
        </p:txBody>
      </p:sp>
      <p:sp>
        <p:nvSpPr>
          <p:cNvPr id="59" name="Espaço Reservado para Texto 31"/>
          <p:cNvSpPr>
            <a:spLocks noGrp="1"/>
          </p:cNvSpPr>
          <p:nvPr>
            <p:ph type="body" sz="quarter" idx="18"/>
          </p:nvPr>
        </p:nvSpPr>
        <p:spPr>
          <a:xfrm>
            <a:off x="1805563" y="3953790"/>
            <a:ext cx="4379347" cy="611460"/>
          </a:xfrm>
          <a:prstGeom prst="rect">
            <a:avLst/>
          </a:prstGeom>
          <a:noFill/>
          <a:ln w="9525" algn="ctr">
            <a:noFill/>
            <a:miter lim="800000"/>
            <a:headEnd/>
            <a:tailEnd/>
          </a:ln>
          <a:effectLst/>
          <a:scene3d>
            <a:camera prst="orthographicFront"/>
            <a:lightRig rig="threePt" dir="t">
              <a:rot lat="0" lon="0" rev="1200000"/>
            </a:lightRig>
          </a:scene3d>
          <a:sp3d>
            <a:bevelT w="63500" h="25400"/>
          </a:sp3d>
        </p:spPr>
        <p:txBody>
          <a:bodyPr wrap="none" anchor="ctr"/>
          <a:lstStyle>
            <a:lvl1pPr marL="0" indent="0">
              <a:buNone/>
              <a:defRPr lang="pt-BR" sz="1600" kern="1200" dirty="0" smtClean="0">
                <a:solidFill>
                  <a:schemeClr val="accent4"/>
                </a:solidFill>
                <a:latin typeface="Univers LT Std 47 Cn Lt" panose="020B0406020202040204" pitchFamily="34" charset="0"/>
                <a:ea typeface="Tahoma" pitchFamily="34" charset="0"/>
                <a:cs typeface="Tahoma" pitchFamily="34" charset="0"/>
              </a:defRPr>
            </a:lvl1pPr>
            <a:lvl2pPr>
              <a:defRPr lang="pt-BR" sz="1800" smtClean="0"/>
            </a:lvl2pPr>
            <a:lvl3pPr>
              <a:defRPr lang="pt-BR" sz="1800" smtClean="0"/>
            </a:lvl3pPr>
            <a:lvl4pPr>
              <a:defRPr lang="pt-BR" smtClean="0"/>
            </a:lvl4pPr>
            <a:lvl5pPr>
              <a:defRPr lang="pt-BR"/>
            </a:lvl5pPr>
          </a:lstStyle>
          <a:p>
            <a:pPr marL="0" lvl="0"/>
            <a:r>
              <a:rPr lang="pt-BR" dirty="0" smtClean="0"/>
              <a:t>Clique para editar o texto mestre</a:t>
            </a:r>
          </a:p>
        </p:txBody>
      </p:sp>
      <p:sp>
        <p:nvSpPr>
          <p:cNvPr id="61" name="Espaço Reservado para Texto 31"/>
          <p:cNvSpPr>
            <a:spLocks noGrp="1"/>
          </p:cNvSpPr>
          <p:nvPr>
            <p:ph type="body" sz="quarter" idx="14"/>
          </p:nvPr>
        </p:nvSpPr>
        <p:spPr>
          <a:xfrm>
            <a:off x="1813490" y="1350720"/>
            <a:ext cx="4379347" cy="612000"/>
          </a:xfrm>
          <a:prstGeom prst="rect">
            <a:avLst/>
          </a:prstGeom>
          <a:noFill/>
          <a:ln w="9525" algn="ctr">
            <a:noFill/>
            <a:miter lim="800000"/>
            <a:headEnd/>
            <a:tailEnd/>
          </a:ln>
          <a:effectLst/>
          <a:scene3d>
            <a:camera prst="orthographicFront"/>
            <a:lightRig rig="threePt" dir="t">
              <a:rot lat="0" lon="0" rev="1200000"/>
            </a:lightRig>
          </a:scene3d>
          <a:sp3d>
            <a:bevelT w="63500" h="25400"/>
          </a:sp3d>
        </p:spPr>
        <p:txBody>
          <a:bodyPr wrap="none" anchor="ctr"/>
          <a:lstStyle>
            <a:lvl1pPr marL="0" indent="0">
              <a:buNone/>
              <a:defRPr lang="pt-BR" sz="1600" smtClean="0">
                <a:solidFill>
                  <a:schemeClr val="accent4"/>
                </a:solidFill>
                <a:latin typeface="Univers LT Std 47 Cn Lt" panose="020B0406020202040204" pitchFamily="34" charset="0"/>
                <a:ea typeface="Tahoma" pitchFamily="34" charset="0"/>
                <a:cs typeface="Tahoma" pitchFamily="34" charset="0"/>
              </a:defRPr>
            </a:lvl1pPr>
            <a:lvl2pPr>
              <a:defRPr lang="pt-BR" sz="1800" smtClean="0"/>
            </a:lvl2pPr>
            <a:lvl3pPr>
              <a:defRPr lang="pt-BR" sz="1800" smtClean="0"/>
            </a:lvl3pPr>
            <a:lvl4pPr>
              <a:defRPr lang="pt-BR" smtClean="0"/>
            </a:lvl4pPr>
            <a:lvl5pPr>
              <a:defRPr lang="pt-BR"/>
            </a:lvl5pPr>
          </a:lstStyle>
          <a:p>
            <a:pPr marL="0" lvl="0"/>
            <a:r>
              <a:rPr lang="pt-BR" dirty="0" smtClean="0"/>
              <a:t>Clique para editar o texto mestre</a:t>
            </a:r>
          </a:p>
        </p:txBody>
      </p:sp>
    </p:spTree>
    <p:extLst>
      <p:ext uri="{BB962C8B-B14F-4D97-AF65-F5344CB8AC3E}">
        <p14:creationId xmlns:p14="http://schemas.microsoft.com/office/powerpoint/2010/main" val="24611286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96" y="0"/>
            <a:ext cx="9141804" cy="6857998"/>
          </a:xfrm>
          <a:prstGeom prst="rect">
            <a:avLst/>
          </a:prstGeom>
        </p:spPr>
      </p:pic>
      <p:cxnSp>
        <p:nvCxnSpPr>
          <p:cNvPr id="10" name="Conector reto 9"/>
          <p:cNvCxnSpPr/>
          <p:nvPr userDrawn="1"/>
        </p:nvCxnSpPr>
        <p:spPr>
          <a:xfrm flipH="1">
            <a:off x="514350" y="6362700"/>
            <a:ext cx="6724651"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CaixaDeTexto 28"/>
          <p:cNvSpPr txBox="1"/>
          <p:nvPr userDrawn="1"/>
        </p:nvSpPr>
        <p:spPr>
          <a:xfrm>
            <a:off x="521361" y="6396109"/>
            <a:ext cx="162061" cy="154709"/>
          </a:xfrm>
          <a:prstGeom prst="rect">
            <a:avLst/>
          </a:prstGeom>
          <a:solidFill>
            <a:schemeClr val="accent2"/>
          </a:solidFill>
          <a:ln w="6350">
            <a:noFill/>
          </a:ln>
        </p:spPr>
        <p:txBody>
          <a:bodyPr wrap="square" lIns="0" tIns="18000" rIns="0" bIns="0" rtlCol="0" anchor="ctr" anchorCtr="0">
            <a:noAutofit/>
          </a:bodyPr>
          <a:lstStyle/>
          <a:p>
            <a:pPr algn="ctr" fontAlgn="auto">
              <a:spcBef>
                <a:spcPts val="0"/>
              </a:spcBef>
              <a:spcAft>
                <a:spcPts val="0"/>
              </a:spcAft>
            </a:pPr>
            <a:fld id="{8E626874-A791-4282-9848-F2F23069811C}" type="slidenum">
              <a:rPr lang="pt-BR" sz="700" smtClean="0">
                <a:solidFill>
                  <a:srgbClr val="FFFFFF"/>
                </a:solidFill>
                <a:latin typeface="Univers LT Std 47 Cn Lt" panose="020B0406020202040204" pitchFamily="34" charset="0"/>
                <a:cs typeface="+mn-cs"/>
              </a:rPr>
              <a:pPr algn="ctr" fontAlgn="auto">
                <a:spcBef>
                  <a:spcPts val="0"/>
                </a:spcBef>
                <a:spcAft>
                  <a:spcPts val="0"/>
                </a:spcAft>
              </a:pPr>
              <a:t>‹nº›</a:t>
            </a:fld>
            <a:endParaRPr lang="pt-BR" sz="700" dirty="0">
              <a:solidFill>
                <a:srgbClr val="FFFFFF"/>
              </a:solidFill>
              <a:latin typeface="Univers LT Std 47 Cn Lt" panose="020B0406020202040204" pitchFamily="34" charset="0"/>
              <a:cs typeface="+mn-cs"/>
            </a:endParaRPr>
          </a:p>
        </p:txBody>
      </p:sp>
      <p:cxnSp>
        <p:nvCxnSpPr>
          <p:cNvPr id="13" name="Conector reto 12"/>
          <p:cNvCxnSpPr/>
          <p:nvPr userDrawn="1"/>
        </p:nvCxnSpPr>
        <p:spPr>
          <a:xfrm>
            <a:off x="516731" y="681038"/>
            <a:ext cx="809246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ço Reservado para Texto 15"/>
          <p:cNvSpPr>
            <a:spLocks noGrp="1"/>
          </p:cNvSpPr>
          <p:nvPr>
            <p:ph type="body" sz="quarter" idx="10" hasCustomPrompt="1"/>
          </p:nvPr>
        </p:nvSpPr>
        <p:spPr>
          <a:xfrm>
            <a:off x="516731" y="371674"/>
            <a:ext cx="8124031" cy="290513"/>
          </a:xfrm>
          <a:prstGeom prst="rect">
            <a:avLst/>
          </a:prstGeom>
        </p:spPr>
        <p:txBody>
          <a:bodyPr/>
          <a:lstStyle>
            <a:lvl1pPr marL="0" indent="0">
              <a:buNone/>
              <a:defRPr lang="pt-BR" sz="1800" b="0" kern="1200" dirty="0" smtClean="0">
                <a:solidFill>
                  <a:schemeClr val="accent2"/>
                </a:solidFill>
                <a:latin typeface="Univers LT Std 47 Cn Lt" panose="020B0406020202040204" pitchFamily="34" charset="0"/>
                <a:ea typeface="+mn-ea"/>
                <a:cs typeface="Tahoma" pitchFamily="34" charset="0"/>
              </a:defRPr>
            </a:lvl1pPr>
          </a:lstStyle>
          <a:p>
            <a:pPr lvl="0"/>
            <a:r>
              <a:rPr lang="pt-BR" dirty="0" smtClean="0"/>
              <a:t>CLIQUE PARA INSERIR UM TÍTULO</a:t>
            </a:r>
          </a:p>
        </p:txBody>
      </p:sp>
      <p:sp>
        <p:nvSpPr>
          <p:cNvPr id="15" name="Espaço Reservado para Texto 17"/>
          <p:cNvSpPr>
            <a:spLocks noGrp="1"/>
          </p:cNvSpPr>
          <p:nvPr>
            <p:ph type="body" sz="quarter" idx="11" hasCustomPrompt="1"/>
          </p:nvPr>
        </p:nvSpPr>
        <p:spPr>
          <a:xfrm>
            <a:off x="514349" y="707826"/>
            <a:ext cx="8126413" cy="273052"/>
          </a:xfrm>
          <a:prstGeom prst="rect">
            <a:avLst/>
          </a:prstGeom>
        </p:spPr>
        <p:txBody>
          <a:bodyPr/>
          <a:lstStyle>
            <a:lvl1pPr marL="0" indent="0">
              <a:buNone/>
              <a:defRPr lang="pt-BR" sz="1600" b="0" kern="1200" dirty="0" smtClean="0">
                <a:solidFill>
                  <a:schemeClr val="tx1">
                    <a:lumMod val="50000"/>
                    <a:lumOff val="50000"/>
                  </a:schemeClr>
                </a:solidFill>
                <a:latin typeface="Univers LT Std 47 Cn Lt" panose="020B0406020202040204" pitchFamily="34" charset="0"/>
                <a:ea typeface="+mn-ea"/>
                <a:cs typeface="Tahoma" pitchFamily="34" charset="0"/>
              </a:defRPr>
            </a:lvl1pPr>
          </a:lstStyle>
          <a:p>
            <a:pPr lvl="0"/>
            <a:r>
              <a:rPr lang="pt-BR" dirty="0" smtClean="0"/>
              <a:t>Clique para inserir um subtítulo</a:t>
            </a:r>
          </a:p>
        </p:txBody>
      </p:sp>
      <p:sp>
        <p:nvSpPr>
          <p:cNvPr id="9" name="Espaço Reservado para Conteúdo 2"/>
          <p:cNvSpPr>
            <a:spLocks noGrp="1"/>
          </p:cNvSpPr>
          <p:nvPr>
            <p:ph sz="quarter" idx="12"/>
          </p:nvPr>
        </p:nvSpPr>
        <p:spPr>
          <a:xfrm>
            <a:off x="514350" y="1341438"/>
            <a:ext cx="8126412" cy="4747491"/>
          </a:xfrm>
          <a:prstGeom prst="rect">
            <a:avLst/>
          </a:prstGeom>
        </p:spPr>
        <p:txBody>
          <a:bodyPr/>
          <a:lstStyle>
            <a:lvl1pPr marL="228600" indent="-228600" algn="just">
              <a:buFontTx/>
              <a:buBlip>
                <a:blip r:embed="rId3"/>
              </a:buBlip>
              <a:defRPr sz="1600">
                <a:solidFill>
                  <a:schemeClr val="tx1">
                    <a:lumMod val="65000"/>
                    <a:lumOff val="35000"/>
                  </a:schemeClr>
                </a:solidFill>
                <a:latin typeface="Univers LT Std 47 Cn Lt" panose="020B0406020202040204" pitchFamily="34" charset="0"/>
              </a:defRPr>
            </a:lvl1pPr>
            <a:lvl2pPr marL="457200" indent="0">
              <a:buFontTx/>
              <a:buNone/>
              <a:defRPr sz="1400">
                <a:solidFill>
                  <a:schemeClr val="tx1">
                    <a:lumMod val="65000"/>
                    <a:lumOff val="35000"/>
                  </a:schemeClr>
                </a:solidFill>
                <a:latin typeface="Univers LT Std 47 Cn Lt" panose="020B0406020202040204" pitchFamily="34" charset="0"/>
              </a:defRPr>
            </a:lvl2pPr>
            <a:lvl3pPr marL="914400" indent="0">
              <a:buFontTx/>
              <a:buNone/>
              <a:defRPr sz="1400">
                <a:solidFill>
                  <a:schemeClr val="tx1">
                    <a:lumMod val="65000"/>
                    <a:lumOff val="35000"/>
                  </a:schemeClr>
                </a:solidFill>
                <a:latin typeface="Univers LT Std 47 Cn Lt" panose="020B0406020202040204" pitchFamily="34" charset="0"/>
              </a:defRPr>
            </a:lvl3pPr>
            <a:lvl4pPr marL="1371600" indent="0">
              <a:buFontTx/>
              <a:buNone/>
              <a:defRPr sz="1400">
                <a:solidFill>
                  <a:schemeClr val="tx1">
                    <a:lumMod val="65000"/>
                    <a:lumOff val="35000"/>
                  </a:schemeClr>
                </a:solidFill>
                <a:latin typeface="Univers LT Std 47 Cn Lt" panose="020B0406020202040204" pitchFamily="34" charset="0"/>
              </a:defRPr>
            </a:lvl4pPr>
            <a:lvl5pPr marL="1828800" indent="0">
              <a:buFontTx/>
              <a:buNone/>
              <a:defRPr sz="1400">
                <a:solidFill>
                  <a:schemeClr val="tx1">
                    <a:lumMod val="65000"/>
                    <a:lumOff val="35000"/>
                  </a:schemeClr>
                </a:solidFill>
                <a:latin typeface="Univers LT Std 47 Cn Lt" panose="020B0406020202040204" pitchFamily="34" charset="0"/>
              </a:defRPr>
            </a:lvl5pPr>
          </a:lstStyle>
          <a:p>
            <a:pPr lvl="0"/>
            <a:r>
              <a:rPr lang="pt-BR" dirty="0" smtClean="0"/>
              <a:t>Clique para editar o texto mestre</a:t>
            </a:r>
          </a:p>
          <a:p>
            <a:pPr lvl="0"/>
            <a:endParaRPr lang="pt-BR" dirty="0" smtClean="0"/>
          </a:p>
        </p:txBody>
      </p:sp>
    </p:spTree>
    <p:extLst>
      <p:ext uri="{BB962C8B-B14F-4D97-AF65-F5344CB8AC3E}">
        <p14:creationId xmlns:p14="http://schemas.microsoft.com/office/powerpoint/2010/main" val="2726948106"/>
      </p:ext>
    </p:extLst>
  </p:cSld>
  <p:clrMapOvr>
    <a:masterClrMapping/>
  </p:clrMapOvr>
  <p:transition>
    <p:fade/>
  </p:transition>
  <p:timing>
    <p:tnLst>
      <p:par>
        <p:cTn id="1" dur="indefinite" restart="never" nodeType="tmRoot"/>
      </p:par>
    </p:tnLst>
  </p:timing>
  <p:hf hdr="0" ftr="0" dt="0"/>
  <p:extLst mod="1">
    <p:ext uri="{DCECCB84-F9BA-43D5-87BE-67443E8EF086}">
      <p15:sldGuideLst xmlns:p15="http://schemas.microsoft.com/office/powerpoint/2012/main">
        <p15:guide id="1"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96" y="0"/>
            <a:ext cx="9141804" cy="6857998"/>
          </a:xfrm>
          <a:prstGeom prst="rect">
            <a:avLst/>
          </a:prstGeom>
        </p:spPr>
      </p:pic>
      <p:cxnSp>
        <p:nvCxnSpPr>
          <p:cNvPr id="10" name="Conector reto 9"/>
          <p:cNvCxnSpPr/>
          <p:nvPr userDrawn="1"/>
        </p:nvCxnSpPr>
        <p:spPr>
          <a:xfrm flipH="1">
            <a:off x="514350" y="6362700"/>
            <a:ext cx="6724651"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CaixaDeTexto 28"/>
          <p:cNvSpPr txBox="1"/>
          <p:nvPr userDrawn="1"/>
        </p:nvSpPr>
        <p:spPr>
          <a:xfrm>
            <a:off x="521361" y="6396109"/>
            <a:ext cx="162061" cy="154709"/>
          </a:xfrm>
          <a:prstGeom prst="rect">
            <a:avLst/>
          </a:prstGeom>
          <a:solidFill>
            <a:schemeClr val="accent2"/>
          </a:solidFill>
          <a:ln w="6350">
            <a:noFill/>
          </a:ln>
        </p:spPr>
        <p:txBody>
          <a:bodyPr wrap="square" lIns="0" tIns="18000" rIns="0" bIns="0" rtlCol="0" anchor="ctr" anchorCtr="0">
            <a:noAutofit/>
          </a:bodyPr>
          <a:lstStyle/>
          <a:p>
            <a:pPr algn="ctr" fontAlgn="auto">
              <a:spcBef>
                <a:spcPts val="0"/>
              </a:spcBef>
              <a:spcAft>
                <a:spcPts val="0"/>
              </a:spcAft>
            </a:pPr>
            <a:fld id="{8E626874-A791-4282-9848-F2F23069811C}" type="slidenum">
              <a:rPr lang="pt-BR" sz="700" smtClean="0">
                <a:solidFill>
                  <a:srgbClr val="FFFFFF"/>
                </a:solidFill>
                <a:latin typeface="Univers LT Std 47 Cn Lt" panose="020B0406020202040204" pitchFamily="34" charset="0"/>
                <a:cs typeface="+mn-cs"/>
              </a:rPr>
              <a:pPr algn="ctr" fontAlgn="auto">
                <a:spcBef>
                  <a:spcPts val="0"/>
                </a:spcBef>
                <a:spcAft>
                  <a:spcPts val="0"/>
                </a:spcAft>
              </a:pPr>
              <a:t>‹nº›</a:t>
            </a:fld>
            <a:endParaRPr lang="pt-BR" sz="700" dirty="0">
              <a:solidFill>
                <a:srgbClr val="FFFFFF"/>
              </a:solidFill>
              <a:latin typeface="Univers LT Std 47 Cn Lt" panose="020B0406020202040204" pitchFamily="34" charset="0"/>
              <a:cs typeface="+mn-cs"/>
            </a:endParaRPr>
          </a:p>
        </p:txBody>
      </p:sp>
      <p:cxnSp>
        <p:nvCxnSpPr>
          <p:cNvPr id="13" name="Conector reto 12"/>
          <p:cNvCxnSpPr/>
          <p:nvPr userDrawn="1"/>
        </p:nvCxnSpPr>
        <p:spPr>
          <a:xfrm>
            <a:off x="516731" y="681038"/>
            <a:ext cx="809246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ço Reservado para Texto 15"/>
          <p:cNvSpPr>
            <a:spLocks noGrp="1"/>
          </p:cNvSpPr>
          <p:nvPr>
            <p:ph type="body" sz="quarter" idx="10" hasCustomPrompt="1"/>
          </p:nvPr>
        </p:nvSpPr>
        <p:spPr>
          <a:xfrm>
            <a:off x="516732" y="371674"/>
            <a:ext cx="8094608" cy="290513"/>
          </a:xfrm>
          <a:prstGeom prst="rect">
            <a:avLst/>
          </a:prstGeom>
        </p:spPr>
        <p:txBody>
          <a:bodyPr/>
          <a:lstStyle>
            <a:lvl1pPr marL="0" indent="0">
              <a:buNone/>
              <a:defRPr lang="pt-BR" sz="1800" b="0" kern="1200" dirty="0" smtClean="0">
                <a:solidFill>
                  <a:schemeClr val="accent2"/>
                </a:solidFill>
                <a:latin typeface="Univers LT Std 47 Cn Lt" panose="020B0406020202040204" pitchFamily="34" charset="0"/>
                <a:ea typeface="+mn-ea"/>
                <a:cs typeface="Tahoma" pitchFamily="34" charset="0"/>
              </a:defRPr>
            </a:lvl1pPr>
          </a:lstStyle>
          <a:p>
            <a:pPr lvl="0"/>
            <a:r>
              <a:rPr lang="pt-BR" dirty="0" smtClean="0"/>
              <a:t>CLIQUE PARA INSERIR UM TÍTULO</a:t>
            </a:r>
          </a:p>
        </p:txBody>
      </p:sp>
      <p:sp>
        <p:nvSpPr>
          <p:cNvPr id="15" name="Espaço Reservado para Texto 17"/>
          <p:cNvSpPr>
            <a:spLocks noGrp="1"/>
          </p:cNvSpPr>
          <p:nvPr>
            <p:ph type="body" sz="quarter" idx="11" hasCustomPrompt="1"/>
          </p:nvPr>
        </p:nvSpPr>
        <p:spPr>
          <a:xfrm>
            <a:off x="514350" y="707826"/>
            <a:ext cx="8096988" cy="273052"/>
          </a:xfrm>
          <a:prstGeom prst="rect">
            <a:avLst/>
          </a:prstGeom>
        </p:spPr>
        <p:txBody>
          <a:bodyPr/>
          <a:lstStyle>
            <a:lvl1pPr marL="0" indent="0">
              <a:buNone/>
              <a:defRPr lang="pt-BR" sz="1600" b="0" kern="1200" dirty="0" smtClean="0">
                <a:solidFill>
                  <a:schemeClr val="tx1">
                    <a:lumMod val="50000"/>
                    <a:lumOff val="50000"/>
                  </a:schemeClr>
                </a:solidFill>
                <a:latin typeface="Univers LT Std 47 Cn Lt" panose="020B0406020202040204" pitchFamily="34" charset="0"/>
                <a:ea typeface="+mn-ea"/>
                <a:cs typeface="Tahoma" pitchFamily="34" charset="0"/>
              </a:defRPr>
            </a:lvl1pPr>
          </a:lstStyle>
          <a:p>
            <a:pPr lvl="0"/>
            <a:r>
              <a:rPr lang="pt-BR" dirty="0" smtClean="0"/>
              <a:t>Clique para inserir um subtítulo</a:t>
            </a:r>
          </a:p>
        </p:txBody>
      </p:sp>
    </p:spTree>
    <p:extLst>
      <p:ext uri="{BB962C8B-B14F-4D97-AF65-F5344CB8AC3E}">
        <p14:creationId xmlns:p14="http://schemas.microsoft.com/office/powerpoint/2010/main" val="740010258"/>
      </p:ext>
    </p:extLst>
  </p:cSld>
  <p:clrMapOvr>
    <a:masterClrMapping/>
  </p:clrMapOvr>
  <p:transition>
    <p:fade/>
  </p:transition>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ítulo com apresentador">
    <p:spTree>
      <p:nvGrpSpPr>
        <p:cNvPr id="1" name=""/>
        <p:cNvGrpSpPr/>
        <p:nvPr/>
      </p:nvGrpSpPr>
      <p:grpSpPr>
        <a:xfrm>
          <a:off x="0" y="0"/>
          <a:ext cx="0" cy="0"/>
          <a:chOff x="0" y="0"/>
          <a:chExt cx="0" cy="0"/>
        </a:xfrm>
      </p:grpSpPr>
      <p:sp>
        <p:nvSpPr>
          <p:cNvPr id="18" name="Espaço Reservado para Texto 17"/>
          <p:cNvSpPr>
            <a:spLocks noGrp="1"/>
          </p:cNvSpPr>
          <p:nvPr>
            <p:ph type="body" sz="quarter" idx="11" hasCustomPrompt="1"/>
          </p:nvPr>
        </p:nvSpPr>
        <p:spPr>
          <a:xfrm>
            <a:off x="504923" y="373895"/>
            <a:ext cx="1407583" cy="271219"/>
          </a:xfrm>
          <a:prstGeom prst="rect">
            <a:avLst/>
          </a:prstGeom>
          <a:solidFill>
            <a:schemeClr val="accent2"/>
          </a:solidFill>
          <a:ln>
            <a:solidFill>
              <a:schemeClr val="accent2"/>
            </a:solidFill>
          </a:ln>
        </p:spPr>
        <p:txBody>
          <a:bodyPr wrap="square" tIns="72000" anchor="ctr"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pt-BR" sz="1100" b="0" i="0" smtClean="0">
                <a:solidFill>
                  <a:schemeClr val="tx2"/>
                </a:solidFill>
                <a:effectLst/>
                <a:latin typeface="Univers LT Std 47 Cn Lt" panose="020B0406020202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dirty="0" smtClean="0"/>
              <a:t>Nome do Apresentador</a:t>
            </a:r>
          </a:p>
        </p:txBody>
      </p:sp>
      <p:cxnSp>
        <p:nvCxnSpPr>
          <p:cNvPr id="10" name="Conector reto 9"/>
          <p:cNvCxnSpPr/>
          <p:nvPr userDrawn="1"/>
        </p:nvCxnSpPr>
        <p:spPr>
          <a:xfrm flipH="1">
            <a:off x="514350" y="6362700"/>
            <a:ext cx="6724651"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Espaço Reservado para Texto 17"/>
          <p:cNvSpPr>
            <a:spLocks noGrp="1"/>
          </p:cNvSpPr>
          <p:nvPr>
            <p:ph type="body" sz="quarter" idx="12" hasCustomPrompt="1"/>
          </p:nvPr>
        </p:nvSpPr>
        <p:spPr>
          <a:xfrm>
            <a:off x="1912506" y="373895"/>
            <a:ext cx="585047" cy="271219"/>
          </a:xfrm>
          <a:prstGeom prst="rect">
            <a:avLst/>
          </a:prstGeom>
        </p:spPr>
        <p:txBody>
          <a:bodyPr wrap="square" tIns="72000" anchor="ctr"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pt-BR" sz="1100" b="0" i="0" smtClean="0">
                <a:solidFill>
                  <a:schemeClr val="accent5"/>
                </a:solidFill>
                <a:effectLst/>
                <a:latin typeface="Univers LT Std 47 Cn Lt" panose="020B0406020202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dirty="0" smtClean="0"/>
              <a:t>Sessão</a:t>
            </a:r>
          </a:p>
        </p:txBody>
      </p:sp>
      <p:sp>
        <p:nvSpPr>
          <p:cNvPr id="14" name="CaixaDeTexto 13"/>
          <p:cNvSpPr txBox="1"/>
          <p:nvPr userDrawn="1"/>
        </p:nvSpPr>
        <p:spPr>
          <a:xfrm>
            <a:off x="521361" y="6396109"/>
            <a:ext cx="162061" cy="154709"/>
          </a:xfrm>
          <a:prstGeom prst="rect">
            <a:avLst/>
          </a:prstGeom>
          <a:solidFill>
            <a:schemeClr val="accent2"/>
          </a:solidFill>
          <a:ln w="6350">
            <a:noFill/>
          </a:ln>
        </p:spPr>
        <p:txBody>
          <a:bodyPr wrap="square" lIns="0" tIns="18000" rIns="0" bIns="0" rtlCol="0" anchor="ctr" anchorCtr="0">
            <a:noAutofit/>
          </a:bodyPr>
          <a:lstStyle/>
          <a:p>
            <a:pPr algn="ctr" fontAlgn="auto">
              <a:spcBef>
                <a:spcPts val="0"/>
              </a:spcBef>
              <a:spcAft>
                <a:spcPts val="0"/>
              </a:spcAft>
            </a:pPr>
            <a:fld id="{8E626874-A791-4282-9848-F2F23069811C}" type="slidenum">
              <a:rPr lang="pt-BR" sz="700" smtClean="0">
                <a:solidFill>
                  <a:srgbClr val="FFFFFF"/>
                </a:solidFill>
                <a:latin typeface="Univers LT Std 47 Cn Lt" panose="020B0406020202040204" pitchFamily="34" charset="0"/>
                <a:cs typeface="+mn-cs"/>
              </a:rPr>
              <a:pPr algn="ctr" fontAlgn="auto">
                <a:spcBef>
                  <a:spcPts val="0"/>
                </a:spcBef>
                <a:spcAft>
                  <a:spcPts val="0"/>
                </a:spcAft>
              </a:pPr>
              <a:t>‹nº›</a:t>
            </a:fld>
            <a:endParaRPr lang="pt-BR" sz="700" dirty="0">
              <a:solidFill>
                <a:srgbClr val="FFFFFF"/>
              </a:solidFill>
              <a:latin typeface="Univers LT Std 47 Cn Lt" panose="020B0406020202040204" pitchFamily="34" charset="0"/>
              <a:cs typeface="+mn-cs"/>
            </a:endParaRPr>
          </a:p>
        </p:txBody>
      </p:sp>
      <p:sp>
        <p:nvSpPr>
          <p:cNvPr id="9" name="Espaço Reservado para Texto 15"/>
          <p:cNvSpPr>
            <a:spLocks noGrp="1"/>
          </p:cNvSpPr>
          <p:nvPr>
            <p:ph type="body" sz="quarter" idx="10" hasCustomPrompt="1"/>
          </p:nvPr>
        </p:nvSpPr>
        <p:spPr>
          <a:xfrm>
            <a:off x="516731" y="852442"/>
            <a:ext cx="8124031" cy="290513"/>
          </a:xfrm>
          <a:prstGeom prst="rect">
            <a:avLst/>
          </a:prstGeom>
        </p:spPr>
        <p:txBody>
          <a:bodyPr/>
          <a:lstStyle>
            <a:lvl1pPr marL="0" indent="0">
              <a:buNone/>
              <a:defRPr lang="pt-BR" sz="1800" b="0" kern="1200" dirty="0" smtClean="0">
                <a:solidFill>
                  <a:schemeClr val="accent2"/>
                </a:solidFill>
                <a:latin typeface="Univers LT Std 47 Cn Lt" panose="020B0406020202040204" pitchFamily="34" charset="0"/>
                <a:ea typeface="+mn-ea"/>
                <a:cs typeface="Tahoma" pitchFamily="34" charset="0"/>
              </a:defRPr>
            </a:lvl1pPr>
          </a:lstStyle>
          <a:p>
            <a:pPr lvl="0"/>
            <a:r>
              <a:rPr lang="pt-BR" dirty="0" smtClean="0"/>
              <a:t>CLIQUE PARA INSERIR UM TÍTULO</a:t>
            </a:r>
          </a:p>
        </p:txBody>
      </p:sp>
    </p:spTree>
    <p:extLst>
      <p:ext uri="{BB962C8B-B14F-4D97-AF65-F5344CB8AC3E}">
        <p14:creationId xmlns:p14="http://schemas.microsoft.com/office/powerpoint/2010/main" val="551983757"/>
      </p:ext>
    </p:extLst>
  </p:cSld>
  <p:clrMapOvr>
    <a:masterClrMapping/>
  </p:clrMapOvr>
  <p:transition>
    <p:fade/>
  </p:transition>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375379872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Comitê</a:t>
            </a:r>
            <a:r>
              <a:rPr lang="en-US" sz="900" baseline="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Financeiro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┃22 de </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Julho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27/07/2015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2482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27/07/2015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350242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406342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p>
            <a:pPr fontAlgn="auto">
              <a:spcBef>
                <a:spcPts val="0"/>
              </a:spcBef>
              <a:spcAft>
                <a:spcPts val="0"/>
              </a:spcAft>
            </a:pPr>
            <a:fld id="{EA9EFE93-F287-4331-B820-9EE2079A43EA}" type="slidenum">
              <a:rPr lang="en-US" smtClean="0">
                <a:solidFill>
                  <a:prstClr val="black"/>
                </a:solidFill>
                <a:latin typeface="Trebuchet MS"/>
              </a:rPr>
              <a:pPr fontAlgn="auto">
                <a:spcBef>
                  <a:spcPts val="0"/>
                </a:spcBef>
                <a:spcAft>
                  <a:spcPts val="0"/>
                </a:spcAft>
              </a:pPr>
              <a:t>‹nº›</a:t>
            </a:fld>
            <a:endParaRPr lang="en-US">
              <a:solidFill>
                <a:prstClr val="black"/>
              </a:solidFill>
              <a:latin typeface="Trebuchet MS"/>
            </a:endParaRPr>
          </a:p>
        </p:txBody>
      </p:sp>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21754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rPr>
              <a:pPr fontAlgn="auto">
                <a:spcBef>
                  <a:spcPts val="0"/>
                </a:spcBef>
                <a:spcAft>
                  <a:spcPts val="0"/>
                </a:spcAft>
              </a:pPr>
              <a:t>‹nº›</a:t>
            </a:fld>
            <a:endParaRPr lang="en-US">
              <a:solidFill>
                <a:prstClr val="white"/>
              </a:solidFill>
              <a:latin typeface="Trebuchet M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rPr>
              <a:t>Indicadores de Mercado</a:t>
            </a:r>
            <a:endParaRPr lang="en-US" dirty="0">
              <a:solidFill>
                <a:prstClr val="white"/>
              </a:solidFill>
              <a:latin typeface="Trebuchet MS"/>
            </a:endParaRPr>
          </a:p>
        </p:txBody>
      </p:sp>
    </p:spTree>
    <p:extLst>
      <p:ext uri="{BB962C8B-B14F-4D97-AF65-F5344CB8AC3E}">
        <p14:creationId xmlns:p14="http://schemas.microsoft.com/office/powerpoint/2010/main" val="10294045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slideLayout" Target="../slideLayouts/slideLayout25.xml"/><Relationship Id="rId7"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724" r:id="rId5"/>
    <p:sldLayoutId id="214748372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0243800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0874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196" y="0"/>
            <a:ext cx="9141804" cy="6857998"/>
          </a:xfrm>
          <a:prstGeom prst="rect">
            <a:avLst/>
          </a:prstGeom>
        </p:spPr>
      </p:pic>
      <p:cxnSp>
        <p:nvCxnSpPr>
          <p:cNvPr id="3" name="Conector reto 2"/>
          <p:cNvCxnSpPr/>
          <p:nvPr userDrawn="1"/>
        </p:nvCxnSpPr>
        <p:spPr>
          <a:xfrm flipH="1">
            <a:off x="514350" y="6362700"/>
            <a:ext cx="6724651"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CaixaDeTexto 4"/>
          <p:cNvSpPr txBox="1"/>
          <p:nvPr userDrawn="1"/>
        </p:nvSpPr>
        <p:spPr>
          <a:xfrm>
            <a:off x="521361" y="6396109"/>
            <a:ext cx="162061" cy="154709"/>
          </a:xfrm>
          <a:prstGeom prst="rect">
            <a:avLst/>
          </a:prstGeom>
          <a:solidFill>
            <a:schemeClr val="accent2"/>
          </a:solidFill>
          <a:ln w="6350">
            <a:noFill/>
          </a:ln>
        </p:spPr>
        <p:txBody>
          <a:bodyPr wrap="square" lIns="0" tIns="18000" rIns="0" bIns="0" rtlCol="0" anchor="ctr" anchorCtr="0">
            <a:noAutofit/>
          </a:bodyPr>
          <a:lstStyle/>
          <a:p>
            <a:pPr algn="ctr" fontAlgn="auto">
              <a:spcBef>
                <a:spcPts val="0"/>
              </a:spcBef>
              <a:spcAft>
                <a:spcPts val="0"/>
              </a:spcAft>
            </a:pPr>
            <a:fld id="{8E626874-A791-4282-9848-F2F23069811C}" type="slidenum">
              <a:rPr lang="pt-BR" sz="700" smtClean="0">
                <a:solidFill>
                  <a:srgbClr val="FFFFFF"/>
                </a:solidFill>
                <a:latin typeface="Univers LT Std 47 Cn Lt" panose="020B0406020202040204" pitchFamily="34" charset="0"/>
                <a:cs typeface="+mn-cs"/>
              </a:rPr>
              <a:pPr algn="ctr" fontAlgn="auto">
                <a:spcBef>
                  <a:spcPts val="0"/>
                </a:spcBef>
                <a:spcAft>
                  <a:spcPts val="0"/>
                </a:spcAft>
              </a:pPr>
              <a:t>‹nº›</a:t>
            </a:fld>
            <a:endParaRPr lang="pt-BR" sz="700" dirty="0">
              <a:solidFill>
                <a:srgbClr val="FFFFFF"/>
              </a:solidFill>
              <a:latin typeface="Univers LT Std 47 Cn Lt" panose="020B0406020202040204" pitchFamily="34" charset="0"/>
              <a:cs typeface="+mn-cs"/>
            </a:endParaRPr>
          </a:p>
        </p:txBody>
      </p:sp>
    </p:spTree>
    <p:extLst>
      <p:ext uri="{BB962C8B-B14F-4D97-AF65-F5344CB8AC3E}">
        <p14:creationId xmlns:p14="http://schemas.microsoft.com/office/powerpoint/2010/main" val="252919760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orient="horz" pos="232">
          <p15:clr>
            <a:srgbClr val="F26B43"/>
          </p15:clr>
        </p15:guide>
        <p15:guide id="4" orient="horz" pos="845">
          <p15:clr>
            <a:srgbClr val="F26B43"/>
          </p15:clr>
        </p15:guide>
        <p15:guide id="5" orient="horz" pos="3838">
          <p15:clr>
            <a:srgbClr val="F26B43"/>
          </p15:clr>
        </p15:guide>
        <p15:guide id="6" pos="317">
          <p15:clr>
            <a:srgbClr val="F26B43"/>
          </p15:clr>
        </p15:guide>
        <p15:guide id="7" pos="54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file:///C:\Projetos%20(local)\Abrainc\_Relat&#243;rios\201507\Indicadores%20de%20Mercado\Consolidado\Consolidado_graficos.xlsx!Plan1!L1C1:L12C4"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chart" Target="../charts/chart10.xml"/></Relationships>
</file>

<file path=ppt/slides/_rels/slide4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Comitê Financeiro┃22 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Julho de 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195736" y="260649"/>
            <a:ext cx="6948264" cy="288032"/>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CaixaDeTexto 4"/>
          <p:cNvSpPr txBox="1"/>
          <p:nvPr/>
        </p:nvSpPr>
        <p:spPr>
          <a:xfrm>
            <a:off x="0" y="260648"/>
            <a:ext cx="2220686" cy="288000"/>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611560" y="908720"/>
            <a:ext cx="7992888" cy="5035225"/>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Registros</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Tema de mesa de Trabalho com Min. Fazenda- 14/7</a:t>
            </a: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 Eletrônico</a:t>
            </a:r>
          </a:p>
          <a:p>
            <a:pPr marL="3905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Portaria CNJ 14 – 2/7/2015 - software</a:t>
            </a:r>
          </a:p>
          <a:p>
            <a:pPr marL="3905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Prov. CNJ  47 - 18/6/2015 – diretrizes gerais</a:t>
            </a:r>
          </a:p>
          <a:p>
            <a:pPr marL="3905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Nova reunião bancos-ARISP - acompanhamento </a:t>
            </a:r>
          </a:p>
          <a:p>
            <a:pPr marL="84772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Definições sobre TI</a:t>
            </a:r>
          </a:p>
          <a:p>
            <a:pPr marL="84772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Caráter nacional</a:t>
            </a:r>
          </a:p>
          <a:p>
            <a:pPr marL="84772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Manifestações sobre Res. 4088</a:t>
            </a: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32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Marco Regulatório do Setor</a:t>
            </a:r>
          </a:p>
          <a:p>
            <a:pPr algn="ctr" defTabSz="914145" hangingPunct="0"/>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10:30 às 10:50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4185168456"/>
      </p:ext>
    </p:extLst>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 modelo de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negócio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323528" y="764704"/>
            <a:ext cx="3816424" cy="6020110"/>
          </a:xfrm>
          <a:prstGeom prst="rect">
            <a:avLst/>
          </a:prstGeom>
        </p:spPr>
        <p:txBody>
          <a:bodyPr wrap="square">
            <a:spAutoFit/>
          </a:bodyPr>
          <a:lstStyle/>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Aquisição de Terrenos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Segurança </a:t>
            </a:r>
            <a:r>
              <a:rPr lang="pt-BR" sz="1400" dirty="0" smtClean="0">
                <a:latin typeface="Tahoma" panose="020B0604030504040204" pitchFamily="34" charset="0"/>
                <a:ea typeface="Tahoma" panose="020B0604030504040204" pitchFamily="34" charset="0"/>
                <a:cs typeface="Tahoma" panose="020B0604030504040204" pitchFamily="34" charset="0"/>
              </a:rPr>
              <a:t>jurídica na aquisição de terrenos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Posturas municipais claras e definitivas</a:t>
            </a: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Aprovação de </a:t>
            </a:r>
            <a:r>
              <a:rPr lang="pt-BR" sz="1400" b="1" dirty="0" smtClean="0">
                <a:latin typeface="Tahoma" panose="020B0604030504040204" pitchFamily="34" charset="0"/>
                <a:ea typeface="Tahoma" panose="020B0604030504040204" pitchFamily="34" charset="0"/>
                <a:cs typeface="Tahoma" panose="020B0604030504040204" pitchFamily="34" charset="0"/>
              </a:rPr>
              <a:t>Projetos - prazos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Processos </a:t>
            </a:r>
            <a:r>
              <a:rPr lang="pt-BR" sz="1400" dirty="0">
                <a:latin typeface="Tahoma" panose="020B0604030504040204" pitchFamily="34" charset="0"/>
                <a:ea typeface="Tahoma" panose="020B0604030504040204" pitchFamily="34" charset="0"/>
                <a:cs typeface="Tahoma" panose="020B0604030504040204" pitchFamily="34" charset="0"/>
              </a:rPr>
              <a:t>declaratórios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Códigos de Obras declaratórios e pró-padronização, referenciados nas </a:t>
            </a:r>
            <a:r>
              <a:rPr lang="pt-BR" sz="1400" dirty="0" err="1" smtClean="0">
                <a:latin typeface="Tahoma" panose="020B0604030504040204" pitchFamily="34" charset="0"/>
                <a:ea typeface="Tahoma" panose="020B0604030504040204" pitchFamily="34" charset="0"/>
                <a:cs typeface="Tahoma" panose="020B0604030504040204" pitchFamily="34" charset="0"/>
              </a:rPr>
              <a:t>NTs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Cód. Florestal –regras específicas p/ áreas urbanas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Balcão </a:t>
            </a:r>
            <a:r>
              <a:rPr lang="pt-BR" sz="1400" dirty="0" smtClean="0">
                <a:latin typeface="Tahoma" panose="020B0604030504040204" pitchFamily="34" charset="0"/>
                <a:ea typeface="Tahoma" panose="020B0604030504040204" pitchFamily="34" charset="0"/>
                <a:cs typeface="Tahoma" panose="020B0604030504040204" pitchFamily="34" charset="0"/>
              </a:rPr>
              <a:t>único</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Parâmetros para contrapartidas</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Direito de Protocolo com regramento</a:t>
            </a:r>
            <a:br>
              <a:rPr lang="pt-BR" sz="1400" dirty="0" smtClean="0">
                <a:latin typeface="Tahoma" panose="020B0604030504040204" pitchFamily="34" charset="0"/>
                <a:ea typeface="Tahoma" panose="020B0604030504040204" pitchFamily="34" charset="0"/>
                <a:cs typeface="Tahoma" panose="020B0604030504040204" pitchFamily="34" charset="0"/>
              </a:rPr>
            </a:b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Registros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 Eletrônico</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Uniformidade nos registros– CNJ</a:t>
            </a: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28650" lvl="1" indent="-171450">
              <a:spcBef>
                <a:spcPts val="600"/>
              </a:spcBef>
              <a:buClr>
                <a:schemeClr val="tx1"/>
              </a:buClr>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4427984" y="764704"/>
            <a:ext cx="4572000" cy="5272213"/>
          </a:xfrm>
          <a:prstGeom prst="rect">
            <a:avLst/>
          </a:prstGeom>
        </p:spPr>
        <p:txBody>
          <a:bodyPr>
            <a:spAutoFit/>
          </a:bodyPr>
          <a:lstStyle/>
          <a:p>
            <a:pPr>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Modelo de vendas/negócio (ver próxima </a:t>
            </a:r>
            <a:r>
              <a:rPr lang="pt-BR" sz="1400" b="1" dirty="0" err="1" smtClean="0">
                <a:latin typeface="Tahoma" panose="020B0604030504040204" pitchFamily="34" charset="0"/>
                <a:ea typeface="Tahoma" panose="020B0604030504040204" pitchFamily="34" charset="0"/>
                <a:cs typeface="Tahoma" panose="020B0604030504040204" pitchFamily="34" charset="0"/>
              </a:rPr>
              <a:t>pag</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Vendas com financiamentos- repasse na planta</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Bem de encomenda vs. bem de consumo – vendas firmes</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Corretagem – definição legal</a:t>
            </a:r>
          </a:p>
          <a:p>
            <a:pPr marL="0" lvl="1">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Obra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Responsabilidades das </a:t>
            </a:r>
            <a:r>
              <a:rPr lang="pt-BR" sz="1400" dirty="0" err="1" smtClean="0">
                <a:latin typeface="Tahoma" panose="020B0604030504040204" pitchFamily="34" charset="0"/>
                <a:ea typeface="Tahoma" panose="020B0604030504040204" pitchFamily="34" charset="0"/>
                <a:cs typeface="Tahoma" panose="020B0604030504040204" pitchFamily="34" charset="0"/>
              </a:rPr>
              <a:t>NTs</a:t>
            </a:r>
            <a:r>
              <a:rPr lang="pt-BR" sz="1400" dirty="0" smtClean="0">
                <a:latin typeface="Tahoma" panose="020B0604030504040204" pitchFamily="34" charset="0"/>
                <a:ea typeface="Tahoma" panose="020B0604030504040204" pitchFamily="34" charset="0"/>
                <a:cs typeface="Tahoma" panose="020B0604030504040204" pitchFamily="34" charset="0"/>
              </a:rPr>
              <a:t> à cadeia produtiva</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Regulamentação: subcontratação, trabalho </a:t>
            </a:r>
            <a:r>
              <a:rPr lang="pt-BR" sz="1400" dirty="0">
                <a:latin typeface="Tahoma" panose="020B0604030504040204" pitchFamily="34" charset="0"/>
                <a:ea typeface="Tahoma" panose="020B0604030504040204" pitchFamily="34" charset="0"/>
                <a:cs typeface="Tahoma" panose="020B0604030504040204" pitchFamily="34" charset="0"/>
              </a:rPr>
              <a:t>análogo a </a:t>
            </a:r>
            <a:r>
              <a:rPr lang="pt-BR" sz="1400" dirty="0" smtClean="0">
                <a:latin typeface="Tahoma" panose="020B0604030504040204" pitchFamily="34" charset="0"/>
                <a:ea typeface="Tahoma" panose="020B0604030504040204" pitchFamily="34" charset="0"/>
                <a:cs typeface="Tahoma" panose="020B0604030504040204" pitchFamily="34" charset="0"/>
              </a:rPr>
              <a:t>escravidão: definição, processo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Tributação: ISS (controle eletrônico), bi- </a:t>
            </a:r>
            <a:r>
              <a:rPr lang="pt-BR" sz="1400" dirty="0">
                <a:latin typeface="Tahoma" panose="020B0604030504040204" pitchFamily="34" charset="0"/>
                <a:ea typeface="Tahoma" panose="020B0604030504040204" pitchFamily="34" charset="0"/>
                <a:cs typeface="Tahoma" panose="020B0604030504040204" pitchFamily="34" charset="0"/>
              </a:rPr>
              <a:t>tributação </a:t>
            </a:r>
            <a:r>
              <a:rPr lang="pt-BR" sz="1400" dirty="0" smtClean="0">
                <a:latin typeface="Tahoma" panose="020B0604030504040204" pitchFamily="34" charset="0"/>
                <a:ea typeface="Tahoma" panose="020B0604030504040204" pitchFamily="34" charset="0"/>
                <a:cs typeface="Tahoma" panose="020B0604030504040204" pitchFamily="34" charset="0"/>
              </a:rPr>
              <a:t>obras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legal: tolerância, atrasos</a:t>
            </a:r>
            <a:endParaRPr lang="pt-BR" sz="1400" dirty="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Entrega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Habite-se com processo declaratório de Resp. </a:t>
            </a:r>
            <a:r>
              <a:rPr lang="pt-BR" sz="1400" dirty="0" smtClean="0">
                <a:latin typeface="Tahoma" panose="020B0604030504040204" pitchFamily="34" charset="0"/>
                <a:ea typeface="Tahoma" panose="020B0604030504040204" pitchFamily="34" charset="0"/>
                <a:cs typeface="Tahoma" panose="020B0604030504040204" pitchFamily="34" charset="0"/>
              </a:rPr>
              <a:t>Técnico</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Garantias </a:t>
            </a:r>
            <a:r>
              <a:rPr lang="pt-BR" sz="1400" dirty="0">
                <a:latin typeface="Tahoma" panose="020B0604030504040204" pitchFamily="34" charset="0"/>
                <a:ea typeface="Tahoma" panose="020B0604030504040204" pitchFamily="34" charset="0"/>
                <a:cs typeface="Tahoma" panose="020B0604030504040204" pitchFamily="34" charset="0"/>
              </a:rPr>
              <a:t>segundo Norma de </a:t>
            </a:r>
            <a:r>
              <a:rPr lang="pt-BR" sz="1400" dirty="0" smtClean="0">
                <a:latin typeface="Tahoma" panose="020B0604030504040204" pitchFamily="34" charset="0"/>
                <a:ea typeface="Tahoma" panose="020B0604030504040204" pitchFamily="34" charset="0"/>
                <a:cs typeface="Tahoma" panose="020B0604030504040204" pitchFamily="34" charset="0"/>
              </a:rPr>
              <a:t>Desempenho</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13"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067945" y="620688"/>
            <a:ext cx="288032" cy="5645137"/>
          </a:xfrm>
          <a:prstGeom prst="rect">
            <a:avLst/>
          </a:prstGeom>
        </p:spPr>
      </p:pic>
    </p:spTree>
    <p:extLst>
      <p:ext uri="{BB962C8B-B14F-4D97-AF65-F5344CB8AC3E}">
        <p14:creationId xmlns:p14="http://schemas.microsoft.com/office/powerpoint/2010/main" val="289169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411760" y="260648"/>
            <a:ext cx="6732240"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Novo Marco Regulatório</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tângulo 4"/>
          <p:cNvSpPr/>
          <p:nvPr/>
        </p:nvSpPr>
        <p:spPr>
          <a:xfrm>
            <a:off x="1403648" y="836712"/>
            <a:ext cx="8136904" cy="935641"/>
          </a:xfrm>
          <a:prstGeom prst="rect">
            <a:avLst/>
          </a:prstGeom>
        </p:spPr>
        <p:txBody>
          <a:bodyPr wrap="square">
            <a:spAutoFit/>
          </a:bodyPr>
          <a:lstStyle/>
          <a:p>
            <a:pPr>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Dinâmica de Discussão  -propostas para discussão – </a:t>
            </a:r>
            <a:r>
              <a:rPr lang="pt-BR" sz="1400" dirty="0" smtClean="0">
                <a:latin typeface="Tahoma" panose="020B0604030504040204" pitchFamily="34" charset="0"/>
                <a:ea typeface="Tahoma" panose="020B0604030504040204" pitchFamily="34" charset="0"/>
                <a:cs typeface="Tahoma" panose="020B0604030504040204" pitchFamily="34" charset="0"/>
              </a:rPr>
              <a:t>2 a 3 grandes </a:t>
            </a:r>
            <a:r>
              <a:rPr lang="pt-BR" sz="1400" dirty="0">
                <a:latin typeface="Tahoma" panose="020B0604030504040204" pitchFamily="34" charset="0"/>
                <a:ea typeface="Tahoma" panose="020B0604030504040204" pitchFamily="34" charset="0"/>
                <a:cs typeface="Tahoma" panose="020B0604030504040204" pitchFamily="34" charset="0"/>
              </a:rPr>
              <a:t>temas</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395536" y="1052736"/>
            <a:ext cx="8136904" cy="5314532"/>
          </a:xfrm>
          <a:prstGeom prst="rect">
            <a:avLst/>
          </a:prstGeom>
        </p:spPr>
        <p:txBody>
          <a:bodyPr wrap="square">
            <a:spAutoFit/>
          </a:bodyPr>
          <a:lstStyle/>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Levantamento de legislação – federal, estadual, definir municípios – JK – biblioteca do Congresso</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Cipoal legal – simplificação</a:t>
            </a:r>
          </a:p>
          <a:p>
            <a:pPr marL="1714500" lvl="4" indent="-342900">
              <a:lnSpc>
                <a:spcPct val="11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Municípios piloto – radiografia legal</a:t>
            </a:r>
          </a:p>
          <a:p>
            <a:pPr marL="1714500" lvl="4" indent="-342900">
              <a:lnSpc>
                <a:spcPct val="11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Ajuda de escritórios de arquitetura – </a:t>
            </a:r>
            <a:r>
              <a:rPr lang="pt-BR" sz="1400" dirty="0" err="1" smtClean="0">
                <a:latin typeface="Tahoma" panose="020B0604030504040204" pitchFamily="34" charset="0"/>
                <a:ea typeface="Tahoma" panose="020B0604030504040204" pitchFamily="34" charset="0"/>
                <a:cs typeface="Tahoma" panose="020B0604030504040204" pitchFamily="34" charset="0"/>
              </a:rPr>
              <a:t>ex</a:t>
            </a:r>
            <a:r>
              <a:rPr lang="pt-BR" sz="1400" dirty="0" smtClean="0">
                <a:latin typeface="Tahoma" panose="020B0604030504040204" pitchFamily="34" charset="0"/>
                <a:ea typeface="Tahoma" panose="020B0604030504040204" pitchFamily="34" charset="0"/>
                <a:cs typeface="Tahoma" panose="020B0604030504040204" pitchFamily="34" charset="0"/>
              </a:rPr>
              <a:t>: MCAA</a:t>
            </a:r>
          </a:p>
          <a:p>
            <a:pPr marL="1257300" lvl="3" indent="-342900">
              <a:lnSpc>
                <a:spcPct val="110000"/>
              </a:lnSpc>
              <a:spcBef>
                <a:spcPts val="600"/>
              </a:spcBef>
              <a:buClr>
                <a:schemeClr val="tx1"/>
              </a:buClr>
              <a:buFont typeface="+mj-lt"/>
              <a:buAutoNum type="arabicPeriod"/>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O modelo de negócios – vendas, </a:t>
            </a: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financiamentos – Leis 4591 e 6766</a:t>
            </a:r>
          </a:p>
          <a:p>
            <a:pPr marL="1714500" lvl="4" indent="-342900">
              <a:lnSpc>
                <a:spcPct val="11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Pesquisa sobre modelos de negócios no mundo</a:t>
            </a:r>
          </a:p>
          <a:p>
            <a:pPr marL="1714500" lvl="4" indent="-342900">
              <a:lnSpc>
                <a:spcPct val="11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Proposta de modelo mais adequado</a:t>
            </a:r>
          </a:p>
          <a:p>
            <a:pPr marL="1257300" lvl="3" indent="-342900">
              <a:lnSpc>
                <a:spcPct val="110000"/>
              </a:lnSpc>
              <a:spcBef>
                <a:spcPts val="600"/>
              </a:spcBef>
              <a:buClr>
                <a:schemeClr val="tx1"/>
              </a:buClr>
              <a:buFont typeface="+mj-lt"/>
              <a:buAutoNum type="arabicPeriod"/>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Relações de trabalho</a:t>
            </a:r>
          </a:p>
          <a:p>
            <a:pPr marL="1714500" lvl="4" indent="-342900">
              <a:lnSpc>
                <a:spcPct val="11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Boas práticas </a:t>
            </a:r>
          </a:p>
          <a:p>
            <a:pPr marL="1714500" lvl="4" indent="-342900">
              <a:lnSpc>
                <a:spcPct val="11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Subjetividade e arbitrariedade no trabalho análogo</a:t>
            </a:r>
          </a:p>
          <a:p>
            <a:pPr marL="1257300" lvl="3" indent="-342900">
              <a:lnSpc>
                <a:spcPct val="110000"/>
              </a:lnSpc>
              <a:spcBef>
                <a:spcPts val="600"/>
              </a:spcBef>
              <a:buClr>
                <a:schemeClr val="tx1"/>
              </a:buClr>
              <a:buFont typeface="+mj-lt"/>
              <a:buAutoNum type="arabicPeriod"/>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Modelo tributário</a:t>
            </a:r>
          </a:p>
          <a:p>
            <a:pPr marL="180975" lvl="1"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9161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N</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ovo Marco Regulatório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082200" y="822457"/>
            <a:ext cx="288032" cy="5645137"/>
          </a:xfrm>
          <a:prstGeom prst="rect">
            <a:avLst/>
          </a:prstGeom>
        </p:spPr>
      </p:pic>
      <p:sp>
        <p:nvSpPr>
          <p:cNvPr id="14" name="Retângulo 13"/>
          <p:cNvSpPr/>
          <p:nvPr/>
        </p:nvSpPr>
        <p:spPr>
          <a:xfrm>
            <a:off x="611560" y="476672"/>
            <a:ext cx="8136904" cy="3060838"/>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Formato proposto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i="1" dirty="0" err="1">
                <a:latin typeface="Tahoma" panose="020B0604030504040204" pitchFamily="34" charset="0"/>
                <a:ea typeface="Tahoma" panose="020B0604030504040204" pitchFamily="34" charset="0"/>
                <a:cs typeface="Tahoma" panose="020B0604030504040204" pitchFamily="34" charset="0"/>
              </a:rPr>
              <a:t>Steering</a:t>
            </a:r>
            <a:r>
              <a:rPr lang="pt-BR" sz="1400" i="1" dirty="0">
                <a:latin typeface="Tahoma" panose="020B0604030504040204" pitchFamily="34" charset="0"/>
                <a:ea typeface="Tahoma" panose="020B0604030504040204" pitchFamily="34" charset="0"/>
                <a:cs typeface="Tahoma" panose="020B0604030504040204" pitchFamily="34" charset="0"/>
              </a:rPr>
              <a:t> </a:t>
            </a:r>
            <a:r>
              <a:rPr lang="pt-BR" sz="1400" i="1" dirty="0" err="1">
                <a:latin typeface="Tahoma" panose="020B0604030504040204" pitchFamily="34" charset="0"/>
                <a:ea typeface="Tahoma" panose="020B0604030504040204" pitchFamily="34" charset="0"/>
                <a:cs typeface="Tahoma" panose="020B0604030504040204" pitchFamily="34" charset="0"/>
              </a:rPr>
              <a:t>Comittee</a:t>
            </a:r>
            <a:r>
              <a:rPr lang="pt-BR" sz="1400" i="1" dirty="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 reunião inicial com 8 a 12 pessoas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Reunião motivacional com principais executivos das empresas – Conselho </a:t>
            </a:r>
            <a:r>
              <a:rPr lang="pt-BR" sz="1400" dirty="0" smtClean="0">
                <a:latin typeface="Tahoma" panose="020B0604030504040204" pitchFamily="34" charset="0"/>
                <a:ea typeface="Tahoma" panose="020B0604030504040204" pitchFamily="34" charset="0"/>
                <a:cs typeface="Tahoma" panose="020B0604030504040204" pitchFamily="34" charset="0"/>
              </a:rPr>
              <a:t>Deliberativo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em Mesas de Trabalho com apoio dos Comitês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de participação de entidades – </a:t>
            </a:r>
            <a:r>
              <a:rPr lang="pt-BR" sz="1400" dirty="0" err="1" smtClean="0">
                <a:latin typeface="Tahoma" panose="020B0604030504040204" pitchFamily="34" charset="0"/>
                <a:ea typeface="Tahoma" panose="020B0604030504040204" pitchFamily="34" charset="0"/>
                <a:cs typeface="Tahoma" panose="020B0604030504040204" pitchFamily="34" charset="0"/>
              </a:rPr>
              <a:t>ex</a:t>
            </a:r>
            <a:r>
              <a:rPr lang="pt-BR" sz="1400" dirty="0" smtClean="0">
                <a:latin typeface="Tahoma" panose="020B0604030504040204" pitchFamily="34" charset="0"/>
                <a:ea typeface="Tahoma" panose="020B0604030504040204" pitchFamily="34" charset="0"/>
                <a:cs typeface="Tahoma" panose="020B0604030504040204" pitchFamily="34" charset="0"/>
              </a:rPr>
              <a:t>: Mesa sobre </a:t>
            </a:r>
            <a:r>
              <a:rPr lang="pt-BR" sz="1400" dirty="0" err="1" smtClean="0">
                <a:latin typeface="Tahoma" panose="020B0604030504040204" pitchFamily="34" charset="0"/>
                <a:ea typeface="Tahoma" panose="020B0604030504040204" pitchFamily="34" charset="0"/>
                <a:cs typeface="Tahoma" panose="020B0604030504040204" pitchFamily="34" charset="0"/>
              </a:rPr>
              <a:t>Funding</a:t>
            </a:r>
            <a:r>
              <a:rPr lang="pt-BR" sz="1300" dirty="0" smtClean="0">
                <a:latin typeface="Tahoma" panose="020B0604030504040204" pitchFamily="34" charset="0"/>
                <a:ea typeface="Tahoma" panose="020B0604030504040204" pitchFamily="34" charset="0"/>
                <a:cs typeface="Tahoma" panose="020B0604030504040204" pitchFamily="34" charset="0"/>
              </a:rPr>
              <a:t/>
            </a:r>
            <a:br>
              <a:rPr lang="pt-BR" sz="1300" dirty="0" smtClean="0">
                <a:latin typeface="Tahoma" panose="020B0604030504040204" pitchFamily="34" charset="0"/>
                <a:ea typeface="Tahoma" panose="020B0604030504040204" pitchFamily="34" charset="0"/>
                <a:cs typeface="Tahoma" panose="020B0604030504040204" pitchFamily="34" charset="0"/>
              </a:rPr>
            </a:b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467544" y="3805982"/>
            <a:ext cx="8136904" cy="2191369"/>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Pontos Gerais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Representatividade politica – análise das forças envolvidas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Análise de participantes – </a:t>
            </a:r>
            <a:r>
              <a:rPr lang="pt-BR" sz="1400" i="1" dirty="0" err="1" smtClean="0">
                <a:latin typeface="Tahoma" panose="020B0604030504040204" pitchFamily="34" charset="0"/>
                <a:ea typeface="Tahoma" panose="020B0604030504040204" pitchFamily="34" charset="0"/>
                <a:cs typeface="Tahoma" panose="020B0604030504040204" pitchFamily="34" charset="0"/>
              </a:rPr>
              <a:t>stakeholders</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i="1" dirty="0" err="1" smtClean="0">
                <a:latin typeface="Tahoma" panose="020B0604030504040204" pitchFamily="34" charset="0"/>
                <a:ea typeface="Tahoma" panose="020B0604030504040204" pitchFamily="34" charset="0"/>
                <a:cs typeface="Tahoma" panose="020B0604030504040204" pitchFamily="34" charset="0"/>
              </a:rPr>
              <a:t>engagement</a:t>
            </a:r>
            <a:endParaRPr lang="pt-BR" sz="1400" i="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sobre agência reguladora, </a:t>
            </a:r>
            <a:r>
              <a:rPr lang="pt-BR" sz="1400" dirty="0" err="1" smtClean="0">
                <a:latin typeface="Tahoma" panose="020B0604030504040204" pitchFamily="34" charset="0"/>
                <a:ea typeface="Tahoma" panose="020B0604030504040204" pitchFamily="34" charset="0"/>
                <a:cs typeface="Tahoma" panose="020B0604030504040204" pitchFamily="34" charset="0"/>
              </a:rPr>
              <a:t>auto-regulação</a:t>
            </a:r>
            <a:r>
              <a:rPr lang="pt-BR" sz="1400" dirty="0" smtClean="0">
                <a:latin typeface="Tahoma" panose="020B0604030504040204" pitchFamily="34" charset="0"/>
                <a:ea typeface="Tahoma" panose="020B0604030504040204" pitchFamily="34" charset="0"/>
                <a:cs typeface="Tahoma" panose="020B0604030504040204" pitchFamily="34" charset="0"/>
              </a:rPr>
              <a:t>, papel da Caixa e Min. Cidades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628650" lvl="1" indent="-171450">
              <a:spcBef>
                <a:spcPts val="600"/>
              </a:spcBef>
              <a:buClr>
                <a:schemeClr val="tx1"/>
              </a:buClr>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70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Por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que o modelo  de vendas/negócio atual deve ser revisto</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467544" y="764704"/>
            <a:ext cx="8136904" cy="5495351"/>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Insegurança e prejuízo dos compradores sem garantia de acesso à financiamento bancário</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Alongamento </a:t>
            </a:r>
            <a:r>
              <a:rPr lang="pt-BR" sz="1400" dirty="0">
                <a:latin typeface="Tahoma" panose="020B0604030504040204" pitchFamily="34" charset="0"/>
                <a:ea typeface="Tahoma" panose="020B0604030504040204" pitchFamily="34" charset="0"/>
                <a:cs typeface="Tahoma" panose="020B0604030504040204" pitchFamily="34" charset="0"/>
              </a:rPr>
              <a:t>do ciclo de caixa </a:t>
            </a:r>
            <a:r>
              <a:rPr lang="pt-BR" sz="1400" dirty="0" smtClean="0">
                <a:latin typeface="Tahoma" panose="020B0604030504040204" pitchFamily="34" charset="0"/>
                <a:ea typeface="Tahoma" panose="020B0604030504040204" pitchFamily="34" charset="0"/>
                <a:cs typeface="Tahoma" panose="020B0604030504040204" pitchFamily="34" charset="0"/>
              </a:rPr>
              <a:t>das operações, </a:t>
            </a:r>
            <a:r>
              <a:rPr lang="pt-BR" sz="1400" dirty="0">
                <a:latin typeface="Tahoma" panose="020B0604030504040204" pitchFamily="34" charset="0"/>
                <a:ea typeface="Tahoma" panose="020B0604030504040204" pitchFamily="34" charset="0"/>
                <a:cs typeface="Tahoma" panose="020B0604030504040204" pitchFamily="34" charset="0"/>
              </a:rPr>
              <a:t>com </a:t>
            </a:r>
            <a:r>
              <a:rPr lang="pt-BR" sz="1400" dirty="0" err="1" smtClean="0">
                <a:latin typeface="Tahoma" panose="020B0604030504040204" pitchFamily="34" charset="0"/>
                <a:ea typeface="Tahoma" panose="020B0604030504040204" pitchFamily="34" charset="0"/>
                <a:cs typeface="Tahoma" panose="020B0604030504040204" pitchFamily="34" charset="0"/>
              </a:rPr>
              <a:t>sobrecusto</a:t>
            </a:r>
            <a:r>
              <a:rPr lang="pt-BR" sz="1400" dirty="0" smtClean="0">
                <a:latin typeface="Tahoma" panose="020B0604030504040204" pitchFamily="34" charset="0"/>
                <a:ea typeface="Tahoma" panose="020B0604030504040204" pitchFamily="34" charset="0"/>
                <a:cs typeface="Tahoma" panose="020B0604030504040204" pitchFamily="34" charset="0"/>
              </a:rPr>
              <a:t> desnecessário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Inadequação de papéis: aprovação de crédito e áreas de repasse pelas incorporadoras: ineficiência, custos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Insegurança das instituições financeiras sobre vendas e financiamentos PF</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Volume </a:t>
            </a:r>
            <a:r>
              <a:rPr lang="pt-BR" sz="1400" dirty="0">
                <a:latin typeface="Tahoma" panose="020B0604030504040204" pitchFamily="34" charset="0"/>
                <a:ea typeface="Tahoma" panose="020B0604030504040204" pitchFamily="34" charset="0"/>
                <a:cs typeface="Tahoma" panose="020B0604030504040204" pitchFamily="34" charset="0"/>
              </a:rPr>
              <a:t>de </a:t>
            </a:r>
            <a:r>
              <a:rPr lang="pt-BR" sz="1400" dirty="0" err="1">
                <a:latin typeface="Tahoma" panose="020B0604030504040204" pitchFamily="34" charset="0"/>
                <a:ea typeface="Tahoma" panose="020B0604030504040204" pitchFamily="34" charset="0"/>
                <a:cs typeface="Tahoma" panose="020B0604030504040204" pitchFamily="34" charset="0"/>
              </a:rPr>
              <a:t>distratos</a:t>
            </a:r>
            <a:r>
              <a:rPr lang="pt-BR" sz="1400" dirty="0">
                <a:latin typeface="Tahoma" panose="020B0604030504040204" pitchFamily="34" charset="0"/>
                <a:ea typeface="Tahoma" panose="020B0604030504040204" pitchFamily="34" charset="0"/>
                <a:cs typeface="Tahoma" panose="020B0604030504040204" pitchFamily="34" charset="0"/>
              </a:rPr>
              <a:t> após a concessão do habite-se elevado. Com isso: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Efetivo prejuízo e insegurança para os compradores</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Custos e retrabalho para incorporadoras - alongamento do ciclo </a:t>
            </a:r>
            <a:r>
              <a:rPr lang="pt-BR" sz="1400" dirty="0">
                <a:latin typeface="Tahoma" panose="020B0604030504040204" pitchFamily="34" charset="0"/>
                <a:ea typeface="Tahoma" panose="020B0604030504040204" pitchFamily="34" charset="0"/>
                <a:cs typeface="Tahoma" panose="020B0604030504040204" pitchFamily="34" charset="0"/>
              </a:rPr>
              <a:t>de </a:t>
            </a:r>
            <a:r>
              <a:rPr lang="pt-BR" sz="1400" dirty="0" smtClean="0">
                <a:latin typeface="Tahoma" panose="020B0604030504040204" pitchFamily="34" charset="0"/>
                <a:ea typeface="Tahoma" panose="020B0604030504040204" pitchFamily="34" charset="0"/>
                <a:cs typeface="Tahoma" panose="020B0604030504040204" pitchFamily="34" charset="0"/>
              </a:rPr>
              <a:t>caixa e aumento dos custos </a:t>
            </a:r>
            <a:r>
              <a:rPr lang="pt-BR" sz="1400" dirty="0">
                <a:latin typeface="Tahoma" panose="020B0604030504040204" pitchFamily="34" charset="0"/>
                <a:ea typeface="Tahoma" panose="020B0604030504040204" pitchFamily="34" charset="0"/>
                <a:cs typeface="Tahoma" panose="020B0604030504040204" pitchFamily="34" charset="0"/>
              </a:rPr>
              <a:t>para a sociedade</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Fragilização </a:t>
            </a:r>
            <a:r>
              <a:rPr lang="pt-BR" sz="1400" dirty="0">
                <a:latin typeface="Tahoma" panose="020B0604030504040204" pitchFamily="34" charset="0"/>
                <a:ea typeface="Tahoma" panose="020B0604030504040204" pitchFamily="34" charset="0"/>
                <a:cs typeface="Tahoma" panose="020B0604030504040204" pitchFamily="34" charset="0"/>
              </a:rPr>
              <a:t>do sistema como um todo</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96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Piloto Cyrela  Itaú</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382592"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Distrato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7"/>
          <p:cNvSpPr>
            <a:spLocks noChangeArrowheads="1"/>
          </p:cNvSpPr>
          <p:nvPr/>
        </p:nvSpPr>
        <p:spPr bwMode="auto">
          <a:xfrm>
            <a:off x="606897" y="1988840"/>
            <a:ext cx="3821087" cy="2539443"/>
          </a:xfrm>
          <a:prstGeom prst="rect">
            <a:avLst/>
          </a:prstGeom>
          <a:noFill/>
          <a:ln w="9525">
            <a:noFill/>
            <a:miter lim="800000"/>
            <a:headEnd/>
            <a:tailEnd/>
          </a:ln>
        </p:spPr>
        <p:txBody>
          <a:bodyPr wrap="square" lIns="64291" tIns="32146" rIns="64291" bIns="32146">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Premissas Empresa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Repasse na Planta – após venda</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Entrada máxima de 5% a 8%</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Garantir a correção do INCC até a liberação do recurso</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Mitigar o risco jurídico da PCV¹ – migrar para AF</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Operação sem </a:t>
            </a:r>
            <a:r>
              <a:rPr lang="pt-BR" sz="1400" dirty="0" smtClean="0">
                <a:latin typeface="Tahoma" panose="020B0604030504040204" pitchFamily="34" charset="0"/>
                <a:ea typeface="Tahoma" panose="020B0604030504040204" pitchFamily="34" charset="0"/>
                <a:cs typeface="Tahoma" panose="020B0604030504040204" pitchFamily="34" charset="0"/>
              </a:rPr>
              <a:t>Pró-Soluto</a:t>
            </a: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a:spLocks noChangeArrowheads="1"/>
          </p:cNvSpPr>
          <p:nvPr/>
        </p:nvSpPr>
        <p:spPr bwMode="auto">
          <a:xfrm>
            <a:off x="611560" y="4365104"/>
            <a:ext cx="8136904" cy="1554558"/>
          </a:xfrm>
          <a:prstGeom prst="rect">
            <a:avLst/>
          </a:prstGeom>
          <a:noFill/>
          <a:ln w="9525">
            <a:noFill/>
            <a:miter lim="800000"/>
            <a:headEnd/>
            <a:tailEnd/>
          </a:ln>
        </p:spPr>
        <p:txBody>
          <a:bodyPr wrap="square" lIns="64291" tIns="32146" rIns="64291" bIns="32146">
            <a:spAutoFit/>
          </a:bodyPr>
          <a:lstStyle/>
          <a:p>
            <a:endParaRPr lang="pt-BR" sz="1400" dirty="0">
              <a:latin typeface="Tahoma" panose="020B0604030504040204" pitchFamily="34" charset="0"/>
              <a:ea typeface="Tahoma" panose="020B0604030504040204" pitchFamily="34" charset="0"/>
              <a:cs typeface="Tahoma" panose="020B0604030504040204" pitchFamily="34" charset="0"/>
            </a:endParaRPr>
          </a:p>
          <a:p>
            <a:pPr marL="345500" indent="-34550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smtClean="0">
                <a:latin typeface="Tahoma" panose="020B0604030504040204" pitchFamily="34" charset="0"/>
                <a:ea typeface="Tahoma" panose="020B0604030504040204" pitchFamily="34" charset="0"/>
                <a:cs typeface="Tahoma" panose="020B0604030504040204" pitchFamily="34" charset="0"/>
              </a:rPr>
              <a:t>Contrato de Alienação Fiduciária em 2 partes</a:t>
            </a: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Terreno – liberado p/ a empresa, amortização pelo cliente durante a obra (TP)</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Construção – 75% - liberado nas chaves, correção INCC, pagamento pelo cliente pós-chaves</a:t>
            </a:r>
          </a:p>
        </p:txBody>
      </p:sp>
      <p:sp>
        <p:nvSpPr>
          <p:cNvPr id="2" name="Retângulo 1"/>
          <p:cNvSpPr/>
          <p:nvPr/>
        </p:nvSpPr>
        <p:spPr>
          <a:xfrm>
            <a:off x="107504" y="836712"/>
            <a:ext cx="8496944" cy="957185"/>
          </a:xfrm>
          <a:prstGeom prst="rect">
            <a:avLst/>
          </a:prstGeom>
        </p:spPr>
        <p:txBody>
          <a:bodyPr wrap="square">
            <a:spAutoFit/>
          </a:bodyPr>
          <a:lstStyle/>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Vendas mais especializadas e mais </a:t>
            </a:r>
            <a:r>
              <a:rPr lang="pt-BR" sz="1400" dirty="0" smtClean="0">
                <a:latin typeface="Tahoma" panose="020B0604030504040204" pitchFamily="34" charset="0"/>
                <a:ea typeface="Tahoma" panose="020B0604030504040204" pitchFamily="34" charset="0"/>
                <a:cs typeface="Tahoma" panose="020B0604030504040204" pitchFamily="34" charset="0"/>
              </a:rPr>
              <a:t>firmes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Queda no distrato – mas também nas </a:t>
            </a:r>
            <a:r>
              <a:rPr lang="pt-BR" sz="1400" dirty="0" smtClean="0">
                <a:latin typeface="Tahoma" panose="020B0604030504040204" pitchFamily="34" charset="0"/>
                <a:ea typeface="Tahoma" panose="020B0604030504040204" pitchFamily="34" charset="0"/>
                <a:cs typeface="Tahoma" panose="020B0604030504040204" pitchFamily="34" charset="0"/>
              </a:rPr>
              <a:t>vendas</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Menor </a:t>
            </a:r>
            <a:r>
              <a:rPr lang="pt-BR" sz="1400" dirty="0">
                <a:latin typeface="Tahoma" panose="020B0604030504040204" pitchFamily="34" charset="0"/>
                <a:ea typeface="Tahoma" panose="020B0604030504040204" pitchFamily="34" charset="0"/>
                <a:cs typeface="Tahoma" panose="020B0604030504040204" pitchFamily="34" charset="0"/>
              </a:rPr>
              <a:t>equipe, com melhor definição de subordinação</a:t>
            </a:r>
          </a:p>
        </p:txBody>
      </p:sp>
      <p:sp>
        <p:nvSpPr>
          <p:cNvPr id="3" name="Retângulo 2"/>
          <p:cNvSpPr/>
          <p:nvPr/>
        </p:nvSpPr>
        <p:spPr>
          <a:xfrm>
            <a:off x="4788024" y="2132856"/>
            <a:ext cx="4104456" cy="1723549"/>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Itaú</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Condições </a:t>
            </a:r>
            <a:r>
              <a:rPr lang="pt-BR" sz="1400" dirty="0">
                <a:latin typeface="Tahoma" panose="020B0604030504040204" pitchFamily="34" charset="0"/>
                <a:ea typeface="Tahoma" panose="020B0604030504040204" pitchFamily="34" charset="0"/>
                <a:cs typeface="Tahoma" panose="020B0604030504040204" pitchFamily="34" charset="0"/>
              </a:rPr>
              <a:t>padrões de análise de crédito, LTV, taxas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Processo com menor impacto em desenvolvimento de sistemas</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Coobrigação em fase de obra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3" name="Retângulo 12"/>
          <p:cNvSpPr/>
          <p:nvPr/>
        </p:nvSpPr>
        <p:spPr>
          <a:xfrm>
            <a:off x="4720679" y="2457072"/>
            <a:ext cx="67345" cy="1440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539552" y="2348880"/>
            <a:ext cx="67345" cy="1836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539552" y="5193280"/>
            <a:ext cx="67345" cy="756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8464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p:bldP spid="3" grpId="0"/>
      <p:bldP spid="13"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
          <p:cNvSpPr/>
          <p:nvPr/>
        </p:nvSpPr>
        <p:spPr>
          <a:xfrm>
            <a:off x="245686" y="1083508"/>
            <a:ext cx="8646794" cy="3927229"/>
          </a:xfrm>
          <a:prstGeom prst="rect">
            <a:avLst/>
          </a:prstGeom>
        </p:spPr>
        <p:txBody>
          <a:bodyPr wrap="square">
            <a:spAutoFit/>
          </a:bodyPr>
          <a:lstStyle/>
          <a:p>
            <a:pPr marL="209550" algn="just">
              <a:lnSpc>
                <a:spcPct val="150000"/>
              </a:lnSpc>
              <a:spcBef>
                <a:spcPts val="600"/>
              </a:spcBef>
              <a:buClr>
                <a:schemeClr val="tx1"/>
              </a:buClr>
            </a:pPr>
            <a:r>
              <a:rPr lang="pt-BR" sz="1400" b="1" dirty="0" err="1">
                <a:latin typeface="Tahoma" panose="020B0604030504040204" pitchFamily="34" charset="0"/>
                <a:ea typeface="Tahoma" panose="020B0604030504040204" pitchFamily="34" charset="0"/>
                <a:cs typeface="Tahoma" panose="020B0604030504040204" pitchFamily="34" charset="0"/>
              </a:rPr>
              <a:t>Distratos</a:t>
            </a:r>
            <a:r>
              <a:rPr lang="pt-BR" sz="1400" b="1" dirty="0">
                <a:latin typeface="Tahoma" panose="020B0604030504040204" pitchFamily="34" charset="0"/>
                <a:ea typeface="Tahoma" panose="020B0604030504040204" pitchFamily="34" charset="0"/>
                <a:cs typeface="Tahoma" panose="020B0604030504040204" pitchFamily="34" charset="0"/>
              </a:rPr>
              <a:t> - PL 1220/15- Celso Russomano</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retenção </a:t>
            </a:r>
            <a:r>
              <a:rPr lang="pt-BR" sz="1400" dirty="0">
                <a:latin typeface="Tahoma" panose="020B0604030504040204" pitchFamily="34" charset="0"/>
                <a:ea typeface="Tahoma" panose="020B0604030504040204" pitchFamily="34" charset="0"/>
                <a:cs typeface="Tahoma" panose="020B0604030504040204" pitchFamily="34" charset="0"/>
              </a:rPr>
              <a:t>de 10%, devolução em 30 dias com juros de 1% e correção de todas as parcelas, direito de distrato unilateral pelo comprador.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Reunião com o Deputado – 18/5 </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Abrainc c/ JK trabalhando para formação de GT no INADEC para apresentação de propostas</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Sugestão </a:t>
            </a:r>
            <a:r>
              <a:rPr lang="pt-BR" sz="1400" dirty="0" err="1">
                <a:latin typeface="Tahoma" panose="020B0604030504040204" pitchFamily="34" charset="0"/>
                <a:ea typeface="Tahoma" panose="020B0604030504040204" pitchFamily="34" charset="0"/>
                <a:cs typeface="Tahoma" panose="020B0604030504040204" pitchFamily="34" charset="0"/>
              </a:rPr>
              <a:t>Melhim</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Challoub</a:t>
            </a:r>
            <a:r>
              <a:rPr lang="pt-BR" sz="1400" dirty="0">
                <a:latin typeface="Tahoma" panose="020B0604030504040204" pitchFamily="34" charset="0"/>
                <a:ea typeface="Tahoma" panose="020B0604030504040204" pitchFamily="34" charset="0"/>
                <a:cs typeface="Tahoma" panose="020B0604030504040204" pitchFamily="34" charset="0"/>
              </a:rPr>
              <a:t> -  multa máxima 10% fora despesas</a:t>
            </a:r>
          </a:p>
          <a:p>
            <a:pPr marL="495300" indent="-285750" algn="just">
              <a:lnSpc>
                <a:spcPct val="150000"/>
              </a:lnSpc>
              <a:spcBef>
                <a:spcPts val="600"/>
              </a:spcBef>
              <a:buClr>
                <a:schemeClr val="tx1"/>
              </a:buClr>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gn="just">
              <a:lnSpc>
                <a:spcPct val="15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algn="just">
              <a:lnSpc>
                <a:spcPct val="15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Projeto </a:t>
            </a:r>
            <a:r>
              <a:rPr lang="pt-BR" sz="1400" b="1" dirty="0">
                <a:latin typeface="Tahoma" panose="020B0604030504040204" pitchFamily="34" charset="0"/>
                <a:ea typeface="Tahoma" panose="020B0604030504040204" pitchFamily="34" charset="0"/>
                <a:cs typeface="Tahoma" panose="020B0604030504040204" pitchFamily="34" charset="0"/>
              </a:rPr>
              <a:t>de Lei da Câmara no Senado (PLC) Nº 16 de 2015 (PL Nº178 de 2011 da Câmara)</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
            </a:r>
            <a:br>
              <a:rPr lang="pt-BR" sz="1400" dirty="0" smtClean="0">
                <a:latin typeface="Tahoma" panose="020B0604030504040204" pitchFamily="34" charset="0"/>
                <a:ea typeface="Tahoma" panose="020B0604030504040204" pitchFamily="34" charset="0"/>
                <a:cs typeface="Tahoma" panose="020B0604030504040204" pitchFamily="34" charset="0"/>
              </a:rPr>
            </a:br>
            <a:r>
              <a:rPr lang="pt-BR" sz="1400" dirty="0" smtClean="0">
                <a:latin typeface="Tahoma" panose="020B0604030504040204" pitchFamily="34" charset="0"/>
                <a:ea typeface="Tahoma" panose="020B0604030504040204" pitchFamily="34" charset="0"/>
                <a:cs typeface="Tahoma" panose="020B0604030504040204" pitchFamily="34" charset="0"/>
              </a:rPr>
              <a:t>Tolerância </a:t>
            </a:r>
            <a:r>
              <a:rPr lang="pt-BR" sz="1400" dirty="0">
                <a:latin typeface="Tahoma" panose="020B0604030504040204" pitchFamily="34" charset="0"/>
                <a:ea typeface="Tahoma" panose="020B0604030504040204" pitchFamily="34" charset="0"/>
                <a:cs typeface="Tahoma" panose="020B0604030504040204" pitchFamily="34" charset="0"/>
              </a:rPr>
              <a:t>de 180 dias, multa compensatória de 1% sobre valor pago, multa moratória de 0,5% ao mês sobre o calor pago - REQ Nº 453 de 2015  para PL 279. </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Relator Valter Raupp enfatiza texto em detrimento de PLS Nº279 de 2014</a:t>
            </a: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3938184" y="318400"/>
            <a:ext cx="288032" cy="5645137"/>
          </a:xfrm>
          <a:prstGeom prst="rect">
            <a:avLst/>
          </a:prstGeom>
        </p:spPr>
      </p:pic>
    </p:spTree>
    <p:extLst>
      <p:ext uri="{BB962C8B-B14F-4D97-AF65-F5344CB8AC3E}">
        <p14:creationId xmlns:p14="http://schemas.microsoft.com/office/powerpoint/2010/main" val="214316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ABAC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36512"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Mesas de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CaixaDeTexto 4"/>
          <p:cNvSpPr txBox="1"/>
          <p:nvPr/>
        </p:nvSpPr>
        <p:spPr>
          <a:xfrm>
            <a:off x="251520" y="836712"/>
            <a:ext cx="8687693" cy="1169551"/>
          </a:xfrm>
          <a:prstGeom prst="rect">
            <a:avLst/>
          </a:prstGeom>
          <a:noFill/>
        </p:spPr>
        <p:txBody>
          <a:bodyPr wrap="square" rtlCol="0">
            <a:spAutoFit/>
          </a:bodyPr>
          <a:lstStyle/>
          <a:p>
            <a:pPr algn="just"/>
            <a:r>
              <a:rPr lang="pt-BR" sz="1400" b="1" dirty="0" smtClean="0">
                <a:latin typeface="Tahoma" panose="020B0604030504040204" pitchFamily="34" charset="0"/>
                <a:ea typeface="Tahoma" panose="020B0604030504040204" pitchFamily="34" charset="0"/>
                <a:cs typeface="Tahoma" panose="020B0604030504040204" pitchFamily="34" charset="0"/>
              </a:rPr>
              <a:t>ABAC - Cartas de Crédito</a:t>
            </a:r>
          </a:p>
          <a:p>
            <a:pPr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ela 1"/>
          <p:cNvGraphicFramePr>
            <a:graphicFrameLocks noGrp="1"/>
          </p:cNvGraphicFramePr>
          <p:nvPr>
            <p:extLst/>
          </p:nvPr>
        </p:nvGraphicFramePr>
        <p:xfrm>
          <a:off x="2555776" y="1268760"/>
          <a:ext cx="3528392" cy="4908204"/>
        </p:xfrm>
        <a:graphic>
          <a:graphicData uri="http://schemas.openxmlformats.org/drawingml/2006/table">
            <a:tbl>
              <a:tblPr firstRow="1" firstCol="1" bandRow="1">
                <a:tableStyleId>{5C22544A-7EE6-4342-B048-85BDC9FD1C3A}</a:tableStyleId>
              </a:tblPr>
              <a:tblGrid>
                <a:gridCol w="1764196"/>
                <a:gridCol w="1764196"/>
              </a:tblGrid>
              <a:tr h="175293">
                <a:tc>
                  <a:txBody>
                    <a:bodyPr/>
                    <a:lstStyle/>
                    <a:p>
                      <a:pPr>
                        <a:spcAft>
                          <a:spcPts val="0"/>
                        </a:spcAft>
                      </a:pPr>
                      <a:r>
                        <a:rPr lang="pt-BR" sz="900" dirty="0">
                          <a:effectLst/>
                        </a:rPr>
                        <a:t>AC</a:t>
                      </a:r>
                      <a:endParaRPr lang="pt-BR"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78</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AL</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229</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dirty="0">
                          <a:effectLst/>
                        </a:rPr>
                        <a:t>AM</a:t>
                      </a:r>
                      <a:endParaRPr lang="pt-BR"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558</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AP</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70</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BA</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3.012</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CE</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1.735</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DF</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2.161</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1.352</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GO</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2.752</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MA</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561</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MG</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7.162</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MS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1.096</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MT</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1.391</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PA</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922</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PB</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452</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PE</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1.398</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PI</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276</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PR</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12.112</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RJ</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5.521</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RN</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468</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RO</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285</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RR</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64</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RS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9.852</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SC</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4.880</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SE</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360</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SP</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40.380</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TO</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a:effectLst/>
                        </a:rPr>
                        <a:t>227</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r h="175293">
                <a:tc>
                  <a:txBody>
                    <a:bodyPr/>
                    <a:lstStyle/>
                    <a:p>
                      <a:pPr>
                        <a:spcAft>
                          <a:spcPts val="0"/>
                        </a:spcAft>
                      </a:pPr>
                      <a:r>
                        <a:rPr lang="pt-BR" sz="900">
                          <a:effectLst/>
                        </a:rPr>
                        <a:t>TOTAL</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c>
                  <a:txBody>
                    <a:bodyPr/>
                    <a:lstStyle/>
                    <a:p>
                      <a:pPr algn="r">
                        <a:spcAft>
                          <a:spcPts val="0"/>
                        </a:spcAft>
                      </a:pPr>
                      <a:r>
                        <a:rPr lang="pt-BR" sz="900" dirty="0">
                          <a:effectLst/>
                        </a:rPr>
                        <a:t>99.354</a:t>
                      </a:r>
                      <a:endParaRPr lang="pt-BR"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261" marR="36261" marT="0" marB="0" anchor="b"/>
                </a:tc>
              </a:tr>
            </a:tbl>
          </a:graphicData>
        </a:graphic>
      </p:graphicFrame>
    </p:spTree>
    <p:extLst>
      <p:ext uri="{BB962C8B-B14F-4D97-AF65-F5344CB8AC3E}">
        <p14:creationId xmlns:p14="http://schemas.microsoft.com/office/powerpoint/2010/main" val="426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pt-BR" sz="3200" dirty="0">
                <a:solidFill>
                  <a:schemeClr val="bg1"/>
                </a:solidFill>
                <a:latin typeface="Tahoma" panose="020B0604030504040204" pitchFamily="34" charset="0"/>
                <a:ea typeface="Tahoma" panose="020B0604030504040204" pitchFamily="34" charset="0"/>
                <a:cs typeface="Tahoma" panose="020B0604030504040204" pitchFamily="34" charset="0"/>
              </a:rPr>
              <a:t>Discussão sobre </a:t>
            </a:r>
            <a:r>
              <a:rPr lang="pt-BR" sz="3200" dirty="0" err="1">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10:50 às 11:40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747173619"/>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514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FFFF"/>
              </a:solidFill>
            </a:endParaRP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FFFF"/>
              </a:solidFill>
            </a:endParaRP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rgbClr val="FFFFFF"/>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rgbClr val="FFFFFF"/>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7038222" cy="738664"/>
          </a:xfrm>
          <a:prstGeom prst="rect">
            <a:avLst/>
          </a:prstGeom>
          <a:noFill/>
        </p:spPr>
        <p:txBody>
          <a:bodyPr wrap="square" rtlCol="0">
            <a:spAutoFit/>
          </a:bodyPr>
          <a:lstStyle/>
          <a:p>
            <a:pPr algn="just"/>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414098" y="2158258"/>
            <a:ext cx="8406374" cy="1169551"/>
          </a:xfrm>
          <a:prstGeom prst="rect">
            <a:avLst/>
          </a:prstGeom>
          <a:noFill/>
        </p:spPr>
        <p:txBody>
          <a:bodyPr wrap="square" rtlCol="0">
            <a:spAutoFit/>
          </a:bodyPr>
          <a:lstStyle/>
          <a:p>
            <a:pPr algn="just">
              <a:spcBef>
                <a:spcPts val="600"/>
              </a:spcBef>
            </a:pP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As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solidFill>
                  <a:srgbClr val="000000"/>
                </a:solidFill>
                <a:latin typeface="Tahoma" panose="020B0604030504040204" pitchFamily="34" charset="0"/>
                <a:ea typeface="Tahoma" panose="020B0604030504040204" pitchFamily="34" charset="0"/>
                <a:cs typeface="Tahoma" panose="020B0604030504040204" pitchFamily="34" charset="0"/>
              </a:rPr>
              <a:t>I</a:t>
            </a:r>
            <a:r>
              <a:rPr 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3005774" cy="2031325"/>
          </a:xfrm>
          <a:prstGeom prst="rect">
            <a:avLst/>
          </a:prstGeom>
        </p:spPr>
        <p:txBody>
          <a:bodyPr wrap="square">
            <a:spAutoFit/>
          </a:bodyPr>
          <a:lstStyle/>
          <a:p>
            <a:pPr algn="just"/>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8" y="4163481"/>
            <a:ext cx="2362638" cy="1600438"/>
          </a:xfrm>
          <a:prstGeom prst="rect">
            <a:avLst/>
          </a:prstGeom>
        </p:spPr>
        <p:txBody>
          <a:bodyPr wrap="square">
            <a:spAutoFit/>
          </a:bodyPr>
          <a:lstStyle/>
          <a:p>
            <a:pPr algn="just"/>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Compreender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reúne,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3256838" cy="2031325"/>
          </a:xfrm>
          <a:prstGeom prst="rect">
            <a:avLst/>
          </a:prstGeom>
        </p:spPr>
        <p:txBody>
          <a:bodyPr wrap="square">
            <a:spAutoFit/>
          </a:bodyPr>
          <a:lstStyle/>
          <a:p>
            <a:pPr algn="just"/>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Protestar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rgbClr val="000000"/>
                </a:solidFill>
              </a:rPr>
              <a:t>1</a:t>
            </a:r>
            <a:endParaRPr lang="pt-BR" sz="1600" b="1" dirty="0">
              <a:solidFill>
                <a:srgbClr val="000000"/>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rgbClr val="000000"/>
                </a:solidFill>
              </a:rPr>
              <a:t>2</a:t>
            </a:r>
            <a:endParaRPr lang="pt-BR" sz="1600" b="1" dirty="0">
              <a:solidFill>
                <a:srgbClr val="000000"/>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rgbClr val="000000"/>
                </a:solidFill>
              </a:rPr>
              <a:t>3</a:t>
            </a:r>
            <a:endParaRPr lang="pt-BR" sz="1600" b="1" dirty="0">
              <a:solidFill>
                <a:srgbClr val="000000"/>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83087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Ministério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da Fazenda e outros</a:t>
            </a:r>
          </a:p>
        </p:txBody>
      </p:sp>
      <p:sp>
        <p:nvSpPr>
          <p:cNvPr id="8" name="CaixaDeTexto 7"/>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Mesas de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539552" y="819289"/>
            <a:ext cx="7920880" cy="1169551"/>
          </a:xfrm>
          <a:prstGeom prst="rect">
            <a:avLst/>
          </a:prstGeom>
          <a:noFill/>
        </p:spPr>
        <p:txBody>
          <a:bodyPr wrap="square" rtlCol="0">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Propor soluções conjuntas entre governo e setor produtivo para aprimorar as fontes do financiamento imobiliário, bem como propostas de desburocratização, simplificação tributária, redução do risco regulatório e da assimetria de informações do mercado de imóveis.</a:t>
            </a:r>
          </a:p>
          <a:p>
            <a:endParaRPr lang="pt-BR"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12"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33417" y="-2877309"/>
            <a:ext cx="419813" cy="9144000"/>
          </a:xfrm>
          <a:prstGeom prst="rect">
            <a:avLst/>
          </a:prstGeom>
        </p:spPr>
      </p:pic>
      <p:pic>
        <p:nvPicPr>
          <p:cNvPr id="13" name="Imagem 12"/>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62365" y="-789077"/>
            <a:ext cx="419813" cy="9144000"/>
          </a:xfrm>
          <a:prstGeom prst="rect">
            <a:avLst/>
          </a:prstGeom>
        </p:spPr>
      </p:pic>
      <p:sp>
        <p:nvSpPr>
          <p:cNvPr id="16" name="Rectangle 1"/>
          <p:cNvSpPr/>
          <p:nvPr/>
        </p:nvSpPr>
        <p:spPr>
          <a:xfrm>
            <a:off x="611560" y="3933056"/>
            <a:ext cx="7433734" cy="2576346"/>
          </a:xfrm>
          <a:prstGeom prst="rect">
            <a:avLst/>
          </a:prstGeom>
        </p:spPr>
        <p:txBody>
          <a:bodyPr wrap="square">
            <a:spAutoFit/>
          </a:bodyPr>
          <a:lstStyle/>
          <a:p>
            <a:pPr>
              <a:lnSpc>
                <a:spcPct val="110000"/>
              </a:lnSpc>
              <a:spcBef>
                <a:spcPts val="4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1ª Reunião – 9 de junho</a:t>
            </a:r>
            <a:r>
              <a:rPr lang="pt-BR" sz="1200" dirty="0">
                <a:latin typeface="Tahoma" panose="020B0604030504040204" pitchFamily="34" charset="0"/>
                <a:ea typeface="Tahoma" panose="020B0604030504040204" pitchFamily="34" charset="0"/>
                <a:cs typeface="Tahoma" panose="020B0604030504040204" pitchFamily="34" charset="0"/>
              </a:rPr>
              <a:t>.</a:t>
            </a:r>
          </a:p>
          <a:p>
            <a:pPr marL="271463" indent="-177800">
              <a:lnSpc>
                <a:spcPct val="110000"/>
              </a:lnSpc>
              <a:spcBef>
                <a:spcPts val="4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Funding</a:t>
            </a:r>
            <a:r>
              <a:rPr lang="pt-BR" sz="1400" dirty="0">
                <a:latin typeface="Tahoma" panose="020B0604030504040204" pitchFamily="34" charset="0"/>
                <a:ea typeface="Tahoma" panose="020B0604030504040204" pitchFamily="34" charset="0"/>
                <a:cs typeface="Tahoma" panose="020B0604030504040204" pitchFamily="34" charset="0"/>
              </a:rPr>
              <a:t> – curto e longo prazo</a:t>
            </a:r>
          </a:p>
          <a:p>
            <a:pPr>
              <a:lnSpc>
                <a:spcPct val="110000"/>
              </a:lnSpc>
              <a:spcBef>
                <a:spcPts val="4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2ª Reunião – 23 de junho</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Desburocratização, modelo de venda, melhoria do Ambiente de negócios</a:t>
            </a:r>
          </a:p>
          <a:p>
            <a:pPr marL="93663">
              <a:lnSpc>
                <a:spcPct val="110000"/>
              </a:lnSpc>
              <a:spcBef>
                <a:spcPts val="4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93663">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3ª Reunião – 18 de julho </a:t>
            </a:r>
            <a:r>
              <a:rPr lang="pt-BR" sz="1400" dirty="0" smtClean="0">
                <a:latin typeface="Tahoma" panose="020B0604030504040204" pitchFamily="34" charset="0"/>
                <a:ea typeface="Tahoma" panose="020B0604030504040204" pitchFamily="34" charset="0"/>
                <a:cs typeface="Tahoma" panose="020B0604030504040204" pitchFamily="34" charset="0"/>
              </a:rPr>
              <a:t>– Registro Eletrônico</a:t>
            </a:r>
            <a:endParaRPr lang="pt-BR" sz="14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4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400"/>
              </a:spcBef>
              <a:buClr>
                <a:schemeClr val="tx1"/>
              </a:buClr>
            </a:pPr>
            <a:endParaRPr lang="pt-BR" sz="1050" dirty="0">
              <a:latin typeface="Tahoma" panose="020B0604030504040204" pitchFamily="34" charset="0"/>
              <a:ea typeface="Tahoma" panose="020B0604030504040204" pitchFamily="34" charset="0"/>
              <a:cs typeface="Tahoma" panose="020B0604030504040204" pitchFamily="34" charset="0"/>
            </a:endParaRPr>
          </a:p>
        </p:txBody>
      </p:sp>
      <p:sp>
        <p:nvSpPr>
          <p:cNvPr id="17" name="Rectangle 1"/>
          <p:cNvSpPr/>
          <p:nvPr/>
        </p:nvSpPr>
        <p:spPr>
          <a:xfrm>
            <a:off x="611560" y="1844824"/>
            <a:ext cx="7433734" cy="2347309"/>
          </a:xfrm>
          <a:prstGeom prst="rect">
            <a:avLst/>
          </a:prstGeom>
        </p:spPr>
        <p:txBody>
          <a:bodyPr wrap="square">
            <a:spAutoFit/>
          </a:bodyPr>
          <a:lstStyle/>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Avaliações sobre alteração do PMCMV com inclusão da faixa 1,5</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Avaliar novas fontes de financiamento para o Mercado Imobiliário</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Propor novo marco regulatório da construção civil</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Avaliar a conversão do RET de regime provisório para permanente</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Reavaliar </a:t>
            </a:r>
            <a:r>
              <a:rPr lang="pt-BR" sz="1400" dirty="0">
                <a:latin typeface="Tahoma" panose="020B0604030504040204" pitchFamily="34" charset="0"/>
                <a:ea typeface="Tahoma" panose="020B0604030504040204" pitchFamily="34" charset="0"/>
                <a:cs typeface="Tahoma" panose="020B0604030504040204" pitchFamily="34" charset="0"/>
              </a:rPr>
              <a:t>o modelo de venda de imóveis na planta</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Criar métrica e sistemática de apuração de indicadores do mercado imobiliário</a:t>
            </a: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6578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accent2"/>
                </a:solidFill>
                <a:latin typeface="Tahoma" panose="020B0604030504040204" pitchFamily="34" charset="0"/>
                <a:ea typeface="Tahoma" panose="020B0604030504040204" pitchFamily="34" charset="0"/>
                <a:cs typeface="Tahoma" panose="020B0604030504040204" pitchFamily="34" charset="0"/>
              </a:rPr>
              <a:t>de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Reunião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Grupo de Trabalho </a:t>
            </a:r>
            <a:r>
              <a:rPr lang="pt-BR" sz="1400" dirty="0" err="1">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Mesas de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Espaço Reservado para Conteúdo 2"/>
          <p:cNvSpPr txBox="1">
            <a:spLocks/>
          </p:cNvSpPr>
          <p:nvPr/>
        </p:nvSpPr>
        <p:spPr>
          <a:xfrm>
            <a:off x="0" y="332656"/>
            <a:ext cx="9254852" cy="27363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pt-BR" dirty="0" smtClean="0"/>
          </a:p>
          <a:p>
            <a:pPr marL="336550" indent="-177800" algn="just">
              <a:lnSpc>
                <a:spcPct val="110000"/>
              </a:lnSpc>
              <a:spcBef>
                <a:spcPts val="4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Participantes</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CEF- </a:t>
            </a:r>
            <a:r>
              <a:rPr lang="pt-BR" sz="1400" dirty="0" err="1">
                <a:latin typeface="Tahoma" panose="020B0604030504040204" pitchFamily="34" charset="0"/>
                <a:ea typeface="Tahoma" panose="020B0604030504040204" pitchFamily="34" charset="0"/>
                <a:cs typeface="Tahoma" panose="020B0604030504040204" pitchFamily="34" charset="0"/>
              </a:rPr>
              <a:t>Teotonio</a:t>
            </a:r>
            <a:r>
              <a:rPr lang="pt-BR" sz="1400" dirty="0">
                <a:latin typeface="Tahoma" panose="020B0604030504040204" pitchFamily="34" charset="0"/>
                <a:ea typeface="Tahoma" panose="020B0604030504040204" pitchFamily="34" charset="0"/>
                <a:cs typeface="Tahoma" panose="020B0604030504040204" pitchFamily="34" charset="0"/>
              </a:rPr>
              <a:t> Rezende ( VP Habitação) e Fernando </a:t>
            </a:r>
            <a:r>
              <a:rPr lang="pt-BR" sz="1400" dirty="0" err="1">
                <a:latin typeface="Tahoma" panose="020B0604030504040204" pitchFamily="34" charset="0"/>
                <a:ea typeface="Tahoma" panose="020B0604030504040204" pitchFamily="34" charset="0"/>
                <a:cs typeface="Tahoma" panose="020B0604030504040204" pitchFamily="34" charset="0"/>
              </a:rPr>
              <a:t>Majesty</a:t>
            </a:r>
            <a:endParaRPr lang="pt-BR" sz="1400" dirty="0">
              <a:latin typeface="Tahoma" panose="020B0604030504040204" pitchFamily="34" charset="0"/>
              <a:ea typeface="Tahoma" panose="020B0604030504040204" pitchFamily="34" charset="0"/>
              <a:cs typeface="Tahoma" panose="020B0604030504040204" pitchFamily="34" charset="0"/>
            </a:endParaRP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B.B.- Raul Moreira ( VP Varejo) e Hamilton ( diretor Credito Imobiliário)</a:t>
            </a:r>
          </a:p>
          <a:p>
            <a:pPr marL="793750" lvl="1" indent="-177800" algn="just">
              <a:lnSpc>
                <a:spcPct val="110000"/>
              </a:lnSpc>
              <a:spcBef>
                <a:spcPts val="4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Abecip</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Giberto</a:t>
            </a:r>
            <a:r>
              <a:rPr lang="pt-BR" sz="1400" dirty="0">
                <a:latin typeface="Tahoma" panose="020B0604030504040204" pitchFamily="34" charset="0"/>
                <a:ea typeface="Tahoma" panose="020B0604030504040204" pitchFamily="34" charset="0"/>
                <a:cs typeface="Tahoma" panose="020B0604030504040204" pitchFamily="34" charset="0"/>
              </a:rPr>
              <a:t> Abreu ( VP ) e Felipe Pontual ( diretor )</a:t>
            </a: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Secovi- Celso </a:t>
            </a:r>
            <a:r>
              <a:rPr lang="pt-BR" sz="1400" dirty="0" err="1">
                <a:latin typeface="Tahoma" panose="020B0604030504040204" pitchFamily="34" charset="0"/>
                <a:ea typeface="Tahoma" panose="020B0604030504040204" pitchFamily="34" charset="0"/>
                <a:cs typeface="Tahoma" panose="020B0604030504040204" pitchFamily="34" charset="0"/>
              </a:rPr>
              <a:t>Petrucci</a:t>
            </a:r>
            <a:endParaRPr lang="pt-BR" sz="1400" dirty="0">
              <a:latin typeface="Tahoma" panose="020B0604030504040204" pitchFamily="34" charset="0"/>
              <a:ea typeface="Tahoma" panose="020B0604030504040204" pitchFamily="34" charset="0"/>
              <a:cs typeface="Tahoma" panose="020B0604030504040204" pitchFamily="34" charset="0"/>
            </a:endParaRP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Gustavo Loyola</a:t>
            </a: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Abrainc- França, Jairo e Renato</a:t>
            </a:r>
          </a:p>
          <a:p>
            <a:pPr fontAlgn="auto">
              <a:spcAft>
                <a:spcPts val="0"/>
              </a:spcAft>
            </a:pPr>
            <a:endParaRPr lang="pt-BR" dirty="0" smtClean="0"/>
          </a:p>
          <a:p>
            <a:pPr marL="685800" lvl="2" indent="0" fontAlgn="auto">
              <a:spcAft>
                <a:spcPts val="0"/>
              </a:spcAft>
              <a:buFont typeface="Arial" panose="020B0604020202020204" pitchFamily="34" charset="0"/>
              <a:buNone/>
            </a:pPr>
            <a:endParaRPr lang="pt-BR" sz="2100" dirty="0" smtClean="0"/>
          </a:p>
          <a:p>
            <a:pPr lvl="3" fontAlgn="auto">
              <a:spcAft>
                <a:spcPts val="0"/>
              </a:spcAft>
            </a:pPr>
            <a:endParaRPr lang="pt-BR" dirty="0" smtClean="0"/>
          </a:p>
          <a:p>
            <a:pPr lvl="3" fontAlgn="auto">
              <a:spcAft>
                <a:spcPts val="0"/>
              </a:spcAft>
            </a:pPr>
            <a:endParaRPr lang="pt-BR" dirty="0"/>
          </a:p>
        </p:txBody>
      </p:sp>
      <p:sp>
        <p:nvSpPr>
          <p:cNvPr id="7" name="Espaço Reservado para Conteúdo 2"/>
          <p:cNvSpPr txBox="1">
            <a:spLocks/>
          </p:cNvSpPr>
          <p:nvPr/>
        </p:nvSpPr>
        <p:spPr>
          <a:xfrm>
            <a:off x="-180528" y="2852936"/>
            <a:ext cx="4531164" cy="30243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pt-BR" sz="1500" i="1" dirty="0" smtClean="0">
              <a:latin typeface="Tahoma" panose="020B0604030504040204" pitchFamily="34" charset="0"/>
              <a:ea typeface="Tahoma" panose="020B0604030504040204" pitchFamily="34" charset="0"/>
              <a:cs typeface="Tahoma" panose="020B0604030504040204" pitchFamily="34" charset="0"/>
            </a:endParaRPr>
          </a:p>
          <a:p>
            <a:pPr marL="444500" indent="-177800" algn="just">
              <a:lnSpc>
                <a:spcPct val="110000"/>
              </a:lnSpc>
              <a:spcBef>
                <a:spcPts val="400"/>
              </a:spcBef>
              <a:buClr>
                <a:schemeClr val="tx1"/>
              </a:buClr>
              <a:buFont typeface="Tahoma" panose="020B0604030504040204" pitchFamily="34" charset="0"/>
              <a:buChar char="›"/>
            </a:pPr>
            <a:r>
              <a:rPr lang="pt-BR" sz="1500" b="1" dirty="0" smtClean="0">
                <a:latin typeface="Tahoma" panose="020B0604030504040204" pitchFamily="34" charset="0"/>
                <a:ea typeface="Tahoma" panose="020B0604030504040204" pitchFamily="34" charset="0"/>
                <a:cs typeface="Tahoma" panose="020B0604030504040204" pitchFamily="34" charset="0"/>
              </a:rPr>
              <a:t>Resumo:</a:t>
            </a:r>
          </a:p>
          <a:p>
            <a:pPr marL="793750" lvl="1" indent="-177800" algn="just">
              <a:lnSpc>
                <a:spcPct val="110000"/>
              </a:lnSpc>
              <a:spcBef>
                <a:spcPts val="400"/>
              </a:spcBef>
              <a:buClr>
                <a:schemeClr val="tx1"/>
              </a:buClr>
              <a:buFont typeface="Tahoma" panose="020B0604030504040204" pitchFamily="34" charset="0"/>
              <a:buChar char="›"/>
            </a:pPr>
            <a:r>
              <a:rPr lang="pt-BR" sz="1500" dirty="0" smtClean="0">
                <a:latin typeface="Tahoma" panose="020B0604030504040204" pitchFamily="34" charset="0"/>
                <a:ea typeface="Tahoma" panose="020B0604030504040204" pitchFamily="34" charset="0"/>
                <a:cs typeface="Tahoma" panose="020B0604030504040204" pitchFamily="34" charset="0"/>
              </a:rPr>
              <a:t>Caderneta de Poupança teve saque dos investidores e poupadores estão com orçamento restrito,</a:t>
            </a:r>
          </a:p>
          <a:p>
            <a:pPr marL="793750" lvl="1" indent="-177800" algn="just">
              <a:lnSpc>
                <a:spcPct val="110000"/>
              </a:lnSpc>
              <a:spcBef>
                <a:spcPts val="400"/>
              </a:spcBef>
              <a:buClr>
                <a:schemeClr val="tx1"/>
              </a:buClr>
              <a:buFont typeface="Tahoma" panose="020B0604030504040204" pitchFamily="34" charset="0"/>
              <a:buChar char="›"/>
            </a:pPr>
            <a:r>
              <a:rPr lang="pt-BR" sz="1500" dirty="0" smtClean="0">
                <a:latin typeface="Tahoma" panose="020B0604030504040204" pitchFamily="34" charset="0"/>
                <a:ea typeface="Tahoma" panose="020B0604030504040204" pitchFamily="34" charset="0"/>
                <a:cs typeface="Tahoma" panose="020B0604030504040204" pitchFamily="34" charset="0"/>
              </a:rPr>
              <a:t>Hoje Caderneta de Poupança tem saldo de R$ 508( 31 de maio) bilhões,</a:t>
            </a:r>
          </a:p>
          <a:p>
            <a:pPr marL="793750" lvl="1" indent="-177800" algn="just">
              <a:lnSpc>
                <a:spcPct val="110000"/>
              </a:lnSpc>
              <a:spcBef>
                <a:spcPts val="400"/>
              </a:spcBef>
              <a:buClr>
                <a:schemeClr val="tx1"/>
              </a:buClr>
              <a:buFont typeface="Tahoma" panose="020B0604030504040204" pitchFamily="34" charset="0"/>
              <a:buChar char="›"/>
            </a:pPr>
            <a:r>
              <a:rPr lang="pt-BR" sz="1500" dirty="0" smtClean="0">
                <a:latin typeface="Tahoma" panose="020B0604030504040204" pitchFamily="34" charset="0"/>
                <a:ea typeface="Tahoma" panose="020B0604030504040204" pitchFamily="34" charset="0"/>
                <a:cs typeface="Tahoma" panose="020B0604030504040204" pitchFamily="34" charset="0"/>
              </a:rPr>
              <a:t>Final do ano Caderneta de Poupança terá de R$ 460 a R$ 480 bilhões,</a:t>
            </a:r>
          </a:p>
          <a:p>
            <a:pPr marL="342900" lvl="1" indent="0" fontAlgn="auto">
              <a:spcAft>
                <a:spcPts val="0"/>
              </a:spcAft>
              <a:buFont typeface="Arial" panose="020B0604020202020204" pitchFamily="34" charset="0"/>
              <a:buNone/>
            </a:pPr>
            <a:endParaRPr lang="pt-BR" sz="2100" dirty="0"/>
          </a:p>
        </p:txBody>
      </p:sp>
      <p:pic>
        <p:nvPicPr>
          <p:cNvPr id="10" name="Imagem 9"/>
          <p:cNvPicPr>
            <a:picLocks noChangeAspect="1"/>
          </p:cNvPicPr>
          <p:nvPr/>
        </p:nvPicPr>
        <p:blipFill rotWithShape="1">
          <a:blip r:embed="rId2" cstate="print">
            <a:extLst>
              <a:ext uri="{28A0092B-C50C-407E-A947-70E740481C1C}">
                <a14:useLocalDpi xmlns:a14="http://schemas.microsoft.com/office/drawing/2010/main" val="0"/>
              </a:ext>
            </a:extLst>
          </a:blip>
          <a:srcRect t="30882"/>
          <a:stretch/>
        </p:blipFill>
        <p:spPr>
          <a:xfrm rot="16200000">
            <a:off x="5083599" y="-1603002"/>
            <a:ext cx="343939" cy="9144000"/>
          </a:xfrm>
          <a:prstGeom prst="rect">
            <a:avLst/>
          </a:prstGeom>
        </p:spPr>
      </p:pic>
      <p:sp>
        <p:nvSpPr>
          <p:cNvPr id="11" name="Espaço Reservado para Conteúdo 2"/>
          <p:cNvSpPr txBox="1">
            <a:spLocks/>
          </p:cNvSpPr>
          <p:nvPr/>
        </p:nvSpPr>
        <p:spPr>
          <a:xfrm>
            <a:off x="4139952" y="2780928"/>
            <a:ext cx="482453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pt-BR" dirty="0" smtClean="0">
              <a:solidFill>
                <a:schemeClr val="accent2"/>
              </a:solidFill>
            </a:endParaRPr>
          </a:p>
          <a:p>
            <a:pPr marL="508000" indent="-177800" algn="just">
              <a:lnSpc>
                <a:spcPct val="110000"/>
              </a:lnSpc>
              <a:spcBef>
                <a:spcPts val="4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Conclusão</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Caderneta de Poupança não pode ser a única fonte de </a:t>
            </a:r>
            <a:r>
              <a:rPr lang="pt-BR" sz="1400" dirty="0" err="1">
                <a:latin typeface="Tahoma" panose="020B0604030504040204" pitchFamily="34" charset="0"/>
                <a:ea typeface="Tahoma" panose="020B0604030504040204" pitchFamily="34" charset="0"/>
                <a:cs typeface="Tahoma" panose="020B0604030504040204" pitchFamily="34" charset="0"/>
              </a:rPr>
              <a:t>funding</a:t>
            </a:r>
            <a:r>
              <a:rPr lang="pt-BR" sz="1400" dirty="0">
                <a:latin typeface="Tahoma" panose="020B0604030504040204" pitchFamily="34" charset="0"/>
                <a:ea typeface="Tahoma" panose="020B0604030504040204" pitchFamily="34" charset="0"/>
                <a:cs typeface="Tahoma" panose="020B0604030504040204" pitchFamily="34" charset="0"/>
              </a:rPr>
              <a:t> no futuro</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Atualmente, captação de mercado devido as taxas de juros restringe e inibe os </a:t>
            </a:r>
            <a:r>
              <a:rPr lang="pt-BR" sz="1400" dirty="0" smtClean="0">
                <a:latin typeface="Tahoma" panose="020B0604030504040204" pitchFamily="34" charset="0"/>
                <a:ea typeface="Tahoma" panose="020B0604030504040204" pitchFamily="34" charset="0"/>
                <a:cs typeface="Tahoma" panose="020B0604030504040204" pitchFamily="34" charset="0"/>
              </a:rPr>
              <a:t>tomadores</a:t>
            </a:r>
          </a:p>
          <a:p>
            <a:pPr marL="393700" indent="-177800" algn="just">
              <a:lnSpc>
                <a:spcPct val="110000"/>
              </a:lnSpc>
              <a:spcBef>
                <a:spcPts val="4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lvl="1" fontAlgn="auto">
              <a:spcAft>
                <a:spcPts val="0"/>
              </a:spcAft>
            </a:pPr>
            <a:endParaRPr lang="pt-BR" dirty="0"/>
          </a:p>
        </p:txBody>
      </p:sp>
      <p:sp>
        <p:nvSpPr>
          <p:cNvPr id="3" name="Retângulo 2"/>
          <p:cNvSpPr/>
          <p:nvPr/>
        </p:nvSpPr>
        <p:spPr>
          <a:xfrm>
            <a:off x="1115616" y="5517232"/>
            <a:ext cx="6840760" cy="566309"/>
          </a:xfrm>
          <a:prstGeom prst="rect">
            <a:avLst/>
          </a:prstGeom>
        </p:spPr>
        <p:txBody>
          <a:bodyPr wrap="square">
            <a:spAutoFit/>
          </a:bodyPr>
          <a:lstStyle/>
          <a:p>
            <a:pPr marL="215900" indent="0" algn="just">
              <a:lnSpc>
                <a:spcPct val="110000"/>
              </a:lnSpc>
              <a:spcBef>
                <a:spcPts val="400"/>
              </a:spcBef>
              <a:buClr>
                <a:schemeClr val="tx1"/>
              </a:buClr>
              <a:buNone/>
            </a:pPr>
            <a:r>
              <a:rPr lang="pt-BR" sz="1400" b="1" dirty="0">
                <a:latin typeface="Tahoma" panose="020B0604030504040204" pitchFamily="34" charset="0"/>
                <a:ea typeface="Tahoma" panose="020B0604030504040204" pitchFamily="34" charset="0"/>
                <a:cs typeface="Tahoma" panose="020B0604030504040204" pitchFamily="34" charset="0"/>
              </a:rPr>
              <a:t>Necessidade de sistema de transição, até a redução de taxa de juros para manter o mercado funcionando</a:t>
            </a:r>
          </a:p>
        </p:txBody>
      </p:sp>
      <p:sp>
        <p:nvSpPr>
          <p:cNvPr id="12" name="Retângulo 11"/>
          <p:cNvSpPr/>
          <p:nvPr/>
        </p:nvSpPr>
        <p:spPr>
          <a:xfrm>
            <a:off x="1331640" y="5517232"/>
            <a:ext cx="6624736" cy="57606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28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3"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Reuniões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18/6 e 21/7</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276999"/>
          </a:xfrm>
          <a:prstGeom prst="rect">
            <a:avLst/>
          </a:prstGeom>
          <a:solidFill>
            <a:schemeClr val="accent1"/>
          </a:solidFill>
        </p:spPr>
        <p:txBody>
          <a:bodyPr wrap="square" lIns="36000" rIns="36000" rtlCol="0" anchor="t" anchorCtr="0">
            <a:spAutoFit/>
          </a:bodyPr>
          <a:lstStyle/>
          <a:p>
            <a:pPr marL="447675"/>
            <a:r>
              <a:rPr lang="pt-BR" sz="1200" dirty="0"/>
              <a:t>O </a:t>
            </a:r>
            <a:r>
              <a:rPr lang="pt-BR" sz="1200" dirty="0" err="1"/>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O </a:t>
            </a:r>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456307" y="836712"/>
            <a:ext cx="8687693" cy="3374257"/>
          </a:xfrm>
          <a:prstGeom prst="rect">
            <a:avLst/>
          </a:prstGeom>
          <a:noFill/>
        </p:spPr>
        <p:txBody>
          <a:bodyPr wrap="square" rtlCol="0">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ABRAINC, ABECIP, Secovi, CEF, BB, Santander, BTG, </a:t>
            </a:r>
            <a:r>
              <a:rPr lang="pt-BR" sz="1400" b="1" dirty="0" err="1" smtClean="0">
                <a:latin typeface="Tahoma" panose="020B0604030504040204" pitchFamily="34" charset="0"/>
                <a:ea typeface="Tahoma" panose="020B0604030504040204" pitchFamily="34" charset="0"/>
                <a:cs typeface="Tahoma" panose="020B0604030504040204" pitchFamily="34" charset="0"/>
              </a:rPr>
              <a:t>Cobansa</a:t>
            </a:r>
            <a:r>
              <a:rPr lang="pt-BR" sz="1400" b="1" dirty="0" smtClean="0">
                <a:latin typeface="Tahoma" panose="020B0604030504040204" pitchFamily="34" charset="0"/>
                <a:ea typeface="Tahoma" panose="020B0604030504040204" pitchFamily="34" charset="0"/>
                <a:cs typeface="Tahoma" panose="020B0604030504040204" pitchFamily="34" charset="0"/>
              </a:rPr>
              <a:t> – 18/6</a:t>
            </a:r>
            <a:r>
              <a:rPr lang="pt-BR" sz="1400" dirty="0" smtClean="0">
                <a:latin typeface="Tahoma" panose="020B0604030504040204" pitchFamily="34" charset="0"/>
                <a:ea typeface="Tahoma" panose="020B0604030504040204" pitchFamily="34" charset="0"/>
                <a:cs typeface="Tahoma" panose="020B0604030504040204" pitchFamily="34" charset="0"/>
              </a:rPr>
              <a:t>:</a:t>
            </a:r>
          </a:p>
          <a:p>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Recursos da Poupança direcionados só para Pessoa Física, privilegiando imóveis novos.</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Limitar valor por financiamento.</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Criação de sistema hibrido de Taxa (poupança e mercado).</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Nova poupança atrelada a IPCA ou nova TR.</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Poupança Comprador, instrumento de longo prazo que permite ao comprador poupar para fazer frente ao valor da entrada.</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Verificar barreiras para que fundos de previdência invistam em </a:t>
            </a:r>
            <a:r>
              <a:rPr lang="pt-BR" sz="1400" dirty="0" err="1">
                <a:latin typeface="Tahoma" panose="020B0604030504040204" pitchFamily="34" charset="0"/>
                <a:ea typeface="Tahoma" panose="020B0604030504040204" pitchFamily="34" charset="0"/>
                <a:cs typeface="Tahoma" panose="020B0604030504040204" pitchFamily="34" charset="0"/>
              </a:rPr>
              <a:t>CRIs</a:t>
            </a:r>
            <a:r>
              <a:rPr lang="pt-BR" sz="1400" dirty="0">
                <a:latin typeface="Tahoma" panose="020B0604030504040204" pitchFamily="34" charset="0"/>
                <a:ea typeface="Tahoma" panose="020B0604030504040204" pitchFamily="34" charset="0"/>
                <a:cs typeface="Tahoma" panose="020B0604030504040204" pitchFamily="34" charset="0"/>
              </a:rPr>
              <a:t> e LIG.</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Tornar a LIG atrativa para investidores estrangeiros.</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Criar fundo de liquidez para </a:t>
            </a:r>
            <a:r>
              <a:rPr lang="pt-BR" sz="1400" dirty="0" err="1">
                <a:latin typeface="Tahoma" panose="020B0604030504040204" pitchFamily="34" charset="0"/>
                <a:ea typeface="Tahoma" panose="020B0604030504040204" pitchFamily="34" charset="0"/>
                <a:cs typeface="Tahoma" panose="020B0604030504040204" pitchFamily="34" charset="0"/>
              </a:rPr>
              <a:t>CRIs</a:t>
            </a:r>
            <a:r>
              <a:rPr lang="pt-BR" sz="1400" dirty="0">
                <a:latin typeface="Tahoma" panose="020B0604030504040204" pitchFamily="34" charset="0"/>
                <a:ea typeface="Tahoma" panose="020B0604030504040204" pitchFamily="34" charset="0"/>
                <a:cs typeface="Tahoma" panose="020B0604030504040204" pitchFamily="34" charset="0"/>
              </a:rPr>
              <a:t> e LIG</a:t>
            </a:r>
            <a:r>
              <a:rPr lang="pt-BR" sz="1200" dirty="0">
                <a:latin typeface="Tahoma" panose="020B0604030504040204" pitchFamily="34" charset="0"/>
                <a:ea typeface="Tahoma" panose="020B0604030504040204" pitchFamily="34" charset="0"/>
                <a:cs typeface="Tahoma" panose="020B0604030504040204" pitchFamily="34" charset="0"/>
              </a:rPr>
              <a:t>.</a:t>
            </a:r>
          </a:p>
          <a:p>
            <a:pPr lvl="1"/>
            <a:endParaRPr lang="pt-BR" sz="2000" dirty="0">
              <a:latin typeface="BlissL" panose="02000506030000020004" pitchFamily="2" charset="0"/>
            </a:endParaRPr>
          </a:p>
        </p:txBody>
      </p:sp>
      <p:sp>
        <p:nvSpPr>
          <p:cNvPr id="4" name="Retângulo 3"/>
          <p:cNvSpPr/>
          <p:nvPr/>
        </p:nvSpPr>
        <p:spPr>
          <a:xfrm>
            <a:off x="539552" y="4335640"/>
            <a:ext cx="8568952" cy="2045688"/>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ABRAINC, ABECIP, Secovi, CEF, BB, Santander, BTG, </a:t>
            </a:r>
            <a:r>
              <a:rPr lang="pt-BR" sz="1400" b="1" dirty="0" err="1">
                <a:latin typeface="Tahoma" panose="020B0604030504040204" pitchFamily="34" charset="0"/>
                <a:ea typeface="Tahoma" panose="020B0604030504040204" pitchFamily="34" charset="0"/>
                <a:cs typeface="Tahoma" panose="020B0604030504040204" pitchFamily="34" charset="0"/>
              </a:rPr>
              <a:t>Cobansa</a:t>
            </a:r>
            <a:r>
              <a:rPr lang="pt-BR" sz="1400" b="1" dirty="0">
                <a:latin typeface="Tahoma" panose="020B0604030504040204" pitchFamily="34" charset="0"/>
                <a:ea typeface="Tahoma" panose="020B0604030504040204" pitchFamily="34" charset="0"/>
                <a:cs typeface="Tahoma" panose="020B0604030504040204" pitchFamily="34" charset="0"/>
              </a:rPr>
              <a:t> – </a:t>
            </a:r>
            <a:r>
              <a:rPr lang="pt-BR" sz="1400" b="1" dirty="0" smtClean="0">
                <a:latin typeface="Tahoma" panose="020B0604030504040204" pitchFamily="34" charset="0"/>
                <a:ea typeface="Tahoma" panose="020B0604030504040204" pitchFamily="34" charset="0"/>
                <a:cs typeface="Tahoma" panose="020B0604030504040204" pitchFamily="34" charset="0"/>
              </a:rPr>
              <a:t>21/7:</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Planilha modelo financiamento IPCA</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Possíveis investidores e mudanças necessárias</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Fundo de liquidez e seus participantes/ </a:t>
            </a:r>
            <a:r>
              <a:rPr lang="pt-BR" sz="1400" dirty="0" err="1">
                <a:latin typeface="Tahoma" panose="020B0604030504040204" pitchFamily="34" charset="0"/>
                <a:ea typeface="Tahoma" panose="020B0604030504040204" pitchFamily="34" charset="0"/>
                <a:cs typeface="Tahoma" panose="020B0604030504040204" pitchFamily="34" charset="0"/>
              </a:rPr>
              <a:t>equity</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holders</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Alternativa de mudança na fórmula da TR</a:t>
            </a:r>
          </a:p>
          <a:p>
            <a:r>
              <a:rPr lang="pt-BR" sz="2400" dirty="0">
                <a:latin typeface="BlissL" panose="02000506030000020004" pitchFamily="2" charset="0"/>
              </a:rPr>
              <a:t> </a:t>
            </a:r>
          </a:p>
        </p:txBody>
      </p:sp>
      <p:pic>
        <p:nvPicPr>
          <p:cNvPr id="1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48002" y="-501045"/>
            <a:ext cx="419813" cy="9144000"/>
          </a:xfrm>
          <a:prstGeom prst="rect">
            <a:avLst/>
          </a:prstGeom>
        </p:spPr>
      </p:pic>
    </p:spTree>
    <p:extLst>
      <p:ext uri="{BB962C8B-B14F-4D97-AF65-F5344CB8AC3E}">
        <p14:creationId xmlns:p14="http://schemas.microsoft.com/office/powerpoint/2010/main" val="45862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FGTS  - o PL 1358/2015</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Mesas de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CaixaDeTexto 4"/>
          <p:cNvSpPr txBox="1"/>
          <p:nvPr/>
        </p:nvSpPr>
        <p:spPr>
          <a:xfrm>
            <a:off x="251520" y="836712"/>
            <a:ext cx="8687693" cy="5244513"/>
          </a:xfrm>
          <a:prstGeom prst="rect">
            <a:avLst/>
          </a:prstGeom>
          <a:noFill/>
        </p:spPr>
        <p:txBody>
          <a:bodyPr wrap="square" rtlCol="0">
            <a:spAutoFit/>
          </a:bodyPr>
          <a:lstStyle/>
          <a:p>
            <a:pPr algn="just"/>
            <a:r>
              <a:rPr lang="pt-BR" sz="1400" b="1" dirty="0" smtClean="0">
                <a:latin typeface="Tahoma" panose="020B0604030504040204" pitchFamily="34" charset="0"/>
                <a:ea typeface="Tahoma" panose="020B0604030504040204" pitchFamily="34" charset="0"/>
                <a:cs typeface="Tahoma" panose="020B0604030504040204" pitchFamily="34" charset="0"/>
              </a:rPr>
              <a:t>Ameaça à solvência</a:t>
            </a:r>
            <a:r>
              <a:rPr lang="pt-BR" sz="1400" b="1" dirty="0">
                <a:latin typeface="Tahoma" panose="020B0604030504040204" pitchFamily="34" charset="0"/>
                <a:ea typeface="Tahoma" panose="020B0604030504040204" pitchFamily="34" charset="0"/>
                <a:cs typeface="Tahoma" panose="020B0604030504040204" pitchFamily="34" charset="0"/>
              </a:rPr>
              <a:t> do </a:t>
            </a:r>
            <a:r>
              <a:rPr lang="pt-BR" sz="1400" b="1" dirty="0" smtClean="0">
                <a:latin typeface="Tahoma" panose="020B0604030504040204" pitchFamily="34" charset="0"/>
                <a:ea typeface="Tahoma" panose="020B0604030504040204" pitchFamily="34" charset="0"/>
                <a:cs typeface="Tahoma" panose="020B0604030504040204" pitchFamily="34" charset="0"/>
              </a:rPr>
              <a:t>FGTS</a:t>
            </a:r>
          </a:p>
          <a:p>
            <a:pPr marL="393700"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Descasamento de duration e remuneração entre ativos e passivos do Fundo</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Ativos: incluem projetos de longo prazo e rendimentos líquidos inferiores a TR + 6%. </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Passivos: nos últimos 3 anos</a:t>
            </a:r>
            <a:r>
              <a:rPr lang="pt-BR" sz="1400" dirty="0" smtClean="0">
                <a:latin typeface="Tahoma" panose="020B0604030504040204" pitchFamily="34" charset="0"/>
                <a:ea typeface="Tahoma" panose="020B0604030504040204" pitchFamily="34" charset="0"/>
                <a:cs typeface="Tahoma" panose="020B0604030504040204" pitchFamily="34" charset="0"/>
              </a:rPr>
              <a:t>, mesmo com pleno emprego, saques de 26-28% dos passivos. </a:t>
            </a:r>
          </a:p>
          <a:p>
            <a:pPr lvl="1"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r>
              <a:rPr lang="pt-BR" sz="1400" b="1" dirty="0" smtClean="0">
                <a:latin typeface="Tahoma" panose="020B0604030504040204" pitchFamily="34" charset="0"/>
                <a:ea typeface="Tahoma" panose="020B0604030504040204" pitchFamily="34" charset="0"/>
                <a:cs typeface="Tahoma" panose="020B0604030504040204" pitchFamily="34" charset="0"/>
              </a:rPr>
              <a:t>Descontinuidade </a:t>
            </a:r>
            <a:r>
              <a:rPr lang="pt-BR" sz="1400" b="1" dirty="0">
                <a:latin typeface="Tahoma" panose="020B0604030504040204" pitchFamily="34" charset="0"/>
                <a:ea typeface="Tahoma" panose="020B0604030504040204" pitchFamily="34" charset="0"/>
                <a:cs typeface="Tahoma" panose="020B0604030504040204" pitchFamily="34" charset="0"/>
              </a:rPr>
              <a:t>do Faixa 2 do </a:t>
            </a:r>
            <a:r>
              <a:rPr lang="pt-BR" sz="1400" b="1" dirty="0" smtClean="0">
                <a:latin typeface="Tahoma" panose="020B0604030504040204" pitchFamily="34" charset="0"/>
                <a:ea typeface="Tahoma" panose="020B0604030504040204" pitchFamily="34" charset="0"/>
                <a:cs typeface="Tahoma" panose="020B0604030504040204" pitchFamily="34" charset="0"/>
              </a:rPr>
              <a:t>MCMV</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3700"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Faixa 2 é dependente de poucos recursos do Tesouro e solução socialmente superior. </a:t>
            </a:r>
          </a:p>
          <a:p>
            <a:pPr marL="393700"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 inviabilizaria Faixa 2:</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Impossibilidade de FGTS disponibilizar subsídios, pela inexistência de acúmulo de lucro</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Taxas majoradas em &gt; 3 pp, reduzindo drasticamente capacidade de financiamento das famílias</a:t>
            </a:r>
          </a:p>
          <a:p>
            <a:pPr marL="393700"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Famílias cobertas pelo Faixa 2 (R$1600-3275) ficariam sem solução de moradia</a:t>
            </a:r>
          </a:p>
          <a:p>
            <a:pPr algn="just"/>
            <a:endParaRPr lang="pt-BR" sz="1400" dirty="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r>
              <a:rPr lang="pt-BR" sz="1400" b="1" dirty="0" smtClean="0">
                <a:latin typeface="Tahoma" panose="020B0604030504040204" pitchFamily="34" charset="0"/>
                <a:ea typeface="Tahoma" panose="020B0604030504040204" pitchFamily="34" charset="0"/>
                <a:cs typeface="Tahoma" panose="020B0604030504040204" pitchFamily="34" charset="0"/>
              </a:rPr>
              <a:t>Benefício </a:t>
            </a:r>
            <a:r>
              <a:rPr lang="pt-BR" sz="1400" b="1" dirty="0">
                <a:latin typeface="Tahoma" panose="020B0604030504040204" pitchFamily="34" charset="0"/>
                <a:ea typeface="Tahoma" panose="020B0604030504040204" pitchFamily="34" charset="0"/>
                <a:cs typeface="Tahoma" panose="020B0604030504040204" pitchFamily="34" charset="0"/>
              </a:rPr>
              <a:t>de  quotistas de maior poder aquisitivo em prejuízo dos de menor </a:t>
            </a:r>
            <a:r>
              <a:rPr lang="pt-BR" sz="1400" b="1" dirty="0" smtClean="0">
                <a:latin typeface="Tahoma" panose="020B0604030504040204" pitchFamily="34" charset="0"/>
                <a:ea typeface="Tahoma" panose="020B0604030504040204" pitchFamily="34" charset="0"/>
                <a:cs typeface="Tahoma" panose="020B0604030504040204" pitchFamily="34" charset="0"/>
              </a:rPr>
              <a:t>renda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FGTS representa um grande mecanismo de distribuição de renda</a:t>
            </a:r>
          </a:p>
          <a:p>
            <a:pPr marL="728663" lvl="2"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Concentração em &gt; poder aquisitivo: 6% das contas representam 64% do passivo do fundo</a:t>
            </a:r>
          </a:p>
          <a:p>
            <a:pPr marL="728663" lvl="2"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91% dos subsídios são direcionados para famílias de até 4 s.m. </a:t>
            </a:r>
          </a:p>
          <a:p>
            <a:pPr marL="271463"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 reduziria rentabilidade de famílias de menor poder aquisitivo e aumentaria a das de maior</a:t>
            </a:r>
          </a:p>
          <a:p>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t="30882"/>
          <a:stretch/>
        </p:blipFill>
        <p:spPr>
          <a:xfrm rot="16200000">
            <a:off x="5443639" y="-2411190"/>
            <a:ext cx="343939" cy="9144000"/>
          </a:xfrm>
          <a:prstGeom prst="rect">
            <a:avLst/>
          </a:prstGeom>
        </p:spPr>
      </p:pic>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30882"/>
          <a:stretch/>
        </p:blipFill>
        <p:spPr>
          <a:xfrm rot="16200000">
            <a:off x="5443638" y="-394966"/>
            <a:ext cx="343939" cy="9144000"/>
          </a:xfrm>
          <a:prstGeom prst="rect">
            <a:avLst/>
          </a:prstGeom>
        </p:spPr>
      </p:pic>
    </p:spTree>
    <p:extLst>
      <p:ext uri="{BB962C8B-B14F-4D97-AF65-F5344CB8AC3E}">
        <p14:creationId xmlns:p14="http://schemas.microsoft.com/office/powerpoint/2010/main" val="38331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Informações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FIPE</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11:40 às 12:00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454222916"/>
      </p:ext>
    </p:extLst>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accent2"/>
                </a:solidFill>
              </a:rPr>
              <a:t>de   </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Status Fipe</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ela 4"/>
          <p:cNvGraphicFramePr>
            <a:graphicFrameLocks noGrp="1"/>
          </p:cNvGraphicFramePr>
          <p:nvPr>
            <p:extLst>
              <p:ext uri="{D42A27DB-BD31-4B8C-83A1-F6EECF244321}">
                <p14:modId xmlns:p14="http://schemas.microsoft.com/office/powerpoint/2010/main" val="1213309132"/>
              </p:ext>
            </p:extLst>
          </p:nvPr>
        </p:nvGraphicFramePr>
        <p:xfrm>
          <a:off x="223973" y="692697"/>
          <a:ext cx="8452483" cy="5489354"/>
        </p:xfrm>
        <a:graphic>
          <a:graphicData uri="http://schemas.openxmlformats.org/drawingml/2006/table">
            <a:tbl>
              <a:tblPr/>
              <a:tblGrid>
                <a:gridCol w="1390777"/>
                <a:gridCol w="1569375"/>
                <a:gridCol w="5492331"/>
              </a:tblGrid>
              <a:tr h="235718">
                <a:tc>
                  <a:txBody>
                    <a:bodyPr/>
                    <a:lstStyle/>
                    <a:p>
                      <a:pPr algn="ctr" fontAlgn="ctr"/>
                      <a:r>
                        <a:rPr lang="pt-BR" sz="1200" b="1" i="0" u="none" strike="noStrike" dirty="0">
                          <a:solidFill>
                            <a:srgbClr val="000000"/>
                          </a:solidFill>
                          <a:effectLst/>
                          <a:latin typeface="Calibri" panose="020F0502020204030204" pitchFamily="34" charset="0"/>
                        </a:rPr>
                        <a:t>Empresa</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pt-BR" sz="1200" b="1" i="0" u="none" strike="noStrike">
                          <a:solidFill>
                            <a:srgbClr val="000000"/>
                          </a:solidFill>
                          <a:effectLst/>
                          <a:latin typeface="Calibri" panose="020F0502020204030204" pitchFamily="34" charset="0"/>
                        </a:rPr>
                        <a:t>Status Dados</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pt-BR" sz="1200" b="1" i="0" u="none" strike="noStrike">
                          <a:solidFill>
                            <a:srgbClr val="000000"/>
                          </a:solidFill>
                          <a:effectLst/>
                          <a:latin typeface="Calibri" panose="020F0502020204030204" pitchFamily="34" charset="0"/>
                        </a:rPr>
                        <a:t>Comentário sobre contato</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89270">
                <a:tc>
                  <a:txBody>
                    <a:bodyPr/>
                    <a:lstStyle/>
                    <a:p>
                      <a:pPr algn="ctr" rtl="0" fontAlgn="ctr"/>
                      <a:r>
                        <a:rPr lang="pt-BR" sz="1200" b="0" i="0" u="none" strike="noStrike">
                          <a:solidFill>
                            <a:srgbClr val="1F497D"/>
                          </a:solidFill>
                          <a:effectLst/>
                          <a:latin typeface="Calibri" panose="020F0502020204030204" pitchFamily="34" charset="0"/>
                        </a:rPr>
                        <a:t>Brookfield</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Cury</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Cyrela</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Direcional</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Esser</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Gafisa</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Moura Dubeux</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MRV</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Rodobens</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Rossi</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Tecnisa</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Tenda</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PDG</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abril de 2015 (mas enviou dados agregados e incompletos)</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1F497D"/>
                          </a:solidFill>
                          <a:effectLst/>
                          <a:latin typeface="Calibri" panose="020F0502020204030204" pitchFamily="34" charset="0"/>
                        </a:rPr>
                        <a:t>Yuny</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Enviou até maio de 2015 (mas há inconsitências nos dados)</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413">
                <a:tc>
                  <a:txBody>
                    <a:bodyPr/>
                    <a:lstStyle/>
                    <a:p>
                      <a:pPr algn="ctr" rtl="0" fontAlgn="ctr"/>
                      <a:r>
                        <a:rPr lang="pt-BR" sz="1200" b="0" i="0" u="none" strike="noStrike">
                          <a:solidFill>
                            <a:srgbClr val="404040"/>
                          </a:solidFill>
                          <a:effectLst/>
                          <a:latin typeface="Calibri" panose="020F0502020204030204" pitchFamily="34" charset="0"/>
                        </a:rPr>
                        <a:t>HM</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Enviados Parcialmente</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Enviou dados até março de 2014, dados de janeiro de 2015 a abril de 2015 e dados agregados de abril de 2014 a dezembro de 2014</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867">
                <a:tc>
                  <a:txBody>
                    <a:bodyPr/>
                    <a:lstStyle/>
                    <a:p>
                      <a:pPr algn="ctr" rtl="0" fontAlgn="ctr"/>
                      <a:r>
                        <a:rPr lang="pt-BR" sz="1200" b="0" i="0" u="none" strike="noStrike">
                          <a:solidFill>
                            <a:srgbClr val="404040"/>
                          </a:solidFill>
                          <a:effectLst/>
                          <a:latin typeface="Calibri" panose="020F0502020204030204" pitchFamily="34" charset="0"/>
                        </a:rPr>
                        <a:t>Emccamp</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Enviados Parcialmente</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Enviou até dezembro (mas enviou dado do 1º trimestre agregado)</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1334">
                <a:tc>
                  <a:txBody>
                    <a:bodyPr/>
                    <a:lstStyle/>
                    <a:p>
                      <a:pPr algn="ctr" rtl="0" fontAlgn="ctr"/>
                      <a:r>
                        <a:rPr lang="pt-BR" sz="1200" b="0" i="0" u="none" strike="noStrike">
                          <a:solidFill>
                            <a:srgbClr val="404040"/>
                          </a:solidFill>
                          <a:effectLst/>
                          <a:latin typeface="Calibri" panose="020F0502020204030204" pitchFamily="34" charset="0"/>
                        </a:rPr>
                        <a:t>Even</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Enviados Parcialmente</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404040"/>
                          </a:solidFill>
                          <a:effectLst/>
                          <a:latin typeface="Calibri" panose="020F0502020204030204" pitchFamily="34" charset="0"/>
                        </a:rPr>
                        <a:t>Enviou </a:t>
                      </a:r>
                      <a:r>
                        <a:rPr lang="pt-BR" sz="1200" b="0" i="0" u="none" strike="noStrike" dirty="0" smtClean="0">
                          <a:solidFill>
                            <a:srgbClr val="404040"/>
                          </a:solidFill>
                          <a:effectLst/>
                          <a:latin typeface="Calibri" panose="020F0502020204030204" pitchFamily="34" charset="0"/>
                        </a:rPr>
                        <a:t>dados de abril/2015 a Maio/2015</a:t>
                      </a:r>
                      <a:endParaRPr lang="pt-BR" sz="1200" b="0" i="0" u="none" strike="noStrike" dirty="0">
                        <a:solidFill>
                          <a:srgbClr val="404040"/>
                        </a:solidFill>
                        <a:effectLst/>
                        <a:latin typeface="Calibri" panose="020F0502020204030204" pitchFamily="34" charset="0"/>
                      </a:endParaRP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334">
                <a:tc>
                  <a:txBody>
                    <a:bodyPr/>
                    <a:lstStyle/>
                    <a:p>
                      <a:pPr algn="ctr" rtl="0" fontAlgn="ctr"/>
                      <a:r>
                        <a:rPr lang="pt-BR" sz="1200" b="0" i="0" u="none" strike="noStrike">
                          <a:solidFill>
                            <a:srgbClr val="404040"/>
                          </a:solidFill>
                          <a:effectLst/>
                          <a:latin typeface="Calibri" panose="020F0502020204030204" pitchFamily="34" charset="0"/>
                        </a:rPr>
                        <a:t>Eztec</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Enviados Parcialmente</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Enviou apenas dados agregados para 2014</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334">
                <a:tc>
                  <a:txBody>
                    <a:bodyPr/>
                    <a:lstStyle/>
                    <a:p>
                      <a:pPr algn="ctr" fontAlgn="b"/>
                      <a:r>
                        <a:rPr lang="pt-BR" sz="1200" b="0" i="0" u="none" strike="noStrike" dirty="0" err="1" smtClean="0">
                          <a:solidFill>
                            <a:srgbClr val="404040"/>
                          </a:solidFill>
                          <a:effectLst/>
                          <a:latin typeface="Calibri" panose="020F0502020204030204" pitchFamily="34" charset="0"/>
                        </a:rPr>
                        <a:t>Patrimar</a:t>
                      </a:r>
                      <a:endParaRPr lang="pt-BR" sz="1200" b="0" i="0" u="none" strike="noStrike" dirty="0">
                        <a:solidFill>
                          <a:srgbClr val="404040"/>
                        </a:solidFill>
                        <a:effectLst/>
                        <a:latin typeface="Calibri" panose="020F0502020204030204" pitchFamily="34" charset="0"/>
                      </a:endParaRP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404040"/>
                          </a:solidFill>
                          <a:effectLst/>
                          <a:latin typeface="Calibri" panose="020F0502020204030204" pitchFamily="34" charset="0"/>
                        </a:rPr>
                        <a:t>Enviados Parcialmente</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404040"/>
                          </a:solidFill>
                          <a:effectLst/>
                          <a:latin typeface="Calibri" panose="020F0502020204030204" pitchFamily="34" charset="0"/>
                        </a:rPr>
                        <a:t>Enviou dados de fevereiro de 2015 até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334">
                <a:tc>
                  <a:txBody>
                    <a:bodyPr/>
                    <a:lstStyle/>
                    <a:p>
                      <a:pPr algn="ctr" rtl="0" fontAlgn="ctr"/>
                      <a:r>
                        <a:rPr lang="pt-BR" sz="1200" b="0" i="0" u="none" strike="noStrike">
                          <a:solidFill>
                            <a:srgbClr val="404040"/>
                          </a:solidFill>
                          <a:effectLst/>
                          <a:latin typeface="Calibri" panose="020F0502020204030204" pitchFamily="34" charset="0"/>
                        </a:rPr>
                        <a:t>Trisul</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Enviados Parcialmente</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Enviou dados de janeiro 2015 a abril de 2015</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334">
                <a:tc>
                  <a:txBody>
                    <a:bodyPr/>
                    <a:lstStyle/>
                    <a:p>
                      <a:pPr algn="ctr" rtl="0" fontAlgn="ctr"/>
                      <a:r>
                        <a:rPr lang="pt-BR" sz="1200" b="0" i="0" u="none" strike="noStrike">
                          <a:solidFill>
                            <a:srgbClr val="404040"/>
                          </a:solidFill>
                          <a:effectLst/>
                          <a:latin typeface="Calibri" panose="020F0502020204030204" pitchFamily="34" charset="0"/>
                        </a:rPr>
                        <a:t>Viver</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404040"/>
                          </a:solidFill>
                          <a:effectLst/>
                          <a:latin typeface="Calibri" panose="020F0502020204030204" pitchFamily="34" charset="0"/>
                        </a:rPr>
                        <a:t>Enviados Parcialmente</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404040"/>
                          </a:solidFill>
                          <a:effectLst/>
                          <a:latin typeface="Calibri" panose="020F0502020204030204" pitchFamily="34" charset="0"/>
                        </a:rPr>
                        <a:t>Mandou dados de setembro e outubro de 2014 (mas não dos outros meses)</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FF0000"/>
                          </a:solidFill>
                          <a:effectLst/>
                          <a:latin typeface="Calibri" panose="020F0502020204030204" pitchFamily="34" charset="0"/>
                        </a:rPr>
                        <a:t>Plano &amp; Plano</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Tivemos contato (mas enviou apenas informações de RH)</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FF0000"/>
                          </a:solidFill>
                          <a:effectLst/>
                          <a:latin typeface="Calibri" panose="020F0502020204030204" pitchFamily="34" charset="0"/>
                        </a:rPr>
                        <a:t>JHSF</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FF0000"/>
                          </a:solidFill>
                          <a:effectLst/>
                          <a:latin typeface="Calibri" panose="020F0502020204030204" pitchFamily="34" charset="0"/>
                        </a:rPr>
                        <a:t>Indicou sua participação a partir de </a:t>
                      </a:r>
                      <a:r>
                        <a:rPr lang="pt-BR" sz="1200" b="0" i="0" u="none" strike="noStrike" dirty="0" smtClean="0">
                          <a:solidFill>
                            <a:srgbClr val="FF0000"/>
                          </a:solidFill>
                          <a:effectLst/>
                          <a:latin typeface="Calibri" panose="020F0502020204030204" pitchFamily="34" charset="0"/>
                        </a:rPr>
                        <a:t>2015</a:t>
                      </a:r>
                      <a:endParaRPr lang="pt-BR" sz="1200" b="0" i="0" u="none" strike="noStrike" dirty="0">
                        <a:solidFill>
                          <a:srgbClr val="FF0000"/>
                        </a:solidFill>
                        <a:effectLst/>
                        <a:latin typeface="Calibri" panose="020F0502020204030204" pitchFamily="34" charset="0"/>
                      </a:endParaRP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rtl="0" fontAlgn="ctr"/>
                      <a:r>
                        <a:rPr lang="pt-BR" sz="1200" b="0" i="0" u="none" strike="noStrike">
                          <a:solidFill>
                            <a:srgbClr val="FF0000"/>
                          </a:solidFill>
                          <a:effectLst/>
                          <a:latin typeface="Calibri" panose="020F0502020204030204" pitchFamily="34" charset="0"/>
                        </a:rPr>
                        <a:t>Odebrecht</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FF0000"/>
                          </a:solidFill>
                          <a:effectLst/>
                          <a:latin typeface="Calibri" panose="020F0502020204030204" pitchFamily="34" charset="0"/>
                        </a:rPr>
                        <a:t>Não enviou</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Enviou apenas dados de RH</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7079">
                <a:tc>
                  <a:txBody>
                    <a:bodyPr/>
                    <a:lstStyle/>
                    <a:p>
                      <a:pPr algn="ctr" rtl="0" fontAlgn="ctr"/>
                      <a:r>
                        <a:rPr lang="pt-BR" sz="1200" b="0" i="0" u="none" strike="noStrike">
                          <a:solidFill>
                            <a:srgbClr val="FF0000"/>
                          </a:solidFill>
                          <a:effectLst/>
                          <a:latin typeface="Calibri" panose="020F0502020204030204" pitchFamily="34" charset="0"/>
                        </a:rPr>
                        <a:t>Andrade Gutierrez</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Nenhuma resposta</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270">
                <a:tc>
                  <a:txBody>
                    <a:bodyPr/>
                    <a:lstStyle/>
                    <a:p>
                      <a:pPr algn="ctr" fontAlgn="b"/>
                      <a:r>
                        <a:rPr lang="pt-BR" sz="1200" b="0" i="0" u="none" strike="noStrike">
                          <a:solidFill>
                            <a:srgbClr val="FF0000"/>
                          </a:solidFill>
                          <a:effectLst/>
                          <a:latin typeface="Calibri" panose="020F0502020204030204" pitchFamily="34" charset="0"/>
                        </a:rPr>
                        <a:t>Canopus</a:t>
                      </a:r>
                    </a:p>
                  </a:txBody>
                  <a:tcPr marL="7180" marR="7180" marT="71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FF0000"/>
                          </a:solidFill>
                          <a:effectLst/>
                          <a:latin typeface="Calibri" panose="020F0502020204030204" pitchFamily="34" charset="0"/>
                        </a:rPr>
                        <a:t>Não enviou</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FF0000"/>
                          </a:solidFill>
                          <a:effectLst/>
                          <a:latin typeface="Calibri" panose="020F0502020204030204" pitchFamily="34" charset="0"/>
                        </a:rPr>
                        <a:t>Nenhuma resposta</a:t>
                      </a:r>
                    </a:p>
                  </a:txBody>
                  <a:tcPr marL="7180" marR="7180" marT="71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7089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solidFill>
                <a:prstClr val="black"/>
              </a:solidFill>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solidFill>
                <a:prstClr val="black"/>
              </a:solidFill>
            </a:endParaRPr>
          </a:p>
        </p:txBody>
      </p:sp>
      <p:sp>
        <p:nvSpPr>
          <p:cNvPr id="10" name="Subtitle 2"/>
          <p:cNvSpPr txBox="1">
            <a:spLocks/>
          </p:cNvSpPr>
          <p:nvPr/>
        </p:nvSpPr>
        <p:spPr>
          <a:xfrm>
            <a:off x="0" y="6469166"/>
            <a:ext cx="5181600" cy="388834"/>
          </a:xfrm>
          <a:prstGeom prst="rect">
            <a:avLst/>
          </a:prstGeom>
        </p:spPr>
        <p:txBody>
          <a:bodyPr vert="horz" lIns="91440" tIns="45720" rIns="91440" bIns="45720" rtlCol="0">
            <a:normAutofit/>
          </a:bodyPr>
          <a:lstStyle/>
          <a:p>
            <a:pPr fontAlgn="auto">
              <a:spcBef>
                <a:spcPct val="20000"/>
              </a:spcBef>
              <a:spcAft>
                <a:spcPts val="0"/>
              </a:spcAft>
              <a:defRPr/>
            </a:pPr>
            <a:endParaRPr lang="en-US" sz="1600" dirty="0">
              <a:solidFill>
                <a:prstClr val="white"/>
              </a:solidFill>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8" name="CaixaDeTexto 7"/>
          <p:cNvSpPr txBox="1"/>
          <p:nvPr/>
        </p:nvSpPr>
        <p:spPr>
          <a:xfrm>
            <a:off x="1873956" y="2065111"/>
            <a:ext cx="7107377" cy="4093428"/>
          </a:xfrm>
          <a:prstGeom prst="rect">
            <a:avLst/>
          </a:prstGeom>
          <a:noFill/>
        </p:spPr>
        <p:txBody>
          <a:bodyPr wrap="square" rtlCol="0">
            <a:spAutoFit/>
          </a:bodyPr>
          <a:lstStyle/>
          <a:p>
            <a:pPr algn="ctr"/>
            <a:endParaRPr lang="pt-BR" sz="3200" dirty="0" smtClean="0">
              <a:solidFill>
                <a:srgbClr val="0F6FC6">
                  <a:lumMod val="75000"/>
                </a:srgbClr>
              </a:solidFill>
            </a:endParaRPr>
          </a:p>
          <a:p>
            <a:pPr algn="ctr"/>
            <a:endParaRPr lang="pt-BR" sz="3400" b="1" dirty="0" smtClean="0">
              <a:solidFill>
                <a:srgbClr val="0F6FC6">
                  <a:lumMod val="50000"/>
                </a:srgbClr>
              </a:solidFill>
            </a:endParaRPr>
          </a:p>
          <a:p>
            <a:pPr algn="ctr"/>
            <a:r>
              <a:rPr lang="pt-BR" sz="3400" b="1" dirty="0" smtClean="0">
                <a:solidFill>
                  <a:srgbClr val="0F6FC6">
                    <a:lumMod val="50000"/>
                  </a:srgbClr>
                </a:solidFill>
                <a:latin typeface="Segoe UI" panose="020B0502040204020203" pitchFamily="34" charset="0"/>
                <a:cs typeface="Segoe UI" panose="020B0502040204020203" pitchFamily="34" charset="0"/>
              </a:rPr>
              <a:t>Indicadores </a:t>
            </a:r>
            <a:r>
              <a:rPr lang="pt-BR" sz="3400" b="1" dirty="0">
                <a:solidFill>
                  <a:srgbClr val="0F6FC6">
                    <a:lumMod val="50000"/>
                  </a:srgbClr>
                </a:solidFill>
                <a:latin typeface="Segoe UI" panose="020B0502040204020203" pitchFamily="34" charset="0"/>
                <a:cs typeface="Segoe UI" panose="020B0502040204020203" pitchFamily="34" charset="0"/>
              </a:rPr>
              <a:t>de Mercado</a:t>
            </a:r>
          </a:p>
          <a:p>
            <a:pPr algn="ctr"/>
            <a:endParaRPr lang="pt-BR" sz="2000" dirty="0" smtClean="0">
              <a:solidFill>
                <a:srgbClr val="0F6FC6">
                  <a:lumMod val="75000"/>
                </a:srgbClr>
              </a:solidFill>
            </a:endParaRPr>
          </a:p>
          <a:p>
            <a:pPr algn="ctr"/>
            <a:endParaRPr lang="pt-BR" sz="2000" dirty="0">
              <a:solidFill>
                <a:srgbClr val="0F6FC6">
                  <a:lumMod val="75000"/>
                </a:srgbClr>
              </a:solidFill>
            </a:endParaRPr>
          </a:p>
          <a:p>
            <a:pPr algn="ctr"/>
            <a:endParaRPr lang="pt-BR" sz="2000" dirty="0" smtClean="0">
              <a:solidFill>
                <a:srgbClr val="0F6FC6">
                  <a:lumMod val="75000"/>
                </a:srgbClr>
              </a:solidFill>
            </a:endParaRPr>
          </a:p>
          <a:p>
            <a:pPr algn="ctr"/>
            <a:endParaRPr lang="pt-BR" sz="2000" dirty="0" smtClean="0">
              <a:solidFill>
                <a:srgbClr val="0F6FC6">
                  <a:lumMod val="75000"/>
                </a:srgbClr>
              </a:solidFill>
            </a:endParaRPr>
          </a:p>
          <a:p>
            <a:pPr algn="ctr"/>
            <a:r>
              <a:rPr lang="pt-BR" sz="2000" dirty="0" smtClean="0">
                <a:solidFill>
                  <a:srgbClr val="0F6FC6">
                    <a:lumMod val="75000"/>
                  </a:srgbClr>
                </a:solidFill>
                <a:latin typeface="Segoe UI" panose="020B0502040204020203" pitchFamily="34" charset="0"/>
                <a:cs typeface="Segoe UI" panose="020B0502040204020203" pitchFamily="34" charset="0"/>
              </a:rPr>
              <a:t>15/07/2015</a:t>
            </a:r>
          </a:p>
          <a:p>
            <a:pPr algn="ctr"/>
            <a:endParaRPr lang="pt-BR" sz="2000" dirty="0" smtClean="0">
              <a:solidFill>
                <a:srgbClr val="0F6FC6">
                  <a:lumMod val="75000"/>
                </a:srgbClr>
              </a:solidFill>
            </a:endParaRPr>
          </a:p>
          <a:p>
            <a:pPr algn="ctr"/>
            <a:endParaRPr lang="pt-BR" sz="2000" dirty="0">
              <a:solidFill>
                <a:srgbClr val="0F6FC6">
                  <a:lumMod val="75000"/>
                </a:srgbClr>
              </a:solidFill>
            </a:endParaRPr>
          </a:p>
          <a:p>
            <a:pPr algn="ctr"/>
            <a:endParaRPr lang="pt-BR" sz="2000" dirty="0" smtClean="0">
              <a:solidFill>
                <a:srgbClr val="0F6FC6">
                  <a:lumMod val="75000"/>
                </a:srgbClr>
              </a:solidFill>
            </a:endParaRPr>
          </a:p>
        </p:txBody>
      </p:sp>
    </p:spTree>
    <p:extLst>
      <p:ext uri="{BB962C8B-B14F-4D97-AF65-F5344CB8AC3E}">
        <p14:creationId xmlns:p14="http://schemas.microsoft.com/office/powerpoint/2010/main" val="527167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err="1" smtClean="0"/>
              <a:t>Síntese</a:t>
            </a:r>
            <a:r>
              <a:rPr lang="en-US" dirty="0" smtClean="0"/>
              <a:t> dos </a:t>
            </a:r>
            <a:r>
              <a:rPr lang="en-US" dirty="0" err="1" smtClean="0"/>
              <a:t>resultados</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27</a:t>
            </a:fld>
            <a:endParaRPr lang="en-US" dirty="0">
              <a:solidFill>
                <a:prstClr val="white"/>
              </a:solidFill>
            </a:endParaRPr>
          </a:p>
        </p:txBody>
      </p:sp>
      <p:sp>
        <p:nvSpPr>
          <p:cNvPr id="8" name="Elipse 7"/>
          <p:cNvSpPr/>
          <p:nvPr/>
        </p:nvSpPr>
        <p:spPr>
          <a:xfrm>
            <a:off x="1038368" y="4134828"/>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9" name="Retângulo 8"/>
          <p:cNvSpPr/>
          <p:nvPr/>
        </p:nvSpPr>
        <p:spPr>
          <a:xfrm>
            <a:off x="1176571" y="4019263"/>
            <a:ext cx="7831312" cy="369332"/>
          </a:xfrm>
          <a:prstGeom prst="rect">
            <a:avLst/>
          </a:prstGeom>
        </p:spPr>
        <p:txBody>
          <a:bodyPr wrap="square">
            <a:spAutoFit/>
          </a:bodyPr>
          <a:lstStyle/>
          <a:p>
            <a:r>
              <a:rPr lang="pt-BR" dirty="0" smtClean="0">
                <a:solidFill>
                  <a:prstClr val="black"/>
                </a:solidFill>
                <a:latin typeface="Segoe UI Semilight" panose="020B0402040204020203" pitchFamily="34" charset="0"/>
                <a:cs typeface="Segoe UI Semilight" panose="020B0402040204020203" pitchFamily="34" charset="0"/>
              </a:rPr>
              <a:t>Estoques (oferta): mercado aumentou em 1%</a:t>
            </a:r>
          </a:p>
        </p:txBody>
      </p:sp>
      <p:sp>
        <p:nvSpPr>
          <p:cNvPr id="10" name="Elipse 9"/>
          <p:cNvSpPr/>
          <p:nvPr/>
        </p:nvSpPr>
        <p:spPr>
          <a:xfrm>
            <a:off x="1038368" y="4531455"/>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11" name="Retângulo 10"/>
          <p:cNvSpPr/>
          <p:nvPr/>
        </p:nvSpPr>
        <p:spPr>
          <a:xfrm>
            <a:off x="1176571" y="4415890"/>
            <a:ext cx="7831312" cy="369332"/>
          </a:xfrm>
          <a:prstGeom prst="rect">
            <a:avLst/>
          </a:prstGeom>
        </p:spPr>
        <p:txBody>
          <a:bodyPr wrap="square">
            <a:spAutoFit/>
          </a:bodyPr>
          <a:lstStyle/>
          <a:p>
            <a:r>
              <a:rPr lang="pt-BR" dirty="0" smtClean="0">
                <a:solidFill>
                  <a:prstClr val="black"/>
                </a:solidFill>
                <a:latin typeface="Segoe UI Semilight" panose="020B0402040204020203" pitchFamily="34" charset="0"/>
                <a:cs typeface="Segoe UI Semilight" panose="020B0402040204020203" pitchFamily="34" charset="0"/>
              </a:rPr>
              <a:t>Vendas (VGV): mercado aumentou em 9%</a:t>
            </a:r>
          </a:p>
        </p:txBody>
      </p:sp>
      <p:sp>
        <p:nvSpPr>
          <p:cNvPr id="12" name="Elipse 11"/>
          <p:cNvSpPr/>
          <p:nvPr/>
        </p:nvSpPr>
        <p:spPr>
          <a:xfrm>
            <a:off x="1038368" y="4926988"/>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13" name="Retângulo 12"/>
          <p:cNvSpPr/>
          <p:nvPr/>
        </p:nvSpPr>
        <p:spPr>
          <a:xfrm>
            <a:off x="1176571" y="4811423"/>
            <a:ext cx="8105632" cy="369332"/>
          </a:xfrm>
          <a:prstGeom prst="rect">
            <a:avLst/>
          </a:prstGeom>
        </p:spPr>
        <p:txBody>
          <a:bodyPr wrap="square">
            <a:spAutoFit/>
          </a:bodyPr>
          <a:lstStyle/>
          <a:p>
            <a:r>
              <a:rPr lang="pt-BR" dirty="0" err="1" smtClean="0">
                <a:solidFill>
                  <a:prstClr val="black"/>
                </a:solidFill>
                <a:latin typeface="Segoe UI Semilight" panose="020B0402040204020203" pitchFamily="34" charset="0"/>
                <a:cs typeface="Segoe UI Semilight" panose="020B0402040204020203" pitchFamily="34" charset="0"/>
              </a:rPr>
              <a:t>Distratos</a:t>
            </a:r>
            <a:r>
              <a:rPr lang="pt-BR" dirty="0" smtClean="0">
                <a:solidFill>
                  <a:prstClr val="black"/>
                </a:solidFill>
                <a:latin typeface="Segoe UI Semilight" panose="020B0402040204020203" pitchFamily="34" charset="0"/>
                <a:cs typeface="Segoe UI Semilight" panose="020B0402040204020203" pitchFamily="34" charset="0"/>
              </a:rPr>
              <a:t>/Entregas: mercado aumentou em 13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4" name="Elipse 13"/>
          <p:cNvSpPr/>
          <p:nvPr/>
        </p:nvSpPr>
        <p:spPr>
          <a:xfrm>
            <a:off x="1038368" y="5315221"/>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15" name="Retângulo 14"/>
          <p:cNvSpPr/>
          <p:nvPr/>
        </p:nvSpPr>
        <p:spPr>
          <a:xfrm>
            <a:off x="1176571" y="5199656"/>
            <a:ext cx="7831312" cy="369332"/>
          </a:xfrm>
          <a:prstGeom prst="rect">
            <a:avLst/>
          </a:prstGeom>
        </p:spPr>
        <p:txBody>
          <a:bodyPr wrap="square">
            <a:spAutoFit/>
          </a:bodyPr>
          <a:lstStyle/>
          <a:p>
            <a:r>
              <a:rPr lang="pt-BR" dirty="0" smtClean="0">
                <a:solidFill>
                  <a:prstClr val="black"/>
                </a:solidFill>
                <a:latin typeface="Segoe UI Semilight" panose="020B0402040204020203" pitchFamily="34" charset="0"/>
                <a:cs typeface="Segoe UI Semilight" panose="020B0402040204020203" pitchFamily="34" charset="0"/>
              </a:rPr>
              <a:t>Inadimplência: mercado aumentou em 2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6" name="CaixaDeTexto 15"/>
          <p:cNvSpPr txBox="1"/>
          <p:nvPr/>
        </p:nvSpPr>
        <p:spPr>
          <a:xfrm>
            <a:off x="713475" y="5686372"/>
            <a:ext cx="7772400" cy="253916"/>
          </a:xfrm>
          <a:prstGeom prst="rect">
            <a:avLst/>
          </a:prstGeom>
          <a:noFill/>
        </p:spPr>
        <p:txBody>
          <a:bodyPr wrap="square" rtlCol="0">
            <a:spAutoFit/>
          </a:bodyPr>
          <a:lstStyle/>
          <a:p>
            <a:pPr algn="ctr"/>
            <a:r>
              <a:rPr lang="pt-BR" sz="1050" dirty="0" smtClean="0">
                <a:solidFill>
                  <a:prstClr val="black">
                    <a:lumMod val="50000"/>
                    <a:lumOff val="50000"/>
                  </a:prstClr>
                </a:solidFill>
                <a:latin typeface="Segoe UI" panose="020B0502040204020203" pitchFamily="34" charset="0"/>
                <a:cs typeface="Segoe UI" panose="020B0502040204020203" pitchFamily="34" charset="0"/>
              </a:rPr>
              <a:t>[Comparações feitas entre maio/2015 e fevereiro/2015]</a:t>
            </a:r>
          </a:p>
        </p:txBody>
      </p:sp>
      <p:sp>
        <p:nvSpPr>
          <p:cNvPr id="17" name="CaixaDeTexto 16"/>
          <p:cNvSpPr txBox="1"/>
          <p:nvPr/>
        </p:nvSpPr>
        <p:spPr>
          <a:xfrm>
            <a:off x="1038368" y="3568359"/>
            <a:ext cx="7772400" cy="338554"/>
          </a:xfrm>
          <a:prstGeom prst="rect">
            <a:avLst/>
          </a:prstGeom>
          <a:noFill/>
        </p:spPr>
        <p:txBody>
          <a:bodyPr wrap="square" rtlCol="0">
            <a:spAutoFit/>
          </a:bodyPr>
          <a:lstStyle/>
          <a:p>
            <a:r>
              <a:rPr lang="pt-BR" sz="800" dirty="0" smtClean="0">
                <a:solidFill>
                  <a:prstClr val="black"/>
                </a:solidFill>
                <a:latin typeface="Segoe UI" panose="020B0502040204020203" pitchFamily="34" charset="0"/>
                <a:cs typeface="Segoe UI" panose="020B0502040204020203" pitchFamily="34" charset="0"/>
              </a:rPr>
              <a:t>* Valores do fim do período em análise</a:t>
            </a:r>
          </a:p>
          <a:p>
            <a:r>
              <a:rPr lang="pt-BR" sz="800" dirty="0" smtClean="0">
                <a:solidFill>
                  <a:prstClr val="black"/>
                </a:solidFill>
                <a:latin typeface="Segoe UI" panose="020B0502040204020203" pitchFamily="34" charset="0"/>
                <a:cs typeface="Segoe UI" panose="020B0502040204020203" pitchFamily="34" charset="0"/>
              </a:rPr>
              <a:t>** Valores médios do período em análise.</a:t>
            </a:r>
          </a:p>
        </p:txBody>
      </p:sp>
      <p:graphicFrame>
        <p:nvGraphicFramePr>
          <p:cNvPr id="4" name="Objeto 3"/>
          <p:cNvGraphicFramePr>
            <a:graphicFrameLocks noChangeAspect="1"/>
          </p:cNvGraphicFramePr>
          <p:nvPr>
            <p:extLst>
              <p:ext uri="{D42A27DB-BD31-4B8C-83A1-F6EECF244321}">
                <p14:modId xmlns:p14="http://schemas.microsoft.com/office/powerpoint/2010/main" val="1699433915"/>
              </p:ext>
            </p:extLst>
          </p:nvPr>
        </p:nvGraphicFramePr>
        <p:xfrm>
          <a:off x="1038368" y="960267"/>
          <a:ext cx="7724775" cy="2562225"/>
        </p:xfrm>
        <a:graphic>
          <a:graphicData uri="http://schemas.openxmlformats.org/presentationml/2006/ole">
            <mc:AlternateContent xmlns:mc="http://schemas.openxmlformats.org/markup-compatibility/2006">
              <mc:Choice xmlns:v="urn:schemas-microsoft-com:vml" Requires="v">
                <p:oleObj spid="_x0000_s1064" name="Planilha" r:id="rId4" imgW="7724880" imgH="2562385" progId="Excel.Sheet.12">
                  <p:link updateAutomatic="1"/>
                </p:oleObj>
              </mc:Choice>
              <mc:Fallback>
                <p:oleObj name="Planilha" r:id="rId4" imgW="7724880" imgH="2562385" progId="Excel.Sheet.12">
                  <p:link updateAutomatic="1"/>
                  <p:pic>
                    <p:nvPicPr>
                      <p:cNvPr id="0" name=""/>
                      <p:cNvPicPr/>
                      <p:nvPr/>
                    </p:nvPicPr>
                    <p:blipFill>
                      <a:blip r:embed="rId5"/>
                      <a:stretch>
                        <a:fillRect/>
                      </a:stretch>
                    </p:blipFill>
                    <p:spPr>
                      <a:xfrm>
                        <a:off x="1038368" y="960267"/>
                        <a:ext cx="7724775" cy="2562225"/>
                      </a:xfrm>
                      <a:prstGeom prst="rect">
                        <a:avLst/>
                      </a:prstGeom>
                    </p:spPr>
                  </p:pic>
                </p:oleObj>
              </mc:Fallback>
            </mc:AlternateContent>
          </a:graphicData>
        </a:graphic>
      </p:graphicFrame>
    </p:spTree>
    <p:extLst>
      <p:ext uri="{BB962C8B-B14F-4D97-AF65-F5344CB8AC3E}">
        <p14:creationId xmlns:p14="http://schemas.microsoft.com/office/powerpoint/2010/main" val="1733343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smtClean="0"/>
              <a:t>Introdução</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28</a:t>
            </a:fld>
            <a:endParaRPr lang="en-US" dirty="0">
              <a:solidFill>
                <a:prstClr val="white"/>
              </a:solidFill>
            </a:endParaRPr>
          </a:p>
        </p:txBody>
      </p:sp>
      <p:sp>
        <p:nvSpPr>
          <p:cNvPr id="10" name="Retângulo 9"/>
          <p:cNvSpPr/>
          <p:nvPr/>
        </p:nvSpPr>
        <p:spPr>
          <a:xfrm>
            <a:off x="1515831" y="2127069"/>
            <a:ext cx="6820696" cy="707886"/>
          </a:xfrm>
          <a:prstGeom prst="rect">
            <a:avLst/>
          </a:prstGeom>
        </p:spPr>
        <p:txBody>
          <a:bodyPr wrap="square">
            <a:spAutoFit/>
          </a:bodyPr>
          <a:lstStyle/>
          <a:p>
            <a:pPr algn="just"/>
            <a:r>
              <a:rPr lang="pt-BR" sz="2000" dirty="0" smtClean="0">
                <a:solidFill>
                  <a:prstClr val="black"/>
                </a:solidFill>
                <a:latin typeface="Segoe UI Semilight" panose="020B0402040204020203" pitchFamily="34" charset="0"/>
                <a:cs typeface="Segoe UI Semilight" panose="020B0402040204020203" pitchFamily="34" charset="0"/>
              </a:rPr>
              <a:t>Os dados apresentados cobrem o período de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jan</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/2014 a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mai</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/2015</a:t>
            </a:r>
            <a:r>
              <a:rPr lang="pt-BR" sz="2000" dirty="0" smtClean="0">
                <a:solidFill>
                  <a:srgbClr val="0F6FC6">
                    <a:lumMod val="50000"/>
                  </a:srgbClr>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com dados das </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14 empresas</a:t>
            </a:r>
            <a:r>
              <a:rPr lang="pt-BR" sz="2000" dirty="0" smtClean="0">
                <a:solidFill>
                  <a:prstClr val="black"/>
                </a:solidFill>
                <a:latin typeface="Segoe UI Semilight" panose="020B0402040204020203" pitchFamily="34" charset="0"/>
                <a:cs typeface="Segoe UI Semilight" panose="020B0402040204020203" pitchFamily="34" charset="0"/>
              </a:rPr>
              <a:t>, listadas abaixo:</a:t>
            </a:r>
          </a:p>
        </p:txBody>
      </p:sp>
      <p:sp>
        <p:nvSpPr>
          <p:cNvPr id="14" name="Elipse 13"/>
          <p:cNvSpPr>
            <a:spLocks noChangeAspect="1"/>
          </p:cNvSpPr>
          <p:nvPr/>
        </p:nvSpPr>
        <p:spPr>
          <a:xfrm>
            <a:off x="1361699" y="1352541"/>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12" name="Retângulo 11"/>
          <p:cNvSpPr/>
          <p:nvPr/>
        </p:nvSpPr>
        <p:spPr>
          <a:xfrm>
            <a:off x="1510063" y="1227765"/>
            <a:ext cx="6825061" cy="707886"/>
          </a:xfrm>
          <a:prstGeom prst="rect">
            <a:avLst/>
          </a:prstGeom>
        </p:spPr>
        <p:txBody>
          <a:bodyPr wrap="square">
            <a:spAutoFit/>
          </a:bodyPr>
          <a:lstStyle/>
          <a:p>
            <a:pPr algn="just"/>
            <a:r>
              <a:rPr lang="pt-BR" sz="2000" dirty="0" smtClean="0">
                <a:solidFill>
                  <a:prstClr val="black"/>
                </a:solidFill>
                <a:latin typeface="Segoe UI Semilight" panose="020B0402040204020203" pitchFamily="34" charset="0"/>
                <a:cs typeface="Segoe UI Semilight" panose="020B0402040204020203" pitchFamily="34" charset="0"/>
              </a:rPr>
              <a:t>Este é um relatório sintético onde são apresentados indicadores selecionados</a:t>
            </a:r>
          </a:p>
        </p:txBody>
      </p:sp>
      <p:sp>
        <p:nvSpPr>
          <p:cNvPr id="15" name="Retângulo 14"/>
          <p:cNvSpPr/>
          <p:nvPr/>
        </p:nvSpPr>
        <p:spPr>
          <a:xfrm>
            <a:off x="1515831" y="3734259"/>
            <a:ext cx="7091629" cy="707886"/>
          </a:xfrm>
          <a:prstGeom prst="rect">
            <a:avLst/>
          </a:prstGeom>
          <a:solidFill>
            <a:schemeClr val="accent1">
              <a:lumMod val="20000"/>
              <a:lumOff val="80000"/>
            </a:schemeClr>
          </a:solidFill>
          <a:ln>
            <a:solidFill>
              <a:schemeClr val="tx1"/>
            </a:solidFill>
          </a:ln>
        </p:spPr>
        <p:txBody>
          <a:bodyPr wrap="square">
            <a:spAutoFit/>
          </a:bodyPr>
          <a:lstStyle/>
          <a:p>
            <a:pPr algn="ctr"/>
            <a:r>
              <a:rPr lang="pt-BR" sz="2000" dirty="0" err="1" smtClean="0">
                <a:solidFill>
                  <a:prstClr val="black"/>
                </a:solidFill>
                <a:latin typeface="Segoe UI Semilight" panose="020B0402040204020203" pitchFamily="34" charset="0"/>
                <a:cs typeface="Segoe UI Semilight" panose="020B0402040204020203" pitchFamily="34" charset="0"/>
              </a:rPr>
              <a:t>Brookfield</a:t>
            </a:r>
            <a:r>
              <a:rPr lang="pt-BR" sz="2000" dirty="0" smtClean="0">
                <a:solidFill>
                  <a:prstClr val="black"/>
                </a:solidFill>
                <a:latin typeface="Segoe UI Semilight" panose="020B0402040204020203" pitchFamily="34" charset="0"/>
                <a:cs typeface="Segoe UI Semilight" panose="020B0402040204020203" pitchFamily="34" charset="0"/>
              </a:rPr>
              <a:t>, Cury, </a:t>
            </a:r>
            <a:r>
              <a:rPr lang="pt-BR" sz="2000" dirty="0" err="1" smtClean="0">
                <a:solidFill>
                  <a:prstClr val="black"/>
                </a:solidFill>
                <a:latin typeface="Segoe UI Semilight" panose="020B0402040204020203" pitchFamily="34" charset="0"/>
                <a:cs typeface="Segoe UI Semilight" panose="020B0402040204020203" pitchFamily="34" charset="0"/>
              </a:rPr>
              <a:t>Cyrela</a:t>
            </a:r>
            <a:r>
              <a:rPr lang="pt-BR" sz="2000" dirty="0" smtClean="0">
                <a:solidFill>
                  <a:prstClr val="black"/>
                </a:solidFill>
                <a:latin typeface="Segoe UI Semilight" panose="020B0402040204020203" pitchFamily="34" charset="0"/>
                <a:cs typeface="Segoe UI Semilight" panose="020B0402040204020203" pitchFamily="34" charset="0"/>
              </a:rPr>
              <a:t>, Direcional, </a:t>
            </a:r>
            <a:r>
              <a:rPr lang="pt-BR" sz="2000" dirty="0" err="1" smtClean="0">
                <a:solidFill>
                  <a:prstClr val="black"/>
                </a:solidFill>
                <a:latin typeface="Segoe UI Semilight" panose="020B0402040204020203" pitchFamily="34" charset="0"/>
                <a:cs typeface="Segoe UI Semilight" panose="020B0402040204020203" pitchFamily="34" charset="0"/>
              </a:rPr>
              <a:t>Esser</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Gafisa, HM, Moura </a:t>
            </a:r>
            <a:r>
              <a:rPr lang="pt-BR" sz="2000" dirty="0" err="1" smtClean="0">
                <a:solidFill>
                  <a:prstClr val="black"/>
                </a:solidFill>
                <a:latin typeface="Segoe UI Semilight" panose="020B0402040204020203" pitchFamily="34" charset="0"/>
                <a:cs typeface="Segoe UI Semilight" panose="020B0402040204020203" pitchFamily="34" charset="0"/>
              </a:rPr>
              <a:t>Dubeux</a:t>
            </a:r>
            <a:r>
              <a:rPr lang="pt-BR" sz="2000" dirty="0" smtClean="0">
                <a:solidFill>
                  <a:prstClr val="black"/>
                </a:solidFill>
                <a:latin typeface="Segoe UI Semilight" panose="020B0402040204020203" pitchFamily="34" charset="0"/>
                <a:cs typeface="Segoe UI Semilight" panose="020B0402040204020203" pitchFamily="34" charset="0"/>
              </a:rPr>
              <a:t>, MRV, PDG</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err="1" smtClean="0">
                <a:solidFill>
                  <a:prstClr val="black"/>
                </a:solidFill>
                <a:latin typeface="Segoe UI Semilight" panose="020B0402040204020203" pitchFamily="34" charset="0"/>
                <a:cs typeface="Segoe UI Semilight" panose="020B0402040204020203" pitchFamily="34" charset="0"/>
              </a:rPr>
              <a:t>Rodobens</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Rossi, Tecnisa e Tenda</a:t>
            </a:r>
          </a:p>
        </p:txBody>
      </p:sp>
      <p:sp>
        <p:nvSpPr>
          <p:cNvPr id="16" name="Elipse 15"/>
          <p:cNvSpPr>
            <a:spLocks noChangeAspect="1"/>
          </p:cNvSpPr>
          <p:nvPr/>
        </p:nvSpPr>
        <p:spPr>
          <a:xfrm>
            <a:off x="1372414" y="2248562"/>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Tree>
    <p:extLst>
      <p:ext uri="{BB962C8B-B14F-4D97-AF65-F5344CB8AC3E}">
        <p14:creationId xmlns:p14="http://schemas.microsoft.com/office/powerpoint/2010/main" val="2943212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399" y="278423"/>
            <a:ext cx="7772400" cy="639762"/>
          </a:xfrm>
        </p:spPr>
        <p:txBody>
          <a:bodyPr>
            <a:normAutofit fontScale="90000"/>
          </a:bodyPr>
          <a:lstStyle/>
          <a:p>
            <a:r>
              <a:rPr lang="pt-BR" sz="3100" dirty="0" smtClean="0"/>
              <a:t/>
            </a:r>
            <a:br>
              <a:rPr lang="pt-BR" sz="3100" dirty="0" smtClean="0"/>
            </a:br>
            <a:r>
              <a:rPr lang="pt-BR" sz="2700" dirty="0" smtClean="0"/>
              <a:t>Unidades Lançadas </a:t>
            </a:r>
            <a:br>
              <a:rPr lang="pt-BR" sz="2700" dirty="0" smtClean="0"/>
            </a:br>
            <a:r>
              <a:rPr lang="pt-BR" sz="1800" b="0" dirty="0" smtClean="0"/>
              <a:t>[acumulado em 3 meses]</a:t>
            </a:r>
            <a:r>
              <a:rPr lang="pt-BR" sz="3600" dirty="0">
                <a:solidFill>
                  <a:srgbClr val="FF0000"/>
                </a:solidFill>
              </a:rPr>
              <a:t/>
            </a:r>
            <a:br>
              <a:rPr lang="pt-BR" sz="3600" dirty="0">
                <a:solidFill>
                  <a:srgbClr val="FF0000"/>
                </a:solidFill>
              </a:rPr>
            </a:br>
            <a:endParaRPr lang="pt-BR" dirty="0"/>
          </a:p>
        </p:txBody>
      </p:sp>
      <p:sp>
        <p:nvSpPr>
          <p:cNvPr id="4" name="Espaço Reservado para Número de Slide 3"/>
          <p:cNvSpPr>
            <a:spLocks noGrp="1"/>
          </p:cNvSpPr>
          <p:nvPr>
            <p:ph type="sldNum" sz="quarter" idx="12"/>
          </p:nvPr>
        </p:nvSpPr>
        <p:spPr>
          <a:xfrm>
            <a:off x="8686798" y="6362700"/>
            <a:ext cx="308345" cy="495300"/>
          </a:xfrm>
        </p:spPr>
        <p:txBody>
          <a:bodyPr/>
          <a:lstStyle/>
          <a:p>
            <a:fld id="{EA9EFE93-F287-4331-B820-9EE2079A43EA}" type="slidenum">
              <a:rPr lang="en-US" smtClean="0">
                <a:solidFill>
                  <a:prstClr val="white"/>
                </a:solidFill>
              </a:rPr>
              <a:pPr/>
              <a:t>29</a:t>
            </a:fld>
            <a:endParaRPr lang="en-US" dirty="0">
              <a:solidFill>
                <a:prstClr val="white"/>
              </a:solidFill>
            </a:endParaRPr>
          </a:p>
        </p:txBody>
      </p:sp>
      <p:graphicFrame>
        <p:nvGraphicFramePr>
          <p:cNvPr id="12" name="Gráfico 11"/>
          <p:cNvGraphicFramePr>
            <a:graphicFrameLocks/>
          </p:cNvGraphicFramePr>
          <p:nvPr>
            <p:extLst/>
          </p:nvPr>
        </p:nvGraphicFramePr>
        <p:xfrm>
          <a:off x="788671" y="1303020"/>
          <a:ext cx="8058150" cy="42748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1914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rgbClr val="FFFFFF"/>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rgbClr val="FFFFFF"/>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00808"/>
            <a:ext cx="7842082" cy="3103414"/>
          </a:xfrm>
          <a:prstGeom prst="rect">
            <a:avLst/>
          </a:prstGeom>
        </p:spPr>
        <p:txBody>
          <a:bodyPr wrap="square">
            <a:spAutoFit/>
          </a:bodyPr>
          <a:lstStyle/>
          <a:p>
            <a:pPr algn="just">
              <a:spcBef>
                <a:spcPts val="1000"/>
              </a:spcBef>
            </a:pP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180975" indent="-180975" algn="just">
              <a:spcBef>
                <a:spcPts val="1000"/>
              </a:spcBef>
              <a:buClr>
                <a:srgbClr val="004D8C"/>
              </a:buClr>
              <a:buFont typeface="+mj-lt"/>
              <a:buAutoNum type="alphaLcPeriod"/>
            </a:pP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Preços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lgn="just">
              <a:spcBef>
                <a:spcPts val="1000"/>
              </a:spcBef>
              <a:buClr>
                <a:srgbClr val="004D8C"/>
              </a:buClr>
              <a:buFont typeface="+mj-lt"/>
              <a:buAutoNum type="alphaLcPeriod"/>
            </a:pP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Perspectivas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lgn="just">
              <a:spcBef>
                <a:spcPts val="1000"/>
              </a:spcBef>
              <a:buClr>
                <a:srgbClr val="004D8C"/>
              </a:buClr>
              <a:buFont typeface="+mj-lt"/>
              <a:buAutoNum type="alphaLcPeriod"/>
            </a:pP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Ofertas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lgn="just">
              <a:spcBef>
                <a:spcPts val="1000"/>
              </a:spcBef>
              <a:buClr>
                <a:srgbClr val="004D8C"/>
              </a:buClr>
              <a:buFont typeface="+mj-lt"/>
              <a:buAutoNum type="alphaLcPeriod"/>
            </a:pP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Assuntos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lgn="just">
              <a:spcBef>
                <a:spcPts val="1000"/>
              </a:spcBef>
              <a:buClr>
                <a:srgbClr val="004D8C"/>
              </a:buClr>
              <a:buFont typeface="+mj-lt"/>
              <a:buAutoNum type="alphaLcPeriod"/>
            </a:pP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Informações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41168"/>
            <a:ext cx="7890426" cy="523220"/>
          </a:xfrm>
          <a:prstGeom prst="rect">
            <a:avLst/>
          </a:prstGeom>
        </p:spPr>
        <p:txBody>
          <a:bodyPr wrap="square">
            <a:spAutoFit/>
          </a:bodyPr>
          <a:lstStyle/>
          <a:p>
            <a:pPr algn="just"/>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rgbClr val="000000"/>
                </a:solidFill>
              </a:rPr>
              <a:t>1</a:t>
            </a:r>
            <a:endParaRPr lang="pt-BR" sz="1600" b="1" dirty="0">
              <a:solidFill>
                <a:srgbClr val="000000"/>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rgbClr val="000000"/>
                </a:solidFill>
              </a:rPr>
              <a:t>2</a:t>
            </a:r>
            <a:endParaRPr lang="pt-BR" sz="1600" b="1" dirty="0">
              <a:solidFill>
                <a:srgbClr val="000000"/>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130463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42901"/>
            <a:ext cx="7772400" cy="639762"/>
          </a:xfrm>
        </p:spPr>
        <p:txBody>
          <a:bodyPr>
            <a:normAutofit fontScale="90000"/>
          </a:bodyPr>
          <a:lstStyle/>
          <a:p>
            <a:r>
              <a:rPr lang="pt-BR" sz="2700" dirty="0" smtClean="0"/>
              <a:t>VGV Lançado (R$ milhões</a:t>
            </a:r>
            <a:r>
              <a:rPr lang="pt-BR" sz="2700" dirty="0"/>
              <a:t>) </a:t>
            </a:r>
            <a:r>
              <a:rPr lang="pt-BR" dirty="0" smtClean="0"/>
              <a:t/>
            </a:r>
            <a:br>
              <a:rPr lang="pt-BR" dirty="0" smtClean="0"/>
            </a:br>
            <a:r>
              <a:rPr lang="pt-BR" sz="1800" b="0" dirty="0"/>
              <a:t>[</a:t>
            </a:r>
            <a:r>
              <a:rPr lang="pt-BR" sz="1800" b="0" dirty="0" smtClean="0"/>
              <a:t>acumulado </a:t>
            </a:r>
            <a:r>
              <a:rPr lang="pt-BR" sz="1800" b="0" dirty="0"/>
              <a:t>em 3 </a:t>
            </a:r>
            <a:r>
              <a:rPr lang="pt-BR" sz="1800" b="0" dirty="0" smtClean="0"/>
              <a:t>meses]</a:t>
            </a:r>
            <a:endParaRPr lang="pt-BR" b="0" dirty="0"/>
          </a:p>
        </p:txBody>
      </p:sp>
      <p:sp>
        <p:nvSpPr>
          <p:cNvPr id="4" name="Espaço Reservado para Número de Slide 3"/>
          <p:cNvSpPr>
            <a:spLocks noGrp="1"/>
          </p:cNvSpPr>
          <p:nvPr>
            <p:ph type="sldNum" sz="quarter" idx="12"/>
          </p:nvPr>
        </p:nvSpPr>
        <p:spPr>
          <a:xfrm>
            <a:off x="8663354" y="6362700"/>
            <a:ext cx="331790" cy="495300"/>
          </a:xfrm>
        </p:spPr>
        <p:txBody>
          <a:bodyPr/>
          <a:lstStyle/>
          <a:p>
            <a:fld id="{EA9EFE93-F287-4331-B820-9EE2079A43EA}" type="slidenum">
              <a:rPr lang="en-US" smtClean="0">
                <a:solidFill>
                  <a:prstClr val="white"/>
                </a:solidFill>
              </a:rPr>
              <a:pPr/>
              <a:t>30</a:t>
            </a:fld>
            <a:endParaRPr lang="en-US" dirty="0">
              <a:solidFill>
                <a:prstClr val="white"/>
              </a:solidFill>
            </a:endParaRPr>
          </a:p>
        </p:txBody>
      </p:sp>
      <p:graphicFrame>
        <p:nvGraphicFramePr>
          <p:cNvPr id="9" name="Gráfico 8"/>
          <p:cNvGraphicFramePr>
            <a:graphicFrameLocks/>
          </p:cNvGraphicFramePr>
          <p:nvPr>
            <p:extLst/>
          </p:nvPr>
        </p:nvGraphicFramePr>
        <p:xfrm>
          <a:off x="777241" y="1280160"/>
          <a:ext cx="8092440" cy="42748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0975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31764"/>
            <a:ext cx="7772400" cy="639762"/>
          </a:xfrm>
        </p:spPr>
        <p:txBody>
          <a:bodyPr>
            <a:normAutofit fontScale="90000"/>
          </a:bodyPr>
          <a:lstStyle/>
          <a:p>
            <a:r>
              <a:rPr lang="pt-BR" sz="2700" dirty="0" smtClean="0"/>
              <a:t>Unidades Vendidas </a:t>
            </a:r>
            <a:r>
              <a:rPr lang="pt-BR" dirty="0" smtClean="0"/>
              <a:t/>
            </a:r>
            <a:br>
              <a:rPr lang="pt-BR" dirty="0" smtClean="0"/>
            </a:br>
            <a:r>
              <a:rPr lang="pt-BR" sz="18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331790" cy="354623"/>
          </a:xfrm>
        </p:spPr>
        <p:txBody>
          <a:bodyPr/>
          <a:lstStyle/>
          <a:p>
            <a:fld id="{EA9EFE93-F287-4331-B820-9EE2079A43EA}" type="slidenum">
              <a:rPr lang="en-US" smtClean="0">
                <a:solidFill>
                  <a:prstClr val="white"/>
                </a:solidFill>
              </a:rPr>
              <a:pPr/>
              <a:t>31</a:t>
            </a:fld>
            <a:endParaRPr lang="en-US" dirty="0">
              <a:solidFill>
                <a:prstClr val="white"/>
              </a:solidFill>
            </a:endParaRPr>
          </a:p>
        </p:txBody>
      </p:sp>
      <p:graphicFrame>
        <p:nvGraphicFramePr>
          <p:cNvPr id="9" name="Gráfico 8"/>
          <p:cNvGraphicFramePr>
            <a:graphicFrameLocks/>
          </p:cNvGraphicFramePr>
          <p:nvPr>
            <p:extLst/>
          </p:nvPr>
        </p:nvGraphicFramePr>
        <p:xfrm>
          <a:off x="777241" y="1257300"/>
          <a:ext cx="8081010" cy="4309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4703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3" y="342901"/>
            <a:ext cx="7772400" cy="639762"/>
          </a:xfrm>
        </p:spPr>
        <p:txBody>
          <a:bodyPr>
            <a:normAutofit fontScale="90000"/>
          </a:bodyPr>
          <a:lstStyle/>
          <a:p>
            <a:r>
              <a:rPr lang="pt-BR" sz="2700" dirty="0" smtClean="0"/>
              <a:t>Valor das Vendas (R$ milhões) </a:t>
            </a:r>
            <a:r>
              <a:rPr lang="pt-BR" dirty="0" smtClean="0"/>
              <a:t/>
            </a:r>
            <a:br>
              <a:rPr lang="pt-BR" dirty="0" smtClean="0"/>
            </a:br>
            <a:r>
              <a:rPr lang="pt-BR" sz="1800" b="0" dirty="0" smtClean="0"/>
              <a:t>[acumulado em 3 meses]</a:t>
            </a:r>
            <a:endParaRPr lang="pt-BR" sz="2700" b="0" dirty="0"/>
          </a:p>
        </p:txBody>
      </p:sp>
      <p:sp>
        <p:nvSpPr>
          <p:cNvPr id="4" name="Espaço Reservado para Número de Slide 3"/>
          <p:cNvSpPr>
            <a:spLocks noGrp="1"/>
          </p:cNvSpPr>
          <p:nvPr>
            <p:ph type="sldNum" sz="quarter" idx="12"/>
          </p:nvPr>
        </p:nvSpPr>
        <p:spPr>
          <a:xfrm>
            <a:off x="8663352" y="6362700"/>
            <a:ext cx="331791" cy="372208"/>
          </a:xfrm>
        </p:spPr>
        <p:txBody>
          <a:bodyPr/>
          <a:lstStyle/>
          <a:p>
            <a:fld id="{EA9EFE93-F287-4331-B820-9EE2079A43EA}" type="slidenum">
              <a:rPr lang="en-US" smtClean="0">
                <a:solidFill>
                  <a:prstClr val="white"/>
                </a:solidFill>
              </a:rPr>
              <a:pPr/>
              <a:t>32</a:t>
            </a:fld>
            <a:endParaRPr lang="en-US" dirty="0">
              <a:solidFill>
                <a:prstClr val="white"/>
              </a:solidFill>
            </a:endParaRPr>
          </a:p>
        </p:txBody>
      </p:sp>
      <p:graphicFrame>
        <p:nvGraphicFramePr>
          <p:cNvPr id="9" name="Gráfico 8"/>
          <p:cNvGraphicFramePr>
            <a:graphicFrameLocks/>
          </p:cNvGraphicFramePr>
          <p:nvPr>
            <p:extLst/>
          </p:nvPr>
        </p:nvGraphicFramePr>
        <p:xfrm>
          <a:off x="765811" y="1257300"/>
          <a:ext cx="8069580" cy="4320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5380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Total de unidades ofertadas </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33</a:t>
            </a:fld>
            <a:endParaRPr lang="en-US" dirty="0">
              <a:solidFill>
                <a:prstClr val="white"/>
              </a:solidFill>
            </a:endParaRPr>
          </a:p>
        </p:txBody>
      </p:sp>
      <p:graphicFrame>
        <p:nvGraphicFramePr>
          <p:cNvPr id="9" name="Gráfico 8"/>
          <p:cNvGraphicFramePr>
            <a:graphicFrameLocks/>
          </p:cNvGraphicFramePr>
          <p:nvPr>
            <p:extLst/>
          </p:nvPr>
        </p:nvGraphicFramePr>
        <p:xfrm>
          <a:off x="788671" y="1303020"/>
          <a:ext cx="8103870" cy="4251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7251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34</a:t>
            </a:fld>
            <a:endParaRPr lang="en-US" dirty="0">
              <a:solidFill>
                <a:prstClr val="white"/>
              </a:solidFill>
            </a:endParaRPr>
          </a:p>
        </p:txBody>
      </p:sp>
      <p:sp>
        <p:nvSpPr>
          <p:cNvPr id="7" name="Título 1"/>
          <p:cNvSpPr txBox="1">
            <a:spLocks/>
          </p:cNvSpPr>
          <p:nvPr/>
        </p:nvSpPr>
        <p:spPr>
          <a:xfrm>
            <a:off x="868344" y="463881"/>
            <a:ext cx="8006861" cy="639762"/>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a:lstStyle>
          <a:p>
            <a:r>
              <a:rPr lang="pt-BR" sz="2700" dirty="0">
                <a:solidFill>
                  <a:prstClr val="black"/>
                </a:solidFill>
              </a:rPr>
              <a:t>Vendas/Oferta (unidades)</a:t>
            </a:r>
            <a:r>
              <a:rPr lang="pt-BR" dirty="0" smtClean="0">
                <a:solidFill>
                  <a:prstClr val="black"/>
                </a:solidFill>
              </a:rPr>
              <a:t/>
            </a:r>
            <a:br>
              <a:rPr lang="pt-BR" dirty="0" smtClean="0">
                <a:solidFill>
                  <a:prstClr val="black"/>
                </a:solidFill>
              </a:rPr>
            </a:br>
            <a:r>
              <a:rPr lang="pt-BR" sz="1800" b="0" dirty="0" smtClean="0">
                <a:solidFill>
                  <a:prstClr val="black"/>
                </a:solidFill>
              </a:rPr>
              <a:t>[Vendas de 3 meses/(Estoque inicial + lançamentos de 3 meses)]</a:t>
            </a:r>
            <a:endParaRPr lang="pt-BR" sz="1800" b="0" dirty="0">
              <a:solidFill>
                <a:prstClr val="black"/>
              </a:solidFill>
            </a:endParaRPr>
          </a:p>
        </p:txBody>
      </p:sp>
      <p:graphicFrame>
        <p:nvGraphicFramePr>
          <p:cNvPr id="10" name="Gráfico 9"/>
          <p:cNvGraphicFramePr>
            <a:graphicFrameLocks/>
          </p:cNvGraphicFramePr>
          <p:nvPr>
            <p:extLst/>
          </p:nvPr>
        </p:nvGraphicFramePr>
        <p:xfrm>
          <a:off x="868345" y="1314450"/>
          <a:ext cx="8006860" cy="4286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8902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Unidades Entregues </a:t>
            </a:r>
            <a:br>
              <a:rPr lang="pt-BR" dirty="0" smtClean="0"/>
            </a:br>
            <a:r>
              <a:rPr lang="pt-BR" sz="16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35</a:t>
            </a:fld>
            <a:endParaRPr lang="en-US" dirty="0">
              <a:solidFill>
                <a:prstClr val="white"/>
              </a:solidFill>
            </a:endParaRPr>
          </a:p>
        </p:txBody>
      </p:sp>
      <p:graphicFrame>
        <p:nvGraphicFramePr>
          <p:cNvPr id="9" name="Gráfico 8"/>
          <p:cNvGraphicFramePr>
            <a:graphicFrameLocks/>
          </p:cNvGraphicFramePr>
          <p:nvPr>
            <p:extLst/>
          </p:nvPr>
        </p:nvGraphicFramePr>
        <p:xfrm>
          <a:off x="708660" y="1268730"/>
          <a:ext cx="8138161" cy="4297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4769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475605"/>
            <a:ext cx="7772400" cy="639762"/>
          </a:xfrm>
        </p:spPr>
        <p:txBody>
          <a:bodyPr>
            <a:normAutofit fontScale="90000"/>
          </a:bodyPr>
          <a:lstStyle/>
          <a:p>
            <a:r>
              <a:rPr lang="pt-BR" sz="2700" dirty="0" err="1" smtClean="0"/>
              <a:t>Distratos</a:t>
            </a:r>
            <a:r>
              <a:rPr lang="pt-BR" sz="2700" dirty="0" smtClean="0"/>
              <a:t>/Entregas (unidades)</a:t>
            </a:r>
            <a:r>
              <a:rPr lang="pt-BR" sz="1800" b="0" dirty="0" smtClean="0"/>
              <a:t/>
            </a:r>
            <a:br>
              <a:rPr lang="pt-BR" sz="1800" b="0" dirty="0" smtClean="0"/>
            </a:br>
            <a:r>
              <a:rPr lang="pt-BR" sz="1800" b="0" dirty="0" smtClean="0"/>
              <a:t>[Média móvel de 3 meses]</a:t>
            </a:r>
            <a:endParaRPr lang="pt-BR" b="0" dirty="0"/>
          </a:p>
        </p:txBody>
      </p:sp>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36</a:t>
            </a:fld>
            <a:endParaRPr lang="en-US" dirty="0">
              <a:solidFill>
                <a:prstClr val="white"/>
              </a:solidFill>
            </a:endParaRPr>
          </a:p>
        </p:txBody>
      </p:sp>
      <p:sp>
        <p:nvSpPr>
          <p:cNvPr id="13" name="CaixaDeTexto 12"/>
          <p:cNvSpPr txBox="1"/>
          <p:nvPr/>
        </p:nvSpPr>
        <p:spPr>
          <a:xfrm>
            <a:off x="914400" y="5903565"/>
            <a:ext cx="7772400" cy="369332"/>
          </a:xfrm>
          <a:prstGeom prst="rect">
            <a:avLst/>
          </a:prstGeom>
          <a:noFill/>
        </p:spPr>
        <p:txBody>
          <a:bodyPr wrap="square" rtlCol="0">
            <a:spAutoFit/>
          </a:bodyPr>
          <a:lstStyle/>
          <a:p>
            <a:r>
              <a:rPr lang="pt-BR" sz="900" dirty="0" smtClean="0">
                <a:solidFill>
                  <a:prstClr val="black"/>
                </a:solidFill>
              </a:rPr>
              <a:t>Obs. 1: Estamos elaborando um novo indicador de </a:t>
            </a:r>
            <a:r>
              <a:rPr lang="pt-BR" sz="900" dirty="0" err="1" smtClean="0">
                <a:solidFill>
                  <a:prstClr val="black"/>
                </a:solidFill>
              </a:rPr>
              <a:t>distratos</a:t>
            </a:r>
            <a:r>
              <a:rPr lang="pt-BR" sz="900" dirty="0" smtClean="0">
                <a:solidFill>
                  <a:prstClr val="black"/>
                </a:solidFill>
              </a:rPr>
              <a:t> que não seja tão sensível à volatilidade das entregas.</a:t>
            </a:r>
          </a:p>
          <a:p>
            <a:r>
              <a:rPr lang="pt-BR" sz="900" dirty="0" smtClean="0">
                <a:solidFill>
                  <a:prstClr val="black"/>
                </a:solidFill>
              </a:rPr>
              <a:t>Obs. 2: Uma empresa foi retirada da consolidação desse indicador por não apresentar dados consistentes para todo o período da análise.</a:t>
            </a:r>
          </a:p>
        </p:txBody>
      </p:sp>
      <p:graphicFrame>
        <p:nvGraphicFramePr>
          <p:cNvPr id="12" name="Gráfico 11"/>
          <p:cNvGraphicFramePr>
            <a:graphicFrameLocks/>
          </p:cNvGraphicFramePr>
          <p:nvPr>
            <p:extLst/>
          </p:nvPr>
        </p:nvGraphicFramePr>
        <p:xfrm>
          <a:off x="811531" y="1440180"/>
          <a:ext cx="8012430" cy="39662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0135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165" y="497571"/>
            <a:ext cx="7772400" cy="631208"/>
          </a:xfrm>
        </p:spPr>
        <p:txBody>
          <a:bodyPr>
            <a:normAutofit fontScale="90000"/>
          </a:bodyPr>
          <a:lstStyle/>
          <a:p>
            <a:r>
              <a:rPr lang="pt-BR" sz="3200" dirty="0" smtClean="0"/>
              <a:t/>
            </a:r>
            <a:br>
              <a:rPr lang="pt-BR" sz="3200" dirty="0" smtClean="0"/>
            </a:br>
            <a:r>
              <a:rPr lang="pt-BR" sz="2700" dirty="0" smtClean="0"/>
              <a:t>Taxa de Inadimplência (90 dias) </a:t>
            </a:r>
            <a:br>
              <a:rPr lang="pt-BR" sz="2700" dirty="0" smtClean="0"/>
            </a:br>
            <a:r>
              <a:rPr lang="pt-BR" sz="1800" b="0" dirty="0"/>
              <a:t>[</a:t>
            </a:r>
            <a:r>
              <a:rPr lang="pt-BR" sz="1800" b="0" dirty="0" smtClean="0"/>
              <a:t>Saldo </a:t>
            </a:r>
            <a:r>
              <a:rPr lang="pt-BR" sz="1800" b="0" dirty="0"/>
              <a:t>em atraso </a:t>
            </a:r>
            <a:r>
              <a:rPr lang="pt-BR" sz="1800" b="0" dirty="0" smtClean="0"/>
              <a:t>potencial - (bilhões de R$)/</a:t>
            </a:r>
            <a:r>
              <a:rPr lang="pt-BR" sz="1800" b="0" dirty="0"/>
              <a:t>Saldo </a:t>
            </a:r>
            <a:r>
              <a:rPr lang="pt-BR" sz="1800" b="0" dirty="0" smtClean="0"/>
              <a:t>credor (bilhões de R$)]*</a:t>
            </a:r>
            <a:r>
              <a:rPr lang="pt-BR" sz="1800" dirty="0">
                <a:solidFill>
                  <a:srgbClr val="FF0000"/>
                </a:solidFill>
              </a:rPr>
              <a:t/>
            </a:r>
            <a:br>
              <a:rPr lang="pt-BR" sz="1800" dirty="0">
                <a:solidFill>
                  <a:srgbClr val="FF0000"/>
                </a:solidFill>
              </a:rPr>
            </a:br>
            <a:r>
              <a:rPr lang="pt-BR" sz="1800" dirty="0" smtClean="0">
                <a:solidFill>
                  <a:srgbClr val="FF0000"/>
                </a:solidFill>
              </a:rPr>
              <a:t/>
            </a:r>
            <a:br>
              <a:rPr lang="pt-BR" sz="1800" dirty="0" smtClean="0">
                <a:solidFill>
                  <a:srgbClr val="FF0000"/>
                </a:solidFill>
              </a:rPr>
            </a:b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EA9EFE93-F287-4331-B820-9EE2079A43EA}" type="slidenum">
              <a:rPr lang="en-US" smtClean="0">
                <a:solidFill>
                  <a:prstClr val="white"/>
                </a:solidFill>
              </a:rPr>
              <a:pPr/>
              <a:t>37</a:t>
            </a:fld>
            <a:endParaRPr lang="en-US" dirty="0">
              <a:solidFill>
                <a:prstClr val="white"/>
              </a:solidFill>
            </a:endParaRPr>
          </a:p>
        </p:txBody>
      </p:sp>
      <p:sp>
        <p:nvSpPr>
          <p:cNvPr id="11" name="CaixaDeTexto 10"/>
          <p:cNvSpPr txBox="1"/>
          <p:nvPr/>
        </p:nvSpPr>
        <p:spPr>
          <a:xfrm>
            <a:off x="900165" y="5910093"/>
            <a:ext cx="7772400" cy="369332"/>
          </a:xfrm>
          <a:prstGeom prst="rect">
            <a:avLst/>
          </a:prstGeom>
          <a:noFill/>
        </p:spPr>
        <p:txBody>
          <a:bodyPr wrap="square" rtlCol="0">
            <a:spAutoFit/>
          </a:bodyPr>
          <a:lstStyle/>
          <a:p>
            <a:r>
              <a:rPr lang="pt-BR" sz="900" dirty="0" smtClean="0">
                <a:solidFill>
                  <a:prstClr val="black"/>
                </a:solidFill>
                <a:latin typeface="Segoe UI" panose="020B0502040204020203" pitchFamily="34" charset="0"/>
                <a:cs typeface="Segoe UI" panose="020B0502040204020203" pitchFamily="34" charset="0"/>
              </a:rPr>
              <a:t>(*) Média móvel de 3 meses</a:t>
            </a:r>
          </a:p>
          <a:p>
            <a:r>
              <a:rPr lang="pt-BR" sz="900" dirty="0" smtClean="0">
                <a:solidFill>
                  <a:prstClr val="black"/>
                </a:solidFill>
                <a:latin typeface="Segoe UI" panose="020B0502040204020203" pitchFamily="34" charset="0"/>
                <a:cs typeface="Segoe UI" panose="020B0502040204020203" pitchFamily="34" charset="0"/>
              </a:rPr>
              <a:t>Obs.: Quatro empresas foram retiradas da consolidação desse indicador por não apresentarem dados consistentes para todo o período da análise.</a:t>
            </a:r>
          </a:p>
        </p:txBody>
      </p:sp>
      <p:graphicFrame>
        <p:nvGraphicFramePr>
          <p:cNvPr id="8" name="Gráfico 7"/>
          <p:cNvGraphicFramePr>
            <a:graphicFrameLocks/>
          </p:cNvGraphicFramePr>
          <p:nvPr>
            <p:extLst/>
          </p:nvPr>
        </p:nvGraphicFramePr>
        <p:xfrm>
          <a:off x="900165" y="1280160"/>
          <a:ext cx="8003805" cy="3943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6465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solidFill>
                <a:prstClr val="black"/>
              </a:solidFill>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solidFill>
                <a:prstClr val="black"/>
              </a:solidFill>
            </a:endParaRPr>
          </a:p>
        </p:txBody>
      </p:sp>
      <p:pic>
        <p:nvPicPr>
          <p:cNvPr id="7" name="Imagem 6"/>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9" name="CaixaDeTexto 8"/>
          <p:cNvSpPr txBox="1"/>
          <p:nvPr/>
        </p:nvSpPr>
        <p:spPr>
          <a:xfrm>
            <a:off x="1959429" y="2191260"/>
            <a:ext cx="6317672" cy="3139321"/>
          </a:xfrm>
          <a:prstGeom prst="rect">
            <a:avLst/>
          </a:prstGeom>
          <a:noFill/>
        </p:spPr>
        <p:txBody>
          <a:bodyPr wrap="square" rtlCol="0">
            <a:spAutoFit/>
          </a:bodyPr>
          <a:lstStyle/>
          <a:p>
            <a:pPr algn="ctr"/>
            <a:r>
              <a:rPr lang="pt-BR" b="1" dirty="0" smtClean="0">
                <a:solidFill>
                  <a:prstClr val="black"/>
                </a:solidFill>
                <a:latin typeface="Segoe UI" panose="020B0502040204020203" pitchFamily="34" charset="0"/>
                <a:cs typeface="Segoe UI" panose="020B0502040204020203" pitchFamily="34" charset="0"/>
              </a:rPr>
              <a:t>Eduardo Zylberstajn</a:t>
            </a:r>
            <a:endParaRPr lang="pt-BR" b="1" dirty="0">
              <a:solidFill>
                <a:prstClr val="black"/>
              </a:solidFill>
              <a:latin typeface="Segoe UI" panose="020B0502040204020203" pitchFamily="34" charset="0"/>
              <a:cs typeface="Segoe UI" panose="020B0502040204020203" pitchFamily="34" charset="0"/>
            </a:endParaRPr>
          </a:p>
          <a:p>
            <a:pPr algn="ctr"/>
            <a:r>
              <a:rPr lang="pt-BR" dirty="0" smtClean="0">
                <a:solidFill>
                  <a:prstClr val="black"/>
                </a:solidFill>
                <a:latin typeface="Segoe UI" panose="020B0502040204020203" pitchFamily="34" charset="0"/>
                <a:cs typeface="Segoe UI" panose="020B0502040204020203" pitchFamily="34" charset="0"/>
              </a:rPr>
              <a:t>ezylberstajn@fipe.org.br</a:t>
            </a:r>
          </a:p>
          <a:p>
            <a:pPr algn="ctr"/>
            <a:endParaRPr lang="pt-BR" dirty="0">
              <a:solidFill>
                <a:prstClr val="black"/>
              </a:solidFill>
              <a:latin typeface="Segoe UI" panose="020B0502040204020203" pitchFamily="34" charset="0"/>
              <a:cs typeface="Segoe UI" panose="020B0502040204020203" pitchFamily="34" charset="0"/>
            </a:endParaRPr>
          </a:p>
          <a:p>
            <a:pPr algn="ctr"/>
            <a:r>
              <a:rPr lang="pt-BR" b="1" dirty="0" smtClean="0">
                <a:solidFill>
                  <a:prstClr val="black"/>
                </a:solidFill>
                <a:latin typeface="Segoe UI" panose="020B0502040204020203" pitchFamily="34" charset="0"/>
                <a:cs typeface="Segoe UI" panose="020B0502040204020203" pitchFamily="34" charset="0"/>
              </a:rPr>
              <a:t>Bruno Oliva</a:t>
            </a:r>
          </a:p>
          <a:p>
            <a:pPr algn="ctr"/>
            <a:r>
              <a:rPr lang="pt-BR" dirty="0" smtClean="0">
                <a:solidFill>
                  <a:prstClr val="black"/>
                </a:solidFill>
                <a:latin typeface="Segoe UI" panose="020B0502040204020203" pitchFamily="34" charset="0"/>
                <a:cs typeface="Segoe UI" panose="020B0502040204020203" pitchFamily="34" charset="0"/>
              </a:rPr>
              <a:t>boliva@fipe.org.br</a:t>
            </a:r>
          </a:p>
          <a:p>
            <a:pPr algn="ctr"/>
            <a:endParaRPr lang="pt-BR" dirty="0" smtClean="0">
              <a:solidFill>
                <a:prstClr val="black"/>
              </a:solidFill>
              <a:latin typeface="Segoe UI" panose="020B0502040204020203" pitchFamily="34" charset="0"/>
              <a:cs typeface="Segoe UI" panose="020B0502040204020203" pitchFamily="34" charset="0"/>
            </a:endParaRPr>
          </a:p>
          <a:p>
            <a:pPr algn="ctr"/>
            <a:r>
              <a:rPr lang="pt-BR" b="1" dirty="0" smtClean="0">
                <a:solidFill>
                  <a:prstClr val="black"/>
                </a:solidFill>
                <a:latin typeface="Segoe UI" panose="020B0502040204020203" pitchFamily="34" charset="0"/>
                <a:cs typeface="Segoe UI" panose="020B0502040204020203" pitchFamily="34" charset="0"/>
              </a:rPr>
              <a:t>Alison Oliveira</a:t>
            </a:r>
          </a:p>
          <a:p>
            <a:pPr algn="ctr"/>
            <a:r>
              <a:rPr lang="pt-BR" dirty="0">
                <a:solidFill>
                  <a:prstClr val="black"/>
                </a:solidFill>
                <a:latin typeface="Segoe UI" panose="020B0502040204020203" pitchFamily="34" charset="0"/>
                <a:cs typeface="Segoe UI" panose="020B0502040204020203" pitchFamily="34" charset="0"/>
              </a:rPr>
              <a:t>a</a:t>
            </a:r>
            <a:r>
              <a:rPr lang="pt-BR" dirty="0" smtClean="0">
                <a:solidFill>
                  <a:prstClr val="black"/>
                </a:solidFill>
                <a:latin typeface="Segoe UI" panose="020B0502040204020203" pitchFamily="34" charset="0"/>
                <a:cs typeface="Segoe UI" panose="020B0502040204020203" pitchFamily="34" charset="0"/>
              </a:rPr>
              <a:t>lison.oliveira@fipe.org.br</a:t>
            </a:r>
            <a:endParaRPr lang="pt-BR" dirty="0">
              <a:solidFill>
                <a:prstClr val="black"/>
              </a:solidFill>
              <a:latin typeface="Segoe UI" panose="020B0502040204020203" pitchFamily="34" charset="0"/>
              <a:cs typeface="Segoe UI" panose="020B0502040204020203" pitchFamily="34" charset="0"/>
            </a:endParaRPr>
          </a:p>
          <a:p>
            <a:pPr algn="ctr"/>
            <a:endParaRPr lang="pt-BR" dirty="0" smtClean="0">
              <a:solidFill>
                <a:prstClr val="black"/>
              </a:solidFill>
              <a:latin typeface="Segoe UI" panose="020B0502040204020203" pitchFamily="34" charset="0"/>
              <a:cs typeface="Segoe UI" panose="020B0502040204020203" pitchFamily="34" charset="0"/>
            </a:endParaRPr>
          </a:p>
          <a:p>
            <a:pPr algn="ctr"/>
            <a:endParaRPr lang="pt-BR" dirty="0" smtClean="0">
              <a:solidFill>
                <a:prstClr val="black"/>
              </a:solidFill>
              <a:latin typeface="Segoe UI" panose="020B0502040204020203" pitchFamily="34" charset="0"/>
              <a:cs typeface="Segoe UI" panose="020B0502040204020203" pitchFamily="34" charset="0"/>
            </a:endParaRPr>
          </a:p>
          <a:p>
            <a:pPr algn="ctr"/>
            <a:r>
              <a:rPr lang="pt-BR" b="1" dirty="0" smtClean="0">
                <a:solidFill>
                  <a:prstClr val="black"/>
                </a:solidFill>
                <a:latin typeface="Segoe UI" panose="020B0502040204020203" pitchFamily="34" charset="0"/>
                <a:cs typeface="Segoe UI" panose="020B0502040204020203" pitchFamily="34" charset="0"/>
              </a:rPr>
              <a:t>(11) 3767-1764</a:t>
            </a:r>
          </a:p>
        </p:txBody>
      </p:sp>
    </p:spTree>
    <p:extLst>
      <p:ext uri="{BB962C8B-B14F-4D97-AF65-F5344CB8AC3E}">
        <p14:creationId xmlns:p14="http://schemas.microsoft.com/office/powerpoint/2010/main" val="32722879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Anexos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167876794"/>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r>
              <a:rPr lang="pt-BR" b="1" dirty="0" smtClean="0">
                <a:solidFill>
                  <a:srgbClr val="000000"/>
                </a:solidFill>
                <a:latin typeface="Tahoma" panose="020B0604030504040204" pitchFamily="34" charset="0"/>
                <a:ea typeface="Tahoma" panose="020B0604030504040204" pitchFamily="34" charset="0"/>
                <a:cs typeface="Tahoma" panose="020B0604030504040204" pitchFamily="34" charset="0"/>
              </a:rPr>
              <a:t>Pauta</a:t>
            </a:r>
            <a:r>
              <a:rPr lang="pt-BR"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pt-BR" dirty="0" smtClean="0">
                <a:solidFill>
                  <a:srgbClr val="000000"/>
                </a:solidFill>
                <a:latin typeface="Tahoma" panose="020B0604030504040204" pitchFamily="34" charset="0"/>
                <a:ea typeface="Tahoma" panose="020B0604030504040204" pitchFamily="34" charset="0"/>
                <a:cs typeface="Tahoma" panose="020B0604030504040204" pitchFamily="34" charset="0"/>
              </a:rPr>
              <a:t>– Comitê  Financeiro 22/07</a:t>
            </a:r>
            <a:endParaRPr lang="pt-BR"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sp>
        <p:nvSpPr>
          <p:cNvPr id="46" name="CaixaDeTexto 45"/>
          <p:cNvSpPr txBox="1"/>
          <p:nvPr/>
        </p:nvSpPr>
        <p:spPr>
          <a:xfrm>
            <a:off x="683568" y="2984484"/>
            <a:ext cx="1692000" cy="276999"/>
          </a:xfrm>
          <a:prstGeom prst="rect">
            <a:avLst/>
          </a:prstGeom>
          <a:solidFill>
            <a:schemeClr val="accent2"/>
          </a:solidFill>
        </p:spPr>
        <p:txBody>
          <a:bodyPr wrap="square" lIns="36000" rIns="36000" rtlCol="0" anchor="ctr" anchorCtr="1">
            <a:spAutoFit/>
          </a:bodyPr>
          <a:lstStyle/>
          <a:p>
            <a:r>
              <a:rPr lang="pt-BR" sz="1200" dirty="0" smtClean="0">
                <a:solidFill>
                  <a:srgbClr val="FFFFFF"/>
                </a:solidFill>
                <a:latin typeface="Tahoma" panose="020B0604030504040204" pitchFamily="34" charset="0"/>
                <a:ea typeface="Tahoma" panose="020B0604030504040204" pitchFamily="34" charset="0"/>
                <a:cs typeface="Tahoma" panose="020B0604030504040204" pitchFamily="34" charset="0"/>
              </a:rPr>
              <a:t>     </a:t>
            </a:r>
            <a:r>
              <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pt-BR" sz="1200" dirty="0" smtClean="0">
                <a:solidFill>
                  <a:srgbClr val="FFFFFF"/>
                </a:solidFill>
                <a:latin typeface="Tahoma" panose="020B0604030504040204" pitchFamily="34" charset="0"/>
                <a:ea typeface="Tahoma" panose="020B0604030504040204" pitchFamily="34" charset="0"/>
                <a:cs typeface="Tahoma" panose="020B0604030504040204" pitchFamily="34" charset="0"/>
              </a:rPr>
              <a:t>10:00 </a:t>
            </a:r>
            <a:r>
              <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rgbClr val="FFFFFF"/>
                </a:solidFill>
                <a:latin typeface="Tahoma" panose="020B0604030504040204" pitchFamily="34" charset="0"/>
                <a:ea typeface="Tahoma" panose="020B0604030504040204" pitchFamily="34" charset="0"/>
                <a:cs typeface="Tahoma" panose="020B0604030504040204" pitchFamily="34" charset="0"/>
              </a:rPr>
              <a:t>10:30</a:t>
            </a:r>
            <a:endPar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63" name="Imagem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695617"/>
            <a:ext cx="144016" cy="144016"/>
          </a:xfrm>
          <a:prstGeom prst="rect">
            <a:avLst/>
          </a:prstGeom>
        </p:spPr>
      </p:pic>
      <p:sp>
        <p:nvSpPr>
          <p:cNvPr id="65" name="CaixaDeTexto 64"/>
          <p:cNvSpPr txBox="1"/>
          <p:nvPr/>
        </p:nvSpPr>
        <p:spPr>
          <a:xfrm>
            <a:off x="2411760" y="2931041"/>
            <a:ext cx="6048027" cy="353943"/>
          </a:xfrm>
          <a:prstGeom prst="rect">
            <a:avLst/>
          </a:prstGeom>
          <a:solidFill>
            <a:srgbClr val="E1E1E1"/>
          </a:solidFill>
        </p:spPr>
        <p:txBody>
          <a:bodyPr wrap="square" rtlCol="0">
            <a:spAutoFit/>
          </a:bodyPr>
          <a:lstStyle/>
          <a:p>
            <a:pPr marL="0" lvl="1"/>
            <a:r>
              <a:rPr lang="pt-BR" sz="1400" b="1" dirty="0">
                <a:solidFill>
                  <a:srgbClr val="000000"/>
                </a:solidFill>
                <a:latin typeface="Tahoma" panose="020B0604030504040204" pitchFamily="34" charset="0"/>
                <a:ea typeface="Tahoma" panose="020B0604030504040204" pitchFamily="34" charset="0"/>
                <a:cs typeface="Tahoma" panose="020B0604030504040204" pitchFamily="34" charset="0"/>
              </a:rPr>
              <a:t>Atualizações  – </a:t>
            </a:r>
            <a:r>
              <a:rPr lang="pt-BR" sz="1700" dirty="0" smtClean="0">
                <a:latin typeface="BlissL" panose="02000506030000020004" pitchFamily="2" charset="0"/>
              </a:rPr>
              <a:t>IFRS, </a:t>
            </a:r>
            <a:r>
              <a:rPr lang="pt-BR" sz="1700" dirty="0">
                <a:latin typeface="BlissL" panose="02000506030000020004" pitchFamily="2" charset="0"/>
              </a:rPr>
              <a:t>Registros, </a:t>
            </a:r>
            <a:r>
              <a:rPr lang="pt-BR" sz="1700" dirty="0" smtClean="0">
                <a:latin typeface="BlissL" panose="02000506030000020004" pitchFamily="2" charset="0"/>
              </a:rPr>
              <a:t>outros</a:t>
            </a:r>
            <a:endPar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66" name="CaixaDeTexto 65"/>
          <p:cNvSpPr txBox="1"/>
          <p:nvPr/>
        </p:nvSpPr>
        <p:spPr>
          <a:xfrm>
            <a:off x="2411761" y="4036731"/>
            <a:ext cx="6048027" cy="307777"/>
          </a:xfrm>
          <a:prstGeom prst="rect">
            <a:avLst/>
          </a:prstGeom>
          <a:solidFill>
            <a:srgbClr val="E1E1E1"/>
          </a:solidFill>
        </p:spPr>
        <p:txBody>
          <a:bodyPr wrap="square" rtlCol="0">
            <a:spAutoFit/>
          </a:bodyPr>
          <a:lstStyle/>
          <a:p>
            <a:r>
              <a:rPr 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Discussão sobre </a:t>
            </a:r>
            <a:r>
              <a:rPr lang="pt-BR" sz="1400" b="1" dirty="0" err="1" smtClean="0">
                <a:solidFill>
                  <a:srgbClr val="000000"/>
                </a:solidFill>
                <a:latin typeface="Tahoma" panose="020B0604030504040204" pitchFamily="34" charset="0"/>
                <a:ea typeface="Tahoma" panose="020B0604030504040204" pitchFamily="34" charset="0"/>
                <a:cs typeface="Tahoma" panose="020B0604030504040204" pitchFamily="34" charset="0"/>
              </a:rPr>
              <a:t>Funding</a:t>
            </a:r>
            <a:r>
              <a:rPr 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Atualizações e  discussão  com Luiz França </a:t>
            </a:r>
            <a:endPar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68" name="CaixaDeTexto 67"/>
          <p:cNvSpPr txBox="1"/>
          <p:nvPr/>
        </p:nvSpPr>
        <p:spPr>
          <a:xfrm>
            <a:off x="2411760" y="3501008"/>
            <a:ext cx="6048026" cy="307777"/>
          </a:xfrm>
          <a:prstGeom prst="rect">
            <a:avLst/>
          </a:prstGeom>
          <a:solidFill>
            <a:srgbClr val="E1E1E1"/>
          </a:solidFill>
        </p:spPr>
        <p:txBody>
          <a:bodyPr wrap="square" rtlCol="0">
            <a:spAutoFit/>
          </a:bodyPr>
          <a:lstStyle/>
          <a:p>
            <a:r>
              <a:rPr lang="pt-BR" sz="1400" b="1" dirty="0">
                <a:solidFill>
                  <a:srgbClr val="000000"/>
                </a:solidFill>
                <a:latin typeface="Tahoma" panose="020B0604030504040204" pitchFamily="34" charset="0"/>
                <a:ea typeface="Tahoma" panose="020B0604030504040204" pitchFamily="34" charset="0"/>
                <a:cs typeface="Tahoma" panose="020B0604030504040204" pitchFamily="34" charset="0"/>
              </a:rPr>
              <a:t>Marco Regulatório do </a:t>
            </a:r>
            <a:r>
              <a:rPr 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Setor</a:t>
            </a:r>
            <a:endParaRPr lang="pt-BR"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684213" y="3501008"/>
            <a:ext cx="1669804" cy="276999"/>
          </a:xfrm>
          <a:prstGeom prst="rect">
            <a:avLst/>
          </a:prstGeom>
          <a:solidFill>
            <a:schemeClr val="accent2"/>
          </a:solidFill>
        </p:spPr>
        <p:txBody>
          <a:bodyPr wrap="square" lIns="36000" rIns="36000" rtlCol="0">
            <a:spAutoFit/>
          </a:bodyPr>
          <a:lstStyle/>
          <a:p>
            <a:pPr algn="ctr"/>
            <a:r>
              <a:rPr lang="pt-BR" sz="1200" dirty="0" smtClean="0">
                <a:solidFill>
                  <a:srgbClr val="FFFFFF"/>
                </a:solidFill>
                <a:latin typeface="Tahoma" panose="020B0604030504040204" pitchFamily="34" charset="0"/>
                <a:ea typeface="Tahoma" panose="020B0604030504040204" pitchFamily="34" charset="0"/>
                <a:cs typeface="Tahoma" panose="020B0604030504040204" pitchFamily="34" charset="0"/>
              </a:rPr>
              <a:t>       10:30 </a:t>
            </a:r>
            <a:r>
              <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rgbClr val="FFFFFF"/>
                </a:solidFill>
                <a:latin typeface="Tahoma" panose="020B0604030504040204" pitchFamily="34" charset="0"/>
                <a:ea typeface="Tahoma" panose="020B0604030504040204" pitchFamily="34" charset="0"/>
                <a:cs typeface="Tahoma" panose="020B0604030504040204" pitchFamily="34" charset="0"/>
              </a:rPr>
              <a:t>10:50</a:t>
            </a:r>
          </a:p>
        </p:txBody>
      </p:sp>
      <p:pic>
        <p:nvPicPr>
          <p:cNvPr id="15" name="Imagem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95" y="3913311"/>
            <a:ext cx="166224" cy="166224"/>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95" y="4044227"/>
            <a:ext cx="166224" cy="166224"/>
          </a:xfrm>
          <a:prstGeom prst="rect">
            <a:avLst/>
          </a:prstGeom>
        </p:spPr>
      </p:pic>
      <p:sp>
        <p:nvSpPr>
          <p:cNvPr id="18" name="CaixaDeTexto 17"/>
          <p:cNvSpPr txBox="1"/>
          <p:nvPr/>
        </p:nvSpPr>
        <p:spPr>
          <a:xfrm>
            <a:off x="684213" y="4025205"/>
            <a:ext cx="1655762" cy="276999"/>
          </a:xfrm>
          <a:prstGeom prst="rect">
            <a:avLst/>
          </a:prstGeom>
          <a:solidFill>
            <a:schemeClr val="accent2"/>
          </a:solidFill>
        </p:spPr>
        <p:txBody>
          <a:bodyPr wrap="square" lIns="36000" rIns="36000" rtlCol="0">
            <a:spAutoFit/>
          </a:bodyPr>
          <a:lstStyle/>
          <a:p>
            <a:pPr algn="ctr"/>
            <a:r>
              <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pt-BR" sz="1200" dirty="0" smtClean="0">
                <a:solidFill>
                  <a:srgbClr val="FFFFFF"/>
                </a:solidFill>
                <a:latin typeface="Tahoma" panose="020B0604030504040204" pitchFamily="34" charset="0"/>
                <a:ea typeface="Tahoma" panose="020B0604030504040204" pitchFamily="34" charset="0"/>
                <a:cs typeface="Tahoma" panose="020B0604030504040204" pitchFamily="34" charset="0"/>
              </a:rPr>
              <a:t>       10:50 </a:t>
            </a:r>
            <a:r>
              <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rgbClr val="FFFFFF"/>
                </a:solidFill>
                <a:latin typeface="Tahoma" panose="020B0604030504040204" pitchFamily="34" charset="0"/>
                <a:ea typeface="Tahoma" panose="020B0604030504040204" pitchFamily="34" charset="0"/>
                <a:cs typeface="Tahoma" panose="020B0604030504040204" pitchFamily="34" charset="0"/>
              </a:rPr>
              <a:t>11:40</a:t>
            </a:r>
            <a:endPar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804467" y="2977207"/>
            <a:ext cx="311149" cy="307777"/>
          </a:xfrm>
          <a:prstGeom prst="rect">
            <a:avLst/>
          </a:prstGeom>
          <a:solidFill>
            <a:schemeClr val="bg1">
              <a:alpha val="10000"/>
            </a:schemeClr>
          </a:solidFill>
        </p:spPr>
        <p:txBody>
          <a:bodyPr wrap="square" lIns="36000" rIns="36000" rtlCol="0">
            <a:noAutofit/>
          </a:bodyPr>
          <a:lstStyle/>
          <a:p>
            <a:endParaRPr lang="pt-BR"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20" name="CaixaDeTexto 19"/>
          <p:cNvSpPr txBox="1"/>
          <p:nvPr/>
        </p:nvSpPr>
        <p:spPr>
          <a:xfrm>
            <a:off x="830086" y="3461518"/>
            <a:ext cx="311149" cy="307777"/>
          </a:xfrm>
          <a:prstGeom prst="rect">
            <a:avLst/>
          </a:prstGeom>
          <a:solidFill>
            <a:schemeClr val="bg1">
              <a:alpha val="10000"/>
            </a:schemeClr>
          </a:solidFill>
        </p:spPr>
        <p:txBody>
          <a:bodyPr wrap="square" lIns="36000" rIns="36000" rtlCol="0">
            <a:noAutofit/>
          </a:bodyPr>
          <a:lstStyle/>
          <a:p>
            <a:endParaRPr lang="pt-BR"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21" name="CaixaDeTexto 20"/>
          <p:cNvSpPr txBox="1"/>
          <p:nvPr/>
        </p:nvSpPr>
        <p:spPr>
          <a:xfrm>
            <a:off x="830086" y="3985319"/>
            <a:ext cx="311149" cy="307777"/>
          </a:xfrm>
          <a:prstGeom prst="rect">
            <a:avLst/>
          </a:prstGeom>
          <a:solidFill>
            <a:schemeClr val="bg1">
              <a:alpha val="10000"/>
            </a:schemeClr>
          </a:solidFill>
        </p:spPr>
        <p:txBody>
          <a:bodyPr wrap="square" lIns="36000" rIns="36000" rtlCol="0">
            <a:noAutofit/>
          </a:bodyPr>
          <a:lstStyle/>
          <a:p>
            <a:endParaRPr lang="pt-BR"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22" name="Imagem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003" y="3046752"/>
            <a:ext cx="166224" cy="166224"/>
          </a:xfrm>
          <a:prstGeom prst="rect">
            <a:avLst/>
          </a:prstGeom>
        </p:spPr>
      </p:pic>
      <p:pic>
        <p:nvPicPr>
          <p:cNvPr id="23" name="Imagem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11" y="3531063"/>
            <a:ext cx="166224" cy="166224"/>
          </a:xfrm>
          <a:prstGeom prst="rect">
            <a:avLst/>
          </a:prstGeom>
        </p:spPr>
      </p:pic>
      <p:pic>
        <p:nvPicPr>
          <p:cNvPr id="24" name="Imagem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11" y="4057327"/>
            <a:ext cx="166224" cy="166224"/>
          </a:xfrm>
          <a:prstGeom prst="rect">
            <a:avLst/>
          </a:prstGeom>
        </p:spPr>
      </p:pic>
      <p:sp>
        <p:nvSpPr>
          <p:cNvPr id="19" name="CaixaDeTexto 18"/>
          <p:cNvSpPr txBox="1"/>
          <p:nvPr/>
        </p:nvSpPr>
        <p:spPr>
          <a:xfrm>
            <a:off x="2412405" y="4561383"/>
            <a:ext cx="6048027" cy="307777"/>
          </a:xfrm>
          <a:prstGeom prst="rect">
            <a:avLst/>
          </a:prstGeom>
          <a:solidFill>
            <a:srgbClr val="E1E1E1"/>
          </a:solidFill>
        </p:spPr>
        <p:txBody>
          <a:bodyPr wrap="square" rtlCol="0">
            <a:spAutoFit/>
          </a:bodyPr>
          <a:lstStyle/>
          <a:p>
            <a:r>
              <a:rPr lang="pt-BR" sz="1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Informações FIPE </a:t>
            </a:r>
            <a:r>
              <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rgbClr val="000000"/>
                </a:solidFill>
                <a:latin typeface="Tahoma" panose="020B0604030504040204" pitchFamily="34" charset="0"/>
                <a:ea typeface="Tahoma" panose="020B0604030504040204" pitchFamily="34" charset="0"/>
                <a:cs typeface="Tahoma" panose="020B0604030504040204" pitchFamily="34" charset="0"/>
              </a:rPr>
              <a:t>Apresentação de relatório</a:t>
            </a:r>
            <a:endParaRPr lang="pt-B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5" name="CaixaDeTexto 24"/>
          <p:cNvSpPr txBox="1"/>
          <p:nvPr/>
        </p:nvSpPr>
        <p:spPr>
          <a:xfrm>
            <a:off x="683568" y="4592161"/>
            <a:ext cx="1655762" cy="276999"/>
          </a:xfrm>
          <a:prstGeom prst="rect">
            <a:avLst/>
          </a:prstGeom>
          <a:solidFill>
            <a:schemeClr val="accent2"/>
          </a:solidFill>
        </p:spPr>
        <p:txBody>
          <a:bodyPr wrap="square" lIns="36000" rIns="36000" rtlCol="0">
            <a:spAutoFit/>
          </a:bodyPr>
          <a:lstStyle/>
          <a:p>
            <a:pPr algn="ctr"/>
            <a:r>
              <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pt-BR" sz="1200" dirty="0" smtClean="0">
                <a:solidFill>
                  <a:srgbClr val="FFFFFF"/>
                </a:solidFill>
                <a:latin typeface="Tahoma" panose="020B0604030504040204" pitchFamily="34" charset="0"/>
                <a:ea typeface="Tahoma" panose="020B0604030504040204" pitchFamily="34" charset="0"/>
                <a:cs typeface="Tahoma" panose="020B0604030504040204" pitchFamily="34" charset="0"/>
              </a:rPr>
              <a:t>       11:40 </a:t>
            </a:r>
            <a:r>
              <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rgbClr val="FFFFFF"/>
                </a:solidFill>
                <a:latin typeface="Tahoma" panose="020B0604030504040204" pitchFamily="34" charset="0"/>
                <a:ea typeface="Tahoma" panose="020B0604030504040204" pitchFamily="34" charset="0"/>
                <a:cs typeface="Tahoma" panose="020B0604030504040204" pitchFamily="34" charset="0"/>
              </a:rPr>
              <a:t>12:00</a:t>
            </a:r>
            <a:endParaRPr lang="pt-BR" sz="12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26" name="CaixaDeTexto 25"/>
          <p:cNvSpPr txBox="1"/>
          <p:nvPr/>
        </p:nvSpPr>
        <p:spPr>
          <a:xfrm>
            <a:off x="876475" y="4561383"/>
            <a:ext cx="311149" cy="307777"/>
          </a:xfrm>
          <a:prstGeom prst="rect">
            <a:avLst/>
          </a:prstGeom>
          <a:solidFill>
            <a:schemeClr val="bg1">
              <a:alpha val="10000"/>
            </a:schemeClr>
          </a:solidFill>
        </p:spPr>
        <p:txBody>
          <a:bodyPr wrap="square" lIns="36000" rIns="36000" rtlCol="0">
            <a:noAutofit/>
          </a:bodyPr>
          <a:lstStyle/>
          <a:p>
            <a:endParaRPr lang="pt-BR"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27" name="Imagem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653136"/>
            <a:ext cx="166224" cy="166224"/>
          </a:xfrm>
          <a:prstGeom prst="rect">
            <a:avLst/>
          </a:prstGeom>
        </p:spPr>
      </p:pic>
    </p:spTree>
    <p:extLst>
      <p:ext uri="{BB962C8B-B14F-4D97-AF65-F5344CB8AC3E}">
        <p14:creationId xmlns:p14="http://schemas.microsoft.com/office/powerpoint/2010/main" val="989122355"/>
      </p:ext>
    </p:extLst>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a:xfrm>
            <a:off x="404048" y="950031"/>
            <a:ext cx="7037504" cy="535531"/>
          </a:xfrm>
        </p:spPr>
        <p:txBody>
          <a:bodyPr/>
          <a:lstStyle/>
          <a:p>
            <a:r>
              <a:rPr lang="pt-BR" dirty="0" smtClean="0"/>
              <a:t>Estudo sobre o novo modelo de financiamento</a:t>
            </a:r>
            <a:endParaRPr lang="pt-BR" dirty="0"/>
          </a:p>
        </p:txBody>
      </p:sp>
      <p:sp>
        <p:nvSpPr>
          <p:cNvPr id="12" name="Espaço Reservado para Texto 11"/>
          <p:cNvSpPr>
            <a:spLocks noGrp="1"/>
          </p:cNvSpPr>
          <p:nvPr>
            <p:ph type="body" sz="quarter" idx="10"/>
          </p:nvPr>
        </p:nvSpPr>
        <p:spPr>
          <a:xfrm>
            <a:off x="404048" y="1561280"/>
            <a:ext cx="843501" cy="300082"/>
          </a:xfrm>
        </p:spPr>
        <p:txBody>
          <a:bodyPr/>
          <a:lstStyle/>
          <a:p>
            <a:r>
              <a:rPr lang="pt-BR" dirty="0" err="1" smtClean="0"/>
              <a:t>Jun</a:t>
            </a:r>
            <a:r>
              <a:rPr lang="pt-BR" dirty="0" smtClean="0"/>
              <a:t>/2015</a:t>
            </a:r>
            <a:endParaRPr lang="pt-BR" dirty="0"/>
          </a:p>
        </p:txBody>
      </p:sp>
    </p:spTree>
    <p:extLst>
      <p:ext uri="{BB962C8B-B14F-4D97-AF65-F5344CB8AC3E}">
        <p14:creationId xmlns:p14="http://schemas.microsoft.com/office/powerpoint/2010/main" val="69470446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p:cNvGraphicFramePr>
            <a:graphicFrameLocks noGrp="1"/>
          </p:cNvGraphicFramePr>
          <p:nvPr>
            <p:extLst/>
          </p:nvPr>
        </p:nvGraphicFramePr>
        <p:xfrm>
          <a:off x="397568" y="283780"/>
          <a:ext cx="8468137" cy="5738649"/>
        </p:xfrm>
        <a:graphic>
          <a:graphicData uri="http://schemas.openxmlformats.org/drawingml/2006/table">
            <a:tbl>
              <a:tblPr/>
              <a:tblGrid>
                <a:gridCol w="1196349"/>
                <a:gridCol w="828797"/>
                <a:gridCol w="893659"/>
                <a:gridCol w="900866"/>
                <a:gridCol w="900866"/>
                <a:gridCol w="936900"/>
                <a:gridCol w="936900"/>
                <a:gridCol w="936900"/>
                <a:gridCol w="936900"/>
              </a:tblGrid>
              <a:tr h="113412">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255176">
                <a:tc gridSpan="9">
                  <a:txBody>
                    <a:bodyPr/>
                    <a:lstStyle/>
                    <a:p>
                      <a:pPr algn="ctr" fontAlgn="ctr"/>
                      <a:r>
                        <a:rPr lang="pt-BR" sz="1200" b="0" i="0" u="none" strike="noStrike">
                          <a:solidFill>
                            <a:srgbClr val="000000"/>
                          </a:solidFill>
                          <a:effectLst/>
                          <a:latin typeface="Calibri" panose="020F0502020204030204" pitchFamily="34" charset="0"/>
                        </a:rPr>
                        <a:t>Premissas</a:t>
                      </a:r>
                    </a:p>
                  </a:txBody>
                  <a:tcPr marL="0" marR="0" marT="0" marB="0" anchor="ctr">
                    <a:lnL>
                      <a:noFill/>
                    </a:lnL>
                    <a:lnR>
                      <a:noFill/>
                    </a:lnR>
                    <a:lnT>
                      <a:noFill/>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r>
              <a:tr h="113412">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63314">
                <a:tc>
                  <a:txBody>
                    <a:bodyPr/>
                    <a:lstStyle/>
                    <a:p>
                      <a:pPr algn="l" fontAlgn="ctr"/>
                      <a:r>
                        <a:rPr lang="pt-BR" sz="600" b="1" i="0" u="none" strike="noStrike">
                          <a:solidFill>
                            <a:srgbClr val="000000"/>
                          </a:solidFill>
                          <a:effectLst/>
                          <a:latin typeface="Calibri" panose="020F0502020204030204" pitchFamily="34" charset="0"/>
                        </a:rPr>
                        <a:t>Valor do imóvel - R$</a:t>
                      </a:r>
                    </a:p>
                  </a:txBody>
                  <a:tcPr marL="0" marR="0" marT="0" marB="0" anchor="ctr">
                    <a:lnL>
                      <a:noFill/>
                    </a:lnL>
                    <a:lnR>
                      <a:noFill/>
                    </a:lnR>
                    <a:lnT>
                      <a:noFill/>
                    </a:lnT>
                    <a:lnB>
                      <a:noFill/>
                    </a:lnB>
                  </a:tcPr>
                </a:tc>
                <a:tc>
                  <a:txBody>
                    <a:bodyPr/>
                    <a:lstStyle/>
                    <a:p>
                      <a:pPr algn="l" fontAlgn="b"/>
                      <a:endParaRPr lang="pt-BR" sz="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500.000 </a:t>
                      </a:r>
                    </a:p>
                  </a:txBody>
                  <a:tcPr marL="0" marR="0" marT="0" marB="0" anchor="b">
                    <a:lnL>
                      <a:noFill/>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l" fontAlgn="ctr"/>
                      <a:r>
                        <a:rPr lang="pt-BR" sz="600" b="1" i="0" u="none" strike="noStrike">
                          <a:solidFill>
                            <a:srgbClr val="000000"/>
                          </a:solidFill>
                          <a:effectLst/>
                          <a:latin typeface="Calibri" panose="020F0502020204030204" pitchFamily="34" charset="0"/>
                        </a:rPr>
                        <a:t>Atualização Salario - Ano (IPCA)</a:t>
                      </a:r>
                    </a:p>
                  </a:txBody>
                  <a:tcPr marL="0" marR="0" marT="0" marB="0" anchor="ctr">
                    <a:lnL>
                      <a:noFill/>
                    </a:lnL>
                    <a:lnR>
                      <a:noFill/>
                    </a:lnR>
                    <a:lnT>
                      <a:noFill/>
                    </a:lnT>
                    <a:lnB>
                      <a:noFill/>
                    </a:lnB>
                  </a:tcPr>
                </a:tc>
                <a:tc hMerge="1">
                  <a:txBody>
                    <a:bodyPr/>
                    <a:lstStyle/>
                    <a:p>
                      <a:endParaRPr lang="pt-BR"/>
                    </a:p>
                  </a:txBody>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7,00%</a:t>
                      </a:r>
                    </a:p>
                  </a:txBody>
                  <a:tcPr marL="0" marR="0" marT="0" marB="0" anchor="b">
                    <a:lnL>
                      <a:noFill/>
                    </a:lnL>
                    <a:lnR>
                      <a:noFill/>
                    </a:lnR>
                    <a:lnT>
                      <a:noFill/>
                    </a:lnT>
                    <a:lnB>
                      <a:noFill/>
                    </a:lnB>
                  </a:tcPr>
                </a:tc>
              </a:tr>
              <a:tr h="163314">
                <a:tc>
                  <a:txBody>
                    <a:bodyPr/>
                    <a:lstStyle/>
                    <a:p>
                      <a:pPr algn="l" fontAlgn="ctr"/>
                      <a:r>
                        <a:rPr lang="pt-BR" sz="600" b="1" i="0" u="none" strike="noStrike">
                          <a:solidFill>
                            <a:srgbClr val="000000"/>
                          </a:solidFill>
                          <a:effectLst/>
                          <a:latin typeface="Calibri" panose="020F0502020204030204" pitchFamily="34" charset="0"/>
                        </a:rPr>
                        <a:t>Recurso próprio</a:t>
                      </a:r>
                    </a:p>
                  </a:txBody>
                  <a:tcPr marL="0" marR="0" marT="0" marB="0" anchor="ctr">
                    <a:lnL>
                      <a:noFill/>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100.000 </a:t>
                      </a:r>
                    </a:p>
                  </a:txBody>
                  <a:tcPr marL="0" marR="0" marT="0" marB="0" anchor="b">
                    <a:lnL>
                      <a:noFill/>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l" fontAlgn="ctr"/>
                      <a:r>
                        <a:rPr lang="pt-BR" sz="600" b="1" i="0" u="none" strike="noStrike">
                          <a:solidFill>
                            <a:srgbClr val="000000"/>
                          </a:solidFill>
                          <a:effectLst/>
                          <a:latin typeface="Calibri" panose="020F0502020204030204" pitchFamily="34" charset="0"/>
                        </a:rPr>
                        <a:t>Atualização Aluguel - Ano (IGPM) </a:t>
                      </a:r>
                    </a:p>
                  </a:txBody>
                  <a:tcPr marL="0" marR="0" marT="0" marB="0" anchor="ctr">
                    <a:lnL>
                      <a:noFill/>
                    </a:lnL>
                    <a:lnR>
                      <a:noFill/>
                    </a:lnR>
                    <a:lnT>
                      <a:noFill/>
                    </a:lnT>
                    <a:lnB>
                      <a:noFill/>
                    </a:lnB>
                  </a:tcPr>
                </a:tc>
                <a:tc hMerge="1">
                  <a:txBody>
                    <a:bodyPr/>
                    <a:lstStyle/>
                    <a:p>
                      <a:endParaRPr lang="pt-BR"/>
                    </a:p>
                  </a:txBody>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7,00%</a:t>
                      </a:r>
                    </a:p>
                  </a:txBody>
                  <a:tcPr marL="0" marR="0" marT="0" marB="0" anchor="b">
                    <a:lnL>
                      <a:noFill/>
                    </a:lnL>
                    <a:lnR>
                      <a:noFill/>
                    </a:lnR>
                    <a:lnT>
                      <a:noFill/>
                    </a:lnT>
                    <a:lnB>
                      <a:noFill/>
                    </a:lnB>
                  </a:tcPr>
                </a:tc>
              </a:tr>
              <a:tr h="254042">
                <a:tc gridSpan="2">
                  <a:txBody>
                    <a:bodyPr/>
                    <a:lstStyle/>
                    <a:p>
                      <a:pPr algn="l" fontAlgn="ctr"/>
                      <a:r>
                        <a:rPr lang="pt-BR" sz="600" b="1" i="0" u="none" strike="noStrike">
                          <a:solidFill>
                            <a:srgbClr val="000000"/>
                          </a:solidFill>
                          <a:effectLst/>
                          <a:latin typeface="Calibri" panose="020F0502020204030204" pitchFamily="34" charset="0"/>
                        </a:rPr>
                        <a:t>Valor do financiamento - R$</a:t>
                      </a:r>
                    </a:p>
                  </a:txBody>
                  <a:tcPr marL="0" marR="0" marT="0" marB="0" anchor="ctr">
                    <a:lnL>
                      <a:noFill/>
                    </a:lnL>
                    <a:lnR>
                      <a:noFill/>
                    </a:lnR>
                    <a:lnT>
                      <a:noFill/>
                    </a:lnT>
                    <a:lnB>
                      <a:noFill/>
                    </a:lnB>
                  </a:tcPr>
                </a:tc>
                <a:tc hMerge="1">
                  <a:txBody>
                    <a:bodyPr/>
                    <a:lstStyle/>
                    <a:p>
                      <a:endParaRPr lang="pt-BR"/>
                    </a:p>
                  </a:txBody>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400.000 </a:t>
                      </a:r>
                    </a:p>
                  </a:txBody>
                  <a:tcPr marL="0" marR="0" marT="0" marB="0" anchor="b">
                    <a:lnL>
                      <a:noFill/>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3">
                  <a:txBody>
                    <a:bodyPr/>
                    <a:lstStyle/>
                    <a:p>
                      <a:pPr algn="l" fontAlgn="ctr"/>
                      <a:r>
                        <a:rPr lang="pt-BR" sz="600" b="1" i="0" u="none" strike="noStrike">
                          <a:solidFill>
                            <a:srgbClr val="FFFFFF"/>
                          </a:solidFill>
                          <a:effectLst/>
                          <a:latin typeface="Calibri" panose="020F0502020204030204" pitchFamily="34" charset="0"/>
                        </a:rPr>
                        <a:t>Projeção de atualização do seu imóvel (80% da variação do IGPM) -  Ano</a:t>
                      </a:r>
                    </a:p>
                  </a:txBody>
                  <a:tcPr marL="0" marR="0" marT="0" marB="0" anchor="ctr">
                    <a:lnL>
                      <a:noFill/>
                    </a:lnL>
                    <a:lnR>
                      <a:noFill/>
                    </a:lnR>
                    <a:lnT>
                      <a:noFill/>
                    </a:lnT>
                    <a:lnB>
                      <a:noFill/>
                    </a:lnB>
                  </a:tcPr>
                </a:tc>
                <a:tc hMerge="1">
                  <a:txBody>
                    <a:bodyPr/>
                    <a:lstStyle/>
                    <a:p>
                      <a:endParaRPr lang="pt-BR"/>
                    </a:p>
                  </a:txBody>
                  <a:tcPr/>
                </a:tc>
                <a:tc hMerge="1">
                  <a:txBody>
                    <a:bodyPr/>
                    <a:lstStyle/>
                    <a:p>
                      <a:endParaRPr lang="pt-BR"/>
                    </a:p>
                  </a:txBody>
                  <a:tcPr/>
                </a:tc>
                <a:tc>
                  <a:txBody>
                    <a:bodyPr/>
                    <a:lstStyle/>
                    <a:p>
                      <a:pPr algn="r" fontAlgn="b"/>
                      <a:r>
                        <a:rPr lang="pt-BR" sz="800" b="0" i="0" u="none" strike="noStrike">
                          <a:solidFill>
                            <a:srgbClr val="FFFFFF"/>
                          </a:solidFill>
                          <a:effectLst/>
                          <a:latin typeface="Calibri" panose="020F0502020204030204" pitchFamily="34" charset="0"/>
                        </a:rPr>
                        <a:t>5,60%</a:t>
                      </a:r>
                    </a:p>
                  </a:txBody>
                  <a:tcPr marL="0" marR="0" marT="0" marB="0" anchor="b">
                    <a:lnL>
                      <a:noFill/>
                    </a:lnL>
                    <a:lnR>
                      <a:noFill/>
                    </a:lnR>
                    <a:lnT>
                      <a:noFill/>
                    </a:lnT>
                    <a:lnB>
                      <a:noFill/>
                    </a:lnB>
                  </a:tcPr>
                </a:tc>
              </a:tr>
              <a:tr h="163314">
                <a:tc>
                  <a:txBody>
                    <a:bodyPr/>
                    <a:lstStyle/>
                    <a:p>
                      <a:pPr algn="l" fontAlgn="ctr"/>
                      <a:r>
                        <a:rPr lang="pt-BR" sz="600" b="1" i="0" u="none" strike="noStrike">
                          <a:solidFill>
                            <a:srgbClr val="000000"/>
                          </a:solidFill>
                          <a:effectLst/>
                          <a:latin typeface="Calibri" panose="020F0502020204030204" pitchFamily="34" charset="0"/>
                        </a:rPr>
                        <a:t>% Financiado </a:t>
                      </a:r>
                    </a:p>
                  </a:txBody>
                  <a:tcPr marL="0" marR="0" marT="0" marB="0" anchor="ctr">
                    <a:lnL>
                      <a:noFill/>
                    </a:lnL>
                    <a:lnR>
                      <a:noFill/>
                    </a:lnR>
                    <a:lnT>
                      <a:noFill/>
                    </a:lnT>
                    <a:lnB>
                      <a:noFill/>
                    </a:lnB>
                  </a:tcPr>
                </a:tc>
                <a:tc>
                  <a:txBody>
                    <a:bodyPr/>
                    <a:lstStyle/>
                    <a:p>
                      <a:pPr algn="l" fontAlgn="b"/>
                      <a:endParaRPr lang="pt-BR" sz="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80,0%</a:t>
                      </a:r>
                    </a:p>
                  </a:txBody>
                  <a:tcPr marL="0" marR="0" marT="0" marB="0" anchor="b">
                    <a:lnL>
                      <a:noFill/>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l" fontAlgn="ctr"/>
                      <a:r>
                        <a:rPr lang="pt-BR" sz="600" b="1" i="0" u="none" strike="noStrike">
                          <a:solidFill>
                            <a:srgbClr val="000000"/>
                          </a:solidFill>
                          <a:effectLst/>
                          <a:latin typeface="Calibri" panose="020F0502020204030204" pitchFamily="34" charset="0"/>
                        </a:rPr>
                        <a:t>%  locação de imóvel similar </a:t>
                      </a:r>
                    </a:p>
                  </a:txBody>
                  <a:tcPr marL="0" marR="0" marT="0" marB="0" anchor="ctr">
                    <a:lnL>
                      <a:noFill/>
                    </a:lnL>
                    <a:lnR>
                      <a:noFill/>
                    </a:lnR>
                    <a:lnT>
                      <a:noFill/>
                    </a:lnT>
                    <a:lnB>
                      <a:noFill/>
                    </a:lnB>
                  </a:tcPr>
                </a:tc>
                <a:tc hMerge="1">
                  <a:txBody>
                    <a:bodyPr/>
                    <a:lstStyle/>
                    <a:p>
                      <a:endParaRPr lang="pt-BR"/>
                    </a:p>
                  </a:txBody>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ctr"/>
                      <a:r>
                        <a:rPr lang="pt-BR" sz="800" b="0" i="0" u="none" strike="noStrike">
                          <a:solidFill>
                            <a:srgbClr val="000000"/>
                          </a:solidFill>
                          <a:effectLst/>
                          <a:latin typeface="Calibri" panose="020F0502020204030204" pitchFamily="34" charset="0"/>
                        </a:rPr>
                        <a:t>0,50%</a:t>
                      </a:r>
                    </a:p>
                  </a:txBody>
                  <a:tcPr marL="0" marR="0" marT="0" marB="0" anchor="ctr">
                    <a:lnL>
                      <a:noFill/>
                    </a:lnL>
                    <a:lnR>
                      <a:noFill/>
                    </a:lnR>
                    <a:lnT>
                      <a:noFill/>
                    </a:lnT>
                    <a:lnB>
                      <a:noFill/>
                    </a:lnB>
                  </a:tcPr>
                </a:tc>
              </a:tr>
              <a:tr h="163314">
                <a:tc gridSpan="2">
                  <a:txBody>
                    <a:bodyPr/>
                    <a:lstStyle/>
                    <a:p>
                      <a:pPr algn="l" fontAlgn="ctr"/>
                      <a:r>
                        <a:rPr lang="pt-BR" sz="600" b="1" i="0" u="none" strike="noStrike">
                          <a:solidFill>
                            <a:srgbClr val="000000"/>
                          </a:solidFill>
                          <a:effectLst/>
                          <a:latin typeface="Calibri" panose="020F0502020204030204" pitchFamily="34" charset="0"/>
                        </a:rPr>
                        <a:t>Prazo do financiamento - meses</a:t>
                      </a:r>
                    </a:p>
                  </a:txBody>
                  <a:tcPr marL="0" marR="0" marT="0" marB="0" anchor="ctr">
                    <a:lnL>
                      <a:noFill/>
                    </a:lnL>
                    <a:lnR>
                      <a:noFill/>
                    </a:lnR>
                    <a:lnT>
                      <a:noFill/>
                    </a:lnT>
                    <a:lnB>
                      <a:noFill/>
                    </a:lnB>
                  </a:tcPr>
                </a:tc>
                <a:tc hMerge="1">
                  <a:txBody>
                    <a:bodyPr/>
                    <a:lstStyle/>
                    <a:p>
                      <a:endParaRPr lang="pt-BR"/>
                    </a:p>
                  </a:txBody>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360</a:t>
                      </a:r>
                    </a:p>
                  </a:txBody>
                  <a:tcPr marL="0" marR="0" marT="0" marB="0" anchor="b">
                    <a:lnL>
                      <a:noFill/>
                    </a:lnL>
                    <a:lnR>
                      <a:noFill/>
                    </a:lnR>
                    <a:lnT>
                      <a:noFill/>
                    </a:lnT>
                    <a:lnB>
                      <a:noFill/>
                    </a:lnB>
                  </a:tcPr>
                </a:tc>
                <a:tc>
                  <a:txBody>
                    <a:bodyPr/>
                    <a:lstStyle/>
                    <a:p>
                      <a:pPr algn="l" fontAlgn="b"/>
                      <a:endParaRPr lang="pt-BR" sz="600" b="1" i="0" u="none" strike="noStrike">
                        <a:solidFill>
                          <a:srgbClr val="FF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l" fontAlgn="ctr"/>
                      <a:r>
                        <a:rPr lang="pt-BR" sz="600" b="1" i="0" u="none" strike="noStrike">
                          <a:solidFill>
                            <a:srgbClr val="000000"/>
                          </a:solidFill>
                          <a:effectLst/>
                          <a:latin typeface="Calibri" panose="020F0502020204030204" pitchFamily="34" charset="0"/>
                        </a:rPr>
                        <a:t>Valor locação de imóvel similar - R$</a:t>
                      </a:r>
                    </a:p>
                  </a:txBody>
                  <a:tcPr marL="0" marR="0" marT="0" marB="0" anchor="ctr">
                    <a:lnL>
                      <a:noFill/>
                    </a:lnL>
                    <a:lnR>
                      <a:noFill/>
                    </a:lnR>
                    <a:lnT>
                      <a:noFill/>
                    </a:lnT>
                    <a:lnB>
                      <a:noFill/>
                    </a:lnB>
                  </a:tcPr>
                </a:tc>
                <a:tc hMerge="1">
                  <a:txBody>
                    <a:bodyPr/>
                    <a:lstStyle/>
                    <a:p>
                      <a:endParaRPr lang="pt-BR"/>
                    </a:p>
                  </a:txBody>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2.500 </a:t>
                      </a:r>
                    </a:p>
                  </a:txBody>
                  <a:tcPr marL="0" marR="0" marT="0" marB="0" anchor="b">
                    <a:lnL>
                      <a:noFill/>
                    </a:lnL>
                    <a:lnR>
                      <a:noFill/>
                    </a:lnR>
                    <a:lnT>
                      <a:noFill/>
                    </a:lnT>
                    <a:lnB>
                      <a:noFill/>
                    </a:lnB>
                  </a:tcPr>
                </a:tc>
              </a:tr>
              <a:tr h="113412">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113412">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113412">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5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158776">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94872">
                <a:tc gridSpan="9">
                  <a:txBody>
                    <a:bodyPr/>
                    <a:lstStyle/>
                    <a:p>
                      <a:pPr algn="ctr" fontAlgn="ctr"/>
                      <a:r>
                        <a:rPr lang="pt-BR" sz="1200" b="0" i="0" u="none" strike="noStrike">
                          <a:solidFill>
                            <a:srgbClr val="000000"/>
                          </a:solidFill>
                          <a:effectLst/>
                          <a:latin typeface="Calibri" panose="020F0502020204030204" pitchFamily="34" charset="0"/>
                        </a:rPr>
                        <a:t>Comparativo Financiamento atual X Nova Modalidade Proposta</a:t>
                      </a:r>
                    </a:p>
                  </a:txBody>
                  <a:tcPr marL="0" marR="0" marT="0" marB="0" anchor="ctr">
                    <a:lnL>
                      <a:noFill/>
                    </a:lnL>
                    <a:lnR>
                      <a:noFill/>
                    </a:lnR>
                    <a:lnT>
                      <a:noFill/>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r>
              <a:tr h="294872">
                <a:tc>
                  <a:txBody>
                    <a:bodyPr/>
                    <a:lstStyle/>
                    <a:p>
                      <a:pPr algn="ctr" fontAlgn="ctr"/>
                      <a:endParaRPr lang="pt-BR" sz="12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158776">
                <a:tc>
                  <a:txBody>
                    <a:bodyPr/>
                    <a:lstStyle/>
                    <a:p>
                      <a:pPr algn="l" fontAlgn="ctr"/>
                      <a:r>
                        <a:rPr lang="pt-BR" sz="600" b="1" i="0" u="none" strike="noStrike">
                          <a:solidFill>
                            <a:srgbClr val="000000"/>
                          </a:solidFill>
                          <a:effectLst/>
                          <a:latin typeface="Calibri" panose="020F0502020204030204" pitchFamily="34" charset="0"/>
                        </a:rPr>
                        <a:t>Financiamento Atual</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pt-B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pt-B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pt-B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ctr"/>
                      <a:r>
                        <a:rPr lang="pt-BR" sz="600" b="1" i="0" u="none" strike="noStrike">
                          <a:solidFill>
                            <a:srgbClr val="000000"/>
                          </a:solidFill>
                          <a:effectLst/>
                          <a:latin typeface="Calibri" panose="020F0502020204030204" pitchFamily="34" charset="0"/>
                        </a:rPr>
                        <a:t>Nova Modalidade</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pt-B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pt-B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pt-B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r>
              <a:tr h="163314">
                <a:tc>
                  <a:txBody>
                    <a:bodyPr/>
                    <a:lstStyle/>
                    <a:p>
                      <a:pPr algn="l" fontAlgn="b"/>
                      <a:r>
                        <a:rPr lang="pt-BR" sz="600" b="1" i="0" u="none" strike="noStrike">
                          <a:solidFill>
                            <a:srgbClr val="000000"/>
                          </a:solidFill>
                          <a:effectLst/>
                          <a:latin typeface="Calibri" panose="020F0502020204030204" pitchFamily="34" charset="0"/>
                        </a:rPr>
                        <a:t>TR - Ano</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pt-BR" sz="6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pt-BR" sz="8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pt-BR" sz="800" b="0" i="0" u="none" strike="noStrike">
                          <a:solidFill>
                            <a:srgbClr val="000000"/>
                          </a:solidFill>
                          <a:effectLst/>
                          <a:latin typeface="Calibri" panose="020F0502020204030204" pitchFamily="34" charset="0"/>
                        </a:rPr>
                        <a:t>1,00%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7">
                  <a:txBody>
                    <a:bodyPr/>
                    <a:lstStyle/>
                    <a:p>
                      <a:pPr algn="ctr" fontAlgn="ctr"/>
                      <a:r>
                        <a:rPr lang="pt-BR" sz="1600" b="0" i="0" u="none" strike="noStrike">
                          <a:solidFill>
                            <a:srgbClr val="000000"/>
                          </a:solidFill>
                          <a:effectLst/>
                          <a:latin typeface="Calibri" panose="020F0502020204030204" pitchFamily="34" charset="0"/>
                        </a:rPr>
                        <a:t>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pt-BR" sz="600" b="1" i="0" u="none" strike="noStrike">
                          <a:solidFill>
                            <a:srgbClr val="000000"/>
                          </a:solidFill>
                          <a:effectLst/>
                          <a:latin typeface="Calibri" panose="020F0502020204030204" pitchFamily="34" charset="0"/>
                        </a:rPr>
                        <a:t>IPCA - Ano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pt-BR" sz="6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pt-BR" sz="800" b="0" i="0" u="none" strike="noStrike">
                          <a:solidFill>
                            <a:srgbClr val="000000"/>
                          </a:solidFill>
                          <a:effectLst/>
                          <a:latin typeface="Calibri" panose="020F0502020204030204" pitchFamily="34" charset="0"/>
                        </a:rPr>
                        <a:t>7,00%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pt-BR"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63314">
                <a:tc gridSpan="2">
                  <a:txBody>
                    <a:bodyPr/>
                    <a:lstStyle/>
                    <a:p>
                      <a:pPr algn="l" fontAlgn="b"/>
                      <a:r>
                        <a:rPr lang="pt-BR" sz="600" b="1" i="0" u="none" strike="noStrike">
                          <a:solidFill>
                            <a:srgbClr val="000000"/>
                          </a:solidFill>
                          <a:effectLst/>
                          <a:latin typeface="Calibri" panose="020F0502020204030204" pitchFamily="34" charset="0"/>
                        </a:rPr>
                        <a:t>Juros financiamento - Taxa Ano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pt-BR"/>
                    </a:p>
                  </a:txBody>
                  <a:tcPr/>
                </a:tc>
                <a:tc>
                  <a:txBody>
                    <a:bodyPr/>
                    <a:lstStyle/>
                    <a:p>
                      <a:pPr algn="l" fontAlgn="b"/>
                      <a:endParaRPr lang="pt-BR" sz="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9,00%</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pt-BR"/>
                    </a:p>
                  </a:txBody>
                  <a:tcPr/>
                </a:tc>
                <a:tc gridSpan="2">
                  <a:txBody>
                    <a:bodyPr/>
                    <a:lstStyle/>
                    <a:p>
                      <a:pPr algn="l" fontAlgn="b"/>
                      <a:r>
                        <a:rPr lang="pt-BR" sz="600" b="1" i="0" u="none" strike="noStrike">
                          <a:solidFill>
                            <a:srgbClr val="000000"/>
                          </a:solidFill>
                          <a:effectLst/>
                          <a:latin typeface="Calibri" panose="020F0502020204030204" pitchFamily="34" charset="0"/>
                        </a:rPr>
                        <a:t>SPREAD /JUROS FINANCIAMENTO</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pt-BR"/>
                    </a:p>
                  </a:txBody>
                  <a:tcPr/>
                </a:tc>
                <a:tc>
                  <a:txBody>
                    <a:bodyPr/>
                    <a:lstStyle/>
                    <a:p>
                      <a:pPr algn="r" fontAlgn="b"/>
                      <a:r>
                        <a:rPr lang="pt-BR" sz="800" b="0" i="0" u="none" strike="noStrike">
                          <a:solidFill>
                            <a:srgbClr val="000000"/>
                          </a:solidFill>
                          <a:effectLst/>
                          <a:latin typeface="Calibri" panose="020F0502020204030204" pitchFamily="34" charset="0"/>
                        </a:rPr>
                        <a:t>2,50%</a:t>
                      </a:r>
                    </a:p>
                  </a:txBody>
                  <a:tcPr marL="0" marR="0" marT="0" marB="0" anchor="b">
                    <a:lnL>
                      <a:noFill/>
                    </a:lnL>
                    <a:lnR>
                      <a:noFill/>
                    </a:lnR>
                    <a:lnT>
                      <a:noFill/>
                    </a:lnT>
                    <a:lnB>
                      <a:noFill/>
                    </a:lnB>
                  </a:tcPr>
                </a:tc>
                <a:tc>
                  <a:txBody>
                    <a:bodyPr/>
                    <a:lstStyle/>
                    <a:p>
                      <a:pPr algn="l" fontAlgn="b"/>
                      <a:r>
                        <a:rPr lang="pt-BR"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63314">
                <a:tc>
                  <a:txBody>
                    <a:bodyPr/>
                    <a:lstStyle/>
                    <a:p>
                      <a:pPr algn="l" fontAlgn="b"/>
                      <a:r>
                        <a:rPr lang="pt-BR" sz="600" b="1" i="0" u="none" strike="noStrike">
                          <a:solidFill>
                            <a:srgbClr val="000000"/>
                          </a:solidFill>
                          <a:effectLst/>
                          <a:latin typeface="Calibri" panose="020F0502020204030204" pitchFamily="34" charset="0"/>
                        </a:rPr>
                        <a:t>Comprometimento Renda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pt-BR" sz="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30,0%</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pt-BR"/>
                    </a:p>
                  </a:txBody>
                  <a:tcPr/>
                </a:tc>
                <a:tc gridSpan="2">
                  <a:txBody>
                    <a:bodyPr/>
                    <a:lstStyle/>
                    <a:p>
                      <a:pPr algn="l" fontAlgn="b"/>
                      <a:r>
                        <a:rPr lang="pt-BR" sz="600" b="1" i="0" u="none" strike="noStrike">
                          <a:solidFill>
                            <a:srgbClr val="000000"/>
                          </a:solidFill>
                          <a:effectLst/>
                          <a:latin typeface="Calibri" panose="020F0502020204030204" pitchFamily="34" charset="0"/>
                        </a:rPr>
                        <a:t>Comprometimento Renda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pt-BR"/>
                    </a:p>
                  </a:txBody>
                  <a:tcPr/>
                </a:tc>
                <a:tc>
                  <a:txBody>
                    <a:bodyPr/>
                    <a:lstStyle/>
                    <a:p>
                      <a:pPr algn="r" fontAlgn="b"/>
                      <a:r>
                        <a:rPr lang="pt-BR" sz="800" b="0" i="0" u="none" strike="noStrike">
                          <a:solidFill>
                            <a:srgbClr val="000000"/>
                          </a:solidFill>
                          <a:effectLst/>
                          <a:latin typeface="Calibri" panose="020F0502020204030204" pitchFamily="34" charset="0"/>
                        </a:rPr>
                        <a:t>30,0%</a:t>
                      </a:r>
                    </a:p>
                  </a:txBody>
                  <a:tcPr marL="0" marR="0" marT="0" marB="0" anchor="b">
                    <a:lnL>
                      <a:noFill/>
                    </a:lnL>
                    <a:lnR>
                      <a:noFill/>
                    </a:lnR>
                    <a:lnT>
                      <a:noFill/>
                    </a:lnT>
                    <a:lnB>
                      <a:noFill/>
                    </a:lnB>
                  </a:tcPr>
                </a:tc>
                <a:tc>
                  <a:txBody>
                    <a:bodyPr/>
                    <a:lstStyle/>
                    <a:p>
                      <a:pPr algn="l" fontAlgn="b"/>
                      <a:r>
                        <a:rPr lang="pt-BR" sz="8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75788">
                <a:tc>
                  <a:txBody>
                    <a:bodyPr/>
                    <a:lstStyle/>
                    <a:p>
                      <a:pPr algn="l" fontAlgn="b"/>
                      <a:r>
                        <a:rPr lang="pt-BR" sz="600" b="1" i="0" u="none" strike="noStrike">
                          <a:solidFill>
                            <a:srgbClr val="000000"/>
                          </a:solidFill>
                          <a:effectLst/>
                          <a:latin typeface="Calibri" panose="020F0502020204030204" pitchFamily="34" charset="0"/>
                        </a:rPr>
                        <a:t>Salário inicial</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13.807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pt-BR"/>
                    </a:p>
                  </a:txBody>
                  <a:tcPr/>
                </a:tc>
                <a:tc>
                  <a:txBody>
                    <a:bodyPr/>
                    <a:lstStyle/>
                    <a:p>
                      <a:pPr algn="l" fontAlgn="b"/>
                      <a:r>
                        <a:rPr lang="pt-BR" sz="600" b="1" i="0" u="none" strike="noStrike">
                          <a:solidFill>
                            <a:srgbClr val="000000"/>
                          </a:solidFill>
                          <a:effectLst/>
                          <a:latin typeface="Calibri" panose="020F0502020204030204" pitchFamily="34" charset="0"/>
                        </a:rPr>
                        <a:t>Salário inicial</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6.961 </a:t>
                      </a: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-49,6%</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75788">
                <a:tc gridSpan="2">
                  <a:txBody>
                    <a:bodyPr/>
                    <a:lstStyle/>
                    <a:p>
                      <a:pPr algn="l" fontAlgn="b"/>
                      <a:r>
                        <a:rPr lang="pt-BR" sz="600" b="1" i="0" u="none" strike="noStrike">
                          <a:solidFill>
                            <a:srgbClr val="000000"/>
                          </a:solidFill>
                          <a:effectLst/>
                          <a:latin typeface="Calibri" panose="020F0502020204030204" pitchFamily="34" charset="0"/>
                        </a:rPr>
                        <a:t>Domicílios com renda Maior ou igual</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pt-BR"/>
                    </a:p>
                  </a:txBody>
                  <a:tcPr/>
                </a:tc>
                <a:tc>
                  <a:txBody>
                    <a:bodyPr/>
                    <a:lstStyle/>
                    <a:p>
                      <a:pPr algn="ctr" fontAlgn="ctr"/>
                      <a:endParaRPr lang="pt-BR"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800" b="0" i="0" u="none" strike="noStrike">
                        <a:solidFill>
                          <a:srgbClr val="000000"/>
                        </a:solidFill>
                        <a:effectLst/>
                        <a:latin typeface="Calibri" panose="020F0502020204030204" pitchFamily="34"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pt-BR"/>
                    </a:p>
                  </a:txBody>
                  <a:tcPr/>
                </a:tc>
                <a:tc gridSpan="2">
                  <a:txBody>
                    <a:bodyPr/>
                    <a:lstStyle/>
                    <a:p>
                      <a:pPr algn="l" fontAlgn="b"/>
                      <a:r>
                        <a:rPr lang="pt-BR" sz="600" b="1" i="0" u="none" strike="noStrike">
                          <a:solidFill>
                            <a:srgbClr val="000000"/>
                          </a:solidFill>
                          <a:effectLst/>
                          <a:latin typeface="Calibri" panose="020F0502020204030204" pitchFamily="34" charset="0"/>
                        </a:rPr>
                        <a:t>Domicílios com renda Maior ou igual</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pt-BR"/>
                    </a:p>
                  </a:txBody>
                  <a:tcPr/>
                </a:tc>
                <a:tc>
                  <a:txBody>
                    <a:bodyPr/>
                    <a:lstStyle/>
                    <a:p>
                      <a:pPr algn="ctr" fontAlgn="ctr"/>
                      <a:endParaRPr lang="pt-BR"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pt-BR" sz="800" b="0" i="0" u="none" strike="noStrike">
                          <a:solidFill>
                            <a:srgbClr val="000000"/>
                          </a:solidFill>
                          <a:effectLst/>
                          <a:latin typeface="Calibri" panose="020F050202020403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175788">
                <a:tc>
                  <a:txBody>
                    <a:bodyPr/>
                    <a:lstStyle/>
                    <a:p>
                      <a:pPr algn="l" fontAlgn="b"/>
                      <a:r>
                        <a:rPr lang="pt-BR" sz="600" b="1"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800" b="1" i="0" u="none" strike="noStrike">
                          <a:solidFill>
                            <a:srgbClr val="000000"/>
                          </a:solidFill>
                          <a:effectLst/>
                          <a:latin typeface="Calibri" panose="020F0502020204030204" pitchFamily="34" charset="0"/>
                        </a:rPr>
                        <a:t>Brasil</a:t>
                      </a:r>
                    </a:p>
                  </a:txBody>
                  <a:tcPr marL="0" marR="0" marT="0" marB="0" anchor="b">
                    <a:lnL>
                      <a:noFill/>
                    </a:lnL>
                    <a:lnR>
                      <a:noFill/>
                    </a:lnR>
                    <a:lnT>
                      <a:noFill/>
                    </a:lnT>
                    <a:lnB>
                      <a:noFill/>
                    </a:lnB>
                  </a:tcPr>
                </a:tc>
                <a:tc>
                  <a:txBody>
                    <a:bodyPr/>
                    <a:lstStyle/>
                    <a:p>
                      <a:pPr algn="l" fontAlgn="b"/>
                      <a:r>
                        <a:rPr lang="pt-BR" sz="800" b="0" i="0" u="none" strike="noStrike">
                          <a:solidFill>
                            <a:srgbClr val="000000"/>
                          </a:solidFill>
                          <a:effectLst/>
                          <a:latin typeface="Calibri" panose="020F0502020204030204" pitchFamily="34" charset="0"/>
                        </a:rPr>
                        <a:t>           2.430.655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pt-BR"/>
                    </a:p>
                  </a:txBody>
                  <a:tcPr/>
                </a:tc>
                <a:tc>
                  <a:txBody>
                    <a:bodyPr/>
                    <a:lstStyle/>
                    <a:p>
                      <a:pPr algn="l" fontAlgn="b"/>
                      <a:r>
                        <a:rPr lang="pt-BR" sz="600" b="1"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pt-BR" sz="600" b="1" i="0" u="none" strike="noStrike">
                          <a:solidFill>
                            <a:srgbClr val="000000"/>
                          </a:solidFill>
                          <a:effectLst/>
                          <a:latin typeface="Calibri" panose="020F0502020204030204" pitchFamily="34" charset="0"/>
                        </a:rPr>
                        <a:t>Brasil</a:t>
                      </a:r>
                    </a:p>
                  </a:txBody>
                  <a:tcPr marL="0" marR="0" marT="0" marB="0" anchor="b">
                    <a:lnL>
                      <a:noFill/>
                    </a:lnL>
                    <a:lnR>
                      <a:noFill/>
                    </a:lnR>
                    <a:lnT>
                      <a:noFill/>
                    </a:lnT>
                    <a:lnB>
                      <a:noFill/>
                    </a:lnB>
                  </a:tcPr>
                </a:tc>
                <a:tc>
                  <a:txBody>
                    <a:bodyPr/>
                    <a:lstStyle/>
                    <a:p>
                      <a:pPr algn="l" fontAlgn="b"/>
                      <a:r>
                        <a:rPr lang="pt-BR" sz="800" b="0" i="0" u="none" strike="noStrike">
                          <a:solidFill>
                            <a:srgbClr val="000000"/>
                          </a:solidFill>
                          <a:effectLst/>
                          <a:latin typeface="Calibri" panose="020F0502020204030204" pitchFamily="34" charset="0"/>
                        </a:rPr>
                        <a:t>             6.366.168 </a:t>
                      </a:r>
                    </a:p>
                  </a:txBody>
                  <a:tcPr marL="0" marR="0" marT="0" marB="0" anchor="b">
                    <a:lnL>
                      <a:noFill/>
                    </a:lnL>
                    <a:lnR>
                      <a:noFill/>
                    </a:lnR>
                    <a:lnT>
                      <a:noFill/>
                    </a:lnT>
                    <a:lnB>
                      <a:noFill/>
                    </a:lnB>
                  </a:tcPr>
                </a:tc>
                <a:tc>
                  <a:txBody>
                    <a:bodyPr/>
                    <a:lstStyle/>
                    <a:p>
                      <a:pPr algn="r" fontAlgn="b"/>
                      <a:r>
                        <a:rPr lang="pt-BR" sz="800" b="0" i="0" u="none" strike="noStrike">
                          <a:solidFill>
                            <a:srgbClr val="000000"/>
                          </a:solidFill>
                          <a:effectLst/>
                          <a:latin typeface="Calibri" panose="020F0502020204030204" pitchFamily="34" charset="0"/>
                        </a:rPr>
                        <a:t>161,9%</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75788">
                <a:tc>
                  <a:txBody>
                    <a:bodyPr/>
                    <a:lstStyle/>
                    <a:p>
                      <a:pPr algn="l" fontAlgn="b"/>
                      <a:r>
                        <a:rPr lang="pt-BR"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pt-BR" sz="600" b="0"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pt-BR" sz="800" b="1" i="0" u="none" strike="noStrike">
                          <a:solidFill>
                            <a:srgbClr val="000000"/>
                          </a:solidFill>
                          <a:effectLst/>
                          <a:latin typeface="Calibri" panose="020F0502020204030204" pitchFamily="34" charset="0"/>
                        </a:rPr>
                        <a:t>SP - Estado</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               784.561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pt-BR"/>
                    </a:p>
                  </a:txBody>
                  <a:tcPr/>
                </a:tc>
                <a:tc>
                  <a:txBody>
                    <a:bodyPr/>
                    <a:lstStyle/>
                    <a:p>
                      <a:pPr algn="l" fontAlgn="b"/>
                      <a:r>
                        <a:rPr lang="pt-BR"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pt-BR" sz="600" b="1" i="0" u="none" strike="noStrike">
                          <a:solidFill>
                            <a:srgbClr val="000000"/>
                          </a:solidFill>
                          <a:effectLst/>
                          <a:latin typeface="Calibri" panose="020F0502020204030204" pitchFamily="34" charset="0"/>
                        </a:rPr>
                        <a:t>SP - Estado</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             1.999.335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pt-BR" sz="800" b="0" i="0" u="none" strike="noStrike">
                          <a:solidFill>
                            <a:srgbClr val="000000"/>
                          </a:solidFill>
                          <a:effectLst/>
                          <a:latin typeface="Calibri" panose="020F0502020204030204" pitchFamily="34" charset="0"/>
                        </a:rPr>
                        <a:t>154,8%</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58776">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158776">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11883">
                <a:tc gridSpan="9">
                  <a:txBody>
                    <a:bodyPr/>
                    <a:lstStyle/>
                    <a:p>
                      <a:pPr algn="ctr" fontAlgn="ctr"/>
                      <a:r>
                        <a:rPr lang="pt-BR" sz="1200" b="0" i="0" u="none" strike="noStrike">
                          <a:solidFill>
                            <a:srgbClr val="000000"/>
                          </a:solidFill>
                          <a:effectLst/>
                          <a:latin typeface="Calibri" panose="020F0502020204030204" pitchFamily="34" charset="0"/>
                        </a:rPr>
                        <a:t>Evolução do comparativo</a:t>
                      </a:r>
                    </a:p>
                  </a:txBody>
                  <a:tcPr marL="0" marR="0" marT="0" marB="0" anchor="ctr">
                    <a:lnL>
                      <a:noFill/>
                    </a:lnL>
                    <a:lnR>
                      <a:noFill/>
                    </a:lnR>
                    <a:lnT>
                      <a:noFill/>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r>
              <a:tr h="158776">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pt-BR" sz="500" b="0" i="0" u="none" strike="noStrike">
                          <a:solidFill>
                            <a:srgbClr val="FFFFFF"/>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pt-BR" sz="500" b="0" i="0" u="none" strike="noStrike">
                          <a:solidFill>
                            <a:srgbClr val="FFFFFF"/>
                          </a:solidFill>
                          <a:effectLst/>
                          <a:latin typeface="Calibri" panose="020F0502020204030204" pitchFamily="34" charset="0"/>
                        </a:rPr>
                        <a:t>60</a:t>
                      </a:r>
                    </a:p>
                  </a:txBody>
                  <a:tcPr marL="0" marR="0" marT="0" marB="0" anchor="b">
                    <a:lnL>
                      <a:noFill/>
                    </a:lnL>
                    <a:lnR>
                      <a:noFill/>
                    </a:lnR>
                    <a:lnT>
                      <a:noFill/>
                    </a:lnT>
                    <a:lnB>
                      <a:noFill/>
                    </a:lnB>
                  </a:tcPr>
                </a:tc>
                <a:tc>
                  <a:txBody>
                    <a:bodyPr/>
                    <a:lstStyle/>
                    <a:p>
                      <a:pPr algn="r" fontAlgn="b"/>
                      <a:r>
                        <a:rPr lang="pt-BR" sz="500" b="0" i="0" u="none" strike="noStrike">
                          <a:solidFill>
                            <a:srgbClr val="FFFFFF"/>
                          </a:solidFill>
                          <a:effectLst/>
                          <a:latin typeface="Calibri" panose="020F0502020204030204" pitchFamily="34" charset="0"/>
                        </a:rPr>
                        <a:t>120</a:t>
                      </a:r>
                    </a:p>
                  </a:txBody>
                  <a:tcPr marL="0" marR="0" marT="0" marB="0" anchor="b">
                    <a:lnL>
                      <a:noFill/>
                    </a:lnL>
                    <a:lnR>
                      <a:noFill/>
                    </a:lnR>
                    <a:lnT>
                      <a:noFill/>
                    </a:lnT>
                    <a:lnB>
                      <a:noFill/>
                    </a:lnB>
                  </a:tcPr>
                </a:tc>
                <a:tc>
                  <a:txBody>
                    <a:bodyPr/>
                    <a:lstStyle/>
                    <a:p>
                      <a:pPr algn="r" fontAlgn="b"/>
                      <a:r>
                        <a:rPr lang="pt-BR" sz="500" b="0" i="0" u="none" strike="noStrike">
                          <a:solidFill>
                            <a:srgbClr val="FFFFFF"/>
                          </a:solidFill>
                          <a:effectLst/>
                          <a:latin typeface="Calibri" panose="020F0502020204030204" pitchFamily="34" charset="0"/>
                        </a:rPr>
                        <a:t>180</a:t>
                      </a:r>
                    </a:p>
                  </a:txBody>
                  <a:tcPr marL="0" marR="0" marT="0" marB="0" anchor="b">
                    <a:lnL>
                      <a:noFill/>
                    </a:lnL>
                    <a:lnR>
                      <a:noFill/>
                    </a:lnR>
                    <a:lnT>
                      <a:noFill/>
                    </a:lnT>
                    <a:lnB>
                      <a:noFill/>
                    </a:lnB>
                  </a:tcPr>
                </a:tc>
                <a:tc>
                  <a:txBody>
                    <a:bodyPr/>
                    <a:lstStyle/>
                    <a:p>
                      <a:pPr algn="r" fontAlgn="b"/>
                      <a:r>
                        <a:rPr lang="pt-BR" sz="500" b="0" i="0" u="none" strike="noStrike">
                          <a:solidFill>
                            <a:srgbClr val="FFFFFF"/>
                          </a:solidFill>
                          <a:effectLst/>
                          <a:latin typeface="Calibri" panose="020F0502020204030204" pitchFamily="34" charset="0"/>
                        </a:rPr>
                        <a:t>240</a:t>
                      </a:r>
                    </a:p>
                  </a:txBody>
                  <a:tcPr marL="0" marR="0" marT="0" marB="0" anchor="b">
                    <a:lnL>
                      <a:noFill/>
                    </a:lnL>
                    <a:lnR>
                      <a:noFill/>
                    </a:lnR>
                    <a:lnT>
                      <a:noFill/>
                    </a:lnT>
                    <a:lnB>
                      <a:noFill/>
                    </a:lnB>
                  </a:tcPr>
                </a:tc>
                <a:tc>
                  <a:txBody>
                    <a:bodyPr/>
                    <a:lstStyle/>
                    <a:p>
                      <a:pPr algn="r" fontAlgn="b"/>
                      <a:r>
                        <a:rPr lang="pt-BR" sz="500" b="0" i="0" u="none" strike="noStrike">
                          <a:solidFill>
                            <a:srgbClr val="FFFFFF"/>
                          </a:solidFill>
                          <a:effectLst/>
                          <a:latin typeface="Calibri" panose="020F0502020204030204" pitchFamily="34" charset="0"/>
                        </a:rPr>
                        <a:t>300</a:t>
                      </a:r>
                    </a:p>
                  </a:txBody>
                  <a:tcPr marL="0" marR="0" marT="0" marB="0" anchor="b">
                    <a:lnL>
                      <a:noFill/>
                    </a:lnL>
                    <a:lnR>
                      <a:noFill/>
                    </a:lnR>
                    <a:lnT>
                      <a:noFill/>
                    </a:lnT>
                    <a:lnB>
                      <a:noFill/>
                    </a:lnB>
                  </a:tcPr>
                </a:tc>
                <a:tc>
                  <a:txBody>
                    <a:bodyPr/>
                    <a:lstStyle/>
                    <a:p>
                      <a:pPr algn="r" fontAlgn="b"/>
                      <a:r>
                        <a:rPr lang="pt-BR" sz="500" b="0" i="0" u="none" strike="noStrike">
                          <a:solidFill>
                            <a:srgbClr val="FFFFFF"/>
                          </a:solidFill>
                          <a:effectLst/>
                          <a:latin typeface="Calibri" panose="020F0502020204030204" pitchFamily="34" charset="0"/>
                        </a:rPr>
                        <a:t>360</a:t>
                      </a:r>
                    </a:p>
                  </a:txBody>
                  <a:tcPr marL="0" marR="0" marT="0" marB="0" anchor="b">
                    <a:lnL>
                      <a:noFill/>
                    </a:lnL>
                    <a:lnR>
                      <a:noFill/>
                    </a:lnR>
                    <a:lnT>
                      <a:noFill/>
                    </a:lnT>
                    <a:lnB>
                      <a:noFill/>
                    </a:lnB>
                  </a:tcPr>
                </a:tc>
              </a:tr>
              <a:tr h="158776">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pt-BR" sz="6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600" b="1" i="0" u="none" strike="noStrike">
                          <a:solidFill>
                            <a:srgbClr val="000000"/>
                          </a:solidFill>
                          <a:effectLst/>
                          <a:latin typeface="Calibri" panose="020F0502020204030204" pitchFamily="34" charset="0"/>
                        </a:rPr>
                        <a:t>Inicial</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600" b="1" i="0" u="none" strike="noStrike">
                          <a:solidFill>
                            <a:srgbClr val="000000"/>
                          </a:solidFill>
                          <a:effectLst/>
                          <a:latin typeface="Calibri" panose="020F0502020204030204" pitchFamily="34" charset="0"/>
                        </a:rPr>
                        <a:t>5 anos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600" b="1" i="0" u="none" strike="noStrike">
                          <a:solidFill>
                            <a:srgbClr val="000000"/>
                          </a:solidFill>
                          <a:effectLst/>
                          <a:latin typeface="Calibri" panose="020F0502020204030204" pitchFamily="34" charset="0"/>
                        </a:rPr>
                        <a:t>10 anos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600" b="1" i="0" u="none" strike="noStrike">
                          <a:solidFill>
                            <a:srgbClr val="000000"/>
                          </a:solidFill>
                          <a:effectLst/>
                          <a:latin typeface="Calibri" panose="020F0502020204030204" pitchFamily="34" charset="0"/>
                        </a:rPr>
                        <a:t>15 anos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600" b="1" i="0" u="none" strike="noStrike">
                          <a:solidFill>
                            <a:srgbClr val="000000"/>
                          </a:solidFill>
                          <a:effectLst/>
                          <a:latin typeface="Calibri" panose="020F0502020204030204" pitchFamily="34" charset="0"/>
                        </a:rPr>
                        <a:t>20 anos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600" b="1" i="0" u="none" strike="noStrike">
                          <a:solidFill>
                            <a:srgbClr val="000000"/>
                          </a:solidFill>
                          <a:effectLst/>
                          <a:latin typeface="Calibri" panose="020F0502020204030204" pitchFamily="34" charset="0"/>
                        </a:rPr>
                        <a:t>25 anos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600" b="1" i="0" u="none" strike="noStrike">
                          <a:solidFill>
                            <a:srgbClr val="000000"/>
                          </a:solidFill>
                          <a:effectLst/>
                          <a:latin typeface="Calibri" panose="020F0502020204030204" pitchFamily="34" charset="0"/>
                        </a:rPr>
                        <a:t>30 anos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63314">
                <a:tc gridSpan="2">
                  <a:txBody>
                    <a:bodyPr/>
                    <a:lstStyle/>
                    <a:p>
                      <a:pPr algn="l" fontAlgn="b"/>
                      <a:r>
                        <a:rPr lang="pt-BR" sz="800" b="1" i="0" u="none" strike="noStrike">
                          <a:solidFill>
                            <a:srgbClr val="000000"/>
                          </a:solidFill>
                          <a:effectLst/>
                          <a:latin typeface="Calibri" panose="020F0502020204030204" pitchFamily="34" charset="0"/>
                        </a:rPr>
                        <a:t>Prestação  Financiamento Atual R$</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pt-BR"/>
                    </a:p>
                  </a:txBody>
                  <a:tcPr/>
                </a:tc>
                <a:tc>
                  <a:txBody>
                    <a:bodyPr/>
                    <a:lstStyle/>
                    <a:p>
                      <a:pPr algn="ctr" fontAlgn="b"/>
                      <a:r>
                        <a:rPr lang="pt-BR" sz="800" b="0" i="0" u="none" strike="noStrike">
                          <a:solidFill>
                            <a:srgbClr val="000000"/>
                          </a:solidFill>
                          <a:effectLst/>
                          <a:latin typeface="Calibri" panose="020F0502020204030204" pitchFamily="34" charset="0"/>
                        </a:rPr>
                        <a:t>4.142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0" i="0" u="none" strike="noStrike">
                          <a:solidFill>
                            <a:srgbClr val="000000"/>
                          </a:solidFill>
                          <a:effectLst/>
                          <a:latin typeface="Calibri" panose="020F0502020204030204" pitchFamily="34" charset="0"/>
                        </a:rPr>
                        <a:t>3.837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0" i="0" u="none" strike="noStrike">
                          <a:solidFill>
                            <a:srgbClr val="000000"/>
                          </a:solidFill>
                          <a:effectLst/>
                          <a:latin typeface="Calibri" panose="020F0502020204030204" pitchFamily="34" charset="0"/>
                        </a:rPr>
                        <a:t>3.486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0" i="0" u="none" strike="noStrike">
                          <a:solidFill>
                            <a:srgbClr val="000000"/>
                          </a:solidFill>
                          <a:effectLst/>
                          <a:latin typeface="Calibri" panose="020F0502020204030204" pitchFamily="34" charset="0"/>
                        </a:rPr>
                        <a:t>3.088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0" i="0" u="none" strike="noStrike">
                          <a:solidFill>
                            <a:srgbClr val="000000"/>
                          </a:solidFill>
                          <a:effectLst/>
                          <a:latin typeface="Calibri" panose="020F0502020204030204" pitchFamily="34" charset="0"/>
                        </a:rPr>
                        <a:t>2.642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0" i="0" u="none" strike="noStrike">
                          <a:solidFill>
                            <a:srgbClr val="000000"/>
                          </a:solidFill>
                          <a:effectLst/>
                          <a:latin typeface="Calibri" panose="020F0502020204030204" pitchFamily="34" charset="0"/>
                        </a:rPr>
                        <a:t>2.142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0" i="0" u="none" strike="noStrike">
                          <a:solidFill>
                            <a:srgbClr val="000000"/>
                          </a:solidFill>
                          <a:effectLst/>
                          <a:latin typeface="Calibri" panose="020F0502020204030204" pitchFamily="34" charset="0"/>
                        </a:rPr>
                        <a:t>1.584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63314">
                <a:tc gridSpan="2">
                  <a:txBody>
                    <a:bodyPr/>
                    <a:lstStyle/>
                    <a:p>
                      <a:pPr algn="l" fontAlgn="b"/>
                      <a:r>
                        <a:rPr lang="pt-BR" sz="800" b="1" i="0" u="none" strike="noStrike">
                          <a:solidFill>
                            <a:srgbClr val="000000"/>
                          </a:solidFill>
                          <a:effectLst/>
                          <a:latin typeface="Calibri" panose="020F0502020204030204" pitchFamily="34" charset="0"/>
                        </a:rPr>
                        <a:t>Prestação Nova  Modalidade R$</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gn="ctr" fontAlgn="b"/>
                      <a:r>
                        <a:rPr lang="pt-BR" sz="800" b="0" i="0" u="none" strike="noStrike">
                          <a:solidFill>
                            <a:srgbClr val="000000"/>
                          </a:solidFill>
                          <a:effectLst/>
                          <a:latin typeface="Calibri" panose="020F0502020204030204" pitchFamily="34" charset="0"/>
                        </a:rPr>
                        <a:t>2.088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800" b="0" i="0" u="none" strike="noStrike">
                          <a:solidFill>
                            <a:srgbClr val="000000"/>
                          </a:solidFill>
                          <a:effectLst/>
                          <a:latin typeface="Calibri" panose="020F0502020204030204" pitchFamily="34" charset="0"/>
                        </a:rPr>
                        <a:t>2.678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800" b="0" i="0" u="none" strike="noStrike">
                          <a:solidFill>
                            <a:srgbClr val="000000"/>
                          </a:solidFill>
                          <a:effectLst/>
                          <a:latin typeface="Calibri" panose="020F0502020204030204" pitchFamily="34" charset="0"/>
                        </a:rPr>
                        <a:t>3.434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800" b="0" i="0" u="none" strike="noStrike">
                          <a:solidFill>
                            <a:srgbClr val="000000"/>
                          </a:solidFill>
                          <a:effectLst/>
                          <a:latin typeface="Calibri" panose="020F0502020204030204" pitchFamily="34" charset="0"/>
                        </a:rPr>
                        <a:t>4.376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800" b="0" i="0" u="none" strike="noStrike">
                          <a:solidFill>
                            <a:srgbClr val="000000"/>
                          </a:solidFill>
                          <a:effectLst/>
                          <a:latin typeface="Calibri" panose="020F0502020204030204" pitchFamily="34" charset="0"/>
                        </a:rPr>
                        <a:t>5.533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800" b="0" i="0" u="none" strike="noStrike">
                          <a:solidFill>
                            <a:srgbClr val="000000"/>
                          </a:solidFill>
                          <a:effectLst/>
                          <a:latin typeface="Calibri" panose="020F0502020204030204" pitchFamily="34" charset="0"/>
                        </a:rPr>
                        <a:t>6.925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pt-BR" sz="800" b="0" i="0" u="none" strike="noStrike">
                          <a:solidFill>
                            <a:srgbClr val="000000"/>
                          </a:solidFill>
                          <a:effectLst/>
                          <a:latin typeface="Calibri" panose="020F0502020204030204" pitchFamily="34" charset="0"/>
                        </a:rPr>
                        <a:t>8.552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41767">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141767">
                <a:tc gridSpan="2">
                  <a:txBody>
                    <a:bodyPr/>
                    <a:lstStyle/>
                    <a:p>
                      <a:pPr algn="l" fontAlgn="ctr"/>
                      <a:r>
                        <a:rPr lang="pt-BR" sz="600" b="0" i="0" u="none" strike="noStrike">
                          <a:solidFill>
                            <a:srgbClr val="000000"/>
                          </a:solidFill>
                          <a:effectLst/>
                          <a:latin typeface="Calibri" panose="020F0502020204030204" pitchFamily="34" charset="0"/>
                        </a:rPr>
                        <a:t>Comprometimento de Renda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pt-BR" sz="600" b="0" i="0" u="none" strike="noStrike">
                        <a:solidFill>
                          <a:srgbClr val="000000"/>
                        </a:solidFill>
                        <a:effectLst/>
                        <a:latin typeface="Calibri" panose="020F050202020403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r>
              <a:tr h="175788">
                <a:tc>
                  <a:txBody>
                    <a:bodyPr/>
                    <a:lstStyle/>
                    <a:p>
                      <a:pPr algn="l" fontAlgn="b"/>
                      <a:r>
                        <a:rPr lang="pt-BR" sz="800" b="1" i="0" u="none" strike="noStrike">
                          <a:solidFill>
                            <a:srgbClr val="000000"/>
                          </a:solidFill>
                          <a:effectLst/>
                          <a:latin typeface="Calibri" panose="020F0502020204030204" pitchFamily="34" charset="0"/>
                        </a:rPr>
                        <a:t>Financiamento Atual</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pt-BR" sz="8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1" i="0" u="none" strike="noStrike">
                          <a:solidFill>
                            <a:srgbClr val="000000"/>
                          </a:solidFill>
                          <a:effectLst/>
                          <a:latin typeface="Calibri" panose="020F0502020204030204" pitchFamily="34" charset="0"/>
                        </a:rPr>
                        <a:t>30,0%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1" i="0" u="none" strike="noStrike">
                          <a:solidFill>
                            <a:srgbClr val="000000"/>
                          </a:solidFill>
                          <a:effectLst/>
                          <a:latin typeface="Calibri" panose="020F0502020204030204" pitchFamily="34" charset="0"/>
                        </a:rPr>
                        <a:t>21,2%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1" i="0" u="none" strike="noStrike">
                          <a:solidFill>
                            <a:srgbClr val="000000"/>
                          </a:solidFill>
                          <a:effectLst/>
                          <a:latin typeface="Calibri" panose="020F0502020204030204" pitchFamily="34" charset="0"/>
                        </a:rPr>
                        <a:t>13,7%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1" i="0" u="none" strike="noStrike">
                          <a:solidFill>
                            <a:srgbClr val="000000"/>
                          </a:solidFill>
                          <a:effectLst/>
                          <a:latin typeface="Calibri" panose="020F0502020204030204" pitchFamily="34" charset="0"/>
                        </a:rPr>
                        <a:t>8,7%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1" i="0" u="none" strike="noStrike">
                          <a:solidFill>
                            <a:srgbClr val="000000"/>
                          </a:solidFill>
                          <a:effectLst/>
                          <a:latin typeface="Calibri" panose="020F0502020204030204" pitchFamily="34" charset="0"/>
                        </a:rPr>
                        <a:t>5,3%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1" i="0" u="none" strike="noStrike">
                          <a:solidFill>
                            <a:srgbClr val="000000"/>
                          </a:solidFill>
                          <a:effectLst/>
                          <a:latin typeface="Calibri" panose="020F0502020204030204" pitchFamily="34" charset="0"/>
                        </a:rPr>
                        <a:t>3,1%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pt-BR" sz="800" b="1" i="0" u="none" strike="noStrike">
                          <a:solidFill>
                            <a:srgbClr val="000000"/>
                          </a:solidFill>
                          <a:effectLst/>
                          <a:latin typeface="Calibri" panose="020F0502020204030204" pitchFamily="34" charset="0"/>
                        </a:rPr>
                        <a:t>1,6%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75788">
                <a:tc>
                  <a:txBody>
                    <a:bodyPr/>
                    <a:lstStyle/>
                    <a:p>
                      <a:pPr algn="l" fontAlgn="b"/>
                      <a:r>
                        <a:rPr lang="pt-BR" sz="800" b="1" i="0" u="none" strike="noStrike">
                          <a:solidFill>
                            <a:srgbClr val="000000"/>
                          </a:solidFill>
                          <a:effectLst/>
                          <a:latin typeface="Calibri" panose="020F0502020204030204" pitchFamily="34" charset="0"/>
                        </a:rPr>
                        <a:t>Nova Modalidade</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pt-BR" sz="800" b="0" i="0" u="none" strike="noStrike">
                          <a:solidFill>
                            <a:srgbClr val="000000"/>
                          </a:solidFill>
                          <a:effectLst/>
                          <a:latin typeface="Calibri" panose="020F0502020204030204" pitchFamily="34" charset="0"/>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pt-BR" sz="800" b="1" i="0" u="none" strike="noStrike">
                          <a:solidFill>
                            <a:srgbClr val="000000"/>
                          </a:solidFill>
                          <a:effectLst/>
                          <a:latin typeface="Calibri" panose="020F0502020204030204" pitchFamily="34" charset="0"/>
                        </a:rPr>
                        <a:t>30,0%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pt-BR" sz="800" b="1" i="0" u="none" strike="noStrike">
                          <a:solidFill>
                            <a:srgbClr val="000000"/>
                          </a:solidFill>
                          <a:effectLst/>
                          <a:latin typeface="Calibri" panose="020F0502020204030204" pitchFamily="34" charset="0"/>
                        </a:rPr>
                        <a:t>29,4%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pt-BR" sz="800" b="1" i="0" u="none" strike="noStrike">
                          <a:solidFill>
                            <a:srgbClr val="000000"/>
                          </a:solidFill>
                          <a:effectLst/>
                          <a:latin typeface="Calibri" panose="020F0502020204030204" pitchFamily="34" charset="0"/>
                        </a:rPr>
                        <a:t>26,8%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pt-BR" sz="800" b="1" i="0" u="none" strike="noStrike">
                          <a:solidFill>
                            <a:srgbClr val="000000"/>
                          </a:solidFill>
                          <a:effectLst/>
                          <a:latin typeface="Calibri" panose="020F0502020204030204" pitchFamily="34" charset="0"/>
                        </a:rPr>
                        <a:t>24,4%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pt-BR" sz="800" b="1" i="0" u="none" strike="noStrike">
                          <a:solidFill>
                            <a:srgbClr val="000000"/>
                          </a:solidFill>
                          <a:effectLst/>
                          <a:latin typeface="Calibri" panose="020F0502020204030204" pitchFamily="34" charset="0"/>
                        </a:rPr>
                        <a:t>22,0%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pt-BR" sz="800" b="1" i="0" u="none" strike="noStrike">
                          <a:solidFill>
                            <a:srgbClr val="000000"/>
                          </a:solidFill>
                          <a:effectLst/>
                          <a:latin typeface="Calibri" panose="020F0502020204030204" pitchFamily="34" charset="0"/>
                        </a:rPr>
                        <a:t>19,6%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pt-BR" sz="800" b="1" i="0" u="none" strike="noStrike" dirty="0">
                          <a:solidFill>
                            <a:srgbClr val="000000"/>
                          </a:solidFill>
                          <a:effectLst/>
                          <a:latin typeface="Calibri" panose="020F0502020204030204" pitchFamily="34" charset="0"/>
                        </a:rPr>
                        <a:t>17,3%</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pic>
        <p:nvPicPr>
          <p:cNvPr id="8" name="Imagem 7" descr="cid:image001.png@01CEB2D2.B05D1690"/>
          <p:cNvPicPr/>
          <p:nvPr/>
        </p:nvPicPr>
        <p:blipFill>
          <a:blip r:embed="rId2">
            <a:extLst>
              <a:ext uri="{28A0092B-C50C-407E-A947-70E740481C1C}">
                <a14:useLocalDpi xmlns:a14="http://schemas.microsoft.com/office/drawing/2010/main" val="0"/>
              </a:ext>
            </a:extLst>
          </a:blip>
          <a:srcRect/>
          <a:stretch>
            <a:fillRect/>
          </a:stretch>
        </p:blipFill>
        <p:spPr bwMode="auto">
          <a:xfrm>
            <a:off x="13442950" y="14570075"/>
            <a:ext cx="1625600" cy="547688"/>
          </a:xfrm>
          <a:prstGeom prst="rect">
            <a:avLst/>
          </a:prstGeom>
          <a:noFill/>
          <a:ln>
            <a:noFill/>
          </a:ln>
        </p:spPr>
      </p:pic>
    </p:spTree>
    <p:extLst>
      <p:ext uri="{BB962C8B-B14F-4D97-AF65-F5344CB8AC3E}">
        <p14:creationId xmlns:p14="http://schemas.microsoft.com/office/powerpoint/2010/main" val="417577880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6"/>
          <p:cNvSpPr>
            <a:spLocks noGrp="1"/>
          </p:cNvSpPr>
          <p:nvPr>
            <p:ph type="body" sz="quarter" idx="4294967295"/>
          </p:nvPr>
        </p:nvSpPr>
        <p:spPr>
          <a:xfrm>
            <a:off x="516731" y="371475"/>
            <a:ext cx="8124825" cy="290513"/>
          </a:xfrm>
          <a:prstGeom prst="rect">
            <a:avLst/>
          </a:prstGeom>
        </p:spPr>
        <p:txBody>
          <a:bodyPr/>
          <a:lstStyle/>
          <a:p>
            <a:pPr marL="0" indent="0">
              <a:buNone/>
            </a:pPr>
            <a:r>
              <a:rPr lang="pt-BR" sz="1800" dirty="0" smtClean="0"/>
              <a:t>Distribuição de Domicílios por faixa de Renda – R$</a:t>
            </a:r>
            <a:endParaRPr lang="pt-BR" sz="1800" dirty="0"/>
          </a:p>
        </p:txBody>
      </p:sp>
      <p:sp>
        <p:nvSpPr>
          <p:cNvPr id="9" name="Espaço Reservado para Conteúdo 5"/>
          <p:cNvSpPr txBox="1">
            <a:spLocks/>
          </p:cNvSpPr>
          <p:nvPr/>
        </p:nvSpPr>
        <p:spPr>
          <a:xfrm>
            <a:off x="516731" y="6045958"/>
            <a:ext cx="7912297" cy="226232"/>
          </a:xfrm>
          <a:prstGeom prst="rect">
            <a:avLst/>
          </a:prstGeom>
        </p:spPr>
        <p:txBody>
          <a:bodyPr/>
          <a:lstStyle>
            <a:lvl1pPr marL="228600" indent="-228600" algn="just" defTabSz="914400" rtl="0" eaLnBrk="1" latinLnBrk="0" hangingPunct="1">
              <a:lnSpc>
                <a:spcPct val="90000"/>
              </a:lnSpc>
              <a:spcBef>
                <a:spcPts val="1000"/>
              </a:spcBef>
              <a:buFontTx/>
              <a:buBlip>
                <a:blip r:embed="rId3"/>
              </a:buBlip>
              <a:defRPr sz="1600" kern="1200">
                <a:solidFill>
                  <a:schemeClr val="tx1">
                    <a:lumMod val="65000"/>
                    <a:lumOff val="35000"/>
                  </a:schemeClr>
                </a:solidFill>
                <a:latin typeface="Univers LT Std 47 Cn Lt" panose="020B0406020202040204" pitchFamily="34" charset="0"/>
                <a:ea typeface="+mn-ea"/>
                <a:cs typeface="+mn-cs"/>
              </a:defRPr>
            </a:lvl1pPr>
            <a:lvl2pPr marL="457200" indent="0" algn="l" defTabSz="914400" rtl="0" eaLnBrk="1" latinLnBrk="0" hangingPunct="1">
              <a:lnSpc>
                <a:spcPct val="90000"/>
              </a:lnSpc>
              <a:spcBef>
                <a:spcPts val="500"/>
              </a:spcBef>
              <a:buFontTx/>
              <a:buNone/>
              <a:defRPr sz="1400" kern="1200">
                <a:solidFill>
                  <a:schemeClr val="tx1">
                    <a:lumMod val="65000"/>
                    <a:lumOff val="35000"/>
                  </a:schemeClr>
                </a:solidFill>
                <a:latin typeface="Univers LT Std 47 Cn Lt" panose="020B0406020202040204" pitchFamily="34" charset="0"/>
                <a:ea typeface="+mn-ea"/>
                <a:cs typeface="+mn-cs"/>
              </a:defRPr>
            </a:lvl2pPr>
            <a:lvl3pPr marL="914400" indent="0" algn="l" defTabSz="914400" rtl="0" eaLnBrk="1" latinLnBrk="0" hangingPunct="1">
              <a:lnSpc>
                <a:spcPct val="90000"/>
              </a:lnSpc>
              <a:spcBef>
                <a:spcPts val="500"/>
              </a:spcBef>
              <a:buFontTx/>
              <a:buNone/>
              <a:defRPr sz="1400" kern="1200">
                <a:solidFill>
                  <a:schemeClr val="tx1">
                    <a:lumMod val="65000"/>
                    <a:lumOff val="35000"/>
                  </a:schemeClr>
                </a:solidFill>
                <a:latin typeface="Univers LT Std 47 Cn Lt" panose="020B0406020202040204" pitchFamily="34" charset="0"/>
                <a:ea typeface="+mn-ea"/>
                <a:cs typeface="+mn-cs"/>
              </a:defRPr>
            </a:lvl3pPr>
            <a:lvl4pPr marL="1371600" indent="0" algn="l" defTabSz="914400" rtl="0" eaLnBrk="1" latinLnBrk="0" hangingPunct="1">
              <a:lnSpc>
                <a:spcPct val="90000"/>
              </a:lnSpc>
              <a:spcBef>
                <a:spcPts val="500"/>
              </a:spcBef>
              <a:buFontTx/>
              <a:buNone/>
              <a:defRPr sz="1400" kern="1200">
                <a:solidFill>
                  <a:schemeClr val="tx1">
                    <a:lumMod val="65000"/>
                    <a:lumOff val="35000"/>
                  </a:schemeClr>
                </a:solidFill>
                <a:latin typeface="Univers LT Std 47 Cn Lt" panose="020B0406020202040204" pitchFamily="34" charset="0"/>
                <a:ea typeface="+mn-ea"/>
                <a:cs typeface="+mn-cs"/>
              </a:defRPr>
            </a:lvl4pPr>
            <a:lvl5pPr marL="1828800" indent="0" algn="l" defTabSz="914400" rtl="0" eaLnBrk="1" latinLnBrk="0" hangingPunct="1">
              <a:lnSpc>
                <a:spcPct val="90000"/>
              </a:lnSpc>
              <a:spcBef>
                <a:spcPts val="500"/>
              </a:spcBef>
              <a:buFontTx/>
              <a:buNone/>
              <a:defRPr sz="1400" kern="1200">
                <a:solidFill>
                  <a:schemeClr val="tx1">
                    <a:lumMod val="65000"/>
                    <a:lumOff val="35000"/>
                  </a:schemeClr>
                </a:solidFill>
                <a:latin typeface="Univers LT Std 47 Cn Lt" panose="020B04060202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Tx/>
              <a:buNone/>
            </a:pPr>
            <a:r>
              <a:rPr lang="pt-BR" sz="1000" dirty="0" smtClean="0">
                <a:solidFill>
                  <a:srgbClr val="000000">
                    <a:lumMod val="65000"/>
                    <a:lumOff val="35000"/>
                  </a:srgbClr>
                </a:solidFill>
              </a:rPr>
              <a:t>Informação calculada utilizando regressão exponencial com base nas informações do IBGE apresentadas no slide anterior.</a:t>
            </a:r>
          </a:p>
        </p:txBody>
      </p:sp>
      <p:graphicFrame>
        <p:nvGraphicFramePr>
          <p:cNvPr id="6" name="Gráfico 5"/>
          <p:cNvGraphicFramePr>
            <a:graphicFrameLocks/>
          </p:cNvGraphicFramePr>
          <p:nvPr>
            <p:extLst/>
          </p:nvPr>
        </p:nvGraphicFramePr>
        <p:xfrm>
          <a:off x="516730" y="1133341"/>
          <a:ext cx="8124031" cy="46363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7292892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p:cNvGraphicFramePr>
            <a:graphicFrameLocks noGrp="1"/>
          </p:cNvGraphicFramePr>
          <p:nvPr>
            <p:extLst/>
          </p:nvPr>
        </p:nvGraphicFramePr>
        <p:xfrm>
          <a:off x="646386" y="425665"/>
          <a:ext cx="8056181" cy="5710605"/>
        </p:xfrm>
        <a:graphic>
          <a:graphicData uri="http://schemas.openxmlformats.org/drawingml/2006/table">
            <a:tbl>
              <a:tblPr/>
              <a:tblGrid>
                <a:gridCol w="95233"/>
                <a:gridCol w="915067"/>
                <a:gridCol w="633509"/>
                <a:gridCol w="684575"/>
                <a:gridCol w="690096"/>
                <a:gridCol w="687335"/>
                <a:gridCol w="716320"/>
                <a:gridCol w="717700"/>
                <a:gridCol w="717700"/>
                <a:gridCol w="717700"/>
                <a:gridCol w="525853"/>
                <a:gridCol w="955093"/>
              </a:tblGrid>
              <a:tr h="271784">
                <a:tc>
                  <a:txBody>
                    <a:bodyPr/>
                    <a:lstStyle/>
                    <a:p>
                      <a:pPr algn="l" fontAlgn="b"/>
                      <a:endParaRPr lang="pt-BR" sz="5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ctr"/>
                      <a:r>
                        <a:rPr lang="pt-BR" sz="500" b="1" i="0" u="none" strike="noStrike">
                          <a:solidFill>
                            <a:srgbClr val="000000"/>
                          </a:solidFill>
                          <a:effectLst/>
                          <a:latin typeface="Calibri" panose="020F0502020204030204" pitchFamily="34" charset="0"/>
                        </a:rPr>
                        <a:t>SPREAD /JUROS FINANCIAMENTO</a:t>
                      </a:r>
                    </a:p>
                  </a:txBody>
                  <a:tcPr marL="0" marR="0" marT="0" marB="0" anchor="ctr">
                    <a:lnL>
                      <a:noFill/>
                    </a:lnL>
                    <a:lnR>
                      <a:noFill/>
                    </a:lnR>
                    <a:lnT>
                      <a:noFill/>
                    </a:lnT>
                    <a:lnB>
                      <a:noFill/>
                    </a:lnB>
                  </a:tcPr>
                </a:tc>
                <a:tc hMerge="1">
                  <a:txBody>
                    <a:bodyPr/>
                    <a:lstStyle/>
                    <a:p>
                      <a:endParaRPr lang="pt-BR"/>
                    </a:p>
                  </a:txBody>
                  <a:tcPr/>
                </a:tc>
                <a:tc>
                  <a:txBody>
                    <a:bodyPr/>
                    <a:lstStyle/>
                    <a:p>
                      <a:pPr algn="ctr" fontAlgn="ctr"/>
                      <a:r>
                        <a:rPr lang="pt-BR" sz="500" b="0" i="0" u="none" strike="noStrike">
                          <a:solidFill>
                            <a:srgbClr val="000000"/>
                          </a:solidFill>
                          <a:effectLst/>
                          <a:latin typeface="Calibri" panose="020F0502020204030204" pitchFamily="34" charset="0"/>
                        </a:rPr>
                        <a:t>2,50%</a:t>
                      </a:r>
                    </a:p>
                  </a:txBody>
                  <a:tcPr marL="0" marR="0" marT="0" marB="0" anchor="ctr">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ctr"/>
                      <a:r>
                        <a:rPr lang="pt-BR" sz="500" b="1" i="0" u="none" strike="noStrike">
                          <a:solidFill>
                            <a:srgbClr val="000000"/>
                          </a:solidFill>
                          <a:effectLst/>
                          <a:latin typeface="Calibri" panose="020F0502020204030204" pitchFamily="34" charset="0"/>
                        </a:rPr>
                        <a:t>COMPROMETIMENTO DE RENDA</a:t>
                      </a:r>
                    </a:p>
                  </a:txBody>
                  <a:tcPr marL="0" marR="0" marT="0" marB="0" anchor="ctr">
                    <a:lnL>
                      <a:noFill/>
                    </a:lnL>
                    <a:lnR>
                      <a:noFill/>
                    </a:lnR>
                    <a:lnT>
                      <a:noFill/>
                    </a:lnT>
                    <a:lnB>
                      <a:noFill/>
                    </a:lnB>
                  </a:tcPr>
                </a:tc>
                <a:tc hMerge="1">
                  <a:txBody>
                    <a:bodyPr/>
                    <a:lstStyle/>
                    <a:p>
                      <a:endParaRPr lang="pt-BR"/>
                    </a:p>
                  </a:txBody>
                  <a:tcPr/>
                </a:tc>
                <a:tc>
                  <a:txBody>
                    <a:bodyPr/>
                    <a:lstStyle/>
                    <a:p>
                      <a:pPr algn="ctr" fontAlgn="ctr"/>
                      <a:r>
                        <a:rPr lang="pt-BR" sz="500" b="0" i="0" u="none" strike="noStrike">
                          <a:solidFill>
                            <a:srgbClr val="000000"/>
                          </a:solidFill>
                          <a:effectLst/>
                          <a:latin typeface="Calibri" panose="020F0502020204030204" pitchFamily="34" charset="0"/>
                        </a:rPr>
                        <a:t>30,00%</a:t>
                      </a:r>
                    </a:p>
                  </a:txBody>
                  <a:tcPr marL="0" marR="0" marT="0" marB="0" anchor="ctr">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90827">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31509">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4">
                  <a:txBody>
                    <a:bodyPr/>
                    <a:lstStyle/>
                    <a:p>
                      <a:pPr algn="l" fontAlgn="ctr"/>
                      <a:r>
                        <a:rPr lang="pt-BR" sz="500" b="1" i="0" u="none" strike="noStrike">
                          <a:solidFill>
                            <a:srgbClr val="000000"/>
                          </a:solidFill>
                          <a:effectLst/>
                          <a:latin typeface="Calibri" panose="020F0502020204030204" pitchFamily="34" charset="0"/>
                        </a:rPr>
                        <a:t>   Evolução da prestação (TR) e (IPCA)  X  Evolução do Aluguel (IGPM)</a:t>
                      </a:r>
                    </a:p>
                  </a:txBody>
                  <a:tcPr marL="0" marR="0" marT="0" marB="0" anchor="ctr">
                    <a:lnL>
                      <a:noFill/>
                    </a:lnL>
                    <a:lnR>
                      <a:noFill/>
                    </a:lnR>
                    <a:lnT>
                      <a:noFill/>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31509">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5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87672">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pt-BR" sz="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bl>
          </a:graphicData>
        </a:graphic>
      </p:graphicFrame>
      <p:graphicFrame>
        <p:nvGraphicFramePr>
          <p:cNvPr id="9" name="Gráfico 8"/>
          <p:cNvGraphicFramePr>
            <a:graphicFrameLocks/>
          </p:cNvGraphicFramePr>
          <p:nvPr>
            <p:extLst/>
          </p:nvPr>
        </p:nvGraphicFramePr>
        <p:xfrm>
          <a:off x="646387" y="1072055"/>
          <a:ext cx="8324192" cy="4943735"/>
        </p:xfrm>
        <a:graphic>
          <a:graphicData uri="http://schemas.openxmlformats.org/drawingml/2006/chart">
            <c:chart xmlns:c="http://schemas.openxmlformats.org/drawingml/2006/chart" xmlns:r="http://schemas.openxmlformats.org/officeDocument/2006/relationships" r:id="rId2"/>
          </a:graphicData>
        </a:graphic>
      </p:graphicFrame>
      <p:sp>
        <p:nvSpPr>
          <p:cNvPr id="10" name="CaixaDeTexto 5"/>
          <p:cNvSpPr txBox="1"/>
          <p:nvPr/>
        </p:nvSpPr>
        <p:spPr>
          <a:xfrm>
            <a:off x="11174413" y="12350750"/>
            <a:ext cx="184150" cy="2651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fontAlgn="auto">
              <a:spcBef>
                <a:spcPts val="0"/>
              </a:spcBef>
              <a:spcAft>
                <a:spcPts val="0"/>
              </a:spcAft>
            </a:pPr>
            <a:endParaRPr lang="pt-BR">
              <a:solidFill>
                <a:srgbClr val="000000"/>
              </a:solidFill>
            </a:endParaRPr>
          </a:p>
        </p:txBody>
      </p:sp>
      <p:sp>
        <p:nvSpPr>
          <p:cNvPr id="11" name="CaixaDeTexto 6"/>
          <p:cNvSpPr txBox="1"/>
          <p:nvPr/>
        </p:nvSpPr>
        <p:spPr>
          <a:xfrm>
            <a:off x="10717213" y="13703300"/>
            <a:ext cx="184150" cy="2651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fontAlgn="auto">
              <a:spcBef>
                <a:spcPts val="0"/>
              </a:spcBef>
              <a:spcAft>
                <a:spcPts val="0"/>
              </a:spcAft>
            </a:pPr>
            <a:endParaRPr lang="pt-BR">
              <a:solidFill>
                <a:srgbClr val="000000"/>
              </a:solidFill>
            </a:endParaRPr>
          </a:p>
        </p:txBody>
      </p:sp>
    </p:spTree>
    <p:extLst>
      <p:ext uri="{BB962C8B-B14F-4D97-AF65-F5344CB8AC3E}">
        <p14:creationId xmlns:p14="http://schemas.microsoft.com/office/powerpoint/2010/main" val="264287368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10:00 às 10:30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258731817"/>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617238" y="260649"/>
            <a:ext cx="6526762" cy="288032"/>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Reunião 1/7/2015</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
          <p:cNvSpPr/>
          <p:nvPr/>
        </p:nvSpPr>
        <p:spPr>
          <a:xfrm>
            <a:off x="251520" y="1447913"/>
            <a:ext cx="3888432" cy="4465838"/>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Questões levantadas em relação ao IFRS </a:t>
            </a:r>
            <a:r>
              <a:rPr lang="pt-BR" sz="1400" b="1" dirty="0">
                <a:latin typeface="Tahoma" panose="020B0604030504040204" pitchFamily="34" charset="0"/>
                <a:ea typeface="Tahoma" panose="020B0604030504040204" pitchFamily="34" charset="0"/>
                <a:cs typeface="Tahoma" panose="020B0604030504040204" pitchFamily="34" charset="0"/>
              </a:rPr>
              <a:t>– Reconhecimento das receitas ao </a:t>
            </a:r>
            <a:r>
              <a:rPr lang="pt-BR" sz="1400" b="1" dirty="0" smtClean="0">
                <a:latin typeface="Tahoma" panose="020B0604030504040204" pitchFamily="34" charset="0"/>
                <a:ea typeface="Tahoma" panose="020B0604030504040204" pitchFamily="34" charset="0"/>
                <a:cs typeface="Tahoma" panose="020B0604030504040204" pitchFamily="34" charset="0"/>
              </a:rPr>
              <a:t>final</a:t>
            </a:r>
          </a:p>
          <a:p>
            <a:pPr marL="285750" lvl="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0" indent="-180975">
              <a:lnSpc>
                <a:spcPct val="110000"/>
              </a:lnSpc>
              <a:spcBef>
                <a:spcPts val="6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Covenants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Mercado de Capitais – captação de recursos</a:t>
            </a:r>
          </a:p>
          <a:p>
            <a:pPr marL="180975" lvl="0"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Dividendos</a:t>
            </a:r>
          </a:p>
          <a:p>
            <a:pPr marL="180975" lvl="0"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Reconhecimento na entrega das chaves – sistema de gestão complexo</a:t>
            </a:r>
          </a:p>
          <a:p>
            <a:pPr marL="285750" lvl="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a:p>
            <a:pPr lvl="0"/>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14"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139953" y="692695"/>
            <a:ext cx="308621" cy="6048672"/>
          </a:xfrm>
          <a:prstGeom prst="rect">
            <a:avLst/>
          </a:prstGeom>
        </p:spPr>
      </p:pic>
      <p:sp>
        <p:nvSpPr>
          <p:cNvPr id="15" name="Retângulo 14"/>
          <p:cNvSpPr/>
          <p:nvPr/>
        </p:nvSpPr>
        <p:spPr>
          <a:xfrm>
            <a:off x="4499992" y="1484784"/>
            <a:ext cx="4320480" cy="2240613"/>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IFRS – Reconhecimento das receitas ao longo do tempo (POC) - Caracteriza melhor o modelo de negócio</a:t>
            </a:r>
          </a:p>
          <a:p>
            <a:pPr>
              <a:lnSpc>
                <a:spcPct val="150000"/>
              </a:lnSpc>
            </a:pPr>
            <a:r>
              <a:rPr lang="pt-BR" sz="1400" dirty="0" smtClean="0">
                <a:latin typeface="Tahoma" panose="020B0604030504040204" pitchFamily="34" charset="0"/>
                <a:ea typeface="Tahoma" panose="020B0604030504040204" pitchFamily="34" charset="0"/>
                <a:cs typeface="Tahoma" panose="020B0604030504040204" pitchFamily="34" charset="0"/>
              </a:rPr>
              <a:t>	</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Distratos</a:t>
            </a:r>
            <a:r>
              <a:rPr lang="pt-BR" sz="1400" dirty="0">
                <a:latin typeface="Tahoma" panose="020B0604030504040204" pitchFamily="34" charset="0"/>
                <a:ea typeface="Tahoma" panose="020B0604030504040204" pitchFamily="34" charset="0"/>
                <a:cs typeface="Tahoma" panose="020B0604030504040204" pitchFamily="34" charset="0"/>
              </a:rPr>
              <a:t> – definição não poderia esperar discussão sobre modelo de negócios </a:t>
            </a:r>
          </a:p>
          <a:p>
            <a:pPr marL="18097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Desvios de custos de construção</a:t>
            </a:r>
          </a:p>
        </p:txBody>
      </p:sp>
    </p:spTree>
    <p:extLst>
      <p:ext uri="{BB962C8B-B14F-4D97-AF65-F5344CB8AC3E}">
        <p14:creationId xmlns:p14="http://schemas.microsoft.com/office/powerpoint/2010/main" val="317203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Próximos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passos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
          <p:cNvSpPr/>
          <p:nvPr/>
        </p:nvSpPr>
        <p:spPr>
          <a:xfrm>
            <a:off x="251520" y="836712"/>
            <a:ext cx="8568952" cy="6638740"/>
          </a:xfrm>
          <a:prstGeom prst="rect">
            <a:avLst/>
          </a:prstGeom>
        </p:spPr>
        <p:txBody>
          <a:bodyPr wrap="square">
            <a:spAutoFit/>
          </a:bodyPr>
          <a:lstStyle/>
          <a:p>
            <a:pPr lvl="0" algn="just">
              <a:lnSpc>
                <a:spcPct val="110000"/>
              </a:lnSpc>
              <a:spcBef>
                <a:spcPts val="400"/>
              </a:spcBef>
              <a:buClr>
                <a:schemeClr val="accent1"/>
              </a:buClr>
            </a:pPr>
            <a:r>
              <a:rPr lang="pt-BR" sz="1400" dirty="0" smtClean="0">
                <a:latin typeface="Tahoma" panose="020B0604030504040204" pitchFamily="34" charset="0"/>
                <a:ea typeface="Tahoma" panose="020B0604030504040204" pitchFamily="34" charset="0"/>
                <a:cs typeface="Tahoma" panose="020B0604030504040204" pitchFamily="34" charset="0"/>
              </a:rPr>
              <a:t>Abertura </a:t>
            </a:r>
            <a:r>
              <a:rPr lang="pt-BR" sz="1400" dirty="0">
                <a:latin typeface="Tahoma" panose="020B0604030504040204" pitchFamily="34" charset="0"/>
                <a:ea typeface="Tahoma" panose="020B0604030504040204" pitchFamily="34" charset="0"/>
                <a:cs typeface="Tahoma" panose="020B0604030504040204" pitchFamily="34" charset="0"/>
              </a:rPr>
              <a:t>de discussão por tipos de contratos (GC, Gafisa</a:t>
            </a:r>
            <a:r>
              <a:rPr lang="pt-BR" sz="1400"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gn="just">
              <a:lnSpc>
                <a:spcPct val="110000"/>
              </a:lnSpc>
              <a:spcBef>
                <a:spcPts val="400"/>
              </a:spcBef>
              <a:buClr>
                <a:schemeClr val="accent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Compra e venda com saldo devedor quitado através de obtenção de financiamento bancário com escritura pública/definitiva e cláusula de alienação a favor da instituição financeira;</a:t>
            </a:r>
          </a:p>
          <a:p>
            <a:pPr marL="1809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Crédito associativo – compra e venda cujo comprador obtém o financiamento ainda durante a obra e paga diretamente a instituição financeira (BB e CEF).</a:t>
            </a:r>
          </a:p>
          <a:p>
            <a:pPr marL="1809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Compra e venda com financiamento direto pela incorporadora, sendo que a escritura pode ou não ser lavrada após a quitação do saldo devedor</a:t>
            </a:r>
          </a:p>
          <a:p>
            <a:pPr marL="1809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Contrato de prestação de serviços MCMV – Faixa 1 – A empresa é contratada pelo agente financeiro (BB e CEF) para executar a obra</a:t>
            </a:r>
          </a:p>
          <a:p>
            <a:pPr marL="457200" lvl="2" algn="just">
              <a:lnSpc>
                <a:spcPct val="110000"/>
              </a:lnSpc>
              <a:spcBef>
                <a:spcPts val="400"/>
              </a:spcBef>
              <a:buClr>
                <a:schemeClr val="accent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Preferência por IFRS com reconhecimento das receitas ao longo do tempo (POC), desde que este reconhecimento não gere risco de ressalvas (ou parágrafos de ênfase) nas demonstrações financeiras;</a:t>
            </a:r>
          </a:p>
          <a:p>
            <a:pPr marL="180975" lvl="2"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Plano alternativo - reconhecimento das receitas: (i) pelo POC, mesmo que mais tardio, para determinados contratos; e (</a:t>
            </a:r>
            <a:r>
              <a:rPr lang="pt-BR" sz="1400" dirty="0" err="1">
                <a:latin typeface="Tahoma" panose="020B0604030504040204" pitchFamily="34" charset="0"/>
                <a:ea typeface="Tahoma" panose="020B0604030504040204" pitchFamily="34" charset="0"/>
                <a:cs typeface="Tahoma" panose="020B0604030504040204" pitchFamily="34" charset="0"/>
              </a:rPr>
              <a:t>ii</a:t>
            </a:r>
            <a:r>
              <a:rPr lang="pt-BR" sz="1400" dirty="0">
                <a:latin typeface="Tahoma" panose="020B0604030504040204" pitchFamily="34" charset="0"/>
                <a:ea typeface="Tahoma" panose="020B0604030504040204" pitchFamily="34" charset="0"/>
                <a:cs typeface="Tahoma" panose="020B0604030504040204" pitchFamily="34" charset="0"/>
              </a:rPr>
              <a:t>) e ao final para outros, conforme o tipo </a:t>
            </a:r>
            <a:r>
              <a:rPr lang="pt-BR" sz="1400" dirty="0" smtClean="0">
                <a:latin typeface="Tahoma" panose="020B0604030504040204" pitchFamily="34" charset="0"/>
                <a:ea typeface="Tahoma" panose="020B0604030504040204" pitchFamily="34" charset="0"/>
                <a:cs typeface="Tahoma" panose="020B0604030504040204" pitchFamily="34" charset="0"/>
              </a:rPr>
              <a:t>dos </a:t>
            </a:r>
            <a:r>
              <a:rPr lang="pt-BR" sz="1400" dirty="0">
                <a:latin typeface="Tahoma" panose="020B0604030504040204" pitchFamily="34" charset="0"/>
                <a:ea typeface="Tahoma" panose="020B0604030504040204" pitchFamily="34" charset="0"/>
                <a:cs typeface="Tahoma" panose="020B0604030504040204" pitchFamily="34" charset="0"/>
              </a:rPr>
              <a:t>contratos</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1809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0" indent="-180975" algn="just">
              <a:lnSpc>
                <a:spcPct val="110000"/>
              </a:lnSpc>
              <a:spcBef>
                <a:spcPts val="400"/>
              </a:spcBef>
              <a:buClr>
                <a:schemeClr val="accent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lvl="0"/>
            <a:r>
              <a:rPr lang="pt-BR" sz="1400" b="1" dirty="0">
                <a:latin typeface="Tahoma" panose="020B0604030504040204" pitchFamily="34" charset="0"/>
                <a:ea typeface="Tahoma" panose="020B0604030504040204" pitchFamily="34" charset="0"/>
                <a:cs typeface="Tahoma" panose="020B0604030504040204" pitchFamily="34" charset="0"/>
              </a:rPr>
              <a:t>Assessoria para análise dos contratos e defesa </a:t>
            </a:r>
            <a:r>
              <a:rPr lang="pt-BR" sz="1400" b="1" dirty="0" smtClean="0">
                <a:latin typeface="Tahoma" panose="020B0604030504040204" pitchFamily="34" charset="0"/>
                <a:ea typeface="Tahoma" panose="020B0604030504040204" pitchFamily="34" charset="0"/>
                <a:cs typeface="Tahoma" panose="020B0604030504040204" pitchFamily="34" charset="0"/>
              </a:rPr>
              <a:t>adequada - </a:t>
            </a:r>
            <a:r>
              <a:rPr lang="pt-BR" sz="1400" dirty="0" smtClean="0">
                <a:latin typeface="Tahoma" panose="020B0604030504040204" pitchFamily="34" charset="0"/>
                <a:ea typeface="Tahoma" panose="020B0604030504040204" pitchFamily="34" charset="0"/>
                <a:cs typeface="Tahoma" panose="020B0604030504040204" pitchFamily="34" charset="0"/>
              </a:rPr>
              <a:t>Dr</a:t>
            </a:r>
            <a:r>
              <a:rPr lang="pt-BR" sz="1400" dirty="0">
                <a:latin typeface="Tahoma" panose="020B0604030504040204" pitchFamily="34" charset="0"/>
                <a:ea typeface="Tahoma" panose="020B0604030504040204" pitchFamily="34" charset="0"/>
                <a:cs typeface="Tahoma" panose="020B0604030504040204" pitchFamily="34" charset="0"/>
              </a:rPr>
              <a:t>. Eliseu Martins – reunião prévia </a:t>
            </a:r>
            <a:r>
              <a:rPr lang="pt-BR" sz="1400" dirty="0" smtClean="0">
                <a:latin typeface="Tahoma" panose="020B0604030504040204" pitchFamily="34" charset="0"/>
                <a:ea typeface="Tahoma" panose="020B0604030504040204" pitchFamily="34" charset="0"/>
                <a:cs typeface="Tahoma" panose="020B0604030504040204" pitchFamily="34" charset="0"/>
              </a:rPr>
              <a:t>28/7</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gn="just">
              <a:lnSpc>
                <a:spcPct val="110000"/>
              </a:lnSpc>
              <a:spcBef>
                <a:spcPts val="400"/>
              </a:spcBef>
              <a:buClr>
                <a:schemeClr val="accent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1" indent="-180975" algn="just">
              <a:lnSpc>
                <a:spcPct val="110000"/>
              </a:lnSpc>
              <a:spcBef>
                <a:spcPts val="400"/>
              </a:spcBef>
              <a:buClr>
                <a:schemeClr val="accent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gn="just">
              <a:lnSpc>
                <a:spcPct val="110000"/>
              </a:lnSpc>
              <a:spcBef>
                <a:spcPts val="400"/>
              </a:spcBef>
              <a:buClr>
                <a:schemeClr val="accent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0"/>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0"/>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9834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411760" y="260648"/>
            <a:ext cx="6732240"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Outros pontos – Questões tributárias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CaixaDeTexto 4"/>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251520" y="908720"/>
            <a:ext cx="8640960" cy="1384995"/>
          </a:xfrm>
          <a:prstGeom prst="rect">
            <a:avLst/>
          </a:prstGeom>
        </p:spPr>
        <p:txBody>
          <a:bodyPr wrap="square">
            <a:spAutoFit/>
          </a:bodyPr>
          <a:lstStyle/>
          <a:p>
            <a:pPr lvl="0"/>
            <a:r>
              <a:rPr lang="pt-BR" sz="1400" b="1" dirty="0">
                <a:latin typeface="Tahoma" panose="020B0604030504040204" pitchFamily="34" charset="0"/>
                <a:ea typeface="Tahoma" panose="020B0604030504040204" pitchFamily="34" charset="0"/>
                <a:cs typeface="Tahoma" panose="020B0604030504040204" pitchFamily="34" charset="0"/>
              </a:rPr>
              <a:t>Tributação na </a:t>
            </a:r>
            <a:r>
              <a:rPr lang="pt-BR" sz="1400" b="1" dirty="0" smtClean="0">
                <a:latin typeface="Tahoma" panose="020B0604030504040204" pitchFamily="34" charset="0"/>
                <a:ea typeface="Tahoma" panose="020B0604030504040204" pitchFamily="34" charset="0"/>
                <a:cs typeface="Tahoma" panose="020B0604030504040204" pitchFamily="34" charset="0"/>
              </a:rPr>
              <a:t>permuta</a:t>
            </a:r>
          </a:p>
          <a:p>
            <a:pPr lvl="0"/>
            <a:endParaRPr lang="pt-BR" sz="1400" b="1" dirty="0">
              <a:latin typeface="Tahoma" panose="020B0604030504040204" pitchFamily="34" charset="0"/>
              <a:ea typeface="Tahoma" panose="020B0604030504040204" pitchFamily="34" charset="0"/>
              <a:cs typeface="Tahoma" panose="020B0604030504040204" pitchFamily="34" charset="0"/>
            </a:endParaRPr>
          </a:p>
          <a:p>
            <a:pPr lvl="0"/>
            <a:r>
              <a:rPr lang="pt-BR" sz="1400" b="1" dirty="0">
                <a:latin typeface="Tahoma" panose="020B0604030504040204" pitchFamily="34" charset="0"/>
                <a:ea typeface="Tahoma" panose="020B0604030504040204" pitchFamily="34" charset="0"/>
                <a:cs typeface="Tahoma" panose="020B0604030504040204" pitchFamily="34" charset="0"/>
              </a:rPr>
              <a:t>Tributação </a:t>
            </a:r>
            <a:r>
              <a:rPr lang="pt-BR" sz="1400" b="1" dirty="0" smtClean="0">
                <a:latin typeface="Tahoma" panose="020B0604030504040204" pitchFamily="34" charset="0"/>
                <a:ea typeface="Tahoma" panose="020B0604030504040204" pitchFamily="34" charset="0"/>
                <a:cs typeface="Tahoma" panose="020B0604030504040204" pitchFamily="34" charset="0"/>
              </a:rPr>
              <a:t>da </a:t>
            </a:r>
            <a:r>
              <a:rPr lang="pt-BR" sz="1400" b="1" dirty="0">
                <a:latin typeface="Tahoma" panose="020B0604030504040204" pitchFamily="34" charset="0"/>
                <a:ea typeface="Tahoma" panose="020B0604030504040204" pitchFamily="34" charset="0"/>
                <a:cs typeface="Tahoma" panose="020B0604030504040204" pitchFamily="34" charset="0"/>
              </a:rPr>
              <a:t>receita </a:t>
            </a:r>
            <a:r>
              <a:rPr lang="pt-BR" sz="1400" b="1" dirty="0" smtClean="0">
                <a:latin typeface="Tahoma" panose="020B0604030504040204" pitchFamily="34" charset="0"/>
                <a:ea typeface="Tahoma" panose="020B0604030504040204" pitchFamily="34" charset="0"/>
                <a:cs typeface="Tahoma" panose="020B0604030504040204" pitchFamily="34" charset="0"/>
              </a:rPr>
              <a:t>financeira</a:t>
            </a:r>
          </a:p>
          <a:p>
            <a:pPr lvl="0"/>
            <a:endParaRPr lang="pt-BR" sz="1400" b="1" dirty="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Modelo </a:t>
            </a:r>
            <a:r>
              <a:rPr lang="pt-BR" sz="1400" b="1" dirty="0" smtClean="0">
                <a:latin typeface="Tahoma" panose="020B0604030504040204" pitchFamily="34" charset="0"/>
                <a:ea typeface="Tahoma" panose="020B0604030504040204" pitchFamily="34" charset="0"/>
                <a:cs typeface="Tahoma" panose="020B0604030504040204" pitchFamily="34" charset="0"/>
              </a:rPr>
              <a:t>Holding </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err="1">
                <a:latin typeface="Tahoma" panose="020B0604030504040204" pitchFamily="34" charset="0"/>
                <a:ea typeface="Tahoma" panose="020B0604030504040204" pitchFamily="34" charset="0"/>
                <a:cs typeface="Tahoma" panose="020B0604030504040204" pitchFamily="34" charset="0"/>
              </a:rPr>
              <a:t>SPEs</a:t>
            </a:r>
            <a:r>
              <a:rPr lang="pt-BR" sz="1400" b="1" dirty="0">
                <a:latin typeface="Tahoma" panose="020B0604030504040204" pitchFamily="34" charset="0"/>
                <a:ea typeface="Tahoma" panose="020B0604030504040204" pitchFamily="34" charset="0"/>
                <a:cs typeface="Tahoma" panose="020B0604030504040204" pitchFamily="34" charset="0"/>
              </a:rPr>
              <a:t> – Dra. Ana Carolina – Esc. Levy Salomão</a:t>
            </a:r>
          </a:p>
          <a:p>
            <a:pPr lvl="0"/>
            <a:r>
              <a:rPr lang="pt-BR" sz="1400" b="1" dirty="0" smtClean="0">
                <a:latin typeface="Tahoma" panose="020B0604030504040204" pitchFamily="34" charset="0"/>
                <a:ea typeface="Tahoma" panose="020B0604030504040204" pitchFamily="34" charset="0"/>
                <a:cs typeface="Tahoma" panose="020B0604030504040204" pitchFamily="34" charset="0"/>
              </a:rPr>
              <a:t> </a:t>
            </a:r>
          </a:p>
        </p:txBody>
      </p:sp>
      <p:pic>
        <p:nvPicPr>
          <p:cNvPr id="8" name="Imagem 7"/>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3953372" y="-488876"/>
            <a:ext cx="419813" cy="5375245"/>
          </a:xfrm>
          <a:prstGeom prst="rect">
            <a:avLst/>
          </a:prstGeom>
        </p:spPr>
      </p:pic>
      <p:sp>
        <p:nvSpPr>
          <p:cNvPr id="10" name="Retângulo 9"/>
          <p:cNvSpPr/>
          <p:nvPr/>
        </p:nvSpPr>
        <p:spPr>
          <a:xfrm>
            <a:off x="323528" y="2492896"/>
            <a:ext cx="7848872" cy="3323987"/>
          </a:xfrm>
          <a:prstGeom prst="rect">
            <a:avLst/>
          </a:prstGeom>
        </p:spPr>
        <p:txBody>
          <a:bodyPr wrap="square">
            <a:spAutoFit/>
          </a:bodyPr>
          <a:lstStyle/>
          <a:p>
            <a:pPr>
              <a:lnSpc>
                <a:spcPct val="150000"/>
              </a:lnSpc>
            </a:pPr>
            <a:r>
              <a:rPr lang="pt-BR" sz="1400" b="1" dirty="0">
                <a:latin typeface="Tahoma" panose="020B0604030504040204" pitchFamily="34" charset="0"/>
                <a:ea typeface="Tahoma" panose="020B0604030504040204" pitchFamily="34" charset="0"/>
                <a:cs typeface="Tahoma" panose="020B0604030504040204" pitchFamily="34" charset="0"/>
              </a:rPr>
              <a:t>Proposta </a:t>
            </a:r>
            <a:r>
              <a:rPr lang="pt-BR" sz="1400" b="1" dirty="0" smtClean="0">
                <a:latin typeface="Tahoma" panose="020B0604030504040204" pitchFamily="34" charset="0"/>
                <a:ea typeface="Tahoma" panose="020B0604030504040204" pitchFamily="34" charset="0"/>
                <a:cs typeface="Tahoma" panose="020B0604030504040204" pitchFamily="34" charset="0"/>
              </a:rPr>
              <a:t>de </a:t>
            </a:r>
            <a:r>
              <a:rPr lang="pt-BR" sz="1400" b="1" dirty="0">
                <a:latin typeface="Tahoma" panose="020B0604030504040204" pitchFamily="34" charset="0"/>
                <a:ea typeface="Tahoma" panose="020B0604030504040204" pitchFamily="34" charset="0"/>
                <a:cs typeface="Tahoma" panose="020B0604030504040204" pitchFamily="34" charset="0"/>
              </a:rPr>
              <a:t>participação com Grupos de Trabalho CBIC</a:t>
            </a:r>
          </a:p>
          <a:p>
            <a:pPr lvl="0">
              <a:lnSpc>
                <a:spcPct val="150000"/>
              </a:lnSpc>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Cobrança de ITBI na assinatura da PCV </a:t>
            </a:r>
            <a:r>
              <a:rPr lang="pt-BR" sz="1400" dirty="0">
                <a:latin typeface="Tahoma" panose="020B0604030504040204" pitchFamily="34" charset="0"/>
                <a:ea typeface="Tahoma" panose="020B0604030504040204" pitchFamily="34" charset="0"/>
                <a:cs typeface="Tahoma" panose="020B0604030504040204" pitchFamily="34" charset="0"/>
              </a:rPr>
              <a:t>– pres. do STF permitiu a cobrança por Salvador e abriu precedente.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a:p>
            <a:pPr lvl="0"/>
            <a:r>
              <a:rPr lang="pt-BR" sz="1400" b="1" dirty="0">
                <a:latin typeface="Tahoma" panose="020B0604030504040204" pitchFamily="34" charset="0"/>
                <a:ea typeface="Tahoma" panose="020B0604030504040204" pitchFamily="34" charset="0"/>
                <a:cs typeface="Tahoma" panose="020B0604030504040204" pitchFamily="34" charset="0"/>
              </a:rPr>
              <a:t>Cobrança de ISS na atividade de Incorporação Direta - </a:t>
            </a:r>
            <a:r>
              <a:rPr lang="pt-BR" sz="1400" dirty="0">
                <a:latin typeface="Tahoma" panose="020B0604030504040204" pitchFamily="34" charset="0"/>
                <a:ea typeface="Tahoma" panose="020B0604030504040204" pitchFamily="34" charset="0"/>
                <a:cs typeface="Tahoma" panose="020B0604030504040204" pitchFamily="34" charset="0"/>
              </a:rPr>
              <a:t>municípios que interpretam a incorporação como prestação de serviços</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lvl="0"/>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Permissão do abatimento de materiais e subempreitada na base de cálculo do ISS-QN PL 366/ </a:t>
            </a:r>
            <a:r>
              <a:rPr lang="pt-BR" sz="1400" b="1" dirty="0" smtClean="0">
                <a:latin typeface="Tahoma" panose="020B0604030504040204" pitchFamily="34" charset="0"/>
                <a:ea typeface="Tahoma" panose="020B0604030504040204" pitchFamily="34" charset="0"/>
                <a:cs typeface="Tahoma" panose="020B0604030504040204" pitchFamily="34" charset="0"/>
              </a:rPr>
              <a:t>2013</a:t>
            </a: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a:p>
            <a:pPr lvl="0"/>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0"/>
            <a:r>
              <a:rPr lang="pt-BR" sz="1400" b="1" dirty="0" smtClean="0">
                <a:latin typeface="Tahoma" panose="020B0604030504040204" pitchFamily="34" charset="0"/>
                <a:ea typeface="Tahoma" panose="020B0604030504040204" pitchFamily="34" charset="0"/>
                <a:cs typeface="Tahoma" panose="020B0604030504040204" pitchFamily="34" charset="0"/>
              </a:rPr>
              <a:t>Contribuição </a:t>
            </a:r>
            <a:r>
              <a:rPr lang="pt-BR" sz="1400" b="1" dirty="0">
                <a:latin typeface="Tahoma" panose="020B0604030504040204" pitchFamily="34" charset="0"/>
                <a:ea typeface="Tahoma" panose="020B0604030504040204" pitchFamily="34" charset="0"/>
                <a:cs typeface="Tahoma" panose="020B0604030504040204" pitchFamily="34" charset="0"/>
              </a:rPr>
              <a:t>da Seguridade Social (</a:t>
            </a:r>
            <a:r>
              <a:rPr lang="pt-BR" sz="1400" b="1" dirty="0" smtClean="0">
                <a:latin typeface="Tahoma" panose="020B0604030504040204" pitchFamily="34" charset="0"/>
                <a:ea typeface="Tahoma" panose="020B0604030504040204" pitchFamily="34" charset="0"/>
                <a:cs typeface="Tahoma" panose="020B0604030504040204" pitchFamily="34" charset="0"/>
              </a:rPr>
              <a:t>CSS)</a:t>
            </a:r>
            <a:r>
              <a:rPr lang="pt-BR" sz="1400" dirty="0" smtClean="0">
                <a:latin typeface="Tahoma" panose="020B0604030504040204" pitchFamily="34" charset="0"/>
                <a:ea typeface="Tahoma" panose="020B0604030504040204" pitchFamily="34" charset="0"/>
                <a:cs typeface="Tahoma" panose="020B0604030504040204" pitchFamily="34" charset="0"/>
              </a:rPr>
              <a:t>: PL </a:t>
            </a:r>
            <a:r>
              <a:rPr lang="pt-BR" sz="1400" dirty="0">
                <a:latin typeface="Tahoma" panose="020B0604030504040204" pitchFamily="34" charset="0"/>
                <a:ea typeface="Tahoma" panose="020B0604030504040204" pitchFamily="34" charset="0"/>
                <a:cs typeface="Tahoma" panose="020B0604030504040204" pitchFamily="34" charset="0"/>
              </a:rPr>
              <a:t>a ser </a:t>
            </a:r>
            <a:r>
              <a:rPr lang="pt-BR" sz="1400" dirty="0" smtClean="0">
                <a:latin typeface="Tahoma" panose="020B0604030504040204" pitchFamily="34" charset="0"/>
                <a:ea typeface="Tahoma" panose="020B0604030504040204" pitchFamily="34" charset="0"/>
                <a:cs typeface="Tahoma" panose="020B0604030504040204" pitchFamily="34" charset="0"/>
              </a:rPr>
              <a:t>apresentado pelo Governo Federal</a:t>
            </a:r>
          </a:p>
          <a:p>
            <a:pPr lvl="0"/>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731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p:cNvSpPr/>
          <p:nvPr/>
        </p:nvSpPr>
        <p:spPr>
          <a:xfrm>
            <a:off x="1440160" y="5571331"/>
            <a:ext cx="5724128" cy="305941"/>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411760" y="260648"/>
            <a:ext cx="6732240"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    O</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utras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pautas – Questões tributárias/ contábeis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tângulo 8"/>
          <p:cNvSpPr/>
          <p:nvPr/>
        </p:nvSpPr>
        <p:spPr>
          <a:xfrm>
            <a:off x="2483768" y="781254"/>
            <a:ext cx="4536504" cy="415498"/>
          </a:xfrm>
          <a:prstGeom prst="rect">
            <a:avLst/>
          </a:prstGeom>
        </p:spPr>
        <p:txBody>
          <a:bodyPr wrap="square">
            <a:spAutoFit/>
          </a:bodyPr>
          <a:lstStyle/>
          <a:p>
            <a:pPr lvl="0">
              <a:lnSpc>
                <a:spcPct val="150000"/>
              </a:lnSpc>
            </a:pPr>
            <a:r>
              <a:rPr lang="pt-BR" sz="1400" b="1" dirty="0">
                <a:latin typeface="Tahoma" panose="020B0604030504040204" pitchFamily="34" charset="0"/>
                <a:ea typeface="Tahoma" panose="020B0604030504040204" pitchFamily="34" charset="0"/>
                <a:cs typeface="Tahoma" panose="020B0604030504040204" pitchFamily="34" charset="0"/>
              </a:rPr>
              <a:t>Outras pautas para serem discutidas neste GT</a:t>
            </a:r>
          </a:p>
        </p:txBody>
      </p:sp>
      <p:sp>
        <p:nvSpPr>
          <p:cNvPr id="10" name="Retângulo 9"/>
          <p:cNvSpPr/>
          <p:nvPr/>
        </p:nvSpPr>
        <p:spPr>
          <a:xfrm>
            <a:off x="395536" y="1628800"/>
            <a:ext cx="3744416" cy="3206006"/>
          </a:xfrm>
          <a:prstGeom prst="rect">
            <a:avLst/>
          </a:prstGeom>
        </p:spPr>
        <p:txBody>
          <a:bodyPr wrap="square">
            <a:spAutoFit/>
          </a:bodyPr>
          <a:lstStyle/>
          <a:p>
            <a:pPr lvl="0">
              <a:lnSpc>
                <a:spcPct val="150000"/>
              </a:lnSpc>
            </a:pPr>
            <a:r>
              <a:rPr lang="pt-BR" sz="1400" b="1" dirty="0" smtClean="0">
                <a:latin typeface="Tahoma" panose="020B0604030504040204" pitchFamily="34" charset="0"/>
                <a:ea typeface="Tahoma" panose="020B0604030504040204" pitchFamily="34" charset="0"/>
                <a:cs typeface="Tahoma" panose="020B0604030504040204" pitchFamily="34" charset="0"/>
              </a:rPr>
              <a:t>Assuntos </a:t>
            </a:r>
            <a:r>
              <a:rPr lang="pt-BR" sz="1400" b="1" dirty="0">
                <a:latin typeface="Tahoma" panose="020B0604030504040204" pitchFamily="34" charset="0"/>
                <a:ea typeface="Tahoma" panose="020B0604030504040204" pitchFamily="34" charset="0"/>
                <a:cs typeface="Tahoma" panose="020B0604030504040204" pitchFamily="34" charset="0"/>
              </a:rPr>
              <a:t>Contábeis</a:t>
            </a:r>
          </a:p>
          <a:p>
            <a:pPr marL="180975" lvl="0" indent="-180975">
              <a:lnSpc>
                <a:spcPct val="150000"/>
              </a:lnSpc>
              <a:spcBef>
                <a:spcPts val="400"/>
              </a:spcBef>
              <a:buClr>
                <a:schemeClr val="accent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Práticas contábeis (Contingências, Indenizações, Garantia, receita e despesa financeira, etc.)</a:t>
            </a:r>
          </a:p>
          <a:p>
            <a:pPr marL="180975" lvl="0" indent="-180975">
              <a:lnSpc>
                <a:spcPct val="150000"/>
              </a:lnSpc>
              <a:spcBef>
                <a:spcPts val="400"/>
              </a:spcBef>
              <a:buClr>
                <a:schemeClr val="accent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Apropriação de despesas compartilhadas;</a:t>
            </a:r>
          </a:p>
          <a:p>
            <a:pPr marL="180975" lvl="0" indent="-180975">
              <a:lnSpc>
                <a:spcPct val="150000"/>
              </a:lnSpc>
              <a:spcBef>
                <a:spcPts val="400"/>
              </a:spcBef>
              <a:buClr>
                <a:schemeClr val="accent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Custos indiretos de construção; </a:t>
            </a:r>
          </a:p>
          <a:p>
            <a:pPr marL="180975" lvl="0" indent="-180975">
              <a:lnSpc>
                <a:spcPct val="150000"/>
              </a:lnSpc>
              <a:spcBef>
                <a:spcPts val="400"/>
              </a:spcBef>
              <a:buClr>
                <a:schemeClr val="accent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Adoção da Lei 12.973/14.</a:t>
            </a:r>
          </a:p>
          <a:p>
            <a:pPr lvl="0">
              <a:lnSpc>
                <a:spcPct val="150000"/>
              </a:lnSpc>
            </a:pPr>
            <a:endParaRPr lang="pt-BR" sz="1400" b="1" dirty="0">
              <a:latin typeface="Tahoma" panose="020B0604030504040204" pitchFamily="34" charset="0"/>
              <a:ea typeface="Tahoma" panose="020B0604030504040204" pitchFamily="34" charset="0"/>
              <a:cs typeface="Tahoma" panose="020B0604030504040204" pitchFamily="34" charset="0"/>
            </a:endParaRPr>
          </a:p>
          <a:p>
            <a:pPr lvl="0">
              <a:lnSpc>
                <a:spcPct val="150000"/>
              </a:lnSpc>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4572000" y="1556792"/>
            <a:ext cx="4320480" cy="3359894"/>
          </a:xfrm>
          <a:prstGeom prst="rect">
            <a:avLst/>
          </a:prstGeom>
        </p:spPr>
        <p:txBody>
          <a:bodyPr wrap="square">
            <a:spAutoFit/>
          </a:bodyPr>
          <a:lstStyle/>
          <a:p>
            <a:pPr lvl="0">
              <a:lnSpc>
                <a:spcPct val="150000"/>
              </a:lnSpc>
            </a:pPr>
            <a:r>
              <a:rPr lang="pt-BR" sz="1400" b="1" dirty="0">
                <a:latin typeface="Tahoma" panose="020B0604030504040204" pitchFamily="34" charset="0"/>
                <a:ea typeface="Tahoma" panose="020B0604030504040204" pitchFamily="34" charset="0"/>
                <a:cs typeface="Tahoma" panose="020B0604030504040204" pitchFamily="34" charset="0"/>
              </a:rPr>
              <a:t>Assuntos Tributários</a:t>
            </a:r>
          </a:p>
          <a:p>
            <a:pPr marL="180975" indent="-180975">
              <a:lnSpc>
                <a:spcPct val="150000"/>
              </a:lnSpc>
              <a:spcBef>
                <a:spcPts val="400"/>
              </a:spcBef>
              <a:buClr>
                <a:schemeClr val="accent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Tributação </a:t>
            </a:r>
            <a:r>
              <a:rPr lang="pt-BR" sz="1400" dirty="0">
                <a:latin typeface="Tahoma" panose="020B0604030504040204" pitchFamily="34" charset="0"/>
                <a:ea typeface="Tahoma" panose="020B0604030504040204" pitchFamily="34" charset="0"/>
                <a:cs typeface="Tahoma" panose="020B0604030504040204" pitchFamily="34" charset="0"/>
              </a:rPr>
              <a:t>das aplicações financeiras</a:t>
            </a:r>
          </a:p>
          <a:p>
            <a:pPr marL="180975" indent="-180975">
              <a:lnSpc>
                <a:spcPct val="150000"/>
              </a:lnSpc>
              <a:spcBef>
                <a:spcPts val="400"/>
              </a:spcBef>
              <a:buClr>
                <a:schemeClr val="accent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Tributação no patrimônio de afetação</a:t>
            </a:r>
          </a:p>
          <a:p>
            <a:pPr marL="180975" indent="-180975">
              <a:lnSpc>
                <a:spcPct val="150000"/>
              </a:lnSpc>
              <a:spcBef>
                <a:spcPts val="400"/>
              </a:spcBef>
              <a:buClr>
                <a:schemeClr val="accent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Bases tributáveis</a:t>
            </a:r>
          </a:p>
          <a:p>
            <a:pPr marL="180975" indent="-180975">
              <a:lnSpc>
                <a:spcPct val="150000"/>
              </a:lnSpc>
              <a:spcBef>
                <a:spcPts val="400"/>
              </a:spcBef>
              <a:buClr>
                <a:schemeClr val="accent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Escrituração Fiscal Digital - contribuições</a:t>
            </a:r>
          </a:p>
          <a:p>
            <a:pPr marL="180975" indent="-180975">
              <a:lnSpc>
                <a:spcPct val="150000"/>
              </a:lnSpc>
              <a:spcBef>
                <a:spcPts val="400"/>
              </a:spcBef>
              <a:buClr>
                <a:schemeClr val="accent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Escrituração Contábil </a:t>
            </a:r>
            <a:r>
              <a:rPr lang="pt-BR" sz="1400" dirty="0" smtClean="0">
                <a:latin typeface="Tahoma" panose="020B0604030504040204" pitchFamily="34" charset="0"/>
                <a:ea typeface="Tahoma" panose="020B0604030504040204" pitchFamily="34" charset="0"/>
                <a:cs typeface="Tahoma" panose="020B0604030504040204" pitchFamily="34" charset="0"/>
              </a:rPr>
              <a:t>Fiscal</a:t>
            </a:r>
          </a:p>
          <a:p>
            <a:pPr marL="180975" indent="-180975">
              <a:lnSpc>
                <a:spcPct val="150000"/>
              </a:lnSpc>
              <a:spcBef>
                <a:spcPts val="400"/>
              </a:spcBef>
              <a:buClr>
                <a:schemeClr val="accent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Desoneração da Folha</a:t>
            </a:r>
          </a:p>
          <a:p>
            <a:pPr marL="180975" indent="-180975">
              <a:lnSpc>
                <a:spcPct val="150000"/>
              </a:lnSpc>
              <a:spcBef>
                <a:spcPts val="400"/>
              </a:spcBef>
              <a:buClr>
                <a:schemeClr val="accent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Uniformização do RET</a:t>
            </a: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lvl="0" indent="-285750">
              <a:lnSpc>
                <a:spcPct val="150000"/>
              </a:lnSpc>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12"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a:off x="4139952" y="1196752"/>
            <a:ext cx="288032" cy="4104456"/>
          </a:xfrm>
          <a:prstGeom prst="rect">
            <a:avLst/>
          </a:prstGeom>
        </p:spPr>
      </p:pic>
      <p:sp>
        <p:nvSpPr>
          <p:cNvPr id="13" name="Retângulo 12"/>
          <p:cNvSpPr/>
          <p:nvPr/>
        </p:nvSpPr>
        <p:spPr>
          <a:xfrm>
            <a:off x="1547664" y="5517232"/>
            <a:ext cx="5580112" cy="415498"/>
          </a:xfrm>
          <a:prstGeom prst="rect">
            <a:avLst/>
          </a:prstGeom>
        </p:spPr>
        <p:txBody>
          <a:bodyPr wrap="square">
            <a:spAutoFit/>
          </a:bodyPr>
          <a:lstStyle/>
          <a:p>
            <a:pPr lvl="0">
              <a:lnSpc>
                <a:spcPct val="150000"/>
              </a:lnSpc>
            </a:pPr>
            <a:r>
              <a:rPr lang="pt-BR" sz="1400" b="1" dirty="0">
                <a:latin typeface="Tahoma" panose="020B0604030504040204" pitchFamily="34" charset="0"/>
                <a:ea typeface="Tahoma" panose="020B0604030504040204" pitchFamily="34" charset="0"/>
                <a:cs typeface="Tahoma" panose="020B0604030504040204" pitchFamily="34" charset="0"/>
              </a:rPr>
              <a:t>Próxima </a:t>
            </a:r>
            <a:r>
              <a:rPr lang="pt-BR" sz="1400" b="1" dirty="0" smtClean="0">
                <a:latin typeface="Tahoma" panose="020B0604030504040204" pitchFamily="34" charset="0"/>
                <a:ea typeface="Tahoma" panose="020B0604030504040204" pitchFamily="34" charset="0"/>
                <a:cs typeface="Tahoma" panose="020B0604030504040204" pitchFamily="34" charset="0"/>
              </a:rPr>
              <a:t>reunião pré-agendada </a:t>
            </a:r>
            <a:r>
              <a:rPr lang="pt-BR" sz="1400" b="1" dirty="0">
                <a:latin typeface="Tahoma" panose="020B0604030504040204" pitchFamily="34" charset="0"/>
                <a:ea typeface="Tahoma" panose="020B0604030504040204" pitchFamily="34" charset="0"/>
                <a:cs typeface="Tahoma" panose="020B0604030504040204" pitchFamily="34" charset="0"/>
              </a:rPr>
              <a:t>para 5ª-feira, </a:t>
            </a:r>
            <a:r>
              <a:rPr lang="pt-BR" sz="1400" b="1" dirty="0" smtClean="0">
                <a:latin typeface="Tahoma" panose="020B0604030504040204" pitchFamily="34" charset="0"/>
                <a:ea typeface="Tahoma" panose="020B0604030504040204" pitchFamily="34" charset="0"/>
                <a:cs typeface="Tahoma" panose="020B0604030504040204" pitchFamily="34" charset="0"/>
              </a:rPr>
              <a:t>6/8 </a:t>
            </a:r>
            <a:r>
              <a:rPr lang="pt-BR" sz="1400" b="1" dirty="0">
                <a:latin typeface="Tahoma" panose="020B0604030504040204" pitchFamily="34" charset="0"/>
                <a:ea typeface="Tahoma" panose="020B0604030504040204" pitchFamily="34" charset="0"/>
                <a:cs typeface="Tahoma" panose="020B0604030504040204" pitchFamily="34" charset="0"/>
              </a:rPr>
              <a:t>às 14h30</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408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p:bldP spid="10" grpId="0"/>
      <p:bldP spid="11" grpId="0"/>
      <p:bldP spid="13" grpId="0"/>
    </p:bld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M_on_target">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TECNISA">
      <a:dk1>
        <a:srgbClr val="000000"/>
      </a:dk1>
      <a:lt1>
        <a:srgbClr val="FFFFFF"/>
      </a:lt1>
      <a:dk2>
        <a:srgbClr val="FFFFFF"/>
      </a:dk2>
      <a:lt2>
        <a:srgbClr val="F2F2F2"/>
      </a:lt2>
      <a:accent1>
        <a:srgbClr val="800000"/>
      </a:accent1>
      <a:accent2>
        <a:srgbClr val="CC0000"/>
      </a:accent2>
      <a:accent3>
        <a:srgbClr val="EC7474"/>
      </a:accent3>
      <a:accent4>
        <a:srgbClr val="323232"/>
      </a:accent4>
      <a:accent5>
        <a:srgbClr val="7D7D7D"/>
      </a:accent5>
      <a:accent6>
        <a:srgbClr val="C8C8C8"/>
      </a:accent6>
      <a:hlink>
        <a:srgbClr val="FFFFFF"/>
      </a:hlink>
      <a:folHlink>
        <a:srgbClr val="FFFFFF"/>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43876</TotalTime>
  <Words>3396</Words>
  <Application>Microsoft Office PowerPoint</Application>
  <PresentationFormat>Apresentação na tela (4:3)</PresentationFormat>
  <Paragraphs>697</Paragraphs>
  <Slides>43</Slides>
  <Notes>5</Notes>
  <HiddenSlides>0</HiddenSlides>
  <MMClips>0</MMClips>
  <ScaleCrop>false</ScaleCrop>
  <HeadingPairs>
    <vt:vector size="8" baseType="variant">
      <vt:variant>
        <vt:lpstr>Fontes usadas</vt:lpstr>
      </vt:variant>
      <vt:variant>
        <vt:i4>11</vt:i4>
      </vt:variant>
      <vt:variant>
        <vt:lpstr>Tema</vt:lpstr>
      </vt:variant>
      <vt:variant>
        <vt:i4>4</vt:i4>
      </vt:variant>
      <vt:variant>
        <vt:lpstr>Vínculos</vt:lpstr>
      </vt:variant>
      <vt:variant>
        <vt:i4>1</vt:i4>
      </vt:variant>
      <vt:variant>
        <vt:lpstr>Títulos de slides</vt:lpstr>
      </vt:variant>
      <vt:variant>
        <vt:i4>43</vt:i4>
      </vt:variant>
    </vt:vector>
  </HeadingPairs>
  <TitlesOfParts>
    <vt:vector size="59" baseType="lpstr">
      <vt:lpstr>Arial</vt:lpstr>
      <vt:lpstr>BlissL</vt:lpstr>
      <vt:lpstr>Calibri</vt:lpstr>
      <vt:lpstr>Calibri Light</vt:lpstr>
      <vt:lpstr>Helvetica</vt:lpstr>
      <vt:lpstr>Segoe UI</vt:lpstr>
      <vt:lpstr>Segoe UI Semilight</vt:lpstr>
      <vt:lpstr>Tahoma</vt:lpstr>
      <vt:lpstr>Times New Roman</vt:lpstr>
      <vt:lpstr>Trebuchet MS</vt:lpstr>
      <vt:lpstr>Univers LT Std 47 Cn Lt</vt:lpstr>
      <vt:lpstr>Sessões</vt:lpstr>
      <vt:lpstr>PM_on_target</vt:lpstr>
      <vt:lpstr>1_Sessões</vt:lpstr>
      <vt:lpstr>Tema do Office</vt:lpstr>
      <vt:lpstr>C:\Projetos (local)\Abrainc\_Relatórios\201507\Indicadores de Mercado\Consolidado\Consolidado_graficos.xlsx!Plan1!L1C1:L12C4</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Síntese dos resultados</vt:lpstr>
      <vt:lpstr>Introdução</vt:lpstr>
      <vt:lpstr> Unidades Lançadas  [acumulado em 3 meses] </vt:lpstr>
      <vt:lpstr>VGV Lançado (R$ milhões)  [acumulado em 3 meses]</vt:lpstr>
      <vt:lpstr>Unidades Vendidas  [acumulado em 3 meses]</vt:lpstr>
      <vt:lpstr>Valor das Vendas (R$ milhões)  [acumulado em 3 meses]</vt:lpstr>
      <vt:lpstr>Total de unidades ofertadas </vt:lpstr>
      <vt:lpstr>Apresentação do PowerPoint</vt:lpstr>
      <vt:lpstr>Unidades Entregues  [acumulado em 3 meses]</vt:lpstr>
      <vt:lpstr>Distratos/Entregas (unidades) [Média móvel de 3 meses]</vt:lpstr>
      <vt:lpstr> Taxa de Inadimplência (90 dias)  [Saldo em atraso potencial - (bilhões de R$)/Saldo credor (bilhões de R$)]*  </vt:lpstr>
      <vt:lpstr>Apresentação do PowerPoint</vt:lpstr>
      <vt:lpstr>Apresentação do PowerPoint</vt:lpstr>
      <vt:lpstr>Estudo sobre o novo modelo de financiamento</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Abrainc5</cp:lastModifiedBy>
  <cp:revision>3812</cp:revision>
  <cp:lastPrinted>2014-08-22T11:18:02Z</cp:lastPrinted>
  <dcterms:created xsi:type="dcterms:W3CDTF">2009-08-13T21:08:28Z</dcterms:created>
  <dcterms:modified xsi:type="dcterms:W3CDTF">2015-07-27T21:37:04Z</dcterms:modified>
</cp:coreProperties>
</file>