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4.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712" r:id="rId2"/>
    <p:sldMasterId id="2147483725" r:id="rId3"/>
  </p:sldMasterIdLst>
  <p:notesMasterIdLst>
    <p:notesMasterId r:id="rId46"/>
  </p:notesMasterIdLst>
  <p:handoutMasterIdLst>
    <p:handoutMasterId r:id="rId47"/>
  </p:handoutMasterIdLst>
  <p:sldIdLst>
    <p:sldId id="1695" r:id="rId4"/>
    <p:sldId id="1638" r:id="rId5"/>
    <p:sldId id="1642" r:id="rId6"/>
    <p:sldId id="1726" r:id="rId7"/>
    <p:sldId id="1372" r:id="rId8"/>
    <p:sldId id="1740" r:id="rId9"/>
    <p:sldId id="1694" r:id="rId10"/>
    <p:sldId id="1650" r:id="rId11"/>
    <p:sldId id="1798" r:id="rId12"/>
    <p:sldId id="1785" r:id="rId13"/>
    <p:sldId id="1792" r:id="rId14"/>
    <p:sldId id="1800" r:id="rId15"/>
    <p:sldId id="1801" r:id="rId16"/>
    <p:sldId id="1802" r:id="rId17"/>
    <p:sldId id="1803" r:id="rId18"/>
    <p:sldId id="1804" r:id="rId19"/>
    <p:sldId id="1791" r:id="rId20"/>
    <p:sldId id="1799" r:id="rId21"/>
    <p:sldId id="1729" r:id="rId22"/>
    <p:sldId id="1744" r:id="rId23"/>
    <p:sldId id="1745" r:id="rId24"/>
    <p:sldId id="1746" r:id="rId25"/>
    <p:sldId id="1739" r:id="rId26"/>
    <p:sldId id="1769" r:id="rId27"/>
    <p:sldId id="1770" r:id="rId28"/>
    <p:sldId id="1771" r:id="rId29"/>
    <p:sldId id="1772" r:id="rId30"/>
    <p:sldId id="1773" r:id="rId31"/>
    <p:sldId id="1720" r:id="rId32"/>
    <p:sldId id="1756" r:id="rId33"/>
    <p:sldId id="1757" r:id="rId34"/>
    <p:sldId id="1758" r:id="rId35"/>
    <p:sldId id="1759" r:id="rId36"/>
    <p:sldId id="1760" r:id="rId37"/>
    <p:sldId id="1761" r:id="rId38"/>
    <p:sldId id="1762" r:id="rId39"/>
    <p:sldId id="1763" r:id="rId40"/>
    <p:sldId id="1764" r:id="rId41"/>
    <p:sldId id="1765" r:id="rId42"/>
    <p:sldId id="1766" r:id="rId43"/>
    <p:sldId id="1767" r:id="rId44"/>
    <p:sldId id="1768" r:id="rId45"/>
  </p:sldIdLst>
  <p:sldSz cx="9144000" cy="6858000" type="screen4x3"/>
  <p:notesSz cx="6864350" cy="9996488"/>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E1"/>
    <a:srgbClr val="EBEBEB"/>
    <a:srgbClr val="DCDCDC"/>
    <a:srgbClr val="6E6E6E"/>
    <a:srgbClr val="D2D2D2"/>
    <a:srgbClr val="CDCDCD"/>
    <a:srgbClr val="C8C8C8"/>
    <a:srgbClr val="D7D7D7"/>
    <a:srgbClr val="BEBEB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6" autoAdjust="0"/>
    <p:restoredTop sz="94434" autoAdjust="0"/>
  </p:normalViewPr>
  <p:slideViewPr>
    <p:cSldViewPr>
      <p:cViewPr varScale="1">
        <p:scale>
          <a:sx n="74" d="100"/>
          <a:sy n="74" d="100"/>
        </p:scale>
        <p:origin x="1242"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oleObject" Target="file:///C:\Projetos%20(local)\Abrainc\_Relat&#243;rios\201507\Indicadores%20de%20Mercado\Consolidado\Consolidado_graficos.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Projetos%20(local)\Abrainc\_Relat&#243;rios\201507\Indicadores%20de%20Mercado\Consolidado\Consolidado_graficos.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Projetos%20(local)\Abrainc\_Relat&#243;rios\201507\Indicadores%20de%20Mercado\Consolidado\Consolidado_graficos.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C:\Projetos%20(local)\Abrainc\_Relat&#243;rios\201507\Indicadores%20de%20Mercado\Consolidado\Consolidado_graficos.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file:///C:\Projetos%20(local)\Abrainc\_Relat&#243;rios\201507\Indicadores%20de%20Mercado\Consolidado\Consolidado_graficos.xlsx"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Projetos%20(local)\Abrainc\_Relat&#243;rios\201507\Indicadores%20de%20Mercado\Consolidado\Consolidado_graficos.xlsx" TargetMode="External"/></Relationships>
</file>

<file path=ppt/charts/_rels/chart7.xml.rels><?xml version="1.0" encoding="UTF-8" standalone="yes"?>
<Relationships xmlns="http://schemas.openxmlformats.org/package/2006/relationships"><Relationship Id="rId2" Type="http://schemas.openxmlformats.org/officeDocument/2006/relationships/oleObject" Target="file:///C:\Projetos%20(local)\Abrainc\_Relat&#243;rios\201507\Indicadores%20de%20Mercado\Consolidado\Consolidado_graficos.xlsx"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Projetos%20(local)\Abrainc\_Relat&#243;rios\201507\Indicadores%20de%20Mercado\Consolidado\Consolidado_graficos.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Projetos%20(local)\Abrainc\_Relat&#243;rios\201507\Indicadores%20de%20Mercado\Cyrela\Cyrela_grafic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1"/>
          <c:order val="0"/>
          <c:tx>
            <c:strRef>
              <c:f>'Unidades Lançadas'!$O$1</c:f>
              <c:strCache>
                <c:ptCount val="1"/>
                <c:pt idx="0">
                  <c:v>Consolidado</c:v>
                </c:pt>
              </c:strCache>
            </c:strRef>
          </c:tx>
          <c:spPr>
            <a:solidFill>
              <a:schemeClr val="accent1">
                <a:lumMod val="75000"/>
              </a:schemeClr>
            </a:solidFill>
            <a:ln>
              <a:solidFill>
                <a:schemeClr val="accent1">
                  <a:lumMod val="50000"/>
                </a:schemeClr>
              </a:solidFill>
            </a:ln>
          </c:spPr>
          <c:invertIfNegative val="0"/>
          <c:cat>
            <c:numRef>
              <c:f>'Unidades Lançadas'!$L$4:$L$18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'Unidades Lançadas'!$O$4:$O$18</c:f>
              <c:numCache>
                <c:formatCode>#,##0</c:formatCode>
                <c:ptCount val="15"/>
                <c:pt idx="0">
                  <c:v>15454</c:v>
                </c:pt>
                <c:pt idx="1">
                  <c:v>17710</c:v>
                </c:pt>
                <c:pt idx="2">
                  <c:v>21962</c:v>
                </c:pt>
                <c:pt idx="3">
                  <c:v>18476</c:v>
                </c:pt>
                <c:pt idx="4">
                  <c:v>16326</c:v>
                </c:pt>
                <c:pt idx="5">
                  <c:v>11597</c:v>
                </c:pt>
                <c:pt idx="6">
                  <c:v>12784</c:v>
                </c:pt>
                <c:pt idx="7">
                  <c:v>13955</c:v>
                </c:pt>
                <c:pt idx="8">
                  <c:v>16907</c:v>
                </c:pt>
                <c:pt idx="9">
                  <c:v>22393</c:v>
                </c:pt>
                <c:pt idx="10">
                  <c:v>21457</c:v>
                </c:pt>
                <c:pt idx="11">
                  <c:v>18334</c:v>
                </c:pt>
                <c:pt idx="12">
                  <c:v>11832</c:v>
                </c:pt>
                <c:pt idx="13">
                  <c:v>12968</c:v>
                </c:pt>
                <c:pt idx="14">
                  <c:v>12751</c:v>
                </c:pt>
              </c:numCache>
            </c:numRef>
          </c:val>
        </c:ser>
        <c:dLbls>
          <c:showLegendKey val="0"/>
          <c:showVal val="0"/>
          <c:showCatName val="0"/>
          <c:showSerName val="0"/>
          <c:showPercent val="0"/>
          <c:showBubbleSize val="0"/>
        </c:dLbls>
        <c:gapWidth val="50"/>
        <c:overlap val="100"/>
        <c:axId val="306027264"/>
        <c:axId val="306028048"/>
      </c:barChart>
      <c:lineChart>
        <c:grouping val="standard"/>
        <c:varyColors val="0"/>
        <c:ser>
          <c:idx val="2"/>
          <c:order val="1"/>
          <c:spPr>
            <a:ln>
              <a:noFill/>
            </a:ln>
          </c:spPr>
          <c:marker>
            <c:symbol val="none"/>
          </c:marker>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'Unidades Lançadas'!$L$4:$L$18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'Unidades Lançadas'!$O$4:$O$18</c:f>
              <c:numCache>
                <c:formatCode>#,##0</c:formatCode>
                <c:ptCount val="15"/>
                <c:pt idx="0">
                  <c:v>15454</c:v>
                </c:pt>
                <c:pt idx="1">
                  <c:v>17710</c:v>
                </c:pt>
                <c:pt idx="2">
                  <c:v>21962</c:v>
                </c:pt>
                <c:pt idx="3">
                  <c:v>18476</c:v>
                </c:pt>
                <c:pt idx="4">
                  <c:v>16326</c:v>
                </c:pt>
                <c:pt idx="5">
                  <c:v>11597</c:v>
                </c:pt>
                <c:pt idx="6">
                  <c:v>12784</c:v>
                </c:pt>
                <c:pt idx="7">
                  <c:v>13955</c:v>
                </c:pt>
                <c:pt idx="8">
                  <c:v>16907</c:v>
                </c:pt>
                <c:pt idx="9">
                  <c:v>22393</c:v>
                </c:pt>
                <c:pt idx="10">
                  <c:v>21457</c:v>
                </c:pt>
                <c:pt idx="11">
                  <c:v>18334</c:v>
                </c:pt>
                <c:pt idx="12">
                  <c:v>11832</c:v>
                </c:pt>
                <c:pt idx="13">
                  <c:v>12968</c:v>
                </c:pt>
                <c:pt idx="14">
                  <c:v>12751</c:v>
                </c:pt>
              </c:numCache>
            </c:numRef>
          </c:val>
          <c:smooth val="0"/>
        </c:ser>
        <c:dLbls>
          <c:showLegendKey val="0"/>
          <c:showVal val="0"/>
          <c:showCatName val="0"/>
          <c:showSerName val="0"/>
          <c:showPercent val="0"/>
          <c:showBubbleSize val="0"/>
        </c:dLbls>
        <c:marker val="1"/>
        <c:smooth val="0"/>
        <c:axId val="306027264"/>
        <c:axId val="306028048"/>
      </c:lineChart>
      <c:dateAx>
        <c:axId val="306027264"/>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306028048"/>
        <c:crosses val="autoZero"/>
        <c:auto val="1"/>
        <c:lblOffset val="100"/>
        <c:baseTimeUnit val="months"/>
      </c:dateAx>
      <c:valAx>
        <c:axId val="306028048"/>
        <c:scaling>
          <c:orientation val="minMax"/>
        </c:scaling>
        <c:delete val="0"/>
        <c:axPos val="l"/>
        <c:numFmt formatCode="#,##0" sourceLinked="1"/>
        <c:majorTickMark val="none"/>
        <c:minorTickMark val="none"/>
        <c:tickLblPos val="none"/>
        <c:crossAx val="306027264"/>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1"/>
          <c:order val="0"/>
          <c:tx>
            <c:strRef>
              <c:f>'VGV Lançado'!$O$1</c:f>
              <c:strCache>
                <c:ptCount val="1"/>
                <c:pt idx="0">
                  <c:v>Consolidado</c:v>
                </c:pt>
              </c:strCache>
            </c:strRef>
          </c:tx>
          <c:spPr>
            <a:solidFill>
              <a:schemeClr val="accent1">
                <a:lumMod val="75000"/>
              </a:schemeClr>
            </a:solidFill>
            <a:ln>
              <a:solidFill>
                <a:schemeClr val="accent1">
                  <a:lumMod val="50000"/>
                </a:schemeClr>
              </a:solidFill>
            </a:ln>
          </c:spPr>
          <c:invertIfNegative val="0"/>
          <c:cat>
            <c:numRef>
              <c:f>'VGV Lançado'!$L$4:$L$18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'VGV Lançado'!$O$4:$O$18</c:f>
              <c:numCache>
                <c:formatCode>#,##0</c:formatCode>
                <c:ptCount val="15"/>
                <c:pt idx="0">
                  <c:v>4308.1862040799997</c:v>
                </c:pt>
                <c:pt idx="1">
                  <c:v>5468.7058358699996</c:v>
                </c:pt>
                <c:pt idx="2">
                  <c:v>6569.99464816</c:v>
                </c:pt>
                <c:pt idx="3">
                  <c:v>5258.6923171500002</c:v>
                </c:pt>
                <c:pt idx="4">
                  <c:v>4065.6237803399999</c:v>
                </c:pt>
                <c:pt idx="5">
                  <c:v>2893.48445167</c:v>
                </c:pt>
                <c:pt idx="6">
                  <c:v>3219.3991763699996</c:v>
                </c:pt>
                <c:pt idx="7">
                  <c:v>4193.4817329599991</c:v>
                </c:pt>
                <c:pt idx="8">
                  <c:v>5310.0845202399996</c:v>
                </c:pt>
                <c:pt idx="9">
                  <c:v>6091.9088832399993</c:v>
                </c:pt>
                <c:pt idx="10">
                  <c:v>5351.6563123300002</c:v>
                </c:pt>
                <c:pt idx="11">
                  <c:v>3711.1851643100003</c:v>
                </c:pt>
                <c:pt idx="12">
                  <c:v>2102.9078195000002</c:v>
                </c:pt>
                <c:pt idx="13">
                  <c:v>2473.3850817299999</c:v>
                </c:pt>
                <c:pt idx="14">
                  <c:v>2631.2258213199998</c:v>
                </c:pt>
              </c:numCache>
            </c:numRef>
          </c:val>
        </c:ser>
        <c:dLbls>
          <c:showLegendKey val="0"/>
          <c:showVal val="0"/>
          <c:showCatName val="0"/>
          <c:showSerName val="0"/>
          <c:showPercent val="0"/>
          <c:showBubbleSize val="0"/>
        </c:dLbls>
        <c:gapWidth val="50"/>
        <c:overlap val="100"/>
        <c:axId val="306020992"/>
        <c:axId val="306021384"/>
      </c:barChart>
      <c:lineChart>
        <c:grouping val="standard"/>
        <c:varyColors val="0"/>
        <c:ser>
          <c:idx val="2"/>
          <c:order val="1"/>
          <c:spPr>
            <a:ln>
              <a:noFill/>
            </a:ln>
          </c:spPr>
          <c:marker>
            <c:symbol val="none"/>
          </c:marker>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'VGV Lançado'!$L$4:$L$18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'VGV Lançado'!$O$4:$O$18</c:f>
              <c:numCache>
                <c:formatCode>#,##0</c:formatCode>
                <c:ptCount val="15"/>
                <c:pt idx="0">
                  <c:v>4308.1862040799997</c:v>
                </c:pt>
                <c:pt idx="1">
                  <c:v>5468.7058358699996</c:v>
                </c:pt>
                <c:pt idx="2">
                  <c:v>6569.99464816</c:v>
                </c:pt>
                <c:pt idx="3">
                  <c:v>5258.6923171500002</c:v>
                </c:pt>
                <c:pt idx="4">
                  <c:v>4065.6237803399999</c:v>
                </c:pt>
                <c:pt idx="5">
                  <c:v>2893.48445167</c:v>
                </c:pt>
                <c:pt idx="6">
                  <c:v>3219.3991763699996</c:v>
                </c:pt>
                <c:pt idx="7">
                  <c:v>4193.4817329599991</c:v>
                </c:pt>
                <c:pt idx="8">
                  <c:v>5310.0845202399996</c:v>
                </c:pt>
                <c:pt idx="9">
                  <c:v>6091.9088832399993</c:v>
                </c:pt>
                <c:pt idx="10">
                  <c:v>5351.6563123300002</c:v>
                </c:pt>
                <c:pt idx="11">
                  <c:v>3711.1851643100003</c:v>
                </c:pt>
                <c:pt idx="12">
                  <c:v>2102.9078195000002</c:v>
                </c:pt>
                <c:pt idx="13">
                  <c:v>2473.3850817299999</c:v>
                </c:pt>
                <c:pt idx="14">
                  <c:v>2631.2258213199998</c:v>
                </c:pt>
              </c:numCache>
            </c:numRef>
          </c:val>
          <c:smooth val="0"/>
        </c:ser>
        <c:dLbls>
          <c:showLegendKey val="0"/>
          <c:showVal val="0"/>
          <c:showCatName val="0"/>
          <c:showSerName val="0"/>
          <c:showPercent val="0"/>
          <c:showBubbleSize val="0"/>
        </c:dLbls>
        <c:marker val="1"/>
        <c:smooth val="0"/>
        <c:axId val="306020992"/>
        <c:axId val="306021384"/>
      </c:lineChart>
      <c:dateAx>
        <c:axId val="306020992"/>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306021384"/>
        <c:crosses val="autoZero"/>
        <c:auto val="1"/>
        <c:lblOffset val="100"/>
        <c:baseTimeUnit val="months"/>
      </c:dateAx>
      <c:valAx>
        <c:axId val="306021384"/>
        <c:scaling>
          <c:orientation val="minMax"/>
        </c:scaling>
        <c:delete val="0"/>
        <c:axPos val="l"/>
        <c:numFmt formatCode="#,##0" sourceLinked="1"/>
        <c:majorTickMark val="none"/>
        <c:minorTickMark val="none"/>
        <c:tickLblPos val="none"/>
        <c:crossAx val="306020992"/>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1"/>
          <c:order val="0"/>
          <c:tx>
            <c:strRef>
              <c:f>'Unidades Vendidas'!$O$1</c:f>
              <c:strCache>
                <c:ptCount val="1"/>
                <c:pt idx="0">
                  <c:v>Consolidado</c:v>
                </c:pt>
              </c:strCache>
            </c:strRef>
          </c:tx>
          <c:spPr>
            <a:solidFill>
              <a:schemeClr val="accent1">
                <a:lumMod val="75000"/>
              </a:schemeClr>
            </a:solidFill>
            <a:ln>
              <a:solidFill>
                <a:schemeClr val="accent1">
                  <a:lumMod val="50000"/>
                </a:schemeClr>
              </a:solidFill>
            </a:ln>
          </c:spPr>
          <c:invertIfNegative val="0"/>
          <c:cat>
            <c:numRef>
              <c:f>'Unidades Vendidas'!$L$4:$L$18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'Unidades Vendidas'!$O$4:$O$18</c:f>
              <c:numCache>
                <c:formatCode>#,##0</c:formatCode>
                <c:ptCount val="15"/>
                <c:pt idx="0">
                  <c:v>28733</c:v>
                </c:pt>
                <c:pt idx="1">
                  <c:v>29239</c:v>
                </c:pt>
                <c:pt idx="2">
                  <c:v>31671</c:v>
                </c:pt>
                <c:pt idx="3">
                  <c:v>30575</c:v>
                </c:pt>
                <c:pt idx="4">
                  <c:v>30571</c:v>
                </c:pt>
                <c:pt idx="5">
                  <c:v>28468</c:v>
                </c:pt>
                <c:pt idx="6">
                  <c:v>28572</c:v>
                </c:pt>
                <c:pt idx="7">
                  <c:v>28795</c:v>
                </c:pt>
                <c:pt idx="8">
                  <c:v>27740</c:v>
                </c:pt>
                <c:pt idx="9">
                  <c:v>28990</c:v>
                </c:pt>
                <c:pt idx="10">
                  <c:v>26449</c:v>
                </c:pt>
                <c:pt idx="11">
                  <c:v>25333</c:v>
                </c:pt>
                <c:pt idx="12">
                  <c:v>25391</c:v>
                </c:pt>
                <c:pt idx="13">
                  <c:v>26667</c:v>
                </c:pt>
                <c:pt idx="14">
                  <c:v>27700</c:v>
                </c:pt>
              </c:numCache>
            </c:numRef>
          </c:val>
        </c:ser>
        <c:dLbls>
          <c:showLegendKey val="0"/>
          <c:showVal val="0"/>
          <c:showCatName val="0"/>
          <c:showSerName val="0"/>
          <c:showPercent val="0"/>
          <c:showBubbleSize val="0"/>
        </c:dLbls>
        <c:gapWidth val="50"/>
        <c:overlap val="100"/>
        <c:axId val="306021776"/>
        <c:axId val="306025304"/>
      </c:barChart>
      <c:lineChart>
        <c:grouping val="standard"/>
        <c:varyColors val="0"/>
        <c:ser>
          <c:idx val="2"/>
          <c:order val="1"/>
          <c:spPr>
            <a:ln>
              <a:noFill/>
            </a:ln>
          </c:spPr>
          <c:marker>
            <c:symbol val="none"/>
          </c:marker>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'Unidades Vendidas'!$L$4:$L$18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'Unidades Vendidas'!$O$4:$O$18</c:f>
              <c:numCache>
                <c:formatCode>#,##0</c:formatCode>
                <c:ptCount val="15"/>
                <c:pt idx="0">
                  <c:v>28733</c:v>
                </c:pt>
                <c:pt idx="1">
                  <c:v>29239</c:v>
                </c:pt>
                <c:pt idx="2">
                  <c:v>31671</c:v>
                </c:pt>
                <c:pt idx="3">
                  <c:v>30575</c:v>
                </c:pt>
                <c:pt idx="4">
                  <c:v>30571</c:v>
                </c:pt>
                <c:pt idx="5">
                  <c:v>28468</c:v>
                </c:pt>
                <c:pt idx="6">
                  <c:v>28572</c:v>
                </c:pt>
                <c:pt idx="7">
                  <c:v>28795</c:v>
                </c:pt>
                <c:pt idx="8">
                  <c:v>27740</c:v>
                </c:pt>
                <c:pt idx="9">
                  <c:v>28990</c:v>
                </c:pt>
                <c:pt idx="10">
                  <c:v>26449</c:v>
                </c:pt>
                <c:pt idx="11">
                  <c:v>25333</c:v>
                </c:pt>
                <c:pt idx="12">
                  <c:v>25391</c:v>
                </c:pt>
                <c:pt idx="13">
                  <c:v>26667</c:v>
                </c:pt>
                <c:pt idx="14">
                  <c:v>27700</c:v>
                </c:pt>
              </c:numCache>
            </c:numRef>
          </c:val>
          <c:smooth val="0"/>
        </c:ser>
        <c:dLbls>
          <c:showLegendKey val="0"/>
          <c:showVal val="0"/>
          <c:showCatName val="0"/>
          <c:showSerName val="0"/>
          <c:showPercent val="0"/>
          <c:showBubbleSize val="0"/>
        </c:dLbls>
        <c:marker val="1"/>
        <c:smooth val="0"/>
        <c:axId val="306021776"/>
        <c:axId val="306025304"/>
      </c:lineChart>
      <c:dateAx>
        <c:axId val="306021776"/>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306025304"/>
        <c:crosses val="autoZero"/>
        <c:auto val="1"/>
        <c:lblOffset val="100"/>
        <c:baseTimeUnit val="months"/>
      </c:dateAx>
      <c:valAx>
        <c:axId val="306025304"/>
        <c:scaling>
          <c:orientation val="minMax"/>
          <c:min val="15000"/>
        </c:scaling>
        <c:delete val="0"/>
        <c:axPos val="l"/>
        <c:numFmt formatCode="#,##0" sourceLinked="1"/>
        <c:majorTickMark val="none"/>
        <c:minorTickMark val="none"/>
        <c:tickLblPos val="none"/>
        <c:crossAx val="306021776"/>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1"/>
          <c:order val="0"/>
          <c:tx>
            <c:strRef>
              <c:f>'Valor das Vendas'!$O$1</c:f>
              <c:strCache>
                <c:ptCount val="1"/>
                <c:pt idx="0">
                  <c:v>Consolidado</c:v>
                </c:pt>
              </c:strCache>
            </c:strRef>
          </c:tx>
          <c:spPr>
            <a:solidFill>
              <a:schemeClr val="accent1">
                <a:lumMod val="75000"/>
              </a:schemeClr>
            </a:solidFill>
            <a:ln>
              <a:solidFill>
                <a:schemeClr val="accent1">
                  <a:lumMod val="50000"/>
                </a:schemeClr>
              </a:solidFill>
            </a:ln>
          </c:spPr>
          <c:invertIfNegative val="0"/>
          <c:cat>
            <c:numRef>
              <c:f>'Valor das Vendas'!$L$4:$L$18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'Valor das Vendas'!$O$4:$O$18</c:f>
              <c:numCache>
                <c:formatCode>#,##0</c:formatCode>
                <c:ptCount val="15"/>
                <c:pt idx="0">
                  <c:v>6208.0431939400005</c:v>
                </c:pt>
                <c:pt idx="1">
                  <c:v>6668.9017660299996</c:v>
                </c:pt>
                <c:pt idx="2">
                  <c:v>7185.9460108700005</c:v>
                </c:pt>
                <c:pt idx="3">
                  <c:v>6959.1149943800001</c:v>
                </c:pt>
                <c:pt idx="4">
                  <c:v>6533.8231975799999</c:v>
                </c:pt>
                <c:pt idx="5">
                  <c:v>6138.1238037000003</c:v>
                </c:pt>
                <c:pt idx="6">
                  <c:v>6368.8957842200007</c:v>
                </c:pt>
                <c:pt idx="7">
                  <c:v>6749.4755752099991</c:v>
                </c:pt>
                <c:pt idx="8">
                  <c:v>6765.8184244199992</c:v>
                </c:pt>
                <c:pt idx="9">
                  <c:v>7024.1629184100002</c:v>
                </c:pt>
                <c:pt idx="10">
                  <c:v>6321.3397419899993</c:v>
                </c:pt>
                <c:pt idx="11">
                  <c:v>5757.56401998</c:v>
                </c:pt>
                <c:pt idx="12">
                  <c:v>5642.6031084100005</c:v>
                </c:pt>
                <c:pt idx="13">
                  <c:v>6005.1616345400007</c:v>
                </c:pt>
                <c:pt idx="14">
                  <c:v>6249.7227177200002</c:v>
                </c:pt>
              </c:numCache>
            </c:numRef>
          </c:val>
        </c:ser>
        <c:dLbls>
          <c:showLegendKey val="0"/>
          <c:showVal val="0"/>
          <c:showCatName val="0"/>
          <c:showSerName val="0"/>
          <c:showPercent val="0"/>
          <c:showBubbleSize val="0"/>
        </c:dLbls>
        <c:gapWidth val="50"/>
        <c:overlap val="100"/>
        <c:axId val="306023344"/>
        <c:axId val="308213360"/>
      </c:barChart>
      <c:lineChart>
        <c:grouping val="standard"/>
        <c:varyColors val="0"/>
        <c:ser>
          <c:idx val="2"/>
          <c:order val="1"/>
          <c:spPr>
            <a:ln>
              <a:noFill/>
            </a:ln>
          </c:spPr>
          <c:marker>
            <c:symbol val="none"/>
          </c:marker>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'Valor das Vendas'!$L$4:$L$18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'Valor das Vendas'!$O$4:$O$18</c:f>
              <c:numCache>
                <c:formatCode>#,##0</c:formatCode>
                <c:ptCount val="15"/>
                <c:pt idx="0">
                  <c:v>6208.0431939400005</c:v>
                </c:pt>
                <c:pt idx="1">
                  <c:v>6668.9017660299996</c:v>
                </c:pt>
                <c:pt idx="2">
                  <c:v>7185.9460108700005</c:v>
                </c:pt>
                <c:pt idx="3">
                  <c:v>6959.1149943800001</c:v>
                </c:pt>
                <c:pt idx="4">
                  <c:v>6533.8231975799999</c:v>
                </c:pt>
                <c:pt idx="5">
                  <c:v>6138.1238037000003</c:v>
                </c:pt>
                <c:pt idx="6">
                  <c:v>6368.8957842200007</c:v>
                </c:pt>
                <c:pt idx="7">
                  <c:v>6749.4755752099991</c:v>
                </c:pt>
                <c:pt idx="8">
                  <c:v>6765.8184244199992</c:v>
                </c:pt>
                <c:pt idx="9">
                  <c:v>7024.1629184100002</c:v>
                </c:pt>
                <c:pt idx="10">
                  <c:v>6321.3397419899993</c:v>
                </c:pt>
                <c:pt idx="11">
                  <c:v>5757.56401998</c:v>
                </c:pt>
                <c:pt idx="12">
                  <c:v>5642.6031084100005</c:v>
                </c:pt>
                <c:pt idx="13">
                  <c:v>6005.1616345400007</c:v>
                </c:pt>
                <c:pt idx="14">
                  <c:v>6249.7227177200002</c:v>
                </c:pt>
              </c:numCache>
            </c:numRef>
          </c:val>
          <c:smooth val="0"/>
        </c:ser>
        <c:dLbls>
          <c:showLegendKey val="0"/>
          <c:showVal val="0"/>
          <c:showCatName val="0"/>
          <c:showSerName val="0"/>
          <c:showPercent val="0"/>
          <c:showBubbleSize val="0"/>
        </c:dLbls>
        <c:marker val="1"/>
        <c:smooth val="0"/>
        <c:axId val="306023344"/>
        <c:axId val="308213360"/>
      </c:lineChart>
      <c:dateAx>
        <c:axId val="306023344"/>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308213360"/>
        <c:crosses val="autoZero"/>
        <c:auto val="1"/>
        <c:lblOffset val="100"/>
        <c:baseTimeUnit val="months"/>
      </c:dateAx>
      <c:valAx>
        <c:axId val="308213360"/>
        <c:scaling>
          <c:orientation val="minMax"/>
          <c:min val="2000"/>
        </c:scaling>
        <c:delete val="0"/>
        <c:axPos val="l"/>
        <c:numFmt formatCode="#,##0" sourceLinked="1"/>
        <c:majorTickMark val="none"/>
        <c:minorTickMark val="none"/>
        <c:tickLblPos val="none"/>
        <c:crossAx val="306023344"/>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1"/>
          <c:order val="0"/>
          <c:tx>
            <c:strRef>
              <c:f>'Estoque (Unidades)'!$O$1</c:f>
              <c:strCache>
                <c:ptCount val="1"/>
                <c:pt idx="0">
                  <c:v>Consolidado</c:v>
                </c:pt>
              </c:strCache>
            </c:strRef>
          </c:tx>
          <c:spPr>
            <a:solidFill>
              <a:schemeClr val="accent1">
                <a:lumMod val="75000"/>
              </a:schemeClr>
            </a:solidFill>
            <a:ln>
              <a:solidFill>
                <a:schemeClr val="accent1">
                  <a:lumMod val="50000"/>
                </a:schemeClr>
              </a:solidFill>
            </a:ln>
          </c:spPr>
          <c:invertIfNegative val="0"/>
          <c:cat>
            <c:numRef>
              <c:f>'Estoque (Unidades)'!$L$4:$L$18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'Estoque (Unidades)'!$O$4:$O$18</c:f>
              <c:numCache>
                <c:formatCode>#,##0</c:formatCode>
                <c:ptCount val="15"/>
                <c:pt idx="0">
                  <c:v>103260</c:v>
                </c:pt>
                <c:pt idx="1">
                  <c:v>100509</c:v>
                </c:pt>
                <c:pt idx="2">
                  <c:v>99759</c:v>
                </c:pt>
                <c:pt idx="3">
                  <c:v>101239</c:v>
                </c:pt>
                <c:pt idx="4">
                  <c:v>98009</c:v>
                </c:pt>
                <c:pt idx="5">
                  <c:v>91632</c:v>
                </c:pt>
                <c:pt idx="6">
                  <c:v>96182</c:v>
                </c:pt>
                <c:pt idx="7">
                  <c:v>93728</c:v>
                </c:pt>
                <c:pt idx="8">
                  <c:v>93433</c:v>
                </c:pt>
                <c:pt idx="9">
                  <c:v>99263</c:v>
                </c:pt>
                <c:pt idx="10">
                  <c:v>98652</c:v>
                </c:pt>
                <c:pt idx="11">
                  <c:v>94906</c:v>
                </c:pt>
                <c:pt idx="12">
                  <c:v>95596</c:v>
                </c:pt>
                <c:pt idx="13">
                  <c:v>96312</c:v>
                </c:pt>
                <c:pt idx="14">
                  <c:v>95706</c:v>
                </c:pt>
              </c:numCache>
            </c:numRef>
          </c:val>
        </c:ser>
        <c:dLbls>
          <c:showLegendKey val="0"/>
          <c:showVal val="0"/>
          <c:showCatName val="0"/>
          <c:showSerName val="0"/>
          <c:showPercent val="0"/>
          <c:showBubbleSize val="0"/>
        </c:dLbls>
        <c:gapWidth val="50"/>
        <c:overlap val="100"/>
        <c:axId val="308218848"/>
        <c:axId val="308216888"/>
      </c:barChart>
      <c:lineChart>
        <c:grouping val="standard"/>
        <c:varyColors val="0"/>
        <c:ser>
          <c:idx val="2"/>
          <c:order val="1"/>
          <c:spPr>
            <a:ln>
              <a:noFill/>
            </a:ln>
          </c:spPr>
          <c:marker>
            <c:symbol val="none"/>
          </c:marker>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'Estoque (Unidades)'!$L$4:$L$18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'Estoque (Unidades)'!$O$4:$O$18</c:f>
              <c:numCache>
                <c:formatCode>#,##0</c:formatCode>
                <c:ptCount val="15"/>
                <c:pt idx="0">
                  <c:v>103260</c:v>
                </c:pt>
                <c:pt idx="1">
                  <c:v>100509</c:v>
                </c:pt>
                <c:pt idx="2">
                  <c:v>99759</c:v>
                </c:pt>
                <c:pt idx="3">
                  <c:v>101239</c:v>
                </c:pt>
                <c:pt idx="4">
                  <c:v>98009</c:v>
                </c:pt>
                <c:pt idx="5">
                  <c:v>91632</c:v>
                </c:pt>
                <c:pt idx="6">
                  <c:v>96182</c:v>
                </c:pt>
                <c:pt idx="7">
                  <c:v>93728</c:v>
                </c:pt>
                <c:pt idx="8">
                  <c:v>93433</c:v>
                </c:pt>
                <c:pt idx="9">
                  <c:v>99263</c:v>
                </c:pt>
                <c:pt idx="10">
                  <c:v>98652</c:v>
                </c:pt>
                <c:pt idx="11">
                  <c:v>94906</c:v>
                </c:pt>
                <c:pt idx="12">
                  <c:v>95596</c:v>
                </c:pt>
                <c:pt idx="13">
                  <c:v>96312</c:v>
                </c:pt>
                <c:pt idx="14">
                  <c:v>95706</c:v>
                </c:pt>
              </c:numCache>
            </c:numRef>
          </c:val>
          <c:smooth val="0"/>
        </c:ser>
        <c:dLbls>
          <c:showLegendKey val="0"/>
          <c:showVal val="0"/>
          <c:showCatName val="0"/>
          <c:showSerName val="0"/>
          <c:showPercent val="0"/>
          <c:showBubbleSize val="0"/>
        </c:dLbls>
        <c:marker val="1"/>
        <c:smooth val="0"/>
        <c:axId val="308218848"/>
        <c:axId val="308216888"/>
      </c:lineChart>
      <c:dateAx>
        <c:axId val="308218848"/>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308216888"/>
        <c:crosses val="autoZero"/>
        <c:auto val="1"/>
        <c:lblOffset val="100"/>
        <c:baseTimeUnit val="months"/>
      </c:dateAx>
      <c:valAx>
        <c:axId val="308216888"/>
        <c:scaling>
          <c:orientation val="minMax"/>
        </c:scaling>
        <c:delete val="0"/>
        <c:axPos val="l"/>
        <c:numFmt formatCode="#,##0" sourceLinked="1"/>
        <c:majorTickMark val="none"/>
        <c:minorTickMark val="none"/>
        <c:tickLblPos val="none"/>
        <c:crossAx val="308218848"/>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38100" cap="rnd">
              <a:solidFill>
                <a:schemeClr val="accent1">
                  <a:lumMod val="60000"/>
                  <a:lumOff val="4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numRef>
              <c:f>'Venda&amp;Estoque'!$A$4:$A$18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'Venda&amp;Estoque'!$B$4:$B$18</c:f>
              <c:numCache>
                <c:formatCode>0%</c:formatCode>
                <c:ptCount val="15"/>
                <c:pt idx="0">
                  <c:v>0.24385338074667526</c:v>
                </c:pt>
                <c:pt idx="1">
                  <c:v>0.24995939303269929</c:v>
                </c:pt>
                <c:pt idx="2">
                  <c:v>0.25291881618245993</c:v>
                </c:pt>
                <c:pt idx="3">
                  <c:v>0.25696516367609362</c:v>
                </c:pt>
                <c:pt idx="4">
                  <c:v>0.26335013136925528</c:v>
                </c:pt>
                <c:pt idx="5">
                  <c:v>0.25229536672693115</c:v>
                </c:pt>
                <c:pt idx="6">
                  <c:v>0.25788632855866345</c:v>
                </c:pt>
                <c:pt idx="7">
                  <c:v>0.27271349692670499</c:v>
                </c:pt>
                <c:pt idx="8">
                  <c:v>0.24529352987470046</c:v>
                </c:pt>
                <c:pt idx="9">
                  <c:v>0.249653378803145</c:v>
                </c:pt>
                <c:pt idx="10">
                  <c:v>0.23021150665854295</c:v>
                </c:pt>
                <c:pt idx="11">
                  <c:v>0.2154221621299863</c:v>
                </c:pt>
                <c:pt idx="12">
                  <c:v>0.2298160819666196</c:v>
                </c:pt>
                <c:pt idx="13">
                  <c:v>0.24720507258468213</c:v>
                </c:pt>
                <c:pt idx="14">
                  <c:v>0.25566005519303719</c:v>
                </c:pt>
              </c:numCache>
            </c:numRef>
          </c:val>
          <c:smooth val="1"/>
        </c:ser>
        <c:dLbls>
          <c:showLegendKey val="0"/>
          <c:showVal val="0"/>
          <c:showCatName val="0"/>
          <c:showSerName val="0"/>
          <c:showPercent val="0"/>
          <c:showBubbleSize val="0"/>
        </c:dLbls>
        <c:smooth val="0"/>
        <c:axId val="308211792"/>
        <c:axId val="308212184"/>
      </c:lineChart>
      <c:dateAx>
        <c:axId val="308211792"/>
        <c:scaling>
          <c:orientation val="minMax"/>
        </c:scaling>
        <c:delete val="0"/>
        <c:axPos val="b"/>
        <c:numFmt formatCode="mmm\-yy"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pt-BR"/>
          </a:p>
        </c:txPr>
        <c:crossAx val="308212184"/>
        <c:crosses val="autoZero"/>
        <c:auto val="1"/>
        <c:lblOffset val="100"/>
        <c:baseTimeUnit val="months"/>
      </c:dateAx>
      <c:valAx>
        <c:axId val="308212184"/>
        <c:scaling>
          <c:orientation val="minMax"/>
          <c:max val="0.35000000000000003"/>
          <c:min val="0.15000000000000002"/>
        </c:scaling>
        <c:delete val="0"/>
        <c:axPos val="l"/>
        <c:numFmt formatCode="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pt-BR"/>
          </a:p>
        </c:txPr>
        <c:crossAx val="308211792"/>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1"/>
          <c:order val="0"/>
          <c:tx>
            <c:strRef>
              <c:f>'Entregas (Unidades)'!$O$1</c:f>
              <c:strCache>
                <c:ptCount val="1"/>
                <c:pt idx="0">
                  <c:v>Consolidado</c:v>
                </c:pt>
              </c:strCache>
            </c:strRef>
          </c:tx>
          <c:spPr>
            <a:solidFill>
              <a:schemeClr val="accent1">
                <a:lumMod val="75000"/>
              </a:schemeClr>
            </a:solidFill>
            <a:ln>
              <a:solidFill>
                <a:schemeClr val="accent1">
                  <a:lumMod val="50000"/>
                </a:schemeClr>
              </a:solidFill>
            </a:ln>
          </c:spPr>
          <c:invertIfNegative val="0"/>
          <c:cat>
            <c:numRef>
              <c:f>'Entregas (Unidades)'!$L$4:$L$18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'Entregas (Unidades)'!$O$4:$O$18</c:f>
              <c:numCache>
                <c:formatCode>#,##0</c:formatCode>
                <c:ptCount val="15"/>
                <c:pt idx="0">
                  <c:v>37203</c:v>
                </c:pt>
                <c:pt idx="1">
                  <c:v>36945</c:v>
                </c:pt>
                <c:pt idx="2">
                  <c:v>29206</c:v>
                </c:pt>
                <c:pt idx="3">
                  <c:v>25021</c:v>
                </c:pt>
                <c:pt idx="4">
                  <c:v>23914</c:v>
                </c:pt>
                <c:pt idx="5">
                  <c:v>23316</c:v>
                </c:pt>
                <c:pt idx="6">
                  <c:v>30311</c:v>
                </c:pt>
                <c:pt idx="7">
                  <c:v>32179</c:v>
                </c:pt>
                <c:pt idx="8">
                  <c:v>36325</c:v>
                </c:pt>
                <c:pt idx="9">
                  <c:v>40341</c:v>
                </c:pt>
                <c:pt idx="10">
                  <c:v>37781</c:v>
                </c:pt>
                <c:pt idx="11">
                  <c:v>34675</c:v>
                </c:pt>
                <c:pt idx="12">
                  <c:v>25147</c:v>
                </c:pt>
                <c:pt idx="13">
                  <c:v>26264</c:v>
                </c:pt>
                <c:pt idx="14">
                  <c:v>25151</c:v>
                </c:pt>
              </c:numCache>
            </c:numRef>
          </c:val>
        </c:ser>
        <c:dLbls>
          <c:showLegendKey val="0"/>
          <c:showVal val="0"/>
          <c:showCatName val="0"/>
          <c:showSerName val="0"/>
          <c:showPercent val="0"/>
          <c:showBubbleSize val="0"/>
        </c:dLbls>
        <c:gapWidth val="50"/>
        <c:overlap val="100"/>
        <c:axId val="308212576"/>
        <c:axId val="308215712"/>
      </c:barChart>
      <c:lineChart>
        <c:grouping val="standard"/>
        <c:varyColors val="0"/>
        <c:ser>
          <c:idx val="2"/>
          <c:order val="1"/>
          <c:spPr>
            <a:ln>
              <a:noFill/>
            </a:ln>
          </c:spPr>
          <c:marker>
            <c:symbol val="none"/>
          </c:marker>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'Entregas (Unidades)'!$L$4:$L$18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'Entregas (Unidades)'!$O$4:$O$18</c:f>
              <c:numCache>
                <c:formatCode>#,##0</c:formatCode>
                <c:ptCount val="15"/>
                <c:pt idx="0">
                  <c:v>37203</c:v>
                </c:pt>
                <c:pt idx="1">
                  <c:v>36945</c:v>
                </c:pt>
                <c:pt idx="2">
                  <c:v>29206</c:v>
                </c:pt>
                <c:pt idx="3">
                  <c:v>25021</c:v>
                </c:pt>
                <c:pt idx="4">
                  <c:v>23914</c:v>
                </c:pt>
                <c:pt idx="5">
                  <c:v>23316</c:v>
                </c:pt>
                <c:pt idx="6">
                  <c:v>30311</c:v>
                </c:pt>
                <c:pt idx="7">
                  <c:v>32179</c:v>
                </c:pt>
                <c:pt idx="8">
                  <c:v>36325</c:v>
                </c:pt>
                <c:pt idx="9">
                  <c:v>40341</c:v>
                </c:pt>
                <c:pt idx="10">
                  <c:v>37781</c:v>
                </c:pt>
                <c:pt idx="11">
                  <c:v>34675</c:v>
                </c:pt>
                <c:pt idx="12">
                  <c:v>25147</c:v>
                </c:pt>
                <c:pt idx="13">
                  <c:v>26264</c:v>
                </c:pt>
                <c:pt idx="14">
                  <c:v>25151</c:v>
                </c:pt>
              </c:numCache>
            </c:numRef>
          </c:val>
          <c:smooth val="0"/>
        </c:ser>
        <c:dLbls>
          <c:showLegendKey val="0"/>
          <c:showVal val="0"/>
          <c:showCatName val="0"/>
          <c:showSerName val="0"/>
          <c:showPercent val="0"/>
          <c:showBubbleSize val="0"/>
        </c:dLbls>
        <c:marker val="1"/>
        <c:smooth val="0"/>
        <c:axId val="308212576"/>
        <c:axId val="308215712"/>
      </c:lineChart>
      <c:dateAx>
        <c:axId val="308212576"/>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308215712"/>
        <c:crosses val="autoZero"/>
        <c:auto val="1"/>
        <c:lblOffset val="100"/>
        <c:baseTimeUnit val="months"/>
      </c:dateAx>
      <c:valAx>
        <c:axId val="308215712"/>
        <c:scaling>
          <c:orientation val="minMax"/>
        </c:scaling>
        <c:delete val="0"/>
        <c:axPos val="l"/>
        <c:numFmt formatCode="#,##0" sourceLinked="1"/>
        <c:majorTickMark val="none"/>
        <c:minorTickMark val="none"/>
        <c:tickLblPos val="none"/>
        <c:crossAx val="308212576"/>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38100" cap="rnd">
              <a:solidFill>
                <a:schemeClr val="accent1">
                  <a:lumMod val="60000"/>
                  <a:lumOff val="40000"/>
                </a:schemeClr>
              </a:solidFill>
              <a:round/>
            </a:ln>
            <a:effectLst/>
          </c:spPr>
          <c:marker>
            <c:symbol val="none"/>
          </c:marker>
          <c:dLbls>
            <c:dLbl>
              <c:idx val="3"/>
              <c:dLblPos val="t"/>
              <c:showLegendKey val="0"/>
              <c:showVal val="1"/>
              <c:showCatName val="0"/>
              <c:showSerName val="0"/>
              <c:showPercent val="0"/>
              <c:showBubbleSize val="0"/>
              <c:extLst>
                <c:ext xmlns:c15="http://schemas.microsoft.com/office/drawing/2012/chart" uri="{CE6537A1-D6FC-4f65-9D91-7224C49458BB}"/>
              </c:extLst>
            </c:dLbl>
            <c:dLbl>
              <c:idx val="4"/>
              <c:dLblPos val="t"/>
              <c:showLegendKey val="0"/>
              <c:showVal val="1"/>
              <c:showCatName val="0"/>
              <c:showSerName val="0"/>
              <c:showPercent val="0"/>
              <c:showBubbleSize val="0"/>
              <c:extLst>
                <c:ext xmlns:c15="http://schemas.microsoft.com/office/drawing/2012/chart" uri="{CE6537A1-D6FC-4f65-9D91-7224C49458BB}"/>
              </c:extLst>
            </c:dLbl>
            <c:dLbl>
              <c:idx val="5"/>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'Distrato&amp;Entregas'!$A$4:$A$18</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'Distrato&amp;Entregas'!$B$4:$B$18</c:f>
              <c:numCache>
                <c:formatCode>0%</c:formatCode>
                <c:ptCount val="15"/>
                <c:pt idx="0">
                  <c:v>0.24011504448565976</c:v>
                </c:pt>
                <c:pt idx="1">
                  <c:v>0.24888347543645961</c:v>
                </c:pt>
                <c:pt idx="2">
                  <c:v>0.3708142162569335</c:v>
                </c:pt>
                <c:pt idx="3">
                  <c:v>0.42947923744054994</c:v>
                </c:pt>
                <c:pt idx="4">
                  <c:v>0.45391820690808732</c:v>
                </c:pt>
                <c:pt idx="5">
                  <c:v>0.41375021444501631</c:v>
                </c:pt>
                <c:pt idx="6">
                  <c:v>0.32687803107782654</c:v>
                </c:pt>
                <c:pt idx="7">
                  <c:v>0.29006494919046583</c:v>
                </c:pt>
                <c:pt idx="8">
                  <c:v>0.25679284239504474</c:v>
                </c:pt>
                <c:pt idx="9">
                  <c:v>0.2328896160234005</c:v>
                </c:pt>
                <c:pt idx="10">
                  <c:v>0.25938964029538658</c:v>
                </c:pt>
                <c:pt idx="11">
                  <c:v>0.26627253064167267</c:v>
                </c:pt>
                <c:pt idx="12">
                  <c:v>0.37805702469479463</c:v>
                </c:pt>
                <c:pt idx="13">
                  <c:v>0.35573408467864759</c:v>
                </c:pt>
                <c:pt idx="14">
                  <c:v>0.39986481650828992</c:v>
                </c:pt>
              </c:numCache>
            </c:numRef>
          </c:val>
          <c:smooth val="1"/>
        </c:ser>
        <c:dLbls>
          <c:showLegendKey val="0"/>
          <c:showVal val="0"/>
          <c:showCatName val="0"/>
          <c:showSerName val="0"/>
          <c:showPercent val="0"/>
          <c:showBubbleSize val="0"/>
        </c:dLbls>
        <c:smooth val="0"/>
        <c:axId val="308217672"/>
        <c:axId val="308214144"/>
      </c:lineChart>
      <c:dateAx>
        <c:axId val="308217672"/>
        <c:scaling>
          <c:orientation val="minMax"/>
        </c:scaling>
        <c:delete val="0"/>
        <c:axPos val="b"/>
        <c:numFmt formatCode="mmm\-yy"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pt-BR"/>
          </a:p>
        </c:txPr>
        <c:crossAx val="308214144"/>
        <c:crosses val="autoZero"/>
        <c:auto val="1"/>
        <c:lblOffset val="100"/>
        <c:baseTimeUnit val="months"/>
      </c:dateAx>
      <c:valAx>
        <c:axId val="308214144"/>
        <c:scaling>
          <c:orientation val="minMax"/>
          <c:max val="0.60000000000000009"/>
          <c:min val="0"/>
        </c:scaling>
        <c:delete val="0"/>
        <c:axPos val="l"/>
        <c:numFmt formatCode="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pt-BR"/>
          </a:p>
        </c:txPr>
        <c:crossAx val="308217672"/>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pt-BR" sz="1200" dirty="0" smtClean="0">
                <a:solidFill>
                  <a:schemeClr val="tx1"/>
                </a:solidFill>
                <a:latin typeface="Segoe UI" panose="020B0502040204020203" pitchFamily="34" charset="0"/>
                <a:cs typeface="Segoe UI" panose="020B0502040204020203" pitchFamily="34" charset="0"/>
              </a:rPr>
              <a:t>Consolidado</a:t>
            </a:r>
            <a:endParaRPr lang="pt-BR" sz="1200" dirty="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pt-BR"/>
        </a:p>
      </c:txPr>
    </c:title>
    <c:autoTitleDeleted val="0"/>
    <c:plotArea>
      <c:layout/>
      <c:barChart>
        <c:barDir val="col"/>
        <c:grouping val="clustered"/>
        <c:varyColors val="0"/>
        <c:ser>
          <c:idx val="1"/>
          <c:order val="1"/>
          <c:tx>
            <c:strRef>
              <c:f>'SAP&amp;Credor (2)'!$F$2:$H$2</c:f>
              <c:strCache>
                <c:ptCount val="1"/>
                <c:pt idx="0">
                  <c:v>Saldo credor</c:v>
                </c:pt>
              </c:strCache>
            </c:strRef>
          </c:tx>
          <c:spPr>
            <a:solidFill>
              <a:schemeClr val="accent1">
                <a:lumMod val="20000"/>
                <a:lumOff val="80000"/>
              </a:schemeClr>
            </a:solidFill>
            <a:ln>
              <a:solidFill>
                <a:schemeClr val="accent1"/>
              </a:solidFill>
            </a:ln>
            <a:effectLst>
              <a:outerShdw blurRad="40000" dist="23000" dir="5400000" rotWithShape="0">
                <a:srgbClr val="000000">
                  <a:alpha val="35000"/>
                </a:srgbClr>
              </a:outerShdw>
            </a:effectLst>
          </c:spPr>
          <c:invertIfNegative val="0"/>
          <c:cat>
            <c:numRef>
              <c:f>'SAP&amp;Credor (2)'!$B$6:$B$20</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'SAP&amp;Credor (2)'!$H$6:$H$20</c:f>
              <c:numCache>
                <c:formatCode>_(* #,##0.00_);_(* \(#,##0.00\);_(* "-"??_);_(@_)</c:formatCode>
                <c:ptCount val="15"/>
                <c:pt idx="0">
                  <c:v>32.891728398076665</c:v>
                </c:pt>
                <c:pt idx="1">
                  <c:v>32.320284650570002</c:v>
                </c:pt>
                <c:pt idx="2">
                  <c:v>31.680446651680001</c:v>
                </c:pt>
                <c:pt idx="3">
                  <c:v>31.540079351476663</c:v>
                </c:pt>
                <c:pt idx="4">
                  <c:v>31.506284425806669</c:v>
                </c:pt>
                <c:pt idx="5">
                  <c:v>31.383251607563334</c:v>
                </c:pt>
                <c:pt idx="6">
                  <c:v>30.788211444879998</c:v>
                </c:pt>
                <c:pt idx="7">
                  <c:v>30.334489625626663</c:v>
                </c:pt>
                <c:pt idx="8">
                  <c:v>29.803374990563327</c:v>
                </c:pt>
                <c:pt idx="9">
                  <c:v>29.09121632582</c:v>
                </c:pt>
                <c:pt idx="10">
                  <c:v>27.99029905320667</c:v>
                </c:pt>
                <c:pt idx="11">
                  <c:v>27.994550314690002</c:v>
                </c:pt>
                <c:pt idx="12">
                  <c:v>26.97720582979667</c:v>
                </c:pt>
                <c:pt idx="13">
                  <c:v>26.409439592813335</c:v>
                </c:pt>
                <c:pt idx="14">
                  <c:v>24.880184111750001</c:v>
                </c:pt>
              </c:numCache>
            </c:numRef>
          </c:val>
        </c:ser>
        <c:ser>
          <c:idx val="2"/>
          <c:order val="2"/>
          <c:tx>
            <c:strRef>
              <c:f>'SAP&amp;Credor (2)'!$C$2:$E$2</c:f>
              <c:strCache>
                <c:ptCount val="1"/>
                <c:pt idx="0">
                  <c:v>Saldo em atraso potencial</c:v>
                </c:pt>
              </c:strCache>
            </c:strRef>
          </c:tx>
          <c:spPr>
            <a:solidFill>
              <a:srgbClr val="93F5F7"/>
            </a:solidFill>
            <a:ln>
              <a:solidFill>
                <a:schemeClr val="accent1"/>
              </a:solidFill>
            </a:ln>
            <a:effectLst>
              <a:outerShdw blurRad="40000" dist="23000" dir="5400000" rotWithShape="0">
                <a:srgbClr val="000000">
                  <a:alpha val="35000"/>
                </a:srgbClr>
              </a:outerShdw>
            </a:effectLst>
          </c:spPr>
          <c:invertIfNegative val="0"/>
          <c:cat>
            <c:numRef>
              <c:f>'SAP&amp;Credor (2)'!$B$6:$B$20</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'SAP&amp;Credor (2)'!$E$6:$E$20</c:f>
              <c:numCache>
                <c:formatCode>_(* #,##0.00_);_(* \(#,##0.00\);_(* "-"??_);_(@_)</c:formatCode>
                <c:ptCount val="15"/>
                <c:pt idx="0">
                  <c:v>2.9227755648766669</c:v>
                </c:pt>
                <c:pt idx="1">
                  <c:v>2.9198667458283341</c:v>
                </c:pt>
                <c:pt idx="2">
                  <c:v>2.8836562244216668</c:v>
                </c:pt>
                <c:pt idx="3">
                  <c:v>2.7948538599349999</c:v>
                </c:pt>
                <c:pt idx="4">
                  <c:v>2.6974873224166664</c:v>
                </c:pt>
                <c:pt idx="5">
                  <c:v>2.6001522489866664</c:v>
                </c:pt>
                <c:pt idx="6">
                  <c:v>2.5255641891966669</c:v>
                </c:pt>
                <c:pt idx="7">
                  <c:v>2.53556136057</c:v>
                </c:pt>
                <c:pt idx="8">
                  <c:v>2.5305140674400004</c:v>
                </c:pt>
                <c:pt idx="9">
                  <c:v>2.7006921143733336</c:v>
                </c:pt>
                <c:pt idx="10">
                  <c:v>2.8083277499466668</c:v>
                </c:pt>
                <c:pt idx="11">
                  <c:v>2.78862546</c:v>
                </c:pt>
                <c:pt idx="12">
                  <c:v>2.5642053075066666</c:v>
                </c:pt>
                <c:pt idx="13">
                  <c:v>2.6637476235899999</c:v>
                </c:pt>
                <c:pt idx="14">
                  <c:v>2.9565589851133338</c:v>
                </c:pt>
              </c:numCache>
            </c:numRef>
          </c:val>
        </c:ser>
        <c:dLbls>
          <c:showLegendKey val="0"/>
          <c:showVal val="0"/>
          <c:showCatName val="0"/>
          <c:showSerName val="0"/>
          <c:showPercent val="0"/>
          <c:showBubbleSize val="0"/>
        </c:dLbls>
        <c:gapWidth val="150"/>
        <c:axId val="308214928"/>
        <c:axId val="308211400"/>
      </c:barChart>
      <c:lineChart>
        <c:grouping val="standard"/>
        <c:varyColors val="0"/>
        <c:ser>
          <c:idx val="0"/>
          <c:order val="0"/>
          <c:tx>
            <c:strRef>
              <c:f>'SAP&amp;Credor (2)'!$I$3</c:f>
              <c:strCache>
                <c:ptCount val="1"/>
                <c:pt idx="0">
                  <c:v>taxa de inadimplência</c:v>
                </c:pt>
              </c:strCache>
            </c:strRef>
          </c:tx>
          <c:spPr>
            <a:ln w="31750" cap="rnd">
              <a:solidFill>
                <a:srgbClr val="00B0F0"/>
              </a:solidFill>
              <a:round/>
            </a:ln>
            <a:effectLst/>
          </c:spPr>
          <c:marker>
            <c:symbol val="none"/>
          </c:marker>
          <c:dLbls>
            <c:spPr>
              <a:solidFill>
                <a:schemeClr val="lt1"/>
              </a:solidFill>
              <a:ln w="15875">
                <a:solidFill>
                  <a:srgbClr val="00B0F0"/>
                </a:solidFill>
              </a:ln>
              <a:effectLst/>
            </c:spPr>
            <c:txPr>
              <a:bodyPr rot="0" spcFirstLastPara="1" vertOverflow="clip" horzOverflow="clip" vert="horz" wrap="square" lIns="0" tIns="0" rIns="0" bIns="0" anchor="ctr" anchorCtr="1">
                <a:spAutoFit/>
              </a:bodyPr>
              <a:lstStyle/>
              <a:p>
                <a:pPr>
                  <a:defRPr sz="900" b="0" i="0" u="none" strike="noStrike" kern="1200" baseline="0">
                    <a:solidFill>
                      <a:schemeClr val="dk2">
                        <a:lumMod val="7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ellipse">
                    <a:avLst/>
                  </a:prstGeom>
                  <a:noFill/>
                  <a:ln>
                    <a:noFill/>
                  </a:ln>
                </c15:spPr>
                <c15:showLeaderLines val="1"/>
                <c15:leaderLines>
                  <c:spPr>
                    <a:ln w="9525">
                      <a:solidFill>
                        <a:schemeClr val="tx2">
                          <a:lumMod val="35000"/>
                          <a:lumOff val="65000"/>
                        </a:schemeClr>
                      </a:solidFill>
                    </a:ln>
                    <a:effectLst/>
                  </c:spPr>
                </c15:leaderLines>
              </c:ext>
            </c:extLst>
          </c:dLbls>
          <c:cat>
            <c:numRef>
              <c:f>'SAP&amp;Credor (2)'!$B$6:$B$20</c:f>
              <c:numCache>
                <c:formatCode>mmm\-yy</c:formatCode>
                <c:ptCount val="15"/>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pt idx="14">
                  <c:v>42125</c:v>
                </c:pt>
              </c:numCache>
            </c:numRef>
          </c:cat>
          <c:val>
            <c:numRef>
              <c:f>'SAP&amp;Credor (2)'!$I$6:$I$20</c:f>
              <c:numCache>
                <c:formatCode>0%</c:formatCode>
                <c:ptCount val="15"/>
                <c:pt idx="0">
                  <c:v>8.8860504060576384E-2</c:v>
                </c:pt>
                <c:pt idx="1">
                  <c:v>9.0341616028336527E-2</c:v>
                </c:pt>
                <c:pt idx="2">
                  <c:v>9.1023218710483286E-2</c:v>
                </c:pt>
                <c:pt idx="3">
                  <c:v>8.8612771984169045E-2</c:v>
                </c:pt>
                <c:pt idx="4">
                  <c:v>8.5617437015428122E-2</c:v>
                </c:pt>
                <c:pt idx="5">
                  <c:v>8.2851588532019169E-2</c:v>
                </c:pt>
                <c:pt idx="6">
                  <c:v>8.2030233997781046E-2</c:v>
                </c:pt>
                <c:pt idx="7">
                  <c:v>8.3586748676593867E-2</c:v>
                </c:pt>
                <c:pt idx="8">
                  <c:v>8.4906963330201354E-2</c:v>
                </c:pt>
                <c:pt idx="9">
                  <c:v>9.2835310979291222E-2</c:v>
                </c:pt>
                <c:pt idx="10">
                  <c:v>0.10033218096771047</c:v>
                </c:pt>
                <c:pt idx="11">
                  <c:v>9.9613154297987866E-2</c:v>
                </c:pt>
                <c:pt idx="12">
                  <c:v>9.5050811551227035E-2</c:v>
                </c:pt>
                <c:pt idx="13">
                  <c:v>0.100863466421865</c:v>
                </c:pt>
                <c:pt idx="14">
                  <c:v>0.11883187728169017</c:v>
                </c:pt>
              </c:numCache>
            </c:numRef>
          </c:val>
          <c:smooth val="1"/>
        </c:ser>
        <c:dLbls>
          <c:showLegendKey val="0"/>
          <c:showVal val="0"/>
          <c:showCatName val="0"/>
          <c:showSerName val="0"/>
          <c:showPercent val="0"/>
          <c:showBubbleSize val="0"/>
        </c:dLbls>
        <c:marker val="1"/>
        <c:smooth val="0"/>
        <c:axId val="308218064"/>
        <c:axId val="308215320"/>
      </c:lineChart>
      <c:dateAx>
        <c:axId val="308214928"/>
        <c:scaling>
          <c:orientation val="minMax"/>
        </c:scaling>
        <c:delete val="0"/>
        <c:axPos val="b"/>
        <c:numFmt formatCode="mmm\-yy"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rebuchet MS" panose="020B0603020202020204" pitchFamily="34" charset="0"/>
                <a:ea typeface="+mn-ea"/>
                <a:cs typeface="+mn-cs"/>
              </a:defRPr>
            </a:pPr>
            <a:endParaRPr lang="pt-BR"/>
          </a:p>
        </c:txPr>
        <c:crossAx val="308211400"/>
        <c:crosses val="autoZero"/>
        <c:auto val="1"/>
        <c:lblOffset val="100"/>
        <c:baseTimeUnit val="months"/>
      </c:dateAx>
      <c:valAx>
        <c:axId val="308211400"/>
        <c:scaling>
          <c:orientation val="minMax"/>
          <c:max val="35"/>
          <c:min val="0"/>
        </c:scaling>
        <c:delete val="0"/>
        <c:axPos val="l"/>
        <c:majorGridlines>
          <c:spPr>
            <a:ln w="9525" cap="flat" cmpd="sng" algn="ctr">
              <a:solidFill>
                <a:schemeClr val="bg1">
                  <a:lumMod val="6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rebuchet MS" panose="020B0603020202020204" pitchFamily="34" charset="0"/>
                <a:ea typeface="+mn-ea"/>
                <a:cs typeface="+mn-cs"/>
              </a:defRPr>
            </a:pPr>
            <a:endParaRPr lang="pt-BR"/>
          </a:p>
        </c:txPr>
        <c:crossAx val="308214928"/>
        <c:crosses val="autoZero"/>
        <c:crossBetween val="between"/>
      </c:valAx>
      <c:valAx>
        <c:axId val="308215320"/>
        <c:scaling>
          <c:orientation val="minMax"/>
          <c:max val="0.2"/>
        </c:scaling>
        <c:delete val="0"/>
        <c:axPos val="r"/>
        <c:numFmt formatCode="0.00%" sourceLinked="0"/>
        <c:majorTickMark val="none"/>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pt-BR"/>
          </a:p>
        </c:txPr>
        <c:crossAx val="308218064"/>
        <c:crosses val="max"/>
        <c:crossBetween val="between"/>
      </c:valAx>
      <c:dateAx>
        <c:axId val="308218064"/>
        <c:scaling>
          <c:orientation val="minMax"/>
        </c:scaling>
        <c:delete val="1"/>
        <c:axPos val="t"/>
        <c:numFmt formatCode="mmm\-yy" sourceLinked="1"/>
        <c:majorTickMark val="out"/>
        <c:minorTickMark val="none"/>
        <c:tickLblPos val="nextTo"/>
        <c:crossAx val="308215320"/>
        <c:crosses val="max"/>
        <c:auto val="1"/>
        <c:lblOffset val="100"/>
        <c:baseTimeUnit val="months"/>
      </c:dateAx>
      <c:spPr>
        <a:solidFill>
          <a:schemeClr val="bg1">
            <a:lumMod val="95000"/>
          </a:schemeClr>
        </a:solidFill>
        <a:ln>
          <a:solidFill>
            <a:schemeClr val="bg1">
              <a:lumMod val="65000"/>
            </a:schemeClr>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Trebuchet MS" panose="020B0603020202020204" pitchFamily="34" charset="0"/>
              <a:ea typeface="+mn-ea"/>
              <a:cs typeface="+mn-cs"/>
            </a:defRPr>
          </a:pPr>
          <a:endParaRPr lang="pt-BR"/>
        </a:p>
      </c:txPr>
    </c:legend>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975" cy="50165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7788" y="0"/>
            <a:ext cx="2974975" cy="501650"/>
          </a:xfrm>
          <a:prstGeom prst="rect">
            <a:avLst/>
          </a:prstGeom>
        </p:spPr>
        <p:txBody>
          <a:bodyPr vert="horz" lIns="91440" tIns="45720" rIns="91440" bIns="45720" rtlCol="0"/>
          <a:lstStyle>
            <a:lvl1pPr algn="r">
              <a:defRPr sz="1200"/>
            </a:lvl1pPr>
          </a:lstStyle>
          <a:p>
            <a:fld id="{3AD7732E-CC53-4B0F-BF09-BBCFDDD111A8}" type="datetimeFigureOut">
              <a:rPr lang="pt-BR" smtClean="0"/>
              <a:t>25/07/2015</a:t>
            </a:fld>
            <a:endParaRPr lang="pt-BR"/>
          </a:p>
        </p:txBody>
      </p:sp>
      <p:sp>
        <p:nvSpPr>
          <p:cNvPr id="4" name="Espaço Reservado para Rodapé 3"/>
          <p:cNvSpPr>
            <a:spLocks noGrp="1"/>
          </p:cNvSpPr>
          <p:nvPr>
            <p:ph type="ftr" sz="quarter" idx="2"/>
          </p:nvPr>
        </p:nvSpPr>
        <p:spPr>
          <a:xfrm>
            <a:off x="0" y="9494838"/>
            <a:ext cx="2974975" cy="50165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7788" y="9494838"/>
            <a:ext cx="2974975" cy="501650"/>
          </a:xfrm>
          <a:prstGeom prst="rect">
            <a:avLst/>
          </a:prstGeom>
        </p:spPr>
        <p:txBody>
          <a:bodyPr vert="horz" lIns="91440" tIns="45720" rIns="91440" bIns="45720" rtlCol="0" anchor="b"/>
          <a:lstStyle>
            <a:lvl1pPr algn="r">
              <a:defRPr sz="1200"/>
            </a:lvl1pPr>
          </a:lstStyle>
          <a:p>
            <a:fld id="{98A26C54-BC14-4276-A6B6-D4E44A2BCB13}" type="slidenum">
              <a:rPr lang="pt-BR" smtClean="0"/>
              <a:t>‹nº›</a:t>
            </a:fld>
            <a:endParaRPr lang="pt-BR"/>
          </a:p>
        </p:txBody>
      </p:sp>
    </p:spTree>
    <p:extLst>
      <p:ext uri="{BB962C8B-B14F-4D97-AF65-F5344CB8AC3E}">
        <p14:creationId xmlns:p14="http://schemas.microsoft.com/office/powerpoint/2010/main" val="1773425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552" cy="499824"/>
          </a:xfrm>
          <a:prstGeom prst="rect">
            <a:avLst/>
          </a:prstGeom>
        </p:spPr>
        <p:txBody>
          <a:bodyPr vert="horz" lIns="96341" tIns="48171" rIns="96341" bIns="48171" rtlCol="0"/>
          <a:lstStyle>
            <a:lvl1pPr algn="l">
              <a:defRPr sz="1300">
                <a:latin typeface="Arial" charset="0"/>
                <a:cs typeface="+mn-cs"/>
              </a:defRPr>
            </a:lvl1pPr>
          </a:lstStyle>
          <a:p>
            <a:pPr>
              <a:defRPr/>
            </a:pPr>
            <a:endParaRPr lang="pt-BR"/>
          </a:p>
        </p:txBody>
      </p:sp>
      <p:sp>
        <p:nvSpPr>
          <p:cNvPr id="3" name="Espaço Reservado para Data 2"/>
          <p:cNvSpPr>
            <a:spLocks noGrp="1"/>
          </p:cNvSpPr>
          <p:nvPr>
            <p:ph type="dt" idx="1"/>
          </p:nvPr>
        </p:nvSpPr>
        <p:spPr>
          <a:xfrm>
            <a:off x="3888210" y="0"/>
            <a:ext cx="2974552" cy="499824"/>
          </a:xfrm>
          <a:prstGeom prst="rect">
            <a:avLst/>
          </a:prstGeom>
        </p:spPr>
        <p:txBody>
          <a:bodyPr vert="horz" lIns="96341" tIns="48171" rIns="96341" bIns="48171" rtlCol="0"/>
          <a:lstStyle>
            <a:lvl1pPr algn="r">
              <a:defRPr sz="1300">
                <a:latin typeface="Arial" charset="0"/>
                <a:cs typeface="+mn-cs"/>
              </a:defRPr>
            </a:lvl1pPr>
          </a:lstStyle>
          <a:p>
            <a:pPr>
              <a:defRPr/>
            </a:pPr>
            <a:fld id="{114BFCA1-340C-4996-8087-098BB33411EB}" type="datetimeFigureOut">
              <a:rPr lang="pt-BR"/>
              <a:pPr>
                <a:defRPr/>
              </a:pPr>
              <a:t>25/07/2015</a:t>
            </a:fld>
            <a:endParaRPr lang="pt-BR"/>
          </a:p>
        </p:txBody>
      </p:sp>
      <p:sp>
        <p:nvSpPr>
          <p:cNvPr id="4" name="Espaço Reservado para Imagem de Slide 3"/>
          <p:cNvSpPr>
            <a:spLocks noGrp="1" noRot="1" noChangeAspect="1"/>
          </p:cNvSpPr>
          <p:nvPr>
            <p:ph type="sldImg" idx="2"/>
          </p:nvPr>
        </p:nvSpPr>
        <p:spPr>
          <a:xfrm>
            <a:off x="933450" y="749300"/>
            <a:ext cx="4997450" cy="3749675"/>
          </a:xfrm>
          <a:prstGeom prst="rect">
            <a:avLst/>
          </a:prstGeom>
          <a:noFill/>
          <a:ln w="12700">
            <a:solidFill>
              <a:prstClr val="black"/>
            </a:solidFill>
          </a:ln>
        </p:spPr>
        <p:txBody>
          <a:bodyPr vert="horz" lIns="96341" tIns="48171" rIns="96341" bIns="48171" rtlCol="0" anchor="ctr"/>
          <a:lstStyle/>
          <a:p>
            <a:pPr lvl="0"/>
            <a:endParaRPr lang="pt-BR" noProof="0" smtClean="0"/>
          </a:p>
        </p:txBody>
      </p:sp>
      <p:sp>
        <p:nvSpPr>
          <p:cNvPr id="5" name="Espaço Reservado para Anotações 4"/>
          <p:cNvSpPr>
            <a:spLocks noGrp="1"/>
          </p:cNvSpPr>
          <p:nvPr>
            <p:ph type="body" sz="quarter" idx="3"/>
          </p:nvPr>
        </p:nvSpPr>
        <p:spPr>
          <a:xfrm>
            <a:off x="686435" y="4748332"/>
            <a:ext cx="5491480" cy="4498420"/>
          </a:xfrm>
          <a:prstGeom prst="rect">
            <a:avLst/>
          </a:prstGeom>
        </p:spPr>
        <p:txBody>
          <a:bodyPr vert="horz" lIns="96341" tIns="48171" rIns="96341" bIns="48171"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9494929"/>
            <a:ext cx="2974552" cy="499824"/>
          </a:xfrm>
          <a:prstGeom prst="rect">
            <a:avLst/>
          </a:prstGeom>
        </p:spPr>
        <p:txBody>
          <a:bodyPr vert="horz" lIns="96341" tIns="48171" rIns="96341" bIns="48171" rtlCol="0" anchor="b"/>
          <a:lstStyle>
            <a:lvl1pPr algn="l">
              <a:defRPr sz="1300">
                <a:latin typeface="Arial" charset="0"/>
                <a:cs typeface="+mn-cs"/>
              </a:defRPr>
            </a:lvl1pPr>
          </a:lstStyle>
          <a:p>
            <a:pPr>
              <a:defRPr/>
            </a:pPr>
            <a:endParaRPr lang="pt-BR"/>
          </a:p>
        </p:txBody>
      </p:sp>
      <p:sp>
        <p:nvSpPr>
          <p:cNvPr id="7" name="Espaço Reservado para Número de Slide 6"/>
          <p:cNvSpPr>
            <a:spLocks noGrp="1"/>
          </p:cNvSpPr>
          <p:nvPr>
            <p:ph type="sldNum" sz="quarter" idx="5"/>
          </p:nvPr>
        </p:nvSpPr>
        <p:spPr>
          <a:xfrm>
            <a:off x="3888210" y="9494929"/>
            <a:ext cx="2974552" cy="499824"/>
          </a:xfrm>
          <a:prstGeom prst="rect">
            <a:avLst/>
          </a:prstGeom>
        </p:spPr>
        <p:txBody>
          <a:bodyPr vert="horz" lIns="96341" tIns="48171" rIns="96341" bIns="48171" rtlCol="0" anchor="b"/>
          <a:lstStyle>
            <a:lvl1pPr algn="r">
              <a:defRPr sz="1300">
                <a:latin typeface="Arial" charset="0"/>
                <a:cs typeface="+mn-cs"/>
              </a:defRPr>
            </a:lvl1pPr>
          </a:lstStyle>
          <a:p>
            <a:pPr>
              <a:defRPr/>
            </a:pPr>
            <a:fld id="{85730BC7-03E3-4390-A6F8-A796077FD5D1}" type="slidenum">
              <a:rPr lang="pt-BR"/>
              <a:pPr>
                <a:defRPr/>
              </a:pPr>
              <a:t>‹nº›</a:t>
            </a:fld>
            <a:endParaRPr lang="pt-BR"/>
          </a:p>
        </p:txBody>
      </p:sp>
    </p:spTree>
    <p:extLst>
      <p:ext uri="{BB962C8B-B14F-4D97-AF65-F5344CB8AC3E}">
        <p14:creationId xmlns:p14="http://schemas.microsoft.com/office/powerpoint/2010/main" val="33570714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85730BC7-03E3-4390-A6F8-A796077FD5D1}" type="slidenum">
              <a:rPr lang="pt-BR" smtClean="0"/>
              <a:pPr>
                <a:defRPr/>
              </a:pPr>
              <a:t>2</a:t>
            </a:fld>
            <a:endParaRPr lang="pt-BR"/>
          </a:p>
        </p:txBody>
      </p:sp>
    </p:spTree>
    <p:extLst>
      <p:ext uri="{BB962C8B-B14F-4D97-AF65-F5344CB8AC3E}">
        <p14:creationId xmlns:p14="http://schemas.microsoft.com/office/powerpoint/2010/main" val="153229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Problemas das metodologias:</a:t>
            </a:r>
          </a:p>
          <a:p>
            <a:pPr>
              <a:buFontTx/>
              <a:buChar char="-"/>
            </a:pPr>
            <a:r>
              <a:rPr lang="pt-BR" dirty="0" smtClean="0"/>
              <a:t> Hedônico: necessita de</a:t>
            </a:r>
            <a:r>
              <a:rPr lang="pt-BR" baseline="0" dirty="0" smtClean="0"/>
              <a:t> uma base de dados enorme e com muitos detalhes</a:t>
            </a:r>
          </a:p>
          <a:p>
            <a:pPr>
              <a:buFontTx/>
              <a:buChar char="-"/>
            </a:pPr>
            <a:r>
              <a:rPr lang="pt-BR" dirty="0" smtClean="0"/>
              <a:t> Avaliação</a:t>
            </a:r>
            <a:r>
              <a:rPr lang="pt-BR" baseline="0" dirty="0" smtClean="0"/>
              <a:t>: idem</a:t>
            </a:r>
          </a:p>
          <a:p>
            <a:pPr>
              <a:buFontTx/>
              <a:buChar char="-"/>
            </a:pPr>
            <a:r>
              <a:rPr lang="pt-BR" baseline="0" dirty="0" smtClean="0"/>
              <a:t> </a:t>
            </a:r>
            <a:r>
              <a:rPr lang="pt-BR" baseline="0" dirty="0" err="1" smtClean="0"/>
              <a:t>Repeat</a:t>
            </a:r>
            <a:r>
              <a:rPr lang="pt-BR" baseline="0" dirty="0" smtClean="0"/>
              <a:t> </a:t>
            </a:r>
            <a:r>
              <a:rPr lang="pt-BR" baseline="0" dirty="0" err="1" smtClean="0"/>
              <a:t>sales</a:t>
            </a:r>
            <a:r>
              <a:rPr lang="pt-BR" baseline="0" dirty="0" smtClean="0"/>
              <a:t>: pode ter viés de seleção, não lida com depreciação ou com reformas e normalmente imóveis têm poucas transações</a:t>
            </a:r>
          </a:p>
          <a:p>
            <a:pPr>
              <a:buFontTx/>
              <a:buChar char="-"/>
            </a:pPr>
            <a:r>
              <a:rPr lang="pt-BR" baseline="0" dirty="0" smtClean="0"/>
              <a:t> </a:t>
            </a:r>
            <a:r>
              <a:rPr lang="pt-BR" baseline="0" dirty="0" err="1" smtClean="0"/>
              <a:t>Matching</a:t>
            </a:r>
            <a:r>
              <a:rPr lang="pt-BR" baseline="0" dirty="0" smtClean="0"/>
              <a:t>: idem</a:t>
            </a:r>
          </a:p>
          <a:p>
            <a:pPr>
              <a:buFontTx/>
              <a:buChar char="-"/>
            </a:pPr>
            <a:r>
              <a:rPr lang="pt-BR" baseline="0" dirty="0" smtClean="0"/>
              <a:t> Estratificação: podem ser necessárias muitas células</a:t>
            </a:r>
          </a:p>
          <a:p>
            <a:pPr>
              <a:buFontTx/>
              <a:buNone/>
            </a:pPr>
            <a:endParaRPr lang="pt-BR" baseline="0" dirty="0" smtClean="0"/>
          </a:p>
          <a:p>
            <a:pPr>
              <a:buFontTx/>
              <a:buNone/>
            </a:pPr>
            <a:r>
              <a:rPr lang="pt-BR" baseline="0" dirty="0" smtClean="0"/>
              <a:t>Problemas com fontes de dados:</a:t>
            </a:r>
          </a:p>
          <a:p>
            <a:pPr>
              <a:buFontTx/>
              <a:buChar char="-"/>
            </a:pPr>
            <a:r>
              <a:rPr lang="pt-BR" baseline="0" dirty="0" smtClean="0"/>
              <a:t> Anúncios: preços de oferta, não os transacionados</a:t>
            </a:r>
          </a:p>
          <a:p>
            <a:pPr>
              <a:buFontTx/>
              <a:buChar char="-"/>
            </a:pPr>
            <a:r>
              <a:rPr lang="pt-BR" baseline="0" dirty="0" smtClean="0"/>
              <a:t> Financiamentos: depende dos bancos, viés de seleção (vendas à vista ficam fora)</a:t>
            </a:r>
          </a:p>
          <a:p>
            <a:pPr>
              <a:buFontTx/>
              <a:buChar char="-"/>
            </a:pPr>
            <a:r>
              <a:rPr lang="pt-BR" baseline="0" dirty="0" smtClean="0"/>
              <a:t> Assinatura: depende das imobiliárias</a:t>
            </a:r>
          </a:p>
          <a:p>
            <a:pPr>
              <a:buFontTx/>
              <a:buChar char="-"/>
            </a:pPr>
            <a:r>
              <a:rPr lang="pt-BR" baseline="0" dirty="0" smtClean="0"/>
              <a:t> Registro: depende dos cartórios/registros</a:t>
            </a:r>
            <a:endParaRPr lang="pt-BR" dirty="0"/>
          </a:p>
        </p:txBody>
      </p:sp>
      <p:sp>
        <p:nvSpPr>
          <p:cNvPr id="4" name="Espaço Reservado para Número de Slide 3"/>
          <p:cNvSpPr>
            <a:spLocks noGrp="1"/>
          </p:cNvSpPr>
          <p:nvPr>
            <p:ph type="sldNum" sz="quarter" idx="10"/>
          </p:nvPr>
        </p:nvSpPr>
        <p:spPr/>
        <p:txBody>
          <a:bodyPr/>
          <a:lstStyle/>
          <a:p>
            <a:fld id="{36BC7C22-AC3E-4A2B-A931-8B1CC73E21F7}"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1516905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Problemas das metodologias:</a:t>
            </a:r>
          </a:p>
          <a:p>
            <a:pPr>
              <a:buFontTx/>
              <a:buChar char="-"/>
            </a:pPr>
            <a:r>
              <a:rPr lang="pt-BR" dirty="0" smtClean="0"/>
              <a:t> Hedônico: necessita de</a:t>
            </a:r>
            <a:r>
              <a:rPr lang="pt-BR" baseline="0" dirty="0" smtClean="0"/>
              <a:t> uma base de dados enorme e com muitos detalhes</a:t>
            </a:r>
          </a:p>
          <a:p>
            <a:pPr>
              <a:buFontTx/>
              <a:buChar char="-"/>
            </a:pPr>
            <a:r>
              <a:rPr lang="pt-BR" dirty="0" smtClean="0"/>
              <a:t> Avaliação</a:t>
            </a:r>
            <a:r>
              <a:rPr lang="pt-BR" baseline="0" dirty="0" smtClean="0"/>
              <a:t>: idem</a:t>
            </a:r>
          </a:p>
          <a:p>
            <a:pPr>
              <a:buFontTx/>
              <a:buChar char="-"/>
            </a:pPr>
            <a:r>
              <a:rPr lang="pt-BR" baseline="0" dirty="0" smtClean="0"/>
              <a:t> </a:t>
            </a:r>
            <a:r>
              <a:rPr lang="pt-BR" baseline="0" dirty="0" err="1" smtClean="0"/>
              <a:t>Repeat</a:t>
            </a:r>
            <a:r>
              <a:rPr lang="pt-BR" baseline="0" dirty="0" smtClean="0"/>
              <a:t> </a:t>
            </a:r>
            <a:r>
              <a:rPr lang="pt-BR" baseline="0" dirty="0" err="1" smtClean="0"/>
              <a:t>sales</a:t>
            </a:r>
            <a:r>
              <a:rPr lang="pt-BR" baseline="0" dirty="0" smtClean="0"/>
              <a:t>: pode ter viés de seleção, não lida com depreciação ou com reformas e normalmente imóveis têm poucas transações</a:t>
            </a:r>
          </a:p>
          <a:p>
            <a:pPr>
              <a:buFontTx/>
              <a:buChar char="-"/>
            </a:pPr>
            <a:r>
              <a:rPr lang="pt-BR" baseline="0" dirty="0" smtClean="0"/>
              <a:t> </a:t>
            </a:r>
            <a:r>
              <a:rPr lang="pt-BR" baseline="0" dirty="0" err="1" smtClean="0"/>
              <a:t>Matching</a:t>
            </a:r>
            <a:r>
              <a:rPr lang="pt-BR" baseline="0" dirty="0" smtClean="0"/>
              <a:t>: idem</a:t>
            </a:r>
          </a:p>
          <a:p>
            <a:pPr>
              <a:buFontTx/>
              <a:buChar char="-"/>
            </a:pPr>
            <a:r>
              <a:rPr lang="pt-BR" baseline="0" dirty="0" smtClean="0"/>
              <a:t> Estratificação: podem ser necessárias muitas células</a:t>
            </a:r>
          </a:p>
          <a:p>
            <a:pPr>
              <a:buFontTx/>
              <a:buNone/>
            </a:pPr>
            <a:endParaRPr lang="pt-BR" baseline="0" dirty="0" smtClean="0"/>
          </a:p>
          <a:p>
            <a:pPr>
              <a:buFontTx/>
              <a:buNone/>
            </a:pPr>
            <a:r>
              <a:rPr lang="pt-BR" baseline="0" dirty="0" smtClean="0"/>
              <a:t>Problemas com fontes de dados:</a:t>
            </a:r>
          </a:p>
          <a:p>
            <a:pPr>
              <a:buFontTx/>
              <a:buChar char="-"/>
            </a:pPr>
            <a:r>
              <a:rPr lang="pt-BR" baseline="0" dirty="0" smtClean="0"/>
              <a:t> Anúncios: preços de oferta, não os transacionados</a:t>
            </a:r>
          </a:p>
          <a:p>
            <a:pPr>
              <a:buFontTx/>
              <a:buChar char="-"/>
            </a:pPr>
            <a:r>
              <a:rPr lang="pt-BR" baseline="0" dirty="0" smtClean="0"/>
              <a:t> Financiamentos: depende dos bancos, viés de seleção (vendas à vista ficam fora)</a:t>
            </a:r>
          </a:p>
          <a:p>
            <a:pPr>
              <a:buFontTx/>
              <a:buChar char="-"/>
            </a:pPr>
            <a:r>
              <a:rPr lang="pt-BR" baseline="0" dirty="0" smtClean="0"/>
              <a:t> Assinatura: depende das imobiliárias</a:t>
            </a:r>
          </a:p>
          <a:p>
            <a:pPr>
              <a:buFontTx/>
              <a:buChar char="-"/>
            </a:pPr>
            <a:r>
              <a:rPr lang="pt-BR" baseline="0" dirty="0" smtClean="0"/>
              <a:t> Registro: depende dos cartórios/registros</a:t>
            </a:r>
            <a:endParaRPr lang="pt-BR" dirty="0"/>
          </a:p>
        </p:txBody>
      </p:sp>
      <p:sp>
        <p:nvSpPr>
          <p:cNvPr id="4" name="Espaço Reservado para Número de Slide 3"/>
          <p:cNvSpPr>
            <a:spLocks noGrp="1"/>
          </p:cNvSpPr>
          <p:nvPr>
            <p:ph type="sldNum" sz="quarter" idx="10"/>
          </p:nvPr>
        </p:nvSpPr>
        <p:spPr/>
        <p:txBody>
          <a:bodyPr/>
          <a:lstStyle/>
          <a:p>
            <a:fld id="{36BC7C22-AC3E-4A2B-A931-8B1CC73E21F7}"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3590559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36BC7C22-AC3E-4A2B-A931-8B1CC73E21F7}"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4270317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8000"/>
          </a:xfrm>
          <a:prstGeom prst="rect">
            <a:avLst/>
          </a:prstGeom>
        </p:spPr>
      </p:pic>
    </p:spTree>
    <p:extLst>
      <p:ext uri="{BB962C8B-B14F-4D97-AF65-F5344CB8AC3E}">
        <p14:creationId xmlns:p14="http://schemas.microsoft.com/office/powerpoint/2010/main" val="18167370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4" name="Footer Placeholder 3"/>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156491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2635368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8200" y="273050"/>
            <a:ext cx="2627313" cy="1162050"/>
          </a:xfrm>
        </p:spPr>
        <p:txBody>
          <a:bodyPr anchor="b">
            <a:normAutofit/>
          </a:bodyPr>
          <a:lstStyle>
            <a:lvl1pPr algn="l">
              <a:defRPr sz="1600" b="1"/>
            </a:lvl1pPr>
          </a:lstStyle>
          <a:p>
            <a:r>
              <a:rPr lang="pt-BR" smtClean="0"/>
              <a:t>Clique para editar o estilo do título mestre</a:t>
            </a:r>
            <a:endParaRPr lang="en-US" dirty="0"/>
          </a:p>
        </p:txBody>
      </p:sp>
      <p:sp>
        <p:nvSpPr>
          <p:cNvPr id="3" name="Content Placeholder 2"/>
          <p:cNvSpPr>
            <a:spLocks noGrp="1"/>
          </p:cNvSpPr>
          <p:nvPr>
            <p:ph idx="1"/>
          </p:nvPr>
        </p:nvSpPr>
        <p:spPr>
          <a:xfrm>
            <a:off x="3575050" y="273050"/>
            <a:ext cx="5340350" cy="5853113"/>
          </a:xfrm>
        </p:spPr>
        <p:txBody>
          <a:bodyPr/>
          <a:lstStyle>
            <a:lvl1pPr>
              <a:defRPr sz="16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38200" y="1435100"/>
            <a:ext cx="2627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903966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86000" y="4568825"/>
            <a:ext cx="5486400" cy="566738"/>
          </a:xfrm>
        </p:spPr>
        <p:txBody>
          <a:bodyPr anchor="b">
            <a:normAutofit/>
          </a:bodyPr>
          <a:lstStyle>
            <a:lvl1pPr algn="l">
              <a:defRPr sz="1600" b="1"/>
            </a:lvl1pPr>
          </a:lstStyle>
          <a:p>
            <a:r>
              <a:rPr lang="pt-BR" smtClean="0"/>
              <a:t>Clique para editar o estilo do título mestre</a:t>
            </a:r>
            <a:endParaRPr lang="en-US" dirty="0"/>
          </a:p>
        </p:txBody>
      </p:sp>
      <p:sp>
        <p:nvSpPr>
          <p:cNvPr id="3" name="Picture Placeholder 2"/>
          <p:cNvSpPr>
            <a:spLocks noGrp="1"/>
          </p:cNvSpPr>
          <p:nvPr>
            <p:ph type="pic" idx="1"/>
          </p:nvPr>
        </p:nvSpPr>
        <p:spPr>
          <a:xfrm>
            <a:off x="2286000" y="3810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2286000" y="5135563"/>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1995973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2230628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1844345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5334000" cy="4602163"/>
          </a:xfrm>
        </p:spPr>
        <p:txBody>
          <a:bodyPr/>
          <a:lstStyle>
            <a:lvl1pPr>
              <a:defRPr sz="2400"/>
            </a:lvl1pPr>
            <a:lvl2pPr>
              <a:defRPr sz="2000"/>
            </a:lvl2pPr>
            <a:lvl3pPr>
              <a:defRPr sz="2000"/>
            </a:lvl3pPr>
            <a:lvl4pPr>
              <a:defRPr sz="1600"/>
            </a:lvl4pPr>
            <a:lvl5pPr>
              <a:defRPr sz="16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943600" y="1523999"/>
            <a:ext cx="2855915" cy="4602165"/>
          </a:xfrm>
        </p:spPr>
        <p:txBody>
          <a:bodyPr/>
          <a:lstStyle>
            <a:lvl1pPr marL="0" indent="0">
              <a:lnSpc>
                <a:spcPts val="16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13" name="Footer Placeholder 12"/>
          <p:cNvSpPr>
            <a:spLocks noGrp="1"/>
          </p:cNvSpPr>
          <p:nvPr>
            <p:ph type="ftr" sz="quarter" idx="15"/>
          </p:nvPr>
        </p:nvSpPr>
        <p:spPr/>
        <p:txBody>
          <a:bodyPr/>
          <a:lstStyle/>
          <a:p>
            <a:endParaRPr lang="en-US" dirty="0">
              <a:solidFill>
                <a:prstClr val="white"/>
              </a:solidFill>
            </a:endParaRPr>
          </a:p>
        </p:txBody>
      </p:sp>
      <p:sp>
        <p:nvSpPr>
          <p:cNvPr id="14" name="Title 13"/>
          <p:cNvSpPr>
            <a:spLocks noGrp="1"/>
          </p:cNvSpPr>
          <p:nvPr>
            <p:ph type="title"/>
          </p:nvPr>
        </p:nvSpPr>
        <p:spPr/>
        <p:txBody>
          <a:bodyPr/>
          <a:lstStyle/>
          <a:p>
            <a:r>
              <a:rPr lang="pt-BR" smtClean="0"/>
              <a:t>Clique para editar o estilo do título mestre</a:t>
            </a:r>
            <a:endParaRPr lang="en-US"/>
          </a:p>
        </p:txBody>
      </p:sp>
      <p:sp>
        <p:nvSpPr>
          <p:cNvPr id="8" name="Text Placeholder 10"/>
          <p:cNvSpPr>
            <a:spLocks noGrp="1"/>
          </p:cNvSpPr>
          <p:nvPr>
            <p:ph type="body" sz="quarter" idx="13"/>
          </p:nvPr>
        </p:nvSpPr>
        <p:spPr>
          <a:xfrm>
            <a:off x="483000" y="914400"/>
            <a:ext cx="8251200" cy="457200"/>
          </a:xfrm>
        </p:spPr>
        <p:txBody>
          <a:bodyPr>
            <a:normAutofit/>
          </a:bodyPr>
          <a:lstStyle>
            <a:lvl1pPr>
              <a:buFontTx/>
              <a:buNone/>
              <a:defRPr sz="2400"/>
            </a:lvl1pPr>
          </a:lstStyle>
          <a:p>
            <a:pPr lvl="0"/>
            <a:r>
              <a:rPr lang="pt-BR" smtClean="0"/>
              <a:t>Clique para editar os estilos do texto mestre</a:t>
            </a:r>
          </a:p>
        </p:txBody>
      </p:sp>
    </p:spTree>
    <p:extLst>
      <p:ext uri="{BB962C8B-B14F-4D97-AF65-F5344CB8AC3E}">
        <p14:creationId xmlns:p14="http://schemas.microsoft.com/office/powerpoint/2010/main" val="3598125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1" name="Retângulo 10"/>
          <p:cNvSpPr/>
          <p:nvPr userDrawn="1"/>
        </p:nvSpPr>
        <p:spPr>
          <a:xfrm>
            <a:off x="0" y="0"/>
            <a:ext cx="765544"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2" name="Title 1"/>
          <p:cNvSpPr>
            <a:spLocks noGrp="1"/>
          </p:cNvSpPr>
          <p:nvPr>
            <p:ph type="ctrTitle"/>
          </p:nvPr>
        </p:nvSpPr>
        <p:spPr>
          <a:xfrm>
            <a:off x="3810000" y="3276600"/>
            <a:ext cx="5181600" cy="1470025"/>
          </a:xfrm>
        </p:spPr>
        <p:txBody>
          <a:bodyPr>
            <a:normAutofit/>
          </a:bodyPr>
          <a:lstStyle>
            <a:lvl1pPr algn="r">
              <a:defRPr sz="2800"/>
            </a:lvl1pPr>
          </a:lstStyle>
          <a:p>
            <a:r>
              <a:rPr lang="pt-BR" smtClean="0"/>
              <a:t>Clique para editar o estilo do título mestre</a:t>
            </a:r>
            <a:endParaRPr lang="en-US" dirty="0"/>
          </a:p>
        </p:txBody>
      </p:sp>
      <p:sp>
        <p:nvSpPr>
          <p:cNvPr id="3" name="Subtitle 2"/>
          <p:cNvSpPr>
            <a:spLocks noGrp="1"/>
          </p:cNvSpPr>
          <p:nvPr>
            <p:ph type="subTitle" idx="1"/>
          </p:nvPr>
        </p:nvSpPr>
        <p:spPr>
          <a:xfrm>
            <a:off x="3810000" y="4191000"/>
            <a:ext cx="5181600" cy="1752600"/>
          </a:xfrm>
        </p:spPr>
        <p:txBody>
          <a:bodyPr>
            <a:normAutofit/>
          </a:bodyPr>
          <a:lstStyle>
            <a:lvl1pPr marL="0" indent="0" algn="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9" name="Lua 8"/>
          <p:cNvSpPr>
            <a:spLocks/>
          </p:cNvSpPr>
          <p:nvPr userDrawn="1"/>
        </p:nvSpPr>
        <p:spPr>
          <a:xfrm>
            <a:off x="0" y="0"/>
            <a:ext cx="2243470" cy="6858000"/>
          </a:xfrm>
          <a:prstGeom prst="mo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4" name="Retângulo 13"/>
          <p:cNvSpPr/>
          <p:nvPr userDrawn="1"/>
        </p:nvSpPr>
        <p:spPr>
          <a:xfrm>
            <a:off x="416726" y="0"/>
            <a:ext cx="1018669" cy="9569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Retângulo 15"/>
          <p:cNvSpPr/>
          <p:nvPr userDrawn="1"/>
        </p:nvSpPr>
        <p:spPr>
          <a:xfrm>
            <a:off x="0" y="5890437"/>
            <a:ext cx="1488558" cy="9675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12" name="Retângulo 11"/>
          <p:cNvSpPr/>
          <p:nvPr userDrawn="1"/>
        </p:nvSpPr>
        <p:spPr>
          <a:xfrm>
            <a:off x="1143285" y="0"/>
            <a:ext cx="823738" cy="2658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3" name="Retângulo 12"/>
          <p:cNvSpPr/>
          <p:nvPr userDrawn="1"/>
        </p:nvSpPr>
        <p:spPr>
          <a:xfrm>
            <a:off x="1306317" y="1"/>
            <a:ext cx="823738" cy="14885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8" name="Retângulo 17"/>
          <p:cNvSpPr/>
          <p:nvPr userDrawn="1"/>
        </p:nvSpPr>
        <p:spPr>
          <a:xfrm rot="10800000">
            <a:off x="1168095" y="6592186"/>
            <a:ext cx="823738" cy="2658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9" name="Retângulo 18"/>
          <p:cNvSpPr/>
          <p:nvPr userDrawn="1"/>
        </p:nvSpPr>
        <p:spPr>
          <a:xfrm rot="10800000">
            <a:off x="1299228" y="6709144"/>
            <a:ext cx="823738" cy="14885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Tree>
    <p:extLst>
      <p:ext uri="{BB962C8B-B14F-4D97-AF65-F5344CB8AC3E}">
        <p14:creationId xmlns:p14="http://schemas.microsoft.com/office/powerpoint/2010/main" val="18303156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spcBef>
                <a:spcPts val="0"/>
              </a:spcBef>
              <a:spcAft>
                <a:spcPts val="0"/>
              </a:spcAft>
            </a:pPr>
            <a:endParaRPr lang="en-US" dirty="0">
              <a:solidFill>
                <a:prstClr val="white"/>
              </a:solidFill>
            </a:endParaRPr>
          </a:p>
        </p:txBody>
      </p:sp>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pt-BR" smtClean="0"/>
              <a:t>Clique para editar o estilo do título mestre</a:t>
            </a:r>
            <a:endParaRPr lang="en-US"/>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6" name="Slide Number Placeholder 5"/>
          <p:cNvSpPr>
            <a:spLocks noGrp="1"/>
          </p:cNvSpPr>
          <p:nvPr>
            <p:ph type="sldNum" sz="quarter" idx="12"/>
          </p:nvPr>
        </p:nvSpPr>
        <p:spPr>
          <a:xfrm>
            <a:off x="8156944" y="6362700"/>
            <a:ext cx="838200" cy="365125"/>
          </a:xfrm>
          <a:prstGeom prst="rect">
            <a:avLst/>
          </a:prstGeom>
        </p:spPr>
        <p:txBody>
          <a:bodyPr/>
          <a:lstStyle>
            <a:lvl1pPr algn="r">
              <a:defRPr>
                <a:solidFill>
                  <a:schemeClr val="bg1"/>
                </a:solidFill>
              </a:defRPr>
            </a:lvl1pPr>
          </a:lstStyle>
          <a:p>
            <a:pPr fontAlgn="auto">
              <a:spcBef>
                <a:spcPts val="0"/>
              </a:spcBef>
              <a:spcAft>
                <a:spcPts val="0"/>
              </a:spcAft>
            </a:pPr>
            <a:fld id="{EA9EFE93-F287-4331-B820-9EE2079A43EA}" type="slidenum">
              <a:rPr lang="en-US" smtClean="0">
                <a:solidFill>
                  <a:prstClr val="white"/>
                </a:solidFill>
                <a:latin typeface="Trebuchet MS"/>
                <a:cs typeface="+mn-cs"/>
              </a:rPr>
              <a:pPr fontAlgn="auto">
                <a:spcBef>
                  <a:spcPts val="0"/>
                </a:spcBef>
                <a:spcAft>
                  <a:spcPts val="0"/>
                </a:spcAft>
              </a:pPr>
              <a:t>‹nº›</a:t>
            </a:fld>
            <a:endParaRPr lang="en-US" dirty="0">
              <a:solidFill>
                <a:prstClr val="white"/>
              </a:solidFill>
              <a:latin typeface="Trebuchet MS"/>
              <a:cs typeface="+mn-cs"/>
            </a:endParaRPr>
          </a:p>
        </p:txBody>
      </p:sp>
      <p:sp>
        <p:nvSpPr>
          <p:cNvPr id="9" name="Rectangle 8"/>
          <p:cNvSpPr/>
          <p:nvPr userDrawn="1"/>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 name="TextBox 9"/>
          <p:cNvSpPr txBox="1"/>
          <p:nvPr userDrawn="1"/>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Segoe UI" panose="020B0502040204020203" pitchFamily="34" charset="0"/>
                <a:cs typeface="Segoe UI" panose="020B0502040204020203" pitchFamily="34" charset="0"/>
              </a:rPr>
              <a:t>Indicadores de Mercado</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760920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Rounded Rectangle 11"/>
          <p:cNvSpPr/>
          <p:nvPr userDrawn="1"/>
        </p:nvSpPr>
        <p:spPr>
          <a:xfrm>
            <a:off x="990600" y="2743200"/>
            <a:ext cx="7010400" cy="762000"/>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1"/>
          <p:cNvSpPr>
            <a:spLocks noGrp="1"/>
          </p:cNvSpPr>
          <p:nvPr>
            <p:ph type="title"/>
          </p:nvPr>
        </p:nvSpPr>
        <p:spPr>
          <a:xfrm>
            <a:off x="983400" y="2773987"/>
            <a:ext cx="7772400" cy="1362075"/>
          </a:xfrm>
        </p:spPr>
        <p:txBody>
          <a:bodyPr anchor="t"/>
          <a:lstStyle>
            <a:lvl1pPr algn="l">
              <a:defRPr sz="4000" b="1" cap="all">
                <a:latin typeface="Segoe UI" panose="020B0502040204020203" pitchFamily="34" charset="0"/>
                <a:cs typeface="Segoe UI" panose="020B0502040204020203" pitchFamily="34" charset="0"/>
              </a:defRPr>
            </a:lvl1pPr>
          </a:lstStyle>
          <a:p>
            <a:r>
              <a:rPr lang="pt-BR" dirty="0" smtClean="0"/>
              <a:t>Clique para editar o estilo do título mestre</a:t>
            </a:r>
            <a:endParaRPr lang="en-US" dirty="0"/>
          </a:p>
        </p:txBody>
      </p:sp>
      <p:sp>
        <p:nvSpPr>
          <p:cNvPr id="3" name="Text Placeholder 2"/>
          <p:cNvSpPr>
            <a:spLocks noGrp="1"/>
          </p:cNvSpPr>
          <p:nvPr>
            <p:ph type="body" idx="1"/>
          </p:nvPr>
        </p:nvSpPr>
        <p:spPr>
          <a:xfrm>
            <a:off x="990600" y="1295400"/>
            <a:ext cx="7772400" cy="1500187"/>
          </a:xfrm>
        </p:spPr>
        <p:txBody>
          <a:bodyPr anchor="b"/>
          <a:lstStyle>
            <a:lvl1pPr marL="0" indent="0">
              <a:buNone/>
              <a:defRPr sz="2000">
                <a:solidFill>
                  <a:schemeClr val="tx1">
                    <a:tint val="75000"/>
                  </a:schemeClr>
                </a:solidFill>
                <a:latin typeface="Segoe UI" panose="020B0502040204020203" pitchFamily="34" charset="0"/>
                <a:cs typeface="Segoe UI"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a:xfrm>
            <a:off x="8156944" y="6362700"/>
            <a:ext cx="838200" cy="365125"/>
          </a:xfrm>
          <a:prstGeom prst="rect">
            <a:avLst/>
          </a:prstGeom>
        </p:spPr>
        <p:txBody>
          <a:bodyPr/>
          <a:lstStyle>
            <a:lvl1pPr algn="r">
              <a:defRPr>
                <a:solidFill>
                  <a:schemeClr val="bg1"/>
                </a:solidFill>
              </a:defRPr>
            </a:lvl1pPr>
          </a:lstStyle>
          <a:p>
            <a:pPr fontAlgn="auto">
              <a:spcBef>
                <a:spcPts val="0"/>
              </a:spcBef>
              <a:spcAft>
                <a:spcPts val="0"/>
              </a:spcAft>
            </a:pPr>
            <a:fld id="{EA9EFE93-F287-4331-B820-9EE2079A43EA}" type="slidenum">
              <a:rPr lang="en-US" smtClean="0">
                <a:solidFill>
                  <a:prstClr val="white"/>
                </a:solidFill>
                <a:latin typeface="Trebuchet MS"/>
                <a:cs typeface="+mn-cs"/>
              </a:rPr>
              <a:pPr fontAlgn="auto">
                <a:spcBef>
                  <a:spcPts val="0"/>
                </a:spcBef>
                <a:spcAft>
                  <a:spcPts val="0"/>
                </a:spcAft>
              </a:pPr>
              <a:t>‹nº›</a:t>
            </a:fld>
            <a:endParaRPr lang="en-US">
              <a:solidFill>
                <a:prstClr val="white"/>
              </a:solidFill>
              <a:latin typeface="Trebuchet MS"/>
              <a:cs typeface="+mn-cs"/>
            </a:endParaRPr>
          </a:p>
        </p:txBody>
      </p:sp>
      <p:sp>
        <p:nvSpPr>
          <p:cNvPr id="9" name="Rectangle 8"/>
          <p:cNvSpPr/>
          <p:nvPr userDrawn="1"/>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4" name="TextBox 9"/>
          <p:cNvSpPr txBox="1"/>
          <p:nvPr userDrawn="1"/>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Trebuchet MS"/>
                <a:cs typeface="+mn-cs"/>
              </a:rPr>
              <a:t>Indicadores de Mercado</a:t>
            </a:r>
            <a:endParaRPr lang="en-US" dirty="0">
              <a:solidFill>
                <a:prstClr val="white"/>
              </a:solidFill>
              <a:latin typeface="Trebuchet MS"/>
              <a:cs typeface="+mn-cs"/>
            </a:endParaRPr>
          </a:p>
        </p:txBody>
      </p:sp>
    </p:spTree>
    <p:extLst>
      <p:ext uri="{BB962C8B-B14F-4D97-AF65-F5344CB8AC3E}">
        <p14:creationId xmlns:p14="http://schemas.microsoft.com/office/powerpoint/2010/main" val="722586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de Sessã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134671467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Content Placeholder 2"/>
          <p:cNvSpPr>
            <a:spLocks noGrp="1"/>
          </p:cNvSpPr>
          <p:nvPr>
            <p:ph sz="half" idx="1"/>
          </p:nvPr>
        </p:nvSpPr>
        <p:spPr>
          <a:xfrm>
            <a:off x="914400" y="1066800"/>
            <a:ext cx="3810000" cy="4525963"/>
          </a:xfrm>
        </p:spPr>
        <p:txBody>
          <a:bodyPr>
            <a:normAutofit/>
          </a:bodyPr>
          <a:lstStyle>
            <a:lvl1pPr>
              <a:defRPr sz="16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800600" y="1066800"/>
            <a:ext cx="3886200" cy="4525963"/>
          </a:xfrm>
        </p:spPr>
        <p:txBody>
          <a:bodyPr>
            <a:normAutofit/>
          </a:bodyPr>
          <a:lstStyle>
            <a:lvl1pPr>
              <a:defRPr sz="16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23759817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estilo do título mestre</a:t>
            </a:r>
            <a:endParaRPr lang="en-US"/>
          </a:p>
        </p:txBody>
      </p:sp>
      <p:sp>
        <p:nvSpPr>
          <p:cNvPr id="3" name="Text Placeholder 2"/>
          <p:cNvSpPr>
            <a:spLocks noGrp="1"/>
          </p:cNvSpPr>
          <p:nvPr>
            <p:ph type="body" idx="1"/>
          </p:nvPr>
        </p:nvSpPr>
        <p:spPr>
          <a:xfrm>
            <a:off x="914400" y="990600"/>
            <a:ext cx="3886200" cy="304800"/>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Content Placeholder 3"/>
          <p:cNvSpPr>
            <a:spLocks noGrp="1"/>
          </p:cNvSpPr>
          <p:nvPr>
            <p:ph sz="half" idx="2"/>
          </p:nvPr>
        </p:nvSpPr>
        <p:spPr>
          <a:xfrm>
            <a:off x="914400" y="1306512"/>
            <a:ext cx="3886200" cy="4332288"/>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876801" y="990600"/>
            <a:ext cx="3810000" cy="304800"/>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Content Placeholder 5"/>
          <p:cNvSpPr>
            <a:spLocks noGrp="1"/>
          </p:cNvSpPr>
          <p:nvPr>
            <p:ph sz="quarter" idx="4"/>
          </p:nvPr>
        </p:nvSpPr>
        <p:spPr>
          <a:xfrm>
            <a:off x="4876801" y="1295400"/>
            <a:ext cx="3810000" cy="4343400"/>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8" name="Footer Placeholder 7"/>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589813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4" name="Footer Placeholder 3"/>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40477618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39456257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8200" y="273050"/>
            <a:ext cx="2627313" cy="1162050"/>
          </a:xfrm>
        </p:spPr>
        <p:txBody>
          <a:bodyPr anchor="b">
            <a:normAutofit/>
          </a:bodyPr>
          <a:lstStyle>
            <a:lvl1pPr algn="l">
              <a:defRPr sz="1600" b="1"/>
            </a:lvl1pPr>
          </a:lstStyle>
          <a:p>
            <a:r>
              <a:rPr lang="pt-BR" smtClean="0"/>
              <a:t>Clique para editar o estilo do título mestre</a:t>
            </a:r>
            <a:endParaRPr lang="en-US" dirty="0"/>
          </a:p>
        </p:txBody>
      </p:sp>
      <p:sp>
        <p:nvSpPr>
          <p:cNvPr id="3" name="Content Placeholder 2"/>
          <p:cNvSpPr>
            <a:spLocks noGrp="1"/>
          </p:cNvSpPr>
          <p:nvPr>
            <p:ph idx="1"/>
          </p:nvPr>
        </p:nvSpPr>
        <p:spPr>
          <a:xfrm>
            <a:off x="3575050" y="273050"/>
            <a:ext cx="5340350" cy="5853113"/>
          </a:xfrm>
        </p:spPr>
        <p:txBody>
          <a:bodyPr/>
          <a:lstStyle>
            <a:lvl1pPr>
              <a:defRPr sz="16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38200" y="1435100"/>
            <a:ext cx="2627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10500025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86000" y="4568825"/>
            <a:ext cx="5486400" cy="566738"/>
          </a:xfrm>
        </p:spPr>
        <p:txBody>
          <a:bodyPr anchor="b">
            <a:normAutofit/>
          </a:bodyPr>
          <a:lstStyle>
            <a:lvl1pPr algn="l">
              <a:defRPr sz="1600" b="1"/>
            </a:lvl1pPr>
          </a:lstStyle>
          <a:p>
            <a:r>
              <a:rPr lang="pt-BR" smtClean="0"/>
              <a:t>Clique para editar o estilo do título mestre</a:t>
            </a:r>
            <a:endParaRPr lang="en-US" dirty="0"/>
          </a:p>
        </p:txBody>
      </p:sp>
      <p:sp>
        <p:nvSpPr>
          <p:cNvPr id="3" name="Picture Placeholder 2"/>
          <p:cNvSpPr>
            <a:spLocks noGrp="1"/>
          </p:cNvSpPr>
          <p:nvPr>
            <p:ph type="pic" idx="1"/>
          </p:nvPr>
        </p:nvSpPr>
        <p:spPr>
          <a:xfrm>
            <a:off x="2286000" y="3810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2286000" y="5135563"/>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18651731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5049292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10074840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5334000" cy="4602163"/>
          </a:xfrm>
        </p:spPr>
        <p:txBody>
          <a:bodyPr/>
          <a:lstStyle>
            <a:lvl1pPr>
              <a:defRPr sz="2400"/>
            </a:lvl1pPr>
            <a:lvl2pPr>
              <a:defRPr sz="2000"/>
            </a:lvl2pPr>
            <a:lvl3pPr>
              <a:defRPr sz="2000"/>
            </a:lvl3pPr>
            <a:lvl4pPr>
              <a:defRPr sz="1600"/>
            </a:lvl4pPr>
            <a:lvl5pPr>
              <a:defRPr sz="16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943600" y="1523999"/>
            <a:ext cx="2855915" cy="4602165"/>
          </a:xfrm>
        </p:spPr>
        <p:txBody>
          <a:bodyPr/>
          <a:lstStyle>
            <a:lvl1pPr marL="0" indent="0">
              <a:lnSpc>
                <a:spcPts val="16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13" name="Footer Placeholder 12"/>
          <p:cNvSpPr>
            <a:spLocks noGrp="1"/>
          </p:cNvSpPr>
          <p:nvPr>
            <p:ph type="ftr" sz="quarter" idx="15"/>
          </p:nvPr>
        </p:nvSpPr>
        <p:spPr/>
        <p:txBody>
          <a:bodyPr/>
          <a:lstStyle/>
          <a:p>
            <a:endParaRPr lang="en-US" dirty="0">
              <a:solidFill>
                <a:prstClr val="white"/>
              </a:solidFill>
            </a:endParaRPr>
          </a:p>
        </p:txBody>
      </p:sp>
      <p:sp>
        <p:nvSpPr>
          <p:cNvPr id="14" name="Title 13"/>
          <p:cNvSpPr>
            <a:spLocks noGrp="1"/>
          </p:cNvSpPr>
          <p:nvPr>
            <p:ph type="title"/>
          </p:nvPr>
        </p:nvSpPr>
        <p:spPr/>
        <p:txBody>
          <a:bodyPr/>
          <a:lstStyle/>
          <a:p>
            <a:r>
              <a:rPr lang="pt-BR" smtClean="0"/>
              <a:t>Clique para editar o estilo do título mestre</a:t>
            </a:r>
            <a:endParaRPr lang="en-US"/>
          </a:p>
        </p:txBody>
      </p:sp>
      <p:sp>
        <p:nvSpPr>
          <p:cNvPr id="8" name="Text Placeholder 10"/>
          <p:cNvSpPr>
            <a:spLocks noGrp="1"/>
          </p:cNvSpPr>
          <p:nvPr>
            <p:ph type="body" sz="quarter" idx="13"/>
          </p:nvPr>
        </p:nvSpPr>
        <p:spPr>
          <a:xfrm>
            <a:off x="483000" y="914400"/>
            <a:ext cx="8251200" cy="457200"/>
          </a:xfrm>
        </p:spPr>
        <p:txBody>
          <a:bodyPr>
            <a:normAutofit/>
          </a:bodyPr>
          <a:lstStyle>
            <a:lvl1pPr>
              <a:buFontTx/>
              <a:buNone/>
              <a:defRPr sz="2400"/>
            </a:lvl1pPr>
          </a:lstStyle>
          <a:p>
            <a:pPr lvl="0"/>
            <a:r>
              <a:rPr lang="pt-BR" smtClean="0"/>
              <a:t>Clique para editar os estilos do texto mestre</a:t>
            </a:r>
          </a:p>
        </p:txBody>
      </p:sp>
    </p:spTree>
    <p:extLst>
      <p:ext uri="{BB962C8B-B14F-4D97-AF65-F5344CB8AC3E}">
        <p14:creationId xmlns:p14="http://schemas.microsoft.com/office/powerpoint/2010/main" val="4104472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ud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7999"/>
          </a:xfrm>
          <a:prstGeom prst="rect">
            <a:avLst/>
          </a:prstGeom>
        </p:spPr>
      </p:pic>
      <p:sp>
        <p:nvSpPr>
          <p:cNvPr id="4" name="CaixaDeTexto 3"/>
          <p:cNvSpPr txBox="1"/>
          <p:nvPr userDrawn="1"/>
        </p:nvSpPr>
        <p:spPr>
          <a:xfrm>
            <a:off x="419916" y="6457578"/>
            <a:ext cx="6672263" cy="230832"/>
          </a:xfrm>
          <a:prstGeom prst="rect">
            <a:avLst/>
          </a:prstGeom>
          <a:noFill/>
        </p:spPr>
        <p:txBody>
          <a:bodyPr wrap="square" rtlCol="0">
            <a:spAutoFit/>
          </a:bodyPr>
          <a:lstStyle/>
          <a:p>
            <a:pPr fontAlgn="auto">
              <a:spcBef>
                <a:spcPts val="0"/>
              </a:spcBef>
              <a:spcAft>
                <a:spcPts val="0"/>
              </a:spcAft>
              <a:defRPr/>
            </a:pPr>
            <a:r>
              <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Reunião Rio</a:t>
            </a:r>
            <a:r>
              <a:rPr lang="en-US" sz="900" baseline="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de Janeiro</a:t>
            </a:r>
            <a:r>
              <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┃23</a:t>
            </a:r>
            <a:r>
              <a:rPr lang="en-US" sz="900" baseline="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r>
              <a:rPr lang="pt-BR"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de Julho de 2015</a:t>
            </a:r>
            <a:endPar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9" name="CaixaDeTexto 28"/>
          <p:cNvSpPr txBox="1"/>
          <p:nvPr userDrawn="1"/>
        </p:nvSpPr>
        <p:spPr>
          <a:xfrm>
            <a:off x="1" y="6494243"/>
            <a:ext cx="461962" cy="154709"/>
          </a:xfrm>
          <a:prstGeom prst="rect">
            <a:avLst/>
          </a:prstGeom>
          <a:solidFill>
            <a:srgbClr val="6FBBE4"/>
          </a:solidFill>
          <a:ln w="6350">
            <a:noFill/>
          </a:ln>
        </p:spPr>
        <p:txBody>
          <a:bodyPr wrap="square" lIns="0" tIns="0" rIns="36000" bIns="0" rtlCol="0" anchor="ctr" anchorCtr="0">
            <a:noAutofit/>
          </a:bodyPr>
          <a:lstStyle/>
          <a:p>
            <a:pPr algn="r" fontAlgn="auto">
              <a:spcBef>
                <a:spcPts val="0"/>
              </a:spcBef>
              <a:spcAft>
                <a:spcPts val="0"/>
              </a:spcAft>
            </a:pPr>
            <a:fld id="{8E626874-A791-4282-9848-F2F23069811C}" type="slidenum">
              <a:rPr lang="pt-BR" sz="700" b="1" smtClean="0">
                <a:solidFill>
                  <a:schemeClr val="bg1"/>
                </a:solidFill>
                <a:latin typeface="Arial" panose="020B0604020202020204" pitchFamily="34" charset="0"/>
                <a:ea typeface="Tahoma" panose="020B0604030504040204" pitchFamily="34" charset="0"/>
                <a:cs typeface="Arial" panose="020B0604020202020204" pitchFamily="34" charset="0"/>
              </a:rPr>
              <a:pPr algn="r" fontAlgn="auto">
                <a:spcBef>
                  <a:spcPts val="0"/>
                </a:spcBef>
                <a:spcAft>
                  <a:spcPts val="0"/>
                </a:spcAft>
              </a:pPr>
              <a:t>‹nº›</a:t>
            </a:fld>
            <a:endParaRPr lang="pt-BR" sz="700" b="1"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5" name="Retângulo 4"/>
          <p:cNvSpPr/>
          <p:nvPr userDrawn="1"/>
        </p:nvSpPr>
        <p:spPr>
          <a:xfrm>
            <a:off x="1" y="6788944"/>
            <a:ext cx="9142902" cy="69055"/>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userDrawn="1"/>
        </p:nvSpPr>
        <p:spPr>
          <a:xfrm>
            <a:off x="7334250" y="6788944"/>
            <a:ext cx="1359694" cy="69056"/>
          </a:xfrm>
          <a:prstGeom prst="rect">
            <a:avLst/>
          </a:prstGeom>
          <a:solidFill>
            <a:srgbClr val="6FB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95962706"/>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apa">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34831924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1" name="Retângulo 10"/>
          <p:cNvSpPr/>
          <p:nvPr userDrawn="1"/>
        </p:nvSpPr>
        <p:spPr>
          <a:xfrm>
            <a:off x="0" y="0"/>
            <a:ext cx="765544"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2" name="Title 1"/>
          <p:cNvSpPr>
            <a:spLocks noGrp="1"/>
          </p:cNvSpPr>
          <p:nvPr>
            <p:ph type="ctrTitle"/>
          </p:nvPr>
        </p:nvSpPr>
        <p:spPr>
          <a:xfrm>
            <a:off x="3810000" y="3276600"/>
            <a:ext cx="5181600" cy="1470025"/>
          </a:xfrm>
        </p:spPr>
        <p:txBody>
          <a:bodyPr>
            <a:normAutofit/>
          </a:bodyPr>
          <a:lstStyle>
            <a:lvl1pPr algn="r">
              <a:defRPr sz="2800"/>
            </a:lvl1pPr>
          </a:lstStyle>
          <a:p>
            <a:r>
              <a:rPr lang="pt-BR" smtClean="0"/>
              <a:t>Clique para editar o estilo do título mestre</a:t>
            </a:r>
            <a:endParaRPr lang="en-US" dirty="0"/>
          </a:p>
        </p:txBody>
      </p:sp>
      <p:sp>
        <p:nvSpPr>
          <p:cNvPr id="3" name="Subtitle 2"/>
          <p:cNvSpPr>
            <a:spLocks noGrp="1"/>
          </p:cNvSpPr>
          <p:nvPr>
            <p:ph type="subTitle" idx="1"/>
          </p:nvPr>
        </p:nvSpPr>
        <p:spPr>
          <a:xfrm>
            <a:off x="3810000" y="4191000"/>
            <a:ext cx="5181600" cy="1752600"/>
          </a:xfrm>
        </p:spPr>
        <p:txBody>
          <a:bodyPr>
            <a:normAutofit/>
          </a:bodyPr>
          <a:lstStyle>
            <a:lvl1pPr marL="0" indent="0" algn="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9" name="Lua 8"/>
          <p:cNvSpPr>
            <a:spLocks/>
          </p:cNvSpPr>
          <p:nvPr userDrawn="1"/>
        </p:nvSpPr>
        <p:spPr>
          <a:xfrm>
            <a:off x="0" y="0"/>
            <a:ext cx="2243470" cy="6858000"/>
          </a:xfrm>
          <a:prstGeom prst="mo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4" name="Retângulo 13"/>
          <p:cNvSpPr/>
          <p:nvPr userDrawn="1"/>
        </p:nvSpPr>
        <p:spPr>
          <a:xfrm>
            <a:off x="416726" y="0"/>
            <a:ext cx="1018669" cy="9569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Retângulo 15"/>
          <p:cNvSpPr/>
          <p:nvPr userDrawn="1"/>
        </p:nvSpPr>
        <p:spPr>
          <a:xfrm>
            <a:off x="0" y="5890437"/>
            <a:ext cx="1488558" cy="9675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12" name="Retângulo 11"/>
          <p:cNvSpPr/>
          <p:nvPr userDrawn="1"/>
        </p:nvSpPr>
        <p:spPr>
          <a:xfrm>
            <a:off x="1143285" y="0"/>
            <a:ext cx="823738" cy="2658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3" name="Retângulo 12"/>
          <p:cNvSpPr/>
          <p:nvPr userDrawn="1"/>
        </p:nvSpPr>
        <p:spPr>
          <a:xfrm>
            <a:off x="1306317" y="1"/>
            <a:ext cx="823738" cy="14885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8" name="Retângulo 17"/>
          <p:cNvSpPr/>
          <p:nvPr userDrawn="1"/>
        </p:nvSpPr>
        <p:spPr>
          <a:xfrm rot="10800000">
            <a:off x="1168095" y="6592186"/>
            <a:ext cx="823738" cy="2658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9" name="Retângulo 18"/>
          <p:cNvSpPr/>
          <p:nvPr userDrawn="1"/>
        </p:nvSpPr>
        <p:spPr>
          <a:xfrm rot="10800000">
            <a:off x="1299228" y="6709144"/>
            <a:ext cx="823738" cy="14885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Tree>
    <p:extLst>
      <p:ext uri="{BB962C8B-B14F-4D97-AF65-F5344CB8AC3E}">
        <p14:creationId xmlns:p14="http://schemas.microsoft.com/office/powerpoint/2010/main" val="2672181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pt-BR" smtClean="0"/>
              <a:t>Clique para editar o estilo do título mestre</a:t>
            </a:r>
            <a:endParaRPr lang="en-US"/>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a:xfrm>
            <a:off x="8156944" y="6362700"/>
            <a:ext cx="838200" cy="365125"/>
          </a:xfrm>
          <a:prstGeom prst="rect">
            <a:avLst/>
          </a:prstGeom>
        </p:spPr>
        <p:txBody>
          <a:bodyPr/>
          <a:lstStyle/>
          <a:p>
            <a:pPr fontAlgn="auto">
              <a:spcBef>
                <a:spcPts val="0"/>
              </a:spcBef>
              <a:spcAft>
                <a:spcPts val="0"/>
              </a:spcAft>
            </a:pPr>
            <a:fld id="{EA9EFE93-F287-4331-B820-9EE2079A43EA}" type="slidenum">
              <a:rPr lang="en-US" smtClean="0">
                <a:solidFill>
                  <a:prstClr val="black"/>
                </a:solidFill>
                <a:latin typeface="Trebuchet MS"/>
                <a:cs typeface="+mn-cs"/>
              </a:rPr>
              <a:pPr fontAlgn="auto">
                <a:spcBef>
                  <a:spcPts val="0"/>
                </a:spcBef>
                <a:spcAft>
                  <a:spcPts val="0"/>
                </a:spcAft>
              </a:pPr>
              <a:t>‹nº›</a:t>
            </a:fld>
            <a:endParaRPr lang="en-US">
              <a:solidFill>
                <a:prstClr val="black"/>
              </a:solidFill>
              <a:latin typeface="Trebuchet MS"/>
              <a:cs typeface="+mn-cs"/>
            </a:endParaRPr>
          </a:p>
        </p:txBody>
      </p:sp>
      <p:sp>
        <p:nvSpPr>
          <p:cNvPr id="7" name="Rectangle 6"/>
          <p:cNvSpPr/>
          <p:nvPr userDrawn="1"/>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 name="Rectangle 8"/>
          <p:cNvSpPr/>
          <p:nvPr userDrawn="1"/>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 name="TextBox 9"/>
          <p:cNvSpPr txBox="1"/>
          <p:nvPr userDrawn="1"/>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Segoe UI" panose="020B0502040204020203" pitchFamily="34" charset="0"/>
                <a:cs typeface="Segoe UI" panose="020B0502040204020203" pitchFamily="34" charset="0"/>
              </a:rPr>
              <a:t>Indicadores de Mercado</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632371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Rounded Rectangle 11"/>
          <p:cNvSpPr/>
          <p:nvPr userDrawn="1"/>
        </p:nvSpPr>
        <p:spPr>
          <a:xfrm>
            <a:off x="990600" y="2743200"/>
            <a:ext cx="7010400" cy="762000"/>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1"/>
          <p:cNvSpPr>
            <a:spLocks noGrp="1"/>
          </p:cNvSpPr>
          <p:nvPr>
            <p:ph type="title"/>
          </p:nvPr>
        </p:nvSpPr>
        <p:spPr>
          <a:xfrm>
            <a:off x="983400" y="2773987"/>
            <a:ext cx="7772400" cy="1362075"/>
          </a:xfrm>
        </p:spPr>
        <p:txBody>
          <a:bodyPr anchor="t"/>
          <a:lstStyle>
            <a:lvl1pPr algn="l">
              <a:defRPr sz="4000" b="1" cap="all">
                <a:latin typeface="Segoe UI" panose="020B0502040204020203" pitchFamily="34" charset="0"/>
                <a:cs typeface="Segoe UI" panose="020B0502040204020203" pitchFamily="34" charset="0"/>
              </a:defRPr>
            </a:lvl1pPr>
          </a:lstStyle>
          <a:p>
            <a:r>
              <a:rPr lang="pt-BR" dirty="0" smtClean="0"/>
              <a:t>Clique para editar o estilo do título mestre</a:t>
            </a:r>
            <a:endParaRPr lang="en-US" dirty="0"/>
          </a:p>
        </p:txBody>
      </p:sp>
      <p:sp>
        <p:nvSpPr>
          <p:cNvPr id="3" name="Text Placeholder 2"/>
          <p:cNvSpPr>
            <a:spLocks noGrp="1"/>
          </p:cNvSpPr>
          <p:nvPr>
            <p:ph type="body" idx="1"/>
          </p:nvPr>
        </p:nvSpPr>
        <p:spPr>
          <a:xfrm>
            <a:off x="990600" y="1295400"/>
            <a:ext cx="7772400" cy="1500187"/>
          </a:xfrm>
        </p:spPr>
        <p:txBody>
          <a:bodyPr anchor="b"/>
          <a:lstStyle>
            <a:lvl1pPr marL="0" indent="0">
              <a:buNone/>
              <a:defRPr sz="2000">
                <a:solidFill>
                  <a:schemeClr val="tx1">
                    <a:tint val="75000"/>
                  </a:schemeClr>
                </a:solidFill>
                <a:latin typeface="Segoe UI" panose="020B0502040204020203" pitchFamily="34" charset="0"/>
                <a:cs typeface="Segoe UI"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a:xfrm>
            <a:off x="8156944" y="6362700"/>
            <a:ext cx="838200" cy="365125"/>
          </a:xfrm>
          <a:prstGeom prst="rect">
            <a:avLst/>
          </a:prstGeom>
        </p:spPr>
        <p:txBody>
          <a:bodyPr/>
          <a:lstStyle>
            <a:lvl1pPr algn="r">
              <a:defRPr>
                <a:solidFill>
                  <a:schemeClr val="bg1"/>
                </a:solidFill>
              </a:defRPr>
            </a:lvl1pPr>
          </a:lstStyle>
          <a:p>
            <a:pPr fontAlgn="auto">
              <a:spcBef>
                <a:spcPts val="0"/>
              </a:spcBef>
              <a:spcAft>
                <a:spcPts val="0"/>
              </a:spcAft>
            </a:pPr>
            <a:fld id="{EA9EFE93-F287-4331-B820-9EE2079A43EA}" type="slidenum">
              <a:rPr lang="en-US" smtClean="0">
                <a:solidFill>
                  <a:prstClr val="white"/>
                </a:solidFill>
                <a:latin typeface="Trebuchet MS"/>
                <a:cs typeface="+mn-cs"/>
              </a:rPr>
              <a:pPr fontAlgn="auto">
                <a:spcBef>
                  <a:spcPts val="0"/>
                </a:spcBef>
                <a:spcAft>
                  <a:spcPts val="0"/>
                </a:spcAft>
              </a:pPr>
              <a:t>‹nº›</a:t>
            </a:fld>
            <a:endParaRPr lang="en-US">
              <a:solidFill>
                <a:prstClr val="white"/>
              </a:solidFill>
              <a:latin typeface="Trebuchet MS"/>
              <a:cs typeface="+mn-cs"/>
            </a:endParaRPr>
          </a:p>
        </p:txBody>
      </p:sp>
      <p:sp>
        <p:nvSpPr>
          <p:cNvPr id="9" name="Rectangle 8"/>
          <p:cNvSpPr/>
          <p:nvPr userDrawn="1"/>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4" name="TextBox 9"/>
          <p:cNvSpPr txBox="1"/>
          <p:nvPr userDrawn="1"/>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Trebuchet MS"/>
                <a:cs typeface="+mn-cs"/>
              </a:rPr>
              <a:t>Indicadores de Mercado</a:t>
            </a:r>
            <a:endParaRPr lang="en-US" dirty="0">
              <a:solidFill>
                <a:prstClr val="white"/>
              </a:solidFill>
              <a:latin typeface="Trebuchet MS"/>
              <a:cs typeface="+mn-cs"/>
            </a:endParaRPr>
          </a:p>
        </p:txBody>
      </p:sp>
    </p:spTree>
    <p:extLst>
      <p:ext uri="{BB962C8B-B14F-4D97-AF65-F5344CB8AC3E}">
        <p14:creationId xmlns:p14="http://schemas.microsoft.com/office/powerpoint/2010/main" val="49793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Content Placeholder 2"/>
          <p:cNvSpPr>
            <a:spLocks noGrp="1"/>
          </p:cNvSpPr>
          <p:nvPr>
            <p:ph sz="half" idx="1"/>
          </p:nvPr>
        </p:nvSpPr>
        <p:spPr>
          <a:xfrm>
            <a:off x="914400" y="1066800"/>
            <a:ext cx="3810000" cy="4525963"/>
          </a:xfrm>
        </p:spPr>
        <p:txBody>
          <a:bodyPr>
            <a:normAutofit/>
          </a:bodyPr>
          <a:lstStyle>
            <a:lvl1pPr>
              <a:defRPr sz="16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800600" y="1066800"/>
            <a:ext cx="3886200" cy="4525963"/>
          </a:xfrm>
        </p:spPr>
        <p:txBody>
          <a:bodyPr>
            <a:normAutofit/>
          </a:bodyPr>
          <a:lstStyle>
            <a:lvl1pPr>
              <a:defRPr sz="16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350124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estilo do título mestre</a:t>
            </a:r>
            <a:endParaRPr lang="en-US"/>
          </a:p>
        </p:txBody>
      </p:sp>
      <p:sp>
        <p:nvSpPr>
          <p:cNvPr id="3" name="Text Placeholder 2"/>
          <p:cNvSpPr>
            <a:spLocks noGrp="1"/>
          </p:cNvSpPr>
          <p:nvPr>
            <p:ph type="body" idx="1"/>
          </p:nvPr>
        </p:nvSpPr>
        <p:spPr>
          <a:xfrm>
            <a:off x="914400" y="990600"/>
            <a:ext cx="3886200" cy="304800"/>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Content Placeholder 3"/>
          <p:cNvSpPr>
            <a:spLocks noGrp="1"/>
          </p:cNvSpPr>
          <p:nvPr>
            <p:ph sz="half" idx="2"/>
          </p:nvPr>
        </p:nvSpPr>
        <p:spPr>
          <a:xfrm>
            <a:off x="914400" y="1306512"/>
            <a:ext cx="3886200" cy="4332288"/>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876801" y="990600"/>
            <a:ext cx="3810000" cy="304800"/>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Content Placeholder 5"/>
          <p:cNvSpPr>
            <a:spLocks noGrp="1"/>
          </p:cNvSpPr>
          <p:nvPr>
            <p:ph sz="quarter" idx="4"/>
          </p:nvPr>
        </p:nvSpPr>
        <p:spPr>
          <a:xfrm>
            <a:off x="4876801" y="1295400"/>
            <a:ext cx="3810000" cy="4343400"/>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8" name="Footer Placeholder 7"/>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42296944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3.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2323"/>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73" r:id="rId3"/>
    <p:sldLayoutId id="2147483697"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Placeholder 1"/>
          <p:cNvSpPr>
            <a:spLocks noGrp="1"/>
          </p:cNvSpPr>
          <p:nvPr>
            <p:ph type="title"/>
          </p:nvPr>
        </p:nvSpPr>
        <p:spPr>
          <a:xfrm>
            <a:off x="914400" y="274638"/>
            <a:ext cx="7772400" cy="639762"/>
          </a:xfrm>
          <a:prstGeom prst="rect">
            <a:avLst/>
          </a:prstGeom>
        </p:spPr>
        <p:txBody>
          <a:bodyPr vert="horz" lIns="91440" tIns="45720" rIns="91440" bIns="45720" rtlCol="0" anchor="ctr">
            <a:normAutofit/>
          </a:bodyPr>
          <a:lstStyle/>
          <a:p>
            <a:r>
              <a:rPr lang="pt-BR" smtClean="0"/>
              <a:t>Clique para editar o estilo do título mestre</a:t>
            </a:r>
            <a:endParaRPr lang="en-US" dirty="0"/>
          </a:p>
        </p:txBody>
      </p:sp>
      <p:sp>
        <p:nvSpPr>
          <p:cNvPr id="3" name="Text Placeholder 2"/>
          <p:cNvSpPr>
            <a:spLocks noGrp="1"/>
          </p:cNvSpPr>
          <p:nvPr>
            <p:ph type="body" idx="1"/>
          </p:nvPr>
        </p:nvSpPr>
        <p:spPr>
          <a:xfrm>
            <a:off x="914400" y="1066800"/>
            <a:ext cx="7772400" cy="50593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Footer Placeholder 4"/>
          <p:cNvSpPr>
            <a:spLocks noGrp="1"/>
          </p:cNvSpPr>
          <p:nvPr>
            <p:ph type="ftr" sz="quarter" idx="3"/>
          </p:nvPr>
        </p:nvSpPr>
        <p:spPr>
          <a:xfrm>
            <a:off x="4419600" y="6356350"/>
            <a:ext cx="1600200" cy="365125"/>
          </a:xfrm>
          <a:prstGeom prst="rect">
            <a:avLst/>
          </a:prstGeom>
        </p:spPr>
        <p:txBody>
          <a:bodyPr vert="horz" lIns="91440" tIns="45720" rIns="91440" bIns="45720" rtlCol="0" anchor="ctr"/>
          <a:lstStyle>
            <a:lvl1pPr algn="ctr">
              <a:defRPr sz="1200">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10" name="Rectangle 9"/>
          <p:cNvSpPr/>
          <p:nvPr/>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TextBox 11"/>
          <p:cNvSpPr txBox="1"/>
          <p:nvPr/>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Segoe UI" panose="020B0502040204020203" pitchFamily="34" charset="0"/>
                <a:cs typeface="Segoe UI" panose="020B0502040204020203" pitchFamily="34" charset="0"/>
              </a:rPr>
              <a:t>Indicadores de Mercado</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963696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l" defTabSz="914400" rtl="0" eaLnBrk="1" latinLnBrk="0" hangingPunct="1">
        <a:spcBef>
          <a:spcPct val="0"/>
        </a:spcBef>
        <a:buNone/>
        <a:defRPr sz="2400" b="1" kern="1200">
          <a:solidFill>
            <a:schemeClr val="tx1"/>
          </a:solidFill>
          <a:latin typeface="Segoe UI" panose="020B0502040204020203" pitchFamily="34" charset="0"/>
          <a:ea typeface="+mj-ea"/>
          <a:cs typeface="Segoe UI" panose="020B0502040204020203" pitchFamily="34" charset="0"/>
        </a:defRPr>
      </a:lvl1pPr>
    </p:titleStyle>
    <p:bodyStyle>
      <a:lvl1pPr marL="0" indent="0" algn="l" defTabSz="914400" rtl="0" eaLnBrk="1" latinLnBrk="0" hangingPunct="1">
        <a:spcBef>
          <a:spcPct val="20000"/>
        </a:spcBef>
        <a:buFontTx/>
        <a:buNone/>
        <a:defRPr sz="1600" kern="1200">
          <a:solidFill>
            <a:schemeClr val="tx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Placeholder 1"/>
          <p:cNvSpPr>
            <a:spLocks noGrp="1"/>
          </p:cNvSpPr>
          <p:nvPr>
            <p:ph type="title"/>
          </p:nvPr>
        </p:nvSpPr>
        <p:spPr>
          <a:xfrm>
            <a:off x="914400" y="274638"/>
            <a:ext cx="7772400" cy="639762"/>
          </a:xfrm>
          <a:prstGeom prst="rect">
            <a:avLst/>
          </a:prstGeom>
        </p:spPr>
        <p:txBody>
          <a:bodyPr vert="horz" lIns="91440" tIns="45720" rIns="91440" bIns="45720" rtlCol="0" anchor="ctr">
            <a:normAutofit/>
          </a:bodyPr>
          <a:lstStyle/>
          <a:p>
            <a:r>
              <a:rPr lang="pt-BR" smtClean="0"/>
              <a:t>Clique para editar o estilo do título mestre</a:t>
            </a:r>
            <a:endParaRPr lang="en-US" dirty="0"/>
          </a:p>
        </p:txBody>
      </p:sp>
      <p:sp>
        <p:nvSpPr>
          <p:cNvPr id="3" name="Text Placeholder 2"/>
          <p:cNvSpPr>
            <a:spLocks noGrp="1"/>
          </p:cNvSpPr>
          <p:nvPr>
            <p:ph type="body" idx="1"/>
          </p:nvPr>
        </p:nvSpPr>
        <p:spPr>
          <a:xfrm>
            <a:off x="914400" y="1066800"/>
            <a:ext cx="7772400" cy="50593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Footer Placeholder 4"/>
          <p:cNvSpPr>
            <a:spLocks noGrp="1"/>
          </p:cNvSpPr>
          <p:nvPr>
            <p:ph type="ftr" sz="quarter" idx="3"/>
          </p:nvPr>
        </p:nvSpPr>
        <p:spPr>
          <a:xfrm>
            <a:off x="4419600" y="6356350"/>
            <a:ext cx="1600200" cy="365125"/>
          </a:xfrm>
          <a:prstGeom prst="rect">
            <a:avLst/>
          </a:prstGeom>
        </p:spPr>
        <p:txBody>
          <a:bodyPr vert="horz" lIns="91440" tIns="45720" rIns="91440" bIns="45720" rtlCol="0" anchor="ctr"/>
          <a:lstStyle>
            <a:lvl1pPr algn="ctr">
              <a:defRPr sz="1200">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10" name="Rectangle 9"/>
          <p:cNvSpPr/>
          <p:nvPr/>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TextBox 11"/>
          <p:cNvSpPr txBox="1"/>
          <p:nvPr/>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Segoe UI" panose="020B0502040204020203" pitchFamily="34" charset="0"/>
                <a:cs typeface="Segoe UI" panose="020B0502040204020203" pitchFamily="34" charset="0"/>
              </a:rPr>
              <a:t>Indicadores de Mercado</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0363152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hdr="0" ftr="0" dt="0"/>
  <p:txStyles>
    <p:titleStyle>
      <a:lvl1pPr algn="l" defTabSz="914400" rtl="0" eaLnBrk="1" latinLnBrk="0" hangingPunct="1">
        <a:spcBef>
          <a:spcPct val="0"/>
        </a:spcBef>
        <a:buNone/>
        <a:defRPr sz="2400" b="1" kern="1200">
          <a:solidFill>
            <a:schemeClr val="tx1"/>
          </a:solidFill>
          <a:latin typeface="Segoe UI" panose="020B0502040204020203" pitchFamily="34" charset="0"/>
          <a:ea typeface="+mj-ea"/>
          <a:cs typeface="Segoe UI" panose="020B0502040204020203" pitchFamily="34" charset="0"/>
        </a:defRPr>
      </a:lvl1pPr>
    </p:titleStyle>
    <p:bodyStyle>
      <a:lvl1pPr marL="0" indent="0" algn="l" defTabSz="914400" rtl="0" eaLnBrk="1" latinLnBrk="0" hangingPunct="1">
        <a:spcBef>
          <a:spcPct val="20000"/>
        </a:spcBef>
        <a:buFontTx/>
        <a:buNone/>
        <a:defRPr sz="1600" kern="1200">
          <a:solidFill>
            <a:schemeClr val="tx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s>
</file>

<file path=ppt/slides/_rels/slide16.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tags" Target="../tags/tag5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file:///C:\Projetos%20(local)\Abrainc\_Relat&#243;rios\201507\Indicadores%20de%20Mercado\Consolidado\Consolidado_graficos.xlsx!Plan1!L1C1:L12C4"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0" y="2979193"/>
            <a:ext cx="9144000" cy="369332"/>
          </a:xfrm>
          <a:prstGeom prst="rect">
            <a:avLst/>
          </a:prstGeom>
          <a:noFill/>
        </p:spPr>
        <p:txBody>
          <a:bodyPr wrap="square" rtlCol="0">
            <a:spAutoFit/>
          </a:bodyPr>
          <a:lstStyle/>
          <a:p>
            <a:pPr algn="ct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Reunião</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Rio de Janeiro┃23</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dirty="0">
                <a:solidFill>
                  <a:schemeClr val="bg1"/>
                </a:solidFill>
                <a:latin typeface="Tahoma" panose="020B0604030504040204" pitchFamily="34" charset="0"/>
                <a:ea typeface="Tahoma" panose="020B0604030504040204" pitchFamily="34" charset="0"/>
                <a:cs typeface="Tahoma" panose="020B0604030504040204" pitchFamily="34" charset="0"/>
              </a:rPr>
              <a:t>de </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Julho </a:t>
            </a:r>
            <a:r>
              <a:rPr lang="pt-BR" dirty="0">
                <a:solidFill>
                  <a:schemeClr val="bg1"/>
                </a:solidFill>
                <a:latin typeface="Tahoma" panose="020B0604030504040204" pitchFamily="34" charset="0"/>
                <a:ea typeface="Tahoma" panose="020B0604030504040204" pitchFamily="34" charset="0"/>
                <a:cs typeface="Tahoma" panose="020B0604030504040204" pitchFamily="34" charset="0"/>
              </a:rPr>
              <a:t>de </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2015</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9877128"/>
      </p:ext>
    </p:extLst>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N</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ovo Marco Regulatório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Retângulo 13"/>
          <p:cNvSpPr/>
          <p:nvPr/>
        </p:nvSpPr>
        <p:spPr>
          <a:xfrm>
            <a:off x="611560" y="476672"/>
            <a:ext cx="8136904" cy="3060838"/>
          </a:xfrm>
          <a:prstGeom prst="rect">
            <a:avLst/>
          </a:prstGeom>
        </p:spPr>
        <p:txBody>
          <a:bodyPr wrap="square">
            <a:spAutoFit/>
          </a:bodyPr>
          <a:lstStyle/>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Formato proposto</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i="1" dirty="0" err="1">
                <a:latin typeface="Tahoma" panose="020B0604030504040204" pitchFamily="34" charset="0"/>
                <a:ea typeface="Tahoma" panose="020B0604030504040204" pitchFamily="34" charset="0"/>
                <a:cs typeface="Tahoma" panose="020B0604030504040204" pitchFamily="34" charset="0"/>
              </a:rPr>
              <a:t>Steering</a:t>
            </a:r>
            <a:r>
              <a:rPr lang="pt-BR" sz="1400" i="1" dirty="0">
                <a:latin typeface="Tahoma" panose="020B0604030504040204" pitchFamily="34" charset="0"/>
                <a:ea typeface="Tahoma" panose="020B0604030504040204" pitchFamily="34" charset="0"/>
                <a:cs typeface="Tahoma" panose="020B0604030504040204" pitchFamily="34" charset="0"/>
              </a:rPr>
              <a:t> </a:t>
            </a:r>
            <a:r>
              <a:rPr lang="pt-BR" sz="1400" i="1" dirty="0" err="1">
                <a:latin typeface="Tahoma" panose="020B0604030504040204" pitchFamily="34" charset="0"/>
                <a:ea typeface="Tahoma" panose="020B0604030504040204" pitchFamily="34" charset="0"/>
                <a:cs typeface="Tahoma" panose="020B0604030504040204" pitchFamily="34" charset="0"/>
              </a:rPr>
              <a:t>Comittee</a:t>
            </a:r>
            <a:r>
              <a:rPr lang="pt-BR" sz="1400" i="1" dirty="0">
                <a:latin typeface="Tahoma" panose="020B0604030504040204" pitchFamily="34" charset="0"/>
                <a:ea typeface="Tahoma" panose="020B0604030504040204" pitchFamily="34" charset="0"/>
                <a:cs typeface="Tahoma" panose="020B0604030504040204" pitchFamily="34" charset="0"/>
              </a:rPr>
              <a:t>  </a:t>
            </a:r>
            <a:r>
              <a:rPr lang="pt-BR" sz="1400" dirty="0">
                <a:latin typeface="Tahoma" panose="020B0604030504040204" pitchFamily="34" charset="0"/>
                <a:ea typeface="Tahoma" panose="020B0604030504040204" pitchFamily="34" charset="0"/>
                <a:cs typeface="Tahoma" panose="020B0604030504040204" pitchFamily="34" charset="0"/>
              </a:rPr>
              <a:t>– reunião inicial com 8 a 12 pessoas</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Reunião motivacional com principais executivos das empresas – Conselho </a:t>
            </a:r>
            <a:r>
              <a:rPr lang="pt-BR" sz="1400" dirty="0" smtClean="0">
                <a:latin typeface="Tahoma" panose="020B0604030504040204" pitchFamily="34" charset="0"/>
                <a:ea typeface="Tahoma" panose="020B0604030504040204" pitchFamily="34" charset="0"/>
                <a:cs typeface="Tahoma" panose="020B0604030504040204" pitchFamily="34" charset="0"/>
              </a:rPr>
              <a:t>Deliberativo</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Discussão em Comitês e Mesas de Trabalho</a:t>
            </a: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Definição de participação de entidades – </a:t>
            </a:r>
            <a:r>
              <a:rPr lang="pt-BR" sz="1400" dirty="0" err="1" smtClean="0">
                <a:latin typeface="Tahoma" panose="020B0604030504040204" pitchFamily="34" charset="0"/>
                <a:ea typeface="Tahoma" panose="020B0604030504040204" pitchFamily="34" charset="0"/>
                <a:cs typeface="Tahoma" panose="020B0604030504040204" pitchFamily="34" charset="0"/>
              </a:rPr>
              <a:t>ex</a:t>
            </a:r>
            <a:r>
              <a:rPr lang="pt-BR" sz="1400" dirty="0" smtClean="0">
                <a:latin typeface="Tahoma" panose="020B0604030504040204" pitchFamily="34" charset="0"/>
                <a:ea typeface="Tahoma" panose="020B0604030504040204" pitchFamily="34" charset="0"/>
                <a:cs typeface="Tahoma" panose="020B0604030504040204" pitchFamily="34" charset="0"/>
              </a:rPr>
              <a:t>: Mesa sobre </a:t>
            </a:r>
            <a:r>
              <a:rPr lang="pt-BR" sz="1400" dirty="0" err="1" smtClean="0">
                <a:latin typeface="Tahoma" panose="020B0604030504040204" pitchFamily="34" charset="0"/>
                <a:ea typeface="Tahoma" panose="020B0604030504040204" pitchFamily="34" charset="0"/>
                <a:cs typeface="Tahoma" panose="020B0604030504040204" pitchFamily="34" charset="0"/>
              </a:rPr>
              <a:t>Funding</a:t>
            </a:r>
            <a:r>
              <a:rPr lang="pt-BR" sz="1300" dirty="0" smtClean="0">
                <a:latin typeface="Tahoma" panose="020B0604030504040204" pitchFamily="34" charset="0"/>
                <a:ea typeface="Tahoma" panose="020B0604030504040204" pitchFamily="34" charset="0"/>
                <a:cs typeface="Tahoma" panose="020B0604030504040204" pitchFamily="34" charset="0"/>
              </a:rPr>
              <a:t/>
            </a:r>
            <a:br>
              <a:rPr lang="pt-BR" sz="1300" dirty="0" smtClean="0">
                <a:latin typeface="Tahoma" panose="020B0604030504040204" pitchFamily="34" charset="0"/>
                <a:ea typeface="Tahoma" panose="020B0604030504040204" pitchFamily="34" charset="0"/>
                <a:cs typeface="Tahoma" panose="020B0604030504040204" pitchFamily="34" charset="0"/>
              </a:rPr>
            </a:b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5" name="Rectangle 1"/>
          <p:cNvSpPr/>
          <p:nvPr/>
        </p:nvSpPr>
        <p:spPr>
          <a:xfrm>
            <a:off x="467544" y="3805982"/>
            <a:ext cx="8136904" cy="2526846"/>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Pontos Gerais</a:t>
            </a: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Análise </a:t>
            </a:r>
            <a:r>
              <a:rPr lang="pt-BR" sz="1400" dirty="0">
                <a:latin typeface="Tahoma" panose="020B0604030504040204" pitchFamily="34" charset="0"/>
                <a:ea typeface="Tahoma" panose="020B0604030504040204" pitchFamily="34" charset="0"/>
                <a:cs typeface="Tahoma" panose="020B0604030504040204" pitchFamily="34" charset="0"/>
              </a:rPr>
              <a:t>das forças envolvidas e participações necessárias</a:t>
            </a: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Considerações </a:t>
            </a:r>
            <a:r>
              <a:rPr lang="pt-BR" sz="1400" dirty="0">
                <a:latin typeface="Tahoma" panose="020B0604030504040204" pitchFamily="34" charset="0"/>
                <a:ea typeface="Tahoma" panose="020B0604030504040204" pitchFamily="34" charset="0"/>
                <a:cs typeface="Tahoma" panose="020B0604030504040204" pitchFamily="34" charset="0"/>
              </a:rPr>
              <a:t>gerais sobre resultados a serem esperados</a:t>
            </a: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Definição </a:t>
            </a:r>
            <a:r>
              <a:rPr lang="pt-BR" sz="1400" dirty="0">
                <a:latin typeface="Tahoma" panose="020B0604030504040204" pitchFamily="34" charset="0"/>
                <a:ea typeface="Tahoma" panose="020B0604030504040204" pitchFamily="34" charset="0"/>
                <a:cs typeface="Tahoma" panose="020B0604030504040204" pitchFamily="34" charset="0"/>
              </a:rPr>
              <a:t>de agenda interna de </a:t>
            </a:r>
            <a:r>
              <a:rPr lang="pt-BR" sz="1400" dirty="0" smtClean="0">
                <a:latin typeface="Tahoma" panose="020B0604030504040204" pitchFamily="34" charset="0"/>
                <a:ea typeface="Tahoma" panose="020B0604030504040204" pitchFamily="34" charset="0"/>
                <a:cs typeface="Tahoma" panose="020B0604030504040204" pitchFamily="34" charset="0"/>
              </a:rPr>
              <a:t>discussões</a:t>
            </a: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Discussão sobre Agência reguladora</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(papel da Caixa)</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2158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O Modelo de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Nrgóciops</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e os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garaglos</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do setor</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Negócios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1"/>
          <p:cNvSpPr/>
          <p:nvPr/>
        </p:nvSpPr>
        <p:spPr>
          <a:xfrm>
            <a:off x="467544" y="1772816"/>
            <a:ext cx="8352928" cy="2135969"/>
          </a:xfrm>
          <a:prstGeom prst="rect">
            <a:avLst/>
          </a:prstGeom>
          <a:ln w="28575">
            <a:solidFill>
              <a:schemeClr val="tx1"/>
            </a:solidFill>
          </a:ln>
        </p:spPr>
        <p:txBody>
          <a:bodyPr wrap="square">
            <a:spAutoFit/>
          </a:bodyPr>
          <a:lstStyle/>
          <a:p>
            <a:pPr marL="1095375" lvl="3"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Corretagem</a:t>
            </a:r>
          </a:p>
          <a:p>
            <a:pPr marL="1095375" lvl="3"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095375" lvl="3"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Insegurança dos compradores, bancos e  empresas em relação a financiamentos</a:t>
            </a:r>
          </a:p>
          <a:p>
            <a:pPr marL="1095375" lvl="3"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095375" lvl="3"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Repasses – registros, adequação</a:t>
            </a:r>
            <a:endParaRPr lang="pt-BR" sz="1400" dirty="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sp>
        <p:nvSpPr>
          <p:cNvPr id="6" name="CaixaDeTexto 5"/>
          <p:cNvSpPr txBox="1"/>
          <p:nvPr/>
        </p:nvSpPr>
        <p:spPr>
          <a:xfrm>
            <a:off x="467544" y="1792561"/>
            <a:ext cx="908044" cy="2068487"/>
          </a:xfrm>
          <a:prstGeom prst="rect">
            <a:avLst/>
          </a:prstGeom>
          <a:solidFill>
            <a:schemeClr val="accent2"/>
          </a:solidFill>
          <a:ln w="19050">
            <a:solidFill>
              <a:schemeClr val="tx1"/>
            </a:solidFill>
          </a:ln>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a:t>
            </a: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 </a:t>
            </a:r>
          </a:p>
          <a:p>
            <a:endPar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Negócio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1"/>
          <p:cNvSpPr/>
          <p:nvPr/>
        </p:nvSpPr>
        <p:spPr>
          <a:xfrm>
            <a:off x="1331640" y="692696"/>
            <a:ext cx="8136904" cy="5666167"/>
          </a:xfrm>
          <a:prstGeom prst="rect">
            <a:avLst/>
          </a:prstGeom>
        </p:spPr>
        <p:txBody>
          <a:bodyPr wrap="square">
            <a:spAutoFit/>
          </a:bodyPr>
          <a:lstStyle/>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Insegurança jurídica na compra de terrenos e na aprovação de projetos</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Sobreposição de leis e inobservância de prazos nos licenciamentos</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Conflitos nas definições das relações de trabalho durante as obras</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Desincentivos às modulação e à industrialização – bitributação, ICMS</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Insegurança jurídica na entrega – Habite-se</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Prazos de garantia</a:t>
            </a:r>
          </a:p>
        </p:txBody>
      </p:sp>
    </p:spTree>
    <p:extLst>
      <p:ext uri="{BB962C8B-B14F-4D97-AF65-F5344CB8AC3E}">
        <p14:creationId xmlns:p14="http://schemas.microsoft.com/office/powerpoint/2010/main" val="14090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6" end="6"/>
                                            </p:txEl>
                                          </p:spTgt>
                                        </p:tgtEl>
                                        <p:attrNameLst>
                                          <p:attrName>style.visibility</p:attrName>
                                        </p:attrNameLst>
                                      </p:cBhvr>
                                      <p:to>
                                        <p:strVal val="visible"/>
                                      </p:to>
                                    </p:set>
                                    <p:animEffect transition="in" filter="fade">
                                      <p:cBhvr>
                                        <p:cTn id="20" dur="500"/>
                                        <p:tgtEl>
                                          <p:spTgt spid="6">
                                            <p:txEl>
                                              <p:pRg st="6" end="6"/>
                                            </p:txEl>
                                          </p:spTgt>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Modelo de Negócios - principais problemas detectados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Negócios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1"/>
          <p:cNvSpPr/>
          <p:nvPr/>
        </p:nvSpPr>
        <p:spPr>
          <a:xfrm>
            <a:off x="179512" y="764704"/>
            <a:ext cx="8784976" cy="6200159"/>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Principais inadequações do atual Modelo</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Insegurança </a:t>
            </a:r>
            <a:r>
              <a:rPr lang="pt-BR" sz="1400" dirty="0">
                <a:latin typeface="Tahoma" panose="020B0604030504040204" pitchFamily="34" charset="0"/>
                <a:ea typeface="Tahoma" panose="020B0604030504040204" pitchFamily="34" charset="0"/>
                <a:cs typeface="Tahoma" panose="020B0604030504040204" pitchFamily="34" charset="0"/>
              </a:rPr>
              <a:t>e prejuízo dos compradores sem garantia de acesso à financiamento bancário</a:t>
            </a:r>
          </a:p>
          <a:p>
            <a:pPr marL="0" lvl="1">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Custos </a:t>
            </a:r>
            <a:r>
              <a:rPr lang="pt-BR" sz="1400" dirty="0">
                <a:latin typeface="Tahoma" panose="020B0604030504040204" pitchFamily="34" charset="0"/>
                <a:ea typeface="Tahoma" panose="020B0604030504040204" pitchFamily="34" charset="0"/>
                <a:cs typeface="Tahoma" panose="020B0604030504040204" pitchFamily="34" charset="0"/>
              </a:rPr>
              <a:t>e retrabalho para incorporadoras - alongamento do ciclo de caixa e aumento dos custos para a sociedade</a:t>
            </a:r>
          </a:p>
          <a:p>
            <a:pPr marL="0" lvl="1">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Inadequação de papéis: aprovação de crédito e áreas de repasse pelas incorporadoras: ineficiência, custos</a:t>
            </a: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Insegurança das instituições financeiras sobre vendas e financiamentos PF</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Fragilização do sistema como um todo</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5123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N</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ovo Marco Regulatório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251520" y="836712"/>
            <a:ext cx="8381446" cy="5809283"/>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Alternativas para solucionar este problema e se obterem vendas firmes</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Modelo </a:t>
            </a:r>
            <a:r>
              <a:rPr lang="pt-BR" sz="1400" b="1" dirty="0" smtClean="0">
                <a:latin typeface="Tahoma" panose="020B0604030504040204" pitchFamily="34" charset="0"/>
                <a:ea typeface="Tahoma" panose="020B0604030504040204" pitchFamily="34" charset="0"/>
                <a:cs typeface="Tahoma" panose="020B0604030504040204" pitchFamily="34" charset="0"/>
              </a:rPr>
              <a:t>Associativo </a:t>
            </a:r>
            <a:r>
              <a:rPr lang="pt-BR" sz="1400" b="1" dirty="0">
                <a:latin typeface="Tahoma" panose="020B0604030504040204" pitchFamily="34" charset="0"/>
                <a:ea typeface="Tahoma" panose="020B0604030504040204" pitchFamily="34" charset="0"/>
                <a:cs typeface="Tahoma" panose="020B0604030504040204" pitchFamily="34" charset="0"/>
              </a:rPr>
              <a:t>para todas as faixas de renda </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Modelo já existente, praticado por CEF e BB,  com repasse junto à venda</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Capacidade de poupança do comprador para LTV adequado: análise de alternativas (</a:t>
            </a:r>
            <a:r>
              <a:rPr lang="pt-BR" sz="1400" dirty="0" err="1" smtClean="0">
                <a:latin typeface="Tahoma" panose="020B0604030504040204" pitchFamily="34" charset="0"/>
                <a:ea typeface="Tahoma" panose="020B0604030504040204" pitchFamily="34" charset="0"/>
                <a:cs typeface="Tahoma" panose="020B0604030504040204" pitchFamily="34" charset="0"/>
              </a:rPr>
              <a:t>ex</a:t>
            </a: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dirty="0" err="1" smtClean="0">
                <a:latin typeface="Tahoma" panose="020B0604030504040204" pitchFamily="34" charset="0"/>
                <a:ea typeface="Tahoma" panose="020B0604030504040204" pitchFamily="34" charset="0"/>
                <a:cs typeface="Tahoma" panose="020B0604030504040204" pitchFamily="34" charset="0"/>
              </a:rPr>
              <a:t>co-obrigação</a:t>
            </a:r>
            <a:r>
              <a:rPr lang="pt-BR" sz="1400" dirty="0" smtClean="0">
                <a:latin typeface="Tahoma" panose="020B0604030504040204" pitchFamily="34" charset="0"/>
                <a:ea typeface="Tahoma" panose="020B0604030504040204" pitchFamily="34" charset="0"/>
                <a:cs typeface="Tahoma" panose="020B0604030504040204" pitchFamily="34" charset="0"/>
              </a:rPr>
              <a:t> da incorporadora até LTV máximo)</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Superação da questão do descasamento: não-correção monetária nas parcelas para construção </a:t>
            </a: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Repasse antecipado</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Modelo já discutido entre incorporadora e banco privado</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Entrada 5 a 8%, sem pro-soluto, financiamentos fração e obra, correção pelo INCC, coobrigação na construção</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Bancos: manutenção de </a:t>
            </a:r>
            <a:r>
              <a:rPr lang="pt-BR" sz="1400" dirty="0" err="1" smtClean="0">
                <a:latin typeface="Tahoma" panose="020B0604030504040204" pitchFamily="34" charset="0"/>
                <a:ea typeface="Tahoma" panose="020B0604030504040204" pitchFamily="34" charset="0"/>
                <a:cs typeface="Tahoma" panose="020B0604030504040204" pitchFamily="34" charset="0"/>
              </a:rPr>
              <a:t>LTVs</a:t>
            </a:r>
            <a:r>
              <a:rPr lang="pt-BR" sz="1400" dirty="0" smtClean="0">
                <a:latin typeface="Tahoma" panose="020B0604030504040204" pitchFamily="34" charset="0"/>
                <a:ea typeface="Tahoma" panose="020B0604030504040204" pitchFamily="34" charset="0"/>
                <a:cs typeface="Tahoma" panose="020B0604030504040204" pitchFamily="34" charset="0"/>
              </a:rPr>
              <a:t>, menor adaptação de sistemas</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Defesa do compromisso </a:t>
            </a:r>
            <a:r>
              <a:rPr lang="pt-BR" sz="1400" dirty="0" smtClean="0">
                <a:latin typeface="Tahoma" panose="020B0604030504040204" pitchFamily="34" charset="0"/>
                <a:ea typeface="Tahoma" panose="020B0604030504040204" pitchFamily="34" charset="0"/>
                <a:cs typeface="Tahoma" panose="020B0604030504040204" pitchFamily="34" charset="0"/>
              </a:rPr>
              <a:t>– bem de encomenda vs. bem de consumo </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Regulamentação com retenção de despesas de venda mais 10% do valor pago.</a:t>
            </a: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3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7817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Negócios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411760" y="260648"/>
            <a:ext cx="6732240"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Condições e impactos de um novo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modeloO</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que este novo modelo deve incluir</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Rectangle 1"/>
          <p:cNvSpPr/>
          <p:nvPr/>
        </p:nvSpPr>
        <p:spPr>
          <a:xfrm>
            <a:off x="539552" y="836712"/>
            <a:ext cx="8136904" cy="5903154"/>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O que é necessário para a implementação de um novo modelo</a:t>
            </a:r>
          </a:p>
          <a:p>
            <a:pPr marL="285750" lvl="1" indent="-285750">
              <a:lnSpc>
                <a:spcPct val="110000"/>
              </a:lnSpc>
              <a:spcBef>
                <a:spcPts val="600"/>
              </a:spcBef>
              <a:buClr>
                <a:schemeClr val="tx1"/>
              </a:buClr>
              <a:buFont typeface="Arial" panose="020B060402020202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0" lvl="1" indent="-285750">
              <a:lnSpc>
                <a:spcPct val="110000"/>
              </a:lnSpc>
              <a:spcBef>
                <a:spcPts val="600"/>
              </a:spcBef>
              <a:buClr>
                <a:schemeClr val="tx1"/>
              </a:buClr>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Discussão e detalhamento do Modelo com </a:t>
            </a:r>
            <a:r>
              <a:rPr lang="pt-BR" sz="1400" dirty="0" err="1" smtClean="0">
                <a:latin typeface="Tahoma" panose="020B0604030504040204" pitchFamily="34" charset="0"/>
                <a:ea typeface="Tahoma" panose="020B0604030504040204" pitchFamily="34" charset="0"/>
                <a:cs typeface="Tahoma" panose="020B0604030504040204" pitchFamily="34" charset="0"/>
              </a:rPr>
              <a:t>stakeholders</a:t>
            </a:r>
            <a:r>
              <a:rPr lang="pt-BR" sz="1400" dirty="0" smtClean="0">
                <a:latin typeface="Tahoma" panose="020B0604030504040204" pitchFamily="34" charset="0"/>
                <a:ea typeface="Tahoma" panose="020B0604030504040204" pitchFamily="34" charset="0"/>
                <a:cs typeface="Tahoma" panose="020B0604030504040204" pitchFamily="34" charset="0"/>
              </a:rPr>
              <a:t>, Executivo</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e Legislativo</a:t>
            </a:r>
            <a:endParaRPr lang="pt-BR" sz="1400" dirty="0">
              <a:latin typeface="Tahoma" panose="020B0604030504040204" pitchFamily="34" charset="0"/>
              <a:ea typeface="Tahoma" panose="020B0604030504040204" pitchFamily="34" charset="0"/>
              <a:cs typeface="Tahoma" panose="020B0604030504040204" pitchFamily="34" charset="0"/>
            </a:endParaRPr>
          </a:p>
          <a:p>
            <a:pPr marL="285750" lvl="1" indent="-285750">
              <a:lnSpc>
                <a:spcPct val="110000"/>
              </a:lnSpc>
              <a:spcBef>
                <a:spcPts val="600"/>
              </a:spcBef>
              <a:buClr>
                <a:schemeClr val="tx1"/>
              </a:buClr>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Implementação das mudanças </a:t>
            </a:r>
            <a:r>
              <a:rPr lang="pt-BR" sz="1400" smtClean="0">
                <a:latin typeface="Tahoma" panose="020B0604030504040204" pitchFamily="34" charset="0"/>
                <a:ea typeface="Tahoma" panose="020B0604030504040204" pitchFamily="34" charset="0"/>
                <a:cs typeface="Tahoma" panose="020B0604030504040204" pitchFamily="34" charset="0"/>
              </a:rPr>
              <a:t>legais eventualmente necessárias</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0" lvl="1" indent="-285750">
              <a:lnSpc>
                <a:spcPct val="110000"/>
              </a:lnSpc>
              <a:spcBef>
                <a:spcPts val="600"/>
              </a:spcBef>
              <a:buClr>
                <a:schemeClr val="tx1"/>
              </a:buClr>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Venda interna e externa do novo modelo (aculturamento)</a:t>
            </a:r>
          </a:p>
          <a:p>
            <a:pPr marL="285750" lvl="1" indent="-285750">
              <a:lnSpc>
                <a:spcPct val="110000"/>
              </a:lnSpc>
              <a:spcBef>
                <a:spcPts val="600"/>
              </a:spcBef>
              <a:buClr>
                <a:schemeClr val="tx1"/>
              </a:buClr>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Impactos</a:t>
            </a:r>
          </a:p>
          <a:p>
            <a:pPr marL="0" lvl="1">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Vendas mais consistentes: segurança para os compradores</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Garantias mais consistentes e segurança nos repasses para os bancos</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Melhor uso dos recursos e seu direcionamento à produção</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Maior previsibilidade e controle no processo – menor risco sistêmico</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Redução nos custos de produção e no ciclo de caixa</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Maior eficiência pela atribuição de papéis aos agentes definidos: vendedor, incorporador, construtor, financiador</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Menor questionamento nas relações de consumo– desobstrução do Judiciário</a:t>
            </a:r>
          </a:p>
          <a:p>
            <a:pPr marL="0" lvl="1">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0" lvl="1" indent="-285750">
              <a:lnSpc>
                <a:spcPct val="110000"/>
              </a:lnSpc>
              <a:spcBef>
                <a:spcPts val="600"/>
              </a:spcBef>
              <a:buClr>
                <a:schemeClr val="tx1"/>
              </a:buClr>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63857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custDataLst>
              <p:tags r:id="rId1"/>
            </p:custDataLst>
          </p:nvPr>
        </p:nvSpPr>
        <p:spPr>
          <a:xfrm>
            <a:off x="2747986" y="3330472"/>
            <a:ext cx="3922215" cy="461665"/>
          </a:xfrm>
          <a:prstGeom prst="rect">
            <a:avLst/>
          </a:prstGeom>
          <a:solidFill>
            <a:sysClr val="window" lastClr="FFFFFF">
              <a:lumMod val="85000"/>
              <a:alpha val="55000"/>
            </a:sysClr>
          </a:solidFill>
          <a:ln>
            <a:noFill/>
            <a:prstDash val="dashDot"/>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1" i="0" u="none" strike="noStrike" kern="0" cap="none" spc="0" normalizeH="0" baseline="0" noProof="0" dirty="0" smtClean="0">
                <a:ln>
                  <a:noFill/>
                </a:ln>
                <a:solidFill>
                  <a:srgbClr val="0070C0"/>
                </a:solidFill>
                <a:effectLst/>
                <a:uLnTx/>
                <a:uFillTx/>
                <a:latin typeface="Tahoma" pitchFamily="34" charset="0"/>
                <a:ea typeface="Tahoma" panose="020B0604030504040204" pitchFamily="34" charset="0"/>
                <a:cs typeface="Tahoma" panose="020B0604030504040204" pitchFamily="34" charset="0"/>
              </a:rPr>
              <a:t>Prazo de Execução de Obra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1" i="0" u="none" strike="noStrike" kern="0" cap="none" spc="0" normalizeH="0" baseline="0" noProof="0" dirty="0" smtClean="0">
                <a:ln>
                  <a:noFill/>
                </a:ln>
                <a:solidFill>
                  <a:srgbClr val="0070C0"/>
                </a:solidFill>
                <a:effectLst/>
                <a:uLnTx/>
                <a:uFillTx/>
                <a:latin typeface="Tahoma" pitchFamily="34" charset="0"/>
                <a:ea typeface="Tahoma" panose="020B0604030504040204" pitchFamily="34" charset="0"/>
                <a:cs typeface="Tahoma" panose="020B0604030504040204" pitchFamily="34" charset="0"/>
              </a:rPr>
              <a:t> 24 meses</a:t>
            </a:r>
          </a:p>
        </p:txBody>
      </p:sp>
      <p:cxnSp>
        <p:nvCxnSpPr>
          <p:cNvPr id="9" name="Conector reto 8"/>
          <p:cNvCxnSpPr/>
          <p:nvPr>
            <p:custDataLst>
              <p:tags r:id="rId2"/>
            </p:custDataLst>
          </p:nvPr>
        </p:nvCxnSpPr>
        <p:spPr>
          <a:xfrm flipV="1">
            <a:off x="1626135" y="2887311"/>
            <a:ext cx="1" cy="359249"/>
          </a:xfrm>
          <a:prstGeom prst="line">
            <a:avLst/>
          </a:prstGeom>
          <a:noFill/>
          <a:ln w="9525" cap="flat" cmpd="sng" algn="ctr">
            <a:solidFill>
              <a:schemeClr val="accent1"/>
            </a:solidFill>
            <a:prstDash val="solid"/>
            <a:headEnd type="diamond" w="med" len="med"/>
            <a:tailEnd type="diamond" w="med" len="med"/>
          </a:ln>
          <a:effectLst/>
        </p:spPr>
      </p:cxnSp>
      <p:sp>
        <p:nvSpPr>
          <p:cNvPr id="10" name="CaixaDeTexto 9"/>
          <p:cNvSpPr txBox="1"/>
          <p:nvPr>
            <p:custDataLst>
              <p:tags r:id="rId3"/>
            </p:custDataLst>
          </p:nvPr>
        </p:nvSpPr>
        <p:spPr>
          <a:xfrm>
            <a:off x="1187624" y="2564904"/>
            <a:ext cx="1034172" cy="461665"/>
          </a:xfrm>
          <a:prstGeom prst="rect">
            <a:avLst/>
          </a:prstGeom>
          <a:solidFill>
            <a:schemeClr val="bg1"/>
          </a:solidFill>
          <a:ln cap="flat">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rgbClr val="002E6E"/>
                </a:solidFill>
                <a:effectLst/>
                <a:uLnTx/>
                <a:uFillTx/>
                <a:latin typeface="Tahoma" panose="020B0604030504040204" pitchFamily="34" charset="0"/>
                <a:ea typeface="Tahoma" panose="020B0604030504040204" pitchFamily="34" charset="0"/>
                <a:cs typeface="Tahoma" panose="020B0604030504040204" pitchFamily="34" charset="0"/>
              </a:rPr>
              <a:t>Lançamento/ Vendas</a:t>
            </a:r>
          </a:p>
        </p:txBody>
      </p:sp>
      <p:sp>
        <p:nvSpPr>
          <p:cNvPr id="11" name="CaixaDeTexto 10"/>
          <p:cNvSpPr txBox="1"/>
          <p:nvPr>
            <p:custDataLst>
              <p:tags r:id="rId4"/>
            </p:custDataLst>
          </p:nvPr>
        </p:nvSpPr>
        <p:spPr>
          <a:xfrm>
            <a:off x="268764" y="3348686"/>
            <a:ext cx="558174" cy="461665"/>
          </a:xfrm>
          <a:prstGeom prst="rect">
            <a:avLst/>
          </a:prstGeom>
          <a:noFill/>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-12</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12" name="Conector reto 11"/>
          <p:cNvCxnSpPr/>
          <p:nvPr>
            <p:custDataLst>
              <p:tags r:id="rId5"/>
            </p:custDataLst>
          </p:nvPr>
        </p:nvCxnSpPr>
        <p:spPr>
          <a:xfrm flipV="1">
            <a:off x="523841" y="2890849"/>
            <a:ext cx="1" cy="359249"/>
          </a:xfrm>
          <a:prstGeom prst="line">
            <a:avLst/>
          </a:prstGeom>
          <a:noFill/>
          <a:ln w="9525" cap="flat" cmpd="sng" algn="ctr">
            <a:solidFill>
              <a:schemeClr val="accent1"/>
            </a:solidFill>
            <a:prstDash val="solid"/>
            <a:headEnd type="diamond" w="med" len="med"/>
            <a:tailEnd type="diamond" w="med" len="med"/>
          </a:ln>
          <a:effectLst/>
        </p:spPr>
      </p:cxnSp>
      <p:sp>
        <p:nvSpPr>
          <p:cNvPr id="14" name="CaixaDeTexto 13"/>
          <p:cNvSpPr txBox="1"/>
          <p:nvPr>
            <p:custDataLst>
              <p:tags r:id="rId6"/>
            </p:custDataLst>
          </p:nvPr>
        </p:nvSpPr>
        <p:spPr>
          <a:xfrm>
            <a:off x="1335602" y="3362857"/>
            <a:ext cx="558174" cy="461665"/>
          </a:xfrm>
          <a:prstGeom prst="rect">
            <a:avLst/>
          </a:prstGeom>
          <a:noFill/>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0</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15" name="Conector reto 14"/>
          <p:cNvCxnSpPr/>
          <p:nvPr>
            <p:custDataLst>
              <p:tags r:id="rId7"/>
            </p:custDataLst>
          </p:nvPr>
        </p:nvCxnSpPr>
        <p:spPr>
          <a:xfrm flipV="1">
            <a:off x="2747986" y="2887311"/>
            <a:ext cx="1" cy="359249"/>
          </a:xfrm>
          <a:prstGeom prst="line">
            <a:avLst/>
          </a:prstGeom>
          <a:noFill/>
          <a:ln w="9525" cap="flat" cmpd="sng" algn="ctr">
            <a:solidFill>
              <a:schemeClr val="accent1"/>
            </a:solidFill>
            <a:prstDash val="solid"/>
            <a:headEnd type="diamond" w="med" len="med"/>
            <a:tailEnd type="diamond" w="med" len="med"/>
          </a:ln>
          <a:effectLst/>
        </p:spPr>
      </p:cxnSp>
      <p:sp>
        <p:nvSpPr>
          <p:cNvPr id="16" name="CaixaDeTexto 15"/>
          <p:cNvSpPr txBox="1"/>
          <p:nvPr>
            <p:custDataLst>
              <p:tags r:id="rId8"/>
            </p:custDataLst>
          </p:nvPr>
        </p:nvSpPr>
        <p:spPr>
          <a:xfrm>
            <a:off x="2267744" y="2647945"/>
            <a:ext cx="1180002" cy="276999"/>
          </a:xfrm>
          <a:prstGeom prst="rect">
            <a:avLst/>
          </a:prstGeom>
          <a:solidFill>
            <a:schemeClr val="bg1"/>
          </a:solidFill>
          <a:ln cap="flat">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rgbClr val="002E6E"/>
                </a:solidFill>
                <a:effectLst/>
                <a:uLnTx/>
                <a:uFillTx/>
                <a:latin typeface="Tahoma" panose="020B0604030504040204" pitchFamily="34" charset="0"/>
                <a:ea typeface="Tahoma" panose="020B0604030504040204" pitchFamily="34" charset="0"/>
                <a:cs typeface="Tahoma" panose="020B0604030504040204" pitchFamily="34" charset="0"/>
              </a:rPr>
              <a:t>Inicio de Obra</a:t>
            </a:r>
          </a:p>
        </p:txBody>
      </p:sp>
      <p:cxnSp>
        <p:nvCxnSpPr>
          <p:cNvPr id="17" name="Conector reto 16"/>
          <p:cNvCxnSpPr/>
          <p:nvPr>
            <p:custDataLst>
              <p:tags r:id="rId9"/>
            </p:custDataLst>
          </p:nvPr>
        </p:nvCxnSpPr>
        <p:spPr>
          <a:xfrm flipV="1">
            <a:off x="6663612" y="2910477"/>
            <a:ext cx="1" cy="359249"/>
          </a:xfrm>
          <a:prstGeom prst="line">
            <a:avLst/>
          </a:prstGeom>
          <a:noFill/>
          <a:ln w="9525" cap="flat" cmpd="sng" algn="ctr">
            <a:solidFill>
              <a:schemeClr val="accent1"/>
            </a:solidFill>
            <a:prstDash val="solid"/>
            <a:headEnd type="diamond" w="med" len="med"/>
            <a:tailEnd type="diamond" w="med" len="med"/>
          </a:ln>
          <a:effectLst/>
        </p:spPr>
      </p:cxnSp>
      <p:sp>
        <p:nvSpPr>
          <p:cNvPr id="22" name="CaixaDeTexto 21"/>
          <p:cNvSpPr txBox="1"/>
          <p:nvPr>
            <p:custDataLst>
              <p:tags r:id="rId10"/>
            </p:custDataLst>
          </p:nvPr>
        </p:nvSpPr>
        <p:spPr>
          <a:xfrm>
            <a:off x="7641434" y="1196752"/>
            <a:ext cx="1107030" cy="646331"/>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chemeClr val="bg1"/>
                </a:solidFill>
                <a:effectLst/>
                <a:uLnTx/>
                <a:uFillTx/>
                <a:latin typeface="Tahoma" panose="020B0604030504040204" pitchFamily="34" charset="0"/>
                <a:ea typeface="Tahoma" panose="020B0604030504040204" pitchFamily="34" charset="0"/>
                <a:cs typeface="Tahoma" panose="020B0604030504040204" pitchFamily="34" charset="0"/>
              </a:rPr>
              <a:t>Desligamento clientes (Repasse)</a:t>
            </a:r>
          </a:p>
        </p:txBody>
      </p:sp>
      <p:sp>
        <p:nvSpPr>
          <p:cNvPr id="23" name="CaixaDeTexto 22"/>
          <p:cNvSpPr txBox="1"/>
          <p:nvPr>
            <p:custDataLst>
              <p:tags r:id="rId11"/>
            </p:custDataLst>
          </p:nvPr>
        </p:nvSpPr>
        <p:spPr>
          <a:xfrm>
            <a:off x="6685406" y="3330472"/>
            <a:ext cx="1656216" cy="468000"/>
          </a:xfrm>
          <a:prstGeom prst="rect">
            <a:avLst/>
          </a:prstGeom>
          <a:solidFill>
            <a:sysClr val="window" lastClr="FFFFFF">
              <a:lumMod val="85000"/>
              <a:alpha val="55000"/>
            </a:sysClr>
          </a:solidFill>
          <a:ln>
            <a:noFill/>
            <a:prstDash val="dashDot"/>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100" b="1" i="0" u="none" strike="noStrike" kern="0" cap="none" spc="0" normalizeH="0" baseline="0" noProof="0" dirty="0" smtClean="0">
                <a:ln>
                  <a:noFill/>
                </a:ln>
                <a:solidFill>
                  <a:srgbClr val="0070C0"/>
                </a:solidFill>
                <a:effectLst/>
                <a:uLnTx/>
                <a:uFillTx/>
                <a:latin typeface="Tahoma" pitchFamily="34" charset="0"/>
                <a:ea typeface="Tahoma" panose="020B0604030504040204" pitchFamily="34" charset="0"/>
                <a:cs typeface="Tahoma" panose="020B0604030504040204" pitchFamily="34" charset="0"/>
              </a:rPr>
              <a:t>Prazo para Repasse 6 meses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100" b="0" i="0" u="none" strike="noStrike" kern="0" cap="none" spc="0" normalizeH="0" baseline="0" noProof="0" dirty="0" smtClean="0">
              <a:ln>
                <a:noFill/>
              </a:ln>
              <a:solidFill>
                <a:srgbClr val="0070C0"/>
              </a:solidFill>
              <a:effectLst/>
              <a:uLnTx/>
              <a:uFillTx/>
              <a:latin typeface="Tahoma" pitchFamily="34" charset="0"/>
              <a:ea typeface="Tahoma" panose="020B0604030504040204" pitchFamily="34" charset="0"/>
              <a:cs typeface="Tahoma" panose="020B0604030504040204" pitchFamily="34" charset="0"/>
            </a:endParaRPr>
          </a:p>
        </p:txBody>
      </p:sp>
      <p:sp>
        <p:nvSpPr>
          <p:cNvPr id="24" name="CaixaDeTexto 23"/>
          <p:cNvSpPr txBox="1"/>
          <p:nvPr>
            <p:custDataLst>
              <p:tags r:id="rId12"/>
            </p:custDataLst>
          </p:nvPr>
        </p:nvSpPr>
        <p:spPr>
          <a:xfrm>
            <a:off x="6380481" y="3428734"/>
            <a:ext cx="558174" cy="461665"/>
          </a:xfrm>
          <a:prstGeom prst="rect">
            <a:avLst/>
          </a:prstGeom>
          <a:noFill/>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a:t>
            </a:r>
            <a:r>
              <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30</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5" name="CaixaDeTexto 24"/>
          <p:cNvSpPr txBox="1"/>
          <p:nvPr>
            <p:custDataLst>
              <p:tags r:id="rId13"/>
            </p:custDataLst>
          </p:nvPr>
        </p:nvSpPr>
        <p:spPr>
          <a:xfrm>
            <a:off x="8081314" y="3439000"/>
            <a:ext cx="558174" cy="461665"/>
          </a:xfrm>
          <a:prstGeom prst="rect">
            <a:avLst/>
          </a:prstGeom>
          <a:noFill/>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a:t>
            </a:r>
            <a:r>
              <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35</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6" name="CaixaDeTexto 25"/>
          <p:cNvSpPr txBox="1"/>
          <p:nvPr>
            <p:custDataLst>
              <p:tags r:id="rId14"/>
            </p:custDataLst>
          </p:nvPr>
        </p:nvSpPr>
        <p:spPr>
          <a:xfrm>
            <a:off x="2455557" y="3364955"/>
            <a:ext cx="558174" cy="461665"/>
          </a:xfrm>
          <a:prstGeom prst="rect">
            <a:avLst/>
          </a:prstGeom>
          <a:noFill/>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6</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7" name="Texto explicativo em seta para baixo 26"/>
          <p:cNvSpPr/>
          <p:nvPr>
            <p:custDataLst>
              <p:tags r:id="rId15"/>
            </p:custDataLst>
          </p:nvPr>
        </p:nvSpPr>
        <p:spPr>
          <a:xfrm>
            <a:off x="7668344" y="1982390"/>
            <a:ext cx="1008112" cy="1224136"/>
          </a:xfrm>
          <a:prstGeom prst="downArrowCallout">
            <a:avLst>
              <a:gd name="adj1" fmla="val 0"/>
              <a:gd name="adj2" fmla="val 9377"/>
              <a:gd name="adj3" fmla="val 17564"/>
              <a:gd name="adj4" fmla="val 35734"/>
            </a:avLst>
          </a:prstGeom>
          <a:noFill/>
          <a:ln w="25400" cap="flat" cmpd="sng" algn="ctr">
            <a:solidFill>
              <a:srgbClr val="002E6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rgbClr val="002E6E"/>
                </a:solidFill>
                <a:effectLst/>
                <a:uLnTx/>
                <a:uFillTx/>
                <a:latin typeface="Tahoma" panose="020B0604030504040204" pitchFamily="34" charset="0"/>
                <a:ea typeface="Tahoma" panose="020B0604030504040204" pitchFamily="34" charset="0"/>
                <a:cs typeface="Tahoma" panose="020B0604030504040204" pitchFamily="34" charset="0"/>
              </a:rPr>
              <a:t>Entrega de chaves</a:t>
            </a:r>
          </a:p>
        </p:txBody>
      </p:sp>
      <p:cxnSp>
        <p:nvCxnSpPr>
          <p:cNvPr id="29" name="Conector de seta reta 28"/>
          <p:cNvCxnSpPr/>
          <p:nvPr>
            <p:custDataLst>
              <p:tags r:id="rId16"/>
            </p:custDataLst>
          </p:nvPr>
        </p:nvCxnSpPr>
        <p:spPr>
          <a:xfrm>
            <a:off x="513208" y="3246559"/>
            <a:ext cx="7834468" cy="0"/>
          </a:xfrm>
          <a:prstGeom prst="straightConnector1">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CaixaDeTexto 32"/>
          <p:cNvSpPr txBox="1"/>
          <p:nvPr>
            <p:custDataLst>
              <p:tags r:id="rId17"/>
            </p:custDataLst>
          </p:nvPr>
        </p:nvSpPr>
        <p:spPr>
          <a:xfrm>
            <a:off x="5940152" y="1839105"/>
            <a:ext cx="1440160" cy="461665"/>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chemeClr val="bg1"/>
                </a:solidFill>
                <a:effectLst/>
                <a:uLnTx/>
                <a:uFillTx/>
                <a:latin typeface="Tahoma" panose="020B0604030504040204" pitchFamily="34" charset="0"/>
                <a:ea typeface="Tahoma" panose="020B0604030504040204" pitchFamily="34" charset="0"/>
                <a:cs typeface="Tahoma" panose="020B0604030504040204" pitchFamily="34" charset="0"/>
              </a:rPr>
              <a:t>Desligamento clientes (Repasse)</a:t>
            </a:r>
          </a:p>
        </p:txBody>
      </p:sp>
      <p:sp>
        <p:nvSpPr>
          <p:cNvPr id="35" name="CaixaDeTexto 34"/>
          <p:cNvSpPr txBox="1"/>
          <p:nvPr>
            <p:custDataLst>
              <p:tags r:id="rId18"/>
            </p:custDataLst>
          </p:nvPr>
        </p:nvSpPr>
        <p:spPr>
          <a:xfrm>
            <a:off x="5683966" y="4146392"/>
            <a:ext cx="1912370" cy="276999"/>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b="0" kern="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Distratos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7" name="CaixaDeTexto 36"/>
          <p:cNvSpPr txBox="1"/>
          <p:nvPr>
            <p:custDataLst>
              <p:tags r:id="rId19"/>
            </p:custDataLst>
          </p:nvPr>
        </p:nvSpPr>
        <p:spPr>
          <a:xfrm>
            <a:off x="5648729" y="4604538"/>
            <a:ext cx="1941401" cy="276999"/>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Ampliação ciclo de caixa</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8" name="CaixaDeTexto 37"/>
          <p:cNvSpPr txBox="1"/>
          <p:nvPr>
            <p:custDataLst>
              <p:tags r:id="rId20"/>
            </p:custDataLst>
          </p:nvPr>
        </p:nvSpPr>
        <p:spPr>
          <a:xfrm>
            <a:off x="5677294" y="5135934"/>
            <a:ext cx="1941401" cy="276999"/>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Ineficiência  nos repasses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2" name="CaixaDeTexto 41"/>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Negócios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3" name="CaixaDeTexto 42"/>
          <p:cNvSpPr txBox="1"/>
          <p:nvPr/>
        </p:nvSpPr>
        <p:spPr>
          <a:xfrm>
            <a:off x="2411760" y="260648"/>
            <a:ext cx="6732240"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Fluxo Atual - Padrão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4" name="CaixaDeTexto 43"/>
          <p:cNvSpPr txBox="1"/>
          <p:nvPr>
            <p:custDataLst>
              <p:tags r:id="rId21"/>
            </p:custDataLst>
          </p:nvPr>
        </p:nvSpPr>
        <p:spPr>
          <a:xfrm>
            <a:off x="52821" y="2564904"/>
            <a:ext cx="1062795" cy="461665"/>
          </a:xfrm>
          <a:prstGeom prst="rect">
            <a:avLst/>
          </a:prstGeom>
          <a:solidFill>
            <a:schemeClr val="bg1"/>
          </a:solidFill>
          <a:ln>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rgbClr val="002E6E"/>
                </a:solidFill>
                <a:effectLst/>
                <a:uLnTx/>
                <a:uFillTx/>
                <a:latin typeface="Tahoma" pitchFamily="34" charset="0"/>
                <a:ea typeface="Tahoma" panose="020B0604030504040204" pitchFamily="34" charset="0"/>
                <a:cs typeface="Tahoma" panose="020B0604030504040204" pitchFamily="34" charset="0"/>
              </a:rPr>
              <a:t>Aquisição do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rgbClr val="002E6E"/>
                </a:solidFill>
                <a:effectLst/>
                <a:uLnTx/>
                <a:uFillTx/>
                <a:latin typeface="Tahoma" pitchFamily="34" charset="0"/>
                <a:ea typeface="Tahoma" panose="020B0604030504040204" pitchFamily="34" charset="0"/>
                <a:cs typeface="Tahoma" panose="020B0604030504040204" pitchFamily="34" charset="0"/>
              </a:rPr>
              <a:t>terreno</a:t>
            </a:r>
          </a:p>
        </p:txBody>
      </p:sp>
      <p:sp>
        <p:nvSpPr>
          <p:cNvPr id="45" name="CaixaDeTexto 44"/>
          <p:cNvSpPr txBox="1"/>
          <p:nvPr>
            <p:custDataLst>
              <p:tags r:id="rId22"/>
            </p:custDataLst>
          </p:nvPr>
        </p:nvSpPr>
        <p:spPr>
          <a:xfrm>
            <a:off x="5940152" y="2492896"/>
            <a:ext cx="1440160" cy="461665"/>
          </a:xfrm>
          <a:prstGeom prst="rect">
            <a:avLst/>
          </a:prstGeom>
          <a:solidFill>
            <a:sysClr val="window" lastClr="FFFFFF"/>
          </a:solidFill>
          <a:ln>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rgbClr val="002E6E"/>
                </a:solidFill>
                <a:effectLst/>
                <a:uLnTx/>
                <a:uFillTx/>
                <a:latin typeface="Tahoma" panose="020B0604030504040204" pitchFamily="34" charset="0"/>
                <a:ea typeface="Tahoma" panose="020B0604030504040204" pitchFamily="34" charset="0"/>
                <a:cs typeface="Tahoma" panose="020B0604030504040204" pitchFamily="34" charset="0"/>
              </a:rPr>
              <a:t>Conclusão da Obra</a:t>
            </a:r>
          </a:p>
        </p:txBody>
      </p:sp>
      <p:sp>
        <p:nvSpPr>
          <p:cNvPr id="46" name="CaixaDeTexto 45"/>
          <p:cNvSpPr txBox="1"/>
          <p:nvPr>
            <p:custDataLst>
              <p:tags r:id="rId23"/>
            </p:custDataLst>
          </p:nvPr>
        </p:nvSpPr>
        <p:spPr>
          <a:xfrm>
            <a:off x="1663826" y="4104884"/>
            <a:ext cx="1941401" cy="461665"/>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b="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Insegurança para compradores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7" name="CaixaDeTexto 46"/>
          <p:cNvSpPr txBox="1"/>
          <p:nvPr>
            <p:custDataLst>
              <p:tags r:id="rId24"/>
            </p:custDataLst>
          </p:nvPr>
        </p:nvSpPr>
        <p:spPr>
          <a:xfrm>
            <a:off x="1685092" y="4644945"/>
            <a:ext cx="1920136" cy="461665"/>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b="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Insegurança para bancos –vendas e repasses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8" name="CaixaDeTexto 47"/>
          <p:cNvSpPr txBox="1"/>
          <p:nvPr>
            <p:custDataLst>
              <p:tags r:id="rId25"/>
            </p:custDataLst>
          </p:nvPr>
        </p:nvSpPr>
        <p:spPr>
          <a:xfrm>
            <a:off x="1694495" y="5230941"/>
            <a:ext cx="1941401" cy="646331"/>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Ineficiência – aprovação de crédito - incorporadoras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9" name="CaixaDeTexto 48"/>
          <p:cNvSpPr txBox="1"/>
          <p:nvPr>
            <p:custDataLst>
              <p:tags r:id="rId26"/>
            </p:custDataLst>
          </p:nvPr>
        </p:nvSpPr>
        <p:spPr>
          <a:xfrm>
            <a:off x="166460" y="4383370"/>
            <a:ext cx="1249310" cy="461665"/>
          </a:xfrm>
          <a:prstGeom prst="rect">
            <a:avLst/>
          </a:prstGeom>
          <a:solidFill>
            <a:schemeClr val="bg1"/>
          </a:solidFill>
          <a:ln>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sz="900" b="0" kern="0">
                <a:solidFill>
                  <a:srgbClr val="002E6E"/>
                </a:solidFill>
                <a:latin typeface="Tahoma" pitchFamily="34" charset="0"/>
                <a:ea typeface="ＭＳ Ｐゴシック" pitchFamily="-112" charset="-128"/>
                <a:cs typeface="+mn-cs"/>
              </a:defRPr>
            </a:lvl1pPr>
          </a:lstStyle>
          <a:p>
            <a:r>
              <a:rPr lang="pt-BR" sz="1200" dirty="0" smtClean="0">
                <a:ea typeface="Tahoma" panose="020B0604030504040204" pitchFamily="34" charset="0"/>
                <a:cs typeface="Tahoma" panose="020B0604030504040204" pitchFamily="34" charset="0"/>
              </a:rPr>
              <a:t>Insegurança nas aprovações</a:t>
            </a:r>
            <a:endParaRPr lang="pt-BR" sz="1200" dirty="0">
              <a:ea typeface="Tahoma" panose="020B0604030504040204" pitchFamily="34" charset="0"/>
              <a:cs typeface="Tahoma" panose="020B0604030504040204" pitchFamily="34" charset="0"/>
            </a:endParaRPr>
          </a:p>
        </p:txBody>
      </p:sp>
      <p:sp>
        <p:nvSpPr>
          <p:cNvPr id="50" name="CaixaDeTexto 49"/>
          <p:cNvSpPr txBox="1"/>
          <p:nvPr>
            <p:custDataLst>
              <p:tags r:id="rId27"/>
            </p:custDataLst>
          </p:nvPr>
        </p:nvSpPr>
        <p:spPr>
          <a:xfrm>
            <a:off x="191634" y="5013176"/>
            <a:ext cx="1212014" cy="276999"/>
          </a:xfrm>
          <a:prstGeom prst="rect">
            <a:avLst/>
          </a:prstGeom>
          <a:solidFill>
            <a:schemeClr val="bg1"/>
          </a:solidFill>
          <a:ln>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sz="900" b="0" kern="0">
                <a:solidFill>
                  <a:srgbClr val="002E6E"/>
                </a:solidFill>
                <a:latin typeface="Tahoma" pitchFamily="34" charset="0"/>
                <a:ea typeface="ＭＳ Ｐゴシック" pitchFamily="-112" charset="-128"/>
                <a:cs typeface="+mn-cs"/>
              </a:defRPr>
            </a:lvl1pPr>
          </a:lstStyle>
          <a:p>
            <a:r>
              <a:rPr lang="pt-BR" sz="1200" dirty="0" smtClean="0">
                <a:ea typeface="Tahoma" panose="020B0604030504040204" pitchFamily="34" charset="0"/>
                <a:cs typeface="Tahoma" panose="020B0604030504040204" pitchFamily="34" charset="0"/>
              </a:rPr>
              <a:t>Prazos </a:t>
            </a:r>
            <a:endParaRPr lang="pt-BR" sz="1200" dirty="0">
              <a:ea typeface="Tahoma" panose="020B0604030504040204" pitchFamily="34" charset="0"/>
              <a:cs typeface="Tahoma" panose="020B0604030504040204" pitchFamily="34" charset="0"/>
            </a:endParaRPr>
          </a:p>
        </p:txBody>
      </p:sp>
      <p:sp>
        <p:nvSpPr>
          <p:cNvPr id="51" name="CaixaDeTexto 50"/>
          <p:cNvSpPr txBox="1"/>
          <p:nvPr>
            <p:custDataLst>
              <p:tags r:id="rId28"/>
            </p:custDataLst>
          </p:nvPr>
        </p:nvSpPr>
        <p:spPr>
          <a:xfrm>
            <a:off x="5868144" y="1267019"/>
            <a:ext cx="1549803" cy="461665"/>
          </a:xfrm>
          <a:prstGeom prst="rect">
            <a:avLst/>
          </a:prstGeom>
          <a:solidFill>
            <a:schemeClr val="bg1"/>
          </a:solidFill>
          <a:ln>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sz="900" b="0" kern="0">
                <a:solidFill>
                  <a:srgbClr val="002E6E"/>
                </a:solidFill>
                <a:latin typeface="Tahoma" pitchFamily="34" charset="0"/>
                <a:ea typeface="ＭＳ Ｐゴシック" pitchFamily="-112" charset="-128"/>
                <a:cs typeface="+mn-cs"/>
              </a:defRPr>
            </a:lvl1pPr>
          </a:lstStyle>
          <a:p>
            <a:r>
              <a:rPr lang="pt-BR" sz="1200" dirty="0" smtClean="0">
                <a:ea typeface="Tahoma" panose="020B0604030504040204" pitchFamily="34" charset="0"/>
                <a:cs typeface="Tahoma" panose="020B0604030504040204" pitchFamily="34" charset="0"/>
              </a:rPr>
              <a:t>Demora nos repasses </a:t>
            </a:r>
            <a:endParaRPr lang="pt-BR" sz="12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7936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custDataLst>
              <p:tags r:id="rId1"/>
            </p:custDataLst>
          </p:nvPr>
        </p:nvSpPr>
        <p:spPr>
          <a:xfrm>
            <a:off x="1892902" y="3139474"/>
            <a:ext cx="5042717" cy="461665"/>
          </a:xfrm>
          <a:prstGeom prst="rect">
            <a:avLst/>
          </a:prstGeom>
          <a:solidFill>
            <a:sysClr val="window" lastClr="FFFFFF">
              <a:lumMod val="85000"/>
              <a:alpha val="55000"/>
            </a:sysClr>
          </a:solidFill>
          <a:ln>
            <a:solidFill>
              <a:schemeClr val="bg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1" i="0" u="none" strike="noStrike" kern="0" cap="none" spc="0" normalizeH="0" baseline="0" noProof="0" dirty="0" smtClean="0">
                <a:ln>
                  <a:noFill/>
                </a:ln>
                <a:solidFill>
                  <a:srgbClr val="0070C0"/>
                </a:solidFill>
                <a:effectLst/>
                <a:uLnTx/>
                <a:uFillTx/>
                <a:latin typeface="Tahoma" pitchFamily="34" charset="0"/>
                <a:ea typeface="Tahoma" panose="020B0604030504040204" pitchFamily="34" charset="0"/>
                <a:cs typeface="Tahoma" panose="020B0604030504040204" pitchFamily="34" charset="0"/>
              </a:rPr>
              <a:t>  Prazo de Execução de Obra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1" i="0" u="none" strike="noStrike" kern="0" cap="none" spc="0" normalizeH="0" baseline="0" noProof="0" dirty="0" smtClean="0">
                <a:ln>
                  <a:noFill/>
                </a:ln>
                <a:solidFill>
                  <a:srgbClr val="0070C0"/>
                </a:solidFill>
                <a:effectLst/>
                <a:uLnTx/>
                <a:uFillTx/>
                <a:latin typeface="Tahoma" pitchFamily="34" charset="0"/>
                <a:ea typeface="Tahoma" panose="020B0604030504040204" pitchFamily="34" charset="0"/>
                <a:cs typeface="Tahoma" panose="020B0604030504040204" pitchFamily="34" charset="0"/>
              </a:rPr>
              <a:t> 24 meses</a:t>
            </a:r>
          </a:p>
        </p:txBody>
      </p:sp>
      <p:cxnSp>
        <p:nvCxnSpPr>
          <p:cNvPr id="9" name="Conector reto 8"/>
          <p:cNvCxnSpPr/>
          <p:nvPr>
            <p:custDataLst>
              <p:tags r:id="rId2"/>
            </p:custDataLst>
          </p:nvPr>
        </p:nvCxnSpPr>
        <p:spPr>
          <a:xfrm flipV="1">
            <a:off x="1903534" y="2714527"/>
            <a:ext cx="1" cy="359249"/>
          </a:xfrm>
          <a:prstGeom prst="line">
            <a:avLst/>
          </a:prstGeom>
          <a:noFill/>
          <a:ln w="9525" cap="flat" cmpd="sng" algn="ctr">
            <a:solidFill>
              <a:schemeClr val="accent1"/>
            </a:solidFill>
            <a:prstDash val="solid"/>
            <a:headEnd type="diamond" w="med" len="med"/>
            <a:tailEnd type="diamond" w="med" len="med"/>
          </a:ln>
          <a:effectLst/>
        </p:spPr>
      </p:cxnSp>
      <p:sp>
        <p:nvSpPr>
          <p:cNvPr id="10" name="CaixaDeTexto 9"/>
          <p:cNvSpPr txBox="1"/>
          <p:nvPr>
            <p:custDataLst>
              <p:tags r:id="rId3"/>
            </p:custDataLst>
          </p:nvPr>
        </p:nvSpPr>
        <p:spPr>
          <a:xfrm>
            <a:off x="971600" y="1772816"/>
            <a:ext cx="1775026" cy="461665"/>
          </a:xfrm>
          <a:prstGeom prst="rect">
            <a:avLst/>
          </a:prstGeom>
          <a:solidFill>
            <a:schemeClr val="accent1"/>
          </a:solidFill>
          <a:ln>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b="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Lançamento / Vendas + Repasses Banco</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CaixaDeTexto 10"/>
          <p:cNvSpPr txBox="1"/>
          <p:nvPr>
            <p:custDataLst>
              <p:tags r:id="rId4"/>
            </p:custDataLst>
          </p:nvPr>
        </p:nvSpPr>
        <p:spPr>
          <a:xfrm>
            <a:off x="546163" y="3175902"/>
            <a:ext cx="558174" cy="461665"/>
          </a:xfrm>
          <a:prstGeom prst="rect">
            <a:avLst/>
          </a:prstGeom>
          <a:noFill/>
          <a:ln>
            <a:solidFill>
              <a:schemeClr val="bg1"/>
            </a:solidFill>
            <a:prstDash val="solid"/>
          </a:ln>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-12</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12" name="Conector reto 11"/>
          <p:cNvCxnSpPr/>
          <p:nvPr>
            <p:custDataLst>
              <p:tags r:id="rId5"/>
            </p:custDataLst>
          </p:nvPr>
        </p:nvCxnSpPr>
        <p:spPr>
          <a:xfrm flipV="1">
            <a:off x="801240" y="2718065"/>
            <a:ext cx="1" cy="359249"/>
          </a:xfrm>
          <a:prstGeom prst="line">
            <a:avLst/>
          </a:prstGeom>
          <a:noFill/>
          <a:ln w="9525" cap="flat" cmpd="sng" algn="ctr">
            <a:solidFill>
              <a:schemeClr val="accent1"/>
            </a:solidFill>
            <a:prstDash val="solid"/>
            <a:headEnd type="diamond" w="med" len="med"/>
            <a:tailEnd type="diamond" w="med" len="med"/>
          </a:ln>
          <a:effectLst/>
        </p:spPr>
      </p:cxnSp>
      <p:sp>
        <p:nvSpPr>
          <p:cNvPr id="13" name="CaixaDeTexto 12"/>
          <p:cNvSpPr txBox="1"/>
          <p:nvPr>
            <p:custDataLst>
              <p:tags r:id="rId6"/>
            </p:custDataLst>
          </p:nvPr>
        </p:nvSpPr>
        <p:spPr>
          <a:xfrm>
            <a:off x="179512" y="2420888"/>
            <a:ext cx="1269088" cy="461665"/>
          </a:xfrm>
          <a:prstGeom prst="rect">
            <a:avLst/>
          </a:prstGeom>
          <a:solidFill>
            <a:sysClr val="window" lastClr="FFFFFF"/>
          </a:solidFill>
          <a:ln>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sz="900" b="0" kern="0">
                <a:solidFill>
                  <a:srgbClr val="002E6E"/>
                </a:solidFill>
                <a:latin typeface="Tahoma" pitchFamily="34" charset="0"/>
                <a:ea typeface="ＭＳ Ｐゴシック" pitchFamily="-112" charset="-128"/>
                <a:cs typeface="+mn-cs"/>
              </a:defRPr>
            </a:lvl1pPr>
          </a:lstStyle>
          <a:p>
            <a:r>
              <a:rPr lang="pt-BR" sz="1200" dirty="0">
                <a:ea typeface="Tahoma" panose="020B0604030504040204" pitchFamily="34" charset="0"/>
                <a:cs typeface="Tahoma" panose="020B0604030504040204" pitchFamily="34" charset="0"/>
              </a:rPr>
              <a:t>Aquisição do </a:t>
            </a:r>
          </a:p>
          <a:p>
            <a:r>
              <a:rPr lang="pt-BR" sz="1200" dirty="0">
                <a:ea typeface="Tahoma" panose="020B0604030504040204" pitchFamily="34" charset="0"/>
                <a:cs typeface="Tahoma" panose="020B0604030504040204" pitchFamily="34" charset="0"/>
              </a:rPr>
              <a:t>terreno</a:t>
            </a:r>
          </a:p>
        </p:txBody>
      </p:sp>
      <p:sp>
        <p:nvSpPr>
          <p:cNvPr id="14" name="CaixaDeTexto 13"/>
          <p:cNvSpPr txBox="1"/>
          <p:nvPr>
            <p:custDataLst>
              <p:tags r:id="rId7"/>
            </p:custDataLst>
          </p:nvPr>
        </p:nvSpPr>
        <p:spPr>
          <a:xfrm>
            <a:off x="1613001" y="3190073"/>
            <a:ext cx="558174" cy="461665"/>
          </a:xfrm>
          <a:prstGeom prst="rect">
            <a:avLst/>
          </a:prstGeom>
          <a:noFill/>
          <a:ln>
            <a:solidFill>
              <a:srgbClr val="EBEBEB"/>
            </a:solidFill>
            <a:prstDash val="solid"/>
          </a:ln>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0</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16" name="Conector reto 15"/>
          <p:cNvCxnSpPr/>
          <p:nvPr>
            <p:custDataLst>
              <p:tags r:id="rId8"/>
            </p:custDataLst>
          </p:nvPr>
        </p:nvCxnSpPr>
        <p:spPr>
          <a:xfrm flipV="1">
            <a:off x="6945501" y="2616587"/>
            <a:ext cx="0" cy="450774"/>
          </a:xfrm>
          <a:prstGeom prst="line">
            <a:avLst/>
          </a:prstGeom>
          <a:noFill/>
          <a:ln w="9525" cap="flat" cmpd="sng" algn="ctr">
            <a:solidFill>
              <a:schemeClr val="accent1"/>
            </a:solidFill>
            <a:prstDash val="solid"/>
            <a:headEnd type="diamond" w="med" len="med"/>
            <a:tailEnd type="diamond" w="med" len="med"/>
          </a:ln>
          <a:effectLst/>
        </p:spPr>
      </p:cxnSp>
      <p:sp>
        <p:nvSpPr>
          <p:cNvPr id="17" name="CaixaDeTexto 16"/>
          <p:cNvSpPr txBox="1"/>
          <p:nvPr>
            <p:custDataLst>
              <p:tags r:id="rId9"/>
            </p:custDataLst>
          </p:nvPr>
        </p:nvSpPr>
        <p:spPr>
          <a:xfrm>
            <a:off x="6444208" y="2420888"/>
            <a:ext cx="1152128" cy="461665"/>
          </a:xfrm>
          <a:prstGeom prst="rect">
            <a:avLst/>
          </a:prstGeom>
          <a:solidFill>
            <a:schemeClr val="bg1"/>
          </a:solidFill>
          <a:ln w="19050">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kumimoji="0" sz="900" b="0" i="0" u="none" strike="noStrike" kern="0" cap="none" spc="0" normalizeH="0" baseline="0">
                <a:ln>
                  <a:noFill/>
                </a:ln>
                <a:solidFill>
                  <a:srgbClr val="002E6E"/>
                </a:solidFill>
                <a:effectLst/>
                <a:uLnTx/>
                <a:uFillTx/>
                <a:latin typeface="Tahoma" pitchFamily="34" charset="0"/>
                <a:ea typeface="ＭＳ Ｐゴシック" pitchFamily="-112" charset="-128"/>
                <a:cs typeface="+mn-cs"/>
              </a:defRPr>
            </a:lvl1pPr>
          </a:lstStyle>
          <a:p>
            <a:r>
              <a:rPr lang="pt-BR" sz="1200" dirty="0">
                <a:ea typeface="Tahoma" panose="020B0604030504040204" pitchFamily="34" charset="0"/>
                <a:cs typeface="Tahoma" panose="020B0604030504040204" pitchFamily="34" charset="0"/>
              </a:rPr>
              <a:t>Conclusão da Obra</a:t>
            </a:r>
          </a:p>
        </p:txBody>
      </p:sp>
      <p:sp>
        <p:nvSpPr>
          <p:cNvPr id="20" name="CaixaDeTexto 19"/>
          <p:cNvSpPr txBox="1"/>
          <p:nvPr>
            <p:custDataLst>
              <p:tags r:id="rId10"/>
            </p:custDataLst>
          </p:nvPr>
        </p:nvSpPr>
        <p:spPr>
          <a:xfrm>
            <a:off x="6685406" y="3183359"/>
            <a:ext cx="558174" cy="461665"/>
          </a:xfrm>
          <a:prstGeom prst="rect">
            <a:avLst/>
          </a:prstGeom>
          <a:noFill/>
          <a:ln>
            <a:solidFill>
              <a:srgbClr val="EBEBEB"/>
            </a:solidFill>
            <a:prstDash val="solid"/>
          </a:ln>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a:t>
            </a:r>
            <a:r>
              <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24</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1" name="CaixaDeTexto 20"/>
          <p:cNvSpPr txBox="1"/>
          <p:nvPr>
            <p:custDataLst>
              <p:tags r:id="rId11"/>
            </p:custDataLst>
          </p:nvPr>
        </p:nvSpPr>
        <p:spPr>
          <a:xfrm>
            <a:off x="7878162" y="3181538"/>
            <a:ext cx="558174" cy="461665"/>
          </a:xfrm>
          <a:prstGeom prst="rect">
            <a:avLst/>
          </a:prstGeom>
          <a:noFill/>
          <a:ln>
            <a:solidFill>
              <a:schemeClr val="bg1"/>
            </a:solidFill>
            <a:prstDash val="solid"/>
          </a:ln>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a:t>
            </a:r>
            <a:r>
              <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35</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2" name="CaixaDeTexto 21"/>
          <p:cNvSpPr txBox="1"/>
          <p:nvPr>
            <p:custDataLst>
              <p:tags r:id="rId12"/>
            </p:custDataLst>
          </p:nvPr>
        </p:nvSpPr>
        <p:spPr>
          <a:xfrm>
            <a:off x="2722323" y="3202804"/>
            <a:ext cx="558174" cy="461665"/>
          </a:xfrm>
          <a:prstGeom prst="rect">
            <a:avLst/>
          </a:prstGeom>
          <a:noFill/>
          <a:ln>
            <a:solidFill>
              <a:srgbClr val="EBEBEB"/>
            </a:solidFill>
            <a:prstDash val="solid"/>
          </a:ln>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6</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23" name="Conector reto 22"/>
          <p:cNvCxnSpPr/>
          <p:nvPr>
            <p:custDataLst>
              <p:tags r:id="rId13"/>
            </p:custDataLst>
          </p:nvPr>
        </p:nvCxnSpPr>
        <p:spPr>
          <a:xfrm flipV="1">
            <a:off x="1895953" y="3090620"/>
            <a:ext cx="1114695" cy="0"/>
          </a:xfrm>
          <a:prstGeom prst="line">
            <a:avLst/>
          </a:prstGeom>
          <a:noFill/>
          <a:ln w="19050" cap="flat" cmpd="sng" algn="ctr">
            <a:solidFill>
              <a:schemeClr val="tx1"/>
            </a:solidFill>
            <a:prstDash val="solid"/>
            <a:headEnd type="oval" w="med" len="med"/>
            <a:tailEnd type="oval" w="med" len="med"/>
          </a:ln>
          <a:effectLst/>
        </p:spPr>
      </p:cxnSp>
      <p:cxnSp>
        <p:nvCxnSpPr>
          <p:cNvPr id="24" name="Conector reto 23"/>
          <p:cNvCxnSpPr/>
          <p:nvPr>
            <p:custDataLst>
              <p:tags r:id="rId14"/>
            </p:custDataLst>
          </p:nvPr>
        </p:nvCxnSpPr>
        <p:spPr>
          <a:xfrm>
            <a:off x="3010648" y="3090620"/>
            <a:ext cx="1493925" cy="0"/>
          </a:xfrm>
          <a:prstGeom prst="line">
            <a:avLst/>
          </a:prstGeom>
          <a:noFill/>
          <a:ln w="19050" cap="flat" cmpd="sng" algn="ctr">
            <a:solidFill>
              <a:schemeClr val="tx1"/>
            </a:solidFill>
            <a:prstDash val="solid"/>
            <a:headEnd type="oval" w="med" len="med"/>
            <a:tailEnd type="oval" w="med" len="med"/>
          </a:ln>
          <a:effectLst/>
        </p:spPr>
      </p:cxnSp>
      <p:cxnSp>
        <p:nvCxnSpPr>
          <p:cNvPr id="25" name="Conector reto 24"/>
          <p:cNvCxnSpPr/>
          <p:nvPr>
            <p:custDataLst>
              <p:tags r:id="rId15"/>
            </p:custDataLst>
          </p:nvPr>
        </p:nvCxnSpPr>
        <p:spPr>
          <a:xfrm flipV="1">
            <a:off x="4504573" y="3090620"/>
            <a:ext cx="1123408" cy="0"/>
          </a:xfrm>
          <a:prstGeom prst="line">
            <a:avLst/>
          </a:prstGeom>
          <a:noFill/>
          <a:ln w="19050" cap="flat" cmpd="sng" algn="ctr">
            <a:solidFill>
              <a:schemeClr val="tx1"/>
            </a:solidFill>
            <a:prstDash val="solid"/>
            <a:headEnd type="oval" w="med" len="med"/>
            <a:tailEnd type="oval" w="med" len="med"/>
          </a:ln>
          <a:effectLst/>
        </p:spPr>
      </p:cxnSp>
      <p:cxnSp>
        <p:nvCxnSpPr>
          <p:cNvPr id="26" name="Conector reto 25"/>
          <p:cNvCxnSpPr/>
          <p:nvPr>
            <p:custDataLst>
              <p:tags r:id="rId16"/>
            </p:custDataLst>
          </p:nvPr>
        </p:nvCxnSpPr>
        <p:spPr>
          <a:xfrm>
            <a:off x="5627981" y="3090620"/>
            <a:ext cx="1307638" cy="0"/>
          </a:xfrm>
          <a:prstGeom prst="line">
            <a:avLst/>
          </a:prstGeom>
          <a:noFill/>
          <a:ln w="19050" cap="flat" cmpd="sng" algn="ctr">
            <a:solidFill>
              <a:schemeClr val="tx1"/>
            </a:solidFill>
            <a:prstDash val="solid"/>
            <a:headEnd type="oval" w="med" len="med"/>
            <a:tailEnd type="oval" w="med" len="med"/>
          </a:ln>
          <a:effectLst/>
        </p:spPr>
      </p:cxnSp>
      <p:cxnSp>
        <p:nvCxnSpPr>
          <p:cNvPr id="27" name="Conector reto 26"/>
          <p:cNvCxnSpPr/>
          <p:nvPr>
            <p:custDataLst>
              <p:tags r:id="rId17"/>
            </p:custDataLst>
          </p:nvPr>
        </p:nvCxnSpPr>
        <p:spPr>
          <a:xfrm flipV="1">
            <a:off x="6935619" y="3090620"/>
            <a:ext cx="1669478" cy="0"/>
          </a:xfrm>
          <a:prstGeom prst="line">
            <a:avLst/>
          </a:prstGeom>
          <a:noFill/>
          <a:ln w="19050" cap="flat" cmpd="sng" algn="ctr">
            <a:solidFill>
              <a:schemeClr val="tx1"/>
            </a:solidFill>
            <a:prstDash val="solid"/>
            <a:headEnd type="oval" w="med" len="med"/>
            <a:tailEnd type="oval" w="med" len="med"/>
          </a:ln>
          <a:effectLst/>
        </p:spPr>
      </p:cxnSp>
      <p:cxnSp>
        <p:nvCxnSpPr>
          <p:cNvPr id="28" name="Conector reto 27"/>
          <p:cNvCxnSpPr/>
          <p:nvPr>
            <p:custDataLst>
              <p:tags r:id="rId18"/>
            </p:custDataLst>
          </p:nvPr>
        </p:nvCxnSpPr>
        <p:spPr>
          <a:xfrm>
            <a:off x="802522" y="3090620"/>
            <a:ext cx="1093431" cy="0"/>
          </a:xfrm>
          <a:prstGeom prst="line">
            <a:avLst/>
          </a:prstGeom>
          <a:noFill/>
          <a:ln w="19050" cap="flat" cmpd="sng" algn="ctr">
            <a:solidFill>
              <a:schemeClr val="tx1"/>
            </a:solidFill>
            <a:prstDash val="solid"/>
            <a:headEnd type="oval" w="med" len="med"/>
            <a:tailEnd type="oval" w="med" len="med"/>
          </a:ln>
          <a:effectLst/>
        </p:spPr>
      </p:cxnSp>
      <p:sp>
        <p:nvSpPr>
          <p:cNvPr id="29" name="Texto explicativo em seta para baixo 28"/>
          <p:cNvSpPr/>
          <p:nvPr>
            <p:custDataLst>
              <p:tags r:id="rId19"/>
            </p:custDataLst>
          </p:nvPr>
        </p:nvSpPr>
        <p:spPr>
          <a:xfrm>
            <a:off x="6372200" y="1268760"/>
            <a:ext cx="1126954" cy="1080120"/>
          </a:xfrm>
          <a:prstGeom prst="downArrowCallout">
            <a:avLst>
              <a:gd name="adj1" fmla="val 0"/>
              <a:gd name="adj2" fmla="val 6350"/>
              <a:gd name="adj3" fmla="val 21887"/>
              <a:gd name="adj4" fmla="val 58747"/>
            </a:avLst>
          </a:prstGeom>
          <a:no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rgbClr val="002E6E"/>
                </a:solidFill>
                <a:effectLst/>
                <a:uLnTx/>
                <a:uFillTx/>
                <a:latin typeface="Tahoma" panose="020B0604030504040204" pitchFamily="34" charset="0"/>
                <a:ea typeface="Tahoma" panose="020B0604030504040204" pitchFamily="34" charset="0"/>
                <a:cs typeface="Tahoma" panose="020B0604030504040204" pitchFamily="34" charset="0"/>
              </a:rPr>
              <a:t>Entrega de chaves</a:t>
            </a:r>
          </a:p>
        </p:txBody>
      </p:sp>
      <p:sp>
        <p:nvSpPr>
          <p:cNvPr id="30" name="Multiplicar 29"/>
          <p:cNvSpPr/>
          <p:nvPr>
            <p:custDataLst>
              <p:tags r:id="rId20"/>
            </p:custDataLst>
          </p:nvPr>
        </p:nvSpPr>
        <p:spPr>
          <a:xfrm>
            <a:off x="8002168" y="2905954"/>
            <a:ext cx="367178" cy="369332"/>
          </a:xfrm>
          <a:prstGeom prst="mathMultiply">
            <a:avLst>
              <a:gd name="adj1" fmla="val 14626"/>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a:latin typeface="Tahoma" panose="020B0604030504040204" pitchFamily="34" charset="0"/>
              <a:ea typeface="Tahoma" panose="020B0604030504040204" pitchFamily="34" charset="0"/>
              <a:cs typeface="Tahoma" panose="020B0604030504040204" pitchFamily="34" charset="0"/>
            </a:endParaRPr>
          </a:p>
        </p:txBody>
      </p:sp>
      <p:sp>
        <p:nvSpPr>
          <p:cNvPr id="32" name="CaixaDeTexto 31"/>
          <p:cNvSpPr txBox="1"/>
          <p:nvPr>
            <p:custDataLst>
              <p:tags r:id="rId21"/>
            </p:custDataLst>
          </p:nvPr>
        </p:nvSpPr>
        <p:spPr>
          <a:xfrm>
            <a:off x="1475656" y="2420888"/>
            <a:ext cx="864096" cy="461665"/>
          </a:xfrm>
          <a:prstGeom prst="rect">
            <a:avLst/>
          </a:prstGeom>
          <a:solidFill>
            <a:schemeClr val="bg1"/>
          </a:solidFill>
          <a:ln>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sz="900" b="0" kern="0">
                <a:solidFill>
                  <a:srgbClr val="002E6E"/>
                </a:solidFill>
                <a:latin typeface="Tahoma" pitchFamily="34" charset="0"/>
                <a:ea typeface="ＭＳ Ｐゴシック" pitchFamily="-112" charset="-128"/>
                <a:cs typeface="+mn-cs"/>
              </a:defRPr>
            </a:lvl1pPr>
          </a:lstStyle>
          <a:p>
            <a:r>
              <a:rPr lang="pt-BR" sz="1200" dirty="0">
                <a:ea typeface="Tahoma" panose="020B0604030504040204" pitchFamily="34" charset="0"/>
                <a:cs typeface="Tahoma" panose="020B0604030504040204" pitchFamily="34" charset="0"/>
              </a:rPr>
              <a:t>Inicio de Obra</a:t>
            </a:r>
          </a:p>
        </p:txBody>
      </p:sp>
      <p:sp>
        <p:nvSpPr>
          <p:cNvPr id="33" name="CaixaDeTexto 32"/>
          <p:cNvSpPr txBox="1"/>
          <p:nvPr>
            <p:custDataLst>
              <p:tags r:id="rId22"/>
            </p:custDataLst>
          </p:nvPr>
        </p:nvSpPr>
        <p:spPr>
          <a:xfrm>
            <a:off x="1892902" y="3717032"/>
            <a:ext cx="1941401" cy="461665"/>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b="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Segurança para compradores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4" name="CaixaDeTexto 33"/>
          <p:cNvSpPr txBox="1"/>
          <p:nvPr>
            <p:custDataLst>
              <p:tags r:id="rId23"/>
            </p:custDataLst>
          </p:nvPr>
        </p:nvSpPr>
        <p:spPr>
          <a:xfrm>
            <a:off x="1914168" y="4263479"/>
            <a:ext cx="1920136" cy="461665"/>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b="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Segurança para bancos -repasses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5" name="CaixaDeTexto 34"/>
          <p:cNvSpPr txBox="1"/>
          <p:nvPr>
            <p:custDataLst>
              <p:tags r:id="rId24"/>
            </p:custDataLst>
          </p:nvPr>
        </p:nvSpPr>
        <p:spPr>
          <a:xfrm>
            <a:off x="5971998" y="3789040"/>
            <a:ext cx="1912370" cy="288032"/>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b="0" kern="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Distratos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6" name="CaixaDeTexto 35"/>
          <p:cNvSpPr txBox="1"/>
          <p:nvPr>
            <p:custDataLst>
              <p:tags r:id="rId25"/>
            </p:custDataLst>
          </p:nvPr>
        </p:nvSpPr>
        <p:spPr>
          <a:xfrm>
            <a:off x="1920756" y="4839543"/>
            <a:ext cx="1941401" cy="461665"/>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kern="0" dirty="0">
                <a:solidFill>
                  <a:schemeClr val="bg1"/>
                </a:solidFill>
                <a:latin typeface="Tahoma" panose="020B0604030504040204" pitchFamily="34" charset="0"/>
                <a:ea typeface="Tahoma" panose="020B0604030504040204" pitchFamily="34" charset="0"/>
                <a:cs typeface="Tahoma" panose="020B0604030504040204" pitchFamily="34" charset="0"/>
              </a:rPr>
              <a:t>A</a:t>
            </a:r>
            <a:r>
              <a:rPr lang="pt-BR" sz="120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provação de crédito - bancos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7" name="CaixaDeTexto 36"/>
          <p:cNvSpPr txBox="1"/>
          <p:nvPr>
            <p:custDataLst>
              <p:tags r:id="rId26"/>
            </p:custDataLst>
          </p:nvPr>
        </p:nvSpPr>
        <p:spPr>
          <a:xfrm>
            <a:off x="5940152" y="4232121"/>
            <a:ext cx="1941401" cy="276999"/>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Otimização ciclo de caixa</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8" name="CaixaDeTexto 37"/>
          <p:cNvSpPr txBox="1"/>
          <p:nvPr>
            <p:custDataLst>
              <p:tags r:id="rId27"/>
            </p:custDataLst>
          </p:nvPr>
        </p:nvSpPr>
        <p:spPr>
          <a:xfrm>
            <a:off x="5965326" y="4623519"/>
            <a:ext cx="1941401" cy="461665"/>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Otimização máquina -crédito</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9" name="CaixaDeTexto 38"/>
          <p:cNvSpPr txBox="1"/>
          <p:nvPr>
            <p:custDataLst>
              <p:tags r:id="rId28"/>
            </p:custDataLst>
          </p:nvPr>
        </p:nvSpPr>
        <p:spPr>
          <a:xfrm>
            <a:off x="395536" y="3857888"/>
            <a:ext cx="1105294" cy="646331"/>
          </a:xfrm>
          <a:prstGeom prst="rect">
            <a:avLst/>
          </a:prstGeom>
          <a:solidFill>
            <a:schemeClr val="bg1"/>
          </a:solidFill>
          <a:ln>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sz="900" b="0" kern="0">
                <a:solidFill>
                  <a:srgbClr val="002E6E"/>
                </a:solidFill>
                <a:latin typeface="Tahoma" pitchFamily="34" charset="0"/>
                <a:ea typeface="ＭＳ Ｐゴシック" pitchFamily="-112" charset="-128"/>
                <a:cs typeface="+mn-cs"/>
              </a:defRPr>
            </a:lvl1pPr>
          </a:lstStyle>
          <a:p>
            <a:r>
              <a:rPr lang="pt-BR" sz="1200" dirty="0" smtClean="0">
                <a:ea typeface="Tahoma" panose="020B0604030504040204" pitchFamily="34" charset="0"/>
                <a:cs typeface="Tahoma" panose="020B0604030504040204" pitchFamily="34" charset="0"/>
              </a:rPr>
              <a:t>Insegurança nas aprovações</a:t>
            </a:r>
            <a:endParaRPr lang="pt-BR" sz="1200" dirty="0">
              <a:ea typeface="Tahoma" panose="020B0604030504040204" pitchFamily="34" charset="0"/>
              <a:cs typeface="Tahoma" panose="020B0604030504040204" pitchFamily="34" charset="0"/>
            </a:endParaRPr>
          </a:p>
        </p:txBody>
      </p:sp>
      <p:sp>
        <p:nvSpPr>
          <p:cNvPr id="40" name="CaixaDeTexto 39"/>
          <p:cNvSpPr txBox="1"/>
          <p:nvPr>
            <p:custDataLst>
              <p:tags r:id="rId29"/>
            </p:custDataLst>
          </p:nvPr>
        </p:nvSpPr>
        <p:spPr>
          <a:xfrm>
            <a:off x="420710" y="4767535"/>
            <a:ext cx="1054946" cy="276999"/>
          </a:xfrm>
          <a:prstGeom prst="rect">
            <a:avLst/>
          </a:prstGeom>
          <a:solidFill>
            <a:schemeClr val="bg1"/>
          </a:solidFill>
          <a:ln>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sz="900" b="0" kern="0">
                <a:solidFill>
                  <a:srgbClr val="002E6E"/>
                </a:solidFill>
                <a:latin typeface="Tahoma" pitchFamily="34" charset="0"/>
                <a:ea typeface="ＭＳ Ｐゴシック" pitchFamily="-112" charset="-128"/>
                <a:cs typeface="+mn-cs"/>
              </a:defRPr>
            </a:lvl1pPr>
          </a:lstStyle>
          <a:p>
            <a:r>
              <a:rPr lang="pt-BR" sz="1200" dirty="0" smtClean="0">
                <a:ea typeface="Tahoma" panose="020B0604030504040204" pitchFamily="34" charset="0"/>
                <a:cs typeface="Tahoma" panose="020B0604030504040204" pitchFamily="34" charset="0"/>
              </a:rPr>
              <a:t>Prazos</a:t>
            </a:r>
            <a:r>
              <a:rPr lang="pt-BR" dirty="0" smtClean="0">
                <a:ea typeface="Tahoma" panose="020B0604030504040204" pitchFamily="34" charset="0"/>
                <a:cs typeface="Tahoma" panose="020B0604030504040204" pitchFamily="34" charset="0"/>
              </a:rPr>
              <a:t> </a:t>
            </a:r>
            <a:endParaRPr lang="pt-BR" dirty="0">
              <a:ea typeface="Tahoma" panose="020B0604030504040204" pitchFamily="34" charset="0"/>
              <a:cs typeface="Tahoma" panose="020B0604030504040204" pitchFamily="34" charset="0"/>
            </a:endParaRPr>
          </a:p>
        </p:txBody>
      </p:sp>
      <p:sp>
        <p:nvSpPr>
          <p:cNvPr id="41" name="CaixaDeTexto 40"/>
          <p:cNvSpPr txBox="1"/>
          <p:nvPr/>
        </p:nvSpPr>
        <p:spPr>
          <a:xfrm>
            <a:off x="2411760" y="260648"/>
            <a:ext cx="6732240"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Proposto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2" name="CaixaDeTexto 41"/>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Negócios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3929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fade">
                                      <p:cBhvr>
                                        <p:cTn id="7"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47058"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1"/>
          <p:cNvSpPr/>
          <p:nvPr/>
        </p:nvSpPr>
        <p:spPr>
          <a:xfrm>
            <a:off x="179512" y="1052736"/>
            <a:ext cx="8646794" cy="3785652"/>
          </a:xfrm>
          <a:prstGeom prst="rect">
            <a:avLst/>
          </a:prstGeom>
        </p:spPr>
        <p:txBody>
          <a:bodyPr wrap="square">
            <a:spAutoFit/>
          </a:bodyPr>
          <a:lstStyle/>
          <a:p>
            <a:pPr marL="209550" algn="just">
              <a:lnSpc>
                <a:spcPct val="150000"/>
              </a:lnSpc>
              <a:spcBef>
                <a:spcPts val="600"/>
              </a:spcBef>
              <a:buClr>
                <a:schemeClr val="tx1"/>
              </a:buClr>
            </a:pPr>
            <a:r>
              <a:rPr lang="pt-BR" sz="1400" b="1" dirty="0" err="1">
                <a:latin typeface="Tahoma" panose="020B0604030504040204" pitchFamily="34" charset="0"/>
                <a:ea typeface="Tahoma" panose="020B0604030504040204" pitchFamily="34" charset="0"/>
                <a:cs typeface="Tahoma" panose="020B0604030504040204" pitchFamily="34" charset="0"/>
              </a:rPr>
              <a:t>Distratos</a:t>
            </a:r>
            <a:r>
              <a:rPr lang="pt-BR" sz="1400" b="1" dirty="0">
                <a:latin typeface="Tahoma" panose="020B0604030504040204" pitchFamily="34" charset="0"/>
                <a:ea typeface="Tahoma" panose="020B0604030504040204" pitchFamily="34" charset="0"/>
                <a:cs typeface="Tahoma" panose="020B0604030504040204" pitchFamily="34" charset="0"/>
              </a:rPr>
              <a:t> - PL 1220/15- Celso Russomano</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retenção </a:t>
            </a:r>
            <a:r>
              <a:rPr lang="pt-BR" sz="1400" dirty="0">
                <a:latin typeface="Tahoma" panose="020B0604030504040204" pitchFamily="34" charset="0"/>
                <a:ea typeface="Tahoma" panose="020B0604030504040204" pitchFamily="34" charset="0"/>
                <a:cs typeface="Tahoma" panose="020B0604030504040204" pitchFamily="34" charset="0"/>
              </a:rPr>
              <a:t>de 10%, devolução em 30 dias com juros de 1% e correção de todas as parcelas, direito de distrato unilateral pelo comprador.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495300" indent="-285750" algn="just">
              <a:lnSpc>
                <a:spcPct val="150000"/>
              </a:lnSpc>
              <a:spcBef>
                <a:spcPts val="600"/>
              </a:spcBef>
              <a:buClr>
                <a:schemeClr val="tx1"/>
              </a:buClr>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Reunião </a:t>
            </a:r>
            <a:r>
              <a:rPr lang="pt-BR" sz="1400" dirty="0">
                <a:latin typeface="Tahoma" panose="020B0604030504040204" pitchFamily="34" charset="0"/>
                <a:ea typeface="Tahoma" panose="020B0604030504040204" pitchFamily="34" charset="0"/>
                <a:cs typeface="Tahoma" panose="020B0604030504040204" pitchFamily="34" charset="0"/>
              </a:rPr>
              <a:t>com o Deputado – 18/5 </a:t>
            </a:r>
          </a:p>
          <a:p>
            <a:pPr marL="495300" indent="-285750" algn="just">
              <a:lnSpc>
                <a:spcPct val="150000"/>
              </a:lnSpc>
              <a:spcBef>
                <a:spcPts val="600"/>
              </a:spcBef>
              <a:buClr>
                <a:schemeClr val="tx1"/>
              </a:buClr>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Abrainc </a:t>
            </a:r>
            <a:r>
              <a:rPr lang="pt-BR" sz="1400" dirty="0">
                <a:latin typeface="Tahoma" panose="020B0604030504040204" pitchFamily="34" charset="0"/>
                <a:ea typeface="Tahoma" panose="020B0604030504040204" pitchFamily="34" charset="0"/>
                <a:cs typeface="Tahoma" panose="020B0604030504040204" pitchFamily="34" charset="0"/>
              </a:rPr>
              <a:t>c/ JK trabalhando para formação de GT no INADEC para apresentação de </a:t>
            </a:r>
            <a:r>
              <a:rPr lang="pt-BR" sz="1400" dirty="0" smtClean="0">
                <a:latin typeface="Tahoma" panose="020B0604030504040204" pitchFamily="34" charset="0"/>
                <a:ea typeface="Tahoma" panose="020B0604030504040204" pitchFamily="34" charset="0"/>
                <a:cs typeface="Tahoma" panose="020B0604030504040204" pitchFamily="34" charset="0"/>
              </a:rPr>
              <a:t>propostas</a:t>
            </a:r>
          </a:p>
          <a:p>
            <a:pPr marL="495300" indent="-285750" algn="just">
              <a:lnSpc>
                <a:spcPct val="150000"/>
              </a:lnSpc>
              <a:spcBef>
                <a:spcPts val="600"/>
              </a:spcBef>
              <a:buClr>
                <a:schemeClr val="tx1"/>
              </a:buClr>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Sugestão </a:t>
            </a:r>
            <a:r>
              <a:rPr lang="pt-BR" sz="1400" dirty="0" err="1" smtClean="0">
                <a:latin typeface="Tahoma" panose="020B0604030504040204" pitchFamily="34" charset="0"/>
                <a:ea typeface="Tahoma" panose="020B0604030504040204" pitchFamily="34" charset="0"/>
                <a:cs typeface="Tahoma" panose="020B0604030504040204" pitchFamily="34" charset="0"/>
              </a:rPr>
              <a:t>Melhim</a:t>
            </a: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dirty="0" err="1" smtClean="0">
                <a:latin typeface="Tahoma" panose="020B0604030504040204" pitchFamily="34" charset="0"/>
                <a:ea typeface="Tahoma" panose="020B0604030504040204" pitchFamily="34" charset="0"/>
                <a:cs typeface="Tahoma" panose="020B0604030504040204" pitchFamily="34" charset="0"/>
              </a:rPr>
              <a:t>Challoub</a:t>
            </a:r>
            <a:r>
              <a:rPr lang="pt-BR" sz="1400" dirty="0" smtClean="0">
                <a:latin typeface="Tahoma" panose="020B0604030504040204" pitchFamily="34" charset="0"/>
                <a:ea typeface="Tahoma" panose="020B0604030504040204" pitchFamily="34" charset="0"/>
                <a:cs typeface="Tahoma" panose="020B0604030504040204" pitchFamily="34" charset="0"/>
              </a:rPr>
              <a:t> -  multa máxima 10% fora despesas</a:t>
            </a:r>
            <a:endParaRPr lang="pt-BR" sz="1400" dirty="0">
              <a:latin typeface="Tahoma" panose="020B0604030504040204" pitchFamily="34" charset="0"/>
              <a:ea typeface="Tahoma" panose="020B0604030504040204" pitchFamily="34" charset="0"/>
              <a:cs typeface="Tahoma" panose="020B0604030504040204" pitchFamily="34" charset="0"/>
            </a:endParaRPr>
          </a:p>
          <a:p>
            <a:pPr marL="390525" indent="-180975" algn="just">
              <a:lnSpc>
                <a:spcPct val="15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09550" algn="just">
              <a:lnSpc>
                <a:spcPct val="15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Projeto </a:t>
            </a:r>
            <a:r>
              <a:rPr lang="pt-BR" sz="1400" b="1" dirty="0">
                <a:latin typeface="Tahoma" panose="020B0604030504040204" pitchFamily="34" charset="0"/>
                <a:ea typeface="Tahoma" panose="020B0604030504040204" pitchFamily="34" charset="0"/>
                <a:cs typeface="Tahoma" panose="020B0604030504040204" pitchFamily="34" charset="0"/>
              </a:rPr>
              <a:t>de Lei da Câmara no Senado (PLC) Nº 16 de 2015 (PL Nº178 de 2011 da Câmara)</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
            </a:r>
            <a:br>
              <a:rPr lang="pt-BR" sz="1400" dirty="0" smtClean="0">
                <a:latin typeface="Tahoma" panose="020B0604030504040204" pitchFamily="34" charset="0"/>
                <a:ea typeface="Tahoma" panose="020B0604030504040204" pitchFamily="34" charset="0"/>
                <a:cs typeface="Tahoma" panose="020B0604030504040204" pitchFamily="34" charset="0"/>
              </a:rPr>
            </a:br>
            <a:r>
              <a:rPr lang="pt-BR" sz="1400" dirty="0" smtClean="0">
                <a:latin typeface="Tahoma" panose="020B0604030504040204" pitchFamily="34" charset="0"/>
                <a:ea typeface="Tahoma" panose="020B0604030504040204" pitchFamily="34" charset="0"/>
                <a:cs typeface="Tahoma" panose="020B0604030504040204" pitchFamily="34" charset="0"/>
              </a:rPr>
              <a:t>Tolerância </a:t>
            </a:r>
            <a:r>
              <a:rPr lang="pt-BR" sz="1400" dirty="0">
                <a:latin typeface="Tahoma" panose="020B0604030504040204" pitchFamily="34" charset="0"/>
                <a:ea typeface="Tahoma" panose="020B0604030504040204" pitchFamily="34" charset="0"/>
                <a:cs typeface="Tahoma" panose="020B0604030504040204" pitchFamily="34" charset="0"/>
              </a:rPr>
              <a:t>de 180 dias, multa compensatória de 1% sobre valor pago, multa moratória de 0,5% ao mês sobre o calor pago - REQ Nº 453 de 2015  para PL 279. </a:t>
            </a:r>
          </a:p>
          <a:p>
            <a:pPr marL="495300" indent="-285750" algn="just">
              <a:lnSpc>
                <a:spcPct val="150000"/>
              </a:lnSpc>
              <a:spcBef>
                <a:spcPts val="600"/>
              </a:spcBef>
              <a:buClr>
                <a:schemeClr val="tx1"/>
              </a:buClr>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Relator Valter Raupp enfatiza texto em detrimento de PLS </a:t>
            </a:r>
            <a:r>
              <a:rPr lang="pt-BR" sz="1400" dirty="0">
                <a:latin typeface="Tahoma" panose="020B0604030504040204" pitchFamily="34" charset="0"/>
                <a:ea typeface="Tahoma" panose="020B0604030504040204" pitchFamily="34" charset="0"/>
                <a:cs typeface="Tahoma" panose="020B0604030504040204" pitchFamily="34" charset="0"/>
              </a:rPr>
              <a:t>Nº279 de </a:t>
            </a:r>
            <a:r>
              <a:rPr lang="pt-BR" sz="1400" dirty="0" smtClean="0">
                <a:latin typeface="Tahoma" panose="020B0604030504040204" pitchFamily="34" charset="0"/>
                <a:ea typeface="Tahoma" panose="020B0604030504040204" pitchFamily="34" charset="0"/>
                <a:cs typeface="Tahoma" panose="020B0604030504040204" pitchFamily="34" charset="0"/>
              </a:rPr>
              <a:t>2014</a:t>
            </a:r>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12"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flipH="1">
            <a:off x="4082201" y="822455"/>
            <a:ext cx="288032" cy="5645137"/>
          </a:xfrm>
          <a:prstGeom prst="rect">
            <a:avLst/>
          </a:prstGeom>
        </p:spPr>
      </p:pic>
    </p:spTree>
    <p:extLst>
      <p:ext uri="{BB962C8B-B14F-4D97-AF65-F5344CB8AC3E}">
        <p14:creationId xmlns:p14="http://schemas.microsoft.com/office/powerpoint/2010/main" val="1862424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11518"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Minuta-padrão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ADEMI-RJ</a:t>
            </a:r>
          </a:p>
        </p:txBody>
      </p:sp>
      <p:pic>
        <p:nvPicPr>
          <p:cNvPr id="9" name="Image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924944"/>
            <a:ext cx="144016" cy="144016"/>
          </a:xfrm>
          <a:prstGeom prst="rect">
            <a:avLst/>
          </a:prstGeom>
        </p:spPr>
      </p:pic>
      <p:sp>
        <p:nvSpPr>
          <p:cNvPr id="12" name="Retângulo 11"/>
          <p:cNvSpPr/>
          <p:nvPr/>
        </p:nvSpPr>
        <p:spPr>
          <a:xfrm>
            <a:off x="827584" y="836712"/>
            <a:ext cx="6624736" cy="3203954"/>
          </a:xfrm>
          <a:prstGeom prst="rect">
            <a:avLst/>
          </a:prstGeom>
        </p:spPr>
        <p:txBody>
          <a:bodyPr wrap="square">
            <a:spAutoFit/>
          </a:bodyPr>
          <a:lstStyle/>
          <a:p>
            <a:pPr marL="95250">
              <a:lnSpc>
                <a:spcPct val="15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ADEMI – RJ</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7622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Reuniões </a:t>
            </a:r>
            <a:r>
              <a:rPr lang="pt-BR" sz="1400" dirty="0">
                <a:latin typeface="Tahoma" panose="020B0604030504040204" pitchFamily="34" charset="0"/>
                <a:ea typeface="Tahoma" panose="020B0604030504040204" pitchFamily="34" charset="0"/>
                <a:cs typeface="Tahoma" panose="020B0604030504040204" pitchFamily="34" charset="0"/>
              </a:rPr>
              <a:t>ABRAINC – RJ – presença da </a:t>
            </a:r>
            <a:r>
              <a:rPr lang="pt-BR" sz="1400" dirty="0" smtClean="0">
                <a:latin typeface="Tahoma" panose="020B0604030504040204" pitchFamily="34" charset="0"/>
                <a:ea typeface="Tahoma" panose="020B0604030504040204" pitchFamily="34" charset="0"/>
                <a:cs typeface="Tahoma" panose="020B0604030504040204" pitchFamily="34" charset="0"/>
              </a:rPr>
              <a:t>ADEMI-RJ</a:t>
            </a:r>
            <a:endParaRPr lang="pt-BR" sz="14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Discussões complementares aos temas da cidade </a:t>
            </a:r>
            <a:endParaRPr lang="pt-BR" sz="14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Candidatos </a:t>
            </a:r>
            <a:r>
              <a:rPr lang="pt-BR" sz="1400" dirty="0">
                <a:latin typeface="Tahoma" panose="020B0604030504040204" pitchFamily="34" charset="0"/>
                <a:ea typeface="Tahoma" panose="020B0604030504040204" pitchFamily="34" charset="0"/>
                <a:cs typeface="Tahoma" panose="020B0604030504040204" pitchFamily="34" charset="0"/>
              </a:rPr>
              <a:t>a prefeito </a:t>
            </a:r>
            <a:r>
              <a:rPr lang="pt-BR" sz="1400" dirty="0" smtClean="0">
                <a:latin typeface="Tahoma" panose="020B0604030504040204" pitchFamily="34" charset="0"/>
                <a:ea typeface="Tahoma" panose="020B0604030504040204" pitchFamily="34" charset="0"/>
                <a:cs typeface="Tahoma" panose="020B0604030504040204" pitchFamily="34" charset="0"/>
              </a:rPr>
              <a:t>2016 – encontro com Pedro Paulo – desburocratização como bandeira- envio de material e email a Cláudio </a:t>
            </a:r>
            <a:r>
              <a:rPr lang="pt-BR" sz="1400" dirty="0" err="1" smtClean="0">
                <a:latin typeface="Tahoma" panose="020B0604030504040204" pitchFamily="34" charset="0"/>
                <a:ea typeface="Tahoma" panose="020B0604030504040204" pitchFamily="34" charset="0"/>
                <a:cs typeface="Tahoma" panose="020B0604030504040204" pitchFamily="34" charset="0"/>
              </a:rPr>
              <a:t>Hermolin</a:t>
            </a:r>
            <a:r>
              <a:rPr lang="pt-BR" sz="1400" dirty="0" smtClean="0">
                <a:latin typeface="Tahoma" panose="020B0604030504040204" pitchFamily="34" charset="0"/>
                <a:ea typeface="Tahoma" panose="020B0604030504040204" pitchFamily="34" charset="0"/>
                <a:cs typeface="Tahoma" panose="020B0604030504040204" pitchFamily="34" charset="0"/>
              </a:rPr>
              <a:t> para participação em reunião com candidato</a:t>
            </a:r>
          </a:p>
          <a:p>
            <a:pPr marL="276225"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971600" y="3356992"/>
            <a:ext cx="7704856" cy="2729978"/>
          </a:xfrm>
          <a:prstGeom prst="rect">
            <a:avLst/>
          </a:prstGeom>
        </p:spPr>
        <p:txBody>
          <a:bodyPr wrap="square">
            <a:spAutoFit/>
          </a:bodyPr>
          <a:lstStyle/>
          <a:p>
            <a:pPr>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Reunião Jurídica com ADEMI – RJ - </a:t>
            </a:r>
            <a:r>
              <a:rPr lang="pt-BR" sz="1400" dirty="0">
                <a:latin typeface="Tahoma" panose="020B0604030504040204" pitchFamily="34" charset="0"/>
                <a:ea typeface="Tahoma" panose="020B0604030504040204" pitchFamily="34" charset="0"/>
                <a:cs typeface="Tahoma" panose="020B0604030504040204" pitchFamily="34" charset="0"/>
              </a:rPr>
              <a:t>alinhamento/ retomada de </a:t>
            </a:r>
            <a:r>
              <a:rPr lang="pt-BR" sz="1400" dirty="0" smtClean="0">
                <a:latin typeface="Tahoma" panose="020B0604030504040204" pitchFamily="34" charset="0"/>
                <a:ea typeface="Tahoma" panose="020B0604030504040204" pitchFamily="34" charset="0"/>
                <a:cs typeface="Tahoma" panose="020B0604030504040204" pitchFamily="34" charset="0"/>
              </a:rPr>
              <a:t>minuta</a:t>
            </a:r>
            <a:endParaRPr lang="pt-BR" sz="14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5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Minuta-padrão não pegou</a:t>
            </a:r>
          </a:p>
          <a:p>
            <a:pPr marL="733425" lvl="1" indent="-180975">
              <a:lnSpc>
                <a:spcPct val="15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Devolução em dobro do sinal</a:t>
            </a:r>
          </a:p>
          <a:p>
            <a:pPr marL="733425" lvl="1" indent="-180975">
              <a:lnSpc>
                <a:spcPct val="15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Período de tolerância com multa</a:t>
            </a:r>
          </a:p>
          <a:p>
            <a:pPr marL="733425" lvl="1" indent="-180975">
              <a:lnSpc>
                <a:spcPct val="15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Corretagem por conta e ordem da incorporadora</a:t>
            </a:r>
          </a:p>
          <a:p>
            <a:pPr marL="276225" indent="-180975">
              <a:lnSpc>
                <a:spcPct val="15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Trabalhar estes entendimentos consolidados, não </a:t>
            </a:r>
            <a:r>
              <a:rPr lang="pt-BR" sz="1400" dirty="0" smtClean="0">
                <a:latin typeface="Tahoma" panose="020B0604030504040204" pitchFamily="34" charset="0"/>
                <a:ea typeface="Tahoma" panose="020B0604030504040204" pitchFamily="34" charset="0"/>
                <a:cs typeface="Tahoma" panose="020B0604030504040204" pitchFamily="34" charset="0"/>
              </a:rPr>
              <a:t>necessariamente </a:t>
            </a:r>
            <a:r>
              <a:rPr lang="pt-BR" sz="1400" dirty="0">
                <a:latin typeface="Tahoma" panose="020B0604030504040204" pitchFamily="34" charset="0"/>
                <a:ea typeface="Tahoma" panose="020B0604030504040204" pitchFamily="34" charset="0"/>
                <a:cs typeface="Tahoma" panose="020B0604030504040204" pitchFamily="34" charset="0"/>
              </a:rPr>
              <a:t>em minuta-padrão</a:t>
            </a:r>
          </a:p>
          <a:p>
            <a:pPr marL="276225" indent="-180975">
              <a:lnSpc>
                <a:spcPct val="15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ADEMI buscará realizar </a:t>
            </a:r>
            <a:r>
              <a:rPr lang="pt-BR" sz="1400" dirty="0" smtClean="0">
                <a:latin typeface="Tahoma" panose="020B0604030504040204" pitchFamily="34" charset="0"/>
                <a:ea typeface="Tahoma" panose="020B0604030504040204" pitchFamily="34" charset="0"/>
                <a:cs typeface="Tahoma" panose="020B0604030504040204" pitchFamily="34" charset="0"/>
              </a:rPr>
              <a:t>novos </a:t>
            </a:r>
            <a:r>
              <a:rPr lang="pt-BR" sz="1400" dirty="0">
                <a:latin typeface="Tahoma" panose="020B0604030504040204" pitchFamily="34" charset="0"/>
                <a:ea typeface="Tahoma" panose="020B0604030504040204" pitchFamily="34" charset="0"/>
                <a:cs typeface="Tahoma" panose="020B0604030504040204" pitchFamily="34" charset="0"/>
              </a:rPr>
              <a:t>encontros </a:t>
            </a:r>
            <a:r>
              <a:rPr lang="pt-BR" sz="1400" dirty="0" smtClean="0">
                <a:latin typeface="Tahoma" panose="020B0604030504040204" pitchFamily="34" charset="0"/>
                <a:ea typeface="Tahoma" panose="020B0604030504040204" pitchFamily="34" charset="0"/>
                <a:cs typeface="Tahoma" panose="020B0604030504040204" pitchFamily="34" charset="0"/>
              </a:rPr>
              <a:t>Itaipava com nossa participação</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5117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1087473"/>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Modelo</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de Vendas</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a:p>
            <a:pPr algn="ctr" defTabSz="914145" hangingPunct="0"/>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10:20 às 10:50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1223053750"/>
      </p:ext>
    </p:extLst>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1772818"/>
            <a:ext cx="9144000" cy="15514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p:cNvSpPr/>
          <p:nvPr/>
        </p:nvSpPr>
        <p:spPr>
          <a:xfrm>
            <a:off x="0" y="1772818"/>
            <a:ext cx="9144000" cy="292885"/>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CaixaDeTexto 6"/>
          <p:cNvSpPr txBox="1"/>
          <p:nvPr/>
        </p:nvSpPr>
        <p:spPr>
          <a:xfrm>
            <a:off x="414098" y="941819"/>
            <a:ext cx="7038222" cy="738664"/>
          </a:xfrm>
          <a:prstGeom prst="rect">
            <a:avLst/>
          </a:prstGeom>
          <a:noFill/>
        </p:spPr>
        <p:txBody>
          <a:bodyPr wrap="square" rtlCol="0">
            <a:spAutoFit/>
          </a:bodyPr>
          <a:lstStyle/>
          <a:p>
            <a:pPr algn="just"/>
            <a:r>
              <a:rPr lang="pt-BR" sz="1400" dirty="0">
                <a:latin typeface="Tahoma" panose="020B0604030504040204" pitchFamily="34" charset="0"/>
                <a:ea typeface="Tahoma" panose="020B0604030504040204" pitchFamily="34" charset="0"/>
                <a:cs typeface="Tahoma" panose="020B0604030504040204" pitchFamily="34" charset="0"/>
              </a:rPr>
              <a:t>De acordo com o Código de Conduta e em consonância com o estatuto da associação, as reuniões são regidas pelas instruções abaixo, previamente distribuídas e de pleno conhecimento dos participantes. A saber:</a:t>
            </a:r>
          </a:p>
        </p:txBody>
      </p:sp>
      <p:sp>
        <p:nvSpPr>
          <p:cNvPr id="4" name="CaixaDeTexto 3"/>
          <p:cNvSpPr txBox="1"/>
          <p:nvPr/>
        </p:nvSpPr>
        <p:spPr>
          <a:xfrm>
            <a:off x="414098" y="2158258"/>
            <a:ext cx="8406374" cy="1169551"/>
          </a:xfrm>
          <a:prstGeom prst="rect">
            <a:avLst/>
          </a:prstGeom>
          <a:noFill/>
        </p:spPr>
        <p:txBody>
          <a:bodyPr wrap="square" rtlCol="0">
            <a:spAutoFit/>
          </a:bodyPr>
          <a:lstStyle/>
          <a:p>
            <a:pPr algn="just">
              <a:spcBef>
                <a:spcPts val="600"/>
              </a:spcBef>
            </a:pPr>
            <a:r>
              <a:rPr lang="pt-BR" sz="1400" dirty="0" smtClean="0">
                <a:latin typeface="Tahoma" panose="020B0604030504040204" pitchFamily="34" charset="0"/>
                <a:ea typeface="Tahoma" panose="020B0604030504040204" pitchFamily="34" charset="0"/>
                <a:cs typeface="Tahoma" panose="020B0604030504040204" pitchFamily="34" charset="0"/>
              </a:rPr>
              <a:t>As </a:t>
            </a:r>
            <a:r>
              <a:rPr lang="pt-BR" sz="1400" dirty="0">
                <a:latin typeface="Tahoma" panose="020B0604030504040204" pitchFamily="34" charset="0"/>
                <a:ea typeface="Tahoma" panose="020B0604030504040204" pitchFamily="34" charset="0"/>
                <a:cs typeface="Tahoma" panose="020B0604030504040204" pitchFamily="34" charset="0"/>
              </a:rPr>
              <a:t>instruções descritas abaixo deverão ser seguidas por todos os participantes da Plenária e refletem as diretrizes do Código de Conduta da Associação em consonância com os princípios básicos do Direito da Concorrência. Tem como finalidade precípua estabelecer as relações dos participantes associados às reuniões promovidas pela ABRAINC. Consulte o seu advogado, na eventualidade de necessitar ajuda para a compreensão da aplicação de qualquer um destes conceitos.</a:t>
            </a:r>
          </a:p>
        </p:txBody>
      </p:sp>
      <p:sp>
        <p:nvSpPr>
          <p:cNvPr id="9" name="CaixaDeTexto 8"/>
          <p:cNvSpPr txBox="1"/>
          <p:nvPr/>
        </p:nvSpPr>
        <p:spPr>
          <a:xfrm>
            <a:off x="414098" y="1763291"/>
            <a:ext cx="7686294" cy="307777"/>
          </a:xfrm>
          <a:prstGeom prst="rect">
            <a:avLst/>
          </a:prstGeom>
          <a:noFill/>
        </p:spPr>
        <p:txBody>
          <a:bodyPr wrap="square" rtlCol="0">
            <a:spAutoFit/>
          </a:bodyPr>
          <a:lstStyle/>
          <a:p>
            <a:pPr>
              <a:spcBef>
                <a:spcPts val="600"/>
              </a:spcBef>
            </a:pPr>
            <a:r>
              <a:rPr lang="pt-BR" sz="1400" b="1" dirty="0">
                <a:latin typeface="Tahoma" panose="020B0604030504040204" pitchFamily="34" charset="0"/>
                <a:ea typeface="Tahoma" panose="020B0604030504040204" pitchFamily="34" charset="0"/>
                <a:cs typeface="Tahoma" panose="020B0604030504040204" pitchFamily="34" charset="0"/>
              </a:rPr>
              <a:t>I</a:t>
            </a:r>
            <a:r>
              <a:rPr lang="pt-BR" sz="1400" b="1" dirty="0" smtClean="0">
                <a:latin typeface="Tahoma" panose="020B0604030504040204" pitchFamily="34" charset="0"/>
                <a:ea typeface="Tahoma" panose="020B0604030504040204" pitchFamily="34" charset="0"/>
                <a:cs typeface="Tahoma" panose="020B0604030504040204" pitchFamily="34" charset="0"/>
              </a:rPr>
              <a:t>nstruções para a reunião</a:t>
            </a: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3501008"/>
            <a:ext cx="156561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deverá: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sp>
        <p:nvSpPr>
          <p:cNvPr id="10" name="Retângulo 9"/>
          <p:cNvSpPr/>
          <p:nvPr/>
        </p:nvSpPr>
        <p:spPr>
          <a:xfrm>
            <a:off x="414098" y="4163481"/>
            <a:ext cx="3005774" cy="2031325"/>
          </a:xfrm>
          <a:prstGeom prst="rect">
            <a:avLst/>
          </a:prstGeom>
        </p:spPr>
        <p:txBody>
          <a:bodyPr wrap="square">
            <a:spAutoFit/>
          </a:bodyPr>
          <a:lstStyle/>
          <a:p>
            <a:pPr algn="just"/>
            <a:r>
              <a:rPr lang="pt-BR" sz="1400" dirty="0" smtClean="0">
                <a:latin typeface="Tahoma" panose="020B0604030504040204" pitchFamily="34" charset="0"/>
                <a:ea typeface="Tahoma" panose="020B0604030504040204" pitchFamily="34" charset="0"/>
                <a:cs typeface="Tahoma" panose="020B0604030504040204" pitchFamily="34" charset="0"/>
              </a:rPr>
              <a:t>Avaliar e atender a agenda preparada para a reunião e consignar a objeção de determinada matéria que não lhe atenda, por escrito, e também em relação a ata da reunião não se seu teor não refletir precisamente as discussões ocorridas durante a mesma.</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3433498" y="4163481"/>
            <a:ext cx="2362638" cy="1600438"/>
          </a:xfrm>
          <a:prstGeom prst="rect">
            <a:avLst/>
          </a:prstGeom>
        </p:spPr>
        <p:txBody>
          <a:bodyPr wrap="square">
            <a:spAutoFit/>
          </a:bodyPr>
          <a:lstStyle/>
          <a:p>
            <a:pPr algn="just"/>
            <a:r>
              <a:rPr lang="pt-BR" sz="1400" dirty="0" smtClean="0">
                <a:latin typeface="Tahoma" panose="020B0604030504040204" pitchFamily="34" charset="0"/>
                <a:ea typeface="Tahoma" panose="020B0604030504040204" pitchFamily="34" charset="0"/>
                <a:cs typeface="Tahoma" panose="020B0604030504040204" pitchFamily="34" charset="0"/>
              </a:rPr>
              <a:t>Compreender </a:t>
            </a:r>
            <a:r>
              <a:rPr lang="pt-BR" sz="1400" dirty="0">
                <a:latin typeface="Tahoma" panose="020B0604030504040204" pitchFamily="34" charset="0"/>
                <a:ea typeface="Tahoma" panose="020B0604030504040204" pitchFamily="34" charset="0"/>
                <a:cs typeface="Tahoma" panose="020B0604030504040204" pitchFamily="34" charset="0"/>
              </a:rPr>
              <a:t>os propósitos e a autoridade de cada uma das pessoas com as quais se </a:t>
            </a:r>
            <a:r>
              <a:rPr lang="pt-BR" sz="1400" dirty="0" smtClean="0">
                <a:latin typeface="Tahoma" panose="020B0604030504040204" pitchFamily="34" charset="0"/>
                <a:ea typeface="Tahoma" panose="020B0604030504040204" pitchFamily="34" charset="0"/>
                <a:cs typeface="Tahoma" panose="020B0604030504040204" pitchFamily="34" charset="0"/>
              </a:rPr>
              <a:t>reúne, </a:t>
            </a:r>
            <a:r>
              <a:rPr lang="pt-BR" sz="1400" dirty="0">
                <a:latin typeface="Tahoma" panose="020B0604030504040204" pitchFamily="34" charset="0"/>
                <a:ea typeface="Tahoma" panose="020B0604030504040204" pitchFamily="34" charset="0"/>
                <a:cs typeface="Tahoma" panose="020B0604030504040204" pitchFamily="34" charset="0"/>
              </a:rPr>
              <a:t>em especial, a autoridade do coordenador da reunião específica</a:t>
            </a:r>
            <a:r>
              <a:rPr lang="pt-BR" sz="1400" dirty="0" smtClean="0">
                <a:latin typeface="Tahoma" panose="020B0604030504040204" pitchFamily="34" charset="0"/>
                <a:ea typeface="Tahoma" panose="020B0604030504040204" pitchFamily="34" charset="0"/>
                <a:cs typeface="Tahoma" panose="020B0604030504040204" pitchFamily="34" charset="0"/>
              </a:rPr>
              <a:t>.</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12" name="Retângulo 11"/>
          <p:cNvSpPr/>
          <p:nvPr/>
        </p:nvSpPr>
        <p:spPr>
          <a:xfrm>
            <a:off x="5779658" y="4163481"/>
            <a:ext cx="3256838" cy="2031325"/>
          </a:xfrm>
          <a:prstGeom prst="rect">
            <a:avLst/>
          </a:prstGeom>
        </p:spPr>
        <p:txBody>
          <a:bodyPr wrap="square">
            <a:spAutoFit/>
          </a:bodyPr>
          <a:lstStyle/>
          <a:p>
            <a:pPr algn="just"/>
            <a:r>
              <a:rPr lang="pt-BR" sz="1400" dirty="0" smtClean="0">
                <a:latin typeface="Tahoma" panose="020B0604030504040204" pitchFamily="34" charset="0"/>
                <a:ea typeface="Tahoma" panose="020B0604030504040204" pitchFamily="34" charset="0"/>
                <a:cs typeface="Tahoma" panose="020B0604030504040204" pitchFamily="34" charset="0"/>
              </a:rPr>
              <a:t>Protestar </a:t>
            </a:r>
            <a:r>
              <a:rPr lang="pt-BR" sz="1400" dirty="0">
                <a:latin typeface="Tahoma" panose="020B0604030504040204" pitchFamily="34" charset="0"/>
                <a:ea typeface="Tahoma" panose="020B0604030504040204" pitchFamily="34" charset="0"/>
                <a:cs typeface="Tahoma" panose="020B0604030504040204" pitchFamily="34" charset="0"/>
              </a:rPr>
              <a:t>oralmente contra quaisquer discussões ou atividades, durante a reunião, que você considere como violadoras das leis antitruste; não continue, até que você considere adequado permanecer na reunião. De outra forma, interrompa a reunião e faça constar na ata sua objeção ou retirada.</a:t>
            </a:r>
          </a:p>
        </p:txBody>
      </p:sp>
      <p:cxnSp>
        <p:nvCxnSpPr>
          <p:cNvPr id="13" name="Conector reto 12"/>
          <p:cNvCxnSpPr/>
          <p:nvPr/>
        </p:nvCxnSpPr>
        <p:spPr>
          <a:xfrm>
            <a:off x="1763688" y="3670067"/>
            <a:ext cx="67687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tângulo 13"/>
          <p:cNvSpPr/>
          <p:nvPr/>
        </p:nvSpPr>
        <p:spPr>
          <a:xfrm>
            <a:off x="510978"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7" name="Retângulo 16"/>
          <p:cNvSpPr/>
          <p:nvPr/>
        </p:nvSpPr>
        <p:spPr>
          <a:xfrm>
            <a:off x="3526364"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sp>
        <p:nvSpPr>
          <p:cNvPr id="18" name="Retângulo 17"/>
          <p:cNvSpPr/>
          <p:nvPr/>
        </p:nvSpPr>
        <p:spPr>
          <a:xfrm>
            <a:off x="5859331"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3</a:t>
            </a:r>
            <a:endParaRPr lang="pt-BR" sz="1600" b="1" dirty="0">
              <a:solidFill>
                <a:schemeClr val="tx1"/>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02018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vendas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21890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1"/>
          <p:cNvSpPr/>
          <p:nvPr/>
        </p:nvSpPr>
        <p:spPr>
          <a:xfrm>
            <a:off x="323528" y="1052736"/>
            <a:ext cx="3926532" cy="4785092"/>
          </a:xfrm>
          <a:prstGeom prst="rect">
            <a:avLst/>
          </a:prstGeom>
        </p:spPr>
        <p:txBody>
          <a:bodyPr wrap="square">
            <a:spAutoFit/>
          </a:bodyPr>
          <a:lstStyle/>
          <a:p>
            <a:pPr>
              <a:lnSpc>
                <a:spcPct val="110000"/>
              </a:lnSpc>
              <a:spcBef>
                <a:spcPts val="600"/>
              </a:spcBef>
            </a:pPr>
            <a:r>
              <a:rPr lang="pt-BR" sz="1400" b="1" dirty="0">
                <a:latin typeface="Tahoma" panose="020B0604030504040204" pitchFamily="34" charset="0"/>
                <a:ea typeface="Tahoma" panose="020B0604030504040204" pitchFamily="34" charset="0"/>
                <a:cs typeface="Tahoma" panose="020B0604030504040204" pitchFamily="34" charset="0"/>
              </a:rPr>
              <a:t>A questão </a:t>
            </a:r>
            <a:r>
              <a:rPr lang="pt-BR" sz="1400" b="1" dirty="0" smtClean="0">
                <a:latin typeface="Tahoma" panose="020B0604030504040204" pitchFamily="34" charset="0"/>
                <a:ea typeface="Tahoma" panose="020B0604030504040204" pitchFamily="34" charset="0"/>
                <a:cs typeface="Tahoma" panose="020B0604030504040204" pitchFamily="34" charset="0"/>
              </a:rPr>
              <a:t>consumerista é mais relevante do que a questão trabalhista</a:t>
            </a:r>
            <a:br>
              <a:rPr lang="pt-BR" sz="1400" b="1" dirty="0" smtClean="0">
                <a:latin typeface="Tahoma" panose="020B0604030504040204" pitchFamily="34" charset="0"/>
                <a:ea typeface="Tahoma" panose="020B0604030504040204" pitchFamily="34" charset="0"/>
                <a:cs typeface="Tahoma" panose="020B0604030504040204" pitchFamily="34" charset="0"/>
              </a:rPr>
            </a:b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66700" indent="-88900">
              <a:lnSpc>
                <a:spcPct val="110000"/>
              </a:lnSpc>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 corretagem apartada: </a:t>
            </a:r>
            <a:r>
              <a:rPr lang="pt-BR" sz="1400" dirty="0" smtClean="0">
                <a:latin typeface="Tahoma" panose="020B0604030504040204" pitchFamily="34" charset="0"/>
                <a:ea typeface="Tahoma" panose="020B0604030504040204" pitchFamily="34" charset="0"/>
                <a:cs typeface="Tahoma" panose="020B0604030504040204" pitchFamily="34" charset="0"/>
              </a:rPr>
              <a:t>decisões </a:t>
            </a:r>
            <a:r>
              <a:rPr lang="pt-BR" sz="1400" dirty="0">
                <a:latin typeface="Tahoma" panose="020B0604030504040204" pitchFamily="34" charset="0"/>
                <a:ea typeface="Tahoma" panose="020B0604030504040204" pitchFamily="34" charset="0"/>
                <a:cs typeface="Tahoma" panose="020B0604030504040204" pitchFamily="34" charset="0"/>
              </a:rPr>
              <a:t>coletivas sobrepujam </a:t>
            </a:r>
            <a:r>
              <a:rPr lang="pt-BR" sz="1400" dirty="0" smtClean="0">
                <a:latin typeface="Tahoma" panose="020B0604030504040204" pitchFamily="34" charset="0"/>
                <a:ea typeface="Tahoma" panose="020B0604030504040204" pitchFamily="34" charset="0"/>
                <a:cs typeface="Tahoma" panose="020B0604030504040204" pitchFamily="34" charset="0"/>
              </a:rPr>
              <a:t>individuais - valores </a:t>
            </a:r>
            <a:r>
              <a:rPr lang="pt-BR" sz="1400" dirty="0">
                <a:latin typeface="Tahoma" panose="020B0604030504040204" pitchFamily="34" charset="0"/>
                <a:ea typeface="Tahoma" panose="020B0604030504040204" pitchFamily="34" charset="0"/>
                <a:cs typeface="Tahoma" panose="020B0604030504040204" pitchFamily="34" charset="0"/>
              </a:rPr>
              <a:t>e riscos muito </a:t>
            </a:r>
            <a:r>
              <a:rPr lang="pt-BR" sz="1400" dirty="0" smtClean="0">
                <a:latin typeface="Tahoma" panose="020B0604030504040204" pitchFamily="34" charset="0"/>
                <a:ea typeface="Tahoma" panose="020B0604030504040204" pitchFamily="34" charset="0"/>
                <a:cs typeface="Tahoma" panose="020B0604030504040204" pitchFamily="34" charset="0"/>
              </a:rPr>
              <a:t>elevados</a:t>
            </a:r>
          </a:p>
          <a:p>
            <a:pPr marL="266700" indent="-88900">
              <a:lnSpc>
                <a:spcPct val="110000"/>
              </a:lnSpc>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Ambos os modelos são legais: alterações se dariam de acordo com definição por cada empresa.</a:t>
            </a:r>
          </a:p>
          <a:p>
            <a:pPr marL="177800">
              <a:lnSpc>
                <a:spcPct val="110000"/>
              </a:lnSpc>
              <a:spcBef>
                <a:spcPts val="12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77800">
              <a:lnSpc>
                <a:spcPct val="110000"/>
              </a:lnSpc>
              <a:spcBef>
                <a:spcPts val="12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Reunião de empresas em 16/06 para acompanhamento do tema</a:t>
            </a:r>
            <a:r>
              <a:rPr lang="pt-BR" sz="1400" b="1" dirty="0" smtClean="0">
                <a:latin typeface="Tahoma" panose="020B0604030504040204" pitchFamily="34" charset="0"/>
                <a:ea typeface="Tahoma" panose="020B0604030504040204" pitchFamily="34" charset="0"/>
                <a:cs typeface="Tahoma" panose="020B0604030504040204" pitchFamily="34" charset="0"/>
              </a:rPr>
              <a:t>:</a:t>
            </a:r>
          </a:p>
          <a:p>
            <a:pPr marL="266700" indent="-88900">
              <a:lnSpc>
                <a:spcPct val="110000"/>
              </a:lnSpc>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Balanço das empresas- tendência pela corretagem não-apartada</a:t>
            </a:r>
          </a:p>
          <a:p>
            <a:pPr marL="266700" indent="-88900">
              <a:lnSpc>
                <a:spcPct val="110000"/>
              </a:lnSpc>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Definições e negociações a cargo de cada empresa</a:t>
            </a:r>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8"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327251" y="116632"/>
            <a:ext cx="388765" cy="7619413"/>
          </a:xfrm>
          <a:prstGeom prst="rect">
            <a:avLst/>
          </a:prstGeom>
        </p:spPr>
      </p:pic>
      <p:sp>
        <p:nvSpPr>
          <p:cNvPr id="9" name="Retângulo 7"/>
          <p:cNvSpPr>
            <a:spLocks noChangeArrowheads="1"/>
          </p:cNvSpPr>
          <p:nvPr/>
        </p:nvSpPr>
        <p:spPr bwMode="auto">
          <a:xfrm>
            <a:off x="4932040" y="1181215"/>
            <a:ext cx="3888432" cy="5056097"/>
          </a:xfrm>
          <a:prstGeom prst="rect">
            <a:avLst/>
          </a:prstGeom>
          <a:noFill/>
          <a:ln w="9525">
            <a:noFill/>
            <a:miter lim="800000"/>
            <a:headEnd/>
            <a:tailEnd/>
          </a:ln>
        </p:spPr>
        <p:txBody>
          <a:bodyPr wrap="square" lIns="64291" tIns="32146" rIns="64291" bIns="32146">
            <a:spAutoFit/>
          </a:bodyPr>
          <a:lstStyle/>
          <a:p>
            <a:pPr marL="85725"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Lei </a:t>
            </a:r>
            <a:r>
              <a:rPr lang="pt-BR" sz="1400" dirty="0">
                <a:latin typeface="Tahoma" panose="020B0604030504040204" pitchFamily="34" charset="0"/>
                <a:ea typeface="Tahoma" panose="020B0604030504040204" pitchFamily="34" charset="0"/>
                <a:cs typeface="Tahoma" panose="020B0604030504040204" pitchFamily="34" charset="0"/>
              </a:rPr>
              <a:t>dos Corretores Associados –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Registros</a:t>
            </a:r>
            <a:r>
              <a:rPr lang="pt-BR" sz="1400" dirty="0">
                <a:latin typeface="Tahoma" panose="020B0604030504040204" pitchFamily="34" charset="0"/>
                <a:ea typeface="Tahoma" panose="020B0604030504040204" pitchFamily="34" charset="0"/>
                <a:cs typeface="Tahoma" panose="020B0604030504040204" pitchFamily="34" charset="0"/>
              </a:rPr>
              <a:t>, cobranças CRECI/Sindicato,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MEI </a:t>
            </a:r>
            <a:r>
              <a:rPr lang="pt-BR" sz="1400" dirty="0">
                <a:latin typeface="Tahoma" panose="020B0604030504040204" pitchFamily="34" charset="0"/>
                <a:ea typeface="Tahoma" panose="020B0604030504040204" pitchFamily="34" charset="0"/>
                <a:cs typeface="Tahoma" panose="020B0604030504040204" pitchFamily="34" charset="0"/>
              </a:rPr>
              <a:t>– Receita Federal</a:t>
            </a:r>
          </a:p>
          <a:p>
            <a:pPr marL="85725" indent="-8572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Discussão de parâmetros – imobiliárias, </a:t>
            </a:r>
            <a:r>
              <a:rPr lang="pt-BR" sz="1400" dirty="0" err="1" smtClean="0">
                <a:latin typeface="Tahoma" panose="020B0604030504040204" pitchFamily="34" charset="0"/>
                <a:ea typeface="Tahoma" panose="020B0604030504040204" pitchFamily="34" charset="0"/>
                <a:cs typeface="Tahoma" panose="020B0604030504040204" pitchFamily="34" charset="0"/>
              </a:rPr>
              <a:t>houses</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Manual de Boas Práticas na contratação de corretores (MRV)</a:t>
            </a:r>
          </a:p>
          <a:p>
            <a:pPr marL="542925" lvl="1"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Material mais detalhado à disposição</a:t>
            </a:r>
            <a:endParaRPr lang="pt-BR" sz="1400" dirty="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Pacificação de corretagem apartada e não apartada</a:t>
            </a:r>
          </a:p>
          <a:p>
            <a:pPr marL="542925" lvl="1" indent="-85725">
              <a:lnSpc>
                <a:spcPct val="110000"/>
              </a:lnSpc>
              <a:spcBef>
                <a:spcPts val="600"/>
              </a:spcBef>
              <a:buClr>
                <a:schemeClr val="tx1"/>
              </a:buClr>
              <a:buFont typeface="Tahoma" panose="020B0604030504040204" pitchFamily="34" charset="0"/>
              <a:buChar char="›"/>
            </a:pPr>
            <a:r>
              <a:rPr lang="pt-BR" sz="1400" dirty="0" err="1">
                <a:latin typeface="Tahoma" panose="020B0604030504040204" pitchFamily="34" charset="0"/>
                <a:ea typeface="Tahoma" panose="020B0604030504040204" pitchFamily="34" charset="0"/>
                <a:cs typeface="Tahoma" panose="020B0604030504040204" pitchFamily="34" charset="0"/>
              </a:rPr>
              <a:t>Amicus</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Curiae</a:t>
            </a:r>
            <a:r>
              <a:rPr lang="pt-BR" sz="1400" dirty="0">
                <a:latin typeface="Tahoma" panose="020B0604030504040204" pitchFamily="34" charset="0"/>
                <a:ea typeface="Tahoma" panose="020B0604030504040204" pitchFamily="34" charset="0"/>
                <a:cs typeface="Tahoma" panose="020B0604030504040204" pitchFamily="34" charset="0"/>
              </a:rPr>
              <a:t> - STJ</a:t>
            </a:r>
          </a:p>
          <a:p>
            <a:pPr marL="542925" lvl="1"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Encontro com ANAMAGES/TJ SP</a:t>
            </a:r>
          </a:p>
          <a:p>
            <a:pPr marL="542925" lvl="1" indent="-8572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MP – iniciativa MRV</a:t>
            </a:r>
          </a:p>
          <a:p>
            <a:pPr marL="542925" lvl="1"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Pareceres - </a:t>
            </a:r>
            <a:r>
              <a:rPr lang="pt-BR" sz="1400" dirty="0" err="1" smtClean="0">
                <a:latin typeface="Tahoma" panose="020B0604030504040204" pitchFamily="34" charset="0"/>
                <a:ea typeface="Tahoma" panose="020B0604030504040204" pitchFamily="34" charset="0"/>
                <a:cs typeface="Tahoma" panose="020B0604030504040204" pitchFamily="34" charset="0"/>
              </a:rPr>
              <a:t>Cyrela</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8296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vendas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21890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Evento Secovi 13/7 – questões trabalhistas e fiscais</a:t>
            </a: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1"/>
          <p:cNvSpPr/>
          <p:nvPr/>
        </p:nvSpPr>
        <p:spPr>
          <a:xfrm>
            <a:off x="179512" y="764704"/>
            <a:ext cx="8784976" cy="5570756"/>
          </a:xfrm>
          <a:prstGeom prst="rect">
            <a:avLst/>
          </a:prstGeom>
        </p:spPr>
        <p:txBody>
          <a:bodyPr wrap="square">
            <a:spAutoFit/>
          </a:bodyPr>
          <a:lstStyle/>
          <a:p>
            <a:pPr algn="just">
              <a:lnSpc>
                <a:spcPct val="110000"/>
              </a:lnSpc>
              <a:spcBef>
                <a:spcPts val="600"/>
              </a:spcBef>
            </a:pPr>
            <a:r>
              <a:rPr lang="pt-BR" sz="1400" b="1" dirty="0" smtClean="0">
                <a:latin typeface="Tahoma" panose="020B0604030504040204" pitchFamily="34" charset="0"/>
                <a:ea typeface="Tahoma" panose="020B0604030504040204" pitchFamily="34" charset="0"/>
                <a:cs typeface="Tahoma" panose="020B0604030504040204" pitchFamily="34" charset="0"/>
              </a:rPr>
              <a:t>Corretor – empreendedor individual – PF</a:t>
            </a:r>
          </a:p>
          <a:p>
            <a:pPr marL="266700" indent="-88900" algn="just">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Liberdade e autonomia profissional, por conta e risco próprios - sem mínimo, reembolsos</a:t>
            </a:r>
          </a:p>
          <a:p>
            <a:pPr marL="266700" indent="-88900" algn="just">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Contrato corretor-imobiliária único, sem exclusividade, desde que sem configuração de concorrência </a:t>
            </a:r>
            <a:r>
              <a:rPr lang="pt-BR" sz="1400" dirty="0" smtClean="0">
                <a:latin typeface="Tahoma" panose="020B0604030504040204" pitchFamily="34" charset="0"/>
                <a:ea typeface="Tahoma" panose="020B0604030504040204" pitchFamily="34" charset="0"/>
                <a:cs typeface="Tahoma" panose="020B0604030504040204" pitchFamily="34" charset="0"/>
              </a:rPr>
              <a:t>desleal</a:t>
            </a:r>
          </a:p>
          <a:p>
            <a:pPr marL="177800" algn="just">
              <a:lnSpc>
                <a:spcPct val="110000"/>
              </a:lnSpc>
              <a:spcBef>
                <a:spcPts val="12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10000"/>
              </a:lnSpc>
              <a:spcBef>
                <a:spcPts val="600"/>
              </a:spcBef>
            </a:pPr>
            <a:r>
              <a:rPr lang="pt-BR" sz="1400" b="1" dirty="0" smtClean="0">
                <a:latin typeface="Tahoma" panose="020B0604030504040204" pitchFamily="34" charset="0"/>
                <a:ea typeface="Tahoma" panose="020B0604030504040204" pitchFamily="34" charset="0"/>
                <a:cs typeface="Tahoma" panose="020B0604030504040204" pitchFamily="34" charset="0"/>
              </a:rPr>
              <a:t>Registros </a:t>
            </a:r>
            <a:r>
              <a:rPr lang="pt-BR" sz="1400" b="1" dirty="0">
                <a:latin typeface="Tahoma" panose="020B0604030504040204" pitchFamily="34" charset="0"/>
                <a:ea typeface="Tahoma" panose="020B0604030504040204" pitchFamily="34" charset="0"/>
                <a:cs typeface="Tahoma" panose="020B0604030504040204" pitchFamily="34" charset="0"/>
              </a:rPr>
              <a:t>e formalidades</a:t>
            </a:r>
          </a:p>
          <a:p>
            <a:pPr marL="266700" indent="-88900" algn="just">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Registro no Sindicato Estadual  - Lopes: 40 registros - CRECI definitivo e contribuição sindical em dia</a:t>
            </a:r>
          </a:p>
          <a:p>
            <a:pPr marL="266700" indent="-88900" algn="just">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NIRE – Empresário Individual- Receita Federal</a:t>
            </a:r>
          </a:p>
          <a:p>
            <a:pPr marL="266700" indent="-88900" algn="just">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Empresário Individual: NF Corretor PFA </a:t>
            </a:r>
          </a:p>
          <a:p>
            <a:pPr marL="266700" indent="-88900" algn="just">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Enquadramento Simples Nacional ; alíquota entre 6% (até R$180 mil/ano) e 8,21% (até R$ 360 mil/ano</a:t>
            </a:r>
          </a:p>
          <a:p>
            <a:pPr marL="177800" algn="just">
              <a:lnSpc>
                <a:spcPct val="110000"/>
              </a:lnSpc>
              <a:spcBef>
                <a:spcPts val="12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177800" algn="just">
              <a:lnSpc>
                <a:spcPct val="110000"/>
              </a:lnSpc>
              <a:spcBef>
                <a:spcPts val="12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Modelos Apresentados pela Lopes</a:t>
            </a:r>
          </a:p>
          <a:p>
            <a:pPr marL="266700" indent="-88900" algn="just">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Corretagem Acessória (Apartada)</a:t>
            </a:r>
          </a:p>
          <a:p>
            <a:pPr marL="266700" indent="-88900" algn="just">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Corretagem como insumo do preço – 20% de INSS para o tomador PJ sobre corretor EI (pago por conta e ordem)</a:t>
            </a:r>
          </a:p>
          <a:p>
            <a:pPr marL="266700" indent="-88900" algn="just">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Modelo Híbrido – NF imobiliária e corretor para incorporador</a:t>
            </a:r>
          </a:p>
        </p:txBody>
      </p:sp>
      <p:pic>
        <p:nvPicPr>
          <p:cNvPr id="5"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flipH="1">
            <a:off x="4254433" y="-1996851"/>
            <a:ext cx="436335" cy="8551731"/>
          </a:xfrm>
          <a:prstGeom prst="rect">
            <a:avLst/>
          </a:prstGeom>
        </p:spPr>
      </p:pic>
      <p:pic>
        <p:nvPicPr>
          <p:cNvPr id="8"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flipH="1">
            <a:off x="4381226" y="235398"/>
            <a:ext cx="436335" cy="8551731"/>
          </a:xfrm>
          <a:prstGeom prst="rect">
            <a:avLst/>
          </a:prstGeom>
        </p:spPr>
      </p:pic>
    </p:spTree>
    <p:extLst>
      <p:ext uri="{BB962C8B-B14F-4D97-AF65-F5344CB8AC3E}">
        <p14:creationId xmlns:p14="http://schemas.microsoft.com/office/powerpoint/2010/main" val="379259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vendas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21890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ANAMAGES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1"/>
          <p:cNvSpPr/>
          <p:nvPr/>
        </p:nvSpPr>
        <p:spPr>
          <a:xfrm>
            <a:off x="539552" y="938683"/>
            <a:ext cx="8064896" cy="1194173"/>
          </a:xfrm>
          <a:prstGeom prst="rect">
            <a:avLst/>
          </a:prstGeom>
        </p:spPr>
        <p:txBody>
          <a:bodyPr wrap="square">
            <a:spAutoFit/>
          </a:bodyPr>
          <a:lstStyle/>
          <a:p>
            <a:pPr>
              <a:lnSpc>
                <a:spcPct val="110000"/>
              </a:lnSpc>
              <a:spcBef>
                <a:spcPts val="4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ANAMAGES/ TJ- SP</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Aproximação da Magistratura e contribuição na diminuição da cultura de litígios no país. </a:t>
            </a:r>
          </a:p>
          <a:p>
            <a:pPr marL="180975" indent="-180975">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Produção de enunciados, distribuídos para juízes (14 mil na base)  </a:t>
            </a:r>
          </a:p>
          <a:p>
            <a:pPr marL="180975" indent="-180975">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Ação preliminar: encontro </a:t>
            </a:r>
            <a:r>
              <a:rPr lang="pt-BR" sz="1400" dirty="0">
                <a:latin typeface="Tahoma" panose="020B0604030504040204" pitchFamily="34" charset="0"/>
                <a:ea typeface="Tahoma" panose="020B0604030504040204" pitchFamily="34" charset="0"/>
                <a:cs typeface="Tahoma" panose="020B0604030504040204" pitchFamily="34" charset="0"/>
              </a:rPr>
              <a:t>de 1 dia sobre </a:t>
            </a:r>
            <a:r>
              <a:rPr lang="pt-BR" sz="1400" dirty="0" smtClean="0">
                <a:latin typeface="Tahoma" panose="020B0604030504040204" pitchFamily="34" charset="0"/>
                <a:ea typeface="Tahoma" panose="020B0604030504040204" pitchFamily="34" charset="0"/>
                <a:cs typeface="Tahoma" panose="020B0604030504040204" pitchFamily="34" charset="0"/>
              </a:rPr>
              <a:t>tema específico </a:t>
            </a:r>
            <a:r>
              <a:rPr lang="pt-BR" sz="1400" dirty="0">
                <a:latin typeface="Tahoma" panose="020B0604030504040204" pitchFamily="34" charset="0"/>
                <a:ea typeface="Tahoma" panose="020B0604030504040204" pitchFamily="34" charset="0"/>
                <a:cs typeface="Tahoma" panose="020B0604030504040204" pitchFamily="34" charset="0"/>
              </a:rPr>
              <a:t>com </a:t>
            </a:r>
            <a:r>
              <a:rPr lang="pt-BR" sz="1400" dirty="0" smtClean="0">
                <a:latin typeface="Tahoma" panose="020B0604030504040204" pitchFamily="34" charset="0"/>
                <a:ea typeface="Tahoma" panose="020B0604030504040204" pitchFamily="34" charset="0"/>
                <a:cs typeface="Tahoma" panose="020B0604030504040204" pitchFamily="34" charset="0"/>
              </a:rPr>
              <a:t>TJ-SP </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6" name="Retângulo 5"/>
          <p:cNvSpPr/>
          <p:nvPr/>
        </p:nvSpPr>
        <p:spPr>
          <a:xfrm>
            <a:off x="0" y="2492896"/>
            <a:ext cx="9144000" cy="1659466"/>
          </a:xfrm>
          <a:prstGeom prst="rect">
            <a:avLst/>
          </a:prstGeom>
          <a:gradFill flip="none" rotWithShape="1">
            <a:gsLst>
              <a:gs pos="0">
                <a:schemeClr val="bg1">
                  <a:lumMod val="85000"/>
                </a:schemeClr>
              </a:gs>
              <a:gs pos="100000">
                <a:schemeClr val="bg1">
                  <a:lumMod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ctangle 1"/>
          <p:cNvSpPr/>
          <p:nvPr/>
        </p:nvSpPr>
        <p:spPr>
          <a:xfrm>
            <a:off x="683568" y="2708519"/>
            <a:ext cx="7776864" cy="1194173"/>
          </a:xfrm>
          <a:prstGeom prst="rect">
            <a:avLst/>
          </a:prstGeom>
        </p:spPr>
        <p:txBody>
          <a:bodyPr wrap="square">
            <a:spAutoFit/>
          </a:bodyPr>
          <a:lstStyle/>
          <a:p>
            <a:pPr algn="just">
              <a:lnSpc>
                <a:spcPct val="110000"/>
              </a:lnSpc>
              <a:spcBef>
                <a:spcPts val="4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ANAMAGES e ABRAINC</a:t>
            </a:r>
          </a:p>
          <a:p>
            <a:pPr marL="180975" indent="-180975"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Até 4 encontros para nosso setor em SP. 1º encontro - Corretagem. </a:t>
            </a:r>
          </a:p>
          <a:p>
            <a:pPr marL="180975" indent="-180975"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Discussão organizada e com algum controle; entendimentos </a:t>
            </a:r>
            <a:r>
              <a:rPr lang="pt-BR" sz="1400" dirty="0" err="1">
                <a:latin typeface="Tahoma" panose="020B0604030504040204" pitchFamily="34" charset="0"/>
                <a:ea typeface="Tahoma" panose="020B0604030504040204" pitchFamily="34" charset="0"/>
                <a:cs typeface="Tahoma" panose="020B0604030504040204" pitchFamily="34" charset="0"/>
              </a:rPr>
              <a:t>orientativos</a:t>
            </a:r>
            <a:r>
              <a:rPr lang="pt-BR" sz="1400" dirty="0">
                <a:latin typeface="Tahoma" panose="020B0604030504040204" pitchFamily="34" charset="0"/>
                <a:ea typeface="Tahoma" panose="020B0604030504040204" pitchFamily="34" charset="0"/>
                <a:cs typeface="Tahoma" panose="020B0604030504040204" pitchFamily="34" charset="0"/>
              </a:rPr>
              <a:t> para juízes</a:t>
            </a:r>
            <a:r>
              <a:rPr lang="pt-BR" sz="1400" dirty="0" smtClean="0">
                <a:latin typeface="Tahoma" panose="020B0604030504040204" pitchFamily="34" charset="0"/>
                <a:ea typeface="Tahoma" panose="020B0604030504040204" pitchFamily="34" charset="0"/>
                <a:cs typeface="Tahoma" panose="020B0604030504040204" pitchFamily="34" charset="0"/>
              </a:rPr>
              <a:t>.</a:t>
            </a:r>
          </a:p>
          <a:p>
            <a:pPr marL="180975" indent="-180975" algn="just">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Próximos </a:t>
            </a:r>
            <a:r>
              <a:rPr lang="pt-BR" sz="1400" b="1" dirty="0">
                <a:latin typeface="Tahoma" panose="020B0604030504040204" pitchFamily="34" charset="0"/>
                <a:ea typeface="Tahoma" panose="020B0604030504040204" pitchFamily="34" charset="0"/>
                <a:cs typeface="Tahoma" panose="020B0604030504040204" pitchFamily="34" charset="0"/>
              </a:rPr>
              <a:t>temas </a:t>
            </a:r>
            <a:r>
              <a:rPr lang="pt-BR" sz="1400" dirty="0" smtClean="0">
                <a:latin typeface="Tahoma" panose="020B0604030504040204" pitchFamily="34" charset="0"/>
                <a:ea typeface="Tahoma" panose="020B0604030504040204" pitchFamily="34" charset="0"/>
                <a:cs typeface="Tahoma" panose="020B0604030504040204" pitchFamily="34" charset="0"/>
              </a:rPr>
              <a:t>- Distratos</a:t>
            </a:r>
            <a:r>
              <a:rPr lang="pt-BR" sz="1400" dirty="0">
                <a:latin typeface="Tahoma" panose="020B0604030504040204" pitchFamily="34" charset="0"/>
                <a:ea typeface="Tahoma" panose="020B0604030504040204" pitchFamily="34" charset="0"/>
                <a:cs typeface="Tahoma" panose="020B0604030504040204" pitchFamily="34" charset="0"/>
              </a:rPr>
              <a:t>, segurança jurídica nas aprovações?</a:t>
            </a:r>
          </a:p>
        </p:txBody>
      </p:sp>
      <p:sp>
        <p:nvSpPr>
          <p:cNvPr id="9" name="Rectangle 1"/>
          <p:cNvSpPr/>
          <p:nvPr/>
        </p:nvSpPr>
        <p:spPr>
          <a:xfrm>
            <a:off x="683568" y="4523026"/>
            <a:ext cx="7704856" cy="1379865"/>
          </a:xfrm>
          <a:prstGeom prst="rect">
            <a:avLst/>
          </a:prstGeom>
        </p:spPr>
        <p:txBody>
          <a:bodyPr wrap="square">
            <a:spAutoFit/>
          </a:bodyPr>
          <a:lstStyle/>
          <a:p>
            <a:pPr algn="just">
              <a:lnSpc>
                <a:spcPct val="110000"/>
              </a:lnSpc>
              <a:spcBef>
                <a:spcPts val="4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Corretagem</a:t>
            </a:r>
          </a:p>
          <a:p>
            <a:pPr marL="180975" indent="-180975"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TESE: “É lícita a </a:t>
            </a:r>
            <a:r>
              <a:rPr lang="pt-BR" sz="1400" dirty="0" smtClean="0">
                <a:latin typeface="Tahoma" panose="020B0604030504040204" pitchFamily="34" charset="0"/>
                <a:ea typeface="Tahoma" panose="020B0604030504040204" pitchFamily="34" charset="0"/>
                <a:cs typeface="Tahoma" panose="020B0604030504040204" pitchFamily="34" charset="0"/>
              </a:rPr>
              <a:t>transferência </a:t>
            </a:r>
            <a:r>
              <a:rPr lang="pt-BR" sz="1400" dirty="0">
                <a:latin typeface="Tahoma" panose="020B0604030504040204" pitchFamily="34" charset="0"/>
                <a:ea typeface="Tahoma" panose="020B0604030504040204" pitchFamily="34" charset="0"/>
                <a:cs typeface="Tahoma" panose="020B0604030504040204" pitchFamily="34" charset="0"/>
              </a:rPr>
              <a:t>ao adquirente de imóvel comercializado na planta, da </a:t>
            </a:r>
            <a:r>
              <a:rPr lang="pt-BR" sz="1400" dirty="0" smtClean="0">
                <a:latin typeface="Tahoma" panose="020B0604030504040204" pitchFamily="34" charset="0"/>
                <a:ea typeface="Tahoma" panose="020B0604030504040204" pitchFamily="34" charset="0"/>
                <a:cs typeface="Tahoma" panose="020B0604030504040204" pitchFamily="34" charset="0"/>
              </a:rPr>
              <a:t>atribuição </a:t>
            </a:r>
            <a:r>
              <a:rPr lang="pt-BR" sz="1400" dirty="0">
                <a:latin typeface="Tahoma" panose="020B0604030504040204" pitchFamily="34" charset="0"/>
                <a:ea typeface="Tahoma" panose="020B0604030504040204" pitchFamily="34" charset="0"/>
                <a:cs typeface="Tahoma" panose="020B0604030504040204" pitchFamily="34" charset="0"/>
              </a:rPr>
              <a:t>pelo pagamento direto da comissão do corretor que intermediar o negócio.”</a:t>
            </a:r>
          </a:p>
          <a:p>
            <a:pPr marL="180975" indent="-180975"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ANTÍTESE: “A </a:t>
            </a:r>
            <a:r>
              <a:rPr lang="pt-BR" sz="1400" dirty="0" smtClean="0">
                <a:latin typeface="Tahoma" panose="020B0604030504040204" pitchFamily="34" charset="0"/>
                <a:ea typeface="Tahoma" panose="020B0604030504040204" pitchFamily="34" charset="0"/>
                <a:cs typeface="Tahoma" panose="020B0604030504040204" pitchFamily="34" charset="0"/>
              </a:rPr>
              <a:t>atribuição da </a:t>
            </a:r>
            <a:r>
              <a:rPr lang="pt-BR" sz="1400" dirty="0">
                <a:latin typeface="Tahoma" panose="020B0604030504040204" pitchFamily="34" charset="0"/>
                <a:ea typeface="Tahoma" panose="020B0604030504040204" pitchFamily="34" charset="0"/>
                <a:cs typeface="Tahoma" panose="020B0604030504040204" pitchFamily="34" charset="0"/>
              </a:rPr>
              <a:t>remuneração do corretor do imóvel comercializado na planta é do incorporador” (evitado, propositalmente, o uso de redação inversa à da tese</a:t>
            </a:r>
            <a:r>
              <a:rPr lang="pt-BR" sz="1400" dirty="0" smtClean="0">
                <a:latin typeface="Tahoma" panose="020B0604030504040204" pitchFamily="34" charset="0"/>
                <a:ea typeface="Tahoma" panose="020B0604030504040204" pitchFamily="34" charset="0"/>
                <a:cs typeface="Tahoma" panose="020B0604030504040204" pitchFamily="34" charset="0"/>
              </a:rPr>
              <a:t>).</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5580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Modelo de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vendas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220686" y="260648"/>
            <a:ext cx="6923314" cy="307777"/>
          </a:xfrm>
          <a:prstGeom prst="rect">
            <a:avLst/>
          </a:prstGeom>
          <a:solidFill>
            <a:schemeClr val="accent2"/>
          </a:solidFill>
        </p:spPr>
        <p:txBody>
          <a:bodyPr wrap="square" rtlCol="0">
            <a:noAutofit/>
          </a:bodyPr>
          <a:lstStyle/>
          <a:p>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Amicus</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Curiae</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 Ações TJ-SP p/ STJ</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1"/>
          <p:cNvSpPr/>
          <p:nvPr/>
        </p:nvSpPr>
        <p:spPr>
          <a:xfrm>
            <a:off x="35496" y="836712"/>
            <a:ext cx="8424936" cy="306944"/>
          </a:xfrm>
          <a:prstGeom prst="rect">
            <a:avLst/>
          </a:prstGeom>
        </p:spPr>
        <p:txBody>
          <a:bodyPr wrap="square">
            <a:spAutoFit/>
          </a:bodyPr>
          <a:lstStyle/>
          <a:p>
            <a:pPr algn="ctr">
              <a:lnSpc>
                <a:spcPct val="110000"/>
              </a:lnSpc>
              <a:spcBef>
                <a:spcPts val="600"/>
              </a:spcBef>
            </a:pPr>
            <a:r>
              <a:rPr lang="pt-BR" sz="1400" b="1" dirty="0" smtClean="0">
                <a:latin typeface="Tahoma" panose="020B0604030504040204" pitchFamily="34" charset="0"/>
                <a:ea typeface="Tahoma" panose="020B0604030504040204" pitchFamily="34" charset="0"/>
                <a:cs typeface="Tahoma" panose="020B0604030504040204" pitchFamily="34" charset="0"/>
              </a:rPr>
              <a:t>Orçamento Assessoria Jurídica</a:t>
            </a:r>
          </a:p>
        </p:txBody>
      </p:sp>
      <p:graphicFrame>
        <p:nvGraphicFramePr>
          <p:cNvPr id="8" name="Tabela 7"/>
          <p:cNvGraphicFramePr>
            <a:graphicFrameLocks noGrp="1"/>
          </p:cNvGraphicFramePr>
          <p:nvPr>
            <p:extLst>
              <p:ext uri="{D42A27DB-BD31-4B8C-83A1-F6EECF244321}">
                <p14:modId xmlns:p14="http://schemas.microsoft.com/office/powerpoint/2010/main" val="564676030"/>
              </p:ext>
            </p:extLst>
          </p:nvPr>
        </p:nvGraphicFramePr>
        <p:xfrm>
          <a:off x="144017" y="1889896"/>
          <a:ext cx="8820471" cy="3195288"/>
        </p:xfrm>
        <a:graphic>
          <a:graphicData uri="http://schemas.openxmlformats.org/drawingml/2006/table">
            <a:tbl>
              <a:tblPr/>
              <a:tblGrid>
                <a:gridCol w="870896"/>
                <a:gridCol w="875039"/>
                <a:gridCol w="954589"/>
                <a:gridCol w="1511432"/>
                <a:gridCol w="1431884"/>
                <a:gridCol w="1016391"/>
                <a:gridCol w="2160240"/>
              </a:tblGrid>
              <a:tr h="194430">
                <a:tc>
                  <a:txBody>
                    <a:bodyPr/>
                    <a:lstStyle/>
                    <a:p>
                      <a:pPr algn="l" fontAlgn="t"/>
                      <a:r>
                        <a:rPr lang="pt-BR" sz="1200" b="1" i="0" u="none" strike="noStrike" dirty="0">
                          <a:solidFill>
                            <a:srgbClr val="000000"/>
                          </a:solidFill>
                          <a:effectLst/>
                          <a:latin typeface="Calibri" panose="020F0502020204030204" pitchFamily="34" charset="0"/>
                        </a:rPr>
                        <a:t>Escritório</a:t>
                      </a:r>
                    </a:p>
                  </a:txBody>
                  <a:tcPr marL="9234" marR="9234" marT="9234"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t"/>
                      <a:r>
                        <a:rPr lang="pt-BR" sz="1200" b="1" i="0" u="none" strike="noStrike">
                          <a:solidFill>
                            <a:srgbClr val="000000"/>
                          </a:solidFill>
                          <a:effectLst/>
                          <a:latin typeface="Calibri" panose="020F0502020204030204" pitchFamily="34" charset="0"/>
                        </a:rPr>
                        <a:t> Valor Total </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t"/>
                      <a:r>
                        <a:rPr lang="pt-BR" sz="1200" b="1" i="0" u="none" strike="noStrike" dirty="0">
                          <a:solidFill>
                            <a:srgbClr val="000000"/>
                          </a:solidFill>
                          <a:effectLst/>
                          <a:latin typeface="Calibri" panose="020F0502020204030204" pitchFamily="34" charset="0"/>
                        </a:rPr>
                        <a:t> 1ª </a:t>
                      </a:r>
                      <a:r>
                        <a:rPr lang="pt-BR" sz="1200" b="1" i="0" u="none" strike="noStrike" dirty="0" err="1">
                          <a:solidFill>
                            <a:srgbClr val="000000"/>
                          </a:solidFill>
                          <a:effectLst/>
                          <a:latin typeface="Calibri" panose="020F0502020204030204" pitchFamily="34" charset="0"/>
                        </a:rPr>
                        <a:t>Parecela</a:t>
                      </a:r>
                      <a:r>
                        <a:rPr lang="pt-BR" sz="1200" b="1" i="0" u="none" strike="noStrike" dirty="0">
                          <a:solidFill>
                            <a:srgbClr val="000000"/>
                          </a:solidFill>
                          <a:effectLst/>
                          <a:latin typeface="Calibri" panose="020F0502020204030204" pitchFamily="34" charset="0"/>
                        </a:rPr>
                        <a:t> </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t"/>
                      <a:r>
                        <a:rPr lang="pt-BR" sz="1200" b="1" i="0" u="none" strike="noStrike">
                          <a:solidFill>
                            <a:srgbClr val="000000"/>
                          </a:solidFill>
                          <a:effectLst/>
                          <a:latin typeface="Calibri" panose="020F0502020204030204" pitchFamily="34" charset="0"/>
                        </a:rPr>
                        <a:t> 2ª Parcela </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t"/>
                      <a:r>
                        <a:rPr lang="pt-BR" sz="1200" b="1" i="0" u="none" strike="noStrike" dirty="0">
                          <a:solidFill>
                            <a:srgbClr val="000000"/>
                          </a:solidFill>
                          <a:effectLst/>
                          <a:latin typeface="Calibri" panose="020F0502020204030204" pitchFamily="34" charset="0"/>
                        </a:rPr>
                        <a:t> 3ª Parcela </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pt-BR" sz="1200" b="1" i="0" u="none" strike="noStrike">
                          <a:solidFill>
                            <a:srgbClr val="000000"/>
                          </a:solidFill>
                          <a:effectLst/>
                          <a:latin typeface="Calibri" panose="020F0502020204030204" pitchFamily="34" charset="0"/>
                        </a:rPr>
                        <a:t>4ª Parcela</a:t>
                      </a:r>
                    </a:p>
                  </a:txBody>
                  <a:tcPr marL="9234" marR="9234" marT="92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pt-BR" sz="1200" b="1" i="0" u="none" strike="noStrike">
                          <a:solidFill>
                            <a:srgbClr val="000000"/>
                          </a:solidFill>
                          <a:effectLst/>
                          <a:latin typeface="Calibri" panose="020F0502020204030204" pitchFamily="34" charset="0"/>
                        </a:rPr>
                        <a:t>Observações</a:t>
                      </a:r>
                    </a:p>
                  </a:txBody>
                  <a:tcPr marL="9234" marR="9234" marT="923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93901">
                <a:tc rowSpan="2">
                  <a:txBody>
                    <a:bodyPr/>
                    <a:lstStyle/>
                    <a:p>
                      <a:pPr algn="l" fontAlgn="t"/>
                      <a:r>
                        <a:rPr lang="pt-BR" sz="1100" b="0" i="0" u="none" strike="noStrike">
                          <a:solidFill>
                            <a:srgbClr val="000000"/>
                          </a:solidFill>
                          <a:effectLst/>
                          <a:latin typeface="Calibri" panose="020F0502020204030204" pitchFamily="34" charset="0"/>
                        </a:rPr>
                        <a:t>Dinamarco</a:t>
                      </a:r>
                    </a:p>
                  </a:txBody>
                  <a:tcPr marL="9234" marR="9234" marT="9234"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pt-BR" sz="1100" b="0" i="0" u="none" strike="noStrike">
                          <a:solidFill>
                            <a:srgbClr val="000000"/>
                          </a:solidFill>
                          <a:effectLst/>
                          <a:latin typeface="Calibri" panose="020F0502020204030204" pitchFamily="34" charset="0"/>
                        </a:rPr>
                        <a:t>R$ 700.000</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R$ 150.000</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pt-BR" sz="1100" b="0" i="0" u="none" strike="noStrike">
                          <a:solidFill>
                            <a:srgbClr val="000000"/>
                          </a:solidFill>
                          <a:effectLst/>
                          <a:latin typeface="Calibri" panose="020F0502020204030204" pitchFamily="34" charset="0"/>
                        </a:rPr>
                        <a:t>R$ 200.000</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pt-BR" sz="1100" b="0" i="0" u="none" strike="noStrike">
                          <a:solidFill>
                            <a:srgbClr val="000000"/>
                          </a:solidFill>
                          <a:effectLst/>
                          <a:latin typeface="Calibri" panose="020F0502020204030204" pitchFamily="34" charset="0"/>
                        </a:rPr>
                        <a:t>R$ 350.000</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pt-BR" sz="1100" b="0" i="0" u="none" strike="noStrike" dirty="0">
                          <a:solidFill>
                            <a:srgbClr val="000000"/>
                          </a:solidFill>
                          <a:effectLst/>
                          <a:latin typeface="Calibri" panose="020F0502020204030204" pitchFamily="34" charset="0"/>
                        </a:rPr>
                        <a:t> </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fontAlgn="t"/>
                      <a:r>
                        <a:rPr lang="pt-BR" sz="1100" b="0" i="0" u="none" strike="noStrike" dirty="0">
                          <a:solidFill>
                            <a:srgbClr val="000000"/>
                          </a:solidFill>
                          <a:effectLst/>
                          <a:latin typeface="Calibri" panose="020F0502020204030204" pitchFamily="34" charset="0"/>
                        </a:rPr>
                        <a:t>Falta Honorários Escr. de apoio em </a:t>
                      </a:r>
                      <a:r>
                        <a:rPr lang="pt-BR" sz="1100" b="0" i="0" u="none" strike="noStrike" dirty="0" smtClean="0">
                          <a:solidFill>
                            <a:srgbClr val="000000"/>
                          </a:solidFill>
                          <a:effectLst/>
                          <a:latin typeface="Calibri" panose="020F0502020204030204" pitchFamily="34" charset="0"/>
                        </a:rPr>
                        <a:t>Brasília. Questionamento </a:t>
                      </a:r>
                      <a:r>
                        <a:rPr lang="pt-BR" sz="1100" b="0" i="0" u="none" strike="noStrike" dirty="0">
                          <a:solidFill>
                            <a:srgbClr val="000000"/>
                          </a:solidFill>
                          <a:effectLst/>
                          <a:latin typeface="Calibri" panose="020F0502020204030204" pitchFamily="34" charset="0"/>
                        </a:rPr>
                        <a:t>prazo prescricional de 3 anos</a:t>
                      </a:r>
                    </a:p>
                  </a:txBody>
                  <a:tcPr marL="9234" marR="9234" marT="9234"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8570">
                <a:tc vMerge="1">
                  <a:txBody>
                    <a:bodyPr/>
                    <a:lstStyle/>
                    <a:p>
                      <a:endParaRPr lang="pt-BR"/>
                    </a:p>
                  </a:txBody>
                  <a:tcPr/>
                </a:tc>
                <a:tc vMerge="1">
                  <a:txBody>
                    <a:bodyPr/>
                    <a:lstStyle/>
                    <a:p>
                      <a:endParaRPr lang="pt-BR"/>
                    </a:p>
                  </a:txBody>
                  <a:tcPr/>
                </a:tc>
                <a:tc>
                  <a:txBody>
                    <a:bodyPr/>
                    <a:lstStyle/>
                    <a:p>
                      <a:pPr algn="l" fontAlgn="t"/>
                      <a:r>
                        <a:rPr lang="pt-BR" sz="1100" b="0" i="0" u="none" strike="noStrike">
                          <a:solidFill>
                            <a:srgbClr val="000000"/>
                          </a:solidFill>
                          <a:effectLst/>
                          <a:latin typeface="Calibri" panose="020F0502020204030204" pitchFamily="34" charset="0"/>
                        </a:rPr>
                        <a:t>Na procuração</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Confirmação da afetação e amicus curiae Abrainc</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Êxito</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pt-BR"/>
                    </a:p>
                  </a:txBody>
                  <a:tcPr/>
                </a:tc>
                <a:tc vMerge="1">
                  <a:txBody>
                    <a:bodyPr/>
                    <a:lstStyle/>
                    <a:p>
                      <a:endParaRPr lang="pt-BR"/>
                    </a:p>
                  </a:txBody>
                  <a:tcPr/>
                </a:tc>
              </a:tr>
              <a:tr h="203136">
                <a:tc rowSpan="2">
                  <a:txBody>
                    <a:bodyPr/>
                    <a:lstStyle/>
                    <a:p>
                      <a:pPr algn="l" fontAlgn="t"/>
                      <a:r>
                        <a:rPr lang="pt-BR" sz="1100" b="0" i="0" u="none" strike="noStrike">
                          <a:solidFill>
                            <a:srgbClr val="000000"/>
                          </a:solidFill>
                          <a:effectLst/>
                          <a:latin typeface="Calibri" panose="020F0502020204030204" pitchFamily="34" charset="0"/>
                        </a:rPr>
                        <a:t>Bettiol (LAC)</a:t>
                      </a:r>
                    </a:p>
                  </a:txBody>
                  <a:tcPr marL="9234" marR="9234" marT="9234"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pt-BR" sz="1100" b="0" i="0" u="none" strike="noStrike">
                          <a:solidFill>
                            <a:srgbClr val="000000"/>
                          </a:solidFill>
                          <a:effectLst/>
                          <a:latin typeface="Calibri" panose="020F0502020204030204" pitchFamily="34" charset="0"/>
                        </a:rPr>
                        <a:t>R$ 2.300.000</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R$ 100.000</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pt-BR" sz="1100" b="0" i="0" u="none" strike="noStrike" dirty="0">
                          <a:solidFill>
                            <a:srgbClr val="000000"/>
                          </a:solidFill>
                          <a:effectLst/>
                          <a:latin typeface="Calibri" panose="020F0502020204030204" pitchFamily="34" charset="0"/>
                        </a:rPr>
                        <a:t>R$ 200.000</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pt-BR" sz="1100" b="0" i="0" u="none" strike="noStrike">
                          <a:solidFill>
                            <a:srgbClr val="000000"/>
                          </a:solidFill>
                          <a:effectLst/>
                          <a:latin typeface="Calibri" panose="020F0502020204030204" pitchFamily="34" charset="0"/>
                        </a:rPr>
                        <a:t>R$ 2.000.000</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pt-BR" sz="1100" b="0" i="0" u="none" strike="noStrike">
                          <a:solidFill>
                            <a:srgbClr val="000000"/>
                          </a:solidFill>
                          <a:effectLst/>
                          <a:latin typeface="Calibri" panose="020F0502020204030204" pitchFamily="34" charset="0"/>
                        </a:rPr>
                        <a:t> </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fontAlgn="t"/>
                      <a:r>
                        <a:rPr lang="pt-BR" sz="1100" b="0" i="0" u="none" strike="noStrike">
                          <a:solidFill>
                            <a:srgbClr val="000000"/>
                          </a:solidFill>
                          <a:effectLst/>
                          <a:latin typeface="Calibri" panose="020F0502020204030204" pitchFamily="34" charset="0"/>
                        </a:rPr>
                        <a:t>R$1.000.000 no entendimento da prescrição trienal+ R$1.000.000 na licitude da cobrança de corretagem</a:t>
                      </a:r>
                    </a:p>
                  </a:txBody>
                  <a:tcPr marL="9234" marR="9234" marT="9234"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270">
                <a:tc vMerge="1">
                  <a:txBody>
                    <a:bodyPr/>
                    <a:lstStyle/>
                    <a:p>
                      <a:endParaRPr lang="pt-BR"/>
                    </a:p>
                  </a:txBody>
                  <a:tcPr/>
                </a:tc>
                <a:tc vMerge="1">
                  <a:txBody>
                    <a:bodyPr/>
                    <a:lstStyle/>
                    <a:p>
                      <a:endParaRPr lang="pt-BR"/>
                    </a:p>
                  </a:txBody>
                  <a:tcPr/>
                </a:tc>
                <a:tc>
                  <a:txBody>
                    <a:bodyPr/>
                    <a:lstStyle/>
                    <a:p>
                      <a:pPr algn="l" fontAlgn="t"/>
                      <a:r>
                        <a:rPr lang="pt-BR" sz="1100" b="0" i="0" u="none" strike="noStrike">
                          <a:solidFill>
                            <a:srgbClr val="000000"/>
                          </a:solidFill>
                          <a:effectLst/>
                          <a:latin typeface="Calibri" panose="020F0502020204030204" pitchFamily="34" charset="0"/>
                        </a:rPr>
                        <a:t>Na procuração</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Confirmação da Abrainc como Amicus Curiae</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Êxito</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pt-BR"/>
                    </a:p>
                  </a:txBody>
                  <a:tcPr/>
                </a:tc>
                <a:tc vMerge="1">
                  <a:txBody>
                    <a:bodyPr/>
                    <a:lstStyle/>
                    <a:p>
                      <a:endParaRPr lang="pt-BR"/>
                    </a:p>
                  </a:txBody>
                  <a:tcPr/>
                </a:tc>
              </a:tr>
              <a:tr h="184669">
                <a:tc rowSpan="2">
                  <a:txBody>
                    <a:bodyPr/>
                    <a:lstStyle/>
                    <a:p>
                      <a:pPr algn="l" fontAlgn="t"/>
                      <a:r>
                        <a:rPr lang="pt-BR" sz="1100" b="0" i="0" u="none" strike="noStrike">
                          <a:solidFill>
                            <a:srgbClr val="000000"/>
                          </a:solidFill>
                          <a:effectLst/>
                          <a:latin typeface="Calibri" panose="020F0502020204030204" pitchFamily="34" charset="0"/>
                        </a:rPr>
                        <a:t>Arruda Alvim</a:t>
                      </a:r>
                    </a:p>
                  </a:txBody>
                  <a:tcPr marL="9234" marR="9234" marT="9234"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pt-BR" sz="1100" b="0" i="0" u="none" strike="noStrike">
                          <a:solidFill>
                            <a:srgbClr val="000000"/>
                          </a:solidFill>
                          <a:effectLst/>
                          <a:latin typeface="Calibri" panose="020F0502020204030204" pitchFamily="34" charset="0"/>
                        </a:rPr>
                        <a:t>R$ 270.000</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R$ 20.000</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pt-BR" sz="1100" b="0" i="0" u="none" strike="noStrike">
                          <a:solidFill>
                            <a:srgbClr val="000000"/>
                          </a:solidFill>
                          <a:effectLst/>
                          <a:latin typeface="Calibri" panose="020F0502020204030204" pitchFamily="34" charset="0"/>
                        </a:rPr>
                        <a:t>R$ 20.000</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pt-BR" sz="1100" b="0" i="0" u="none" strike="noStrike">
                          <a:solidFill>
                            <a:srgbClr val="000000"/>
                          </a:solidFill>
                          <a:effectLst/>
                          <a:latin typeface="Calibri" panose="020F0502020204030204" pitchFamily="34" charset="0"/>
                        </a:rPr>
                        <a:t>R$ 80.000</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pt-BR" sz="1100" b="0" i="0" u="none" strike="noStrike">
                          <a:solidFill>
                            <a:srgbClr val="000000"/>
                          </a:solidFill>
                          <a:effectLst/>
                          <a:latin typeface="Calibri" panose="020F0502020204030204" pitchFamily="34" charset="0"/>
                        </a:rPr>
                        <a:t>R$ 150.000</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fontAlgn="t"/>
                      <a:r>
                        <a:rPr lang="pt-BR" sz="1100" b="0" i="0" u="none" strike="noStrike">
                          <a:solidFill>
                            <a:srgbClr val="000000"/>
                          </a:solidFill>
                          <a:effectLst/>
                          <a:latin typeface="Calibri" panose="020F0502020204030204" pitchFamily="34" charset="0"/>
                        </a:rPr>
                        <a:t>Dr. Arruda Alvim impossibilitado de viajar devido a cirurgia.</a:t>
                      </a:r>
                    </a:p>
                  </a:txBody>
                  <a:tcPr marL="9234" marR="9234" marT="9234"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5502">
                <a:tc vMerge="1">
                  <a:txBody>
                    <a:bodyPr/>
                    <a:lstStyle/>
                    <a:p>
                      <a:endParaRPr lang="pt-BR"/>
                    </a:p>
                  </a:txBody>
                  <a:tcPr/>
                </a:tc>
                <a:tc vMerge="1">
                  <a:txBody>
                    <a:bodyPr/>
                    <a:lstStyle/>
                    <a:p>
                      <a:endParaRPr lang="pt-BR"/>
                    </a:p>
                  </a:txBody>
                  <a:tcPr/>
                </a:tc>
                <a:tc>
                  <a:txBody>
                    <a:bodyPr/>
                    <a:lstStyle/>
                    <a:p>
                      <a:pPr algn="l" fontAlgn="t"/>
                      <a:r>
                        <a:rPr lang="pt-BR" sz="1100" b="0" i="0" u="none" strike="noStrike">
                          <a:solidFill>
                            <a:srgbClr val="000000"/>
                          </a:solidFill>
                          <a:effectLst/>
                          <a:latin typeface="Calibri" panose="020F0502020204030204" pitchFamily="34" charset="0"/>
                        </a:rPr>
                        <a:t>Na contratação</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Distribuição do recurso</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Confirmação da Abrainc como Amicus Curiae</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Êxito</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pt-BR"/>
                    </a:p>
                  </a:txBody>
                  <a:tcPr/>
                </a:tc>
              </a:tr>
              <a:tr h="212368">
                <a:tc rowSpan="2">
                  <a:txBody>
                    <a:bodyPr/>
                    <a:lstStyle/>
                    <a:p>
                      <a:pPr algn="l" fontAlgn="t"/>
                      <a:r>
                        <a:rPr lang="pt-BR" sz="1100" b="0" i="0" u="none" strike="noStrike">
                          <a:solidFill>
                            <a:srgbClr val="000000"/>
                          </a:solidFill>
                          <a:effectLst/>
                          <a:latin typeface="Calibri" panose="020F0502020204030204" pitchFamily="34" charset="0"/>
                        </a:rPr>
                        <a:t>Mudrovitsch</a:t>
                      </a:r>
                    </a:p>
                  </a:txBody>
                  <a:tcPr marL="9234" marR="9234" marT="9234"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pt-BR" sz="1100" b="0" i="0" u="none" strike="noStrike">
                          <a:solidFill>
                            <a:srgbClr val="000000"/>
                          </a:solidFill>
                          <a:effectLst/>
                          <a:latin typeface="Calibri" panose="020F0502020204030204" pitchFamily="34" charset="0"/>
                        </a:rPr>
                        <a:t>R$ 150.000</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R$ 50.000</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pt-BR" sz="1100" b="0" i="0" u="none" strike="noStrike">
                          <a:solidFill>
                            <a:srgbClr val="000000"/>
                          </a:solidFill>
                          <a:effectLst/>
                          <a:latin typeface="Calibri" panose="020F0502020204030204" pitchFamily="34" charset="0"/>
                        </a:rPr>
                        <a:t>R$ 100.000</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pt-BR" sz="1100" b="0" i="0" u="none" strike="noStrike">
                          <a:solidFill>
                            <a:srgbClr val="000000"/>
                          </a:solidFill>
                          <a:effectLst/>
                          <a:latin typeface="Calibri" panose="020F0502020204030204" pitchFamily="34" charset="0"/>
                        </a:rPr>
                        <a:t> </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pt-BR" sz="1100" b="0" i="0" u="none" strike="noStrike">
                          <a:solidFill>
                            <a:srgbClr val="000000"/>
                          </a:solidFill>
                          <a:effectLst/>
                          <a:latin typeface="Calibri" panose="020F0502020204030204" pitchFamily="34" charset="0"/>
                        </a:rPr>
                        <a:t> </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fontAlgn="t"/>
                      <a:r>
                        <a:rPr lang="pt-BR" sz="1100" b="0" i="0" u="none" strike="noStrike">
                          <a:solidFill>
                            <a:srgbClr val="000000"/>
                          </a:solidFill>
                          <a:effectLst/>
                          <a:latin typeface="Calibri" panose="020F0502020204030204" pitchFamily="34" charset="0"/>
                        </a:rPr>
                        <a:t> </a:t>
                      </a:r>
                    </a:p>
                  </a:txBody>
                  <a:tcPr marL="9234" marR="9234" marT="9234"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270">
                <a:tc vMerge="1">
                  <a:txBody>
                    <a:bodyPr/>
                    <a:lstStyle/>
                    <a:p>
                      <a:endParaRPr lang="pt-BR"/>
                    </a:p>
                  </a:txBody>
                  <a:tcPr/>
                </a:tc>
                <a:tc vMerge="1">
                  <a:txBody>
                    <a:bodyPr/>
                    <a:lstStyle/>
                    <a:p>
                      <a:endParaRPr lang="pt-BR"/>
                    </a:p>
                  </a:txBody>
                  <a:tcPr/>
                </a:tc>
                <a:tc>
                  <a:txBody>
                    <a:bodyPr/>
                    <a:lstStyle/>
                    <a:p>
                      <a:pPr algn="l" fontAlgn="t"/>
                      <a:r>
                        <a:rPr lang="pt-BR" sz="1100" b="0" i="0" u="none" strike="noStrike">
                          <a:solidFill>
                            <a:srgbClr val="000000"/>
                          </a:solidFill>
                          <a:effectLst/>
                          <a:latin typeface="Calibri" panose="020F0502020204030204" pitchFamily="34" charset="0"/>
                        </a:rPr>
                        <a:t>Na contratação</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Êxito</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 </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pt-BR"/>
                    </a:p>
                  </a:txBody>
                  <a:tcPr/>
                </a:tc>
                <a:tc vMerge="1">
                  <a:txBody>
                    <a:bodyPr/>
                    <a:lstStyle/>
                    <a:p>
                      <a:endParaRPr lang="pt-BR"/>
                    </a:p>
                  </a:txBody>
                  <a:tcPr/>
                </a:tc>
              </a:tr>
              <a:tr h="203136">
                <a:tc rowSpan="2">
                  <a:txBody>
                    <a:bodyPr/>
                    <a:lstStyle/>
                    <a:p>
                      <a:pPr algn="l" fontAlgn="t"/>
                      <a:r>
                        <a:rPr lang="pt-BR" sz="1100" b="0" i="0" u="none" strike="noStrike">
                          <a:solidFill>
                            <a:srgbClr val="000000"/>
                          </a:solidFill>
                          <a:effectLst/>
                          <a:latin typeface="Calibri" panose="020F0502020204030204" pitchFamily="34" charset="0"/>
                        </a:rPr>
                        <a:t>Yarshell e Camargo</a:t>
                      </a:r>
                    </a:p>
                  </a:txBody>
                  <a:tcPr marL="9234" marR="9234" marT="9234"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pt-BR" sz="1100" b="0" i="0" u="none" strike="noStrike">
                          <a:solidFill>
                            <a:srgbClr val="000000"/>
                          </a:solidFill>
                          <a:effectLst/>
                          <a:latin typeface="Calibri" panose="020F0502020204030204" pitchFamily="34" charset="0"/>
                        </a:rPr>
                        <a:t>R$ 720.000</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R$ 120.000</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pt-BR" sz="1100" b="0" i="0" u="none" strike="noStrike">
                          <a:solidFill>
                            <a:srgbClr val="000000"/>
                          </a:solidFill>
                          <a:effectLst/>
                          <a:latin typeface="Calibri" panose="020F0502020204030204" pitchFamily="34" charset="0"/>
                        </a:rPr>
                        <a:t>R$ 600.000</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pt-BR" sz="1100" b="0" i="0" u="none" strike="noStrike">
                          <a:solidFill>
                            <a:srgbClr val="000000"/>
                          </a:solidFill>
                          <a:effectLst/>
                          <a:latin typeface="Calibri" panose="020F0502020204030204" pitchFamily="34" charset="0"/>
                        </a:rPr>
                        <a:t> </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pt-BR" sz="1100" b="0" i="0" u="none" strike="noStrike" dirty="0">
                          <a:solidFill>
                            <a:srgbClr val="000000"/>
                          </a:solidFill>
                          <a:effectLst/>
                          <a:latin typeface="Calibri" panose="020F0502020204030204" pitchFamily="34" charset="0"/>
                        </a:rPr>
                        <a:t> </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fontAlgn="t"/>
                      <a:r>
                        <a:rPr lang="pt-BR" sz="1100" b="0" i="0" u="none" strike="noStrike">
                          <a:solidFill>
                            <a:srgbClr val="000000"/>
                          </a:solidFill>
                          <a:effectLst/>
                          <a:latin typeface="Calibri" panose="020F0502020204030204" pitchFamily="34" charset="0"/>
                        </a:rPr>
                        <a:t>Êxito: R$360.000 na licitude da cobrança de corretagem + R$240.000 entendimento da prescrição trienal</a:t>
                      </a:r>
                    </a:p>
                  </a:txBody>
                  <a:tcPr marL="9234" marR="9234" marT="9234"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036">
                <a:tc vMerge="1">
                  <a:txBody>
                    <a:bodyPr/>
                    <a:lstStyle/>
                    <a:p>
                      <a:endParaRPr lang="pt-BR"/>
                    </a:p>
                  </a:txBody>
                  <a:tcPr/>
                </a:tc>
                <a:tc vMerge="1">
                  <a:txBody>
                    <a:bodyPr/>
                    <a:lstStyle/>
                    <a:p>
                      <a:endParaRPr lang="pt-BR"/>
                    </a:p>
                  </a:txBody>
                  <a:tcPr/>
                </a:tc>
                <a:tc>
                  <a:txBody>
                    <a:bodyPr/>
                    <a:lstStyle/>
                    <a:p>
                      <a:pPr algn="l" fontAlgn="t"/>
                      <a:r>
                        <a:rPr lang="pt-BR" sz="1100" b="0" i="0" u="none" strike="noStrike">
                          <a:solidFill>
                            <a:srgbClr val="000000"/>
                          </a:solidFill>
                          <a:effectLst/>
                          <a:latin typeface="Calibri" panose="020F0502020204030204" pitchFamily="34" charset="0"/>
                        </a:rPr>
                        <a:t>Na contratação</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pt-BR" sz="1100" b="0" i="0" u="none" strike="noStrike" dirty="0">
                          <a:solidFill>
                            <a:srgbClr val="000000"/>
                          </a:solidFill>
                          <a:effectLst/>
                          <a:latin typeface="Calibri" panose="020F0502020204030204" pitchFamily="34" charset="0"/>
                        </a:rPr>
                        <a:t>Êxito</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pt-BR" sz="1100" b="0" i="0" u="none" strike="noStrike" dirty="0">
                          <a:solidFill>
                            <a:srgbClr val="000000"/>
                          </a:solidFill>
                          <a:effectLst/>
                          <a:latin typeface="Calibri" panose="020F0502020204030204" pitchFamily="34" charset="0"/>
                        </a:rPr>
                        <a:t> </a:t>
                      </a:r>
                    </a:p>
                  </a:txBody>
                  <a:tcPr marL="9234" marR="9234" marT="92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pt-BR"/>
                    </a:p>
                  </a:txBody>
                  <a:tcPr/>
                </a:tc>
                <a:tc vMerge="1">
                  <a:txBody>
                    <a:bodyPr/>
                    <a:lstStyle/>
                    <a:p>
                      <a:endParaRPr lang="pt-BR"/>
                    </a:p>
                  </a:txBody>
                  <a:tcPr/>
                </a:tc>
              </a:tr>
            </a:tbl>
          </a:graphicData>
        </a:graphic>
      </p:graphicFrame>
    </p:spTree>
    <p:extLst>
      <p:ext uri="{BB962C8B-B14F-4D97-AF65-F5344CB8AC3E}">
        <p14:creationId xmlns:p14="http://schemas.microsoft.com/office/powerpoint/2010/main" val="124698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pt-BR" sz="3200" dirty="0">
                <a:solidFill>
                  <a:schemeClr val="bg1"/>
                </a:solidFill>
                <a:latin typeface="Tahoma" panose="020B0604030504040204" pitchFamily="34" charset="0"/>
                <a:ea typeface="Tahoma" panose="020B0604030504040204" pitchFamily="34" charset="0"/>
                <a:cs typeface="Tahoma" panose="020B0604030504040204" pitchFamily="34" charset="0"/>
              </a:rPr>
              <a:t>Discussão sobre </a:t>
            </a:r>
            <a:r>
              <a:rPr lang="pt-BR" sz="3200" dirty="0" err="1">
                <a:solidFill>
                  <a:schemeClr val="bg1"/>
                </a:solidFill>
                <a:latin typeface="Tahoma" panose="020B0604030504040204" pitchFamily="34" charset="0"/>
                <a:ea typeface="Tahoma" panose="020B0604030504040204" pitchFamily="34" charset="0"/>
                <a:cs typeface="Tahoma" panose="020B0604030504040204" pitchFamily="34" charset="0"/>
              </a:rPr>
              <a:t>Funding</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16:50 às 17:40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1985692685"/>
      </p:ext>
    </p:extLst>
  </p:cSld>
  <p:clrMapOvr>
    <a:masterClrMapping/>
  </p:clrMapOvr>
  <p:transition spd="slow">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Ministério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da Fazenda e outros</a:t>
            </a:r>
          </a:p>
        </p:txBody>
      </p:sp>
      <p:sp>
        <p:nvSpPr>
          <p:cNvPr id="8" name="CaixaDeTexto 7"/>
          <p:cNvSpPr txBox="1"/>
          <p:nvPr/>
        </p:nvSpPr>
        <p:spPr>
          <a:xfrm>
            <a:off x="47058" y="260648"/>
            <a:ext cx="2508718"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Mesas de Trabalho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CaixaDeTexto 6"/>
          <p:cNvSpPr txBox="1"/>
          <p:nvPr/>
        </p:nvSpPr>
        <p:spPr>
          <a:xfrm>
            <a:off x="539552" y="819289"/>
            <a:ext cx="7920880" cy="1169551"/>
          </a:xfrm>
          <a:prstGeom prst="rect">
            <a:avLst/>
          </a:prstGeom>
          <a:noFill/>
        </p:spPr>
        <p:txBody>
          <a:bodyPr wrap="square" rtlCol="0">
            <a:spAutoFit/>
          </a:bodyPr>
          <a:lstStyle/>
          <a:p>
            <a:pPr algn="just"/>
            <a:r>
              <a:rPr lang="pt-BR" sz="1400" dirty="0">
                <a:latin typeface="Tahoma" panose="020B0604030504040204" pitchFamily="34" charset="0"/>
                <a:ea typeface="Tahoma" panose="020B0604030504040204" pitchFamily="34" charset="0"/>
                <a:cs typeface="Tahoma" panose="020B0604030504040204" pitchFamily="34" charset="0"/>
              </a:rPr>
              <a:t>Propor soluções conjuntas entre governo e setor produtivo para aprimorar as fontes do financiamento imobiliário, bem como propostas de desburocratização, simplificação tributária, redução do risco regulatório e da assimetria de informações do mercado de imóveis.</a:t>
            </a:r>
          </a:p>
          <a:p>
            <a:endParaRPr lang="pt-BR" sz="1400"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pic>
        <p:nvPicPr>
          <p:cNvPr id="12"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333417" y="-2805301"/>
            <a:ext cx="419813" cy="9144000"/>
          </a:xfrm>
          <a:prstGeom prst="rect">
            <a:avLst/>
          </a:prstGeom>
        </p:spPr>
      </p:pic>
      <p:pic>
        <p:nvPicPr>
          <p:cNvPr id="13" name="Imagem 12"/>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362365" y="-632827"/>
            <a:ext cx="419813" cy="9144000"/>
          </a:xfrm>
          <a:prstGeom prst="rect">
            <a:avLst/>
          </a:prstGeom>
        </p:spPr>
      </p:pic>
      <p:sp>
        <p:nvSpPr>
          <p:cNvPr id="16" name="Rectangle 1"/>
          <p:cNvSpPr/>
          <p:nvPr/>
        </p:nvSpPr>
        <p:spPr>
          <a:xfrm>
            <a:off x="611560" y="3933056"/>
            <a:ext cx="7433734" cy="2576346"/>
          </a:xfrm>
          <a:prstGeom prst="rect">
            <a:avLst/>
          </a:prstGeom>
        </p:spPr>
        <p:txBody>
          <a:bodyPr wrap="square">
            <a:spAutoFit/>
          </a:bodyPr>
          <a:lstStyle/>
          <a:p>
            <a:pPr>
              <a:lnSpc>
                <a:spcPct val="110000"/>
              </a:lnSpc>
              <a:spcBef>
                <a:spcPts val="4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1ª Reunião – 9 de junho</a:t>
            </a:r>
            <a:r>
              <a:rPr lang="pt-BR" sz="1200" dirty="0">
                <a:latin typeface="Tahoma" panose="020B0604030504040204" pitchFamily="34" charset="0"/>
                <a:ea typeface="Tahoma" panose="020B0604030504040204" pitchFamily="34" charset="0"/>
                <a:cs typeface="Tahoma" panose="020B0604030504040204" pitchFamily="34" charset="0"/>
              </a:rPr>
              <a:t>.</a:t>
            </a:r>
          </a:p>
          <a:p>
            <a:pPr marL="271463" indent="-177800">
              <a:lnSpc>
                <a:spcPct val="110000"/>
              </a:lnSpc>
              <a:spcBef>
                <a:spcPts val="400"/>
              </a:spcBef>
              <a:buClr>
                <a:schemeClr val="tx1"/>
              </a:buClr>
              <a:buFont typeface="Tahoma" panose="020B0604030504040204" pitchFamily="34" charset="0"/>
              <a:buChar char="›"/>
            </a:pPr>
            <a:r>
              <a:rPr lang="pt-BR" sz="1400" dirty="0" err="1">
                <a:latin typeface="Tahoma" panose="020B0604030504040204" pitchFamily="34" charset="0"/>
                <a:ea typeface="Tahoma" panose="020B0604030504040204" pitchFamily="34" charset="0"/>
                <a:cs typeface="Tahoma" panose="020B0604030504040204" pitchFamily="34" charset="0"/>
              </a:rPr>
              <a:t>Funding</a:t>
            </a:r>
            <a:r>
              <a:rPr lang="pt-BR" sz="1400" dirty="0">
                <a:latin typeface="Tahoma" panose="020B0604030504040204" pitchFamily="34" charset="0"/>
                <a:ea typeface="Tahoma" panose="020B0604030504040204" pitchFamily="34" charset="0"/>
                <a:cs typeface="Tahoma" panose="020B0604030504040204" pitchFamily="34" charset="0"/>
              </a:rPr>
              <a:t> – curto e longo prazo</a:t>
            </a:r>
          </a:p>
          <a:p>
            <a:pPr>
              <a:lnSpc>
                <a:spcPct val="110000"/>
              </a:lnSpc>
              <a:spcBef>
                <a:spcPts val="4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4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2ª Reunião – 23 de junho</a:t>
            </a:r>
          </a:p>
          <a:p>
            <a:pPr marL="271463"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Desburocratização, modelo de venda, melhoria do Ambiente de negócios</a:t>
            </a:r>
          </a:p>
          <a:p>
            <a:pPr marL="93663">
              <a:lnSpc>
                <a:spcPct val="110000"/>
              </a:lnSpc>
              <a:spcBef>
                <a:spcPts val="4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93663">
              <a:lnSpc>
                <a:spcPct val="110000"/>
              </a:lnSpc>
              <a:spcBef>
                <a:spcPts val="4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3ª Reunião – 18 de julho </a:t>
            </a:r>
            <a:r>
              <a:rPr lang="pt-BR" sz="1400" dirty="0" smtClean="0">
                <a:latin typeface="Tahoma" panose="020B0604030504040204" pitchFamily="34" charset="0"/>
                <a:ea typeface="Tahoma" panose="020B0604030504040204" pitchFamily="34" charset="0"/>
                <a:cs typeface="Tahoma" panose="020B0604030504040204" pitchFamily="34" charset="0"/>
              </a:rPr>
              <a:t>– Registro Eletrônico</a:t>
            </a:r>
            <a:endParaRPr lang="pt-BR" sz="14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4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400"/>
              </a:spcBef>
              <a:buClr>
                <a:schemeClr val="tx1"/>
              </a:buClr>
            </a:pPr>
            <a:endParaRPr lang="pt-BR" sz="1050" dirty="0">
              <a:latin typeface="Tahoma" panose="020B0604030504040204" pitchFamily="34" charset="0"/>
              <a:ea typeface="Tahoma" panose="020B0604030504040204" pitchFamily="34" charset="0"/>
              <a:cs typeface="Tahoma" panose="020B0604030504040204" pitchFamily="34" charset="0"/>
            </a:endParaRPr>
          </a:p>
        </p:txBody>
      </p:sp>
      <p:sp>
        <p:nvSpPr>
          <p:cNvPr id="17" name="Rectangle 1"/>
          <p:cNvSpPr/>
          <p:nvPr/>
        </p:nvSpPr>
        <p:spPr>
          <a:xfrm>
            <a:off x="611560" y="1945787"/>
            <a:ext cx="7433734" cy="2347309"/>
          </a:xfrm>
          <a:prstGeom prst="rect">
            <a:avLst/>
          </a:prstGeom>
        </p:spPr>
        <p:txBody>
          <a:bodyPr wrap="square">
            <a:spAutoFit/>
          </a:bodyPr>
          <a:lstStyle/>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Avaliações sobre alteração do PMCMV com inclusão da faixa 1,5</a:t>
            </a:r>
          </a:p>
          <a:p>
            <a:pPr marL="271463"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Avaliar novas fontes de financiamento para o Mercado Imobiliário</a:t>
            </a:r>
          </a:p>
          <a:p>
            <a:pPr marL="271463"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Propor novo marco regulatório da construção civil</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Avaliar a conversão do RET de regime provisório para permanente</a:t>
            </a:r>
          </a:p>
          <a:p>
            <a:pPr marL="271463"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Reavaliar </a:t>
            </a:r>
            <a:r>
              <a:rPr lang="pt-BR" sz="1400" dirty="0">
                <a:latin typeface="Tahoma" panose="020B0604030504040204" pitchFamily="34" charset="0"/>
                <a:ea typeface="Tahoma" panose="020B0604030504040204" pitchFamily="34" charset="0"/>
                <a:cs typeface="Tahoma" panose="020B0604030504040204" pitchFamily="34" charset="0"/>
              </a:rPr>
              <a:t>o modelo de venda de imóveis na planta</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Criar métrica e sistemática de apuração de indicadores do mercado imobiliário</a:t>
            </a:r>
          </a:p>
          <a:p>
            <a:pPr marL="271463" indent="-177800">
              <a:lnSpc>
                <a:spcPct val="110000"/>
              </a:lnSpc>
              <a:spcBef>
                <a:spcPts val="4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0761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accent2"/>
                </a:solidFill>
                <a:latin typeface="Tahoma" panose="020B0604030504040204" pitchFamily="34" charset="0"/>
                <a:ea typeface="Tahoma" panose="020B0604030504040204" pitchFamily="34" charset="0"/>
                <a:cs typeface="Tahoma" panose="020B0604030504040204" pitchFamily="34" charset="0"/>
              </a:rPr>
              <a:t>de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Reunião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Grupo de Trabalho </a:t>
            </a:r>
            <a:r>
              <a:rPr lang="pt-BR" sz="1400" dirty="0" err="1">
                <a:solidFill>
                  <a:schemeClr val="bg1"/>
                </a:solidFill>
                <a:latin typeface="Tahoma" panose="020B0604030504040204" pitchFamily="34" charset="0"/>
                <a:ea typeface="Tahoma" panose="020B0604030504040204" pitchFamily="34" charset="0"/>
                <a:cs typeface="Tahoma" panose="020B0604030504040204" pitchFamily="34" charset="0"/>
              </a:rPr>
              <a:t>Funding</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47058" y="260648"/>
            <a:ext cx="2508718"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Mesas de Trabalho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Espaço Reservado para Conteúdo 2"/>
          <p:cNvSpPr txBox="1">
            <a:spLocks/>
          </p:cNvSpPr>
          <p:nvPr/>
        </p:nvSpPr>
        <p:spPr>
          <a:xfrm>
            <a:off x="0" y="332656"/>
            <a:ext cx="9254852" cy="27363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endParaRPr lang="pt-BR" dirty="0" smtClean="0"/>
          </a:p>
          <a:p>
            <a:pPr marL="336550" indent="-177800" algn="just">
              <a:lnSpc>
                <a:spcPct val="110000"/>
              </a:lnSpc>
              <a:spcBef>
                <a:spcPts val="400"/>
              </a:spcBef>
              <a:buClr>
                <a:schemeClr val="tx1"/>
              </a:buClr>
              <a:buFont typeface="Tahoma" panose="020B060403050404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Participantes</a:t>
            </a:r>
            <a:r>
              <a:rPr lang="pt-BR" sz="1400" b="1" dirty="0" smtClean="0">
                <a:latin typeface="Tahoma" panose="020B0604030504040204" pitchFamily="34" charset="0"/>
                <a:ea typeface="Tahoma" panose="020B0604030504040204" pitchFamily="34" charset="0"/>
                <a:cs typeface="Tahoma" panose="020B0604030504040204" pitchFamily="34" charset="0"/>
              </a:rPr>
              <a:t>:</a:t>
            </a:r>
            <a:endParaRPr lang="pt-BR" sz="1400" dirty="0">
              <a:latin typeface="Tahoma" panose="020B0604030504040204" pitchFamily="34" charset="0"/>
              <a:ea typeface="Tahoma" panose="020B0604030504040204" pitchFamily="34" charset="0"/>
              <a:cs typeface="Tahoma" panose="020B0604030504040204" pitchFamily="34" charset="0"/>
            </a:endParaRPr>
          </a:p>
          <a:p>
            <a:pPr marL="793750" lvl="1"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CEF- </a:t>
            </a:r>
            <a:r>
              <a:rPr lang="pt-BR" sz="1400" dirty="0" err="1">
                <a:latin typeface="Tahoma" panose="020B0604030504040204" pitchFamily="34" charset="0"/>
                <a:ea typeface="Tahoma" panose="020B0604030504040204" pitchFamily="34" charset="0"/>
                <a:cs typeface="Tahoma" panose="020B0604030504040204" pitchFamily="34" charset="0"/>
              </a:rPr>
              <a:t>Teotonio</a:t>
            </a:r>
            <a:r>
              <a:rPr lang="pt-BR" sz="1400" dirty="0">
                <a:latin typeface="Tahoma" panose="020B0604030504040204" pitchFamily="34" charset="0"/>
                <a:ea typeface="Tahoma" panose="020B0604030504040204" pitchFamily="34" charset="0"/>
                <a:cs typeface="Tahoma" panose="020B0604030504040204" pitchFamily="34" charset="0"/>
              </a:rPr>
              <a:t> Rezende ( VP Habitação) e Fernando </a:t>
            </a:r>
            <a:r>
              <a:rPr lang="pt-BR" sz="1400" dirty="0" err="1">
                <a:latin typeface="Tahoma" panose="020B0604030504040204" pitchFamily="34" charset="0"/>
                <a:ea typeface="Tahoma" panose="020B0604030504040204" pitchFamily="34" charset="0"/>
                <a:cs typeface="Tahoma" panose="020B0604030504040204" pitchFamily="34" charset="0"/>
              </a:rPr>
              <a:t>Majesty</a:t>
            </a:r>
            <a:endParaRPr lang="pt-BR" sz="1400" dirty="0">
              <a:latin typeface="Tahoma" panose="020B0604030504040204" pitchFamily="34" charset="0"/>
              <a:ea typeface="Tahoma" panose="020B0604030504040204" pitchFamily="34" charset="0"/>
              <a:cs typeface="Tahoma" panose="020B0604030504040204" pitchFamily="34" charset="0"/>
            </a:endParaRPr>
          </a:p>
          <a:p>
            <a:pPr marL="793750" lvl="1"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B.B.- Raul Moreira ( VP Varejo) e Hamilton ( diretor Credito Imobiliário)</a:t>
            </a:r>
          </a:p>
          <a:p>
            <a:pPr marL="793750" lvl="1" indent="-177800" algn="just">
              <a:lnSpc>
                <a:spcPct val="110000"/>
              </a:lnSpc>
              <a:spcBef>
                <a:spcPts val="400"/>
              </a:spcBef>
              <a:buClr>
                <a:schemeClr val="tx1"/>
              </a:buClr>
              <a:buFont typeface="Tahoma" panose="020B0604030504040204" pitchFamily="34" charset="0"/>
              <a:buChar char="›"/>
            </a:pPr>
            <a:r>
              <a:rPr lang="pt-BR" sz="1400" dirty="0" err="1">
                <a:latin typeface="Tahoma" panose="020B0604030504040204" pitchFamily="34" charset="0"/>
                <a:ea typeface="Tahoma" panose="020B0604030504040204" pitchFamily="34" charset="0"/>
                <a:cs typeface="Tahoma" panose="020B0604030504040204" pitchFamily="34" charset="0"/>
              </a:rPr>
              <a:t>Abecip</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Giberto</a:t>
            </a:r>
            <a:r>
              <a:rPr lang="pt-BR" sz="1400" dirty="0">
                <a:latin typeface="Tahoma" panose="020B0604030504040204" pitchFamily="34" charset="0"/>
                <a:ea typeface="Tahoma" panose="020B0604030504040204" pitchFamily="34" charset="0"/>
                <a:cs typeface="Tahoma" panose="020B0604030504040204" pitchFamily="34" charset="0"/>
              </a:rPr>
              <a:t> Abreu ( VP ) e Felipe Pontual ( diretor )</a:t>
            </a:r>
          </a:p>
          <a:p>
            <a:pPr marL="793750" lvl="1"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Secovi- Celso </a:t>
            </a:r>
            <a:r>
              <a:rPr lang="pt-BR" sz="1400" dirty="0" err="1">
                <a:latin typeface="Tahoma" panose="020B0604030504040204" pitchFamily="34" charset="0"/>
                <a:ea typeface="Tahoma" panose="020B0604030504040204" pitchFamily="34" charset="0"/>
                <a:cs typeface="Tahoma" panose="020B0604030504040204" pitchFamily="34" charset="0"/>
              </a:rPr>
              <a:t>Petrucci</a:t>
            </a:r>
            <a:endParaRPr lang="pt-BR" sz="1400" dirty="0">
              <a:latin typeface="Tahoma" panose="020B0604030504040204" pitchFamily="34" charset="0"/>
              <a:ea typeface="Tahoma" panose="020B0604030504040204" pitchFamily="34" charset="0"/>
              <a:cs typeface="Tahoma" panose="020B0604030504040204" pitchFamily="34" charset="0"/>
            </a:endParaRPr>
          </a:p>
          <a:p>
            <a:pPr marL="793750" lvl="1"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Gustavo Loyola</a:t>
            </a:r>
          </a:p>
          <a:p>
            <a:pPr marL="793750" lvl="1"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Abrainc- França, Jairo e Renato</a:t>
            </a:r>
          </a:p>
          <a:p>
            <a:pPr fontAlgn="auto">
              <a:spcAft>
                <a:spcPts val="0"/>
              </a:spcAft>
            </a:pPr>
            <a:endParaRPr lang="pt-BR" dirty="0" smtClean="0"/>
          </a:p>
          <a:p>
            <a:pPr marL="685800" lvl="2" indent="0" fontAlgn="auto">
              <a:spcAft>
                <a:spcPts val="0"/>
              </a:spcAft>
              <a:buFont typeface="Arial" panose="020B0604020202020204" pitchFamily="34" charset="0"/>
              <a:buNone/>
            </a:pPr>
            <a:endParaRPr lang="pt-BR" sz="2100" dirty="0" smtClean="0"/>
          </a:p>
          <a:p>
            <a:pPr lvl="3" fontAlgn="auto">
              <a:spcAft>
                <a:spcPts val="0"/>
              </a:spcAft>
            </a:pPr>
            <a:endParaRPr lang="pt-BR" dirty="0" smtClean="0"/>
          </a:p>
          <a:p>
            <a:pPr lvl="3" fontAlgn="auto">
              <a:spcAft>
                <a:spcPts val="0"/>
              </a:spcAft>
            </a:pPr>
            <a:endParaRPr lang="pt-BR" dirty="0"/>
          </a:p>
        </p:txBody>
      </p:sp>
      <p:sp>
        <p:nvSpPr>
          <p:cNvPr id="7" name="Espaço Reservado para Conteúdo 2"/>
          <p:cNvSpPr txBox="1">
            <a:spLocks/>
          </p:cNvSpPr>
          <p:nvPr/>
        </p:nvSpPr>
        <p:spPr>
          <a:xfrm>
            <a:off x="-180528" y="2852936"/>
            <a:ext cx="4531164" cy="30243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endParaRPr lang="pt-BR" sz="1500" i="1" dirty="0" smtClean="0">
              <a:latin typeface="Tahoma" panose="020B0604030504040204" pitchFamily="34" charset="0"/>
              <a:ea typeface="Tahoma" panose="020B0604030504040204" pitchFamily="34" charset="0"/>
              <a:cs typeface="Tahoma" panose="020B0604030504040204" pitchFamily="34" charset="0"/>
            </a:endParaRPr>
          </a:p>
          <a:p>
            <a:pPr marL="444500" indent="-177800" algn="just">
              <a:lnSpc>
                <a:spcPct val="110000"/>
              </a:lnSpc>
              <a:spcBef>
                <a:spcPts val="400"/>
              </a:spcBef>
              <a:buClr>
                <a:schemeClr val="tx1"/>
              </a:buClr>
              <a:buFont typeface="Tahoma" panose="020B0604030504040204" pitchFamily="34" charset="0"/>
              <a:buChar char="›"/>
            </a:pPr>
            <a:r>
              <a:rPr lang="pt-BR" sz="1500" b="1" dirty="0" smtClean="0">
                <a:latin typeface="Tahoma" panose="020B0604030504040204" pitchFamily="34" charset="0"/>
                <a:ea typeface="Tahoma" panose="020B0604030504040204" pitchFamily="34" charset="0"/>
                <a:cs typeface="Tahoma" panose="020B0604030504040204" pitchFamily="34" charset="0"/>
              </a:rPr>
              <a:t>Resumo:</a:t>
            </a:r>
          </a:p>
          <a:p>
            <a:pPr marL="793750" lvl="1" indent="-177800" algn="just">
              <a:lnSpc>
                <a:spcPct val="110000"/>
              </a:lnSpc>
              <a:spcBef>
                <a:spcPts val="400"/>
              </a:spcBef>
              <a:buClr>
                <a:schemeClr val="tx1"/>
              </a:buClr>
              <a:buFont typeface="Tahoma" panose="020B0604030504040204" pitchFamily="34" charset="0"/>
              <a:buChar char="›"/>
            </a:pPr>
            <a:r>
              <a:rPr lang="pt-BR" sz="1500" dirty="0" smtClean="0">
                <a:latin typeface="Tahoma" panose="020B0604030504040204" pitchFamily="34" charset="0"/>
                <a:ea typeface="Tahoma" panose="020B0604030504040204" pitchFamily="34" charset="0"/>
                <a:cs typeface="Tahoma" panose="020B0604030504040204" pitchFamily="34" charset="0"/>
              </a:rPr>
              <a:t>Caderneta de Poupança teve saque dos investidores e poupadores estão com orçamento restrito,</a:t>
            </a:r>
          </a:p>
          <a:p>
            <a:pPr marL="793750" lvl="1" indent="-177800" algn="just">
              <a:lnSpc>
                <a:spcPct val="110000"/>
              </a:lnSpc>
              <a:spcBef>
                <a:spcPts val="400"/>
              </a:spcBef>
              <a:buClr>
                <a:schemeClr val="tx1"/>
              </a:buClr>
              <a:buFont typeface="Tahoma" panose="020B0604030504040204" pitchFamily="34" charset="0"/>
              <a:buChar char="›"/>
            </a:pPr>
            <a:r>
              <a:rPr lang="pt-BR" sz="1500" dirty="0" smtClean="0">
                <a:latin typeface="Tahoma" panose="020B0604030504040204" pitchFamily="34" charset="0"/>
                <a:ea typeface="Tahoma" panose="020B0604030504040204" pitchFamily="34" charset="0"/>
                <a:cs typeface="Tahoma" panose="020B0604030504040204" pitchFamily="34" charset="0"/>
              </a:rPr>
              <a:t>Hoje Caderneta de Poupança tem saldo de R$ 508( 31 de maio) bilhões,</a:t>
            </a:r>
          </a:p>
          <a:p>
            <a:pPr marL="793750" lvl="1" indent="-177800" algn="just">
              <a:lnSpc>
                <a:spcPct val="110000"/>
              </a:lnSpc>
              <a:spcBef>
                <a:spcPts val="400"/>
              </a:spcBef>
              <a:buClr>
                <a:schemeClr val="tx1"/>
              </a:buClr>
              <a:buFont typeface="Tahoma" panose="020B0604030504040204" pitchFamily="34" charset="0"/>
              <a:buChar char="›"/>
            </a:pPr>
            <a:r>
              <a:rPr lang="pt-BR" sz="1500" dirty="0" smtClean="0">
                <a:latin typeface="Tahoma" panose="020B0604030504040204" pitchFamily="34" charset="0"/>
                <a:ea typeface="Tahoma" panose="020B0604030504040204" pitchFamily="34" charset="0"/>
                <a:cs typeface="Tahoma" panose="020B0604030504040204" pitchFamily="34" charset="0"/>
              </a:rPr>
              <a:t>Final do ano Caderneta de Poupança terá de R$ 460 a R$ 480 bilhões,</a:t>
            </a:r>
          </a:p>
          <a:p>
            <a:pPr marL="342900" lvl="1" indent="0" fontAlgn="auto">
              <a:spcAft>
                <a:spcPts val="0"/>
              </a:spcAft>
              <a:buFont typeface="Arial" panose="020B0604020202020204" pitchFamily="34" charset="0"/>
              <a:buNone/>
            </a:pPr>
            <a:endParaRPr lang="pt-BR" sz="2100" dirty="0"/>
          </a:p>
        </p:txBody>
      </p:sp>
      <p:pic>
        <p:nvPicPr>
          <p:cNvPr id="10" name="Imagem 9"/>
          <p:cNvPicPr>
            <a:picLocks noChangeAspect="1"/>
          </p:cNvPicPr>
          <p:nvPr/>
        </p:nvPicPr>
        <p:blipFill rotWithShape="1">
          <a:blip r:embed="rId2" cstate="print">
            <a:extLst>
              <a:ext uri="{28A0092B-C50C-407E-A947-70E740481C1C}">
                <a14:useLocalDpi xmlns:a14="http://schemas.microsoft.com/office/drawing/2010/main" val="0"/>
              </a:ext>
            </a:extLst>
          </a:blip>
          <a:srcRect t="30882"/>
          <a:stretch/>
        </p:blipFill>
        <p:spPr>
          <a:xfrm rot="16200000">
            <a:off x="5083599" y="-1603002"/>
            <a:ext cx="343939" cy="9144000"/>
          </a:xfrm>
          <a:prstGeom prst="rect">
            <a:avLst/>
          </a:prstGeom>
        </p:spPr>
      </p:pic>
      <p:sp>
        <p:nvSpPr>
          <p:cNvPr id="11" name="Espaço Reservado para Conteúdo 2"/>
          <p:cNvSpPr txBox="1">
            <a:spLocks/>
          </p:cNvSpPr>
          <p:nvPr/>
        </p:nvSpPr>
        <p:spPr>
          <a:xfrm>
            <a:off x="4139952" y="2780928"/>
            <a:ext cx="4824536"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endParaRPr lang="pt-BR" dirty="0" smtClean="0">
              <a:solidFill>
                <a:schemeClr val="accent2"/>
              </a:solidFill>
            </a:endParaRPr>
          </a:p>
          <a:p>
            <a:pPr marL="508000" indent="-177800" algn="just">
              <a:lnSpc>
                <a:spcPct val="110000"/>
              </a:lnSpc>
              <a:spcBef>
                <a:spcPts val="400"/>
              </a:spcBef>
              <a:buClr>
                <a:schemeClr val="tx1"/>
              </a:buClr>
              <a:buFont typeface="Tahoma" panose="020B060403050404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Conclusão</a:t>
            </a:r>
            <a:r>
              <a:rPr lang="pt-BR" sz="1400" b="1" dirty="0" smtClean="0">
                <a:latin typeface="Tahoma" panose="020B0604030504040204" pitchFamily="34" charset="0"/>
                <a:ea typeface="Tahoma" panose="020B0604030504040204" pitchFamily="34" charset="0"/>
                <a:cs typeface="Tahoma" panose="020B0604030504040204" pitchFamily="34" charset="0"/>
              </a:rPr>
              <a:t>:</a:t>
            </a:r>
            <a:endParaRPr lang="pt-BR" sz="1400" dirty="0">
              <a:latin typeface="Tahoma" panose="020B0604030504040204" pitchFamily="34" charset="0"/>
              <a:ea typeface="Tahoma" panose="020B0604030504040204" pitchFamily="34" charset="0"/>
              <a:cs typeface="Tahoma" panose="020B0604030504040204" pitchFamily="34" charset="0"/>
            </a:endParaRPr>
          </a:p>
          <a:p>
            <a:pPr marL="850900" lvl="1"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Caderneta de Poupança não pode ser a única fonte de </a:t>
            </a:r>
            <a:r>
              <a:rPr lang="pt-BR" sz="1400" dirty="0" err="1">
                <a:latin typeface="Tahoma" panose="020B0604030504040204" pitchFamily="34" charset="0"/>
                <a:ea typeface="Tahoma" panose="020B0604030504040204" pitchFamily="34" charset="0"/>
                <a:cs typeface="Tahoma" panose="020B0604030504040204" pitchFamily="34" charset="0"/>
              </a:rPr>
              <a:t>funding</a:t>
            </a:r>
            <a:r>
              <a:rPr lang="pt-BR" sz="1400" dirty="0">
                <a:latin typeface="Tahoma" panose="020B0604030504040204" pitchFamily="34" charset="0"/>
                <a:ea typeface="Tahoma" panose="020B0604030504040204" pitchFamily="34" charset="0"/>
                <a:cs typeface="Tahoma" panose="020B0604030504040204" pitchFamily="34" charset="0"/>
              </a:rPr>
              <a:t> no futuro</a:t>
            </a:r>
          </a:p>
          <a:p>
            <a:pPr marL="850900" lvl="1"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Atualmente, captação de mercado devido as taxas de juros restringe e inibe os </a:t>
            </a:r>
            <a:r>
              <a:rPr lang="pt-BR" sz="1400" dirty="0" smtClean="0">
                <a:latin typeface="Tahoma" panose="020B0604030504040204" pitchFamily="34" charset="0"/>
                <a:ea typeface="Tahoma" panose="020B0604030504040204" pitchFamily="34" charset="0"/>
                <a:cs typeface="Tahoma" panose="020B0604030504040204" pitchFamily="34" charset="0"/>
              </a:rPr>
              <a:t>tomadores</a:t>
            </a:r>
          </a:p>
          <a:p>
            <a:pPr marL="393700" indent="-177800" algn="just">
              <a:lnSpc>
                <a:spcPct val="110000"/>
              </a:lnSpc>
              <a:spcBef>
                <a:spcPts val="400"/>
              </a:spcBef>
              <a:buClr>
                <a:schemeClr val="tx1"/>
              </a:buClr>
              <a:buFont typeface="Tahoma" panose="020B0604030504040204" pitchFamily="34" charset="0"/>
              <a:buChar char="›"/>
            </a:pPr>
            <a:endParaRPr lang="pt-BR" sz="1400" b="1" dirty="0">
              <a:latin typeface="Tahoma" panose="020B0604030504040204" pitchFamily="34" charset="0"/>
              <a:ea typeface="Tahoma" panose="020B0604030504040204" pitchFamily="34" charset="0"/>
              <a:cs typeface="Tahoma" panose="020B0604030504040204" pitchFamily="34" charset="0"/>
            </a:endParaRPr>
          </a:p>
          <a:p>
            <a:pPr lvl="1" fontAlgn="auto">
              <a:spcAft>
                <a:spcPts val="0"/>
              </a:spcAft>
            </a:pPr>
            <a:endParaRPr lang="pt-BR" dirty="0"/>
          </a:p>
        </p:txBody>
      </p:sp>
      <p:sp>
        <p:nvSpPr>
          <p:cNvPr id="3" name="Retângulo 2"/>
          <p:cNvSpPr/>
          <p:nvPr/>
        </p:nvSpPr>
        <p:spPr>
          <a:xfrm>
            <a:off x="1115616" y="5517232"/>
            <a:ext cx="6840760" cy="566309"/>
          </a:xfrm>
          <a:prstGeom prst="rect">
            <a:avLst/>
          </a:prstGeom>
        </p:spPr>
        <p:txBody>
          <a:bodyPr wrap="square">
            <a:spAutoFit/>
          </a:bodyPr>
          <a:lstStyle/>
          <a:p>
            <a:pPr marL="215900" indent="0" algn="just">
              <a:lnSpc>
                <a:spcPct val="110000"/>
              </a:lnSpc>
              <a:spcBef>
                <a:spcPts val="400"/>
              </a:spcBef>
              <a:buClr>
                <a:schemeClr val="tx1"/>
              </a:buClr>
              <a:buNone/>
            </a:pPr>
            <a:r>
              <a:rPr lang="pt-BR" sz="1400" b="1" dirty="0">
                <a:latin typeface="Tahoma" panose="020B0604030504040204" pitchFamily="34" charset="0"/>
                <a:ea typeface="Tahoma" panose="020B0604030504040204" pitchFamily="34" charset="0"/>
                <a:cs typeface="Tahoma" panose="020B0604030504040204" pitchFamily="34" charset="0"/>
              </a:rPr>
              <a:t>Necessidade de sistema de transição, até a redução de taxa de juros para manter o mercado funcionando</a:t>
            </a:r>
          </a:p>
        </p:txBody>
      </p:sp>
      <p:sp>
        <p:nvSpPr>
          <p:cNvPr id="12" name="Retângulo 11"/>
          <p:cNvSpPr/>
          <p:nvPr/>
        </p:nvSpPr>
        <p:spPr>
          <a:xfrm>
            <a:off x="1331640" y="5517232"/>
            <a:ext cx="6624736" cy="57606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9453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Reuniões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18/6 e 21/7</a:t>
            </a: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47058" y="260648"/>
            <a:ext cx="2508718" cy="276999"/>
          </a:xfrm>
          <a:prstGeom prst="rect">
            <a:avLst/>
          </a:prstGeom>
          <a:solidFill>
            <a:schemeClr val="accent1"/>
          </a:solidFill>
        </p:spPr>
        <p:txBody>
          <a:bodyPr wrap="square" lIns="36000" rIns="36000" rtlCol="0" anchor="t" anchorCtr="0">
            <a:spAutoFit/>
          </a:bodyPr>
          <a:lstStyle/>
          <a:p>
            <a:pPr marL="447675"/>
            <a:r>
              <a:rPr lang="pt-BR" sz="1200" dirty="0"/>
              <a:t>O </a:t>
            </a:r>
            <a:r>
              <a:rPr lang="pt-BR" sz="1200" dirty="0" err="1"/>
              <a:t>Funding</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 name="CaixaDeTexto 11"/>
          <p:cNvSpPr txBox="1"/>
          <p:nvPr/>
        </p:nvSpPr>
        <p:spPr>
          <a:xfrm>
            <a:off x="47058" y="260648"/>
            <a:ext cx="2508718"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O </a:t>
            </a:r>
            <a:r>
              <a:rPr lang="pt-BR" sz="14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Funding</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 name="CaixaDeTexto 12"/>
          <p:cNvSpPr txBox="1"/>
          <p:nvPr/>
        </p:nvSpPr>
        <p:spPr>
          <a:xfrm>
            <a:off x="456307" y="836712"/>
            <a:ext cx="8687693" cy="3374257"/>
          </a:xfrm>
          <a:prstGeom prst="rect">
            <a:avLst/>
          </a:prstGeom>
          <a:noFill/>
        </p:spPr>
        <p:txBody>
          <a:bodyPr wrap="square" rtlCol="0">
            <a:spAutoFit/>
          </a:bodyPr>
          <a:lstStyle/>
          <a:p>
            <a:r>
              <a:rPr lang="pt-BR" sz="1400" b="1" dirty="0" smtClean="0">
                <a:latin typeface="Tahoma" panose="020B0604030504040204" pitchFamily="34" charset="0"/>
                <a:ea typeface="Tahoma" panose="020B0604030504040204" pitchFamily="34" charset="0"/>
                <a:cs typeface="Tahoma" panose="020B0604030504040204" pitchFamily="34" charset="0"/>
              </a:rPr>
              <a:t>ABRAINC, ABECIP, Secovi, CEF, BB, Santander, BTG, </a:t>
            </a:r>
            <a:r>
              <a:rPr lang="pt-BR" sz="1400" b="1" dirty="0" err="1" smtClean="0">
                <a:latin typeface="Tahoma" panose="020B0604030504040204" pitchFamily="34" charset="0"/>
                <a:ea typeface="Tahoma" panose="020B0604030504040204" pitchFamily="34" charset="0"/>
                <a:cs typeface="Tahoma" panose="020B0604030504040204" pitchFamily="34" charset="0"/>
              </a:rPr>
              <a:t>Cobansa</a:t>
            </a:r>
            <a:r>
              <a:rPr lang="pt-BR" sz="1400" b="1" dirty="0" smtClean="0">
                <a:latin typeface="Tahoma" panose="020B0604030504040204" pitchFamily="34" charset="0"/>
                <a:ea typeface="Tahoma" panose="020B0604030504040204" pitchFamily="34" charset="0"/>
                <a:cs typeface="Tahoma" panose="020B0604030504040204" pitchFamily="34" charset="0"/>
              </a:rPr>
              <a:t> – 18/6</a:t>
            </a:r>
            <a:r>
              <a:rPr lang="pt-BR" sz="1400" dirty="0" smtClean="0">
                <a:latin typeface="Tahoma" panose="020B0604030504040204" pitchFamily="34" charset="0"/>
                <a:ea typeface="Tahoma" panose="020B0604030504040204" pitchFamily="34" charset="0"/>
                <a:cs typeface="Tahoma" panose="020B0604030504040204" pitchFamily="34" charset="0"/>
              </a:rPr>
              <a:t>:</a:t>
            </a:r>
          </a:p>
          <a:p>
            <a:endParaRPr lang="pt-BR" sz="1400" dirty="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Recursos da Poupança direcionados só para Pessoa Física, privilegiando imóveis novos.</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Limitar valor por financiamento.</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Criação de sistema hibrido de Taxa (poupança e mercado).</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Nova poupança atrelada a IPCA ou nova TR.</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Poupança Comprador, instrumento de longo prazo que permite ao comprador poupar para fazer frente ao valor da entrada.</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Verificar barreiras para que fundos de previdência invistam em </a:t>
            </a:r>
            <a:r>
              <a:rPr lang="pt-BR" sz="1400" dirty="0" err="1">
                <a:latin typeface="Tahoma" panose="020B0604030504040204" pitchFamily="34" charset="0"/>
                <a:ea typeface="Tahoma" panose="020B0604030504040204" pitchFamily="34" charset="0"/>
                <a:cs typeface="Tahoma" panose="020B0604030504040204" pitchFamily="34" charset="0"/>
              </a:rPr>
              <a:t>CRIs</a:t>
            </a:r>
            <a:r>
              <a:rPr lang="pt-BR" sz="1400" dirty="0">
                <a:latin typeface="Tahoma" panose="020B0604030504040204" pitchFamily="34" charset="0"/>
                <a:ea typeface="Tahoma" panose="020B0604030504040204" pitchFamily="34" charset="0"/>
                <a:cs typeface="Tahoma" panose="020B0604030504040204" pitchFamily="34" charset="0"/>
              </a:rPr>
              <a:t> e LIG.</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Tornar a LIG atrativa para investidores estrangeiros.</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Criar fundo de liquidez para </a:t>
            </a:r>
            <a:r>
              <a:rPr lang="pt-BR" sz="1400" dirty="0" err="1">
                <a:latin typeface="Tahoma" panose="020B0604030504040204" pitchFamily="34" charset="0"/>
                <a:ea typeface="Tahoma" panose="020B0604030504040204" pitchFamily="34" charset="0"/>
                <a:cs typeface="Tahoma" panose="020B0604030504040204" pitchFamily="34" charset="0"/>
              </a:rPr>
              <a:t>CRIs</a:t>
            </a:r>
            <a:r>
              <a:rPr lang="pt-BR" sz="1400" dirty="0">
                <a:latin typeface="Tahoma" panose="020B0604030504040204" pitchFamily="34" charset="0"/>
                <a:ea typeface="Tahoma" panose="020B0604030504040204" pitchFamily="34" charset="0"/>
                <a:cs typeface="Tahoma" panose="020B0604030504040204" pitchFamily="34" charset="0"/>
              </a:rPr>
              <a:t> e LIG</a:t>
            </a:r>
            <a:r>
              <a:rPr lang="pt-BR" sz="1200" dirty="0">
                <a:latin typeface="Tahoma" panose="020B0604030504040204" pitchFamily="34" charset="0"/>
                <a:ea typeface="Tahoma" panose="020B0604030504040204" pitchFamily="34" charset="0"/>
                <a:cs typeface="Tahoma" panose="020B0604030504040204" pitchFamily="34" charset="0"/>
              </a:rPr>
              <a:t>.</a:t>
            </a:r>
          </a:p>
          <a:p>
            <a:pPr lvl="1"/>
            <a:endParaRPr lang="pt-BR" sz="2000" dirty="0">
              <a:latin typeface="BlissL" panose="02000506030000020004" pitchFamily="2" charset="0"/>
            </a:endParaRPr>
          </a:p>
        </p:txBody>
      </p:sp>
      <p:sp>
        <p:nvSpPr>
          <p:cNvPr id="4" name="Retângulo 3"/>
          <p:cNvSpPr/>
          <p:nvPr/>
        </p:nvSpPr>
        <p:spPr>
          <a:xfrm>
            <a:off x="539552" y="4335640"/>
            <a:ext cx="8568952" cy="2045688"/>
          </a:xfrm>
          <a:prstGeom prst="rect">
            <a:avLst/>
          </a:prstGeom>
        </p:spPr>
        <p:txBody>
          <a:bodyPr wrap="square">
            <a:spAutoFit/>
          </a:bodyPr>
          <a:lstStyle/>
          <a:p>
            <a:r>
              <a:rPr lang="pt-BR" sz="1400" b="1" dirty="0">
                <a:latin typeface="Tahoma" panose="020B0604030504040204" pitchFamily="34" charset="0"/>
                <a:ea typeface="Tahoma" panose="020B0604030504040204" pitchFamily="34" charset="0"/>
                <a:cs typeface="Tahoma" panose="020B0604030504040204" pitchFamily="34" charset="0"/>
              </a:rPr>
              <a:t>ABRAINC, ABECIP, Secovi, CEF, BB, Santander, BTG, </a:t>
            </a:r>
            <a:r>
              <a:rPr lang="pt-BR" sz="1400" b="1" dirty="0" err="1">
                <a:latin typeface="Tahoma" panose="020B0604030504040204" pitchFamily="34" charset="0"/>
                <a:ea typeface="Tahoma" panose="020B0604030504040204" pitchFamily="34" charset="0"/>
                <a:cs typeface="Tahoma" panose="020B0604030504040204" pitchFamily="34" charset="0"/>
              </a:rPr>
              <a:t>Cobansa</a:t>
            </a:r>
            <a:r>
              <a:rPr lang="pt-BR" sz="1400" b="1" dirty="0">
                <a:latin typeface="Tahoma" panose="020B0604030504040204" pitchFamily="34" charset="0"/>
                <a:ea typeface="Tahoma" panose="020B0604030504040204" pitchFamily="34" charset="0"/>
                <a:cs typeface="Tahoma" panose="020B0604030504040204" pitchFamily="34" charset="0"/>
              </a:rPr>
              <a:t> – 21</a:t>
            </a:r>
            <a:r>
              <a:rPr lang="pt-BR" sz="1400" b="1" dirty="0" smtClean="0">
                <a:latin typeface="Tahoma" panose="020B0604030504040204" pitchFamily="34" charset="0"/>
                <a:ea typeface="Tahoma" panose="020B0604030504040204" pitchFamily="34" charset="0"/>
                <a:cs typeface="Tahoma" panose="020B0604030504040204" pitchFamily="34" charset="0"/>
              </a:rPr>
              <a:t>/:</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Planilha modelo financiamento IPCA</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Possíveis investidores e mudanças necessárias</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Fundo de liquidez e seus participantes/ </a:t>
            </a:r>
            <a:r>
              <a:rPr lang="pt-BR" sz="1400" dirty="0" err="1">
                <a:latin typeface="Tahoma" panose="020B0604030504040204" pitchFamily="34" charset="0"/>
                <a:ea typeface="Tahoma" panose="020B0604030504040204" pitchFamily="34" charset="0"/>
                <a:cs typeface="Tahoma" panose="020B0604030504040204" pitchFamily="34" charset="0"/>
              </a:rPr>
              <a:t>equity</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holders</a:t>
            </a:r>
            <a:endParaRPr lang="pt-BR" sz="1400" dirty="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Alternativa de mudança na fórmula da TR</a:t>
            </a:r>
          </a:p>
          <a:p>
            <a:r>
              <a:rPr lang="pt-BR" sz="2400" dirty="0">
                <a:latin typeface="BlissL" panose="02000506030000020004" pitchFamily="2" charset="0"/>
              </a:rPr>
              <a:t> </a:t>
            </a:r>
          </a:p>
        </p:txBody>
      </p:sp>
      <p:pic>
        <p:nvPicPr>
          <p:cNvPr id="15"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348002" y="-501045"/>
            <a:ext cx="419813" cy="9144000"/>
          </a:xfrm>
          <a:prstGeom prst="rect">
            <a:avLst/>
          </a:prstGeom>
        </p:spPr>
      </p:pic>
    </p:spTree>
    <p:extLst>
      <p:ext uri="{BB962C8B-B14F-4D97-AF65-F5344CB8AC3E}">
        <p14:creationId xmlns:p14="http://schemas.microsoft.com/office/powerpoint/2010/main" val="353354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O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FGTS  - o PL 1358/2015</a:t>
            </a: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47058" y="260648"/>
            <a:ext cx="2508718"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Mesas de Trabalho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CaixaDeTexto 4"/>
          <p:cNvSpPr txBox="1"/>
          <p:nvPr/>
        </p:nvSpPr>
        <p:spPr>
          <a:xfrm>
            <a:off x="251520" y="836712"/>
            <a:ext cx="8687693" cy="5244513"/>
          </a:xfrm>
          <a:prstGeom prst="rect">
            <a:avLst/>
          </a:prstGeom>
          <a:noFill/>
        </p:spPr>
        <p:txBody>
          <a:bodyPr wrap="square" rtlCol="0">
            <a:spAutoFit/>
          </a:bodyPr>
          <a:lstStyle/>
          <a:p>
            <a:pPr algn="just"/>
            <a:r>
              <a:rPr lang="pt-BR" sz="1400" b="1" dirty="0" smtClean="0">
                <a:latin typeface="Tahoma" panose="020B0604030504040204" pitchFamily="34" charset="0"/>
                <a:ea typeface="Tahoma" panose="020B0604030504040204" pitchFamily="34" charset="0"/>
                <a:cs typeface="Tahoma" panose="020B0604030504040204" pitchFamily="34" charset="0"/>
              </a:rPr>
              <a:t>Ameaça à solvência</a:t>
            </a:r>
            <a:r>
              <a:rPr lang="pt-BR" sz="1400" b="1" dirty="0">
                <a:latin typeface="Tahoma" panose="020B0604030504040204" pitchFamily="34" charset="0"/>
                <a:ea typeface="Tahoma" panose="020B0604030504040204" pitchFamily="34" charset="0"/>
                <a:cs typeface="Tahoma" panose="020B0604030504040204" pitchFamily="34" charset="0"/>
              </a:rPr>
              <a:t> do </a:t>
            </a:r>
            <a:r>
              <a:rPr lang="pt-BR" sz="1400" b="1" dirty="0" smtClean="0">
                <a:latin typeface="Tahoma" panose="020B0604030504040204" pitchFamily="34" charset="0"/>
                <a:ea typeface="Tahoma" panose="020B0604030504040204" pitchFamily="34" charset="0"/>
                <a:cs typeface="Tahoma" panose="020B0604030504040204" pitchFamily="34" charset="0"/>
              </a:rPr>
              <a:t>FGTS</a:t>
            </a:r>
          </a:p>
          <a:p>
            <a:pPr marL="393700"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Descasamento de duration e remuneração entre ativos e passivos do Fundo</a:t>
            </a:r>
          </a:p>
          <a:p>
            <a:pPr marL="850900" lvl="1"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Ativos: incluem projetos de longo prazo e rendimentos líquidos inferiores a TR + 6%. </a:t>
            </a:r>
          </a:p>
          <a:p>
            <a:pPr marL="850900" lvl="1"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Passivos: nos últimos 3 anos</a:t>
            </a:r>
            <a:r>
              <a:rPr lang="pt-BR" sz="1400" dirty="0" smtClean="0">
                <a:latin typeface="Tahoma" panose="020B0604030504040204" pitchFamily="34" charset="0"/>
                <a:ea typeface="Tahoma" panose="020B0604030504040204" pitchFamily="34" charset="0"/>
                <a:cs typeface="Tahoma" panose="020B0604030504040204" pitchFamily="34" charset="0"/>
              </a:rPr>
              <a:t>, mesmo com pleno emprego, saques de 26-28% dos passivos. </a:t>
            </a:r>
          </a:p>
          <a:p>
            <a:pPr lvl="1" algn="just"/>
            <a:endParaRPr lang="pt-BR" sz="1200" dirty="0">
              <a:latin typeface="Tahoma" panose="020B0604030504040204" pitchFamily="34" charset="0"/>
              <a:ea typeface="Tahoma" panose="020B0604030504040204" pitchFamily="34" charset="0"/>
              <a:cs typeface="Tahoma" panose="020B0604030504040204" pitchFamily="34" charset="0"/>
            </a:endParaRPr>
          </a:p>
          <a:p>
            <a:pPr algn="just"/>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lgn="just"/>
            <a:r>
              <a:rPr lang="pt-BR" sz="1400" b="1" dirty="0" smtClean="0">
                <a:latin typeface="Tahoma" panose="020B0604030504040204" pitchFamily="34" charset="0"/>
                <a:ea typeface="Tahoma" panose="020B0604030504040204" pitchFamily="34" charset="0"/>
                <a:cs typeface="Tahoma" panose="020B0604030504040204" pitchFamily="34" charset="0"/>
              </a:rPr>
              <a:t>Descontinuidade </a:t>
            </a:r>
            <a:r>
              <a:rPr lang="pt-BR" sz="1400" b="1" dirty="0">
                <a:latin typeface="Tahoma" panose="020B0604030504040204" pitchFamily="34" charset="0"/>
                <a:ea typeface="Tahoma" panose="020B0604030504040204" pitchFamily="34" charset="0"/>
                <a:cs typeface="Tahoma" panose="020B0604030504040204" pitchFamily="34" charset="0"/>
              </a:rPr>
              <a:t>do Faixa 2 do </a:t>
            </a:r>
            <a:r>
              <a:rPr lang="pt-BR" sz="1400" b="1" dirty="0" smtClean="0">
                <a:latin typeface="Tahoma" panose="020B0604030504040204" pitchFamily="34" charset="0"/>
                <a:ea typeface="Tahoma" panose="020B0604030504040204" pitchFamily="34" charset="0"/>
                <a:cs typeface="Tahoma" panose="020B0604030504040204" pitchFamily="34" charset="0"/>
              </a:rPr>
              <a:t>MCMV</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393700"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Faixa 2 é dependente de poucos recursos do Tesouro e solução socialmente superior. </a:t>
            </a:r>
          </a:p>
          <a:p>
            <a:pPr marL="393700"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PL inviabilizaria Faixa 2:</a:t>
            </a:r>
          </a:p>
          <a:p>
            <a:pPr marL="850900" lvl="1"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Impossibilidade de FGTS disponibilizar subsídios, pela inexistência de acúmulo de lucro</a:t>
            </a:r>
          </a:p>
          <a:p>
            <a:pPr marL="850900" lvl="1"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Taxas majoradas em &gt; 3 pp, reduzindo drasticamente capacidade de financiamento das famílias</a:t>
            </a:r>
          </a:p>
          <a:p>
            <a:pPr marL="393700"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Famílias cobertas pelo Faixa 2 (R$1600-3275) ficariam sem solução de moradia</a:t>
            </a:r>
          </a:p>
          <a:p>
            <a:pPr algn="just"/>
            <a:endParaRPr lang="pt-BR" sz="1400" dirty="0">
              <a:latin typeface="Tahoma" panose="020B0604030504040204" pitchFamily="34" charset="0"/>
              <a:ea typeface="Tahoma" panose="020B0604030504040204" pitchFamily="34" charset="0"/>
              <a:cs typeface="Tahoma" panose="020B0604030504040204" pitchFamily="34" charset="0"/>
            </a:endParaRPr>
          </a:p>
          <a:p>
            <a:pPr algn="just"/>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lgn="just"/>
            <a:r>
              <a:rPr lang="pt-BR" sz="1400" b="1" dirty="0" smtClean="0">
                <a:latin typeface="Tahoma" panose="020B0604030504040204" pitchFamily="34" charset="0"/>
                <a:ea typeface="Tahoma" panose="020B0604030504040204" pitchFamily="34" charset="0"/>
                <a:cs typeface="Tahoma" panose="020B0604030504040204" pitchFamily="34" charset="0"/>
              </a:rPr>
              <a:t>Benefício </a:t>
            </a:r>
            <a:r>
              <a:rPr lang="pt-BR" sz="1400" b="1" dirty="0">
                <a:latin typeface="Tahoma" panose="020B0604030504040204" pitchFamily="34" charset="0"/>
                <a:ea typeface="Tahoma" panose="020B0604030504040204" pitchFamily="34" charset="0"/>
                <a:cs typeface="Tahoma" panose="020B0604030504040204" pitchFamily="34" charset="0"/>
              </a:rPr>
              <a:t>de  quotistas de maior poder aquisitivo em prejuízo dos de menor </a:t>
            </a:r>
            <a:r>
              <a:rPr lang="pt-BR" sz="1400" b="1" dirty="0" smtClean="0">
                <a:latin typeface="Tahoma" panose="020B0604030504040204" pitchFamily="34" charset="0"/>
                <a:ea typeface="Tahoma" panose="020B0604030504040204" pitchFamily="34" charset="0"/>
                <a:cs typeface="Tahoma" panose="020B0604030504040204" pitchFamily="34" charset="0"/>
              </a:rPr>
              <a:t>renda</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271463"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FGTS representa um grande mecanismo de distribuição de renda</a:t>
            </a:r>
          </a:p>
          <a:p>
            <a:pPr marL="728663" lvl="2"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Concentração em &gt; poder aquisitivo: 6% das contas representam 64% do passivo do fundo</a:t>
            </a:r>
          </a:p>
          <a:p>
            <a:pPr marL="728663" lvl="2"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91% dos subsídios são direcionados para famílias de até 4 s.m. </a:t>
            </a:r>
          </a:p>
          <a:p>
            <a:pPr marL="271463" indent="-177800"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PL reduziria rentabilidade de famílias de menor poder aquisitivo e aumentaria a das de maior</a:t>
            </a:r>
          </a:p>
          <a:p>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6" name="Imagem 5"/>
          <p:cNvPicPr>
            <a:picLocks noChangeAspect="1"/>
          </p:cNvPicPr>
          <p:nvPr/>
        </p:nvPicPr>
        <p:blipFill rotWithShape="1">
          <a:blip r:embed="rId2" cstate="print">
            <a:extLst>
              <a:ext uri="{28A0092B-C50C-407E-A947-70E740481C1C}">
                <a14:useLocalDpi xmlns:a14="http://schemas.microsoft.com/office/drawing/2010/main" val="0"/>
              </a:ext>
            </a:extLst>
          </a:blip>
          <a:srcRect t="30882"/>
          <a:stretch/>
        </p:blipFill>
        <p:spPr>
          <a:xfrm rot="16200000">
            <a:off x="5443639" y="-2411190"/>
            <a:ext cx="343939" cy="9144000"/>
          </a:xfrm>
          <a:prstGeom prst="rect">
            <a:avLst/>
          </a:prstGeom>
        </p:spPr>
      </p:pic>
      <p:pic>
        <p:nvPicPr>
          <p:cNvPr id="9" name="Imagem 8"/>
          <p:cNvPicPr>
            <a:picLocks noChangeAspect="1"/>
          </p:cNvPicPr>
          <p:nvPr/>
        </p:nvPicPr>
        <p:blipFill rotWithShape="1">
          <a:blip r:embed="rId2" cstate="print">
            <a:extLst>
              <a:ext uri="{28A0092B-C50C-407E-A947-70E740481C1C}">
                <a14:useLocalDpi xmlns:a14="http://schemas.microsoft.com/office/drawing/2010/main" val="0"/>
              </a:ext>
            </a:extLst>
          </a:blip>
          <a:srcRect t="30882"/>
          <a:stretch/>
        </p:blipFill>
        <p:spPr>
          <a:xfrm rot="16200000">
            <a:off x="5443638" y="-394966"/>
            <a:ext cx="343939" cy="9144000"/>
          </a:xfrm>
          <a:prstGeom prst="rect">
            <a:avLst/>
          </a:prstGeom>
        </p:spPr>
      </p:pic>
    </p:spTree>
    <p:extLst>
      <p:ext uri="{BB962C8B-B14F-4D97-AF65-F5344CB8AC3E}">
        <p14:creationId xmlns:p14="http://schemas.microsoft.com/office/powerpoint/2010/main" val="73620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Anexos</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spTree>
    <p:extLst>
      <p:ext uri="{BB962C8B-B14F-4D97-AF65-F5344CB8AC3E}">
        <p14:creationId xmlns:p14="http://schemas.microsoft.com/office/powerpoint/2010/main" val="3928778888"/>
      </p:ext>
    </p:extLst>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1203542"/>
            <a:ext cx="192565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NÃO poderá: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cxnSp>
        <p:nvCxnSpPr>
          <p:cNvPr id="13" name="Conector reto 12"/>
          <p:cNvCxnSpPr/>
          <p:nvPr/>
        </p:nvCxnSpPr>
        <p:spPr>
          <a:xfrm>
            <a:off x="2162175" y="1377363"/>
            <a:ext cx="637026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tângulo 9"/>
          <p:cNvSpPr/>
          <p:nvPr/>
        </p:nvSpPr>
        <p:spPr>
          <a:xfrm>
            <a:off x="828619" y="1700808"/>
            <a:ext cx="7842082" cy="3103414"/>
          </a:xfrm>
          <a:prstGeom prst="rect">
            <a:avLst/>
          </a:prstGeom>
        </p:spPr>
        <p:txBody>
          <a:bodyPr wrap="square">
            <a:spAutoFit/>
          </a:bodyPr>
          <a:lstStyle/>
          <a:p>
            <a:pPr algn="just">
              <a:spcBef>
                <a:spcPts val="1000"/>
              </a:spcBef>
            </a:pPr>
            <a:r>
              <a:rPr lang="pt-BR" sz="1400" dirty="0">
                <a:latin typeface="Tahoma" panose="020B0604030504040204" pitchFamily="34" charset="0"/>
                <a:ea typeface="Tahoma" panose="020B0604030504040204" pitchFamily="34" charset="0"/>
                <a:cs typeface="Tahoma" panose="020B0604030504040204" pitchFamily="34" charset="0"/>
              </a:rPr>
              <a:t>Discutir ou trocar informações que tratem de ou sugiram:</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indent="-180975" algn="just">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Preços </a:t>
            </a:r>
            <a:r>
              <a:rPr lang="pt-BR" sz="1400" dirty="0">
                <a:latin typeface="Tahoma" panose="020B0604030504040204" pitchFamily="34" charset="0"/>
                <a:ea typeface="Tahoma" panose="020B0604030504040204" pitchFamily="34" charset="0"/>
                <a:cs typeface="Tahoma" panose="020B0604030504040204" pitchFamily="34" charset="0"/>
              </a:rPr>
              <a:t>praticados por sua empresa, alterações ou projeções de preços, remarcações, descontos ou política, provisões, condições de crédito ou dados relativos a atribuição de preços, custos, produção, capacidade, inventários, vendas de forma individualizada e outros dados correlatos;</a:t>
            </a:r>
          </a:p>
          <a:p>
            <a:pPr marL="180975" indent="-180975" algn="just">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Perspectivas </a:t>
            </a:r>
            <a:r>
              <a:rPr lang="pt-BR" sz="1400" dirty="0">
                <a:latin typeface="Tahoma" panose="020B0604030504040204" pitchFamily="34" charset="0"/>
                <a:ea typeface="Tahoma" panose="020B0604030504040204" pitchFamily="34" charset="0"/>
                <a:cs typeface="Tahoma" panose="020B0604030504040204" pitchFamily="34" charset="0"/>
              </a:rPr>
              <a:t>ou projeções de mercado, capacidade atual ou futura e inventários;</a:t>
            </a:r>
          </a:p>
          <a:p>
            <a:pPr marL="180975" indent="-180975" algn="just">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Ofertas </a:t>
            </a:r>
            <a:r>
              <a:rPr lang="pt-BR" sz="1400" dirty="0">
                <a:latin typeface="Tahoma" panose="020B0604030504040204" pitchFamily="34" charset="0"/>
                <a:ea typeface="Tahoma" panose="020B0604030504040204" pitchFamily="34" charset="0"/>
                <a:cs typeface="Tahoma" panose="020B0604030504040204" pitchFamily="34" charset="0"/>
              </a:rPr>
              <a:t>a serem oferecidas para empreendimentos específicos;</a:t>
            </a:r>
          </a:p>
          <a:p>
            <a:pPr marL="180975" indent="-180975" algn="just">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Assuntos </a:t>
            </a:r>
            <a:r>
              <a:rPr lang="pt-BR" sz="1400" dirty="0">
                <a:latin typeface="Tahoma" panose="020B0604030504040204" pitchFamily="34" charset="0"/>
                <a:ea typeface="Tahoma" panose="020B0604030504040204" pitchFamily="34" charset="0"/>
                <a:cs typeface="Tahoma" panose="020B0604030504040204" pitchFamily="34" charset="0"/>
              </a:rPr>
              <a:t>relativos a fornecedores ou clientes individuais reais ou potenciais, que possam ter o efeito de exclusão dos fornecedores ou clientes em questão, de qualquer mercado ou de influenciar a condução dos negócios de empresas com os mesmos;</a:t>
            </a:r>
          </a:p>
          <a:p>
            <a:pPr marL="180975" indent="-180975" algn="just">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Informações </a:t>
            </a:r>
            <a:r>
              <a:rPr lang="pt-BR" sz="1400" dirty="0">
                <a:latin typeface="Tahoma" panose="020B0604030504040204" pitchFamily="34" charset="0"/>
                <a:ea typeface="Tahoma" panose="020B0604030504040204" pitchFamily="34" charset="0"/>
                <a:cs typeface="Tahoma" panose="020B0604030504040204" pitchFamily="34" charset="0"/>
              </a:rPr>
              <a:t>sobre onde projeta-se atuar ou deixar de atuar. </a:t>
            </a:r>
          </a:p>
        </p:txBody>
      </p:sp>
      <p:sp>
        <p:nvSpPr>
          <p:cNvPr id="11" name="Retângulo 10"/>
          <p:cNvSpPr/>
          <p:nvPr/>
        </p:nvSpPr>
        <p:spPr>
          <a:xfrm>
            <a:off x="852283" y="4941168"/>
            <a:ext cx="7890426" cy="523220"/>
          </a:xfrm>
          <a:prstGeom prst="rect">
            <a:avLst/>
          </a:prstGeom>
        </p:spPr>
        <p:txBody>
          <a:bodyPr wrap="square">
            <a:spAutoFit/>
          </a:bodyPr>
          <a:lstStyle/>
          <a:p>
            <a:pPr algn="just"/>
            <a:r>
              <a:rPr lang="pt-BR" sz="1400" dirty="0">
                <a:latin typeface="Tahoma" panose="020B0604030504040204" pitchFamily="34" charset="0"/>
                <a:ea typeface="Tahoma" panose="020B0604030504040204" pitchFamily="34" charset="0"/>
                <a:cs typeface="Tahoma" panose="020B0604030504040204" pitchFamily="34" charset="0"/>
              </a:rPr>
              <a:t>Discutir ou trocar informações, mesmo por brincadeira, relativas aos assuntos acima, durante quaisquer encontros sociais, incidentais a quaisquer reuniões.</a:t>
            </a:r>
          </a:p>
        </p:txBody>
      </p:sp>
      <p:sp>
        <p:nvSpPr>
          <p:cNvPr id="18" name="Retângulo 17"/>
          <p:cNvSpPr/>
          <p:nvPr/>
        </p:nvSpPr>
        <p:spPr>
          <a:xfrm>
            <a:off x="500532" y="1743807"/>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9" name="Retângulo 18"/>
          <p:cNvSpPr/>
          <p:nvPr/>
        </p:nvSpPr>
        <p:spPr>
          <a:xfrm>
            <a:off x="500532" y="5013176"/>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61812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10" name="Subtitle 2"/>
          <p:cNvSpPr txBox="1">
            <a:spLocks/>
          </p:cNvSpPr>
          <p:nvPr/>
        </p:nvSpPr>
        <p:spPr>
          <a:xfrm>
            <a:off x="0" y="6469166"/>
            <a:ext cx="5181600" cy="388834"/>
          </a:xfrm>
          <a:prstGeom prst="rect">
            <a:avLst/>
          </a:prstGeom>
        </p:spPr>
        <p:txBody>
          <a:bodyPr vert="horz" lIns="91440" tIns="45720" rIns="91440" bIns="45720" rtlCol="0">
            <a:normAutofit/>
          </a:bodyPr>
          <a:lstStyle/>
          <a:p>
            <a:pPr fontAlgn="auto">
              <a:spcBef>
                <a:spcPct val="20000"/>
              </a:spcBef>
              <a:spcAft>
                <a:spcPts val="0"/>
              </a:spcAft>
              <a:defRPr/>
            </a:pPr>
            <a:endParaRPr lang="en-US" sz="1600" dirty="0">
              <a:solidFill>
                <a:prstClr val="white"/>
              </a:solidFill>
              <a:latin typeface="Trebuchet MS"/>
              <a:cs typeface="+mn-cs"/>
            </a:endParaRPr>
          </a:p>
        </p:txBody>
      </p:sp>
      <p:pic>
        <p:nvPicPr>
          <p:cNvPr id="9" name="Imagem 8"/>
          <p:cNvPicPr/>
          <p:nvPr/>
        </p:nvPicPr>
        <p:blipFill>
          <a:blip r:embed="rId2" cstate="print">
            <a:extLst>
              <a:ext uri="{28A0092B-C50C-407E-A947-70E740481C1C}">
                <a14:useLocalDpi xmlns:a14="http://schemas.microsoft.com/office/drawing/2010/main" val="0"/>
              </a:ext>
            </a:extLst>
          </a:blip>
          <a:stretch>
            <a:fillRect/>
          </a:stretch>
        </p:blipFill>
        <p:spPr>
          <a:xfrm>
            <a:off x="2298247" y="318655"/>
            <a:ext cx="1409700" cy="1219200"/>
          </a:xfrm>
          <a:prstGeom prst="rect">
            <a:avLst/>
          </a:prstGeom>
        </p:spPr>
      </p:pic>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0528" y="548089"/>
            <a:ext cx="3327262" cy="760332"/>
          </a:xfrm>
          <a:prstGeom prst="rect">
            <a:avLst/>
          </a:prstGeom>
        </p:spPr>
      </p:pic>
      <p:sp>
        <p:nvSpPr>
          <p:cNvPr id="8" name="CaixaDeTexto 7"/>
          <p:cNvSpPr txBox="1"/>
          <p:nvPr/>
        </p:nvSpPr>
        <p:spPr>
          <a:xfrm>
            <a:off x="1873956" y="2065111"/>
            <a:ext cx="7107377" cy="4093428"/>
          </a:xfrm>
          <a:prstGeom prst="rect">
            <a:avLst/>
          </a:prstGeom>
          <a:noFill/>
        </p:spPr>
        <p:txBody>
          <a:bodyPr wrap="square" rtlCol="0">
            <a:spAutoFit/>
          </a:bodyPr>
          <a:lstStyle/>
          <a:p>
            <a:pPr algn="ctr" fontAlgn="auto">
              <a:spcBef>
                <a:spcPts val="0"/>
              </a:spcBef>
              <a:spcAft>
                <a:spcPts val="0"/>
              </a:spcAft>
            </a:pPr>
            <a:endParaRPr lang="pt-BR" sz="3200" dirty="0" smtClean="0">
              <a:solidFill>
                <a:srgbClr val="0F6FC6">
                  <a:lumMod val="75000"/>
                </a:srgbClr>
              </a:solidFill>
              <a:latin typeface="Trebuchet MS"/>
              <a:cs typeface="+mn-cs"/>
            </a:endParaRPr>
          </a:p>
          <a:p>
            <a:pPr algn="ctr" fontAlgn="auto">
              <a:spcBef>
                <a:spcPts val="0"/>
              </a:spcBef>
              <a:spcAft>
                <a:spcPts val="0"/>
              </a:spcAft>
            </a:pPr>
            <a:endParaRPr lang="pt-BR" sz="3400" b="1" dirty="0" smtClean="0">
              <a:solidFill>
                <a:srgbClr val="0F6FC6">
                  <a:lumMod val="50000"/>
                </a:srgbClr>
              </a:solidFill>
              <a:latin typeface="Trebuchet MS"/>
              <a:cs typeface="+mn-cs"/>
            </a:endParaRPr>
          </a:p>
          <a:p>
            <a:pPr algn="ctr" fontAlgn="auto">
              <a:spcBef>
                <a:spcPts val="0"/>
              </a:spcBef>
              <a:spcAft>
                <a:spcPts val="0"/>
              </a:spcAft>
            </a:pPr>
            <a:r>
              <a:rPr lang="pt-BR" sz="3400" b="1" dirty="0" smtClean="0">
                <a:solidFill>
                  <a:srgbClr val="0F6FC6">
                    <a:lumMod val="50000"/>
                  </a:srgbClr>
                </a:solidFill>
                <a:latin typeface="Segoe UI" panose="020B0502040204020203" pitchFamily="34" charset="0"/>
                <a:cs typeface="Segoe UI" panose="020B0502040204020203" pitchFamily="34" charset="0"/>
              </a:rPr>
              <a:t>Indicadores </a:t>
            </a:r>
            <a:r>
              <a:rPr lang="pt-BR" sz="3400" b="1" dirty="0">
                <a:solidFill>
                  <a:srgbClr val="0F6FC6">
                    <a:lumMod val="50000"/>
                  </a:srgbClr>
                </a:solidFill>
                <a:latin typeface="Segoe UI" panose="020B0502040204020203" pitchFamily="34" charset="0"/>
                <a:cs typeface="Segoe UI" panose="020B0502040204020203" pitchFamily="34" charset="0"/>
              </a:rPr>
              <a:t>de Mercado</a:t>
            </a: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endParaRPr lang="pt-BR" sz="2000" dirty="0">
              <a:solidFill>
                <a:srgbClr val="0F6FC6">
                  <a:lumMod val="75000"/>
                </a:srgbClr>
              </a:solidFill>
              <a:latin typeface="Trebuchet MS"/>
              <a:cs typeface="+mn-cs"/>
            </a:endParaRP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r>
              <a:rPr lang="pt-BR" sz="2000" dirty="0" smtClean="0">
                <a:solidFill>
                  <a:srgbClr val="0F6FC6">
                    <a:lumMod val="75000"/>
                  </a:srgbClr>
                </a:solidFill>
                <a:latin typeface="Segoe UI" panose="020B0502040204020203" pitchFamily="34" charset="0"/>
                <a:cs typeface="Segoe UI" panose="020B0502040204020203" pitchFamily="34" charset="0"/>
              </a:rPr>
              <a:t>15/07/2015</a:t>
            </a: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endParaRPr lang="pt-BR" sz="2000" dirty="0">
              <a:solidFill>
                <a:srgbClr val="0F6FC6">
                  <a:lumMod val="75000"/>
                </a:srgbClr>
              </a:solidFill>
              <a:latin typeface="Trebuchet MS"/>
              <a:cs typeface="+mn-cs"/>
            </a:endParaRPr>
          </a:p>
          <a:p>
            <a:pPr algn="ctr" fontAlgn="auto">
              <a:spcBef>
                <a:spcPts val="0"/>
              </a:spcBef>
              <a:spcAft>
                <a:spcPts val="0"/>
              </a:spcAft>
            </a:pPr>
            <a:endParaRPr lang="pt-BR" sz="2000" dirty="0" smtClean="0">
              <a:solidFill>
                <a:srgbClr val="0F6FC6">
                  <a:lumMod val="75000"/>
                </a:srgbClr>
              </a:solidFill>
              <a:latin typeface="Trebuchet MS"/>
              <a:cs typeface="+mn-cs"/>
            </a:endParaRPr>
          </a:p>
        </p:txBody>
      </p:sp>
    </p:spTree>
    <p:extLst>
      <p:ext uri="{BB962C8B-B14F-4D97-AF65-F5344CB8AC3E}">
        <p14:creationId xmlns:p14="http://schemas.microsoft.com/office/powerpoint/2010/main" val="4978002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11" y="274638"/>
            <a:ext cx="7772400" cy="639762"/>
          </a:xfrm>
        </p:spPr>
        <p:txBody>
          <a:bodyPr>
            <a:normAutofit/>
          </a:bodyPr>
          <a:lstStyle/>
          <a:p>
            <a:r>
              <a:rPr lang="en-US" dirty="0" err="1" smtClean="0"/>
              <a:t>Síntese</a:t>
            </a:r>
            <a:r>
              <a:rPr lang="en-US" dirty="0" smtClean="0"/>
              <a:t> dos </a:t>
            </a:r>
            <a:r>
              <a:rPr lang="en-US" dirty="0" err="1" smtClean="0"/>
              <a:t>resultados</a:t>
            </a:r>
            <a:endParaRPr lang="en-US" dirty="0"/>
          </a:p>
        </p:txBody>
      </p:sp>
      <p:sp>
        <p:nvSpPr>
          <p:cNvPr id="5" name="Espaço Reservado para Número de Slide 3"/>
          <p:cNvSpPr>
            <a:spLocks noGrp="1"/>
          </p:cNvSpPr>
          <p:nvPr>
            <p:ph type="sldNum" sz="quarter" idx="12"/>
          </p:nvPr>
        </p:nvSpPr>
        <p:spPr>
          <a:xfrm>
            <a:off x="8156944" y="6362700"/>
            <a:ext cx="838200" cy="365125"/>
          </a:xfrm>
        </p:spPr>
        <p:txBody>
          <a:bodyPr/>
          <a:lstStyle/>
          <a:p>
            <a:fld id="{EA9EFE93-F287-4331-B820-9EE2079A43EA}" type="slidenum">
              <a:rPr lang="en-US" smtClean="0">
                <a:solidFill>
                  <a:prstClr val="white"/>
                </a:solidFill>
              </a:rPr>
              <a:pPr/>
              <a:t>31</a:t>
            </a:fld>
            <a:endParaRPr lang="en-US" dirty="0">
              <a:solidFill>
                <a:prstClr val="white"/>
              </a:solidFill>
            </a:endParaRPr>
          </a:p>
        </p:txBody>
      </p:sp>
      <p:sp>
        <p:nvSpPr>
          <p:cNvPr id="8" name="Elipse 7"/>
          <p:cNvSpPr/>
          <p:nvPr/>
        </p:nvSpPr>
        <p:spPr>
          <a:xfrm>
            <a:off x="1038368" y="4134828"/>
            <a:ext cx="138203" cy="1382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9" name="Retângulo 8"/>
          <p:cNvSpPr/>
          <p:nvPr/>
        </p:nvSpPr>
        <p:spPr>
          <a:xfrm>
            <a:off x="1176571" y="4019263"/>
            <a:ext cx="7831312" cy="369332"/>
          </a:xfrm>
          <a:prstGeom prst="rect">
            <a:avLst/>
          </a:prstGeom>
        </p:spPr>
        <p:txBody>
          <a:bodyPr wrap="square">
            <a:spAutoFit/>
          </a:bodyPr>
          <a:lstStyle/>
          <a:p>
            <a:pPr fontAlgn="auto">
              <a:spcBef>
                <a:spcPts val="0"/>
              </a:spcBef>
              <a:spcAft>
                <a:spcPts val="0"/>
              </a:spcAft>
            </a:pPr>
            <a:r>
              <a:rPr lang="pt-BR" dirty="0" smtClean="0">
                <a:solidFill>
                  <a:prstClr val="black"/>
                </a:solidFill>
                <a:latin typeface="Segoe UI Semilight" panose="020B0402040204020203" pitchFamily="34" charset="0"/>
                <a:cs typeface="Segoe UI Semilight" panose="020B0402040204020203" pitchFamily="34" charset="0"/>
              </a:rPr>
              <a:t>Estoques (oferta): mercado aumentou em 1%</a:t>
            </a:r>
          </a:p>
        </p:txBody>
      </p:sp>
      <p:sp>
        <p:nvSpPr>
          <p:cNvPr id="10" name="Elipse 9"/>
          <p:cNvSpPr/>
          <p:nvPr/>
        </p:nvSpPr>
        <p:spPr>
          <a:xfrm>
            <a:off x="1038368" y="4531455"/>
            <a:ext cx="138203" cy="1382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1" name="Retângulo 10"/>
          <p:cNvSpPr/>
          <p:nvPr/>
        </p:nvSpPr>
        <p:spPr>
          <a:xfrm>
            <a:off x="1176571" y="4415890"/>
            <a:ext cx="7831312" cy="369332"/>
          </a:xfrm>
          <a:prstGeom prst="rect">
            <a:avLst/>
          </a:prstGeom>
        </p:spPr>
        <p:txBody>
          <a:bodyPr wrap="square">
            <a:spAutoFit/>
          </a:bodyPr>
          <a:lstStyle/>
          <a:p>
            <a:pPr fontAlgn="auto">
              <a:spcBef>
                <a:spcPts val="0"/>
              </a:spcBef>
              <a:spcAft>
                <a:spcPts val="0"/>
              </a:spcAft>
            </a:pPr>
            <a:r>
              <a:rPr lang="pt-BR" dirty="0" smtClean="0">
                <a:solidFill>
                  <a:prstClr val="black"/>
                </a:solidFill>
                <a:latin typeface="Segoe UI Semilight" panose="020B0402040204020203" pitchFamily="34" charset="0"/>
                <a:cs typeface="Segoe UI Semilight" panose="020B0402040204020203" pitchFamily="34" charset="0"/>
              </a:rPr>
              <a:t>Vendas (VGV): mercado aumentou em 9%</a:t>
            </a:r>
          </a:p>
        </p:txBody>
      </p:sp>
      <p:sp>
        <p:nvSpPr>
          <p:cNvPr id="12" name="Elipse 11"/>
          <p:cNvSpPr/>
          <p:nvPr/>
        </p:nvSpPr>
        <p:spPr>
          <a:xfrm>
            <a:off x="1038368" y="4926988"/>
            <a:ext cx="138203" cy="1382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3" name="Retângulo 12"/>
          <p:cNvSpPr/>
          <p:nvPr/>
        </p:nvSpPr>
        <p:spPr>
          <a:xfrm>
            <a:off x="1176571" y="4811423"/>
            <a:ext cx="8105632" cy="369332"/>
          </a:xfrm>
          <a:prstGeom prst="rect">
            <a:avLst/>
          </a:prstGeom>
        </p:spPr>
        <p:txBody>
          <a:bodyPr wrap="square">
            <a:spAutoFit/>
          </a:bodyPr>
          <a:lstStyle/>
          <a:p>
            <a:pPr fontAlgn="auto">
              <a:spcBef>
                <a:spcPts val="0"/>
              </a:spcBef>
              <a:spcAft>
                <a:spcPts val="0"/>
              </a:spcAft>
            </a:pPr>
            <a:r>
              <a:rPr lang="pt-BR" dirty="0" err="1" smtClean="0">
                <a:solidFill>
                  <a:prstClr val="black"/>
                </a:solidFill>
                <a:latin typeface="Segoe UI Semilight" panose="020B0402040204020203" pitchFamily="34" charset="0"/>
                <a:cs typeface="Segoe UI Semilight" panose="020B0402040204020203" pitchFamily="34" charset="0"/>
              </a:rPr>
              <a:t>Distratos</a:t>
            </a:r>
            <a:r>
              <a:rPr lang="pt-BR" dirty="0" smtClean="0">
                <a:solidFill>
                  <a:prstClr val="black"/>
                </a:solidFill>
                <a:latin typeface="Segoe UI Semilight" panose="020B0402040204020203" pitchFamily="34" charset="0"/>
                <a:cs typeface="Segoe UI Semilight" panose="020B0402040204020203" pitchFamily="34" charset="0"/>
              </a:rPr>
              <a:t>/Entregas: mercado aumentou em 13 </a:t>
            </a:r>
            <a:r>
              <a:rPr lang="pt-BR" dirty="0" err="1" smtClean="0">
                <a:solidFill>
                  <a:prstClr val="black"/>
                </a:solidFill>
                <a:latin typeface="Segoe UI Semilight" panose="020B0402040204020203" pitchFamily="34" charset="0"/>
                <a:cs typeface="Segoe UI Semilight" panose="020B0402040204020203" pitchFamily="34" charset="0"/>
              </a:rPr>
              <a:t>p.p</a:t>
            </a:r>
            <a:r>
              <a:rPr lang="pt-BR" dirty="0" smtClean="0">
                <a:solidFill>
                  <a:prstClr val="black"/>
                </a:solidFill>
                <a:latin typeface="Segoe UI Semilight" panose="020B0402040204020203" pitchFamily="34" charset="0"/>
                <a:cs typeface="Segoe UI Semilight" panose="020B0402040204020203" pitchFamily="34" charset="0"/>
              </a:rPr>
              <a:t>.</a:t>
            </a:r>
          </a:p>
        </p:txBody>
      </p:sp>
      <p:sp>
        <p:nvSpPr>
          <p:cNvPr id="14" name="Elipse 13"/>
          <p:cNvSpPr/>
          <p:nvPr/>
        </p:nvSpPr>
        <p:spPr>
          <a:xfrm>
            <a:off x="1038368" y="5315221"/>
            <a:ext cx="138203" cy="1382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5" name="Retângulo 14"/>
          <p:cNvSpPr/>
          <p:nvPr/>
        </p:nvSpPr>
        <p:spPr>
          <a:xfrm>
            <a:off x="1176571" y="5199656"/>
            <a:ext cx="7831312" cy="369332"/>
          </a:xfrm>
          <a:prstGeom prst="rect">
            <a:avLst/>
          </a:prstGeom>
        </p:spPr>
        <p:txBody>
          <a:bodyPr wrap="square">
            <a:spAutoFit/>
          </a:bodyPr>
          <a:lstStyle/>
          <a:p>
            <a:pPr fontAlgn="auto">
              <a:spcBef>
                <a:spcPts val="0"/>
              </a:spcBef>
              <a:spcAft>
                <a:spcPts val="0"/>
              </a:spcAft>
            </a:pPr>
            <a:r>
              <a:rPr lang="pt-BR" dirty="0" smtClean="0">
                <a:solidFill>
                  <a:prstClr val="black"/>
                </a:solidFill>
                <a:latin typeface="Segoe UI Semilight" panose="020B0402040204020203" pitchFamily="34" charset="0"/>
                <a:cs typeface="Segoe UI Semilight" panose="020B0402040204020203" pitchFamily="34" charset="0"/>
              </a:rPr>
              <a:t>Inadimplência: mercado aumentou em 2 </a:t>
            </a:r>
            <a:r>
              <a:rPr lang="pt-BR" dirty="0" err="1" smtClean="0">
                <a:solidFill>
                  <a:prstClr val="black"/>
                </a:solidFill>
                <a:latin typeface="Segoe UI Semilight" panose="020B0402040204020203" pitchFamily="34" charset="0"/>
                <a:cs typeface="Segoe UI Semilight" panose="020B0402040204020203" pitchFamily="34" charset="0"/>
              </a:rPr>
              <a:t>p.p</a:t>
            </a:r>
            <a:r>
              <a:rPr lang="pt-BR" dirty="0" smtClean="0">
                <a:solidFill>
                  <a:prstClr val="black"/>
                </a:solidFill>
                <a:latin typeface="Segoe UI Semilight" panose="020B0402040204020203" pitchFamily="34" charset="0"/>
                <a:cs typeface="Segoe UI Semilight" panose="020B0402040204020203" pitchFamily="34" charset="0"/>
              </a:rPr>
              <a:t>.</a:t>
            </a:r>
          </a:p>
        </p:txBody>
      </p:sp>
      <p:sp>
        <p:nvSpPr>
          <p:cNvPr id="16" name="CaixaDeTexto 15"/>
          <p:cNvSpPr txBox="1"/>
          <p:nvPr/>
        </p:nvSpPr>
        <p:spPr>
          <a:xfrm>
            <a:off x="713475" y="5686372"/>
            <a:ext cx="7772400" cy="253916"/>
          </a:xfrm>
          <a:prstGeom prst="rect">
            <a:avLst/>
          </a:prstGeom>
          <a:noFill/>
        </p:spPr>
        <p:txBody>
          <a:bodyPr wrap="square" rtlCol="0">
            <a:spAutoFit/>
          </a:bodyPr>
          <a:lstStyle/>
          <a:p>
            <a:pPr algn="ctr" fontAlgn="auto">
              <a:spcBef>
                <a:spcPts val="0"/>
              </a:spcBef>
              <a:spcAft>
                <a:spcPts val="0"/>
              </a:spcAft>
            </a:pPr>
            <a:r>
              <a:rPr lang="pt-BR" sz="1050" dirty="0" smtClean="0">
                <a:solidFill>
                  <a:prstClr val="black">
                    <a:lumMod val="50000"/>
                    <a:lumOff val="50000"/>
                  </a:prstClr>
                </a:solidFill>
                <a:latin typeface="Segoe UI" panose="020B0502040204020203" pitchFamily="34" charset="0"/>
                <a:cs typeface="Segoe UI" panose="020B0502040204020203" pitchFamily="34" charset="0"/>
              </a:rPr>
              <a:t>[Comparações feitas entre maio/2015 e fevereiro/2015]</a:t>
            </a:r>
          </a:p>
        </p:txBody>
      </p:sp>
      <p:sp>
        <p:nvSpPr>
          <p:cNvPr id="17" name="CaixaDeTexto 16"/>
          <p:cNvSpPr txBox="1"/>
          <p:nvPr/>
        </p:nvSpPr>
        <p:spPr>
          <a:xfrm>
            <a:off x="1038368" y="3568359"/>
            <a:ext cx="7772400" cy="338554"/>
          </a:xfrm>
          <a:prstGeom prst="rect">
            <a:avLst/>
          </a:prstGeom>
          <a:noFill/>
        </p:spPr>
        <p:txBody>
          <a:bodyPr wrap="square" rtlCol="0">
            <a:spAutoFit/>
          </a:bodyPr>
          <a:lstStyle/>
          <a:p>
            <a:pPr fontAlgn="auto">
              <a:spcBef>
                <a:spcPts val="0"/>
              </a:spcBef>
              <a:spcAft>
                <a:spcPts val="0"/>
              </a:spcAft>
            </a:pPr>
            <a:r>
              <a:rPr lang="pt-BR" sz="800" dirty="0" smtClean="0">
                <a:solidFill>
                  <a:prstClr val="black"/>
                </a:solidFill>
                <a:latin typeface="Segoe UI" panose="020B0502040204020203" pitchFamily="34" charset="0"/>
                <a:cs typeface="Segoe UI" panose="020B0502040204020203" pitchFamily="34" charset="0"/>
              </a:rPr>
              <a:t>* Valores do fim do período em análise</a:t>
            </a:r>
          </a:p>
          <a:p>
            <a:pPr fontAlgn="auto">
              <a:spcBef>
                <a:spcPts val="0"/>
              </a:spcBef>
              <a:spcAft>
                <a:spcPts val="0"/>
              </a:spcAft>
            </a:pPr>
            <a:r>
              <a:rPr lang="pt-BR" sz="800" dirty="0" smtClean="0">
                <a:solidFill>
                  <a:prstClr val="black"/>
                </a:solidFill>
                <a:latin typeface="Segoe UI" panose="020B0502040204020203" pitchFamily="34" charset="0"/>
                <a:cs typeface="Segoe UI" panose="020B0502040204020203" pitchFamily="34" charset="0"/>
              </a:rPr>
              <a:t>** Valores médios do período em análise.</a:t>
            </a:r>
          </a:p>
        </p:txBody>
      </p:sp>
      <p:graphicFrame>
        <p:nvGraphicFramePr>
          <p:cNvPr id="4" name="Objeto 3"/>
          <p:cNvGraphicFramePr>
            <a:graphicFrameLocks noChangeAspect="1"/>
          </p:cNvGraphicFramePr>
          <p:nvPr>
            <p:extLst/>
          </p:nvPr>
        </p:nvGraphicFramePr>
        <p:xfrm>
          <a:off x="1038368" y="960267"/>
          <a:ext cx="7724775" cy="2562225"/>
        </p:xfrm>
        <a:graphic>
          <a:graphicData uri="http://schemas.openxmlformats.org/presentationml/2006/ole">
            <mc:AlternateContent xmlns:mc="http://schemas.openxmlformats.org/markup-compatibility/2006">
              <mc:Choice xmlns:v="urn:schemas-microsoft-com:vml" Requires="v">
                <p:oleObj spid="_x0000_s1049" name="Planilha" r:id="rId4" imgW="7724880" imgH="2562385" progId="Excel.Sheet.12">
                  <p:link updateAutomatic="1"/>
                </p:oleObj>
              </mc:Choice>
              <mc:Fallback>
                <p:oleObj name="Planilha" r:id="rId4" imgW="7724880" imgH="2562385" progId="Excel.Sheet.12">
                  <p:link updateAutomatic="1"/>
                  <p:pic>
                    <p:nvPicPr>
                      <p:cNvPr id="0" name=""/>
                      <p:cNvPicPr/>
                      <p:nvPr/>
                    </p:nvPicPr>
                    <p:blipFill>
                      <a:blip r:embed="rId5"/>
                      <a:stretch>
                        <a:fillRect/>
                      </a:stretch>
                    </p:blipFill>
                    <p:spPr>
                      <a:xfrm>
                        <a:off x="1038368" y="960267"/>
                        <a:ext cx="7724775" cy="2562225"/>
                      </a:xfrm>
                      <a:prstGeom prst="rect">
                        <a:avLst/>
                      </a:prstGeom>
                    </p:spPr>
                  </p:pic>
                </p:oleObj>
              </mc:Fallback>
            </mc:AlternateContent>
          </a:graphicData>
        </a:graphic>
      </p:graphicFrame>
    </p:spTree>
    <p:extLst>
      <p:ext uri="{BB962C8B-B14F-4D97-AF65-F5344CB8AC3E}">
        <p14:creationId xmlns:p14="http://schemas.microsoft.com/office/powerpoint/2010/main" val="14305906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11" y="274638"/>
            <a:ext cx="7772400" cy="639762"/>
          </a:xfrm>
        </p:spPr>
        <p:txBody>
          <a:bodyPr>
            <a:normAutofit/>
          </a:bodyPr>
          <a:lstStyle/>
          <a:p>
            <a:r>
              <a:rPr lang="en-US" dirty="0" smtClean="0"/>
              <a:t>Introdução</a:t>
            </a:r>
            <a:endParaRPr lang="en-US" dirty="0"/>
          </a:p>
        </p:txBody>
      </p:sp>
      <p:sp>
        <p:nvSpPr>
          <p:cNvPr id="5" name="Espaço Reservado para Número de Slide 3"/>
          <p:cNvSpPr>
            <a:spLocks noGrp="1"/>
          </p:cNvSpPr>
          <p:nvPr>
            <p:ph type="sldNum" sz="quarter" idx="12"/>
          </p:nvPr>
        </p:nvSpPr>
        <p:spPr>
          <a:xfrm>
            <a:off x="8156944" y="6362700"/>
            <a:ext cx="838200" cy="365125"/>
          </a:xfrm>
        </p:spPr>
        <p:txBody>
          <a:bodyPr/>
          <a:lstStyle/>
          <a:p>
            <a:fld id="{EA9EFE93-F287-4331-B820-9EE2079A43EA}" type="slidenum">
              <a:rPr lang="en-US" smtClean="0">
                <a:solidFill>
                  <a:prstClr val="white"/>
                </a:solidFill>
              </a:rPr>
              <a:pPr/>
              <a:t>32</a:t>
            </a:fld>
            <a:endParaRPr lang="en-US" dirty="0">
              <a:solidFill>
                <a:prstClr val="white"/>
              </a:solidFill>
            </a:endParaRPr>
          </a:p>
        </p:txBody>
      </p:sp>
      <p:sp>
        <p:nvSpPr>
          <p:cNvPr id="10" name="Retângulo 9"/>
          <p:cNvSpPr/>
          <p:nvPr/>
        </p:nvSpPr>
        <p:spPr>
          <a:xfrm>
            <a:off x="1515831" y="2127069"/>
            <a:ext cx="6820696" cy="707886"/>
          </a:xfrm>
          <a:prstGeom prst="rect">
            <a:avLst/>
          </a:prstGeom>
        </p:spPr>
        <p:txBody>
          <a:bodyPr wrap="square">
            <a:spAutoFit/>
          </a:bodyPr>
          <a:lstStyle/>
          <a:p>
            <a:pPr algn="just" fontAlgn="auto">
              <a:spcBef>
                <a:spcPts val="0"/>
              </a:spcBef>
              <a:spcAft>
                <a:spcPts val="0"/>
              </a:spcAft>
            </a:pPr>
            <a:r>
              <a:rPr lang="pt-BR" sz="2000" dirty="0" smtClean="0">
                <a:solidFill>
                  <a:prstClr val="black"/>
                </a:solidFill>
                <a:latin typeface="Segoe UI Semilight" panose="020B0402040204020203" pitchFamily="34" charset="0"/>
                <a:cs typeface="Segoe UI Semilight" panose="020B0402040204020203" pitchFamily="34" charset="0"/>
              </a:rPr>
              <a:t>Os dados apresentados cobrem o período de </a:t>
            </a:r>
            <a:r>
              <a:rPr lang="pt-BR" sz="2000" b="1" dirty="0" err="1" smtClean="0">
                <a:solidFill>
                  <a:srgbClr val="0F6FC6">
                    <a:lumMod val="50000"/>
                  </a:srgbClr>
                </a:solidFill>
                <a:latin typeface="Segoe UI Semilight" panose="020B0402040204020203" pitchFamily="34" charset="0"/>
                <a:cs typeface="Segoe UI Semilight" panose="020B0402040204020203" pitchFamily="34" charset="0"/>
              </a:rPr>
              <a:t>jan</a:t>
            </a:r>
            <a:r>
              <a:rPr lang="pt-BR" sz="2000" b="1" dirty="0" smtClean="0">
                <a:solidFill>
                  <a:srgbClr val="0F6FC6">
                    <a:lumMod val="50000"/>
                  </a:srgbClr>
                </a:solidFill>
                <a:latin typeface="Segoe UI Semilight" panose="020B0402040204020203" pitchFamily="34" charset="0"/>
                <a:cs typeface="Segoe UI Semilight" panose="020B0402040204020203" pitchFamily="34" charset="0"/>
              </a:rPr>
              <a:t>/2014 a </a:t>
            </a:r>
            <a:r>
              <a:rPr lang="pt-BR" sz="2000" b="1" dirty="0" err="1" smtClean="0">
                <a:solidFill>
                  <a:srgbClr val="0F6FC6">
                    <a:lumMod val="50000"/>
                  </a:srgbClr>
                </a:solidFill>
                <a:latin typeface="Segoe UI Semilight" panose="020B0402040204020203" pitchFamily="34" charset="0"/>
                <a:cs typeface="Segoe UI Semilight" panose="020B0402040204020203" pitchFamily="34" charset="0"/>
              </a:rPr>
              <a:t>mai</a:t>
            </a:r>
            <a:r>
              <a:rPr lang="pt-BR" sz="2000" b="1" dirty="0" smtClean="0">
                <a:solidFill>
                  <a:srgbClr val="0F6FC6">
                    <a:lumMod val="50000"/>
                  </a:srgbClr>
                </a:solidFill>
                <a:latin typeface="Segoe UI Semilight" panose="020B0402040204020203" pitchFamily="34" charset="0"/>
                <a:cs typeface="Segoe UI Semilight" panose="020B0402040204020203" pitchFamily="34" charset="0"/>
              </a:rPr>
              <a:t>/2015</a:t>
            </a:r>
            <a:r>
              <a:rPr lang="pt-BR" sz="2000" dirty="0" smtClean="0">
                <a:solidFill>
                  <a:srgbClr val="0F6FC6">
                    <a:lumMod val="50000"/>
                  </a:srgbClr>
                </a:solidFill>
                <a:latin typeface="Segoe UI Semilight" panose="020B0402040204020203" pitchFamily="34" charset="0"/>
                <a:cs typeface="Segoe UI Semilight" panose="020B0402040204020203" pitchFamily="34" charset="0"/>
              </a:rPr>
              <a:t>, </a:t>
            </a:r>
            <a:r>
              <a:rPr lang="pt-BR" sz="2000" dirty="0" smtClean="0">
                <a:solidFill>
                  <a:prstClr val="black"/>
                </a:solidFill>
                <a:latin typeface="Segoe UI Semilight" panose="020B0402040204020203" pitchFamily="34" charset="0"/>
                <a:cs typeface="Segoe UI Semilight" panose="020B0402040204020203" pitchFamily="34" charset="0"/>
              </a:rPr>
              <a:t>com dados das </a:t>
            </a:r>
            <a:r>
              <a:rPr lang="pt-BR" sz="2000" b="1" dirty="0" smtClean="0">
                <a:solidFill>
                  <a:srgbClr val="0F6FC6">
                    <a:lumMod val="50000"/>
                  </a:srgbClr>
                </a:solidFill>
                <a:latin typeface="Segoe UI Semilight" panose="020B0402040204020203" pitchFamily="34" charset="0"/>
                <a:cs typeface="Segoe UI Semilight" panose="020B0402040204020203" pitchFamily="34" charset="0"/>
              </a:rPr>
              <a:t>14 empresas</a:t>
            </a:r>
            <a:r>
              <a:rPr lang="pt-BR" sz="2000" dirty="0" smtClean="0">
                <a:solidFill>
                  <a:prstClr val="black"/>
                </a:solidFill>
                <a:latin typeface="Segoe UI Semilight" panose="020B0402040204020203" pitchFamily="34" charset="0"/>
                <a:cs typeface="Segoe UI Semilight" panose="020B0402040204020203" pitchFamily="34" charset="0"/>
              </a:rPr>
              <a:t>, listadas abaixo:</a:t>
            </a:r>
          </a:p>
        </p:txBody>
      </p:sp>
      <p:sp>
        <p:nvSpPr>
          <p:cNvPr id="14" name="Elipse 13"/>
          <p:cNvSpPr>
            <a:spLocks noChangeAspect="1"/>
          </p:cNvSpPr>
          <p:nvPr/>
        </p:nvSpPr>
        <p:spPr>
          <a:xfrm>
            <a:off x="1361699" y="1352541"/>
            <a:ext cx="144000" cy="14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2" name="Retângulo 11"/>
          <p:cNvSpPr/>
          <p:nvPr/>
        </p:nvSpPr>
        <p:spPr>
          <a:xfrm>
            <a:off x="1510063" y="1227765"/>
            <a:ext cx="6825061" cy="707886"/>
          </a:xfrm>
          <a:prstGeom prst="rect">
            <a:avLst/>
          </a:prstGeom>
        </p:spPr>
        <p:txBody>
          <a:bodyPr wrap="square">
            <a:spAutoFit/>
          </a:bodyPr>
          <a:lstStyle/>
          <a:p>
            <a:pPr algn="just" fontAlgn="auto">
              <a:spcBef>
                <a:spcPts val="0"/>
              </a:spcBef>
              <a:spcAft>
                <a:spcPts val="0"/>
              </a:spcAft>
            </a:pPr>
            <a:r>
              <a:rPr lang="pt-BR" sz="2000" dirty="0" smtClean="0">
                <a:solidFill>
                  <a:prstClr val="black"/>
                </a:solidFill>
                <a:latin typeface="Segoe UI Semilight" panose="020B0402040204020203" pitchFamily="34" charset="0"/>
                <a:cs typeface="Segoe UI Semilight" panose="020B0402040204020203" pitchFamily="34" charset="0"/>
              </a:rPr>
              <a:t>Este é um relatório sintético onde são apresentados indicadores selecionados</a:t>
            </a:r>
          </a:p>
        </p:txBody>
      </p:sp>
      <p:sp>
        <p:nvSpPr>
          <p:cNvPr id="15" name="Retângulo 14"/>
          <p:cNvSpPr/>
          <p:nvPr/>
        </p:nvSpPr>
        <p:spPr>
          <a:xfrm>
            <a:off x="1515831" y="3734259"/>
            <a:ext cx="7091629" cy="707886"/>
          </a:xfrm>
          <a:prstGeom prst="rect">
            <a:avLst/>
          </a:prstGeom>
          <a:solidFill>
            <a:schemeClr val="accent1">
              <a:lumMod val="20000"/>
              <a:lumOff val="80000"/>
            </a:schemeClr>
          </a:solidFill>
          <a:ln>
            <a:solidFill>
              <a:schemeClr val="tx1"/>
            </a:solidFill>
          </a:ln>
        </p:spPr>
        <p:txBody>
          <a:bodyPr wrap="square">
            <a:spAutoFit/>
          </a:bodyPr>
          <a:lstStyle/>
          <a:p>
            <a:pPr algn="ctr" fontAlgn="auto">
              <a:spcBef>
                <a:spcPts val="0"/>
              </a:spcBef>
              <a:spcAft>
                <a:spcPts val="0"/>
              </a:spcAft>
            </a:pPr>
            <a:r>
              <a:rPr lang="pt-BR" sz="2000" dirty="0" err="1" smtClean="0">
                <a:solidFill>
                  <a:prstClr val="black"/>
                </a:solidFill>
                <a:latin typeface="Segoe UI Semilight" panose="020B0402040204020203" pitchFamily="34" charset="0"/>
                <a:cs typeface="Segoe UI Semilight" panose="020B0402040204020203" pitchFamily="34" charset="0"/>
              </a:rPr>
              <a:t>Brookfield</a:t>
            </a:r>
            <a:r>
              <a:rPr lang="pt-BR" sz="2000" dirty="0" smtClean="0">
                <a:solidFill>
                  <a:prstClr val="black"/>
                </a:solidFill>
                <a:latin typeface="Segoe UI Semilight" panose="020B0402040204020203" pitchFamily="34" charset="0"/>
                <a:cs typeface="Segoe UI Semilight" panose="020B0402040204020203" pitchFamily="34" charset="0"/>
              </a:rPr>
              <a:t>, Cury, </a:t>
            </a:r>
            <a:r>
              <a:rPr lang="pt-BR" sz="2000" dirty="0" err="1" smtClean="0">
                <a:solidFill>
                  <a:prstClr val="black"/>
                </a:solidFill>
                <a:latin typeface="Segoe UI Semilight" panose="020B0402040204020203" pitchFamily="34" charset="0"/>
                <a:cs typeface="Segoe UI Semilight" panose="020B0402040204020203" pitchFamily="34" charset="0"/>
              </a:rPr>
              <a:t>Cyrela</a:t>
            </a:r>
            <a:r>
              <a:rPr lang="pt-BR" sz="2000" dirty="0" smtClean="0">
                <a:solidFill>
                  <a:prstClr val="black"/>
                </a:solidFill>
                <a:latin typeface="Segoe UI Semilight" panose="020B0402040204020203" pitchFamily="34" charset="0"/>
                <a:cs typeface="Segoe UI Semilight" panose="020B0402040204020203" pitchFamily="34" charset="0"/>
              </a:rPr>
              <a:t>, Direcional, </a:t>
            </a:r>
            <a:r>
              <a:rPr lang="pt-BR" sz="2000" dirty="0" err="1" smtClean="0">
                <a:solidFill>
                  <a:prstClr val="black"/>
                </a:solidFill>
                <a:latin typeface="Segoe UI Semilight" panose="020B0402040204020203" pitchFamily="34" charset="0"/>
                <a:cs typeface="Segoe UI Semilight" panose="020B0402040204020203" pitchFamily="34" charset="0"/>
              </a:rPr>
              <a:t>Esser</a:t>
            </a:r>
            <a:r>
              <a:rPr lang="pt-BR" sz="2000" dirty="0">
                <a:solidFill>
                  <a:prstClr val="black"/>
                </a:solidFill>
                <a:latin typeface="Segoe UI Semilight" panose="020B0402040204020203" pitchFamily="34" charset="0"/>
                <a:cs typeface="Segoe UI Semilight" panose="020B0402040204020203" pitchFamily="34" charset="0"/>
              </a:rPr>
              <a:t>, </a:t>
            </a:r>
            <a:r>
              <a:rPr lang="pt-BR" sz="2000" dirty="0" smtClean="0">
                <a:solidFill>
                  <a:prstClr val="black"/>
                </a:solidFill>
                <a:latin typeface="Segoe UI Semilight" panose="020B0402040204020203" pitchFamily="34" charset="0"/>
                <a:cs typeface="Segoe UI Semilight" panose="020B0402040204020203" pitchFamily="34" charset="0"/>
              </a:rPr>
              <a:t>Gafisa, HM, Moura </a:t>
            </a:r>
            <a:r>
              <a:rPr lang="pt-BR" sz="2000" dirty="0" err="1" smtClean="0">
                <a:solidFill>
                  <a:prstClr val="black"/>
                </a:solidFill>
                <a:latin typeface="Segoe UI Semilight" panose="020B0402040204020203" pitchFamily="34" charset="0"/>
                <a:cs typeface="Segoe UI Semilight" panose="020B0402040204020203" pitchFamily="34" charset="0"/>
              </a:rPr>
              <a:t>Dubeux</a:t>
            </a:r>
            <a:r>
              <a:rPr lang="pt-BR" sz="2000" dirty="0" smtClean="0">
                <a:solidFill>
                  <a:prstClr val="black"/>
                </a:solidFill>
                <a:latin typeface="Segoe UI Semilight" panose="020B0402040204020203" pitchFamily="34" charset="0"/>
                <a:cs typeface="Segoe UI Semilight" panose="020B0402040204020203" pitchFamily="34" charset="0"/>
              </a:rPr>
              <a:t>, MRV, PDG</a:t>
            </a:r>
            <a:r>
              <a:rPr lang="pt-BR" sz="2000" dirty="0">
                <a:solidFill>
                  <a:prstClr val="black"/>
                </a:solidFill>
                <a:latin typeface="Segoe UI Semilight" panose="020B0402040204020203" pitchFamily="34" charset="0"/>
                <a:cs typeface="Segoe UI Semilight" panose="020B0402040204020203" pitchFamily="34" charset="0"/>
              </a:rPr>
              <a:t>, </a:t>
            </a:r>
            <a:r>
              <a:rPr lang="pt-BR" sz="2000" dirty="0" err="1" smtClean="0">
                <a:solidFill>
                  <a:prstClr val="black"/>
                </a:solidFill>
                <a:latin typeface="Segoe UI Semilight" panose="020B0402040204020203" pitchFamily="34" charset="0"/>
                <a:cs typeface="Segoe UI Semilight" panose="020B0402040204020203" pitchFamily="34" charset="0"/>
              </a:rPr>
              <a:t>Rodobens</a:t>
            </a:r>
            <a:r>
              <a:rPr lang="pt-BR" sz="2000" dirty="0">
                <a:solidFill>
                  <a:prstClr val="black"/>
                </a:solidFill>
                <a:latin typeface="Segoe UI Semilight" panose="020B0402040204020203" pitchFamily="34" charset="0"/>
                <a:cs typeface="Segoe UI Semilight" panose="020B0402040204020203" pitchFamily="34" charset="0"/>
              </a:rPr>
              <a:t>, </a:t>
            </a:r>
            <a:r>
              <a:rPr lang="pt-BR" sz="2000" dirty="0" smtClean="0">
                <a:solidFill>
                  <a:prstClr val="black"/>
                </a:solidFill>
                <a:latin typeface="Segoe UI Semilight" panose="020B0402040204020203" pitchFamily="34" charset="0"/>
                <a:cs typeface="Segoe UI Semilight" panose="020B0402040204020203" pitchFamily="34" charset="0"/>
              </a:rPr>
              <a:t>Rossi, Tecnisa e Tenda</a:t>
            </a:r>
          </a:p>
        </p:txBody>
      </p:sp>
      <p:sp>
        <p:nvSpPr>
          <p:cNvPr id="16" name="Elipse 15"/>
          <p:cNvSpPr>
            <a:spLocks noChangeAspect="1"/>
          </p:cNvSpPr>
          <p:nvPr/>
        </p:nvSpPr>
        <p:spPr>
          <a:xfrm>
            <a:off x="1372414" y="2248562"/>
            <a:ext cx="144000" cy="14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Tree>
    <p:extLst>
      <p:ext uri="{BB962C8B-B14F-4D97-AF65-F5344CB8AC3E}">
        <p14:creationId xmlns:p14="http://schemas.microsoft.com/office/powerpoint/2010/main" val="4205153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399" y="278423"/>
            <a:ext cx="7772400" cy="639762"/>
          </a:xfrm>
        </p:spPr>
        <p:txBody>
          <a:bodyPr>
            <a:normAutofit fontScale="90000"/>
          </a:bodyPr>
          <a:lstStyle/>
          <a:p>
            <a:r>
              <a:rPr lang="pt-BR" sz="3100" dirty="0" smtClean="0"/>
              <a:t/>
            </a:r>
            <a:br>
              <a:rPr lang="pt-BR" sz="3100" dirty="0" smtClean="0"/>
            </a:br>
            <a:r>
              <a:rPr lang="pt-BR" sz="2700" dirty="0" smtClean="0"/>
              <a:t>Unidades Lançadas </a:t>
            </a:r>
            <a:br>
              <a:rPr lang="pt-BR" sz="2700" dirty="0" smtClean="0"/>
            </a:br>
            <a:r>
              <a:rPr lang="pt-BR" sz="1800" b="0" dirty="0" smtClean="0"/>
              <a:t>[acumulado em 3 meses]</a:t>
            </a:r>
            <a:r>
              <a:rPr lang="pt-BR" sz="3600" dirty="0">
                <a:solidFill>
                  <a:srgbClr val="FF0000"/>
                </a:solidFill>
              </a:rPr>
              <a:t/>
            </a:r>
            <a:br>
              <a:rPr lang="pt-BR" sz="3600" dirty="0">
                <a:solidFill>
                  <a:srgbClr val="FF0000"/>
                </a:solidFill>
              </a:rPr>
            </a:br>
            <a:endParaRPr lang="pt-BR" dirty="0"/>
          </a:p>
        </p:txBody>
      </p:sp>
      <p:sp>
        <p:nvSpPr>
          <p:cNvPr id="4" name="Espaço Reservado para Número de Slide 3"/>
          <p:cNvSpPr>
            <a:spLocks noGrp="1"/>
          </p:cNvSpPr>
          <p:nvPr>
            <p:ph type="sldNum" sz="quarter" idx="12"/>
          </p:nvPr>
        </p:nvSpPr>
        <p:spPr>
          <a:xfrm>
            <a:off x="8686798" y="6362700"/>
            <a:ext cx="308345" cy="495300"/>
          </a:xfrm>
        </p:spPr>
        <p:txBody>
          <a:bodyPr/>
          <a:lstStyle/>
          <a:p>
            <a:fld id="{EA9EFE93-F287-4331-B820-9EE2079A43EA}" type="slidenum">
              <a:rPr lang="en-US" smtClean="0">
                <a:solidFill>
                  <a:prstClr val="white"/>
                </a:solidFill>
              </a:rPr>
              <a:pPr/>
              <a:t>33</a:t>
            </a:fld>
            <a:endParaRPr lang="en-US" dirty="0">
              <a:solidFill>
                <a:prstClr val="white"/>
              </a:solidFill>
            </a:endParaRPr>
          </a:p>
        </p:txBody>
      </p:sp>
      <p:graphicFrame>
        <p:nvGraphicFramePr>
          <p:cNvPr id="12" name="Gráfico 11"/>
          <p:cNvGraphicFramePr>
            <a:graphicFrameLocks/>
          </p:cNvGraphicFramePr>
          <p:nvPr>
            <p:extLst/>
          </p:nvPr>
        </p:nvGraphicFramePr>
        <p:xfrm>
          <a:off x="788671" y="1303020"/>
          <a:ext cx="8058150" cy="42748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61786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4" y="342901"/>
            <a:ext cx="7772400" cy="639762"/>
          </a:xfrm>
        </p:spPr>
        <p:txBody>
          <a:bodyPr>
            <a:normAutofit fontScale="90000"/>
          </a:bodyPr>
          <a:lstStyle/>
          <a:p>
            <a:r>
              <a:rPr lang="pt-BR" sz="2700" dirty="0" smtClean="0"/>
              <a:t>VGV Lançado (R$ milhões</a:t>
            </a:r>
            <a:r>
              <a:rPr lang="pt-BR" sz="2700" dirty="0"/>
              <a:t>) </a:t>
            </a:r>
            <a:r>
              <a:rPr lang="pt-BR" dirty="0" smtClean="0"/>
              <a:t/>
            </a:r>
            <a:br>
              <a:rPr lang="pt-BR" dirty="0" smtClean="0"/>
            </a:br>
            <a:r>
              <a:rPr lang="pt-BR" sz="1800" b="0" dirty="0"/>
              <a:t>[</a:t>
            </a:r>
            <a:r>
              <a:rPr lang="pt-BR" sz="1800" b="0" dirty="0" smtClean="0"/>
              <a:t>acumulado </a:t>
            </a:r>
            <a:r>
              <a:rPr lang="pt-BR" sz="1800" b="0" dirty="0"/>
              <a:t>em 3 </a:t>
            </a:r>
            <a:r>
              <a:rPr lang="pt-BR" sz="1800" b="0" dirty="0" smtClean="0"/>
              <a:t>meses]</a:t>
            </a:r>
            <a:endParaRPr lang="pt-BR" b="0" dirty="0"/>
          </a:p>
        </p:txBody>
      </p:sp>
      <p:sp>
        <p:nvSpPr>
          <p:cNvPr id="4" name="Espaço Reservado para Número de Slide 3"/>
          <p:cNvSpPr>
            <a:spLocks noGrp="1"/>
          </p:cNvSpPr>
          <p:nvPr>
            <p:ph type="sldNum" sz="quarter" idx="12"/>
          </p:nvPr>
        </p:nvSpPr>
        <p:spPr>
          <a:xfrm>
            <a:off x="8663354" y="6362700"/>
            <a:ext cx="331790" cy="495300"/>
          </a:xfrm>
        </p:spPr>
        <p:txBody>
          <a:bodyPr/>
          <a:lstStyle/>
          <a:p>
            <a:fld id="{EA9EFE93-F287-4331-B820-9EE2079A43EA}" type="slidenum">
              <a:rPr lang="en-US" smtClean="0">
                <a:solidFill>
                  <a:prstClr val="white"/>
                </a:solidFill>
              </a:rPr>
              <a:pPr/>
              <a:t>34</a:t>
            </a:fld>
            <a:endParaRPr lang="en-US" dirty="0">
              <a:solidFill>
                <a:prstClr val="white"/>
              </a:solidFill>
            </a:endParaRPr>
          </a:p>
        </p:txBody>
      </p:sp>
      <p:graphicFrame>
        <p:nvGraphicFramePr>
          <p:cNvPr id="9" name="Gráfico 8"/>
          <p:cNvGraphicFramePr>
            <a:graphicFrameLocks/>
          </p:cNvGraphicFramePr>
          <p:nvPr>
            <p:extLst/>
          </p:nvPr>
        </p:nvGraphicFramePr>
        <p:xfrm>
          <a:off x="777241" y="1280160"/>
          <a:ext cx="8092440" cy="42748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357650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4" y="331764"/>
            <a:ext cx="7772400" cy="639762"/>
          </a:xfrm>
        </p:spPr>
        <p:txBody>
          <a:bodyPr>
            <a:normAutofit fontScale="90000"/>
          </a:bodyPr>
          <a:lstStyle/>
          <a:p>
            <a:r>
              <a:rPr lang="pt-BR" sz="2700" dirty="0" smtClean="0"/>
              <a:t>Unidades Vendidas </a:t>
            </a:r>
            <a:r>
              <a:rPr lang="pt-BR" dirty="0" smtClean="0"/>
              <a:t/>
            </a:r>
            <a:br>
              <a:rPr lang="pt-BR" dirty="0" smtClean="0"/>
            </a:br>
            <a:r>
              <a:rPr lang="pt-BR" sz="1800" b="0" dirty="0" smtClean="0"/>
              <a:t>[acumulado em 3 meses]</a:t>
            </a:r>
            <a:endParaRPr lang="pt-BR" b="0" dirty="0"/>
          </a:p>
        </p:txBody>
      </p:sp>
      <p:sp>
        <p:nvSpPr>
          <p:cNvPr id="4" name="Espaço Reservado para Número de Slide 3"/>
          <p:cNvSpPr>
            <a:spLocks noGrp="1"/>
          </p:cNvSpPr>
          <p:nvPr>
            <p:ph type="sldNum" sz="quarter" idx="12"/>
          </p:nvPr>
        </p:nvSpPr>
        <p:spPr>
          <a:xfrm>
            <a:off x="8663354" y="6362700"/>
            <a:ext cx="331790" cy="354623"/>
          </a:xfrm>
        </p:spPr>
        <p:txBody>
          <a:bodyPr/>
          <a:lstStyle/>
          <a:p>
            <a:fld id="{EA9EFE93-F287-4331-B820-9EE2079A43EA}" type="slidenum">
              <a:rPr lang="en-US" smtClean="0">
                <a:solidFill>
                  <a:prstClr val="white"/>
                </a:solidFill>
              </a:rPr>
              <a:pPr/>
              <a:t>35</a:t>
            </a:fld>
            <a:endParaRPr lang="en-US" dirty="0">
              <a:solidFill>
                <a:prstClr val="white"/>
              </a:solidFill>
            </a:endParaRPr>
          </a:p>
        </p:txBody>
      </p:sp>
      <p:graphicFrame>
        <p:nvGraphicFramePr>
          <p:cNvPr id="9" name="Gráfico 8"/>
          <p:cNvGraphicFramePr>
            <a:graphicFrameLocks/>
          </p:cNvGraphicFramePr>
          <p:nvPr>
            <p:extLst/>
          </p:nvPr>
        </p:nvGraphicFramePr>
        <p:xfrm>
          <a:off x="777241" y="1257300"/>
          <a:ext cx="8081010" cy="43091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38539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3" y="342901"/>
            <a:ext cx="7772400" cy="639762"/>
          </a:xfrm>
        </p:spPr>
        <p:txBody>
          <a:bodyPr>
            <a:normAutofit fontScale="90000"/>
          </a:bodyPr>
          <a:lstStyle/>
          <a:p>
            <a:r>
              <a:rPr lang="pt-BR" sz="2700" dirty="0" smtClean="0"/>
              <a:t>Valor das Vendas (R$ milhões) </a:t>
            </a:r>
            <a:r>
              <a:rPr lang="pt-BR" dirty="0" smtClean="0"/>
              <a:t/>
            </a:r>
            <a:br>
              <a:rPr lang="pt-BR" dirty="0" smtClean="0"/>
            </a:br>
            <a:r>
              <a:rPr lang="pt-BR" sz="1800" b="0" dirty="0" smtClean="0"/>
              <a:t>[acumulado em 3 meses]</a:t>
            </a:r>
            <a:endParaRPr lang="pt-BR" sz="2700" b="0" dirty="0"/>
          </a:p>
        </p:txBody>
      </p:sp>
      <p:sp>
        <p:nvSpPr>
          <p:cNvPr id="4" name="Espaço Reservado para Número de Slide 3"/>
          <p:cNvSpPr>
            <a:spLocks noGrp="1"/>
          </p:cNvSpPr>
          <p:nvPr>
            <p:ph type="sldNum" sz="quarter" idx="12"/>
          </p:nvPr>
        </p:nvSpPr>
        <p:spPr>
          <a:xfrm>
            <a:off x="8663352" y="6362700"/>
            <a:ext cx="331791" cy="372208"/>
          </a:xfrm>
        </p:spPr>
        <p:txBody>
          <a:bodyPr/>
          <a:lstStyle/>
          <a:p>
            <a:fld id="{EA9EFE93-F287-4331-B820-9EE2079A43EA}" type="slidenum">
              <a:rPr lang="en-US" smtClean="0">
                <a:solidFill>
                  <a:prstClr val="white"/>
                </a:solidFill>
              </a:rPr>
              <a:pPr/>
              <a:t>36</a:t>
            </a:fld>
            <a:endParaRPr lang="en-US" dirty="0">
              <a:solidFill>
                <a:prstClr val="white"/>
              </a:solidFill>
            </a:endParaRPr>
          </a:p>
        </p:txBody>
      </p:sp>
      <p:graphicFrame>
        <p:nvGraphicFramePr>
          <p:cNvPr id="9" name="Gráfico 8"/>
          <p:cNvGraphicFramePr>
            <a:graphicFrameLocks/>
          </p:cNvGraphicFramePr>
          <p:nvPr>
            <p:extLst/>
          </p:nvPr>
        </p:nvGraphicFramePr>
        <p:xfrm>
          <a:off x="765811" y="1257300"/>
          <a:ext cx="8069580" cy="43205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567002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4" y="267581"/>
            <a:ext cx="7772400" cy="795972"/>
          </a:xfrm>
        </p:spPr>
        <p:txBody>
          <a:bodyPr>
            <a:normAutofit/>
          </a:bodyPr>
          <a:lstStyle/>
          <a:p>
            <a:r>
              <a:rPr lang="pt-BR" dirty="0" smtClean="0"/>
              <a:t>Total de unidades ofertadas </a:t>
            </a:r>
            <a:endParaRPr lang="pt-BR" b="0" dirty="0"/>
          </a:p>
        </p:txBody>
      </p:sp>
      <p:sp>
        <p:nvSpPr>
          <p:cNvPr id="4" name="Espaço Reservado para Número de Slide 3"/>
          <p:cNvSpPr>
            <a:spLocks noGrp="1"/>
          </p:cNvSpPr>
          <p:nvPr>
            <p:ph type="sldNum" sz="quarter" idx="12"/>
          </p:nvPr>
        </p:nvSpPr>
        <p:spPr>
          <a:xfrm>
            <a:off x="8663354" y="6362700"/>
            <a:ext cx="480646" cy="495300"/>
          </a:xfrm>
        </p:spPr>
        <p:txBody>
          <a:bodyPr/>
          <a:lstStyle/>
          <a:p>
            <a:fld id="{EA9EFE93-F287-4331-B820-9EE2079A43EA}" type="slidenum">
              <a:rPr lang="en-US" smtClean="0">
                <a:solidFill>
                  <a:prstClr val="white"/>
                </a:solidFill>
              </a:rPr>
              <a:pPr/>
              <a:t>37</a:t>
            </a:fld>
            <a:endParaRPr lang="en-US" dirty="0">
              <a:solidFill>
                <a:prstClr val="white"/>
              </a:solidFill>
            </a:endParaRPr>
          </a:p>
        </p:txBody>
      </p:sp>
      <p:graphicFrame>
        <p:nvGraphicFramePr>
          <p:cNvPr id="9" name="Gráfico 8"/>
          <p:cNvGraphicFramePr>
            <a:graphicFrameLocks/>
          </p:cNvGraphicFramePr>
          <p:nvPr>
            <p:extLst/>
          </p:nvPr>
        </p:nvGraphicFramePr>
        <p:xfrm>
          <a:off x="788671" y="1303020"/>
          <a:ext cx="8103870" cy="42519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6802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pPr algn="r"/>
            <a:fld id="{EA9EFE93-F287-4331-B820-9EE2079A43EA}" type="slidenum">
              <a:rPr lang="en-US" smtClean="0">
                <a:solidFill>
                  <a:prstClr val="white"/>
                </a:solidFill>
              </a:rPr>
              <a:pPr algn="r"/>
              <a:t>38</a:t>
            </a:fld>
            <a:endParaRPr lang="en-US" dirty="0">
              <a:solidFill>
                <a:prstClr val="white"/>
              </a:solidFill>
            </a:endParaRPr>
          </a:p>
        </p:txBody>
      </p:sp>
      <p:sp>
        <p:nvSpPr>
          <p:cNvPr id="7" name="Título 1"/>
          <p:cNvSpPr txBox="1">
            <a:spLocks/>
          </p:cNvSpPr>
          <p:nvPr/>
        </p:nvSpPr>
        <p:spPr>
          <a:xfrm>
            <a:off x="868344" y="463881"/>
            <a:ext cx="8006861" cy="639762"/>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2400" b="1" kern="1200">
                <a:solidFill>
                  <a:schemeClr val="tx1"/>
                </a:solidFill>
                <a:latin typeface="Segoe UI" panose="020B0502040204020203" pitchFamily="34" charset="0"/>
                <a:ea typeface="+mj-ea"/>
                <a:cs typeface="Segoe UI" panose="020B0502040204020203" pitchFamily="34" charset="0"/>
              </a:defRPr>
            </a:lvl1pPr>
          </a:lstStyle>
          <a:p>
            <a:pPr fontAlgn="auto">
              <a:spcAft>
                <a:spcPts val="0"/>
              </a:spcAft>
            </a:pPr>
            <a:r>
              <a:rPr lang="pt-BR" sz="2700" dirty="0">
                <a:solidFill>
                  <a:prstClr val="black"/>
                </a:solidFill>
              </a:rPr>
              <a:t>Vendas/Oferta (unidades)</a:t>
            </a:r>
            <a:r>
              <a:rPr lang="pt-BR" dirty="0" smtClean="0">
                <a:solidFill>
                  <a:prstClr val="black"/>
                </a:solidFill>
              </a:rPr>
              <a:t/>
            </a:r>
            <a:br>
              <a:rPr lang="pt-BR" dirty="0" smtClean="0">
                <a:solidFill>
                  <a:prstClr val="black"/>
                </a:solidFill>
              </a:rPr>
            </a:br>
            <a:r>
              <a:rPr lang="pt-BR" sz="1800" b="0" dirty="0" smtClean="0">
                <a:solidFill>
                  <a:prstClr val="black"/>
                </a:solidFill>
              </a:rPr>
              <a:t>[Vendas de 3 meses/(Estoque inicial + lançamentos de 3 meses)]</a:t>
            </a:r>
            <a:endParaRPr lang="pt-BR" sz="1800" b="0" dirty="0">
              <a:solidFill>
                <a:prstClr val="black"/>
              </a:solidFill>
            </a:endParaRPr>
          </a:p>
        </p:txBody>
      </p:sp>
      <p:graphicFrame>
        <p:nvGraphicFramePr>
          <p:cNvPr id="10" name="Gráfico 9"/>
          <p:cNvGraphicFramePr>
            <a:graphicFrameLocks/>
          </p:cNvGraphicFramePr>
          <p:nvPr>
            <p:extLst/>
          </p:nvPr>
        </p:nvGraphicFramePr>
        <p:xfrm>
          <a:off x="868345" y="1314450"/>
          <a:ext cx="8006860" cy="4286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08069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4" y="267581"/>
            <a:ext cx="7772400" cy="795972"/>
          </a:xfrm>
        </p:spPr>
        <p:txBody>
          <a:bodyPr>
            <a:normAutofit/>
          </a:bodyPr>
          <a:lstStyle/>
          <a:p>
            <a:r>
              <a:rPr lang="pt-BR" dirty="0" smtClean="0"/>
              <a:t>Unidades Entregues </a:t>
            </a:r>
            <a:br>
              <a:rPr lang="pt-BR" dirty="0" smtClean="0"/>
            </a:br>
            <a:r>
              <a:rPr lang="pt-BR" sz="1600" b="0" dirty="0" smtClean="0"/>
              <a:t>[acumulado em 3 meses]</a:t>
            </a:r>
            <a:endParaRPr lang="pt-BR" b="0" dirty="0"/>
          </a:p>
        </p:txBody>
      </p:sp>
      <p:sp>
        <p:nvSpPr>
          <p:cNvPr id="4" name="Espaço Reservado para Número de Slide 3"/>
          <p:cNvSpPr>
            <a:spLocks noGrp="1"/>
          </p:cNvSpPr>
          <p:nvPr>
            <p:ph type="sldNum" sz="quarter" idx="12"/>
          </p:nvPr>
        </p:nvSpPr>
        <p:spPr>
          <a:xfrm>
            <a:off x="8663354" y="6362700"/>
            <a:ext cx="480646" cy="495300"/>
          </a:xfrm>
        </p:spPr>
        <p:txBody>
          <a:bodyPr/>
          <a:lstStyle/>
          <a:p>
            <a:fld id="{EA9EFE93-F287-4331-B820-9EE2079A43EA}" type="slidenum">
              <a:rPr lang="en-US" smtClean="0">
                <a:solidFill>
                  <a:prstClr val="white"/>
                </a:solidFill>
              </a:rPr>
              <a:pPr/>
              <a:t>39</a:t>
            </a:fld>
            <a:endParaRPr lang="en-US" dirty="0">
              <a:solidFill>
                <a:prstClr val="white"/>
              </a:solidFill>
            </a:endParaRPr>
          </a:p>
        </p:txBody>
      </p:sp>
      <p:graphicFrame>
        <p:nvGraphicFramePr>
          <p:cNvPr id="9" name="Gráfico 8"/>
          <p:cNvGraphicFramePr>
            <a:graphicFrameLocks/>
          </p:cNvGraphicFramePr>
          <p:nvPr>
            <p:extLst/>
          </p:nvPr>
        </p:nvGraphicFramePr>
        <p:xfrm>
          <a:off x="708660" y="1268730"/>
          <a:ext cx="8138161" cy="42976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04079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aixaDeTexto 30"/>
          <p:cNvSpPr txBox="1"/>
          <p:nvPr/>
        </p:nvSpPr>
        <p:spPr>
          <a:xfrm>
            <a:off x="0" y="846999"/>
            <a:ext cx="9144000" cy="369332"/>
          </a:xfrm>
          <a:prstGeom prst="rect">
            <a:avLst/>
          </a:prstGeom>
          <a:solidFill>
            <a:srgbClr val="EBEBEB"/>
          </a:solidFill>
        </p:spPr>
        <p:txBody>
          <a:bodyPr wrap="square" lIns="1224000" rIns="108000" rtlCol="0">
            <a:spAutoFit/>
          </a:bodyPr>
          <a:lstStyle/>
          <a:p>
            <a:r>
              <a:rPr lang="pt-BR" b="1" dirty="0" smtClean="0">
                <a:latin typeface="Tahoma" panose="020B0604030504040204" pitchFamily="34" charset="0"/>
                <a:ea typeface="Tahoma" panose="020B0604030504040204" pitchFamily="34" charset="0"/>
                <a:cs typeface="Tahoma" panose="020B0604030504040204" pitchFamily="34" charset="0"/>
              </a:rPr>
              <a:t>Pauta</a:t>
            </a:r>
            <a:r>
              <a:rPr lang="pt-BR" dirty="0">
                <a:latin typeface="Tahoma" panose="020B0604030504040204" pitchFamily="34" charset="0"/>
                <a:ea typeface="Tahoma" panose="020B0604030504040204" pitchFamily="34" charset="0"/>
                <a:cs typeface="Tahoma" panose="020B0604030504040204" pitchFamily="34" charset="0"/>
              </a:rPr>
              <a:t> </a:t>
            </a:r>
            <a:r>
              <a:rPr lang="pt-BR" dirty="0" smtClean="0">
                <a:latin typeface="Tahoma" panose="020B0604030504040204" pitchFamily="34" charset="0"/>
                <a:ea typeface="Tahoma" panose="020B0604030504040204" pitchFamily="34" charset="0"/>
                <a:cs typeface="Tahoma" panose="020B0604030504040204" pitchFamily="34" charset="0"/>
              </a:rPr>
              <a:t>– Reunião Rio de Janeiro 23/07</a:t>
            </a:r>
            <a:endParaRPr lang="pt-BR" dirty="0">
              <a:latin typeface="Tahoma" panose="020B0604030504040204" pitchFamily="34" charset="0"/>
              <a:ea typeface="Tahoma" panose="020B0604030504040204" pitchFamily="34" charset="0"/>
              <a:cs typeface="Tahoma" panose="020B0604030504040204" pitchFamily="34" charset="0"/>
            </a:endParaRPr>
          </a:p>
        </p:txBody>
      </p:sp>
      <p:pic>
        <p:nvPicPr>
          <p:cNvPr id="45" name="Imagem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021" y="1906054"/>
            <a:ext cx="144016" cy="144016"/>
          </a:xfrm>
          <a:prstGeom prst="rect">
            <a:avLst/>
          </a:prstGeom>
        </p:spPr>
      </p:pic>
      <p:sp>
        <p:nvSpPr>
          <p:cNvPr id="46" name="CaixaDeTexto 45"/>
          <p:cNvSpPr txBox="1"/>
          <p:nvPr/>
        </p:nvSpPr>
        <p:spPr>
          <a:xfrm>
            <a:off x="683568" y="2780928"/>
            <a:ext cx="1656000" cy="504000"/>
          </a:xfrm>
          <a:prstGeom prst="rect">
            <a:avLst/>
          </a:prstGeom>
          <a:solidFill>
            <a:schemeClr val="accent2"/>
          </a:solidFill>
        </p:spPr>
        <p:txBody>
          <a:bodyPr wrap="square" lIns="36000" rIns="36000" rtlCol="0" anchor="ctr" anchorCtr="1">
            <a:spAutoFit/>
          </a:bodyPr>
          <a:lstStyle/>
          <a:p>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09:30 </a:t>
            </a:r>
            <a:r>
              <a:rPr lang="pt-BR" sz="12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09:50</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63" name="Imagem 6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695617"/>
            <a:ext cx="144016" cy="144016"/>
          </a:xfrm>
          <a:prstGeom prst="rect">
            <a:avLst/>
          </a:prstGeom>
        </p:spPr>
      </p:pic>
      <p:sp>
        <p:nvSpPr>
          <p:cNvPr id="65" name="CaixaDeTexto 64"/>
          <p:cNvSpPr txBox="1"/>
          <p:nvPr/>
        </p:nvSpPr>
        <p:spPr>
          <a:xfrm>
            <a:off x="2411760" y="2761764"/>
            <a:ext cx="6048027" cy="523220"/>
          </a:xfrm>
          <a:prstGeom prst="rect">
            <a:avLst/>
          </a:prstGeom>
          <a:solidFill>
            <a:srgbClr val="E1E1E1"/>
          </a:solidFill>
        </p:spPr>
        <p:txBody>
          <a:bodyPr wrap="square" rtlCol="0">
            <a:spAutoFit/>
          </a:bodyPr>
          <a:lstStyle/>
          <a:p>
            <a:r>
              <a:rPr lang="pt-BR" sz="1400" b="1" dirty="0">
                <a:latin typeface="Tahoma" panose="020B0604030504040204" pitchFamily="34" charset="0"/>
                <a:ea typeface="Tahoma" panose="020B0604030504040204" pitchFamily="34" charset="0"/>
                <a:cs typeface="Tahoma" panose="020B0604030504040204" pitchFamily="34" charset="0"/>
              </a:rPr>
              <a:t>Atualizações  – </a:t>
            </a:r>
            <a:r>
              <a:rPr lang="pt-BR" sz="1400" dirty="0">
                <a:latin typeface="Tahoma" panose="020B0604030504040204" pitchFamily="34" charset="0"/>
                <a:ea typeface="Tahoma" panose="020B0604030504040204" pitchFamily="34" charset="0"/>
                <a:cs typeface="Tahoma" panose="020B0604030504040204" pitchFamily="34" charset="0"/>
              </a:rPr>
              <a:t>Acessibilidade,  Registros, </a:t>
            </a:r>
            <a:r>
              <a:rPr lang="pt-BR" sz="1400" dirty="0" smtClean="0">
                <a:latin typeface="Tahoma" panose="020B0604030504040204" pitchFamily="34" charset="0"/>
                <a:ea typeface="Tahoma" panose="020B0604030504040204" pitchFamily="34" charset="0"/>
                <a:cs typeface="Tahoma" panose="020B0604030504040204" pitchFamily="34" charset="0"/>
              </a:rPr>
              <a:t>Questões </a:t>
            </a:r>
            <a:r>
              <a:rPr lang="pt-BR" sz="1400" dirty="0">
                <a:latin typeface="Tahoma" panose="020B0604030504040204" pitchFamily="34" charset="0"/>
                <a:ea typeface="Tahoma" panose="020B0604030504040204" pitchFamily="34" charset="0"/>
                <a:cs typeface="Tahoma" panose="020B0604030504040204" pitchFamily="34" charset="0"/>
              </a:rPr>
              <a:t>do Trabalho, Segurança Jurídica, </a:t>
            </a:r>
            <a:r>
              <a:rPr lang="pt-BR" sz="1400" dirty="0" smtClean="0">
                <a:latin typeface="Tahoma" panose="020B0604030504040204" pitchFamily="34" charset="0"/>
                <a:ea typeface="Tahoma" panose="020B0604030504040204" pitchFamily="34" charset="0"/>
                <a:cs typeface="Tahoma" panose="020B0604030504040204" pitchFamily="34" charset="0"/>
              </a:rPr>
              <a:t>Questões Tributárias</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66" name="CaixaDeTexto 65"/>
          <p:cNvSpPr txBox="1"/>
          <p:nvPr/>
        </p:nvSpPr>
        <p:spPr>
          <a:xfrm>
            <a:off x="2411761" y="4036731"/>
            <a:ext cx="6048027" cy="307777"/>
          </a:xfrm>
          <a:prstGeom prst="rect">
            <a:avLst/>
          </a:prstGeom>
          <a:solidFill>
            <a:srgbClr val="E1E1E1"/>
          </a:solidFill>
        </p:spPr>
        <p:txBody>
          <a:bodyPr wrap="square" rtlCol="0">
            <a:spAutoFit/>
          </a:bodyPr>
          <a:lstStyle/>
          <a:p>
            <a:r>
              <a:rPr lang="pt-BR" sz="1400" b="1" dirty="0">
                <a:latin typeface="Tahoma" panose="020B0604030504040204" pitchFamily="34" charset="0"/>
                <a:ea typeface="Tahoma" panose="020B0604030504040204" pitchFamily="34" charset="0"/>
                <a:cs typeface="Tahoma" panose="020B0604030504040204" pitchFamily="34" charset="0"/>
              </a:rPr>
              <a:t>Corretagem </a:t>
            </a:r>
            <a:r>
              <a:rPr lang="pt-BR" sz="1400" dirty="0">
                <a:latin typeface="Tahoma" panose="020B0604030504040204" pitchFamily="34" charset="0"/>
                <a:ea typeface="Tahoma" panose="020B0604030504040204" pitchFamily="34" charset="0"/>
                <a:cs typeface="Tahoma" panose="020B0604030504040204" pitchFamily="34" charset="0"/>
              </a:rPr>
              <a:t>– Atualizações, definições sobre </a:t>
            </a:r>
            <a:r>
              <a:rPr lang="pt-BR" sz="1400" dirty="0" err="1">
                <a:latin typeface="Tahoma" panose="020B0604030504040204" pitchFamily="34" charset="0"/>
                <a:ea typeface="Tahoma" panose="020B0604030504040204" pitchFamily="34" charset="0"/>
                <a:cs typeface="Tahoma" panose="020B0604030504040204" pitchFamily="34" charset="0"/>
              </a:rPr>
              <a:t>Amicus</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Curiae</a:t>
            </a:r>
            <a:r>
              <a:rPr lang="pt-BR" sz="1400" dirty="0">
                <a:latin typeface="Tahoma" panose="020B0604030504040204" pitchFamily="34" charset="0"/>
                <a:ea typeface="Tahoma" panose="020B0604030504040204" pitchFamily="34" charset="0"/>
                <a:cs typeface="Tahoma" panose="020B0604030504040204" pitchFamily="34" charset="0"/>
              </a:rPr>
              <a:t> – STJ </a:t>
            </a:r>
          </a:p>
        </p:txBody>
      </p:sp>
      <p:sp>
        <p:nvSpPr>
          <p:cNvPr id="68" name="CaixaDeTexto 67"/>
          <p:cNvSpPr txBox="1"/>
          <p:nvPr/>
        </p:nvSpPr>
        <p:spPr>
          <a:xfrm>
            <a:off x="2411760" y="3501008"/>
            <a:ext cx="6048026" cy="307777"/>
          </a:xfrm>
          <a:prstGeom prst="rect">
            <a:avLst/>
          </a:prstGeom>
          <a:solidFill>
            <a:srgbClr val="E1E1E1"/>
          </a:solidFill>
        </p:spPr>
        <p:txBody>
          <a:bodyPr wrap="square" rtlCol="0">
            <a:spAutoFit/>
          </a:bodyPr>
          <a:lstStyle/>
          <a:p>
            <a:r>
              <a:rPr lang="pt-BR" sz="1400" b="1" dirty="0">
                <a:latin typeface="Tahoma" panose="020B0604030504040204" pitchFamily="34" charset="0"/>
                <a:ea typeface="Tahoma" panose="020B0604030504040204" pitchFamily="34" charset="0"/>
                <a:cs typeface="Tahoma" panose="020B0604030504040204" pitchFamily="34" charset="0"/>
              </a:rPr>
              <a:t>Marco Regulatório do </a:t>
            </a:r>
            <a:r>
              <a:rPr lang="pt-BR" sz="1400" b="1" dirty="0" smtClean="0">
                <a:latin typeface="Tahoma" panose="020B0604030504040204" pitchFamily="34" charset="0"/>
                <a:ea typeface="Tahoma" panose="020B0604030504040204" pitchFamily="34" charset="0"/>
                <a:cs typeface="Tahoma" panose="020B0604030504040204" pitchFamily="34" charset="0"/>
              </a:rPr>
              <a:t>Setor, trabalho com Jurídico ADEMI-RJ</a:t>
            </a: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13" name="CaixaDeTexto 12"/>
          <p:cNvSpPr txBox="1"/>
          <p:nvPr/>
        </p:nvSpPr>
        <p:spPr>
          <a:xfrm>
            <a:off x="684213" y="3501008"/>
            <a:ext cx="1669804" cy="276999"/>
          </a:xfrm>
          <a:prstGeom prst="rect">
            <a:avLst/>
          </a:prstGeom>
          <a:solidFill>
            <a:schemeClr val="accent2"/>
          </a:solidFill>
        </p:spPr>
        <p:txBody>
          <a:bodyPr wrap="square" lIns="36000" rIns="36000" rtlCol="0">
            <a:spAutoFit/>
          </a:bodyPr>
          <a:lstStyle/>
          <a:p>
            <a:pPr algn="ctr"/>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09:50 </a:t>
            </a:r>
            <a:r>
              <a:rPr lang="pt-BR" sz="12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10:20</a:t>
            </a:r>
          </a:p>
        </p:txBody>
      </p:sp>
      <p:pic>
        <p:nvPicPr>
          <p:cNvPr id="15" name="Imagem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195" y="3913311"/>
            <a:ext cx="166224" cy="166224"/>
          </a:xfrm>
          <a:prstGeom prst="rect">
            <a:avLst/>
          </a:prstGeom>
        </p:spPr>
      </p:pic>
      <p:pic>
        <p:nvPicPr>
          <p:cNvPr id="16" name="Imagem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195" y="4044227"/>
            <a:ext cx="166224" cy="166224"/>
          </a:xfrm>
          <a:prstGeom prst="rect">
            <a:avLst/>
          </a:prstGeom>
        </p:spPr>
      </p:pic>
      <p:sp>
        <p:nvSpPr>
          <p:cNvPr id="18" name="CaixaDeTexto 17"/>
          <p:cNvSpPr txBox="1"/>
          <p:nvPr/>
        </p:nvSpPr>
        <p:spPr>
          <a:xfrm>
            <a:off x="684213" y="4025205"/>
            <a:ext cx="1655762" cy="276999"/>
          </a:xfrm>
          <a:prstGeom prst="rect">
            <a:avLst/>
          </a:prstGeom>
          <a:solidFill>
            <a:schemeClr val="accent2"/>
          </a:solidFill>
        </p:spPr>
        <p:txBody>
          <a:bodyPr wrap="square" lIns="36000" rIns="36000" rtlCol="0">
            <a:spAutoFit/>
          </a:bodyPr>
          <a:lstStyle/>
          <a:p>
            <a:pPr algn="ctr"/>
            <a:r>
              <a:rPr lang="pt-BR"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10:20 </a:t>
            </a:r>
            <a:r>
              <a:rPr lang="pt-BR" sz="12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10:50</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804467" y="290519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0" name="CaixaDeTexto 19"/>
          <p:cNvSpPr txBox="1"/>
          <p:nvPr/>
        </p:nvSpPr>
        <p:spPr>
          <a:xfrm>
            <a:off x="830086" y="3461518"/>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1" name="CaixaDeTexto 20"/>
          <p:cNvSpPr txBox="1"/>
          <p:nvPr/>
        </p:nvSpPr>
        <p:spPr>
          <a:xfrm>
            <a:off x="830086" y="398531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22" name="Imagem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003" y="2974744"/>
            <a:ext cx="166224" cy="166224"/>
          </a:xfrm>
          <a:prstGeom prst="rect">
            <a:avLst/>
          </a:prstGeom>
        </p:spPr>
      </p:pic>
      <p:pic>
        <p:nvPicPr>
          <p:cNvPr id="23" name="Imagem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211" y="3531063"/>
            <a:ext cx="166224" cy="166224"/>
          </a:xfrm>
          <a:prstGeom prst="rect">
            <a:avLst/>
          </a:prstGeom>
        </p:spPr>
      </p:pic>
      <p:pic>
        <p:nvPicPr>
          <p:cNvPr id="24" name="Imagem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211" y="4057327"/>
            <a:ext cx="166224" cy="166224"/>
          </a:xfrm>
          <a:prstGeom prst="rect">
            <a:avLst/>
          </a:prstGeom>
        </p:spPr>
      </p:pic>
      <p:sp>
        <p:nvSpPr>
          <p:cNvPr id="25" name="CaixaDeTexto 24"/>
          <p:cNvSpPr txBox="1"/>
          <p:nvPr/>
        </p:nvSpPr>
        <p:spPr>
          <a:xfrm>
            <a:off x="2411760" y="4561383"/>
            <a:ext cx="6048027" cy="307777"/>
          </a:xfrm>
          <a:prstGeom prst="rect">
            <a:avLst/>
          </a:prstGeom>
          <a:solidFill>
            <a:srgbClr val="E1E1E1"/>
          </a:solidFill>
        </p:spPr>
        <p:txBody>
          <a:bodyPr wrap="square" rtlCol="0">
            <a:spAutoFit/>
          </a:bodyPr>
          <a:lstStyle/>
          <a:p>
            <a:r>
              <a:rPr lang="pt-BR" sz="1400" b="1" dirty="0" smtClean="0">
                <a:latin typeface="Tahoma" panose="020B0604030504040204" pitchFamily="34" charset="0"/>
                <a:ea typeface="Tahoma" panose="020B0604030504040204" pitchFamily="34" charset="0"/>
                <a:cs typeface="Tahoma" panose="020B0604030504040204" pitchFamily="34" charset="0"/>
              </a:rPr>
              <a:t>Discussão sobre </a:t>
            </a:r>
            <a:r>
              <a:rPr lang="pt-BR" sz="1400" b="1" dirty="0" err="1" smtClean="0">
                <a:latin typeface="Tahoma" panose="020B0604030504040204" pitchFamily="34" charset="0"/>
                <a:ea typeface="Tahoma" panose="020B0604030504040204" pitchFamily="34" charset="0"/>
                <a:cs typeface="Tahoma" panose="020B0604030504040204" pitchFamily="34" charset="0"/>
              </a:rPr>
              <a:t>Funding</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 </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27" name="CaixaDeTexto 26"/>
          <p:cNvSpPr txBox="1"/>
          <p:nvPr/>
        </p:nvSpPr>
        <p:spPr>
          <a:xfrm>
            <a:off x="683990" y="4581128"/>
            <a:ext cx="1655762" cy="276999"/>
          </a:xfrm>
          <a:prstGeom prst="rect">
            <a:avLst/>
          </a:prstGeom>
          <a:solidFill>
            <a:schemeClr val="accent2"/>
          </a:solidFill>
        </p:spPr>
        <p:txBody>
          <a:bodyPr wrap="square" lIns="36000" rIns="36000" rtlCol="0">
            <a:spAutoFit/>
          </a:bodyPr>
          <a:lstStyle/>
          <a:p>
            <a:pPr algn="ctr"/>
            <a:r>
              <a:rPr lang="pt-BR"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10:50 </a:t>
            </a:r>
            <a:r>
              <a:rPr lang="pt-BR" sz="12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11:20</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28" name="Imagem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5301208"/>
            <a:ext cx="166224" cy="166224"/>
          </a:xfrm>
          <a:prstGeom prst="rect">
            <a:avLst/>
          </a:prstGeom>
        </p:spPr>
      </p:pic>
      <p:sp>
        <p:nvSpPr>
          <p:cNvPr id="29" name="CaixaDeTexto 28"/>
          <p:cNvSpPr txBox="1"/>
          <p:nvPr/>
        </p:nvSpPr>
        <p:spPr>
          <a:xfrm>
            <a:off x="804467" y="4561383"/>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30" name="Imagem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4630928"/>
            <a:ext cx="166224" cy="166224"/>
          </a:xfrm>
          <a:prstGeom prst="rect">
            <a:avLst/>
          </a:prstGeom>
        </p:spPr>
      </p:pic>
      <p:sp>
        <p:nvSpPr>
          <p:cNvPr id="33" name="CaixaDeTexto 32"/>
          <p:cNvSpPr txBox="1"/>
          <p:nvPr/>
        </p:nvSpPr>
        <p:spPr>
          <a:xfrm>
            <a:off x="2411760" y="5013176"/>
            <a:ext cx="6048027" cy="307777"/>
          </a:xfrm>
          <a:prstGeom prst="rect">
            <a:avLst/>
          </a:prstGeom>
          <a:solidFill>
            <a:srgbClr val="E1E1E1"/>
          </a:solidFill>
        </p:spPr>
        <p:txBody>
          <a:bodyPr wrap="square" rtlCol="0">
            <a:spAutoFit/>
          </a:bodyPr>
          <a:lstStyle/>
          <a:p>
            <a:r>
              <a:rPr lang="pt-BR" sz="1400" b="1" dirty="0" smtClean="0">
                <a:latin typeface="Tahoma" panose="020B0604030504040204" pitchFamily="34" charset="0"/>
                <a:ea typeface="Tahoma" panose="020B0604030504040204" pitchFamily="34" charset="0"/>
                <a:cs typeface="Tahoma" panose="020B0604030504040204" pitchFamily="34" charset="0"/>
              </a:rPr>
              <a:t>Informações FIPE – </a:t>
            </a:r>
            <a:r>
              <a:rPr lang="pt-BR" sz="1400" dirty="0" smtClean="0">
                <a:latin typeface="Tahoma" panose="020B0604030504040204" pitchFamily="34" charset="0"/>
                <a:ea typeface="Tahoma" panose="020B0604030504040204" pitchFamily="34" charset="0"/>
                <a:cs typeface="Tahoma" panose="020B0604030504040204" pitchFamily="34" charset="0"/>
              </a:rPr>
              <a:t>apresentação de relatório  </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34" name="CaixaDeTexto 33"/>
          <p:cNvSpPr txBox="1"/>
          <p:nvPr/>
        </p:nvSpPr>
        <p:spPr>
          <a:xfrm>
            <a:off x="683568" y="5024209"/>
            <a:ext cx="1655762" cy="276999"/>
          </a:xfrm>
          <a:prstGeom prst="rect">
            <a:avLst/>
          </a:prstGeom>
          <a:solidFill>
            <a:schemeClr val="accent2"/>
          </a:solidFill>
        </p:spPr>
        <p:txBody>
          <a:bodyPr wrap="square" lIns="36000" rIns="36000" rtlCol="0">
            <a:spAutoFit/>
          </a:bodyPr>
          <a:lstStyle/>
          <a:p>
            <a:pPr algn="ctr"/>
            <a:r>
              <a:rPr lang="pt-BR"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11:20 </a:t>
            </a:r>
            <a:r>
              <a:rPr lang="pt-BR" sz="12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11:30</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5" name="CaixaDeTexto 34"/>
          <p:cNvSpPr txBox="1"/>
          <p:nvPr/>
        </p:nvSpPr>
        <p:spPr>
          <a:xfrm>
            <a:off x="804467" y="5013176"/>
            <a:ext cx="311149" cy="313083"/>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36" name="Imagem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384" y="5062976"/>
            <a:ext cx="166224" cy="166224"/>
          </a:xfrm>
          <a:prstGeom prst="rect">
            <a:avLst/>
          </a:prstGeom>
        </p:spPr>
      </p:pic>
    </p:spTree>
    <p:extLst>
      <p:ext uri="{BB962C8B-B14F-4D97-AF65-F5344CB8AC3E}">
        <p14:creationId xmlns:p14="http://schemas.microsoft.com/office/powerpoint/2010/main" val="2441947956"/>
      </p:ext>
    </p:extLst>
  </p:cSld>
  <p:clrMapOvr>
    <a:masterClrMapping/>
  </p:clrMapOvr>
  <p:transition spd="slow">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0" y="475605"/>
            <a:ext cx="7772400" cy="639762"/>
          </a:xfrm>
        </p:spPr>
        <p:txBody>
          <a:bodyPr>
            <a:normAutofit fontScale="90000"/>
          </a:bodyPr>
          <a:lstStyle/>
          <a:p>
            <a:r>
              <a:rPr lang="pt-BR" sz="2700" dirty="0" err="1" smtClean="0"/>
              <a:t>Distratos</a:t>
            </a:r>
            <a:r>
              <a:rPr lang="pt-BR" sz="2700" dirty="0" smtClean="0"/>
              <a:t>/Entregas (unidades)</a:t>
            </a:r>
            <a:r>
              <a:rPr lang="pt-BR" sz="1800" b="0" dirty="0" smtClean="0"/>
              <a:t/>
            </a:r>
            <a:br>
              <a:rPr lang="pt-BR" sz="1800" b="0" dirty="0" smtClean="0"/>
            </a:br>
            <a:r>
              <a:rPr lang="pt-BR" sz="1800" b="0" dirty="0" smtClean="0"/>
              <a:t>[Média móvel de 3 meses]</a:t>
            </a:r>
            <a:endParaRPr lang="pt-BR" b="0" dirty="0"/>
          </a:p>
        </p:txBody>
      </p:sp>
      <p:sp>
        <p:nvSpPr>
          <p:cNvPr id="4" name="Espaço Reservado para Número de Slide 3"/>
          <p:cNvSpPr>
            <a:spLocks noGrp="1"/>
          </p:cNvSpPr>
          <p:nvPr>
            <p:ph type="sldNum" sz="quarter" idx="12"/>
          </p:nvPr>
        </p:nvSpPr>
        <p:spPr/>
        <p:txBody>
          <a:bodyPr/>
          <a:lstStyle/>
          <a:p>
            <a:pPr algn="r"/>
            <a:fld id="{EA9EFE93-F287-4331-B820-9EE2079A43EA}" type="slidenum">
              <a:rPr lang="en-US" smtClean="0">
                <a:solidFill>
                  <a:prstClr val="white"/>
                </a:solidFill>
              </a:rPr>
              <a:pPr algn="r"/>
              <a:t>40</a:t>
            </a:fld>
            <a:endParaRPr lang="en-US" dirty="0">
              <a:solidFill>
                <a:prstClr val="white"/>
              </a:solidFill>
            </a:endParaRPr>
          </a:p>
        </p:txBody>
      </p:sp>
      <p:sp>
        <p:nvSpPr>
          <p:cNvPr id="13" name="CaixaDeTexto 12"/>
          <p:cNvSpPr txBox="1"/>
          <p:nvPr/>
        </p:nvSpPr>
        <p:spPr>
          <a:xfrm>
            <a:off x="914400" y="5903565"/>
            <a:ext cx="7772400" cy="369332"/>
          </a:xfrm>
          <a:prstGeom prst="rect">
            <a:avLst/>
          </a:prstGeom>
          <a:noFill/>
        </p:spPr>
        <p:txBody>
          <a:bodyPr wrap="square" rtlCol="0">
            <a:spAutoFit/>
          </a:bodyPr>
          <a:lstStyle/>
          <a:p>
            <a:pPr fontAlgn="auto">
              <a:spcBef>
                <a:spcPts val="0"/>
              </a:spcBef>
              <a:spcAft>
                <a:spcPts val="0"/>
              </a:spcAft>
            </a:pPr>
            <a:r>
              <a:rPr lang="pt-BR" sz="900" dirty="0" smtClean="0">
                <a:solidFill>
                  <a:prstClr val="black"/>
                </a:solidFill>
                <a:latin typeface="Trebuchet MS"/>
                <a:cs typeface="+mn-cs"/>
              </a:rPr>
              <a:t>Obs. 1: Estamos elaborando um novo indicador de </a:t>
            </a:r>
            <a:r>
              <a:rPr lang="pt-BR" sz="900" dirty="0" err="1" smtClean="0">
                <a:solidFill>
                  <a:prstClr val="black"/>
                </a:solidFill>
                <a:latin typeface="Trebuchet MS"/>
                <a:cs typeface="+mn-cs"/>
              </a:rPr>
              <a:t>distratos</a:t>
            </a:r>
            <a:r>
              <a:rPr lang="pt-BR" sz="900" dirty="0" smtClean="0">
                <a:solidFill>
                  <a:prstClr val="black"/>
                </a:solidFill>
                <a:latin typeface="Trebuchet MS"/>
                <a:cs typeface="+mn-cs"/>
              </a:rPr>
              <a:t> que não seja tão sensível à volatilidade das entregas.</a:t>
            </a:r>
          </a:p>
          <a:p>
            <a:pPr fontAlgn="auto">
              <a:spcBef>
                <a:spcPts val="0"/>
              </a:spcBef>
              <a:spcAft>
                <a:spcPts val="0"/>
              </a:spcAft>
            </a:pPr>
            <a:r>
              <a:rPr lang="pt-BR" sz="900" dirty="0" smtClean="0">
                <a:solidFill>
                  <a:prstClr val="black"/>
                </a:solidFill>
                <a:latin typeface="Trebuchet MS"/>
                <a:cs typeface="+mn-cs"/>
              </a:rPr>
              <a:t>Obs. 2: Uma empresa foi retirada da consolidação desse indicador por não apresentar dados consistentes para todo o período da análise.</a:t>
            </a:r>
          </a:p>
        </p:txBody>
      </p:sp>
      <p:graphicFrame>
        <p:nvGraphicFramePr>
          <p:cNvPr id="12" name="Gráfico 11"/>
          <p:cNvGraphicFramePr>
            <a:graphicFrameLocks/>
          </p:cNvGraphicFramePr>
          <p:nvPr>
            <p:extLst/>
          </p:nvPr>
        </p:nvGraphicFramePr>
        <p:xfrm>
          <a:off x="811531" y="1440180"/>
          <a:ext cx="8012430" cy="39662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0658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0165" y="497571"/>
            <a:ext cx="7772400" cy="631208"/>
          </a:xfrm>
        </p:spPr>
        <p:txBody>
          <a:bodyPr>
            <a:normAutofit fontScale="90000"/>
          </a:bodyPr>
          <a:lstStyle/>
          <a:p>
            <a:r>
              <a:rPr lang="pt-BR" sz="3200" dirty="0" smtClean="0"/>
              <a:t/>
            </a:r>
            <a:br>
              <a:rPr lang="pt-BR" sz="3200" dirty="0" smtClean="0"/>
            </a:br>
            <a:r>
              <a:rPr lang="pt-BR" sz="2700" dirty="0" smtClean="0"/>
              <a:t>Taxa de Inadimplência (90 dias) </a:t>
            </a:r>
            <a:br>
              <a:rPr lang="pt-BR" sz="2700" dirty="0" smtClean="0"/>
            </a:br>
            <a:r>
              <a:rPr lang="pt-BR" sz="1800" b="0" dirty="0"/>
              <a:t>[</a:t>
            </a:r>
            <a:r>
              <a:rPr lang="pt-BR" sz="1800" b="0" dirty="0" smtClean="0"/>
              <a:t>Saldo </a:t>
            </a:r>
            <a:r>
              <a:rPr lang="pt-BR" sz="1800" b="0" dirty="0"/>
              <a:t>em atraso </a:t>
            </a:r>
            <a:r>
              <a:rPr lang="pt-BR" sz="1800" b="0" dirty="0" smtClean="0"/>
              <a:t>potencial - (bilhões de R$)/</a:t>
            </a:r>
            <a:r>
              <a:rPr lang="pt-BR" sz="1800" b="0" dirty="0"/>
              <a:t>Saldo </a:t>
            </a:r>
            <a:r>
              <a:rPr lang="pt-BR" sz="1800" b="0" dirty="0" smtClean="0"/>
              <a:t>credor (bilhões de R$)]*</a:t>
            </a:r>
            <a:r>
              <a:rPr lang="pt-BR" sz="1800" dirty="0">
                <a:solidFill>
                  <a:srgbClr val="FF0000"/>
                </a:solidFill>
              </a:rPr>
              <a:t/>
            </a:r>
            <a:br>
              <a:rPr lang="pt-BR" sz="1800" dirty="0">
                <a:solidFill>
                  <a:srgbClr val="FF0000"/>
                </a:solidFill>
              </a:rPr>
            </a:br>
            <a:r>
              <a:rPr lang="pt-BR" sz="1800" dirty="0" smtClean="0">
                <a:solidFill>
                  <a:srgbClr val="FF0000"/>
                </a:solidFill>
              </a:rPr>
              <a:t/>
            </a:r>
            <a:br>
              <a:rPr lang="pt-BR" sz="1800" dirty="0" smtClean="0">
                <a:solidFill>
                  <a:srgbClr val="FF0000"/>
                </a:solidFill>
              </a:rPr>
            </a:br>
            <a:endParaRPr lang="pt-BR" sz="1800" dirty="0">
              <a:solidFill>
                <a:srgbClr val="FF0000"/>
              </a:solidFill>
            </a:endParaRPr>
          </a:p>
        </p:txBody>
      </p:sp>
      <p:sp>
        <p:nvSpPr>
          <p:cNvPr id="4" name="Espaço Reservado para Número de Slide 3"/>
          <p:cNvSpPr>
            <a:spLocks noGrp="1"/>
          </p:cNvSpPr>
          <p:nvPr>
            <p:ph type="sldNum" sz="quarter" idx="12"/>
          </p:nvPr>
        </p:nvSpPr>
        <p:spPr/>
        <p:txBody>
          <a:bodyPr/>
          <a:lstStyle/>
          <a:p>
            <a:fld id="{EA9EFE93-F287-4331-B820-9EE2079A43EA}" type="slidenum">
              <a:rPr lang="en-US" smtClean="0">
                <a:solidFill>
                  <a:prstClr val="white"/>
                </a:solidFill>
              </a:rPr>
              <a:pPr/>
              <a:t>41</a:t>
            </a:fld>
            <a:endParaRPr lang="en-US" dirty="0">
              <a:solidFill>
                <a:prstClr val="white"/>
              </a:solidFill>
            </a:endParaRPr>
          </a:p>
        </p:txBody>
      </p:sp>
      <p:sp>
        <p:nvSpPr>
          <p:cNvPr id="11" name="CaixaDeTexto 10"/>
          <p:cNvSpPr txBox="1"/>
          <p:nvPr/>
        </p:nvSpPr>
        <p:spPr>
          <a:xfrm>
            <a:off x="900165" y="5910093"/>
            <a:ext cx="7772400" cy="369332"/>
          </a:xfrm>
          <a:prstGeom prst="rect">
            <a:avLst/>
          </a:prstGeom>
          <a:noFill/>
        </p:spPr>
        <p:txBody>
          <a:bodyPr wrap="square" rtlCol="0">
            <a:spAutoFit/>
          </a:bodyPr>
          <a:lstStyle/>
          <a:p>
            <a:pPr fontAlgn="auto">
              <a:spcBef>
                <a:spcPts val="0"/>
              </a:spcBef>
              <a:spcAft>
                <a:spcPts val="0"/>
              </a:spcAft>
            </a:pPr>
            <a:r>
              <a:rPr lang="pt-BR" sz="900" dirty="0" smtClean="0">
                <a:solidFill>
                  <a:prstClr val="black"/>
                </a:solidFill>
                <a:latin typeface="Segoe UI" panose="020B0502040204020203" pitchFamily="34" charset="0"/>
                <a:cs typeface="Segoe UI" panose="020B0502040204020203" pitchFamily="34" charset="0"/>
              </a:rPr>
              <a:t>(*) Média móvel de 3 meses</a:t>
            </a:r>
          </a:p>
          <a:p>
            <a:pPr fontAlgn="auto">
              <a:spcBef>
                <a:spcPts val="0"/>
              </a:spcBef>
              <a:spcAft>
                <a:spcPts val="0"/>
              </a:spcAft>
            </a:pPr>
            <a:r>
              <a:rPr lang="pt-BR" sz="900" dirty="0" smtClean="0">
                <a:solidFill>
                  <a:prstClr val="black"/>
                </a:solidFill>
                <a:latin typeface="Segoe UI" panose="020B0502040204020203" pitchFamily="34" charset="0"/>
                <a:cs typeface="Segoe UI" panose="020B0502040204020203" pitchFamily="34" charset="0"/>
              </a:rPr>
              <a:t>Obs.: Quatro empresas foram retiradas da consolidação desse indicador por não apresentarem dados consistentes para todo o período da análise.</a:t>
            </a:r>
          </a:p>
        </p:txBody>
      </p:sp>
      <p:graphicFrame>
        <p:nvGraphicFramePr>
          <p:cNvPr id="8" name="Gráfico 7"/>
          <p:cNvGraphicFramePr>
            <a:graphicFrameLocks/>
          </p:cNvGraphicFramePr>
          <p:nvPr>
            <p:extLst/>
          </p:nvPr>
        </p:nvGraphicFramePr>
        <p:xfrm>
          <a:off x="900165" y="1280160"/>
          <a:ext cx="8003805" cy="39433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424813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pic>
        <p:nvPicPr>
          <p:cNvPr id="7" name="Imagem 6"/>
          <p:cNvPicPr/>
          <p:nvPr/>
        </p:nvPicPr>
        <p:blipFill>
          <a:blip r:embed="rId2" cstate="print">
            <a:extLst>
              <a:ext uri="{28A0092B-C50C-407E-A947-70E740481C1C}">
                <a14:useLocalDpi xmlns:a14="http://schemas.microsoft.com/office/drawing/2010/main" val="0"/>
              </a:ext>
            </a:extLst>
          </a:blip>
          <a:stretch>
            <a:fillRect/>
          </a:stretch>
        </p:blipFill>
        <p:spPr>
          <a:xfrm>
            <a:off x="2298247" y="318655"/>
            <a:ext cx="1409700" cy="1219200"/>
          </a:xfrm>
          <a:prstGeom prst="rect">
            <a:avLst/>
          </a:prstGeom>
        </p:spPr>
      </p:pic>
      <p:pic>
        <p:nvPicPr>
          <p:cNvPr id="8" name="Image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0528" y="548089"/>
            <a:ext cx="3327262" cy="760332"/>
          </a:xfrm>
          <a:prstGeom prst="rect">
            <a:avLst/>
          </a:prstGeom>
        </p:spPr>
      </p:pic>
      <p:sp>
        <p:nvSpPr>
          <p:cNvPr id="9" name="CaixaDeTexto 8"/>
          <p:cNvSpPr txBox="1"/>
          <p:nvPr/>
        </p:nvSpPr>
        <p:spPr>
          <a:xfrm>
            <a:off x="1959429" y="2191260"/>
            <a:ext cx="6317672" cy="3139321"/>
          </a:xfrm>
          <a:prstGeom prst="rect">
            <a:avLst/>
          </a:prstGeom>
          <a:noFill/>
        </p:spPr>
        <p:txBody>
          <a:bodyPr wrap="square" rtlCol="0">
            <a:spAutoFit/>
          </a:bodyPr>
          <a:lstStyle/>
          <a:p>
            <a:pPr algn="ctr" fontAlgn="auto">
              <a:spcBef>
                <a:spcPts val="0"/>
              </a:spcBef>
              <a:spcAft>
                <a:spcPts val="0"/>
              </a:spcAft>
            </a:pPr>
            <a:r>
              <a:rPr lang="pt-BR" b="1" dirty="0" smtClean="0">
                <a:solidFill>
                  <a:prstClr val="black"/>
                </a:solidFill>
                <a:latin typeface="Segoe UI" panose="020B0502040204020203" pitchFamily="34" charset="0"/>
                <a:cs typeface="Segoe UI" panose="020B0502040204020203" pitchFamily="34" charset="0"/>
              </a:rPr>
              <a:t>Eduardo Zylberstajn</a:t>
            </a:r>
            <a:endParaRPr lang="pt-BR" b="1" dirty="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dirty="0" smtClean="0">
                <a:solidFill>
                  <a:prstClr val="black"/>
                </a:solidFill>
                <a:latin typeface="Segoe UI" panose="020B0502040204020203" pitchFamily="34" charset="0"/>
                <a:cs typeface="Segoe UI" panose="020B0502040204020203" pitchFamily="34" charset="0"/>
              </a:rPr>
              <a:t>ezylberstajn@fipe.org.br</a:t>
            </a:r>
          </a:p>
          <a:p>
            <a:pPr algn="ctr" fontAlgn="auto">
              <a:spcBef>
                <a:spcPts val="0"/>
              </a:spcBef>
              <a:spcAft>
                <a:spcPts val="0"/>
              </a:spcAft>
            </a:pPr>
            <a:endParaRPr lang="pt-BR" dirty="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b="1" dirty="0" smtClean="0">
                <a:solidFill>
                  <a:prstClr val="black"/>
                </a:solidFill>
                <a:latin typeface="Segoe UI" panose="020B0502040204020203" pitchFamily="34" charset="0"/>
                <a:cs typeface="Segoe UI" panose="020B0502040204020203" pitchFamily="34" charset="0"/>
              </a:rPr>
              <a:t>Bruno Oliva</a:t>
            </a:r>
          </a:p>
          <a:p>
            <a:pPr algn="ctr" fontAlgn="auto">
              <a:spcBef>
                <a:spcPts val="0"/>
              </a:spcBef>
              <a:spcAft>
                <a:spcPts val="0"/>
              </a:spcAft>
            </a:pPr>
            <a:r>
              <a:rPr lang="pt-BR" dirty="0" smtClean="0">
                <a:solidFill>
                  <a:prstClr val="black"/>
                </a:solidFill>
                <a:latin typeface="Segoe UI" panose="020B0502040204020203" pitchFamily="34" charset="0"/>
                <a:cs typeface="Segoe UI" panose="020B0502040204020203" pitchFamily="34" charset="0"/>
              </a:rPr>
              <a:t>boliva@fipe.org.br</a:t>
            </a:r>
          </a:p>
          <a:p>
            <a:pPr algn="ctr" fontAlgn="auto">
              <a:spcBef>
                <a:spcPts val="0"/>
              </a:spcBef>
              <a:spcAft>
                <a:spcPts val="0"/>
              </a:spcAft>
            </a:pPr>
            <a:endParaRPr lang="pt-BR" dirty="0" smtClean="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b="1" dirty="0" smtClean="0">
                <a:solidFill>
                  <a:prstClr val="black"/>
                </a:solidFill>
                <a:latin typeface="Segoe UI" panose="020B0502040204020203" pitchFamily="34" charset="0"/>
                <a:cs typeface="Segoe UI" panose="020B0502040204020203" pitchFamily="34" charset="0"/>
              </a:rPr>
              <a:t>Alison Oliveira</a:t>
            </a:r>
          </a:p>
          <a:p>
            <a:pPr algn="ctr" fontAlgn="auto">
              <a:spcBef>
                <a:spcPts val="0"/>
              </a:spcBef>
              <a:spcAft>
                <a:spcPts val="0"/>
              </a:spcAft>
            </a:pPr>
            <a:r>
              <a:rPr lang="pt-BR" dirty="0">
                <a:solidFill>
                  <a:prstClr val="black"/>
                </a:solidFill>
                <a:latin typeface="Segoe UI" panose="020B0502040204020203" pitchFamily="34" charset="0"/>
                <a:cs typeface="Segoe UI" panose="020B0502040204020203" pitchFamily="34" charset="0"/>
              </a:rPr>
              <a:t>a</a:t>
            </a:r>
            <a:r>
              <a:rPr lang="pt-BR" dirty="0" smtClean="0">
                <a:solidFill>
                  <a:prstClr val="black"/>
                </a:solidFill>
                <a:latin typeface="Segoe UI" panose="020B0502040204020203" pitchFamily="34" charset="0"/>
                <a:cs typeface="Segoe UI" panose="020B0502040204020203" pitchFamily="34" charset="0"/>
              </a:rPr>
              <a:t>lison.oliveira@fipe.org.br</a:t>
            </a:r>
            <a:endParaRPr lang="pt-BR" dirty="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endParaRPr lang="pt-BR" dirty="0" smtClean="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endParaRPr lang="pt-BR" dirty="0" smtClean="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b="1" dirty="0" smtClean="0">
                <a:solidFill>
                  <a:prstClr val="black"/>
                </a:solidFill>
                <a:latin typeface="Segoe UI" panose="020B0502040204020203" pitchFamily="34" charset="0"/>
                <a:cs typeface="Segoe UI" panose="020B0502040204020203" pitchFamily="34" charset="0"/>
              </a:rPr>
              <a:t>(11) 3767-1764</a:t>
            </a:r>
          </a:p>
        </p:txBody>
      </p:sp>
    </p:spTree>
    <p:extLst>
      <p:ext uri="{BB962C8B-B14F-4D97-AF65-F5344CB8AC3E}">
        <p14:creationId xmlns:p14="http://schemas.microsoft.com/office/powerpoint/2010/main" val="1629215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Atualizações </a:t>
            </a:r>
          </a:p>
        </p:txBody>
      </p:sp>
      <p:grpSp>
        <p:nvGrpSpPr>
          <p:cNvPr id="3" name="Grupo 2"/>
          <p:cNvGrpSpPr/>
          <p:nvPr/>
        </p:nvGrpSpPr>
        <p:grpSpPr>
          <a:xfrm>
            <a:off x="3681413" y="4606969"/>
            <a:ext cx="1781175" cy="307777"/>
            <a:chOff x="3743324" y="4606969"/>
            <a:chExt cx="1781175" cy="307777"/>
          </a:xfrm>
        </p:grpSpPr>
        <p:sp>
          <p:nvSpPr>
            <p:cNvPr id="7" name="CaixaDeTexto 6"/>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09:30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09:50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3942075377"/>
      </p:ext>
    </p:extLst>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9"/>
            <a:ext cx="1835696"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1835696" y="260648"/>
            <a:ext cx="7308304" cy="288032"/>
          </a:xfrm>
          <a:prstGeom prst="rect">
            <a:avLst/>
          </a:prstGeom>
          <a:solidFill>
            <a:schemeClr val="accent2"/>
          </a:solidFill>
        </p:spPr>
        <p:txBody>
          <a:bodyPr wrap="square"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mage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924944"/>
            <a:ext cx="144016" cy="144016"/>
          </a:xfrm>
          <a:prstGeom prst="rect">
            <a:avLst/>
          </a:prstGeom>
        </p:spPr>
      </p:pic>
      <p:sp>
        <p:nvSpPr>
          <p:cNvPr id="6" name="Rectangle 1"/>
          <p:cNvSpPr/>
          <p:nvPr/>
        </p:nvSpPr>
        <p:spPr>
          <a:xfrm>
            <a:off x="35496" y="980728"/>
            <a:ext cx="4824536" cy="5515356"/>
          </a:xfrm>
          <a:prstGeom prst="rect">
            <a:avLst/>
          </a:prstGeom>
        </p:spPr>
        <p:txBody>
          <a:bodyPr wrap="square">
            <a:spAutoFit/>
          </a:bodyPr>
          <a:lstStyle/>
          <a:p>
            <a:r>
              <a:rPr lang="pt-BR" sz="1400" b="1" dirty="0">
                <a:latin typeface="Tahoma" panose="020B0604030504040204" pitchFamily="34" charset="0"/>
                <a:ea typeface="Tahoma" panose="020B0604030504040204" pitchFamily="34" charset="0"/>
                <a:cs typeface="Tahoma" panose="020B0604030504040204" pitchFamily="34" charset="0"/>
              </a:rPr>
              <a:t>PL Acessibilidade - PL  7699/2006 - Reserva de 3% de unidades para PNE / custos/ Prazo de transição</a:t>
            </a:r>
          </a:p>
          <a:p>
            <a:endParaRPr lang="pt-BR" sz="1400" b="1" dirty="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PL Aprovado no Senado e sancionado pela </a:t>
            </a:r>
            <a:r>
              <a:rPr lang="pt-BR" sz="1400" dirty="0" smtClean="0">
                <a:latin typeface="Tahoma" panose="020B0604030504040204" pitchFamily="34" charset="0"/>
                <a:ea typeface="Tahoma" panose="020B0604030504040204" pitchFamily="34" charset="0"/>
                <a:cs typeface="Tahoma" panose="020B0604030504040204" pitchFamily="34" charset="0"/>
              </a:rPr>
              <a:t>PR:</a:t>
            </a:r>
            <a:endParaRPr lang="pt-BR" sz="1400" dirty="0">
              <a:latin typeface="Tahoma" panose="020B0604030504040204" pitchFamily="34" charset="0"/>
              <a:ea typeface="Tahoma" panose="020B0604030504040204" pitchFamily="34" charset="0"/>
              <a:cs typeface="Tahoma" panose="020B0604030504040204" pitchFamily="34" charset="0"/>
            </a:endParaRPr>
          </a:p>
          <a:p>
            <a:pPr marL="847725" lvl="1" indent="-180975" algn="just">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Vetado o item II do art. 32 </a:t>
            </a:r>
            <a:r>
              <a:rPr lang="pt-BR" sz="1400" dirty="0" smtClean="0">
                <a:latin typeface="Tahoma" panose="020B0604030504040204" pitchFamily="34" charset="0"/>
                <a:ea typeface="Tahoma" panose="020B0604030504040204" pitchFamily="34" charset="0"/>
                <a:cs typeface="Tahoma" panose="020B0604030504040204" pitchFamily="34" charset="0"/>
              </a:rPr>
              <a:t>- desenho </a:t>
            </a:r>
            <a:r>
              <a:rPr lang="pt-BR" sz="1400" dirty="0">
                <a:latin typeface="Tahoma" panose="020B0604030504040204" pitchFamily="34" charset="0"/>
                <a:ea typeface="Tahoma" panose="020B0604030504040204" pitchFamily="34" charset="0"/>
                <a:cs typeface="Tahoma" panose="020B0604030504040204" pitchFamily="34" charset="0"/>
              </a:rPr>
              <a:t>universal em empreendimentos subsidiados pelo governo</a:t>
            </a:r>
          </a:p>
          <a:p>
            <a:pPr marL="847725" lvl="1" indent="-180975" algn="just">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O</a:t>
            </a:r>
            <a:r>
              <a:rPr lang="pt-BR" sz="1400" dirty="0" smtClean="0">
                <a:latin typeface="Tahoma" panose="020B0604030504040204" pitchFamily="34" charset="0"/>
                <a:ea typeface="Tahoma" panose="020B0604030504040204" pitchFamily="34" charset="0"/>
                <a:cs typeface="Tahoma" panose="020B0604030504040204" pitchFamily="34" charset="0"/>
              </a:rPr>
              <a:t>brigatoriedade </a:t>
            </a:r>
            <a:r>
              <a:rPr lang="pt-BR" sz="1400" dirty="0">
                <a:latin typeface="Tahoma" panose="020B0604030504040204" pitchFamily="34" charset="0"/>
                <a:ea typeface="Tahoma" panose="020B0604030504040204" pitchFamily="34" charset="0"/>
                <a:cs typeface="Tahoma" panose="020B0604030504040204" pitchFamily="34" charset="0"/>
              </a:rPr>
              <a:t>3% de unidades adaptadas e </a:t>
            </a: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dirty="0">
                <a:latin typeface="Tahoma" panose="020B0604030504040204" pitchFamily="34" charset="0"/>
                <a:ea typeface="Tahoma" panose="020B0604030504040204" pitchFamily="34" charset="0"/>
                <a:cs typeface="Tahoma" panose="020B0604030504040204" pitchFamily="34" charset="0"/>
              </a:rPr>
              <a:t>garantia de adaptação </a:t>
            </a:r>
            <a:r>
              <a:rPr lang="pt-BR" sz="1400" dirty="0" smtClean="0">
                <a:latin typeface="Tahoma" panose="020B0604030504040204" pitchFamily="34" charset="0"/>
                <a:ea typeface="Tahoma" panose="020B0604030504040204" pitchFamily="34" charset="0"/>
                <a:cs typeface="Tahoma" panose="020B0604030504040204" pitchFamily="34" charset="0"/>
              </a:rPr>
              <a:t>razoável para </a:t>
            </a:r>
            <a:r>
              <a:rPr lang="pt-BR" sz="1400" dirty="0">
                <a:latin typeface="Tahoma" panose="020B0604030504040204" pitchFamily="34" charset="0"/>
                <a:ea typeface="Tahoma" panose="020B0604030504040204" pitchFamily="34" charset="0"/>
                <a:cs typeface="Tahoma" panose="020B0604030504040204" pitchFamily="34" charset="0"/>
              </a:rPr>
              <a:t>empreendimentos subsidiados pelo governo.</a:t>
            </a:r>
          </a:p>
          <a:p>
            <a:pPr marL="847725" lvl="1" indent="-180975" algn="just">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mínimo </a:t>
            </a:r>
            <a:r>
              <a:rPr lang="pt-BR" sz="1400" dirty="0">
                <a:latin typeface="Tahoma" panose="020B0604030504040204" pitchFamily="34" charset="0"/>
                <a:ea typeface="Tahoma" panose="020B0604030504040204" pitchFamily="34" charset="0"/>
                <a:cs typeface="Tahoma" panose="020B0604030504040204" pitchFamily="34" charset="0"/>
              </a:rPr>
              <a:t>de unidades adaptadas para </a:t>
            </a:r>
            <a:r>
              <a:rPr lang="pt-BR" sz="1400" dirty="0" smtClean="0">
                <a:latin typeface="Tahoma" panose="020B0604030504040204" pitchFamily="34" charset="0"/>
                <a:ea typeface="Tahoma" panose="020B0604030504040204" pitchFamily="34" charset="0"/>
                <a:cs typeface="Tahoma" panose="020B0604030504040204" pitchFamily="34" charset="0"/>
              </a:rPr>
              <a:t>todos os empreendimentos </a:t>
            </a:r>
            <a:r>
              <a:rPr lang="pt-BR" sz="1400" dirty="0" err="1" smtClean="0">
                <a:latin typeface="Tahoma" panose="020B0604030504040204" pitchFamily="34" charset="0"/>
                <a:ea typeface="Tahoma" panose="020B0604030504040204" pitchFamily="34" charset="0"/>
                <a:cs typeface="Tahoma" panose="020B0604030504040204" pitchFamily="34" charset="0"/>
              </a:rPr>
              <a:t>multifamiliares</a:t>
            </a:r>
            <a:endParaRPr lang="pt-BR" sz="1400" dirty="0">
              <a:latin typeface="Tahoma" panose="020B0604030504040204" pitchFamily="34" charset="0"/>
              <a:ea typeface="Tahoma" panose="020B0604030504040204" pitchFamily="34" charset="0"/>
              <a:cs typeface="Tahoma" panose="020B0604030504040204" pitchFamily="34" charset="0"/>
            </a:endParaRPr>
          </a:p>
          <a:p>
            <a:pPr marL="390525" indent="-180975" algn="just">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Câmara e Senado trabalham para derrubada dos vetos</a:t>
            </a:r>
          </a:p>
          <a:p>
            <a:pPr marL="390525"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Abrainc c/ JK analisando regulamentação da lei e novos </a:t>
            </a:r>
            <a:r>
              <a:rPr lang="pt-BR" sz="1400" dirty="0" err="1">
                <a:latin typeface="Tahoma" panose="020B0604030504040204" pitchFamily="34" charset="0"/>
                <a:ea typeface="Tahoma" panose="020B0604030504040204" pitchFamily="34" charset="0"/>
                <a:cs typeface="Tahoma" panose="020B0604030504040204" pitchFamily="34" charset="0"/>
              </a:rPr>
              <a:t>PLs</a:t>
            </a:r>
            <a:r>
              <a:rPr lang="pt-BR" sz="1400" dirty="0">
                <a:latin typeface="Tahoma" panose="020B0604030504040204" pitchFamily="34" charset="0"/>
                <a:ea typeface="Tahoma" panose="020B0604030504040204" pitchFamily="34" charset="0"/>
                <a:cs typeface="Tahoma" panose="020B0604030504040204" pitchFamily="34" charset="0"/>
              </a:rPr>
              <a:t> ou emendas </a:t>
            </a:r>
            <a:r>
              <a:rPr lang="pt-BR" sz="1400" dirty="0" smtClean="0">
                <a:latin typeface="Tahoma" panose="020B0604030504040204" pitchFamily="34" charset="0"/>
                <a:ea typeface="Tahoma" panose="020B0604030504040204" pitchFamily="34" charset="0"/>
                <a:cs typeface="Tahoma" panose="020B0604030504040204" pitchFamily="34" charset="0"/>
              </a:rPr>
              <a:t>a </a:t>
            </a:r>
            <a:r>
              <a:rPr lang="pt-BR" sz="1400" dirty="0" err="1">
                <a:latin typeface="Tahoma" panose="020B0604030504040204" pitchFamily="34" charset="0"/>
                <a:ea typeface="Tahoma" panose="020B0604030504040204" pitchFamily="34" charset="0"/>
                <a:cs typeface="Tahoma" panose="020B0604030504040204" pitchFamily="34" charset="0"/>
              </a:rPr>
              <a:t>PLs</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existentes</a:t>
            </a:r>
          </a:p>
          <a:p>
            <a:pPr marL="390525" indent="-180975">
              <a:lnSpc>
                <a:spcPct val="110000"/>
              </a:lnSpc>
              <a:spcBef>
                <a:spcPts val="600"/>
              </a:spcBef>
              <a:buClr>
                <a:schemeClr val="tx1"/>
              </a:buClr>
              <a:buFont typeface="Tahoma" panose="020B0604030504040204" pitchFamily="34" charset="0"/>
              <a:buChar cha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20955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Parecer </a:t>
            </a:r>
            <a:r>
              <a:rPr lang="pt-BR" sz="1400" b="1" dirty="0">
                <a:latin typeface="Tahoma" panose="020B0604030504040204" pitchFamily="34" charset="0"/>
                <a:ea typeface="Tahoma" panose="020B0604030504040204" pitchFamily="34" charset="0"/>
                <a:cs typeface="Tahoma" panose="020B0604030504040204" pitchFamily="34" charset="0"/>
              </a:rPr>
              <a:t>FGTS- FAR – Faixa 1 PMCMV</a:t>
            </a:r>
          </a:p>
          <a:p>
            <a:pPr marL="390525"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Dr. Eros Grau</a:t>
            </a:r>
          </a:p>
          <a:p>
            <a:pPr marL="209550">
              <a:lnSpc>
                <a:spcPct val="110000"/>
              </a:lnSpc>
              <a:spcBef>
                <a:spcPts val="6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10" name="Retângulo 9"/>
          <p:cNvSpPr/>
          <p:nvPr/>
        </p:nvSpPr>
        <p:spPr>
          <a:xfrm>
            <a:off x="4932040" y="930200"/>
            <a:ext cx="4067944" cy="4154984"/>
          </a:xfrm>
          <a:prstGeom prst="rect">
            <a:avLst/>
          </a:prstGeom>
        </p:spPr>
        <p:txBody>
          <a:bodyPr wrap="square">
            <a:spAutoFit/>
          </a:bodyPr>
          <a:lstStyle/>
          <a:p>
            <a:r>
              <a:rPr lang="pt-BR" sz="1400" b="1" dirty="0" smtClean="0">
                <a:latin typeface="Tahoma" panose="020B0604030504040204" pitchFamily="34" charset="0"/>
                <a:ea typeface="Tahoma" panose="020B0604030504040204" pitchFamily="34" charset="0"/>
                <a:cs typeface="Tahoma" panose="020B0604030504040204" pitchFamily="34" charset="0"/>
              </a:rPr>
              <a:t>Registros</a:t>
            </a:r>
          </a:p>
          <a:p>
            <a:pPr marL="39052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Tema de mesa de Trabalho com Min. Fazenda- 14/7</a:t>
            </a:r>
            <a:endParaRPr lang="pt-BR" sz="1400" dirty="0">
              <a:latin typeface="Tahoma" panose="020B0604030504040204" pitchFamily="34" charset="0"/>
              <a:ea typeface="Tahoma" panose="020B0604030504040204" pitchFamily="34" charset="0"/>
              <a:cs typeface="Tahoma" panose="020B0604030504040204" pitchFamily="34" charset="0"/>
            </a:endParaRPr>
          </a:p>
          <a:p>
            <a:pPr marL="39052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Registro Eletrônico</a:t>
            </a:r>
          </a:p>
          <a:p>
            <a:pPr marL="39052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Portaria CNJ 14 – 2/7/2015 - software</a:t>
            </a:r>
          </a:p>
          <a:p>
            <a:pPr marL="39052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Prov. CNJ  47 - 18/6/2015 – diretrizes gerais</a:t>
            </a:r>
          </a:p>
          <a:p>
            <a:pPr marL="39052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Nova reunião bancos-ARISP - acompanhamento </a:t>
            </a:r>
          </a:p>
          <a:p>
            <a:pPr marL="847725" lvl="1"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Definições sobre TI</a:t>
            </a:r>
          </a:p>
          <a:p>
            <a:pPr marL="847725" lvl="1"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Caráter nacional</a:t>
            </a:r>
          </a:p>
          <a:p>
            <a:pPr marL="847725" lvl="1"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Manifestações sobre Res. 4088</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11" name="CaixaDeTexto 10"/>
          <p:cNvSpPr txBox="1"/>
          <p:nvPr/>
        </p:nvSpPr>
        <p:spPr>
          <a:xfrm>
            <a:off x="11518"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2" name="Imagem 13"/>
          <p:cNvPicPr>
            <a:picLocks noChangeAspect="1"/>
          </p:cNvPicPr>
          <p:nvPr/>
        </p:nvPicPr>
        <p:blipFill rotWithShape="1">
          <a:blip r:embed="rId3" cstate="print">
            <a:extLst>
              <a:ext uri="{28A0092B-C50C-407E-A947-70E740481C1C}">
                <a14:useLocalDpi xmlns:a14="http://schemas.microsoft.com/office/drawing/2010/main" val="0"/>
              </a:ext>
            </a:extLst>
          </a:blip>
          <a:stretch/>
        </p:blipFill>
        <p:spPr>
          <a:xfrm rot="10800000" flipH="1">
            <a:off x="4788025" y="836712"/>
            <a:ext cx="288032" cy="5645137"/>
          </a:xfrm>
          <a:prstGeom prst="rect">
            <a:avLst/>
          </a:prstGeom>
        </p:spPr>
      </p:pic>
    </p:spTree>
    <p:extLst>
      <p:ext uri="{BB962C8B-B14F-4D97-AF65-F5344CB8AC3E}">
        <p14:creationId xmlns:p14="http://schemas.microsoft.com/office/powerpoint/2010/main" val="969471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10"/>
          <p:cNvSpPr txBox="1"/>
          <p:nvPr/>
        </p:nvSpPr>
        <p:spPr>
          <a:xfrm>
            <a:off x="0" y="260648"/>
            <a:ext cx="1735667"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 name="CaixaDeTexto 11"/>
          <p:cNvSpPr txBox="1"/>
          <p:nvPr/>
        </p:nvSpPr>
        <p:spPr>
          <a:xfrm>
            <a:off x="1735667" y="260648"/>
            <a:ext cx="7408333"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Questões do Trabalho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Rectangle 1"/>
          <p:cNvSpPr/>
          <p:nvPr/>
        </p:nvSpPr>
        <p:spPr>
          <a:xfrm>
            <a:off x="179512" y="1107901"/>
            <a:ext cx="4680520" cy="1600438"/>
          </a:xfrm>
          <a:prstGeom prst="rect">
            <a:avLst/>
          </a:prstGeom>
        </p:spPr>
        <p:txBody>
          <a:bodyPr wrap="square">
            <a:spAutoFit/>
          </a:bodyPr>
          <a:lstStyle/>
          <a:p>
            <a:pPr>
              <a:spcBef>
                <a:spcPts val="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Trabalho parlamentar e jurídico</a:t>
            </a:r>
          </a:p>
          <a:p>
            <a:pPr>
              <a:spcBef>
                <a:spcPts val="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indent="-180975">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Arcabouço legal</a:t>
            </a:r>
            <a:r>
              <a:rPr lang="pt-BR" sz="1400" dirty="0" smtClean="0">
                <a:latin typeface="Tahoma" panose="020B0604030504040204" pitchFamily="34" charset="0"/>
                <a:ea typeface="Tahoma" panose="020B0604030504040204" pitchFamily="34" charset="0"/>
                <a:cs typeface="Tahoma" panose="020B0604030504040204" pitchFamily="34" charset="0"/>
              </a:rPr>
              <a:t>, processo </a:t>
            </a:r>
            <a:r>
              <a:rPr lang="pt-BR" sz="1400" dirty="0">
                <a:latin typeface="Tahoma" panose="020B0604030504040204" pitchFamily="34" charset="0"/>
                <a:ea typeface="Tahoma" panose="020B0604030504040204" pitchFamily="34" charset="0"/>
                <a:cs typeface="Tahoma" panose="020B0604030504040204" pitchFamily="34" charset="0"/>
              </a:rPr>
              <a:t>de inclusão - JK</a:t>
            </a:r>
          </a:p>
          <a:p>
            <a:pPr marL="180975" indent="-180975">
              <a:spcBef>
                <a:spcPts val="0"/>
              </a:spcBef>
              <a:buClr>
                <a:schemeClr val="tx1"/>
              </a:buClr>
              <a:buFont typeface="Tahoma" panose="020B0604030504040204" pitchFamily="34" charset="0"/>
              <a:buChar char="›"/>
            </a:pPr>
            <a:r>
              <a:rPr lang="pt-BR" sz="1400" dirty="0" err="1">
                <a:latin typeface="Tahoma" panose="020B0604030504040204" pitchFamily="34" charset="0"/>
                <a:ea typeface="Tahoma" panose="020B0604030504040204" pitchFamily="34" charset="0"/>
                <a:cs typeface="Tahoma" panose="020B0604030504040204" pitchFamily="34" charset="0"/>
              </a:rPr>
              <a:t>Amicus</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Curiae</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dirty="0">
                <a:latin typeface="Tahoma" panose="020B0604030504040204" pitchFamily="34" charset="0"/>
                <a:ea typeface="Tahoma" panose="020B0604030504040204" pitchFamily="34" charset="0"/>
                <a:cs typeface="Tahoma" panose="020B0604030504040204" pitchFamily="34" charset="0"/>
              </a:rPr>
              <a:t>CBIC e demais entidades; Sindicato dos Trabalhadores</a:t>
            </a:r>
          </a:p>
          <a:p>
            <a:pPr marL="180975" indent="-180975" algn="just">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Carta Sindicato dos Trabalhadores - SP </a:t>
            </a:r>
          </a:p>
          <a:p>
            <a:pPr marL="180975" indent="-180975" algn="just">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Artigo Revista Exame</a:t>
            </a:r>
          </a:p>
        </p:txBody>
      </p:sp>
      <p:sp>
        <p:nvSpPr>
          <p:cNvPr id="20" name="Rectangle 1"/>
          <p:cNvSpPr/>
          <p:nvPr/>
        </p:nvSpPr>
        <p:spPr>
          <a:xfrm>
            <a:off x="179512" y="3743102"/>
            <a:ext cx="4752528" cy="2637645"/>
          </a:xfrm>
          <a:prstGeom prst="rect">
            <a:avLst/>
          </a:prstGeom>
        </p:spPr>
        <p:txBody>
          <a:bodyPr wrap="square">
            <a:spAutoFit/>
          </a:bodyPr>
          <a:lstStyle/>
          <a:p>
            <a:pPr>
              <a:spcBef>
                <a:spcPts val="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Preparação </a:t>
            </a:r>
            <a:r>
              <a:rPr lang="pt-BR" sz="1400" b="1" dirty="0">
                <a:latin typeface="Tahoma" panose="020B0604030504040204" pitchFamily="34" charset="0"/>
                <a:ea typeface="Tahoma" panose="020B0604030504040204" pitchFamily="34" charset="0"/>
                <a:cs typeface="Tahoma" panose="020B0604030504040204" pitchFamily="34" charset="0"/>
              </a:rPr>
              <a:t>de manual de </a:t>
            </a:r>
            <a:r>
              <a:rPr lang="pt-BR" sz="1400" b="1" dirty="0" smtClean="0">
                <a:latin typeface="Tahoma" panose="020B0604030504040204" pitchFamily="34" charset="0"/>
                <a:ea typeface="Tahoma" panose="020B0604030504040204" pitchFamily="34" charset="0"/>
                <a:cs typeface="Tahoma" panose="020B0604030504040204" pitchFamily="34" charset="0"/>
              </a:rPr>
              <a:t>boas </a:t>
            </a:r>
            <a:r>
              <a:rPr lang="pt-BR" sz="1400" b="1" dirty="0">
                <a:latin typeface="Tahoma" panose="020B0604030504040204" pitchFamily="34" charset="0"/>
                <a:ea typeface="Tahoma" panose="020B0604030504040204" pitchFamily="34" charset="0"/>
                <a:cs typeface="Tahoma" panose="020B0604030504040204" pitchFamily="34" charset="0"/>
              </a:rPr>
              <a:t>práticas </a:t>
            </a:r>
            <a:r>
              <a:rPr lang="pt-BR" sz="1400" dirty="0">
                <a:latin typeface="Tahoma" panose="020B0604030504040204" pitchFamily="34" charset="0"/>
                <a:ea typeface="Tahoma" panose="020B0604030504040204" pitchFamily="34" charset="0"/>
                <a:cs typeface="Tahoma" panose="020B0604030504040204" pitchFamily="34" charset="0"/>
              </a:rPr>
              <a:t>– condições de trabalho (Guia OIT</a:t>
            </a:r>
            <a:r>
              <a:rPr lang="pt-BR" sz="1400" dirty="0" smtClean="0">
                <a:latin typeface="Tahoma" panose="020B0604030504040204" pitchFamily="34" charset="0"/>
                <a:ea typeface="Tahoma" panose="020B0604030504040204" pitchFamily="34" charset="0"/>
                <a:cs typeface="Tahoma" panose="020B0604030504040204" pitchFamily="34" charset="0"/>
              </a:rPr>
              <a:t>):</a:t>
            </a:r>
          </a:p>
          <a:p>
            <a:pPr>
              <a:spcBef>
                <a:spcPts val="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Alojamentos</a:t>
            </a:r>
          </a:p>
          <a:p>
            <a:pPr marL="638175" lvl="2" indent="-180975">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Susceptibilidade a doenças</a:t>
            </a:r>
          </a:p>
          <a:p>
            <a:pPr marL="638175" lvl="2" indent="-180975">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Condições de saneamento</a:t>
            </a:r>
          </a:p>
          <a:p>
            <a:pPr marL="638175" lvl="2" indent="-180975">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Alimentação</a:t>
            </a:r>
          </a:p>
          <a:p>
            <a:pPr marL="638175" lvl="2" indent="-180975">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Remuneração</a:t>
            </a:r>
          </a:p>
          <a:p>
            <a:pPr marL="638175" lvl="2" indent="-180975">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Relacionamento no ambiente de trabalho </a:t>
            </a:r>
          </a:p>
          <a:p>
            <a:pPr lvl="0"/>
            <a:endParaRPr lang="pt-BR" sz="1400" dirty="0">
              <a:latin typeface="BlissL" panose="02000506030000020004" pitchFamily="2" charset="0"/>
            </a:endParaRPr>
          </a:p>
          <a:p>
            <a:pPr marL="180975" indent="-180975">
              <a:lnSpc>
                <a:spcPct val="110000"/>
              </a:lnSpc>
              <a:spcBef>
                <a:spcPts val="12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21"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2042056" y="683032"/>
            <a:ext cx="419813" cy="4352043"/>
          </a:xfrm>
          <a:prstGeom prst="rect">
            <a:avLst/>
          </a:prstGeom>
        </p:spPr>
      </p:pic>
      <p:sp>
        <p:nvSpPr>
          <p:cNvPr id="2" name="Retângulo 1"/>
          <p:cNvSpPr/>
          <p:nvPr/>
        </p:nvSpPr>
        <p:spPr>
          <a:xfrm>
            <a:off x="179512" y="2934699"/>
            <a:ext cx="4464496" cy="566309"/>
          </a:xfrm>
          <a:prstGeom prst="rect">
            <a:avLst/>
          </a:prstGeom>
        </p:spPr>
        <p:txBody>
          <a:bodyPr wrap="square">
            <a:spAutoFit/>
          </a:bodyPr>
          <a:lstStyle/>
          <a:p>
            <a:pPr algn="just">
              <a:lnSpc>
                <a:spcPct val="110000"/>
              </a:lnSpc>
              <a:spcBef>
                <a:spcPts val="12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Agenda de comunicação </a:t>
            </a:r>
            <a:r>
              <a:rPr lang="pt-BR" sz="1400" dirty="0">
                <a:latin typeface="Tahoma" panose="020B0604030504040204" pitchFamily="34" charset="0"/>
                <a:ea typeface="Tahoma" panose="020B0604030504040204" pitchFamily="34" charset="0"/>
                <a:cs typeface="Tahoma" panose="020B0604030504040204" pitchFamily="34" charset="0"/>
              </a:rPr>
              <a:t>com mídia e jornalistas - </a:t>
            </a:r>
            <a:r>
              <a:rPr lang="pt-BR" sz="1400" b="1" dirty="0">
                <a:latin typeface="Tahoma" panose="020B0604030504040204" pitchFamily="34" charset="0"/>
                <a:ea typeface="Tahoma" panose="020B0604030504040204" pitchFamily="34" charset="0"/>
                <a:cs typeface="Tahoma" panose="020B0604030504040204" pitchFamily="34" charset="0"/>
              </a:rPr>
              <a:t>textos jurídicos </a:t>
            </a:r>
            <a:r>
              <a:rPr lang="pt-BR" sz="1400" dirty="0">
                <a:latin typeface="Tahoma" panose="020B0604030504040204" pitchFamily="34" charset="0"/>
                <a:ea typeface="Tahoma" panose="020B0604030504040204" pitchFamily="34" charset="0"/>
                <a:cs typeface="Tahoma" panose="020B0604030504040204" pitchFamily="34" charset="0"/>
              </a:rPr>
              <a:t>sobre o tema e sua publicação</a:t>
            </a:r>
          </a:p>
        </p:txBody>
      </p:sp>
      <p:pic>
        <p:nvPicPr>
          <p:cNvPr id="22"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703782" y="692696"/>
            <a:ext cx="300266" cy="5884911"/>
          </a:xfrm>
          <a:prstGeom prst="rect">
            <a:avLst/>
          </a:prstGeom>
        </p:spPr>
      </p:pic>
      <p:pic>
        <p:nvPicPr>
          <p:cNvPr id="23"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2073619" y="1475120"/>
            <a:ext cx="419813" cy="4352043"/>
          </a:xfrm>
          <a:prstGeom prst="rect">
            <a:avLst/>
          </a:prstGeom>
        </p:spPr>
      </p:pic>
      <p:sp>
        <p:nvSpPr>
          <p:cNvPr id="25" name="Rectangle 1"/>
          <p:cNvSpPr/>
          <p:nvPr/>
        </p:nvSpPr>
        <p:spPr>
          <a:xfrm>
            <a:off x="5004048" y="1196752"/>
            <a:ext cx="3888432" cy="3714863"/>
          </a:xfrm>
          <a:prstGeom prst="rect">
            <a:avLst/>
          </a:prstGeom>
        </p:spPr>
        <p:txBody>
          <a:bodyPr wrap="square">
            <a:spAutoFit/>
          </a:bodyPr>
          <a:lstStyle/>
          <a:p>
            <a:r>
              <a:rPr lang="pt-BR" sz="1400" b="1" dirty="0">
                <a:latin typeface="Tahoma" panose="020B0604030504040204" pitchFamily="34" charset="0"/>
                <a:ea typeface="Tahoma" panose="020B0604030504040204" pitchFamily="34" charset="0"/>
                <a:cs typeface="Tahoma" panose="020B0604030504040204" pitchFamily="34" charset="0"/>
              </a:rPr>
              <a:t>Terceirização -  STJ</a:t>
            </a:r>
            <a:r>
              <a:rPr lang="pt-BR" sz="1400" dirty="0">
                <a:latin typeface="Tahoma" panose="020B0604030504040204" pitchFamily="34" charset="0"/>
                <a:ea typeface="Tahoma" panose="020B0604030504040204" pitchFamily="34" charset="0"/>
                <a:cs typeface="Tahoma" panose="020B0604030504040204" pitchFamily="34" charset="0"/>
              </a:rPr>
              <a:t> – participação </a:t>
            </a:r>
            <a:r>
              <a:rPr lang="pt-BR" sz="1400" dirty="0" err="1">
                <a:latin typeface="Tahoma" panose="020B0604030504040204" pitchFamily="34" charset="0"/>
                <a:ea typeface="Tahoma" panose="020B0604030504040204" pitchFamily="34" charset="0"/>
                <a:cs typeface="Tahoma" panose="020B0604030504040204" pitchFamily="34" charset="0"/>
              </a:rPr>
              <a:t>Amicus</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Curiae</a:t>
            </a:r>
            <a:r>
              <a:rPr lang="pt-BR" sz="1400" dirty="0">
                <a:latin typeface="Tahoma" panose="020B0604030504040204" pitchFamily="34" charset="0"/>
                <a:ea typeface="Tahoma" panose="020B0604030504040204" pitchFamily="34" charset="0"/>
                <a:cs typeface="Tahoma" panose="020B0604030504040204" pitchFamily="34" charset="0"/>
              </a:rPr>
              <a:t> – Assessoria – definição – </a:t>
            </a:r>
            <a:r>
              <a:rPr lang="pt-BR" sz="1400" dirty="0" smtClean="0">
                <a:latin typeface="Tahoma" panose="020B0604030504040204" pitchFamily="34" charset="0"/>
                <a:ea typeface="Tahoma" panose="020B0604030504040204" pitchFamily="34" charset="0"/>
                <a:cs typeface="Tahoma" panose="020B0604030504040204" pitchFamily="34" charset="0"/>
              </a:rPr>
              <a:t>alternativas</a:t>
            </a:r>
          </a:p>
          <a:p>
            <a:endParaRPr lang="pt-BR" sz="1400" dirty="0">
              <a:latin typeface="Tahoma" panose="020B0604030504040204" pitchFamily="34" charset="0"/>
              <a:ea typeface="Tahoma" panose="020B0604030504040204" pitchFamily="34" charset="0"/>
              <a:cs typeface="Tahoma" panose="020B0604030504040204" pitchFamily="34" charset="0"/>
            </a:endParaRPr>
          </a:p>
          <a:p>
            <a:pPr marL="0" lvl="2" indent="-180975">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Mais de 20 entidades </a:t>
            </a:r>
            <a:r>
              <a:rPr lang="pt-BR" sz="1400" dirty="0" err="1">
                <a:latin typeface="Tahoma" panose="020B0604030504040204" pitchFamily="34" charset="0"/>
                <a:ea typeface="Tahoma" panose="020B0604030504040204" pitchFamily="34" charset="0"/>
                <a:cs typeface="Tahoma" panose="020B0604030504040204" pitchFamily="34" charset="0"/>
              </a:rPr>
              <a:t>requiseram</a:t>
            </a:r>
            <a:r>
              <a:rPr lang="pt-BR" sz="1400" dirty="0">
                <a:latin typeface="Tahoma" panose="020B0604030504040204" pitchFamily="34" charset="0"/>
                <a:ea typeface="Tahoma" panose="020B0604030504040204" pitchFamily="34" charset="0"/>
                <a:cs typeface="Tahoma" panose="020B0604030504040204" pitchFamily="34" charset="0"/>
              </a:rPr>
              <a:t> ingresso como </a:t>
            </a:r>
            <a:r>
              <a:rPr lang="pt-BR" sz="1400" dirty="0" err="1">
                <a:latin typeface="Tahoma" panose="020B0604030504040204" pitchFamily="34" charset="0"/>
                <a:ea typeface="Tahoma" panose="020B0604030504040204" pitchFamily="34" charset="0"/>
                <a:cs typeface="Tahoma" panose="020B0604030504040204" pitchFamily="34" charset="0"/>
              </a:rPr>
              <a:t>Amicus</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Curiae</a:t>
            </a:r>
            <a:r>
              <a:rPr lang="pt-BR" sz="1400" dirty="0">
                <a:latin typeface="Tahoma" panose="020B0604030504040204" pitchFamily="34" charset="0"/>
                <a:ea typeface="Tahoma" panose="020B0604030504040204" pitchFamily="34" charset="0"/>
                <a:cs typeface="Tahoma" panose="020B0604030504040204" pitchFamily="34" charset="0"/>
              </a:rPr>
              <a:t>, sem definições</a:t>
            </a:r>
            <a:r>
              <a:rPr lang="pt-BR" sz="1400" dirty="0" smtClean="0">
                <a:latin typeface="Tahoma" panose="020B0604030504040204" pitchFamily="34" charset="0"/>
                <a:ea typeface="Tahoma" panose="020B0604030504040204" pitchFamily="34" charset="0"/>
                <a:cs typeface="Tahoma" panose="020B0604030504040204" pitchFamily="34" charset="0"/>
              </a:rPr>
              <a:t>.</a:t>
            </a:r>
          </a:p>
          <a:p>
            <a:pPr marL="0" lvl="2" indent="-180975">
              <a:spcBef>
                <a:spcPts val="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0" lvl="2" indent="-180975">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Propostas </a:t>
            </a:r>
            <a:r>
              <a:rPr lang="pt-BR" sz="1400" dirty="0" err="1">
                <a:latin typeface="Tahoma" panose="020B0604030504040204" pitchFamily="34" charset="0"/>
                <a:ea typeface="Tahoma" panose="020B0604030504040204" pitchFamily="34" charset="0"/>
                <a:cs typeface="Tahoma" panose="020B0604030504040204" pitchFamily="34" charset="0"/>
              </a:rPr>
              <a:t>Sette</a:t>
            </a:r>
            <a:r>
              <a:rPr lang="pt-BR" sz="1400" dirty="0">
                <a:latin typeface="Tahoma" panose="020B0604030504040204" pitchFamily="34" charset="0"/>
                <a:ea typeface="Tahoma" panose="020B0604030504040204" pitchFamily="34" charset="0"/>
                <a:cs typeface="Tahoma" panose="020B0604030504040204" pitchFamily="34" charset="0"/>
              </a:rPr>
              <a:t> Câmara, </a:t>
            </a:r>
            <a:r>
              <a:rPr lang="pt-BR" sz="1400" dirty="0" err="1">
                <a:latin typeface="Tahoma" panose="020B0604030504040204" pitchFamily="34" charset="0"/>
                <a:ea typeface="Tahoma" panose="020B0604030504040204" pitchFamily="34" charset="0"/>
                <a:cs typeface="Tahoma" panose="020B0604030504040204" pitchFamily="34" charset="0"/>
              </a:rPr>
              <a:t>Piauhylino</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Lóssio</a:t>
            </a:r>
            <a:r>
              <a:rPr lang="pt-BR" sz="1400" dirty="0">
                <a:latin typeface="Tahoma" panose="020B0604030504040204" pitchFamily="34" charset="0"/>
                <a:ea typeface="Tahoma" panose="020B0604030504040204" pitchFamily="34" charset="0"/>
                <a:cs typeface="Tahoma" panose="020B0604030504040204" pitchFamily="34" charset="0"/>
              </a:rPr>
              <a:t> (valores a partir de R$ 200 mil + R$ 1,5 MM no sucesso</a:t>
            </a:r>
            <a:r>
              <a:rPr lang="pt-BR" sz="1400" dirty="0" smtClean="0">
                <a:latin typeface="Tahoma" panose="020B0604030504040204" pitchFamily="34" charset="0"/>
                <a:ea typeface="Tahoma" panose="020B0604030504040204" pitchFamily="34" charset="0"/>
                <a:cs typeface="Tahoma" panose="020B0604030504040204" pitchFamily="34" charset="0"/>
              </a:rPr>
              <a:t>)</a:t>
            </a:r>
          </a:p>
          <a:p>
            <a:pPr marL="0" lvl="2" indent="-180975">
              <a:spcBef>
                <a:spcPts val="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0" lvl="2" indent="-180975">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Conselho Jurídico e Diretoria: posições contrárias à contratação a não ser com valores pouco significativos</a:t>
            </a:r>
          </a:p>
          <a:p>
            <a:pPr marL="0" lvl="2" indent="-180975">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2" indent="-180975">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Fregonesi </a:t>
            </a:r>
            <a:r>
              <a:rPr lang="pt-BR" sz="1400" dirty="0">
                <a:latin typeface="Tahoma" panose="020B0604030504040204" pitchFamily="34" charset="0"/>
                <a:ea typeface="Tahoma" panose="020B0604030504040204" pitchFamily="34" charset="0"/>
                <a:cs typeface="Tahoma" panose="020B0604030504040204" pitchFamily="34" charset="0"/>
              </a:rPr>
              <a:t>– contato com </a:t>
            </a:r>
            <a:r>
              <a:rPr lang="pt-BR" sz="1400" dirty="0" err="1">
                <a:latin typeface="Tahoma" panose="020B0604030504040204" pitchFamily="34" charset="0"/>
                <a:ea typeface="Tahoma" panose="020B0604030504040204" pitchFamily="34" charset="0"/>
                <a:cs typeface="Tahoma" panose="020B0604030504040204" pitchFamily="34" charset="0"/>
              </a:rPr>
              <a:t>Sette</a:t>
            </a:r>
            <a:r>
              <a:rPr lang="pt-BR" sz="1400" dirty="0">
                <a:latin typeface="Tahoma" panose="020B0604030504040204" pitchFamily="34" charset="0"/>
                <a:ea typeface="Tahoma" panose="020B0604030504040204" pitchFamily="34" charset="0"/>
                <a:cs typeface="Tahoma" panose="020B0604030504040204" pitchFamily="34" charset="0"/>
              </a:rPr>
              <a:t> Câmara</a:t>
            </a:r>
          </a:p>
          <a:p>
            <a:pPr>
              <a:lnSpc>
                <a:spcPct val="110000"/>
              </a:lnSpc>
              <a:spcBef>
                <a:spcPts val="12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1453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1087473"/>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Marco Regulatório do Setor</a:t>
            </a:r>
          </a:p>
          <a:p>
            <a:pPr algn="ctr" defTabSz="914145" hangingPunct="0"/>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09:50</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às 10:20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2974551817"/>
      </p:ext>
    </p:extLst>
  </p:cSld>
  <p:clrMapOvr>
    <a:masterClrMapping/>
  </p:clrMapOvr>
  <p:transition spd="slow">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O modelo de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negócio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1"/>
          <p:cNvSpPr/>
          <p:nvPr/>
        </p:nvSpPr>
        <p:spPr>
          <a:xfrm>
            <a:off x="323528" y="764704"/>
            <a:ext cx="3816424" cy="6020110"/>
          </a:xfrm>
          <a:prstGeom prst="rect">
            <a:avLst/>
          </a:prstGeom>
        </p:spPr>
        <p:txBody>
          <a:bodyPr wrap="square">
            <a:spAutoFit/>
          </a:bodyPr>
          <a:lstStyle/>
          <a:p>
            <a:pPr marL="0" lvl="1">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Aquisição de Terrenos</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Segurança </a:t>
            </a:r>
            <a:r>
              <a:rPr lang="pt-BR" sz="1400" dirty="0" smtClean="0">
                <a:latin typeface="Tahoma" panose="020B0604030504040204" pitchFamily="34" charset="0"/>
                <a:ea typeface="Tahoma" panose="020B0604030504040204" pitchFamily="34" charset="0"/>
                <a:cs typeface="Tahoma" panose="020B0604030504040204" pitchFamily="34" charset="0"/>
              </a:rPr>
              <a:t>jurídica na aquisição de terrenos</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Posturas municipais claras e definitivas</a:t>
            </a:r>
          </a:p>
          <a:p>
            <a:pPr marL="0" lvl="1">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Aprovação de </a:t>
            </a:r>
            <a:r>
              <a:rPr lang="pt-BR" sz="1400" b="1" dirty="0" smtClean="0">
                <a:latin typeface="Tahoma" panose="020B0604030504040204" pitchFamily="34" charset="0"/>
                <a:ea typeface="Tahoma" panose="020B0604030504040204" pitchFamily="34" charset="0"/>
                <a:cs typeface="Tahoma" panose="020B0604030504040204" pitchFamily="34" charset="0"/>
              </a:rPr>
              <a:t>Projetos - prazos</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Processos </a:t>
            </a:r>
            <a:r>
              <a:rPr lang="pt-BR" sz="1400" dirty="0">
                <a:latin typeface="Tahoma" panose="020B0604030504040204" pitchFamily="34" charset="0"/>
                <a:ea typeface="Tahoma" panose="020B0604030504040204" pitchFamily="34" charset="0"/>
                <a:cs typeface="Tahoma" panose="020B0604030504040204" pitchFamily="34" charset="0"/>
              </a:rPr>
              <a:t>declaratórios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Códigos de Obras declaratórios e pró-padronização, referenciados nas </a:t>
            </a:r>
            <a:r>
              <a:rPr lang="pt-BR" sz="1400" dirty="0" err="1" smtClean="0">
                <a:latin typeface="Tahoma" panose="020B0604030504040204" pitchFamily="34" charset="0"/>
                <a:ea typeface="Tahoma" panose="020B0604030504040204" pitchFamily="34" charset="0"/>
                <a:cs typeface="Tahoma" panose="020B0604030504040204" pitchFamily="34" charset="0"/>
              </a:rPr>
              <a:t>NTs</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Cód. Florestal –regras específicas p/ áreas urbanas</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Balcão </a:t>
            </a:r>
            <a:r>
              <a:rPr lang="pt-BR" sz="1400" dirty="0" smtClean="0">
                <a:latin typeface="Tahoma" panose="020B0604030504040204" pitchFamily="34" charset="0"/>
                <a:ea typeface="Tahoma" panose="020B0604030504040204" pitchFamily="34" charset="0"/>
                <a:cs typeface="Tahoma" panose="020B0604030504040204" pitchFamily="34" charset="0"/>
              </a:rPr>
              <a:t>único</a:t>
            </a: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Parâmetros para contrapartidas</a:t>
            </a: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Direito de Protocolo com regramento</a:t>
            </a:r>
            <a:br>
              <a:rPr lang="pt-BR" sz="1400" dirty="0" smtClean="0">
                <a:latin typeface="Tahoma" panose="020B0604030504040204" pitchFamily="34" charset="0"/>
                <a:ea typeface="Tahoma" panose="020B0604030504040204" pitchFamily="34" charset="0"/>
                <a:cs typeface="Tahoma" panose="020B0604030504040204" pitchFamily="34" charset="0"/>
              </a:rPr>
            </a:b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Registros</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Registro Eletrônico</a:t>
            </a: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Uniformidade nos registros– CNJ</a:t>
            </a:r>
          </a:p>
          <a:p>
            <a:pPr marL="0" lvl="1">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628650" lvl="1" indent="-171450">
              <a:spcBef>
                <a:spcPts val="600"/>
              </a:spcBef>
              <a:buClr>
                <a:schemeClr val="tx1"/>
              </a:buClr>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12" name="Retângulo 11"/>
          <p:cNvSpPr/>
          <p:nvPr/>
        </p:nvSpPr>
        <p:spPr>
          <a:xfrm>
            <a:off x="4355977" y="764704"/>
            <a:ext cx="4644007" cy="5349157"/>
          </a:xfrm>
          <a:prstGeom prst="rect">
            <a:avLst/>
          </a:prstGeom>
        </p:spPr>
        <p:txBody>
          <a:bodyPr wrap="square">
            <a:spAutoFit/>
          </a:bodyPr>
          <a:lstStyle/>
          <a:p>
            <a:pPr>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Modelo de vendas/negócio (ver próxima </a:t>
            </a:r>
            <a:r>
              <a:rPr lang="pt-BR" sz="1400" b="1" dirty="0" err="1" smtClean="0">
                <a:latin typeface="Tahoma" panose="020B0604030504040204" pitchFamily="34" charset="0"/>
                <a:ea typeface="Tahoma" panose="020B0604030504040204" pitchFamily="34" charset="0"/>
                <a:cs typeface="Tahoma" panose="020B0604030504040204" pitchFamily="34" charset="0"/>
              </a:rPr>
              <a:t>pag</a:t>
            </a:r>
            <a:r>
              <a:rPr lang="pt-BR" sz="1400" b="1" dirty="0" smtClean="0">
                <a:latin typeface="Tahoma" panose="020B0604030504040204" pitchFamily="34" charset="0"/>
                <a:ea typeface="Tahoma" panose="020B0604030504040204" pitchFamily="34" charset="0"/>
                <a:cs typeface="Tahoma" panose="020B0604030504040204" pitchFamily="34" charset="0"/>
              </a:rPr>
              <a:t>)</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Vendas com financiamentos- repasse na planta</a:t>
            </a: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Bem de encomenda vs. bem de consumo – vendas firmes</a:t>
            </a: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Corretagem – definição legal</a:t>
            </a:r>
          </a:p>
          <a:p>
            <a:pPr marL="0" lvl="1">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Obra</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Responsabilidades das </a:t>
            </a:r>
            <a:r>
              <a:rPr lang="pt-BR" sz="1400" dirty="0" err="1" smtClean="0">
                <a:latin typeface="Tahoma" panose="020B0604030504040204" pitchFamily="34" charset="0"/>
                <a:ea typeface="Tahoma" panose="020B0604030504040204" pitchFamily="34" charset="0"/>
                <a:cs typeface="Tahoma" panose="020B0604030504040204" pitchFamily="34" charset="0"/>
              </a:rPr>
              <a:t>NTs</a:t>
            </a:r>
            <a:r>
              <a:rPr lang="pt-BR" sz="1400" dirty="0" smtClean="0">
                <a:latin typeface="Tahoma" panose="020B0604030504040204" pitchFamily="34" charset="0"/>
                <a:ea typeface="Tahoma" panose="020B0604030504040204" pitchFamily="34" charset="0"/>
                <a:cs typeface="Tahoma" panose="020B0604030504040204" pitchFamily="34" charset="0"/>
              </a:rPr>
              <a:t> à cadeia produtiva</a:t>
            </a: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Modulação</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Regulamentação: subcontratação, trabalho </a:t>
            </a:r>
            <a:r>
              <a:rPr lang="pt-BR" sz="1400" dirty="0">
                <a:latin typeface="Tahoma" panose="020B0604030504040204" pitchFamily="34" charset="0"/>
                <a:ea typeface="Tahoma" panose="020B0604030504040204" pitchFamily="34" charset="0"/>
                <a:cs typeface="Tahoma" panose="020B0604030504040204" pitchFamily="34" charset="0"/>
              </a:rPr>
              <a:t>análogo a </a:t>
            </a:r>
            <a:r>
              <a:rPr lang="pt-BR" sz="1400" dirty="0" smtClean="0">
                <a:latin typeface="Tahoma" panose="020B0604030504040204" pitchFamily="34" charset="0"/>
                <a:ea typeface="Tahoma" panose="020B0604030504040204" pitchFamily="34" charset="0"/>
                <a:cs typeface="Tahoma" panose="020B0604030504040204" pitchFamily="34" charset="0"/>
              </a:rPr>
              <a:t>escravidão: definição, processo</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Tributação: ISS (controle eletrônico), bi- </a:t>
            </a:r>
            <a:r>
              <a:rPr lang="pt-BR" sz="1400" dirty="0">
                <a:latin typeface="Tahoma" panose="020B0604030504040204" pitchFamily="34" charset="0"/>
                <a:ea typeface="Tahoma" panose="020B0604030504040204" pitchFamily="34" charset="0"/>
                <a:cs typeface="Tahoma" panose="020B0604030504040204" pitchFamily="34" charset="0"/>
              </a:rPr>
              <a:t>tributação </a:t>
            </a:r>
            <a:r>
              <a:rPr lang="pt-BR" sz="1400" dirty="0" smtClean="0">
                <a:latin typeface="Tahoma" panose="020B0604030504040204" pitchFamily="34" charset="0"/>
                <a:ea typeface="Tahoma" panose="020B0604030504040204" pitchFamily="34" charset="0"/>
                <a:cs typeface="Tahoma" panose="020B0604030504040204" pitchFamily="34" charset="0"/>
              </a:rPr>
              <a:t>obras, ICMS</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Definição legal: tolerância, atrasos</a:t>
            </a:r>
            <a:endParaRPr lang="pt-BR" sz="1400" dirty="0">
              <a:latin typeface="Tahoma" panose="020B0604030504040204" pitchFamily="34" charset="0"/>
              <a:ea typeface="Tahoma" panose="020B0604030504040204" pitchFamily="34" charset="0"/>
              <a:cs typeface="Tahoma" panose="020B0604030504040204" pitchFamily="34" charset="0"/>
            </a:endParaRPr>
          </a:p>
          <a:p>
            <a:pPr>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Entrega</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Habite-se com processo declaratório de Resp. </a:t>
            </a:r>
            <a:r>
              <a:rPr lang="pt-BR" sz="1400" dirty="0" smtClean="0">
                <a:latin typeface="Tahoma" panose="020B0604030504040204" pitchFamily="34" charset="0"/>
                <a:ea typeface="Tahoma" panose="020B0604030504040204" pitchFamily="34" charset="0"/>
                <a:cs typeface="Tahoma" panose="020B0604030504040204" pitchFamily="34" charset="0"/>
              </a:rPr>
              <a:t>Técnico</a:t>
            </a: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Garantias </a:t>
            </a:r>
            <a:r>
              <a:rPr lang="pt-BR" sz="1400" dirty="0">
                <a:latin typeface="Tahoma" panose="020B0604030504040204" pitchFamily="34" charset="0"/>
                <a:ea typeface="Tahoma" panose="020B0604030504040204" pitchFamily="34" charset="0"/>
                <a:cs typeface="Tahoma" panose="020B0604030504040204" pitchFamily="34" charset="0"/>
              </a:rPr>
              <a:t>segundo Norma de </a:t>
            </a:r>
            <a:r>
              <a:rPr lang="pt-BR" sz="1400" dirty="0" smtClean="0">
                <a:latin typeface="Tahoma" panose="020B0604030504040204" pitchFamily="34" charset="0"/>
                <a:ea typeface="Tahoma" panose="020B0604030504040204" pitchFamily="34" charset="0"/>
                <a:cs typeface="Tahoma" panose="020B0604030504040204" pitchFamily="34" charset="0"/>
              </a:rPr>
              <a:t>Desempenho</a:t>
            </a:r>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13"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067945" y="620688"/>
            <a:ext cx="288032" cy="5645137"/>
          </a:xfrm>
          <a:prstGeom prst="rect">
            <a:avLst/>
          </a:prstGeom>
        </p:spPr>
      </p:pic>
    </p:spTree>
    <p:extLst>
      <p:ext uri="{BB962C8B-B14F-4D97-AF65-F5344CB8AC3E}">
        <p14:creationId xmlns:p14="http://schemas.microsoft.com/office/powerpoint/2010/main" val="2639496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Jk5loEBfZkaHl4HofaKdP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sgwW5mdDlkeHN0JajUqyg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oWreZBTqskaYJnAP56KTo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8A1tw9JUUygOHs3ZxWI.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gZNgdxgYuk.IC0g.H0UUW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9vqTd0dxUiVYEUMYbD4d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HCRmTpvtmEq4jXhD82sKR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gWYSUhShsEGrkj73lR4CD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sgwW5mdDlkeHN0JajUqyg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e4DZQwiU0CH_.EbAhYg9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PO0Khokyr0eABJf9V17rd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qMM3HheJjUiQJFCgM7zem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Tk3lg25W50eHFDdUeXLgh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Tk3lg25W50eHFDdUeXLgh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Tk3lg25W50eHFDdUeXLgh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JWtD7fQydkmx3jruJz6Vq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1KNZD5pCq029li2QL9yHN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bbpmIpJ4q0qIUBw5R0Dq7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v4RNvbx30uaDmLn7mMWH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o3fHgechESWu47YeT0o2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fbEZDM9ljUy1lp3PMPTwF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SFST6mkL0kWPn4nS0Jzcx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o_OTrnsWEeA6GOJzmRvd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CpqPt6MVmEGbr9IK9BOSR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hL74rY9BmUqkPN47uuclX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VIDzDGSJF0efPosT.dszq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NmGR.teM02hfV3_kG9KQ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b0mBP1iYl0mQk94ZI6KmZ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JUtrKmmf_UKZhh_lxvECX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6wAQZgw.U02y5g8GPjywg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Eq7nfqzBOEmCZN8Q2HdpX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vf0m7YZ6UixogXCkPlN4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sSR7LpVAeUqMxZGUtibbu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VImTJ18LZE2uyugWSPizX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1GVMtSZyKUeaYeJ18a6UU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kzUvJNz8AUGJO55RyCBXy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Tk3lg25W50eHFDdUeXLgh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zZ_IQrfEisSolCep_yi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Tk3lg25W50eHFDdUeXLgh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Tk3lg25W50eHFDdUeXLgh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04Jb8rQ4E6hwF0qkfrZP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HAsTVZMW0S1qoj_oShXd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9DYfT8Cv0y9CLmTO46f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rdJ9_kQpU2LasIq05dJTA"/>
</p:tagLst>
</file>

<file path=ppt/theme/theme1.xml><?xml version="1.0" encoding="utf-8"?>
<a:theme xmlns:a="http://schemas.openxmlformats.org/drawingml/2006/main" name="Sessões">
  <a:themeElements>
    <a:clrScheme name="Personalizada 1">
      <a:dk1>
        <a:srgbClr val="000000"/>
      </a:dk1>
      <a:lt1>
        <a:srgbClr val="FFFFFF"/>
      </a:lt1>
      <a:dk2>
        <a:srgbClr val="C8C8C8"/>
      </a:dk2>
      <a:lt2>
        <a:srgbClr val="F2F2F2"/>
      </a:lt2>
      <a:accent1>
        <a:srgbClr val="004D8C"/>
      </a:accent1>
      <a:accent2>
        <a:srgbClr val="6FBBE4"/>
      </a:accent2>
      <a:accent3>
        <a:srgbClr val="323232"/>
      </a:accent3>
      <a:accent4>
        <a:srgbClr val="7D7D7D"/>
      </a:accent4>
      <a:accent5>
        <a:srgbClr val="C8C8C8"/>
      </a:accent5>
      <a:accent6>
        <a:srgbClr val="F69E00"/>
      </a:accent6>
      <a:hlink>
        <a:srgbClr val="F69E00"/>
      </a:hlink>
      <a:folHlink>
        <a:srgbClr val="FFC660"/>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M_on_target">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M_on_target">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42155</TotalTime>
  <Words>3485</Words>
  <Application>Microsoft Office PowerPoint</Application>
  <PresentationFormat>Apresentação na tela (4:3)</PresentationFormat>
  <Paragraphs>584</Paragraphs>
  <Slides>42</Slides>
  <Notes>4</Notes>
  <HiddenSlides>0</HiddenSlides>
  <MMClips>0</MMClips>
  <ScaleCrop>false</ScaleCrop>
  <HeadingPairs>
    <vt:vector size="8" baseType="variant">
      <vt:variant>
        <vt:lpstr>Fontes usadas</vt:lpstr>
      </vt:variant>
      <vt:variant>
        <vt:i4>8</vt:i4>
      </vt:variant>
      <vt:variant>
        <vt:lpstr>Tema</vt:lpstr>
      </vt:variant>
      <vt:variant>
        <vt:i4>3</vt:i4>
      </vt:variant>
      <vt:variant>
        <vt:lpstr>Vínculos</vt:lpstr>
      </vt:variant>
      <vt:variant>
        <vt:i4>1</vt:i4>
      </vt:variant>
      <vt:variant>
        <vt:lpstr>Títulos de slides</vt:lpstr>
      </vt:variant>
      <vt:variant>
        <vt:i4>42</vt:i4>
      </vt:variant>
    </vt:vector>
  </HeadingPairs>
  <TitlesOfParts>
    <vt:vector size="54" baseType="lpstr">
      <vt:lpstr>Arial</vt:lpstr>
      <vt:lpstr>BlissL</vt:lpstr>
      <vt:lpstr>Calibri</vt:lpstr>
      <vt:lpstr>Helvetica</vt:lpstr>
      <vt:lpstr>Segoe UI</vt:lpstr>
      <vt:lpstr>Segoe UI Semilight</vt:lpstr>
      <vt:lpstr>Tahoma</vt:lpstr>
      <vt:lpstr>Trebuchet MS</vt:lpstr>
      <vt:lpstr>Sessões</vt:lpstr>
      <vt:lpstr>PM_on_target</vt:lpstr>
      <vt:lpstr>1_PM_on_target</vt:lpstr>
      <vt:lpstr>C:\Projetos (local)\Abrainc\_Relatórios\201507\Indicadores de Mercado\Consolidado\Consolidado_graficos.xlsx!Plan1!L1C1:L12C4</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Síntese dos resultados</vt:lpstr>
      <vt:lpstr>Introdução</vt:lpstr>
      <vt:lpstr> Unidades Lançadas  [acumulado em 3 meses] </vt:lpstr>
      <vt:lpstr>VGV Lançado (R$ milhões)  [acumulado em 3 meses]</vt:lpstr>
      <vt:lpstr>Unidades Vendidas  [acumulado em 3 meses]</vt:lpstr>
      <vt:lpstr>Valor das Vendas (R$ milhões)  [acumulado em 3 meses]</vt:lpstr>
      <vt:lpstr>Total de unidades ofertadas </vt:lpstr>
      <vt:lpstr>Apresentação do PowerPoint</vt:lpstr>
      <vt:lpstr>Unidades Entregues  [acumulado em 3 meses]</vt:lpstr>
      <vt:lpstr>Distratos/Entregas (unidades) [Média móvel de 3 meses]</vt:lpstr>
      <vt:lpstr> Taxa de Inadimplência (90 dias)  [Saldo em atraso potencial - (bilhões de R$)/Saldo credor (bilhões de R$)]*  </vt:lpstr>
      <vt:lpstr>Apresentação do PowerPoint</vt:lpstr>
    </vt:vector>
  </TitlesOfParts>
  <Company>BorghierhLowe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larissa.santos</dc:creator>
  <cp:lastModifiedBy>Renato Ventura</cp:lastModifiedBy>
  <cp:revision>3666</cp:revision>
  <cp:lastPrinted>2014-08-22T11:18:02Z</cp:lastPrinted>
  <dcterms:created xsi:type="dcterms:W3CDTF">2009-08-13T21:08:28Z</dcterms:created>
  <dcterms:modified xsi:type="dcterms:W3CDTF">2015-07-25T12:40:44Z</dcterms:modified>
</cp:coreProperties>
</file>