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81" r:id="rId2"/>
    <p:sldId id="1179" r:id="rId3"/>
    <p:sldId id="1180" r:id="rId4"/>
    <p:sldId id="1146" r:id="rId5"/>
    <p:sldId id="1356" r:id="rId6"/>
    <p:sldId id="1357" r:id="rId7"/>
    <p:sldId id="1358" r:id="rId8"/>
    <p:sldId id="1359" r:id="rId9"/>
    <p:sldId id="1368" r:id="rId10"/>
    <p:sldId id="1361" r:id="rId11"/>
    <p:sldId id="1362" r:id="rId12"/>
    <p:sldId id="1363" r:id="rId13"/>
    <p:sldId id="1369" r:id="rId14"/>
    <p:sldId id="1364" r:id="rId15"/>
    <p:sldId id="1262" r:id="rId16"/>
    <p:sldId id="1365" r:id="rId17"/>
    <p:sldId id="1366" r:id="rId18"/>
    <p:sldId id="1341" r:id="rId19"/>
    <p:sldId id="1342" r:id="rId20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25/02/2015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5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0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1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6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1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7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24/2/2015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54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2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>
                <a:latin typeface="BlissL" panose="02000506030000020004" pitchFamily="2" charset="0"/>
              </a:rPr>
              <a:t>CBIC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endParaRPr lang="pt-BR" sz="1700" b="1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Confirmação de definições OIT – </a:t>
            </a:r>
            <a:r>
              <a:rPr lang="pt-BR" sz="1700" i="1" dirty="0" err="1" smtClean="0">
                <a:latin typeface="BlissL" panose="02000506030000020004" pitchFamily="2" charset="0"/>
              </a:rPr>
              <a:t>forced</a:t>
            </a:r>
            <a:r>
              <a:rPr lang="pt-BR" sz="1700" i="1" dirty="0" smtClean="0">
                <a:latin typeface="BlissL" panose="02000506030000020004" pitchFamily="2" charset="0"/>
              </a:rPr>
              <a:t> labor</a:t>
            </a:r>
          </a:p>
          <a:p>
            <a:pPr>
              <a:buClr>
                <a:srgbClr val="1F497D"/>
              </a:buClr>
            </a:pPr>
            <a:endParaRPr lang="pt-BR" sz="1700" b="1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parlamentar e jurídico – </a:t>
            </a:r>
            <a:r>
              <a:rPr lang="pt-BR" sz="1700" dirty="0" smtClean="0">
                <a:latin typeface="BlissL" panose="02000506030000020004" pitchFamily="2" charset="0"/>
              </a:rPr>
              <a:t>arcabouço legal</a:t>
            </a:r>
          </a:p>
          <a:p>
            <a:pPr>
              <a:buClr>
                <a:srgbClr val="1F497D"/>
              </a:buClr>
            </a:pP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com imprensa </a:t>
            </a:r>
            <a:r>
              <a:rPr lang="pt-BR" sz="1700" dirty="0" smtClean="0">
                <a:latin typeface="BlissL" panose="02000506030000020004" pitchFamily="2" charset="0"/>
              </a:rPr>
              <a:t>– assessor especial – Entre Aspas, Valor</a:t>
            </a:r>
          </a:p>
          <a:p>
            <a:pPr>
              <a:buClr>
                <a:srgbClr val="1F497D"/>
              </a:buClr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Aproximação com </a:t>
            </a:r>
            <a:r>
              <a:rPr lang="pt-BR" sz="1700" b="1" i="1" dirty="0" err="1" smtClean="0">
                <a:latin typeface="BlissL" panose="02000506030000020004" pitchFamily="2" charset="0"/>
              </a:rPr>
              <a:t>stakeholders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reunião </a:t>
            </a:r>
            <a:r>
              <a:rPr lang="pt-BR" sz="1700" dirty="0">
                <a:latin typeface="BlissL" panose="02000506030000020004" pitchFamily="2" charset="0"/>
              </a:rPr>
              <a:t>com </a:t>
            </a:r>
            <a:r>
              <a:rPr lang="pt-BR" sz="1700" dirty="0" smtClean="0">
                <a:latin typeface="BlissL" panose="02000506030000020004" pitchFamily="2" charset="0"/>
              </a:rPr>
              <a:t>Instituto </a:t>
            </a:r>
            <a:r>
              <a:rPr lang="pt-BR" sz="1700" dirty="0">
                <a:latin typeface="BlissL" panose="02000506030000020004" pitchFamily="2" charset="0"/>
              </a:rPr>
              <a:t>Ethos – 25/2 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Pacto Nacional pela Erradicação do Trabalho Escravo, defesa do trabalho decente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Emendas por mudanças no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149 -  </a:t>
            </a:r>
            <a:r>
              <a:rPr lang="pt-BR" sz="1700" dirty="0" err="1">
                <a:latin typeface="BlissL" panose="02000506030000020004" pitchFamily="2" charset="0"/>
              </a:rPr>
              <a:t>InPacto</a:t>
            </a:r>
            <a:r>
              <a:rPr lang="pt-BR" sz="1700" dirty="0">
                <a:latin typeface="BlissL" panose="02000506030000020004" pitchFamily="2" charset="0"/>
              </a:rPr>
              <a:t>: afronta ao Principio Internacional da Proibição do Retrocesso Social - Corte Interamericana de Direitos Humanos-CIDH e a Organização dos Estados Americanos-OEA</a:t>
            </a:r>
            <a:r>
              <a:rPr lang="pt-BR" sz="1600" dirty="0"/>
              <a:t>.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Workshops, ações </a:t>
            </a:r>
            <a:r>
              <a:rPr lang="pt-BR" sz="1700" dirty="0" smtClean="0">
                <a:latin typeface="BlissL" panose="02000506030000020004" pitchFamily="2" charset="0"/>
              </a:rPr>
              <a:t>educativas – informações pelas empresas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Buscar acesso a </a:t>
            </a:r>
            <a:r>
              <a:rPr lang="pt-BR" sz="1700" dirty="0" err="1" smtClean="0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</a:t>
            </a:r>
            <a:r>
              <a:rPr lang="pt-BR" sz="1700" dirty="0" smtClean="0">
                <a:latin typeface="BlissL" panose="02000506030000020004" pitchFamily="2" charset="0"/>
              </a:rPr>
              <a:t>Sec. </a:t>
            </a:r>
            <a:r>
              <a:rPr lang="pt-BR" sz="1700" dirty="0">
                <a:latin typeface="BlissL" panose="02000506030000020004" pitchFamily="2" charset="0"/>
              </a:rPr>
              <a:t>do Emprego e </a:t>
            </a:r>
            <a:r>
              <a:rPr lang="pt-BR" sz="1700" dirty="0" smtClean="0">
                <a:latin typeface="BlissL" panose="02000506030000020004" pitchFamily="2" charset="0"/>
              </a:rPr>
              <a:t>Rel.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Trabalho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SP, 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82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20688"/>
            <a:ext cx="8624887" cy="600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Termos dos compromissos do Pacto: </a:t>
            </a:r>
            <a:r>
              <a:rPr lang="pt-BR" sz="1700" dirty="0" smtClean="0">
                <a:latin typeface="BlissL" panose="02000506030000020004" pitchFamily="2" charset="0"/>
              </a:rPr>
              <a:t/>
            </a:r>
            <a:br>
              <a:rPr lang="pt-BR" sz="1700" dirty="0" smtClean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1</a:t>
            </a:r>
            <a:r>
              <a:rPr lang="pt-BR" sz="1600" b="1" i="1" dirty="0" smtClean="0">
                <a:solidFill>
                  <a:srgbClr val="FF0000"/>
                </a:solidFill>
                <a:latin typeface="BlissL" panose="02000506030000020004" pitchFamily="2" charset="0"/>
              </a:rPr>
              <a:t>.</a:t>
            </a:r>
            <a:r>
              <a:rPr lang="pt-BR" sz="1600" b="1" i="1" dirty="0" smtClean="0">
                <a:latin typeface="BlissL" panose="02000506030000020004" pitchFamily="2" charset="0"/>
              </a:rPr>
              <a:t> </a:t>
            </a:r>
            <a:r>
              <a:rPr lang="pt-BR" sz="1600" b="1" dirty="0" smtClean="0">
                <a:latin typeface="BlissL" panose="02000506030000020004" pitchFamily="2" charset="0"/>
              </a:rPr>
              <a:t>Reconhecer </a:t>
            </a:r>
            <a:r>
              <a:rPr lang="pt-BR" sz="1600" b="1" dirty="0">
                <a:latin typeface="BlissL" panose="02000506030000020004" pitchFamily="2" charset="0"/>
              </a:rPr>
              <a:t>a legitimidade do Cadastro de Empregadores que tenham submetido trabalhadores a condições análogas à de escravo – “Lista Suja” (Portaria Interministerial MTE/SDH nº. 2/ 2011</a:t>
            </a:r>
            <a:r>
              <a:rPr lang="pt-BR" sz="1600" b="1" dirty="0" smtClean="0">
                <a:latin typeface="BlissL" panose="02000506030000020004" pitchFamily="2" charset="0"/>
              </a:rPr>
              <a:t>)</a:t>
            </a:r>
            <a:endParaRPr lang="pt-BR" sz="1600" b="1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2</a:t>
            </a: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.</a:t>
            </a:r>
            <a:r>
              <a:rPr lang="pt-BR" sz="1600" dirty="0" smtClean="0">
                <a:latin typeface="BlissL" panose="02000506030000020004" pitchFamily="2" charset="0"/>
              </a:rPr>
              <a:t>; </a:t>
            </a:r>
            <a:r>
              <a:rPr lang="pt-BR" sz="1600" b="1" dirty="0" smtClean="0">
                <a:latin typeface="BlissL" panose="02000506030000020004" pitchFamily="2" charset="0"/>
              </a:rPr>
              <a:t>Definir restrições comerciais a pessoas físicas e jurídicas inseridas na “Lista Suja” que façam parte da cadeia de valor* da empresa ou da organização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3. </a:t>
            </a:r>
            <a:r>
              <a:rPr lang="pt-BR" sz="1600" dirty="0" smtClean="0">
                <a:latin typeface="BlissL" panose="02000506030000020004" pitchFamily="2" charset="0"/>
              </a:rPr>
              <a:t>Promover a regularização das relações de trabalho na cadeia de valor;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4</a:t>
            </a: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. </a:t>
            </a:r>
            <a:r>
              <a:rPr lang="pt-BR" sz="1600" dirty="0">
                <a:latin typeface="BlissL" panose="02000506030000020004" pitchFamily="2" charset="0"/>
              </a:rPr>
              <a:t>Apoiar ações voltadas para a qualificação profissional de trabalhadores resgatados e vulneráveis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5. </a:t>
            </a:r>
            <a:r>
              <a:rPr lang="pt-BR" sz="1600" dirty="0">
                <a:latin typeface="BlissL" panose="02000506030000020004" pitchFamily="2" charset="0"/>
              </a:rPr>
              <a:t>Apoiar ações de reinserção de trabalhadores resgatados e vulneráveis no mercado de trabalho formal ou em iniciativas empreendedoras, em parceria com entidades públicas e privadas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6. </a:t>
            </a:r>
            <a:r>
              <a:rPr lang="pt-BR" sz="1600" dirty="0">
                <a:latin typeface="BlissL" panose="02000506030000020004" pitchFamily="2" charset="0"/>
              </a:rPr>
              <a:t>Promover ações de informação e comunicação visando a prevenção ao trabalho escravo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7. </a:t>
            </a:r>
            <a:r>
              <a:rPr lang="pt-BR" sz="1600" dirty="0">
                <a:latin typeface="BlissL" panose="02000506030000020004" pitchFamily="2" charset="0"/>
              </a:rPr>
              <a:t>Apoiar e participar de articulações do </a:t>
            </a:r>
            <a:r>
              <a:rPr lang="pt-BR" sz="1600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 para promoção de políticas públicas de prevenção e erradicação de trabalho escravo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8. </a:t>
            </a:r>
            <a:r>
              <a:rPr lang="pt-BR" sz="1600" dirty="0">
                <a:latin typeface="BlissL" panose="02000506030000020004" pitchFamily="2" charset="0"/>
              </a:rPr>
              <a:t>Sistematizar, divulgar e compartilhar boas práticas para prevenção e erradicação do trabalho escravo;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9. </a:t>
            </a:r>
            <a:r>
              <a:rPr lang="pt-BR" sz="1600" b="1" dirty="0">
                <a:latin typeface="BlissL" panose="02000506030000020004" pitchFamily="2" charset="0"/>
              </a:rPr>
              <a:t>Participar do processo de monitoramento periódico realizado pelo </a:t>
            </a:r>
            <a:r>
              <a:rPr lang="pt-BR" sz="1600" b="1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10. </a:t>
            </a:r>
            <a:r>
              <a:rPr lang="pt-BR" sz="1600" dirty="0">
                <a:latin typeface="BlissL" panose="02000506030000020004" pitchFamily="2" charset="0"/>
              </a:rPr>
              <a:t>Desenvolver um plano para a implementação dos compromissos assumidos junto ao </a:t>
            </a:r>
            <a:r>
              <a:rPr lang="pt-BR" sz="1600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.</a:t>
            </a:r>
          </a:p>
          <a:p>
            <a:endParaRPr lang="pt-BR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791" y="116632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Pacto Nacional Pela Erradicação do Trabalho Escravo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76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Telecomunicações, Correios, Saúde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Conselho Jurídico ABRAINC (e Secovi)</a:t>
            </a:r>
            <a:endParaRPr lang="pt-BR" sz="1700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19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8/4,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51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 – </a:t>
            </a:r>
            <a:r>
              <a:rPr lang="pt-BR" sz="1700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sz="1700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sz="1700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sz="1700" b="1" dirty="0">
                <a:latin typeface="BlissL" panose="02000506030000020004" pitchFamily="2" charset="0"/>
              </a:rPr>
              <a:t>Lei </a:t>
            </a:r>
            <a:r>
              <a:rPr lang="pt-BR" altLang="pt-BR" sz="1700" b="1" dirty="0" smtClean="0">
                <a:latin typeface="BlissL" panose="02000506030000020004" pitchFamily="2" charset="0"/>
              </a:rPr>
              <a:t>13.097</a:t>
            </a:r>
            <a:r>
              <a:rPr lang="pt-BR" altLang="pt-BR" sz="1700" b="1" dirty="0">
                <a:latin typeface="BlissL" panose="02000506030000020004" pitchFamily="2" charset="0"/>
              </a:rPr>
              <a:t>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169 - Corretores e imobiliárias quando não regime </a:t>
            </a:r>
            <a:r>
              <a:rPr lang="pt-BR" altLang="pt-BR" sz="1700" dirty="0" smtClean="0">
                <a:latin typeface="BlissL" panose="02000506030000020004" pitchFamily="2" charset="0"/>
              </a:rPr>
              <a:t>CLT</a:t>
            </a:r>
          </a:p>
          <a:p>
            <a:pPr marL="0" lvl="1"/>
            <a:endParaRPr lang="pt-BR" alt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62 - </a:t>
            </a:r>
            <a:r>
              <a:rPr lang="pt-BR" sz="1700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32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Associados- avanço importante na questão trabalhista. Condições: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Associação com Imobiliárias (Contratos Sociais)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Ausência de subordinação - não CLT* - verificações nos fluxos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fiscal –recursos por imobiliárias acolhidos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Lopes)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</a:t>
            </a:r>
            <a:r>
              <a:rPr lang="pt-BR" sz="1700" dirty="0" smtClean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Decisão conflitante </a:t>
            </a:r>
            <a:r>
              <a:rPr lang="pt-BR" sz="1700" dirty="0" smtClean="0">
                <a:latin typeface="BlissL" panose="02000506030000020004" pitchFamily="2" charset="0"/>
              </a:rPr>
              <a:t>– Comarca de São 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Desalinhamento/ custo dos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. Imobiliárias: contratação direta de corretores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convencimento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</a:t>
            </a:r>
            <a:r>
              <a:rPr lang="pt-BR" sz="1700" dirty="0" smtClean="0">
                <a:latin typeface="BlissL" panose="02000506030000020004" pitchFamily="2" charset="0"/>
              </a:rPr>
              <a:t>nexistência de </a:t>
            </a:r>
            <a:r>
              <a:rPr lang="pt-BR" sz="1700" dirty="0" err="1" smtClean="0">
                <a:latin typeface="BlissL" panose="02000506030000020004" pitchFamily="2" charset="0"/>
              </a:rPr>
              <a:t>sobrepreço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papel do corretor – exigência legal? CLT com bônus por vendas?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Campanha de esclarecimentos- Cartilha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Aproximação com CRECI </a:t>
            </a:r>
            <a:r>
              <a:rPr lang="pt-BR" sz="1700" dirty="0" smtClean="0">
                <a:latin typeface="BlissL" panose="02000506030000020004" pitchFamily="2" charset="0"/>
              </a:rPr>
              <a:t>– disseminação de Portaria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Mesas com TJ 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smtClean="0">
                <a:latin typeface="BlissL" panose="02000506030000020004" pitchFamily="2" charset="0"/>
              </a:rPr>
              <a:t>como retomar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4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 </a:t>
            </a:r>
            <a:r>
              <a:rPr lang="pt-BR" sz="1700" dirty="0" smtClean="0">
                <a:latin typeface="BlissL" panose="02000506030000020004" pitchFamily="2" charset="0"/>
              </a:rPr>
              <a:t>– 9h às 9:30h - COFECI, Registro Prazos de Garantia Caixa, Prática Abusiva por Escritórios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</a:t>
            </a:r>
            <a:r>
              <a:rPr lang="pt-BR" sz="1700" dirty="0" smtClean="0">
                <a:latin typeface="BlissL" panose="02000506030000020004" pitchFamily="2" charset="0"/>
              </a:rPr>
              <a:t> – 9:30h às 10h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Crédito PF, estoques </a:t>
            </a:r>
            <a:r>
              <a:rPr lang="pt-BR" sz="1700" dirty="0" smtClean="0">
                <a:latin typeface="BlissL" panose="02000506030000020004" pitchFamily="2" charset="0"/>
              </a:rPr>
              <a:t>– 10h às 11h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Negócios </a:t>
            </a:r>
            <a:r>
              <a:rPr lang="pt-BR" sz="1700" dirty="0" smtClean="0">
                <a:latin typeface="BlissL" panose="02000506030000020004" pitchFamily="2" charset="0"/>
              </a:rPr>
              <a:t>–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Cartilha de Esclarecimentos</a:t>
            </a:r>
          </a:p>
          <a:p>
            <a:pPr marL="457200" lvl="2"/>
            <a:endParaRPr lang="pt-BR" sz="1700" dirty="0" smtClean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Modelo de Vendas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impactos: conclusões, recomendações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1954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BlissL" panose="02000506030000020004" pitchFamily="2" charset="0"/>
              </a:rPr>
              <a:t>RET, COFECI</a:t>
            </a:r>
            <a:r>
              <a:rPr lang="pt-BR" sz="2000" dirty="0">
                <a:latin typeface="BlissL" panose="02000506030000020004" pitchFamily="2" charset="0"/>
              </a:rPr>
              <a:t>, </a:t>
            </a:r>
            <a:r>
              <a:rPr lang="pt-BR" sz="2000" dirty="0" smtClean="0">
                <a:latin typeface="BlissL" panose="02000506030000020004" pitchFamily="2" charset="0"/>
              </a:rPr>
              <a:t>Registros, </a:t>
            </a:r>
            <a:r>
              <a:rPr lang="pt-BR" sz="2000" dirty="0">
                <a:latin typeface="BlissL" panose="02000506030000020004" pitchFamily="2" charset="0"/>
              </a:rPr>
              <a:t>Prazos de Garantia Caixa, Prática Abusiva por Escritórios </a:t>
            </a:r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Concentração 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Judiciário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altLang="pt-BR" sz="1700" b="1" dirty="0">
                <a:latin typeface="BlissL" panose="02000506030000020004" pitchFamily="2" charset="0"/>
              </a:rPr>
              <a:t>– </a:t>
            </a:r>
            <a:r>
              <a:rPr lang="pt-BR" altLang="pt-BR" sz="1700" dirty="0">
                <a:latin typeface="BlissL" panose="02000506030000020004" pitchFamily="2" charset="0"/>
              </a:rPr>
              <a:t>PL </a:t>
            </a:r>
            <a:r>
              <a:rPr lang="pt-BR" altLang="pt-BR" sz="1700" dirty="0" smtClean="0">
                <a:latin typeface="BlissL" panose="02000506030000020004" pitchFamily="2" charset="0"/>
              </a:rPr>
              <a:t>7699-2006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Relator </a:t>
            </a:r>
            <a:r>
              <a:rPr lang="pt-BR" altLang="pt-BR" sz="1700" dirty="0">
                <a:latin typeface="BlissL" panose="02000506030000020004" pitchFamily="2" charset="0"/>
              </a:rPr>
              <a:t>– Senador Paulo Paim (RS) - comentários - Mara </a:t>
            </a:r>
            <a:r>
              <a:rPr lang="pt-BR" altLang="pt-BR" sz="1700" dirty="0" err="1">
                <a:latin typeface="BlissL" panose="02000506030000020004" pitchFamily="2" charset="0"/>
              </a:rPr>
              <a:t>Gabrilli</a:t>
            </a: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Edifícios </a:t>
            </a:r>
            <a:r>
              <a:rPr lang="pt-BR" altLang="pt-BR" sz="1700" dirty="0" err="1">
                <a:latin typeface="BlissL" panose="02000506030000020004" pitchFamily="2" charset="0"/>
              </a:rPr>
              <a:t>multi-familiares</a:t>
            </a:r>
            <a:r>
              <a:rPr lang="pt-BR" altLang="pt-BR" sz="1700" dirty="0">
                <a:latin typeface="BlissL" panose="02000506030000020004" pitchFamily="2" charset="0"/>
              </a:rPr>
              <a:t> 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públicos ou privados com uso público – acessibilidade </a:t>
            </a:r>
            <a:r>
              <a:rPr lang="pt-BR" altLang="pt-BR" sz="1700" dirty="0" smtClean="0">
                <a:latin typeface="BlissL" panose="02000506030000020004" pitchFamily="2" charset="0"/>
              </a:rPr>
              <a:t>geral</a:t>
            </a: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altLang="pt-BR" sz="1700" b="1" dirty="0" smtClean="0">
                <a:latin typeface="BlissL" panose="02000506030000020004" pitchFamily="2" charset="0"/>
              </a:rPr>
              <a:t>/ </a:t>
            </a:r>
            <a:r>
              <a:rPr lang="pt-BR" alt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altLang="pt-BR" sz="1700" b="1" dirty="0" smtClean="0">
                <a:latin typeface="BlissL" panose="02000506030000020004" pitchFamily="2" charset="0"/>
              </a:rPr>
              <a:t>- </a:t>
            </a:r>
            <a:r>
              <a:rPr lang="pt-BR" altLang="pt-BR" sz="1700" dirty="0" smtClean="0">
                <a:latin typeface="BlissL" panose="02000506030000020004" pitchFamily="2" charset="0"/>
              </a:rPr>
              <a:t>possível fim do incentivo fiscal</a:t>
            </a:r>
          </a:p>
          <a:p>
            <a:endParaRPr lang="pt-BR" altLang="pt-BR" sz="1700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Cetesb (Decreto 59.263</a:t>
            </a:r>
            <a:r>
              <a:rPr lang="pt-BR" altLang="pt-BR" sz="1700" dirty="0" smtClean="0">
                <a:latin typeface="BlissL" panose="02000506030000020004" pitchFamily="2" charset="0"/>
              </a:rPr>
              <a:t>) – Termo de Reabilitação para Habite-se – acesso a Governador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Eletropaulo </a:t>
            </a:r>
            <a:r>
              <a:rPr lang="pt-BR" altLang="pt-BR" sz="1700" dirty="0" smtClean="0">
                <a:latin typeface="BlissL" panose="02000506030000020004" pitchFamily="2" charset="0"/>
              </a:rPr>
              <a:t>– Subestações para &gt; 2.500 KW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Recursos Hídricos </a:t>
            </a:r>
            <a:r>
              <a:rPr lang="pt-BR" altLang="pt-BR" sz="1700" dirty="0" smtClean="0">
                <a:latin typeface="BlissL" panose="02000506030000020004" pitchFamily="2" charset="0"/>
              </a:rPr>
              <a:t>– Programa de Sustentabilidade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Trabalho coordenado com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Secoci</a:t>
            </a:r>
            <a:r>
              <a:rPr lang="pt-BR" altLang="pt-BR" sz="1700" dirty="0" smtClean="0">
                <a:latin typeface="BlissL" panose="02000506030000020004" pitchFamily="2" charset="0"/>
              </a:rPr>
              <a:t>,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sz="1700" dirty="0" smtClean="0">
                <a:latin typeface="BlissL" panose="02000506030000020004" pitchFamily="2" charset="0"/>
              </a:rPr>
              <a:t> SP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980728"/>
            <a:ext cx="8964488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Ana Medina,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 Luders, Natália José Neves – encontro com Escritório David Teixeira - </a:t>
            </a:r>
            <a:r>
              <a:rPr lang="pt-BR" sz="1700" dirty="0" smtClean="0">
                <a:latin typeface="BlissL" panose="02000506030000020004" pitchFamily="2" charset="0"/>
              </a:rPr>
              <a:t>3/2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Convite para a próxima reunião do Comitê Jurídico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14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8764588" cy="31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Tabela de Responsabilização 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 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Código Civil - segurança e solidez com 5 anos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garantia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2º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49 itens aceitos; 29 não definidos nas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NDs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 novos itens e 6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discordância com ND 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Outras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pendências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Início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para vícios redibitórios (na entrega da unidade)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realização das manutenções periódicas, para se exigir as garantias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ponto: seguro a ser apresentado pela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Discussões no Comitê Técnico de 26/2 – presença do </a:t>
            </a:r>
            <a:r>
              <a:rPr lang="pt-BR" sz="16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Sinduscon</a:t>
            </a: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acompanhamento CBIC</a:t>
            </a:r>
            <a:endParaRPr lang="pt-BR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tângulo 7"/>
          <p:cNvSpPr>
            <a:spLocks noChangeArrowheads="1"/>
          </p:cNvSpPr>
          <p:nvPr/>
        </p:nvSpPr>
        <p:spPr bwMode="auto">
          <a:xfrm>
            <a:off x="179512" y="3551936"/>
            <a:ext cx="8208912" cy="265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das garantias para vícios redibitórios: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Áreas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Comuns/ Áreas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Privativas – deterioração no Habite-se e Entrega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Prazos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máximos mesmo no caso de vigência do início do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</a:p>
          <a:p>
            <a:pPr algn="just">
              <a:lnSpc>
                <a:spcPct val="150000"/>
              </a:lnSpc>
            </a:pPr>
            <a:endParaRPr lang="pt-BR" sz="16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Manutenção – Sistemática de Comprovação (áreas comuns e privativas):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manutenção passível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e não passíveis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sistemática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manutenção e comprovação</a:t>
            </a:r>
          </a:p>
        </p:txBody>
      </p:sp>
    </p:spTree>
    <p:extLst>
      <p:ext uri="{BB962C8B-B14F-4D97-AF65-F5344CB8AC3E}">
        <p14:creationId xmlns:p14="http://schemas.microsoft.com/office/powerpoint/2010/main" val="418523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36181</TotalTime>
  <Words>1476</Words>
  <Application>Microsoft Office PowerPoint</Application>
  <PresentationFormat>Apresentação na tela (4:3)</PresentationFormat>
  <Paragraphs>331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BlissEB</vt:lpstr>
      <vt:lpstr>BlissL</vt:lpstr>
      <vt:lpstr>Calibri</vt:lpstr>
      <vt:lpstr>Calibri Light</vt:lpstr>
      <vt:lpstr>Helvetica</vt:lpstr>
      <vt:lpstr>Times New Roman</vt:lpstr>
      <vt:lpstr>Tema do Office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Atualizações/destaques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Distratos – GT Judiciário - Jurisprudência</vt:lpstr>
      <vt:lpstr>Modelo de vendas</vt:lpstr>
      <vt:lpstr>Modelo de vendas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3184</cp:revision>
  <cp:lastPrinted>2014-08-22T11:18:02Z</cp:lastPrinted>
  <dcterms:created xsi:type="dcterms:W3CDTF">2009-08-13T21:08:28Z</dcterms:created>
  <dcterms:modified xsi:type="dcterms:W3CDTF">2015-02-25T13:57:22Z</dcterms:modified>
</cp:coreProperties>
</file>