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481" r:id="rId2"/>
    <p:sldId id="1179" r:id="rId3"/>
    <p:sldId id="1180" r:id="rId4"/>
    <p:sldId id="1146" r:id="rId5"/>
    <p:sldId id="1356" r:id="rId6"/>
    <p:sldId id="1357" r:id="rId7"/>
    <p:sldId id="1358" r:id="rId8"/>
    <p:sldId id="1359" r:id="rId9"/>
    <p:sldId id="1368" r:id="rId10"/>
    <p:sldId id="1361" r:id="rId11"/>
    <p:sldId id="1362" r:id="rId12"/>
    <p:sldId id="1363" r:id="rId13"/>
    <p:sldId id="1372" r:id="rId14"/>
    <p:sldId id="1369" r:id="rId15"/>
    <p:sldId id="1364" r:id="rId16"/>
    <p:sldId id="1262" r:id="rId17"/>
    <p:sldId id="1341" r:id="rId18"/>
    <p:sldId id="1342" r:id="rId19"/>
    <p:sldId id="1370" r:id="rId20"/>
    <p:sldId id="1371" r:id="rId21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26/02/2015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735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835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453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06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310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59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269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811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94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0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2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34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8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6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90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8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4E41-40A6-417F-B238-2EF45D0F1DF2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83568" y="4869160"/>
            <a:ext cx="7697787" cy="9643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Conselho </a:t>
            </a:r>
            <a:r>
              <a:rPr lang="en-US" sz="28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8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25/2/2015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272808" cy="16625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539552" y="908720"/>
            <a:ext cx="8111876" cy="39805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Questões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454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72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Petição encaminhada ao STJ no final do ano - Liminar concedida; possível julgamento pelo Plenário a partir de fevereiro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Posicionamento ABRAINC:</a:t>
            </a:r>
          </a:p>
          <a:p>
            <a:endParaRPr lang="pt-BR" sz="1700" b="1" i="1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Veementemente contra o trabalho escravo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Reconhecimento </a:t>
            </a:r>
            <a:r>
              <a:rPr lang="pt-BR" sz="1700" dirty="0">
                <a:latin typeface="BlissL" panose="02000506030000020004" pitchFamily="2" charset="0"/>
              </a:rPr>
              <a:t>da importância das ferramentas de </a:t>
            </a:r>
            <a:r>
              <a:rPr lang="pt-BR" sz="1700" dirty="0" smtClean="0">
                <a:latin typeface="BlissL" panose="02000506030000020004" pitchFamily="2" charset="0"/>
              </a:rPr>
              <a:t>controle/ Cadastro </a:t>
            </a:r>
            <a:r>
              <a:rPr lang="pt-BR" sz="1700" dirty="0">
                <a:latin typeface="BlissL" panose="02000506030000020004" pitchFamily="2" charset="0"/>
              </a:rPr>
              <a:t>de Empregadores.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Aperfeiçoamentos necessários: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1 - Definições </a:t>
            </a:r>
            <a:r>
              <a:rPr lang="pt-BR" sz="1700" b="1" dirty="0">
                <a:latin typeface="BlissL" panose="02000506030000020004" pitchFamily="2" charset="0"/>
              </a:rPr>
              <a:t>do que seja o trabalho análogo à escravidão </a:t>
            </a:r>
            <a:r>
              <a:rPr lang="pt-BR" sz="1700" b="1" dirty="0" smtClean="0">
                <a:latin typeface="BlissL" panose="02000506030000020004" pitchFamily="2" charset="0"/>
              </a:rPr>
              <a:t>aperfeiçoadas </a:t>
            </a:r>
            <a:r>
              <a:rPr lang="pt-BR" sz="1700" dirty="0" smtClean="0">
                <a:latin typeface="BlissL" panose="02000506030000020004" pitchFamily="2" charset="0"/>
              </a:rPr>
              <a:t>- lei </a:t>
            </a:r>
            <a:r>
              <a:rPr lang="pt-BR" sz="1700" dirty="0">
                <a:latin typeface="BlissL" panose="02000506030000020004" pitchFamily="2" charset="0"/>
              </a:rPr>
              <a:t>que </a:t>
            </a:r>
            <a:r>
              <a:rPr lang="pt-BR" sz="1700" dirty="0" smtClean="0">
                <a:latin typeface="BlissL" panose="02000506030000020004" pitchFamily="2" charset="0"/>
              </a:rPr>
              <a:t>esclareça distinção a infrações </a:t>
            </a:r>
            <a:r>
              <a:rPr lang="pt-BR" sz="1700" dirty="0">
                <a:latin typeface="BlissL" panose="02000506030000020004" pitchFamily="2" charset="0"/>
              </a:rPr>
              <a:t>de natureza </a:t>
            </a:r>
            <a:r>
              <a:rPr lang="pt-BR" sz="1700" dirty="0" smtClean="0">
                <a:latin typeface="BlissL" panose="02000506030000020004" pitchFamily="2" charset="0"/>
              </a:rPr>
              <a:t>trabalhista. PL em discussão:</a:t>
            </a:r>
          </a:p>
          <a:p>
            <a:endParaRPr lang="pt-BR" sz="1600" dirty="0" smtClean="0"/>
          </a:p>
          <a:p>
            <a:r>
              <a:rPr lang="pt-BR" sz="1600" dirty="0" smtClean="0"/>
              <a:t>1</a:t>
            </a:r>
            <a:r>
              <a:rPr lang="pt-BR" sz="1600" dirty="0">
                <a:latin typeface="BlissL" panose="02000506030000020004" pitchFamily="2" charset="0"/>
              </a:rPr>
              <a:t>) </a:t>
            </a:r>
            <a:r>
              <a:rPr lang="pt-BR" sz="1600" dirty="0" smtClean="0">
                <a:latin typeface="BlissL" panose="02000506030000020004" pitchFamily="2" charset="0"/>
              </a:rPr>
              <a:t>submissão </a:t>
            </a:r>
            <a:r>
              <a:rPr lang="pt-BR" sz="1600" dirty="0">
                <a:latin typeface="BlissL" panose="02000506030000020004" pitchFamily="2" charset="0"/>
              </a:rPr>
              <a:t>a trabalho forçado, </a:t>
            </a:r>
            <a:r>
              <a:rPr lang="pt-BR" sz="1600" dirty="0" smtClean="0">
                <a:latin typeface="BlissL" panose="02000506030000020004" pitchFamily="2" charset="0"/>
              </a:rPr>
              <a:t>com ameaça </a:t>
            </a:r>
            <a:r>
              <a:rPr lang="pt-BR" sz="1600" dirty="0">
                <a:latin typeface="BlissL" panose="02000506030000020004" pitchFamily="2" charset="0"/>
              </a:rPr>
              <a:t>de punição, com </a:t>
            </a:r>
            <a:r>
              <a:rPr lang="pt-BR" sz="1600" dirty="0" smtClean="0">
                <a:latin typeface="BlissL" panose="02000506030000020004" pitchFamily="2" charset="0"/>
              </a:rPr>
              <a:t>coação </a:t>
            </a:r>
            <a:r>
              <a:rPr lang="pt-BR" sz="1600" dirty="0">
                <a:latin typeface="BlissL" panose="02000506030000020004" pitchFamily="2" charset="0"/>
              </a:rPr>
              <a:t>ou </a:t>
            </a:r>
            <a:r>
              <a:rPr lang="pt-BR" sz="1600" dirty="0" smtClean="0">
                <a:latin typeface="BlissL" panose="02000506030000020004" pitchFamily="2" charset="0"/>
              </a:rPr>
              <a:t>restrição </a:t>
            </a:r>
            <a:r>
              <a:rPr lang="pt-BR" sz="1600" dirty="0">
                <a:latin typeface="BlissL" panose="02000506030000020004" pitchFamily="2" charset="0"/>
              </a:rPr>
              <a:t>da liberdade pessoal; </a:t>
            </a:r>
          </a:p>
          <a:p>
            <a:r>
              <a:rPr lang="pt-BR" sz="1600" dirty="0">
                <a:latin typeface="BlissL" panose="02000506030000020004" pitchFamily="2" charset="0"/>
              </a:rPr>
              <a:t>2) </a:t>
            </a:r>
            <a:r>
              <a:rPr lang="pt-BR" sz="1600" dirty="0" smtClean="0">
                <a:latin typeface="BlissL" panose="02000506030000020004" pitchFamily="2" charset="0"/>
              </a:rPr>
              <a:t>cerceamento </a:t>
            </a:r>
            <a:r>
              <a:rPr lang="pt-BR" sz="1600" dirty="0">
                <a:latin typeface="BlissL" panose="02000506030000020004" pitchFamily="2" charset="0"/>
              </a:rPr>
              <a:t>do uso de </a:t>
            </a:r>
            <a:r>
              <a:rPr lang="pt-BR" sz="1600" dirty="0" smtClean="0">
                <a:latin typeface="BlissL" panose="02000506030000020004" pitchFamily="2" charset="0"/>
              </a:rPr>
              <a:t>meio </a:t>
            </a:r>
            <a:r>
              <a:rPr lang="pt-BR" sz="1600" dirty="0">
                <a:latin typeface="BlissL" panose="02000506030000020004" pitchFamily="2" charset="0"/>
              </a:rPr>
              <a:t>de transporte </a:t>
            </a:r>
            <a:r>
              <a:rPr lang="pt-BR" sz="1600" dirty="0" smtClean="0">
                <a:latin typeface="BlissL" panose="02000506030000020004" pitchFamily="2" charset="0"/>
              </a:rPr>
              <a:t>pelo </a:t>
            </a:r>
            <a:r>
              <a:rPr lang="pt-BR" sz="1600" dirty="0">
                <a:latin typeface="BlissL" panose="02000506030000020004" pitchFamily="2" charset="0"/>
              </a:rPr>
              <a:t>trabalhador, com o fim de retê-lo no local de trabalho; </a:t>
            </a:r>
          </a:p>
          <a:p>
            <a:r>
              <a:rPr lang="pt-BR" sz="1600" dirty="0">
                <a:latin typeface="BlissL" panose="02000506030000020004" pitchFamily="2" charset="0"/>
              </a:rPr>
              <a:t>3) </a:t>
            </a:r>
            <a:r>
              <a:rPr lang="pt-BR" sz="1600" dirty="0" smtClean="0">
                <a:latin typeface="BlissL" panose="02000506030000020004" pitchFamily="2" charset="0"/>
              </a:rPr>
              <a:t>manutenção </a:t>
            </a:r>
            <a:r>
              <a:rPr lang="pt-BR" sz="1600" dirty="0">
                <a:latin typeface="BlissL" panose="02000506030000020004" pitchFamily="2" charset="0"/>
              </a:rPr>
              <a:t>de vigilância ostensiva no local de trabalho ou a apropriação de documentos ou objetos pessoais do trabalhador, com o fim de retê-lo no local de trabalho; e </a:t>
            </a:r>
          </a:p>
          <a:p>
            <a:r>
              <a:rPr lang="pt-BR" sz="1600" dirty="0">
                <a:latin typeface="BlissL" panose="02000506030000020004" pitchFamily="2" charset="0"/>
              </a:rPr>
              <a:t>4) a </a:t>
            </a:r>
            <a:r>
              <a:rPr lang="pt-BR" sz="1600" dirty="0" smtClean="0">
                <a:latin typeface="BlissL" panose="02000506030000020004" pitchFamily="2" charset="0"/>
              </a:rPr>
              <a:t>restrição </a:t>
            </a:r>
            <a:r>
              <a:rPr lang="pt-BR" sz="1600" dirty="0">
                <a:latin typeface="BlissL" panose="02000506030000020004" pitchFamily="2" charset="0"/>
              </a:rPr>
              <a:t>da locomoção do trabalhador em razão de dívida contraída com empregador ou preposto.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2 - Aperfeiçoamento do rito </a:t>
            </a:r>
            <a:r>
              <a:rPr lang="pt-BR" sz="1700" dirty="0" smtClean="0">
                <a:latin typeface="BlissL" panose="02000506030000020004" pitchFamily="2" charset="0"/>
              </a:rPr>
              <a:t>- o processo </a:t>
            </a:r>
            <a:r>
              <a:rPr lang="pt-BR" sz="1700" dirty="0">
                <a:latin typeface="BlissL" panose="02000506030000020004" pitchFamily="2" charset="0"/>
              </a:rPr>
              <a:t>de inclusão </a:t>
            </a:r>
            <a:r>
              <a:rPr lang="pt-BR" sz="1700" dirty="0" smtClean="0">
                <a:latin typeface="BlissL" panose="02000506030000020004" pitchFamily="2" charset="0"/>
              </a:rPr>
              <a:t>se </a:t>
            </a:r>
            <a:r>
              <a:rPr lang="pt-BR" sz="1700" dirty="0">
                <a:latin typeface="BlissL" panose="02000506030000020004" pitchFamily="2" charset="0"/>
              </a:rPr>
              <a:t>dá sem a adequada transparência e </a:t>
            </a:r>
            <a:r>
              <a:rPr lang="pt-BR" sz="1700" dirty="0" smtClean="0">
                <a:latin typeface="BlissL" panose="02000506030000020004" pitchFamily="2" charset="0"/>
              </a:rPr>
              <a:t>pleno </a:t>
            </a:r>
            <a:r>
              <a:rPr lang="pt-BR" sz="1700" dirty="0">
                <a:latin typeface="BlissL" panose="02000506030000020004" pitchFamily="2" charset="0"/>
              </a:rPr>
              <a:t>direito de defesa. As empresas ficam sujeitas ao entendimento do Ministério do </a:t>
            </a:r>
            <a:r>
              <a:rPr lang="pt-BR" sz="1700" dirty="0" smtClean="0">
                <a:latin typeface="BlissL" panose="02000506030000020004" pitchFamily="2" charset="0"/>
              </a:rPr>
              <a:t>Trabalho. Portaria interministerial por procedimento adm. </a:t>
            </a:r>
            <a:r>
              <a:rPr lang="pt-BR" sz="1700" dirty="0">
                <a:latin typeface="BlissL" panose="02000506030000020004" pitchFamily="2" charset="0"/>
              </a:rPr>
              <a:t>da inclusão (diferente do procedimento </a:t>
            </a:r>
            <a:r>
              <a:rPr lang="pt-BR" sz="1700" dirty="0" smtClean="0">
                <a:latin typeface="BlissL" panose="02000506030000020004" pitchFamily="2" charset="0"/>
              </a:rPr>
              <a:t>adm. </a:t>
            </a:r>
            <a:r>
              <a:rPr lang="pt-BR" sz="1700" dirty="0">
                <a:latin typeface="BlissL" panose="02000506030000020004" pitchFamily="2" charset="0"/>
              </a:rPr>
              <a:t>trabalhista) </a:t>
            </a:r>
            <a:r>
              <a:rPr lang="pt-BR" sz="1700" dirty="0" smtClean="0">
                <a:latin typeface="BlissL" panose="02000506030000020004" pitchFamily="2" charset="0"/>
              </a:rPr>
              <a:t>- direito </a:t>
            </a:r>
            <a:r>
              <a:rPr lang="pt-BR" sz="1700" dirty="0">
                <a:latin typeface="BlissL" panose="02000506030000020004" pitchFamily="2" charset="0"/>
              </a:rPr>
              <a:t>de defesa e </a:t>
            </a:r>
            <a:r>
              <a:rPr lang="pt-BR" sz="1700" dirty="0" smtClean="0">
                <a:latin typeface="BlissL" panose="02000506030000020004" pitchFamily="2" charset="0"/>
              </a:rPr>
              <a:t>contraditório </a:t>
            </a:r>
            <a:r>
              <a:rPr lang="pt-BR" sz="1700" dirty="0">
                <a:latin typeface="BlissL" panose="02000506030000020004" pitchFamily="2" charset="0"/>
              </a:rPr>
              <a:t>em relação ao alegado pelo auditor do trabalho</a:t>
            </a:r>
            <a:r>
              <a:rPr lang="pt-BR" sz="1600" dirty="0"/>
              <a:t>. 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– </a:t>
            </a:r>
            <a:r>
              <a:rPr lang="pt-BR" sz="2400" dirty="0" smtClean="0"/>
              <a:t>Trabalho Análogo à Escravidão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268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660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buClr>
                <a:srgbClr val="1F497D"/>
              </a:buClr>
            </a:pPr>
            <a:r>
              <a:rPr lang="pt-BR" sz="1700" b="1" dirty="0">
                <a:latin typeface="BlissL" panose="02000506030000020004" pitchFamily="2" charset="0"/>
              </a:rPr>
              <a:t>CBIC</a:t>
            </a:r>
            <a:r>
              <a:rPr lang="pt-BR" sz="1700" dirty="0">
                <a:latin typeface="BlissL" panose="02000506030000020004" pitchFamily="2" charset="0"/>
              </a:rPr>
              <a:t> –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endParaRPr lang="pt-BR" sz="1700" dirty="0">
              <a:latin typeface="BlissL" panose="02000506030000020004" pitchFamily="2" charset="0"/>
            </a:endParaRPr>
          </a:p>
          <a:p>
            <a:pPr>
              <a:buClr>
                <a:srgbClr val="1F497D"/>
              </a:buClr>
            </a:pPr>
            <a:endParaRPr lang="pt-BR" sz="1700" b="1" dirty="0">
              <a:latin typeface="BlissL" panose="02000506030000020004" pitchFamily="2" charset="0"/>
            </a:endParaRPr>
          </a:p>
          <a:p>
            <a:pPr>
              <a:buClr>
                <a:srgbClr val="1F497D"/>
              </a:buClr>
            </a:pPr>
            <a:r>
              <a:rPr lang="pt-BR" sz="1700" b="1" dirty="0" smtClean="0">
                <a:latin typeface="BlissL" panose="02000506030000020004" pitchFamily="2" charset="0"/>
              </a:rPr>
              <a:t>Confirmação de definições OIT – </a:t>
            </a:r>
            <a:r>
              <a:rPr lang="pt-BR" sz="1700" i="1" dirty="0" err="1" smtClean="0">
                <a:latin typeface="BlissL" panose="02000506030000020004" pitchFamily="2" charset="0"/>
              </a:rPr>
              <a:t>forced</a:t>
            </a:r>
            <a:r>
              <a:rPr lang="pt-BR" sz="1700" i="1" dirty="0" smtClean="0">
                <a:latin typeface="BlissL" panose="02000506030000020004" pitchFamily="2" charset="0"/>
              </a:rPr>
              <a:t> labor</a:t>
            </a:r>
          </a:p>
          <a:p>
            <a:pPr>
              <a:buClr>
                <a:srgbClr val="1F497D"/>
              </a:buClr>
            </a:pPr>
            <a:endParaRPr lang="pt-BR" sz="1700" b="1" dirty="0">
              <a:latin typeface="BlissL" panose="02000506030000020004" pitchFamily="2" charset="0"/>
            </a:endParaRPr>
          </a:p>
          <a:p>
            <a:pPr>
              <a:buClr>
                <a:srgbClr val="1F497D"/>
              </a:buClr>
            </a:pPr>
            <a:r>
              <a:rPr lang="pt-BR" sz="1700" b="1" dirty="0" smtClean="0">
                <a:latin typeface="BlissL" panose="02000506030000020004" pitchFamily="2" charset="0"/>
              </a:rPr>
              <a:t>Matriz de encaminhamentos</a:t>
            </a:r>
          </a:p>
          <a:p>
            <a:pPr>
              <a:buClr>
                <a:srgbClr val="1F497D"/>
              </a:buClr>
            </a:pPr>
            <a:endParaRPr lang="pt-BR" sz="1700" b="1" dirty="0">
              <a:latin typeface="BlissL" panose="02000506030000020004" pitchFamily="2" charset="0"/>
            </a:endParaRPr>
          </a:p>
          <a:p>
            <a:pPr>
              <a:buClr>
                <a:srgbClr val="1F497D"/>
              </a:buClr>
            </a:pPr>
            <a:r>
              <a:rPr lang="pt-BR" sz="1700" b="1" dirty="0" smtClean="0">
                <a:latin typeface="BlissL" panose="02000506030000020004" pitchFamily="2" charset="0"/>
              </a:rPr>
              <a:t>Trabalho parlamentar e jurídico – </a:t>
            </a:r>
            <a:r>
              <a:rPr lang="pt-BR" sz="1700" dirty="0" smtClean="0">
                <a:latin typeface="BlissL" panose="02000506030000020004" pitchFamily="2" charset="0"/>
              </a:rPr>
              <a:t>arcabouço legal</a:t>
            </a:r>
          </a:p>
          <a:p>
            <a:pPr>
              <a:buClr>
                <a:srgbClr val="1F497D"/>
              </a:buClr>
            </a:pPr>
            <a:endParaRPr lang="pt-BR" sz="1700" dirty="0">
              <a:latin typeface="BlissL" panose="02000506030000020004" pitchFamily="2" charset="0"/>
            </a:endParaRPr>
          </a:p>
          <a:p>
            <a:pPr>
              <a:buClr>
                <a:srgbClr val="1F497D"/>
              </a:buClr>
            </a:pPr>
            <a:r>
              <a:rPr lang="pt-BR" sz="1700" b="1" dirty="0" smtClean="0">
                <a:latin typeface="BlissL" panose="02000506030000020004" pitchFamily="2" charset="0"/>
              </a:rPr>
              <a:t>Trabalho com imprensa </a:t>
            </a:r>
            <a:r>
              <a:rPr lang="pt-BR" sz="1700" dirty="0" smtClean="0">
                <a:latin typeface="BlissL" panose="02000506030000020004" pitchFamily="2" charset="0"/>
              </a:rPr>
              <a:t>– assessor especial – Entre Aspas, Valor</a:t>
            </a:r>
          </a:p>
          <a:p>
            <a:pPr>
              <a:buClr>
                <a:srgbClr val="1F497D"/>
              </a:buClr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>
              <a:buClr>
                <a:srgbClr val="1F497D"/>
              </a:buClr>
            </a:pPr>
            <a:r>
              <a:rPr lang="pt-BR" sz="1700" b="1" dirty="0" smtClean="0">
                <a:latin typeface="BlissL" panose="02000506030000020004" pitchFamily="2" charset="0"/>
              </a:rPr>
              <a:t>Aproximação com </a:t>
            </a:r>
            <a:r>
              <a:rPr lang="pt-BR" sz="1700" b="1" i="1" dirty="0" err="1" smtClean="0">
                <a:latin typeface="BlissL" panose="02000506030000020004" pitchFamily="2" charset="0"/>
              </a:rPr>
              <a:t>stakeholders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reunião </a:t>
            </a:r>
            <a:r>
              <a:rPr lang="pt-BR" sz="1700" dirty="0">
                <a:latin typeface="BlissL" panose="02000506030000020004" pitchFamily="2" charset="0"/>
              </a:rPr>
              <a:t>com </a:t>
            </a:r>
            <a:r>
              <a:rPr lang="pt-BR" sz="1700" dirty="0" smtClean="0">
                <a:latin typeface="BlissL" panose="02000506030000020004" pitchFamily="2" charset="0"/>
              </a:rPr>
              <a:t>Instituto </a:t>
            </a:r>
            <a:r>
              <a:rPr lang="pt-BR" sz="1700" dirty="0">
                <a:latin typeface="BlissL" panose="02000506030000020004" pitchFamily="2" charset="0"/>
              </a:rPr>
              <a:t>Ethos – 25/2 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lvl="1"/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Pacto Nacional pela Erradicação do Trabalho Escravo, defesa do trabalho decente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Emendas por mudanças no </a:t>
            </a:r>
            <a:r>
              <a:rPr lang="pt-BR" sz="1700" dirty="0" err="1">
                <a:latin typeface="BlissL" panose="02000506030000020004" pitchFamily="2" charset="0"/>
              </a:rPr>
              <a:t>Art</a:t>
            </a:r>
            <a:r>
              <a:rPr lang="pt-BR" sz="1700" dirty="0">
                <a:latin typeface="BlissL" panose="02000506030000020004" pitchFamily="2" charset="0"/>
              </a:rPr>
              <a:t> 149 -  </a:t>
            </a:r>
            <a:r>
              <a:rPr lang="pt-BR" sz="1700" dirty="0" err="1">
                <a:latin typeface="BlissL" panose="02000506030000020004" pitchFamily="2" charset="0"/>
              </a:rPr>
              <a:t>InPacto</a:t>
            </a:r>
            <a:r>
              <a:rPr lang="pt-BR" sz="1700" dirty="0">
                <a:latin typeface="BlissL" panose="02000506030000020004" pitchFamily="2" charset="0"/>
              </a:rPr>
              <a:t>: afronta ao Principio Internacional da Proibição do Retrocesso Social - Corte Interamericana de Direitos Humanos-CIDH e a Organização dos Estados Americanos-OEA</a:t>
            </a:r>
            <a:r>
              <a:rPr lang="pt-BR" sz="1600" dirty="0"/>
              <a:t>.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Workshops, ações educativas – coleta de informações </a:t>
            </a:r>
            <a:r>
              <a:rPr lang="pt-BR" sz="1700" dirty="0" err="1" smtClean="0">
                <a:latin typeface="BlissL" panose="02000506030000020004" pitchFamily="2" charset="0"/>
              </a:rPr>
              <a:t>peas</a:t>
            </a:r>
            <a:r>
              <a:rPr lang="pt-BR" sz="1700" dirty="0" smtClean="0">
                <a:latin typeface="BlissL" panose="02000506030000020004" pitchFamily="2" charset="0"/>
              </a:rPr>
              <a:t> empresas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Buscar acesso a </a:t>
            </a:r>
            <a:r>
              <a:rPr lang="pt-BR" sz="1700" dirty="0" err="1" smtClean="0">
                <a:latin typeface="BlissL" panose="02000506030000020004" pitchFamily="2" charset="0"/>
              </a:rPr>
              <a:t>TrabalhoDecenteSP</a:t>
            </a:r>
            <a:r>
              <a:rPr lang="pt-BR" sz="1700" dirty="0">
                <a:latin typeface="BlissL" panose="02000506030000020004" pitchFamily="2" charset="0"/>
              </a:rPr>
              <a:t>, da </a:t>
            </a:r>
            <a:r>
              <a:rPr lang="pt-BR" sz="1700" dirty="0" smtClean="0">
                <a:latin typeface="BlissL" panose="02000506030000020004" pitchFamily="2" charset="0"/>
              </a:rPr>
              <a:t>Sec. </a:t>
            </a:r>
            <a:r>
              <a:rPr lang="pt-BR" sz="1700" dirty="0">
                <a:latin typeface="BlissL" panose="02000506030000020004" pitchFamily="2" charset="0"/>
              </a:rPr>
              <a:t>do Emprego e </a:t>
            </a:r>
            <a:r>
              <a:rPr lang="pt-BR" sz="1700" dirty="0" smtClean="0">
                <a:latin typeface="BlissL" panose="02000506030000020004" pitchFamily="2" charset="0"/>
              </a:rPr>
              <a:t>Rel. </a:t>
            </a:r>
            <a:r>
              <a:rPr lang="pt-BR" sz="1700" dirty="0">
                <a:latin typeface="BlissL" panose="02000506030000020004" pitchFamily="2" charset="0"/>
              </a:rPr>
              <a:t>do </a:t>
            </a:r>
            <a:r>
              <a:rPr lang="pt-BR" sz="1700" dirty="0" smtClean="0">
                <a:latin typeface="BlissL" panose="02000506030000020004" pitchFamily="2" charset="0"/>
              </a:rPr>
              <a:t>Trabalho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SP, OIT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- acompanhamento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982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346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Campanha de esclarecimentos sobre trabalho escravo nos canteiros e fora deles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Campanha sobre tráfico e exploração de trabalhadores em </a:t>
            </a:r>
            <a:r>
              <a:rPr lang="pt-BR" sz="1700" smtClean="0">
                <a:latin typeface="BlissL" panose="02000506030000020004" pitchFamily="2" charset="0"/>
              </a:rPr>
              <a:t>postos  policiais, </a:t>
            </a:r>
            <a:r>
              <a:rPr lang="pt-BR" sz="1700" dirty="0" smtClean="0">
                <a:latin typeface="BlissL" panose="02000506030000020004" pitchFamily="2" charset="0"/>
              </a:rPr>
              <a:t>estações rodoviárias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Relatório fotográfico de canteiros e alojamentos das empresas </a:t>
            </a:r>
            <a:r>
              <a:rPr lang="pt-BR" sz="1700" dirty="0">
                <a:latin typeface="BlissL" panose="02000506030000020004" pitchFamily="2" charset="0"/>
              </a:rPr>
              <a:t>(</a:t>
            </a:r>
            <a:r>
              <a:rPr lang="pt-BR" sz="1700" dirty="0" smtClean="0">
                <a:latin typeface="BlissL" panose="02000506030000020004" pitchFamily="2" charset="0"/>
              </a:rPr>
              <a:t>frequência trimestral)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Iniciativas relativas a controles e registros (Paula Furquim nos enviará detalhes)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</a:t>
            </a:r>
            <a:r>
              <a:rPr lang="pt-BR" sz="2400" dirty="0" smtClean="0"/>
              <a:t>– acompanhamento – proposta de pacto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6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07504" y="620688"/>
            <a:ext cx="8624887" cy="600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Termos dos compromissos do Pacto: </a:t>
            </a:r>
            <a:r>
              <a:rPr lang="pt-BR" sz="1700" dirty="0" smtClean="0">
                <a:latin typeface="BlissL" panose="02000506030000020004" pitchFamily="2" charset="0"/>
              </a:rPr>
              <a:t/>
            </a:r>
            <a:br>
              <a:rPr lang="pt-BR" sz="1700" dirty="0" smtClean="0">
                <a:latin typeface="BlissL" panose="02000506030000020004" pitchFamily="2" charset="0"/>
              </a:rPr>
            </a:br>
            <a:endParaRPr lang="pt-BR" sz="1700" dirty="0">
              <a:latin typeface="BlissL" panose="02000506030000020004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FF0000"/>
                </a:solidFill>
                <a:latin typeface="BlissL" panose="02000506030000020004" pitchFamily="2" charset="0"/>
              </a:rPr>
              <a:t>1</a:t>
            </a:r>
            <a:r>
              <a:rPr lang="pt-BR" sz="1600" b="1" i="1" dirty="0" smtClean="0">
                <a:solidFill>
                  <a:srgbClr val="FF0000"/>
                </a:solidFill>
                <a:latin typeface="BlissL" panose="02000506030000020004" pitchFamily="2" charset="0"/>
              </a:rPr>
              <a:t>.</a:t>
            </a:r>
            <a:r>
              <a:rPr lang="pt-BR" sz="1600" b="1" i="1" dirty="0" smtClean="0">
                <a:latin typeface="BlissL" panose="02000506030000020004" pitchFamily="2" charset="0"/>
              </a:rPr>
              <a:t> </a:t>
            </a:r>
            <a:r>
              <a:rPr lang="pt-BR" sz="1600" b="1" dirty="0" smtClean="0">
                <a:latin typeface="BlissL" panose="02000506030000020004" pitchFamily="2" charset="0"/>
              </a:rPr>
              <a:t>Reconhecer </a:t>
            </a:r>
            <a:r>
              <a:rPr lang="pt-BR" sz="1600" b="1" dirty="0">
                <a:latin typeface="BlissL" panose="02000506030000020004" pitchFamily="2" charset="0"/>
              </a:rPr>
              <a:t>a legitimidade do Cadastro de Empregadores que tenham submetido trabalhadores a condições análogas à de escravo – “Lista Suja” (Portaria Interministerial MTE/SDH nº. 2/ 2011</a:t>
            </a:r>
            <a:r>
              <a:rPr lang="pt-BR" sz="1600" b="1" dirty="0" smtClean="0">
                <a:latin typeface="BlissL" panose="02000506030000020004" pitchFamily="2" charset="0"/>
              </a:rPr>
              <a:t>)</a:t>
            </a:r>
            <a:endParaRPr lang="pt-BR" sz="1600" b="1" dirty="0">
              <a:latin typeface="BlissL" panose="02000506030000020004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BlissL" panose="02000506030000020004" pitchFamily="2" charset="0"/>
              </a:rPr>
              <a:t>2</a:t>
            </a:r>
            <a:r>
              <a:rPr lang="pt-BR" sz="1600" dirty="0" smtClean="0">
                <a:solidFill>
                  <a:srgbClr val="FF0000"/>
                </a:solidFill>
                <a:latin typeface="BlissL" panose="02000506030000020004" pitchFamily="2" charset="0"/>
              </a:rPr>
              <a:t>.</a:t>
            </a:r>
            <a:r>
              <a:rPr lang="pt-BR" sz="1600" dirty="0" smtClean="0">
                <a:latin typeface="BlissL" panose="02000506030000020004" pitchFamily="2" charset="0"/>
              </a:rPr>
              <a:t>; </a:t>
            </a:r>
            <a:r>
              <a:rPr lang="pt-BR" sz="1600" b="1" dirty="0" smtClean="0">
                <a:latin typeface="BlissL" panose="02000506030000020004" pitchFamily="2" charset="0"/>
              </a:rPr>
              <a:t>Definir restrições comerciais a pessoas físicas e jurídicas inseridas na “Lista Suja” que façam parte da cadeia de valor* da empresa ou da organização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FF0000"/>
                </a:solidFill>
                <a:latin typeface="BlissL" panose="02000506030000020004" pitchFamily="2" charset="0"/>
              </a:rPr>
              <a:t>3. </a:t>
            </a:r>
            <a:r>
              <a:rPr lang="pt-BR" sz="1600" dirty="0" smtClean="0">
                <a:latin typeface="BlissL" panose="02000506030000020004" pitchFamily="2" charset="0"/>
              </a:rPr>
              <a:t>Promover a regularização das relações de trabalho na cadeia de valor;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rgbClr val="FF0000"/>
                </a:solidFill>
                <a:latin typeface="BlissL" panose="02000506030000020004" pitchFamily="2" charset="0"/>
              </a:rPr>
              <a:t>4</a:t>
            </a:r>
            <a:r>
              <a:rPr lang="pt-BR" sz="1600" dirty="0">
                <a:solidFill>
                  <a:srgbClr val="FF0000"/>
                </a:solidFill>
                <a:latin typeface="BlissL" panose="02000506030000020004" pitchFamily="2" charset="0"/>
              </a:rPr>
              <a:t>. </a:t>
            </a:r>
            <a:r>
              <a:rPr lang="pt-BR" sz="1600" dirty="0">
                <a:latin typeface="BlissL" panose="02000506030000020004" pitchFamily="2" charset="0"/>
              </a:rPr>
              <a:t>Apoiar ações voltadas para a qualificação profissional de trabalhadores resgatados e vulneráveis</a:t>
            </a:r>
            <a:r>
              <a:rPr lang="pt-BR" sz="1600" dirty="0" smtClean="0">
                <a:latin typeface="BlissL" panose="02000506030000020004" pitchFamily="2" charset="0"/>
              </a:rPr>
              <a:t>;</a:t>
            </a:r>
            <a:endParaRPr lang="pt-BR" sz="1600" dirty="0">
              <a:latin typeface="BlissL" panose="02000506030000020004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BlissL" panose="02000506030000020004" pitchFamily="2" charset="0"/>
              </a:rPr>
              <a:t>5. </a:t>
            </a:r>
            <a:r>
              <a:rPr lang="pt-BR" sz="1600" dirty="0">
                <a:latin typeface="BlissL" panose="02000506030000020004" pitchFamily="2" charset="0"/>
              </a:rPr>
              <a:t>Apoiar ações de reinserção de trabalhadores resgatados e vulneráveis no mercado de trabalho formal ou em iniciativas empreendedoras, em parceria com entidades públicas e privadas</a:t>
            </a:r>
            <a:r>
              <a:rPr lang="pt-BR" sz="1600" dirty="0" smtClean="0">
                <a:latin typeface="BlissL" panose="02000506030000020004" pitchFamily="2" charset="0"/>
              </a:rPr>
              <a:t>;</a:t>
            </a:r>
            <a:endParaRPr lang="pt-BR" sz="1600" dirty="0">
              <a:latin typeface="BlissL" panose="02000506030000020004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BlissL" panose="02000506030000020004" pitchFamily="2" charset="0"/>
              </a:rPr>
              <a:t>6. </a:t>
            </a:r>
            <a:r>
              <a:rPr lang="pt-BR" sz="1600" dirty="0">
                <a:latin typeface="BlissL" panose="02000506030000020004" pitchFamily="2" charset="0"/>
              </a:rPr>
              <a:t>Promover ações de informação e comunicação visando a prevenção ao trabalho escravo</a:t>
            </a:r>
            <a:r>
              <a:rPr lang="pt-BR" sz="1600" dirty="0" smtClean="0">
                <a:latin typeface="BlissL" panose="02000506030000020004" pitchFamily="2" charset="0"/>
              </a:rPr>
              <a:t>;</a:t>
            </a:r>
            <a:endParaRPr lang="pt-BR" sz="1600" dirty="0">
              <a:latin typeface="BlissL" panose="02000506030000020004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BlissL" panose="02000506030000020004" pitchFamily="2" charset="0"/>
              </a:rPr>
              <a:t>7. </a:t>
            </a:r>
            <a:r>
              <a:rPr lang="pt-BR" sz="1600" dirty="0">
                <a:latin typeface="BlissL" panose="02000506030000020004" pitchFamily="2" charset="0"/>
              </a:rPr>
              <a:t>Apoiar e participar de articulações do </a:t>
            </a:r>
            <a:r>
              <a:rPr lang="pt-BR" sz="1600" dirty="0" err="1">
                <a:latin typeface="BlissL" panose="02000506030000020004" pitchFamily="2" charset="0"/>
              </a:rPr>
              <a:t>InPACTO</a:t>
            </a:r>
            <a:r>
              <a:rPr lang="pt-BR" sz="1600" dirty="0">
                <a:latin typeface="BlissL" panose="02000506030000020004" pitchFamily="2" charset="0"/>
              </a:rPr>
              <a:t> para promoção de políticas públicas de prevenção e erradicação de trabalho escravo</a:t>
            </a:r>
            <a:r>
              <a:rPr lang="pt-BR" sz="1600" dirty="0" smtClean="0">
                <a:latin typeface="BlissL" panose="02000506030000020004" pitchFamily="2" charset="0"/>
              </a:rPr>
              <a:t>;</a:t>
            </a:r>
            <a:endParaRPr lang="pt-BR" sz="1600" dirty="0">
              <a:latin typeface="BlissL" panose="02000506030000020004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BlissL" panose="02000506030000020004" pitchFamily="2" charset="0"/>
              </a:rPr>
              <a:t>8. </a:t>
            </a:r>
            <a:r>
              <a:rPr lang="pt-BR" sz="1600" dirty="0">
                <a:latin typeface="BlissL" panose="02000506030000020004" pitchFamily="2" charset="0"/>
              </a:rPr>
              <a:t>Sistematizar, divulgar e compartilhar boas práticas para prevenção e erradicação do trabalho escravo;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BlissL" panose="02000506030000020004" pitchFamily="2" charset="0"/>
              </a:rPr>
              <a:t>9. </a:t>
            </a:r>
            <a:r>
              <a:rPr lang="pt-BR" sz="1600" b="1" dirty="0">
                <a:latin typeface="BlissL" panose="02000506030000020004" pitchFamily="2" charset="0"/>
              </a:rPr>
              <a:t>Participar do processo de monitoramento periódico realizado pelo </a:t>
            </a:r>
            <a:r>
              <a:rPr lang="pt-BR" sz="1600" b="1" dirty="0" err="1">
                <a:latin typeface="BlissL" panose="02000506030000020004" pitchFamily="2" charset="0"/>
              </a:rPr>
              <a:t>InPACTO</a:t>
            </a:r>
            <a:r>
              <a:rPr lang="pt-BR" sz="1600" dirty="0">
                <a:latin typeface="BlissL" panose="02000506030000020004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BlissL" panose="02000506030000020004" pitchFamily="2" charset="0"/>
              </a:rPr>
              <a:t>10. </a:t>
            </a:r>
            <a:r>
              <a:rPr lang="pt-BR" sz="1600" dirty="0">
                <a:latin typeface="BlissL" panose="02000506030000020004" pitchFamily="2" charset="0"/>
              </a:rPr>
              <a:t>Desenvolver um plano para a implementação dos compromissos assumidos junto ao </a:t>
            </a:r>
            <a:r>
              <a:rPr lang="pt-BR" sz="1600" dirty="0" err="1">
                <a:latin typeface="BlissL" panose="02000506030000020004" pitchFamily="2" charset="0"/>
              </a:rPr>
              <a:t>InPACTO</a:t>
            </a:r>
            <a:r>
              <a:rPr lang="pt-BR" sz="1600" dirty="0">
                <a:latin typeface="BlissL" panose="02000506030000020004" pitchFamily="2" charset="0"/>
              </a:rPr>
              <a:t>.</a:t>
            </a:r>
          </a:p>
          <a:p>
            <a:endParaRPr lang="pt-BR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3791" y="116632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/>
              <a:t>Pacto Nacional Pela Erradicação do Trabalho Escravo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76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51520" y="692696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PL 4330 </a:t>
            </a:r>
            <a:r>
              <a:rPr lang="pt-BR" sz="1700" dirty="0" smtClean="0">
                <a:latin typeface="BlissL" panose="02000506030000020004" pitchFamily="2" charset="0"/>
              </a:rPr>
              <a:t>– apoio junto com Febraban, CNI, etc.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STJ</a:t>
            </a:r>
            <a:r>
              <a:rPr lang="pt-BR" sz="1700" dirty="0" smtClean="0">
                <a:latin typeface="BlissL" panose="02000506030000020004" pitchFamily="2" charset="0"/>
              </a:rPr>
              <a:t> – participação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Curiae</a:t>
            </a:r>
            <a:r>
              <a:rPr lang="pt-BR" sz="1700" dirty="0" smtClean="0">
                <a:latin typeface="BlissL" panose="02000506030000020004" pitchFamily="2" charset="0"/>
              </a:rPr>
              <a:t> – Assessoria – definição – alternativas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Sette</a:t>
            </a:r>
            <a:r>
              <a:rPr lang="pt-BR" sz="1700" dirty="0" smtClean="0">
                <a:latin typeface="BlissL" panose="02000506030000020004" pitchFamily="2" charset="0"/>
              </a:rPr>
              <a:t> Câmara, Correa e Bastos – proposta enviada em 23/2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R$ 300 mil + R$ 2 MM  (sucesso – reconhecimento do STF com repercussão geral da permissão da terceirização – atividade-meio e fim, desde que não </a:t>
            </a:r>
            <a:r>
              <a:rPr lang="pt-BR" sz="1700" dirty="0" err="1" smtClean="0">
                <a:latin typeface="BlissL" panose="02000506030000020004" pitchFamily="2" charset="0"/>
              </a:rPr>
              <a:t>envovla</a:t>
            </a:r>
            <a:r>
              <a:rPr lang="pt-BR" sz="1700" dirty="0" smtClean="0">
                <a:latin typeface="BlissL" panose="02000506030000020004" pitchFamily="2" charset="0"/>
              </a:rPr>
              <a:t> fraude ou precarização )</a:t>
            </a:r>
          </a:p>
          <a:p>
            <a:endParaRPr lang="pt-BR" sz="1700" i="1" dirty="0" smtClean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Mais de 20 </a:t>
            </a:r>
            <a:r>
              <a:rPr lang="pt-BR" sz="1700" dirty="0">
                <a:latin typeface="BlissL" panose="02000506030000020004" pitchFamily="2" charset="0"/>
              </a:rPr>
              <a:t>instituições requereram </a:t>
            </a:r>
            <a:r>
              <a:rPr lang="pt-BR" sz="1700" dirty="0" smtClean="0">
                <a:latin typeface="BlissL" panose="02000506030000020004" pitchFamily="2" charset="0"/>
              </a:rPr>
              <a:t>ingresso como </a:t>
            </a:r>
            <a:r>
              <a:rPr lang="pt-BR" sz="1700" dirty="0" err="1" smtClean="0">
                <a:latin typeface="BlissL" panose="02000506030000020004" pitchFamily="2" charset="0"/>
              </a:rPr>
              <a:t>Amicus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sem definições.</a:t>
            </a:r>
            <a:r>
              <a:rPr lang="pt-BR" sz="1700" dirty="0">
                <a:latin typeface="BlissL" panose="02000506030000020004" pitchFamily="2" charset="0"/>
              </a:rPr>
              <a:t/>
            </a:r>
            <a:br>
              <a:rPr lang="pt-BR" sz="1700" dirty="0">
                <a:latin typeface="BlissL" panose="02000506030000020004" pitchFamily="2" charset="0"/>
              </a:rPr>
            </a:b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Contrárias à terceirização na atividade-fim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Assoc. Nac. Procuradores </a:t>
            </a:r>
            <a:r>
              <a:rPr lang="pt-BR" sz="1700" dirty="0">
                <a:latin typeface="BlissL" panose="02000506030000020004" pitchFamily="2" charset="0"/>
              </a:rPr>
              <a:t>do Trabalho (</a:t>
            </a:r>
            <a:r>
              <a:rPr lang="pt-BR" sz="1700" dirty="0" smtClean="0">
                <a:latin typeface="BlissL" panose="02000506030000020004" pitchFamily="2" charset="0"/>
              </a:rPr>
              <a:t>ANPT)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Fed</a:t>
            </a:r>
            <a:r>
              <a:rPr lang="pt-BR" sz="1700" dirty="0">
                <a:latin typeface="BlissL" panose="02000506030000020004" pitchFamily="2" charset="0"/>
              </a:rPr>
              <a:t>. Nac. dos Técnicos em Radiologia (</a:t>
            </a:r>
            <a:r>
              <a:rPr lang="pt-BR" sz="1700" dirty="0" smtClean="0">
                <a:latin typeface="BlissL" panose="02000506030000020004" pitchFamily="2" charset="0"/>
              </a:rPr>
              <a:t>FENATRA)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Fed</a:t>
            </a:r>
            <a:r>
              <a:rPr lang="pt-BR" sz="1700" dirty="0">
                <a:latin typeface="BlissL" panose="02000506030000020004" pitchFamily="2" charset="0"/>
              </a:rPr>
              <a:t>. Nac</a:t>
            </a:r>
            <a:r>
              <a:rPr lang="pt-BR" sz="1700" dirty="0" smtClean="0">
                <a:latin typeface="BlissL" panose="02000506030000020004" pitchFamily="2" charset="0"/>
              </a:rPr>
              <a:t>. dos </a:t>
            </a:r>
            <a:r>
              <a:rPr lang="pt-BR" sz="1700" dirty="0">
                <a:latin typeface="BlissL" panose="02000506030000020004" pitchFamily="2" charset="0"/>
              </a:rPr>
              <a:t>Eng. (</a:t>
            </a:r>
            <a:r>
              <a:rPr lang="pt-BR" sz="1700" dirty="0" smtClean="0">
                <a:latin typeface="BlissL" panose="02000506030000020004" pitchFamily="2" charset="0"/>
              </a:rPr>
              <a:t>FNE)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</a:t>
            </a:r>
            <a:r>
              <a:rPr lang="pt-BR" sz="1700" dirty="0">
                <a:latin typeface="BlissL" panose="02000506030000020004" pitchFamily="2" charset="0"/>
              </a:rPr>
              <a:t>. dos Eng. da Petrobrás (AEPET) - representado por</a:t>
            </a:r>
            <a:br>
              <a:rPr lang="pt-BR" sz="1700" dirty="0">
                <a:latin typeface="BlissL" panose="02000506030000020004" pitchFamily="2" charset="0"/>
              </a:rPr>
            </a:br>
            <a:r>
              <a:rPr lang="pt-BR" sz="1700" dirty="0">
                <a:latin typeface="BlissL" panose="02000506030000020004" pitchFamily="2" charset="0"/>
              </a:rPr>
              <a:t>Vergara Martins Costa, </a:t>
            </a:r>
            <a:r>
              <a:rPr lang="pt-BR" sz="1700" dirty="0" err="1">
                <a:latin typeface="BlissL" panose="02000506030000020004" pitchFamily="2" charset="0"/>
              </a:rPr>
              <a:t>Troglio</a:t>
            </a:r>
            <a:r>
              <a:rPr lang="pt-BR" sz="1700" dirty="0">
                <a:latin typeface="BlissL" panose="02000506030000020004" pitchFamily="2" charset="0"/>
              </a:rPr>
              <a:t> e </a:t>
            </a:r>
            <a:r>
              <a:rPr lang="pt-BR" sz="1700" dirty="0" err="1">
                <a:latin typeface="BlissL" panose="02000506030000020004" pitchFamily="2" charset="0"/>
              </a:rPr>
              <a:t>Sanvincente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smtClean="0">
                <a:latin typeface="BlissL" panose="02000506030000020004" pitchFamily="2" charset="0"/>
              </a:rPr>
              <a:t>Advogados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 favor: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CBIC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Central Bras. </a:t>
            </a:r>
            <a:r>
              <a:rPr lang="pt-BR" sz="1700" dirty="0">
                <a:latin typeface="BlissL" panose="02000506030000020004" pitchFamily="2" charset="0"/>
              </a:rPr>
              <a:t>do </a:t>
            </a:r>
            <a:r>
              <a:rPr lang="pt-BR" sz="1700" dirty="0" smtClean="0">
                <a:latin typeface="BlissL" panose="02000506030000020004" pitchFamily="2" charset="0"/>
              </a:rPr>
              <a:t>Setor </a:t>
            </a:r>
            <a:r>
              <a:rPr lang="pt-BR" sz="1700" dirty="0">
                <a:latin typeface="BlissL" panose="02000506030000020004" pitchFamily="2" charset="0"/>
              </a:rPr>
              <a:t>de Serviços (CEBRASSE</a:t>
            </a:r>
            <a:r>
              <a:rPr lang="pt-BR" sz="1700" dirty="0" smtClean="0">
                <a:latin typeface="BlissL" panose="02000506030000020004" pitchFamily="2" charset="0"/>
              </a:rPr>
              <a:t>), com Maricato Advogados </a:t>
            </a:r>
            <a:r>
              <a:rPr lang="pt-BR" sz="1700" dirty="0">
                <a:latin typeface="BlissL" panose="02000506030000020004" pitchFamily="2" charset="0"/>
              </a:rPr>
              <a:t>(</a:t>
            </a:r>
            <a:r>
              <a:rPr lang="pt-BR" sz="1700" dirty="0" smtClean="0">
                <a:latin typeface="BlissL" panose="02000506030000020004" pitchFamily="2" charset="0"/>
              </a:rPr>
              <a:t>MAA)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Conf. Nac.de </a:t>
            </a:r>
            <a:r>
              <a:rPr lang="pt-BR" sz="1700" dirty="0">
                <a:latin typeface="BlissL" panose="02000506030000020004" pitchFamily="2" charset="0"/>
              </a:rPr>
              <a:t>Serviços (CNS) - representado por </a:t>
            </a:r>
            <a:r>
              <a:rPr lang="pt-BR" sz="1700" dirty="0" smtClean="0">
                <a:latin typeface="BlissL" panose="02000506030000020004" pitchFamily="2" charset="0"/>
              </a:rPr>
              <a:t>NBPF Adv.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44624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Questões do Trabalho  - Terceirização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727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Negócios, </a:t>
            </a:r>
            <a:r>
              <a:rPr lang="pt-BR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Distratos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, Modelo de 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8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09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Impasses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Custo dos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Relacionamento com imobiliárias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Autuação </a:t>
            </a:r>
            <a:r>
              <a:rPr lang="pt-BR" sz="1700" b="1" dirty="0">
                <a:latin typeface="BlissL" panose="02000506030000020004" pitchFamily="2" charset="0"/>
              </a:rPr>
              <a:t>INSS – Brasília, </a:t>
            </a:r>
            <a:r>
              <a:rPr lang="pt-BR" sz="1700" b="1" dirty="0" smtClean="0">
                <a:latin typeface="BlissL" panose="02000506030000020004" pitchFamily="2" charset="0"/>
              </a:rPr>
              <a:t>Porto Alegre; </a:t>
            </a:r>
            <a:r>
              <a:rPr lang="pt-BR" sz="1700" b="1" dirty="0">
                <a:latin typeface="BlissL" panose="02000506030000020004" pitchFamily="2" charset="0"/>
              </a:rPr>
              <a:t>decisões contrárias </a:t>
            </a:r>
            <a:r>
              <a:rPr lang="pt-BR" sz="1700" b="1" dirty="0" smtClean="0">
                <a:latin typeface="BlissL" panose="02000506030000020004" pitchFamily="2" charset="0"/>
              </a:rPr>
              <a:t>RS – </a:t>
            </a:r>
            <a:r>
              <a:rPr lang="pt-BR" sz="1700" dirty="0" smtClean="0">
                <a:latin typeface="BlissL" panose="02000506030000020004" pitchFamily="2" charset="0"/>
              </a:rPr>
              <a:t>rejeição de recursos da Fazenda para Câmara Especial no CARF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Lei Complementar – 1/1/2015 </a:t>
            </a:r>
            <a:r>
              <a:rPr lang="pt-BR" sz="1700" dirty="0" smtClean="0">
                <a:latin typeface="BlissL" panose="02000506030000020004" pitchFamily="2" charset="0"/>
              </a:rPr>
              <a:t>– Supersimples - 6% até R$ 180 mil</a:t>
            </a: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Corretores </a:t>
            </a:r>
            <a:r>
              <a:rPr lang="pt-BR" altLang="pt-BR" sz="1700" b="1" dirty="0">
                <a:latin typeface="BlissL" panose="02000506030000020004" pitchFamily="2" charset="0"/>
              </a:rPr>
              <a:t>Associados </a:t>
            </a:r>
            <a:r>
              <a:rPr lang="pt-BR" altLang="pt-BR" b="1" dirty="0" smtClean="0"/>
              <a:t>- </a:t>
            </a:r>
            <a:r>
              <a:rPr lang="pt-BR" altLang="pt-BR" sz="1700" b="1" dirty="0">
                <a:latin typeface="BlissL" panose="02000506030000020004" pitchFamily="2" charset="0"/>
              </a:rPr>
              <a:t>Lei </a:t>
            </a:r>
            <a:r>
              <a:rPr lang="pt-BR" altLang="pt-BR" sz="1700" b="1" dirty="0" smtClean="0">
                <a:latin typeface="BlissL" panose="02000506030000020004" pitchFamily="2" charset="0"/>
              </a:rPr>
              <a:t>13.097</a:t>
            </a:r>
            <a:r>
              <a:rPr lang="pt-BR" altLang="pt-BR" sz="1700" b="1" dirty="0">
                <a:latin typeface="BlissL" panose="02000506030000020004" pitchFamily="2" charset="0"/>
              </a:rPr>
              <a:t>, de 19/1/2015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Art. 169 - Corretores e imobiliárias quando não regime </a:t>
            </a:r>
            <a:r>
              <a:rPr lang="pt-BR" altLang="pt-BR" sz="1700" dirty="0" smtClean="0">
                <a:latin typeface="BlissL" panose="02000506030000020004" pitchFamily="2" charset="0"/>
              </a:rPr>
              <a:t>CLT</a:t>
            </a:r>
          </a:p>
          <a:p>
            <a:pPr marL="0" lvl="1"/>
            <a:endParaRPr lang="pt-BR" altLang="pt-BR" sz="1700" dirty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Art. 62 - </a:t>
            </a:r>
            <a:r>
              <a:rPr lang="pt-BR" sz="1700" dirty="0">
                <a:latin typeface="BlissL" panose="02000506030000020004" pitchFamily="2" charset="0"/>
              </a:rPr>
              <a:t>extinção sem intervenção judicial caso o adquirente, que já se encontre em atraso com suas obrigações, não efetue o pagamento integral de verbas em aberto, com juros e multas em 15 dias da notificação judicial ou extrajudicial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0" lvl="1"/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32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err="1" smtClean="0">
                <a:latin typeface="BlissL" panose="02000506030000020004" pitchFamily="2" charset="0"/>
              </a:rPr>
              <a:t>Houses</a:t>
            </a:r>
            <a:r>
              <a:rPr lang="pt-BR" sz="1700" b="1" dirty="0" smtClean="0">
                <a:latin typeface="BlissL" panose="02000506030000020004" pitchFamily="2" charset="0"/>
              </a:rPr>
              <a:t>, Imobiliárias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Corretores Associados- avanço importante na questão trabalhista. Condições: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Associação com Imobiliárias (Contratos Sociais)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Ausência de subordinação - não CLT* - verificações nos fluxos de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 questão fiscal –recursos por imobiliárias acolhidos (</a:t>
            </a:r>
            <a:r>
              <a:rPr lang="pt-BR" sz="1700" dirty="0" err="1" smtClean="0">
                <a:latin typeface="BlissL" panose="02000506030000020004" pitchFamily="2" charset="0"/>
              </a:rPr>
              <a:t>ex</a:t>
            </a:r>
            <a:r>
              <a:rPr lang="pt-BR" sz="1700" dirty="0" smtClean="0">
                <a:latin typeface="BlissL" panose="02000506030000020004" pitchFamily="2" charset="0"/>
              </a:rPr>
              <a:t>: Lopes)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ACP – TJ- SP – Decisão 9/2/2015 – 35ª Comarca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</a:t>
            </a:r>
            <a:r>
              <a:rPr lang="pt-BR" sz="1700" dirty="0" smtClean="0">
                <a:latin typeface="BlissL" panose="02000506030000020004" pitchFamily="2" charset="0"/>
              </a:rPr>
              <a:t>- preposta da empresa; cobrança indevida ou , ao menos, abusiva à luz consumerista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Devolução simples, prazo decenal</a:t>
            </a:r>
          </a:p>
          <a:p>
            <a:r>
              <a:rPr lang="pt-BR" sz="1700" b="1" dirty="0" smtClean="0">
                <a:latin typeface="BlissL" panose="02000506030000020004" pitchFamily="2" charset="0"/>
              </a:rPr>
              <a:t>Decisão conflitante </a:t>
            </a:r>
            <a:r>
              <a:rPr lang="pt-BR" sz="1700" dirty="0" smtClean="0">
                <a:latin typeface="BlissL" panose="02000506030000020004" pitchFamily="2" charset="0"/>
              </a:rPr>
              <a:t>– Comarca de São Paulo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Desalinhamento/ custo dos </a:t>
            </a:r>
            <a:r>
              <a:rPr lang="pt-BR" sz="1700" b="1" dirty="0" err="1" smtClean="0">
                <a:latin typeface="BlissL" panose="02000506030000020004" pitchFamily="2" charset="0"/>
              </a:rPr>
              <a:t>distratos</a:t>
            </a:r>
            <a:r>
              <a:rPr lang="pt-BR" sz="1700" b="1" dirty="0" smtClean="0">
                <a:latin typeface="BlissL" panose="02000506030000020004" pitchFamily="2" charset="0"/>
              </a:rPr>
              <a:t>. Imobiliárias: contratação direta de corretores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Solução de convencimento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Transparência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</a:t>
            </a:r>
            <a:r>
              <a:rPr lang="pt-BR" sz="1700" dirty="0" smtClean="0">
                <a:latin typeface="BlissL" panose="02000506030000020004" pitchFamily="2" charset="0"/>
              </a:rPr>
              <a:t>nexistência de </a:t>
            </a:r>
            <a:r>
              <a:rPr lang="pt-BR" sz="1700" dirty="0" err="1" smtClean="0">
                <a:latin typeface="BlissL" panose="02000506030000020004" pitchFamily="2" charset="0"/>
              </a:rPr>
              <a:t>sobrepreço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 papel do corretor – exigência legal? CLT com bônus por vendas?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Campanha de esclarecimentos- Cartilha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Aproximação com CRECI </a:t>
            </a:r>
            <a:r>
              <a:rPr lang="pt-BR" sz="1700" dirty="0" smtClean="0">
                <a:latin typeface="BlissL" panose="02000506030000020004" pitchFamily="2" charset="0"/>
              </a:rPr>
              <a:t>– disseminação de Portaria 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Mesas com TJ </a:t>
            </a:r>
            <a:r>
              <a:rPr lang="pt-BR" sz="1700" dirty="0" smtClean="0">
                <a:latin typeface="BlissL" panose="02000506030000020004" pitchFamily="2" charset="0"/>
              </a:rPr>
              <a:t>– como retomar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84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imediata</a:t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>
                <a:latin typeface="BlissL" panose="02000506030000020004" pitchFamily="2" charset="0"/>
              </a:rPr>
              <a:t>1 - Concessão de crédito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Comitê </a:t>
            </a:r>
            <a:r>
              <a:rPr lang="pt-BR" sz="1700" dirty="0">
                <a:latin typeface="BlissL" panose="02000506030000020004" pitchFamily="2" charset="0"/>
              </a:rPr>
              <a:t>Financeiro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Ratings</a:t>
            </a:r>
            <a:r>
              <a:rPr lang="pt-BR" sz="1700" dirty="0">
                <a:latin typeface="BlissL" panose="02000506030000020004" pitchFamily="2" charset="0"/>
              </a:rPr>
              <a:t>/ Integração com informações de </a:t>
            </a:r>
            <a:r>
              <a:rPr lang="pt-BR" sz="1700" dirty="0" smtClean="0">
                <a:latin typeface="BlissL" panose="02000506030000020004" pitchFamily="2" charset="0"/>
              </a:rPr>
              <a:t>crédito - CETIP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Crédito na venda – Itaú/CETIP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Modelo de Negócios/ </a:t>
            </a:r>
            <a:r>
              <a:rPr lang="pt-BR" sz="1700" b="1" u="sng" dirty="0" smtClean="0">
                <a:latin typeface="BlissL" panose="02000506030000020004" pitchFamily="2" charset="0"/>
              </a:rPr>
              <a:t>Bancos </a:t>
            </a:r>
            <a:r>
              <a:rPr lang="pt-BR" sz="1700" dirty="0" smtClean="0">
                <a:latin typeface="BlissL" panose="02000506030000020004" pitchFamily="2" charset="0"/>
              </a:rPr>
              <a:t>- </a:t>
            </a:r>
            <a:r>
              <a:rPr lang="pt-BR" sz="1700" dirty="0">
                <a:latin typeface="BlissL" panose="02000506030000020004" pitchFamily="2" charset="0"/>
              </a:rPr>
              <a:t>Comitê Financeiro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Repasse </a:t>
            </a:r>
            <a:r>
              <a:rPr lang="pt-BR" sz="1700" b="1" dirty="0">
                <a:latin typeface="BlissL" panose="02000506030000020004" pitchFamily="2" charset="0"/>
              </a:rPr>
              <a:t>antecipado 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Venda com repasse – piloto </a:t>
            </a:r>
            <a:r>
              <a:rPr lang="pt-BR" sz="1700" dirty="0" err="1">
                <a:latin typeface="BlissL" panose="02000506030000020004" pitchFamily="2" charset="0"/>
              </a:rPr>
              <a:t>Cyrela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Vendas mais especializadas e mais firmes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Queda no distrato – mas também nas vendas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Menor equipe, com melhor definição de subordinação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3</a:t>
            </a:r>
            <a:r>
              <a:rPr lang="pt-BR" sz="1700" b="1" dirty="0" smtClean="0">
                <a:latin typeface="BlissL" panose="02000506030000020004" pitchFamily="2" charset="0"/>
              </a:rPr>
              <a:t>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Ajustes legislativos</a:t>
            </a:r>
            <a:r>
              <a:rPr lang="pt-BR" sz="1700" b="1" dirty="0">
                <a:latin typeface="BlissL" panose="02000506030000020004" pitchFamily="2" charset="0"/>
              </a:rPr>
              <a:t> – GT Legislativo </a:t>
            </a:r>
            <a:r>
              <a:rPr lang="pt-BR" sz="1700" b="1" dirty="0" smtClean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R. </a:t>
            </a:r>
            <a:r>
              <a:rPr lang="pt-BR" sz="1700" dirty="0">
                <a:latin typeface="BlissL" panose="02000506030000020004" pitchFamily="2" charset="0"/>
              </a:rPr>
              <a:t>Menin, </a:t>
            </a:r>
            <a:r>
              <a:rPr lang="pt-BR" sz="1700" dirty="0" smtClean="0">
                <a:latin typeface="BlissL" panose="02000506030000020004" pitchFamily="2" charset="0"/>
              </a:rPr>
              <a:t>F. </a:t>
            </a:r>
            <a:r>
              <a:rPr lang="pt-BR" sz="1700" dirty="0">
                <a:latin typeface="BlissL" panose="02000506030000020004" pitchFamily="2" charset="0"/>
              </a:rPr>
              <a:t>Zarzur, </a:t>
            </a:r>
            <a:r>
              <a:rPr lang="pt-BR" sz="1700" dirty="0" smtClean="0">
                <a:latin typeface="BlissL" panose="02000506030000020004" pitchFamily="2" charset="0"/>
              </a:rPr>
              <a:t>R. </a:t>
            </a:r>
            <a:r>
              <a:rPr lang="pt-BR" sz="1700" dirty="0">
                <a:latin typeface="BlissL" panose="02000506030000020004" pitchFamily="2" charset="0"/>
              </a:rPr>
              <a:t>Cury, </a:t>
            </a:r>
            <a:r>
              <a:rPr lang="pt-BR" sz="1700" dirty="0" smtClean="0">
                <a:latin typeface="BlissL" panose="02000506030000020004" pitchFamily="2" charset="0"/>
              </a:rPr>
              <a:t>C. </a:t>
            </a:r>
            <a:r>
              <a:rPr lang="pt-BR" sz="1700" dirty="0">
                <a:latin typeface="BlissL" panose="02000506030000020004" pitchFamily="2" charset="0"/>
              </a:rPr>
              <a:t>Bernardes, ABRAINC, </a:t>
            </a:r>
            <a:r>
              <a:rPr lang="pt-BR" sz="1700" dirty="0" smtClean="0">
                <a:latin typeface="BlissL" panose="02000506030000020004" pitchFamily="2" charset="0"/>
              </a:rPr>
              <a:t>L. F. Moura</a:t>
            </a:r>
            <a:endParaRPr lang="pt-BR" sz="1700" b="1" u="sng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Imagem </a:t>
            </a:r>
            <a:r>
              <a:rPr lang="pt-BR" sz="1700" b="1" dirty="0">
                <a:latin typeface="BlissL" panose="02000506030000020004" pitchFamily="2" charset="0"/>
              </a:rPr>
              <a:t>do setor e esclarecimentos </a:t>
            </a:r>
            <a:r>
              <a:rPr lang="pt-BR" sz="1700" dirty="0">
                <a:latin typeface="BlissL" panose="02000506030000020004" pitchFamily="2" charset="0"/>
              </a:rPr>
              <a:t>– Cartilha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Definições </a:t>
            </a:r>
            <a:r>
              <a:rPr lang="pt-BR" sz="1700" b="1" dirty="0">
                <a:latin typeface="BlissL" panose="02000506030000020004" pitchFamily="2" charset="0"/>
              </a:rPr>
              <a:t>legais sobre retenção </a:t>
            </a:r>
            <a:r>
              <a:rPr lang="pt-BR" sz="1700" dirty="0">
                <a:latin typeface="BlissL" panose="02000506030000020004" pitchFamily="2" charset="0"/>
              </a:rPr>
              <a:t>– trabalho proativo com Legislativo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Empresas ABRAINC – 44 Deputados Federais e 6 Senadores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Plano de Acompanhamento ABRAINC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Plano de acompanhamento com Secovi e CBIC: definições, </a:t>
            </a:r>
            <a:r>
              <a:rPr lang="pt-BR" sz="1700" dirty="0" smtClean="0">
                <a:latin typeface="BlissL" panose="02000506030000020004" pitchFamily="2" charset="0"/>
              </a:rPr>
              <a:t>implementação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u="sng" dirty="0">
                <a:latin typeface="BlissL" panose="02000506030000020004" pitchFamily="2" charset="0"/>
              </a:rPr>
              <a:t>4 - Jurisprudência</a:t>
            </a:r>
            <a:r>
              <a:rPr lang="pt-BR" sz="1700" b="1" dirty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Conselho Jurídico ABRAINC (e Secovi)</a:t>
            </a:r>
            <a:endParaRPr lang="pt-BR" sz="1700" u="sng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9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44624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De acordo com o </a:t>
            </a:r>
            <a:r>
              <a:rPr lang="pt-BR" sz="1700" dirty="0" smtClean="0">
                <a:latin typeface="BlissL" panose="02000506030000020004" pitchFamily="2" charset="0"/>
              </a:rPr>
              <a:t>Código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Conduta e em </a:t>
            </a:r>
            <a:r>
              <a:rPr lang="pt-BR" sz="1700" dirty="0">
                <a:latin typeface="BlissL" panose="02000506030000020004" pitchFamily="2" charset="0"/>
              </a:rPr>
              <a:t>consonância com o estatuto da </a:t>
            </a:r>
            <a:r>
              <a:rPr lang="pt-BR" sz="1700" dirty="0" smtClean="0">
                <a:latin typeface="BlissL" panose="02000506030000020004" pitchFamily="2" charset="0"/>
              </a:rPr>
              <a:t>associação, </a:t>
            </a:r>
            <a:r>
              <a:rPr lang="pt-BR" sz="1700" dirty="0">
                <a:latin typeface="BlissL" panose="02000506030000020004" pitchFamily="2" charset="0"/>
              </a:rPr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INSTRUÇÕES PARA A REUNIÃO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As instruções descritas abaixo deverão ser seguidas por todos os participantes da Plenária e refletem </a:t>
            </a:r>
            <a:r>
              <a:rPr lang="pt-BR" sz="1700" dirty="0" smtClean="0">
                <a:latin typeface="BlissL" panose="02000506030000020004" pitchFamily="2" charset="0"/>
              </a:rPr>
              <a:t>as </a:t>
            </a:r>
            <a:r>
              <a:rPr lang="pt-BR" sz="1700" dirty="0">
                <a:latin typeface="BlissL" panose="02000506030000020004" pitchFamily="2" charset="0"/>
              </a:rPr>
              <a:t>diretrizes do Código de </a:t>
            </a:r>
            <a:r>
              <a:rPr lang="pt-BR" sz="1700" dirty="0" smtClean="0">
                <a:latin typeface="BlissL" panose="02000506030000020004" pitchFamily="2" charset="0"/>
              </a:rPr>
              <a:t>Conduta da </a:t>
            </a:r>
            <a:r>
              <a:rPr lang="pt-BR" sz="1700" dirty="0">
                <a:latin typeface="BlissL" panose="02000506030000020004" pitchFamily="2" charset="0"/>
              </a:rPr>
              <a:t>Associação em </a:t>
            </a:r>
            <a:r>
              <a:rPr lang="pt-BR" sz="1700" dirty="0" smtClean="0">
                <a:latin typeface="BlissL" panose="02000506030000020004" pitchFamily="2" charset="0"/>
              </a:rPr>
              <a:t>consonância com </a:t>
            </a:r>
            <a:r>
              <a:rPr lang="pt-BR" sz="1700" dirty="0">
                <a:latin typeface="BlissL" panose="02000506030000020004" pitchFamily="2" charset="0"/>
              </a:rPr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VOCÊ DEVERÁ</a:t>
            </a:r>
          </a:p>
          <a:p>
            <a:r>
              <a:rPr lang="pt-BR" sz="1700" dirty="0">
                <a:latin typeface="BlissL" panose="02000506030000020004" pitchFamily="2" charset="0"/>
              </a:rPr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>
                <a:latin typeface="BlissL" panose="02000506030000020004" pitchFamily="2" charset="0"/>
              </a:rPr>
              <a:t>2. Compreender os propósitos e a autoridade de cada uma das pessoas com as quais se reúne[, em especial, a autoridade do coordenador da reunião </a:t>
            </a:r>
            <a:r>
              <a:rPr lang="pt-BR" sz="1700" dirty="0" smtClean="0">
                <a:latin typeface="BlissL" panose="02000506030000020004" pitchFamily="2" charset="0"/>
              </a:rPr>
              <a:t>específica.</a:t>
            </a:r>
          </a:p>
          <a:p>
            <a:r>
              <a:rPr lang="pt-BR" sz="1700" dirty="0">
                <a:latin typeface="BlissL" panose="02000506030000020004" pitchFamily="2" charset="0"/>
              </a:rPr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84050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– GT Judiciário -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Jurisprudência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Cartilha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- agenda integrada, finalização, lançamento, </a:t>
            </a:r>
            <a:r>
              <a:rPr lang="pt-BR" sz="1700" dirty="0" smtClean="0">
                <a:latin typeface="BlissL" panose="02000506030000020004" pitchFamily="2" charset="0"/>
              </a:rPr>
              <a:t>discussão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Destinatários</a:t>
            </a:r>
            <a:r>
              <a:rPr lang="pt-BR" sz="1700" dirty="0">
                <a:latin typeface="BlissL" panose="02000506030000020004" pitchFamily="2" charset="0"/>
              </a:rPr>
              <a:t> – consumidores, MP,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, Executivo, STJ - defesa do equilíbrio.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Objetivos</a:t>
            </a:r>
          </a:p>
          <a:p>
            <a:r>
              <a:rPr lang="pt-BR" sz="1700" b="1" dirty="0" smtClean="0">
                <a:latin typeface="BlissL" panose="02000506030000020004" pitchFamily="2" charset="0"/>
              </a:rPr>
              <a:t> 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Esclarecimentos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Importância da produção imobiliária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Valorização e propostas pelo equilíbrio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Documento base para construção de enunciados e </a:t>
            </a:r>
            <a:r>
              <a:rPr lang="pt-BR" sz="1700" dirty="0" smtClean="0">
                <a:latin typeface="BlissL" panose="02000506030000020004" pitchFamily="2" charset="0"/>
              </a:rPr>
              <a:t>entendimentos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Verificação e finalização de texto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Agendamento de reuniões para leitura final com Secovi, CBIC e ADEMI </a:t>
            </a:r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Lançamento </a:t>
            </a:r>
            <a:r>
              <a:rPr lang="pt-BR" sz="1700" dirty="0" smtClean="0">
                <a:latin typeface="BlissL" panose="02000506030000020004" pitchFamily="2" charset="0"/>
              </a:rPr>
              <a:t>–evento em Brasília – 8/4, com CBIC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Agenda concatenada </a:t>
            </a:r>
            <a:r>
              <a:rPr lang="pt-BR" sz="1700" dirty="0" smtClean="0">
                <a:latin typeface="BlissL" panose="02000506030000020004" pitchFamily="2" charset="0"/>
              </a:rPr>
              <a:t>– lançamento, mesas, divulgação – Comitê de Comunicação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115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VOCÊ </a:t>
            </a:r>
            <a:r>
              <a:rPr lang="pt-BR" sz="1700" dirty="0">
                <a:latin typeface="BlissL" panose="02000506030000020004" pitchFamily="2" charset="0"/>
              </a:rPr>
              <a:t>NÃO PODERÁ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1. Discutir ou trocar informações que tratem de ou sugiram:</a:t>
            </a:r>
          </a:p>
          <a:p>
            <a:r>
              <a:rPr lang="pt-BR" sz="1700" dirty="0">
                <a:latin typeface="BlissL" panose="02000506030000020004" pitchFamily="2" charset="0"/>
              </a:rPr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b) </a:t>
            </a:r>
            <a:r>
              <a:rPr lang="pt-BR" sz="1700" dirty="0" smtClean="0">
                <a:latin typeface="BlissL" panose="02000506030000020004" pitchFamily="2" charset="0"/>
              </a:rPr>
              <a:t>Perspectivas </a:t>
            </a:r>
            <a:r>
              <a:rPr lang="pt-BR" sz="1700" dirty="0">
                <a:latin typeface="BlissL" panose="02000506030000020004" pitchFamily="2" charset="0"/>
              </a:rPr>
              <a:t>ou projeções de mercado, capacidade atual ou futura e inventários;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c) Ofertas a serem oferecidas para empreendimentos específicos;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e) informações sobre onde projeta-se atuar ou deixar de atuar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6578" y="44624"/>
            <a:ext cx="7397750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56351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Atualizações  </a:t>
            </a:r>
            <a:r>
              <a:rPr lang="pt-BR" sz="1700" dirty="0" smtClean="0">
                <a:latin typeface="BlissL" panose="02000506030000020004" pitchFamily="2" charset="0"/>
              </a:rPr>
              <a:t>– 12:30h às 13h - COFECI, Registro Prazos de Garantia Caixa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Questões do Trabalho</a:t>
            </a:r>
            <a:r>
              <a:rPr lang="pt-BR" sz="1700" dirty="0" smtClean="0">
                <a:latin typeface="BlissL" panose="02000506030000020004" pitchFamily="2" charset="0"/>
              </a:rPr>
              <a:t> – 13h às 14h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ADIN – comunicação, Instituto Ethos, 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Terceirização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Modelo de Vendas, Modelo de Negócios </a:t>
            </a:r>
            <a:r>
              <a:rPr lang="pt-BR" sz="1700" dirty="0" smtClean="0">
                <a:latin typeface="BlissL" panose="02000506030000020004" pitchFamily="2" charset="0"/>
              </a:rPr>
              <a:t>– 14h às 14:30h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700" b="1" smtClean="0">
                <a:latin typeface="BlissL" panose="02000506030000020004" pitchFamily="2" charset="0"/>
              </a:rPr>
              <a:t>Modelo de Negócios </a:t>
            </a:r>
            <a:r>
              <a:rPr lang="pt-BR" sz="1700" smtClean="0">
                <a:latin typeface="BlissL" panose="02000506030000020004" pitchFamily="2" charset="0"/>
              </a:rPr>
              <a:t>– Piloto Cyrela, Cartilha de Esclarecimentos</a:t>
            </a:r>
          </a:p>
          <a:p>
            <a:pPr marL="457200" lvl="2"/>
            <a:endParaRPr lang="pt-BR" sz="1700" smtClean="0">
              <a:latin typeface="BlissL" panose="02000506030000020004" pitchFamily="2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700" b="1" smtClean="0">
                <a:latin typeface="BlissL" panose="02000506030000020004" pitchFamily="2" charset="0"/>
              </a:rPr>
              <a:t>Modelo de Vendas </a:t>
            </a:r>
            <a:r>
              <a:rPr lang="pt-BR" sz="1700" smtClean="0">
                <a:latin typeface="BlissL" panose="02000506030000020004" pitchFamily="2" charset="0"/>
              </a:rPr>
              <a:t>– impactos: conclusões, recomendações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19546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BlissL" panose="02000506030000020004" pitchFamily="2" charset="0"/>
              </a:rPr>
              <a:t>RET, COFECI</a:t>
            </a:r>
            <a:r>
              <a:rPr lang="pt-BR" sz="2000" dirty="0">
                <a:latin typeface="BlissL" panose="02000506030000020004" pitchFamily="2" charset="0"/>
              </a:rPr>
              <a:t>, </a:t>
            </a:r>
            <a:r>
              <a:rPr lang="pt-BR" sz="2000" dirty="0" smtClean="0">
                <a:latin typeface="BlissL" panose="02000506030000020004" pitchFamily="2" charset="0"/>
              </a:rPr>
              <a:t>Registros, </a:t>
            </a:r>
            <a:r>
              <a:rPr lang="pt-BR" sz="2000" dirty="0">
                <a:latin typeface="BlissL" panose="02000506030000020004" pitchFamily="2" charset="0"/>
              </a:rPr>
              <a:t>Prazos de Garantia Caixa, Prática Abusiva por Escritórios </a:t>
            </a:r>
          </a:p>
        </p:txBody>
      </p:sp>
    </p:spTree>
    <p:extLst>
      <p:ext uri="{BB962C8B-B14F-4D97-AF65-F5344CB8AC3E}">
        <p14:creationId xmlns:p14="http://schemas.microsoft.com/office/powerpoint/2010/main" val="3920252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Registro </a:t>
            </a:r>
            <a:r>
              <a:rPr lang="pt-BR" sz="1700" b="1" dirty="0">
                <a:latin typeface="BlissL" panose="02000506030000020004" pitchFamily="2" charset="0"/>
              </a:rPr>
              <a:t>Eletrônico 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fluxo eletrônico de extrato (e não contrato) para Registro</a:t>
            </a:r>
            <a:r>
              <a:rPr lang="pt-BR" sz="1700" b="1" dirty="0">
                <a:latin typeface="BlissL" panose="02000506030000020004" pitchFamily="2" charset="0"/>
              </a:rPr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ARISP: </a:t>
            </a:r>
            <a:r>
              <a:rPr lang="pt-BR" sz="1700" dirty="0">
                <a:latin typeface="BlissL" panose="02000506030000020004" pitchFamily="2" charset="0"/>
              </a:rPr>
              <a:t>Registro Eletrônico pronto em SP, ES, PE, RO, MS, MT, PA, SC e RS.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Assinaturas</a:t>
            </a:r>
            <a:r>
              <a:rPr lang="pt-BR" sz="1700" dirty="0">
                <a:latin typeface="BlissL" panose="02000506030000020004" pitchFamily="2" charset="0"/>
              </a:rPr>
              <a:t>, guarda de documentos, quadro-resumo eletrônico regulamentado, inclusão de Consórcio e CCI ok. Bancos e cartórios: não há obstáculos – falta tratamento de exceções, que só com o início de implementação poderão ter seu tratamento finalizado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CETIP </a:t>
            </a:r>
            <a:r>
              <a:rPr lang="pt-BR" sz="1700" dirty="0">
                <a:latin typeface="BlissL" panose="02000506030000020004" pitchFamily="2" charset="0"/>
              </a:rPr>
              <a:t>com ARISP e ABECIP – proposta de </a:t>
            </a:r>
            <a:r>
              <a:rPr lang="pt-BR" sz="1700" dirty="0" smtClean="0">
                <a:latin typeface="BlissL" panose="02000506030000020004" pitchFamily="2" charset="0"/>
              </a:rPr>
              <a:t>fluxo/processo</a:t>
            </a:r>
            <a:r>
              <a:rPr lang="pt-BR" sz="1700" dirty="0">
                <a:latin typeface="BlissL" panose="02000506030000020004" pitchFamily="2" charset="0"/>
              </a:rPr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1º </a:t>
            </a:r>
            <a:r>
              <a:rPr lang="pt-BR" sz="1700" dirty="0">
                <a:latin typeface="BlissL" panose="02000506030000020004" pitchFamily="2" charset="0"/>
              </a:rPr>
              <a:t>registo já obtido pela Caixa - 4/dezembro - 1º RI de S.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Mensageria </a:t>
            </a:r>
            <a:r>
              <a:rPr lang="pt-BR" sz="1700" dirty="0">
                <a:latin typeface="BlissL" panose="02000506030000020004" pitchFamily="2" charset="0"/>
              </a:rPr>
              <a:t>– encaminhamento adiantado com ABECIP, Caixa e ARISP com CETIP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Pilotos </a:t>
            </a:r>
            <a:r>
              <a:rPr lang="pt-BR" sz="1700" dirty="0">
                <a:latin typeface="BlissL" panose="02000506030000020004" pitchFamily="2" charset="0"/>
              </a:rPr>
              <a:t>– 8º RI, 17º RI SP – PDG apresentará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Concentração na Matrícula </a:t>
            </a:r>
            <a:r>
              <a:rPr lang="pt-BR" sz="1700" dirty="0">
                <a:latin typeface="BlissL" panose="02000506030000020004" pitchFamily="2" charset="0"/>
              </a:rPr>
              <a:t>(Lei 13.097, de 15/1/2014) 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Ação </a:t>
            </a:r>
            <a:r>
              <a:rPr lang="pt-BR" sz="1700" dirty="0">
                <a:latin typeface="BlissL" panose="02000506030000020004" pitchFamily="2" charset="0"/>
              </a:rPr>
              <a:t>propositiva, com embasamento doutrinário, de forma a ampliar sua efetiva aceitação pelo Judiciário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368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35098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Atualizações/destaques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512" y="692696"/>
            <a:ext cx="9145016" cy="372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COFECI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Resolução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1.168/2.010 – regulação e fiscalização de corretores, incorporadores, imobiliárias, loteadores a cargo do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e dos CRECI; regula </a:t>
            </a:r>
            <a:r>
              <a:rPr lang="pt-BR" sz="1700" dirty="0">
                <a:latin typeface="BlissL" panose="02000506030000020004" pitchFamily="2" charset="0"/>
              </a:rPr>
              <a:t>atividade de compra e venda de </a:t>
            </a:r>
            <a:r>
              <a:rPr lang="pt-BR" sz="1700" dirty="0" smtClean="0">
                <a:latin typeface="BlissL" panose="02000506030000020004" pitchFamily="2" charset="0"/>
              </a:rPr>
              <a:t>imóvel (e não profissional)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Na prática: fiscalização </a:t>
            </a:r>
            <a:r>
              <a:rPr lang="pt-BR" sz="1700" dirty="0">
                <a:latin typeface="BlissL" panose="02000506030000020004" pitchFamily="2" charset="0"/>
              </a:rPr>
              <a:t>das incorporadoras pelo </a:t>
            </a:r>
            <a:r>
              <a:rPr lang="pt-BR" sz="1700" dirty="0" smtClean="0">
                <a:latin typeface="BlissL" panose="02000506030000020004" pitchFamily="2" charset="0"/>
              </a:rPr>
              <a:t>COFECI; 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Res. COFECI 1331, de 9/7/2014, publicada no DOU em 11/11/2014, 90 dias p/ validade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Defesa Judicial –CBIC/Secovi, com ABRAINC – </a:t>
            </a:r>
            <a:r>
              <a:rPr lang="pt-BR" sz="1700" dirty="0" smtClean="0">
                <a:latin typeface="BlissL" panose="02000506030000020004" pitchFamily="2" charset="0"/>
              </a:rPr>
              <a:t>esc</a:t>
            </a:r>
            <a:r>
              <a:rPr lang="pt-BR" sz="1700" b="1" dirty="0" smtClean="0">
                <a:latin typeface="BlissL" panose="02000506030000020004" pitchFamily="2" charset="0"/>
              </a:rPr>
              <a:t>. </a:t>
            </a:r>
            <a:r>
              <a:rPr lang="pt-BR" sz="1700" dirty="0" smtClean="0">
                <a:latin typeface="BlissL" panose="02000506030000020004" pitchFamily="2" charset="0"/>
              </a:rPr>
              <a:t>Luiz Eduardo Sá Roriz (DF)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Atualizações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77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4380" y="980728"/>
            <a:ext cx="8964488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Captação e comunicação abusiva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Reunião Secovi – 15/10 - estratégia de captação de clientes vs. código de ética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Contato SECOVI-OAB para apresentação do assunto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Ana Medina, </a:t>
            </a:r>
            <a:r>
              <a:rPr lang="pt-BR" sz="1700" dirty="0" err="1">
                <a:latin typeface="BlissL" panose="02000506030000020004" pitchFamily="2" charset="0"/>
              </a:rPr>
              <a:t>Crys</a:t>
            </a:r>
            <a:r>
              <a:rPr lang="pt-BR" sz="1700" dirty="0">
                <a:latin typeface="BlissL" panose="02000506030000020004" pitchFamily="2" charset="0"/>
              </a:rPr>
              <a:t> Luders, Natália José Neves – encontro com Escritório David Teixeira - </a:t>
            </a:r>
            <a:r>
              <a:rPr lang="pt-BR" sz="1700" dirty="0" smtClean="0">
                <a:latin typeface="BlissL" panose="02000506030000020004" pitchFamily="2" charset="0"/>
              </a:rPr>
              <a:t>3/2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Convite para a próxima reunião do Comitê Jurídico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Associações e </a:t>
            </a:r>
            <a:r>
              <a:rPr lang="pt-BR" sz="1700" b="1" dirty="0" err="1" smtClean="0">
                <a:latin typeface="BlissL" panose="02000506030000020004" pitchFamily="2" charset="0"/>
              </a:rPr>
              <a:t>ACPs</a:t>
            </a:r>
            <a:r>
              <a:rPr lang="pt-BR" sz="1700" b="1" dirty="0" smtClean="0">
                <a:latin typeface="BlissL" panose="02000506030000020004" pitchFamily="2" charset="0"/>
              </a:rPr>
              <a:t> 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Continuidade de acompanhamento por cada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7504" y="11701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Práticas abusivas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141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35098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Atualizações/destaques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512" y="692696"/>
            <a:ext cx="8764588" cy="317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Tabela de Responsabilização Caixa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1º Workshop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Código Civil - segurança e solidez com 5 anos de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garantia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2º </a:t>
            </a:r>
            <a:r>
              <a:rPr lang="pt-BR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Workshop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49 itens aceitos; 29 não definidos nas </a:t>
            </a:r>
            <a:r>
              <a:rPr lang="pt-B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NDs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11 novos itens e 6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discordância com ND </a:t>
            </a:r>
            <a:endParaRPr lang="pt-BR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Outras </a:t>
            </a:r>
            <a:r>
              <a:rPr lang="pt-BR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pendências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Início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prazo de vigência para vícios redibitórios (na entrega da unidade)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Comprovação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 realização das manutenções periódicas, para se exigir as garantias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Outro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ponto: seguro a ser apresentado pela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Caixa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Discussões no Comitê Técnico de 26/2 – presença do </a:t>
            </a:r>
            <a:r>
              <a:rPr lang="pt-BR" sz="1600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Sinduscon</a:t>
            </a:r>
            <a:r>
              <a:rPr lang="pt-BR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acompanhamento CBIC</a:t>
            </a:r>
            <a:endParaRPr lang="pt-BR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tângulo 7"/>
          <p:cNvSpPr>
            <a:spLocks noChangeArrowheads="1"/>
          </p:cNvSpPr>
          <p:nvPr/>
        </p:nvSpPr>
        <p:spPr bwMode="auto">
          <a:xfrm>
            <a:off x="179512" y="3551936"/>
            <a:ext cx="8208912" cy="265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Inicio </a:t>
            </a:r>
            <a:r>
              <a:rPr lang="pt-BR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Prazo de vigência das garantias para vícios redibitórios: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Áreas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Comuns/ Áreas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Privativas – deterioração no Habite-se e Entrega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Prazos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máximos mesmo no caso de vigência do início do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</a:p>
          <a:p>
            <a:pPr algn="just">
              <a:lnSpc>
                <a:spcPct val="150000"/>
              </a:lnSpc>
            </a:pPr>
            <a:endParaRPr lang="pt-BR" sz="1600" b="1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 </a:t>
            </a:r>
            <a:r>
              <a:rPr lang="pt-BR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Manutenção – Sistemática de Comprovação (áreas comuns e privativas):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Mapear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itens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 manutenção passível de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comprovação e não passíveis</a:t>
            </a:r>
            <a:endParaRPr lang="pt-BR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Propor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sistemática 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manutenção e comprovação</a:t>
            </a:r>
          </a:p>
        </p:txBody>
      </p:sp>
    </p:spTree>
    <p:extLst>
      <p:ext uri="{BB962C8B-B14F-4D97-AF65-F5344CB8AC3E}">
        <p14:creationId xmlns:p14="http://schemas.microsoft.com/office/powerpoint/2010/main" val="4185238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36194</TotalTime>
  <Words>1462</Words>
  <Application>Microsoft Office PowerPoint</Application>
  <PresentationFormat>Apresentação na tela (4:3)</PresentationFormat>
  <Paragraphs>340</Paragraphs>
  <Slides>20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BlissEB</vt:lpstr>
      <vt:lpstr>BlissL</vt:lpstr>
      <vt:lpstr>Calibri</vt:lpstr>
      <vt:lpstr>Calibri Light</vt:lpstr>
      <vt:lpstr>Helvetica</vt:lpstr>
      <vt:lpstr>Times New Roman</vt:lpstr>
      <vt:lpstr>Tema do Office</vt:lpstr>
      <vt:lpstr>Apresentação do PowerPoint</vt:lpstr>
      <vt:lpstr>Defesa da Concorrência </vt:lpstr>
      <vt:lpstr>Apresentação do PowerPoint</vt:lpstr>
      <vt:lpstr>Pauta</vt:lpstr>
      <vt:lpstr>Apresentação do PowerPoint</vt:lpstr>
      <vt:lpstr>Apresentação do PowerPoint</vt:lpstr>
      <vt:lpstr>Atualizações/destaques</vt:lpstr>
      <vt:lpstr>Apresentação do PowerPoint</vt:lpstr>
      <vt:lpstr>Atualizações/destaques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de vendas</vt:lpstr>
      <vt:lpstr>Modelo de vendas</vt:lpstr>
      <vt:lpstr>Distratos - Para minimizar efeitos de forma imediata </vt:lpstr>
      <vt:lpstr>Distratos – GT Judiciário - Jurisprudência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3187</cp:revision>
  <cp:lastPrinted>2014-08-22T11:18:02Z</cp:lastPrinted>
  <dcterms:created xsi:type="dcterms:W3CDTF">2009-08-13T21:08:28Z</dcterms:created>
  <dcterms:modified xsi:type="dcterms:W3CDTF">2015-02-26T19:08:08Z</dcterms:modified>
</cp:coreProperties>
</file>