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10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6" r:id="rId2"/>
    <p:sldMasterId id="2147483698" r:id="rId3"/>
  </p:sldMasterIdLst>
  <p:notesMasterIdLst>
    <p:notesMasterId r:id="rId56"/>
  </p:notesMasterIdLst>
  <p:handoutMasterIdLst>
    <p:handoutMasterId r:id="rId57"/>
  </p:handoutMasterIdLst>
  <p:sldIdLst>
    <p:sldId id="481" r:id="rId4"/>
    <p:sldId id="1179" r:id="rId5"/>
    <p:sldId id="1180" r:id="rId6"/>
    <p:sldId id="1146" r:id="rId7"/>
    <p:sldId id="1346" r:id="rId8"/>
    <p:sldId id="1348" r:id="rId9"/>
    <p:sldId id="1376" r:id="rId10"/>
    <p:sldId id="1358" r:id="rId11"/>
    <p:sldId id="1362" r:id="rId12"/>
    <p:sldId id="1377" r:id="rId13"/>
    <p:sldId id="1378" r:id="rId14"/>
    <p:sldId id="1262" r:id="rId15"/>
    <p:sldId id="1359" r:id="rId16"/>
    <p:sldId id="1360" r:id="rId17"/>
    <p:sldId id="1361" r:id="rId18"/>
    <p:sldId id="1388" r:id="rId19"/>
    <p:sldId id="1389" r:id="rId20"/>
    <p:sldId id="1312" r:id="rId21"/>
    <p:sldId id="1366" r:id="rId22"/>
    <p:sldId id="1367" r:id="rId23"/>
    <p:sldId id="1368" r:id="rId24"/>
    <p:sldId id="1369" r:id="rId25"/>
    <p:sldId id="1370" r:id="rId26"/>
    <p:sldId id="1371" r:id="rId27"/>
    <p:sldId id="1372" r:id="rId28"/>
    <p:sldId id="1373" r:id="rId29"/>
    <p:sldId id="1374" r:id="rId30"/>
    <p:sldId id="1375" r:id="rId31"/>
    <p:sldId id="1387" r:id="rId32"/>
    <p:sldId id="1379" r:id="rId33"/>
    <p:sldId id="1380" r:id="rId34"/>
    <p:sldId id="1381" r:id="rId35"/>
    <p:sldId id="1382" r:id="rId36"/>
    <p:sldId id="1383" r:id="rId37"/>
    <p:sldId id="1384" r:id="rId38"/>
    <p:sldId id="1385" r:id="rId39"/>
    <p:sldId id="1386" r:id="rId40"/>
    <p:sldId id="1356" r:id="rId41"/>
    <p:sldId id="1357" r:id="rId42"/>
    <p:sldId id="1390" r:id="rId43"/>
    <p:sldId id="1391" r:id="rId44"/>
    <p:sldId id="1392" r:id="rId45"/>
    <p:sldId id="1393" r:id="rId46"/>
    <p:sldId id="1394" r:id="rId47"/>
    <p:sldId id="1395" r:id="rId48"/>
    <p:sldId id="1396" r:id="rId49"/>
    <p:sldId id="1397" r:id="rId50"/>
    <p:sldId id="1398" r:id="rId51"/>
    <p:sldId id="1399" r:id="rId52"/>
    <p:sldId id="1400" r:id="rId53"/>
    <p:sldId id="1401" r:id="rId54"/>
    <p:sldId id="1402" r:id="rId55"/>
  </p:sldIdLst>
  <p:sldSz cx="9144000" cy="6858000" type="screen4x3"/>
  <p:notesSz cx="6864350" cy="999648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69696"/>
    <a:srgbClr val="F8F8F8"/>
    <a:srgbClr val="EAEAEA"/>
    <a:srgbClr val="CCECFF"/>
    <a:srgbClr val="FFCCFF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434" autoAdjust="0"/>
  </p:normalViewPr>
  <p:slideViewPr>
    <p:cSldViewPr>
      <p:cViewPr varScale="1">
        <p:scale>
          <a:sx n="71" d="100"/>
          <a:sy n="71" d="100"/>
        </p:scale>
        <p:origin x="124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3\Consolidado_Final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3\Consolidado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3\Consolidado_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3\Consolidado_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3\Consolidado_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Projetos%20(local)\Abrainc\_Relat&#243;rios\201503\Consolidado_Final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3\Consolidado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3\Consolidado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3\Consolidado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tos%20(local)\Abrainc\_Relat&#243;rios\201503\Consolidado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Lancamento!$D$1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Lancamento!$A$2:$A$14</c:f>
              <c:strCache>
                <c:ptCount val="13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</c:strCache>
            </c:strRef>
          </c:cat>
          <c:val>
            <c:numRef>
              <c:f>Lancamento!$D$2:$D$14</c:f>
              <c:numCache>
                <c:formatCode>_-* #.##0_-;\-* #.##0_-;_-* "-"??_-;_-@_-</c:formatCode>
                <c:ptCount val="13"/>
                <c:pt idx="0">
                  <c:v>1256</c:v>
                </c:pt>
                <c:pt idx="1">
                  <c:v>2418</c:v>
                </c:pt>
                <c:pt idx="2">
                  <c:v>10050</c:v>
                </c:pt>
                <c:pt idx="3">
                  <c:v>1674</c:v>
                </c:pt>
                <c:pt idx="4">
                  <c:v>6237</c:v>
                </c:pt>
                <c:pt idx="5">
                  <c:v>6920</c:v>
                </c:pt>
                <c:pt idx="6">
                  <c:v>1392</c:v>
                </c:pt>
                <c:pt idx="7">
                  <c:v>2028</c:v>
                </c:pt>
                <c:pt idx="8">
                  <c:v>6978</c:v>
                </c:pt>
                <c:pt idx="9">
                  <c:v>2053</c:v>
                </c:pt>
                <c:pt idx="10">
                  <c:v>4902</c:v>
                </c:pt>
                <c:pt idx="11">
                  <c:v>13398</c:v>
                </c:pt>
                <c:pt idx="12">
                  <c:v>1627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22927816"/>
        <c:axId val="222923504"/>
      </c:barChart>
      <c:catAx>
        <c:axId val="222927816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22923504"/>
        <c:crosses val="autoZero"/>
        <c:auto val="1"/>
        <c:lblAlgn val="ctr"/>
        <c:lblOffset val="100"/>
        <c:noMultiLvlLbl val="1"/>
      </c:catAx>
      <c:valAx>
        <c:axId val="222923504"/>
        <c:scaling>
          <c:orientation val="minMax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one"/>
        <c:crossAx val="22292781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'SAP&amp;Credor'!$A$2:$A$14</c:f>
              <c:strCache>
                <c:ptCount val="13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</c:strCache>
            </c:strRef>
          </c:cat>
          <c:val>
            <c:numRef>
              <c:f>'SAP&amp;Credor'!$H$2:$H$14</c:f>
              <c:numCache>
                <c:formatCode>0%</c:formatCode>
                <c:ptCount val="13"/>
                <c:pt idx="0">
                  <c:v>0.12475693706934432</c:v>
                </c:pt>
                <c:pt idx="1">
                  <c:v>0.1212602908535553</c:v>
                </c:pt>
                <c:pt idx="2">
                  <c:v>0.14592196953967196</c:v>
                </c:pt>
                <c:pt idx="3">
                  <c:v>0.12262940540454728</c:v>
                </c:pt>
                <c:pt idx="4">
                  <c:v>0.16875603987303373</c:v>
                </c:pt>
                <c:pt idx="5">
                  <c:v>0.10457110643158445</c:v>
                </c:pt>
                <c:pt idx="6">
                  <c:v>0.10317238947700882</c:v>
                </c:pt>
                <c:pt idx="7">
                  <c:v>9.7056655679444437E-2</c:v>
                </c:pt>
                <c:pt idx="8">
                  <c:v>9.5967709147987967E-2</c:v>
                </c:pt>
                <c:pt idx="9">
                  <c:v>9.2512997974814201E-2</c:v>
                </c:pt>
                <c:pt idx="10">
                  <c:v>9.5193216374946127E-2</c:v>
                </c:pt>
                <c:pt idx="11">
                  <c:v>0.11989485201363848</c:v>
                </c:pt>
                <c:pt idx="12">
                  <c:v>0.12881454789233854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735504"/>
        <c:axId val="221730016"/>
      </c:lineChart>
      <c:catAx>
        <c:axId val="221735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1730016"/>
        <c:crosses val="autoZero"/>
        <c:auto val="1"/>
        <c:lblAlgn val="ctr"/>
        <c:lblOffset val="100"/>
        <c:noMultiLvlLbl val="1"/>
      </c:catAx>
      <c:valAx>
        <c:axId val="221730016"/>
        <c:scaling>
          <c:orientation val="minMax"/>
          <c:max val="0.25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2173550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Lancamento!$O$1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Lancamento!$A$2:$A$14</c:f>
              <c:strCache>
                <c:ptCount val="13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</c:strCache>
            </c:strRef>
          </c:cat>
          <c:val>
            <c:numRef>
              <c:f>Lancamento!$O$2:$O$14</c:f>
              <c:numCache>
                <c:formatCode>_-* #.##0_-;\-* #.##0_-;_-* "-"??_-;_-@_-</c:formatCode>
                <c:ptCount val="13"/>
                <c:pt idx="0">
                  <c:v>0.18254709520000006</c:v>
                </c:pt>
                <c:pt idx="1">
                  <c:v>0.80501811034000004</c:v>
                </c:pt>
                <c:pt idx="2">
                  <c:v>2.607123724610001</c:v>
                </c:pt>
                <c:pt idx="3">
                  <c:v>0.58997474460999999</c:v>
                </c:pt>
                <c:pt idx="4">
                  <c:v>1.8460552719300003</c:v>
                </c:pt>
                <c:pt idx="5">
                  <c:v>1.2374641960199992</c:v>
                </c:pt>
                <c:pt idx="6">
                  <c:v>0.21789755350000004</c:v>
                </c:pt>
                <c:pt idx="7">
                  <c:v>0.78109266388999998</c:v>
                </c:pt>
                <c:pt idx="8">
                  <c:v>1.4659581216199999</c:v>
                </c:pt>
                <c:pt idx="9">
                  <c:v>0.92636647372999981</c:v>
                </c:pt>
                <c:pt idx="10">
                  <c:v>1.7539438128499993</c:v>
                </c:pt>
                <c:pt idx="11">
                  <c:v>2.5316896826699997</c:v>
                </c:pt>
                <c:pt idx="12">
                  <c:v>0.45172753918000008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22925072"/>
        <c:axId val="222928992"/>
      </c:barChart>
      <c:catAx>
        <c:axId val="222925072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22928992"/>
        <c:crosses val="autoZero"/>
        <c:auto val="1"/>
        <c:lblAlgn val="ctr"/>
        <c:lblOffset val="100"/>
        <c:noMultiLvlLbl val="1"/>
      </c:catAx>
      <c:valAx>
        <c:axId val="222928992"/>
        <c:scaling>
          <c:orientation val="minMax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one"/>
        <c:crossAx val="22292507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Venda!$D$1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Venda!$A$2:$A$14</c:f>
              <c:strCache>
                <c:ptCount val="13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</c:strCache>
            </c:strRef>
          </c:cat>
          <c:val>
            <c:numRef>
              <c:f>Venda!$D$2:$D$14</c:f>
              <c:numCache>
                <c:formatCode>#,##0</c:formatCode>
                <c:ptCount val="13"/>
                <c:pt idx="0">
                  <c:v>7376</c:v>
                </c:pt>
                <c:pt idx="1">
                  <c:v>8231</c:v>
                </c:pt>
                <c:pt idx="2">
                  <c:v>9981</c:v>
                </c:pt>
                <c:pt idx="3">
                  <c:v>7648</c:v>
                </c:pt>
                <c:pt idx="4">
                  <c:v>10684</c:v>
                </c:pt>
                <c:pt idx="5">
                  <c:v>8555</c:v>
                </c:pt>
                <c:pt idx="6">
                  <c:v>7777</c:v>
                </c:pt>
                <c:pt idx="7">
                  <c:v>8591</c:v>
                </c:pt>
                <c:pt idx="8">
                  <c:v>8598</c:v>
                </c:pt>
                <c:pt idx="9">
                  <c:v>7875</c:v>
                </c:pt>
                <c:pt idx="10">
                  <c:v>7429</c:v>
                </c:pt>
                <c:pt idx="11">
                  <c:v>10053</c:v>
                </c:pt>
                <c:pt idx="12">
                  <c:v>5841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22929384"/>
        <c:axId val="222928208"/>
      </c:barChart>
      <c:catAx>
        <c:axId val="222929384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22928208"/>
        <c:crosses val="autoZero"/>
        <c:auto val="1"/>
        <c:lblAlgn val="ctr"/>
        <c:lblOffset val="100"/>
        <c:noMultiLvlLbl val="1"/>
      </c:catAx>
      <c:valAx>
        <c:axId val="222928208"/>
        <c:scaling>
          <c:orientation val="minMax"/>
        </c:scaling>
        <c:delete val="1"/>
        <c:axPos val="l"/>
        <c:numFmt formatCode="#,##0" sourceLinked="1"/>
        <c:majorTickMark val="out"/>
        <c:minorTickMark val="none"/>
        <c:tickLblPos val="none"/>
        <c:crossAx val="22292938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Venda!$O$1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Venda!$A$2:$A$14</c:f>
              <c:strCache>
                <c:ptCount val="13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</c:strCache>
            </c:strRef>
          </c:cat>
          <c:val>
            <c:numRef>
              <c:f>Venda!$O$2:$O$14</c:f>
              <c:numCache>
                <c:formatCode>#,##0</c:formatCode>
                <c:ptCount val="13"/>
                <c:pt idx="0">
                  <c:v>1.4258864427999995</c:v>
                </c:pt>
                <c:pt idx="1">
                  <c:v>1.7093135512900002</c:v>
                </c:pt>
                <c:pt idx="2">
                  <c:v>1.9803206997600005</c:v>
                </c:pt>
                <c:pt idx="3">
                  <c:v>1.7680384443099999</c:v>
                </c:pt>
                <c:pt idx="4">
                  <c:v>2.2906098596</c:v>
                </c:pt>
                <c:pt idx="5">
                  <c:v>1.6905029300700005</c:v>
                </c:pt>
                <c:pt idx="6">
                  <c:v>1.5122664479799999</c:v>
                </c:pt>
                <c:pt idx="7">
                  <c:v>1.8993413523899996</c:v>
                </c:pt>
                <c:pt idx="8">
                  <c:v>1.87351885533</c:v>
                </c:pt>
                <c:pt idx="9">
                  <c:v>1.8005179148300003</c:v>
                </c:pt>
                <c:pt idx="10">
                  <c:v>1.8122219631999998</c:v>
                </c:pt>
                <c:pt idx="11">
                  <c:v>2.2296996964899995</c:v>
                </c:pt>
                <c:pt idx="12">
                  <c:v>1.2407052215400001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22923896"/>
        <c:axId val="222930168"/>
      </c:barChart>
      <c:catAx>
        <c:axId val="222923896"/>
        <c:scaling>
          <c:orientation val="minMax"/>
        </c:scaling>
        <c:delete val="1"/>
        <c:axPos val="b"/>
        <c:numFmt formatCode="mmm/yyyy" sourceLinked="0"/>
        <c:majorTickMark val="out"/>
        <c:minorTickMark val="none"/>
        <c:tickLblPos val="none"/>
        <c:crossAx val="222930168"/>
        <c:crosses val="autoZero"/>
        <c:auto val="1"/>
        <c:lblAlgn val="ctr"/>
        <c:lblOffset val="100"/>
        <c:noMultiLvlLbl val="1"/>
      </c:catAx>
      <c:valAx>
        <c:axId val="222930168"/>
        <c:scaling>
          <c:orientation val="minMax"/>
          <c:max val="2.5"/>
          <c:min val="0"/>
        </c:scaling>
        <c:delete val="1"/>
        <c:axPos val="l"/>
        <c:numFmt formatCode="#,##0" sourceLinked="1"/>
        <c:majorTickMark val="out"/>
        <c:minorTickMark val="none"/>
        <c:tickLblPos val="none"/>
        <c:crossAx val="22292389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Estoque!$D$1</c:f>
              <c:strCache>
                <c:ptCount val="1"/>
                <c:pt idx="0">
                  <c:v>Soma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 b="0" i="0" baseline="0">
                    <a:latin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Estoque!$A$2:$A$14</c:f>
              <c:strCache>
                <c:ptCount val="13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</c:strCache>
            </c:strRef>
          </c:cat>
          <c:val>
            <c:numRef>
              <c:f>Estoque!$D$2:$D$14</c:f>
              <c:numCache>
                <c:formatCode>_-* #.##0_-;\-* #.##0_-;_-* "-"??_-;_-@_-</c:formatCode>
                <c:ptCount val="13"/>
                <c:pt idx="0">
                  <c:v>62065</c:v>
                </c:pt>
                <c:pt idx="1">
                  <c:v>59449</c:v>
                </c:pt>
                <c:pt idx="2">
                  <c:v>63535</c:v>
                </c:pt>
                <c:pt idx="3">
                  <c:v>60163</c:v>
                </c:pt>
                <c:pt idx="4">
                  <c:v>58755</c:v>
                </c:pt>
                <c:pt idx="5">
                  <c:v>61632</c:v>
                </c:pt>
                <c:pt idx="6">
                  <c:v>59397</c:v>
                </c:pt>
                <c:pt idx="7">
                  <c:v>53604</c:v>
                </c:pt>
                <c:pt idx="8">
                  <c:v>58033</c:v>
                </c:pt>
                <c:pt idx="9">
                  <c:v>56085</c:v>
                </c:pt>
                <c:pt idx="10">
                  <c:v>56625</c:v>
                </c:pt>
                <c:pt idx="11">
                  <c:v>63152</c:v>
                </c:pt>
                <c:pt idx="12">
                  <c:v>62827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22926248"/>
        <c:axId val="222927032"/>
      </c:barChart>
      <c:catAx>
        <c:axId val="222926248"/>
        <c:scaling>
          <c:orientation val="minMax"/>
        </c:scaling>
        <c:delete val="0"/>
        <c:axPos val="b"/>
        <c:numFmt formatCode="mmm/yyyy" sourceLinked="0"/>
        <c:majorTickMark val="none"/>
        <c:minorTickMark val="none"/>
        <c:tickLblPos val="nextTo"/>
        <c:txPr>
          <a:bodyPr/>
          <a:lstStyle/>
          <a:p>
            <a:pPr>
              <a:defRPr sz="900"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  <c:crossAx val="222927032"/>
        <c:crosses val="autoZero"/>
        <c:auto val="1"/>
        <c:lblAlgn val="ctr"/>
        <c:lblOffset val="100"/>
        <c:noMultiLvlLbl val="1"/>
      </c:catAx>
      <c:valAx>
        <c:axId val="222927032"/>
        <c:scaling>
          <c:orientation val="minMax"/>
        </c:scaling>
        <c:delete val="1"/>
        <c:axPos val="l"/>
        <c:numFmt formatCode="_-* #.##0_-;\-* #.##0_-;_-* &quot;-&quot;??_-;_-@_-" sourceLinked="1"/>
        <c:majorTickMark val="out"/>
        <c:minorTickMark val="none"/>
        <c:tickLblPos val="none"/>
        <c:crossAx val="222926248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'Venda&amp;Estoque'!$A$2:$A$14</c:f>
              <c:strCache>
                <c:ptCount val="13"/>
                <c:pt idx="0">
                  <c:v>Jan/14</c:v>
                </c:pt>
                <c:pt idx="1">
                  <c:v>Fev/14</c:v>
                </c:pt>
                <c:pt idx="2">
                  <c:v>Mar/14</c:v>
                </c:pt>
                <c:pt idx="3">
                  <c:v>Abr/14</c:v>
                </c:pt>
                <c:pt idx="4">
                  <c:v>Mai/14</c:v>
                </c:pt>
                <c:pt idx="5">
                  <c:v>Jun/14</c:v>
                </c:pt>
                <c:pt idx="6">
                  <c:v>Jul/14</c:v>
                </c:pt>
                <c:pt idx="7">
                  <c:v>Ago/14</c:v>
                </c:pt>
                <c:pt idx="8">
                  <c:v>Set/14</c:v>
                </c:pt>
                <c:pt idx="9">
                  <c:v>Out/14</c:v>
                </c:pt>
                <c:pt idx="10">
                  <c:v>Nov/14</c:v>
                </c:pt>
                <c:pt idx="11">
                  <c:v>Dez/14</c:v>
                </c:pt>
                <c:pt idx="12">
                  <c:v>Jan/15</c:v>
                </c:pt>
              </c:strCache>
            </c:strRef>
          </c:cat>
          <c:val>
            <c:numRef>
              <c:f>'Venda&amp;Estoque'!$H$2:$H$14</c:f>
              <c:numCache>
                <c:formatCode>0%</c:formatCode>
                <c:ptCount val="13"/>
                <c:pt idx="0">
                  <c:v>9.4497704019979034E-2</c:v>
                </c:pt>
                <c:pt idx="1">
                  <c:v>0.10975794378374742</c:v>
                </c:pt>
                <c:pt idx="2">
                  <c:v>0.13241520421814748</c:v>
                </c:pt>
                <c:pt idx="3">
                  <c:v>0.10577929956950288</c:v>
                </c:pt>
                <c:pt idx="4">
                  <c:v>0.14242192153859246</c:v>
                </c:pt>
                <c:pt idx="5">
                  <c:v>0.11442107995846316</c:v>
                </c:pt>
                <c:pt idx="6">
                  <c:v>0.10788423657760496</c:v>
                </c:pt>
                <c:pt idx="7">
                  <c:v>0.11620401462577418</c:v>
                </c:pt>
                <c:pt idx="8">
                  <c:v>0.11795013182154984</c:v>
                </c:pt>
                <c:pt idx="9">
                  <c:v>0.11698315057502008</c:v>
                </c:pt>
                <c:pt idx="10">
                  <c:v>0.10295805739514345</c:v>
                </c:pt>
                <c:pt idx="11">
                  <c:v>0.13229984798581201</c:v>
                </c:pt>
                <c:pt idx="12">
                  <c:v>7.9710952297579074E-2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2929776"/>
        <c:axId val="222930560"/>
      </c:lineChart>
      <c:catAx>
        <c:axId val="222929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2930560"/>
        <c:crosses val="autoZero"/>
        <c:auto val="1"/>
        <c:lblAlgn val="ctr"/>
        <c:lblOffset val="100"/>
        <c:noMultiLvlLbl val="1"/>
      </c:catAx>
      <c:valAx>
        <c:axId val="222930560"/>
        <c:scaling>
          <c:orientation val="minMax"/>
          <c:max val="0.2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2292977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'Lançamento&amp;Vendas'!$A$4:$A$14</c:f>
              <c:strCache>
                <c:ptCount val="11"/>
                <c:pt idx="0">
                  <c:v>Mar/14</c:v>
                </c:pt>
                <c:pt idx="1">
                  <c:v>Abr/14</c:v>
                </c:pt>
                <c:pt idx="2">
                  <c:v>Mai/14</c:v>
                </c:pt>
                <c:pt idx="3">
                  <c:v>Jun/14</c:v>
                </c:pt>
                <c:pt idx="4">
                  <c:v>Jul/14</c:v>
                </c:pt>
                <c:pt idx="5">
                  <c:v>Ago/14</c:v>
                </c:pt>
                <c:pt idx="6">
                  <c:v>Set/14</c:v>
                </c:pt>
                <c:pt idx="7">
                  <c:v>Out/14</c:v>
                </c:pt>
                <c:pt idx="8">
                  <c:v>Nov/14</c:v>
                </c:pt>
                <c:pt idx="9">
                  <c:v>Dez/14</c:v>
                </c:pt>
                <c:pt idx="10">
                  <c:v>Jan/15</c:v>
                </c:pt>
              </c:strCache>
            </c:strRef>
          </c:cat>
          <c:val>
            <c:numRef>
              <c:f>'Lançamento&amp;Vendas'!$J$4:$J$14</c:f>
              <c:numCache>
                <c:formatCode>General</c:formatCode>
                <c:ptCount val="11"/>
                <c:pt idx="0">
                  <c:v>0.53634516179459124</c:v>
                </c:pt>
                <c:pt idx="1">
                  <c:v>0.54686774941995331</c:v>
                </c:pt>
                <c:pt idx="2">
                  <c:v>0.63437290290679194</c:v>
                </c:pt>
                <c:pt idx="3">
                  <c:v>0.55160486480455262</c:v>
                </c:pt>
                <c:pt idx="4">
                  <c:v>0.53853272135031049</c:v>
                </c:pt>
                <c:pt idx="5">
                  <c:v>0.41487782369698689</c:v>
                </c:pt>
                <c:pt idx="6">
                  <c:v>0.41648642153328541</c:v>
                </c:pt>
                <c:pt idx="7">
                  <c:v>0.44123045004787731</c:v>
                </c:pt>
                <c:pt idx="8">
                  <c:v>0.58292193121914482</c:v>
                </c:pt>
                <c:pt idx="9">
                  <c:v>0.80265804314390521</c:v>
                </c:pt>
                <c:pt idx="10">
                  <c:v>0.85439265960639732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729232"/>
        <c:axId val="221733152"/>
      </c:lineChart>
      <c:catAx>
        <c:axId val="221729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>
                <a:lumMod val="6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1733152"/>
        <c:crosses val="autoZero"/>
        <c:auto val="1"/>
        <c:lblAlgn val="ctr"/>
        <c:lblOffset val="100"/>
        <c:noMultiLvlLbl val="1"/>
      </c:catAx>
      <c:valAx>
        <c:axId val="221733152"/>
        <c:scaling>
          <c:orientation val="minMax"/>
          <c:max val="1"/>
          <c:min val="0"/>
        </c:scaling>
        <c:delete val="1"/>
        <c:axPos val="l"/>
        <c:numFmt formatCode="General" sourceLinked="1"/>
        <c:majorTickMark val="out"/>
        <c:minorTickMark val="none"/>
        <c:tickLblPos val="none"/>
        <c:crossAx val="221729232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354616947112121E-2"/>
                  <c:y val="-5.0514879278810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2291039904838658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5765674995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3.1869902377618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2047453719E-2"/>
                  <c:y val="4.48780257970547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17844687805E-2"/>
                  <c:y val="-5.05148792788105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'Distrato&amp;Entregas'!$A$4:$A$14</c:f>
              <c:strCache>
                <c:ptCount val="11"/>
                <c:pt idx="0">
                  <c:v>Mar/14</c:v>
                </c:pt>
                <c:pt idx="1">
                  <c:v>Abr/14</c:v>
                </c:pt>
                <c:pt idx="2">
                  <c:v>Mai/14</c:v>
                </c:pt>
                <c:pt idx="3">
                  <c:v>Jun/14</c:v>
                </c:pt>
                <c:pt idx="4">
                  <c:v>Jul/14</c:v>
                </c:pt>
                <c:pt idx="5">
                  <c:v>Ago/14</c:v>
                </c:pt>
                <c:pt idx="6">
                  <c:v>Set/14</c:v>
                </c:pt>
                <c:pt idx="7">
                  <c:v>Out/14</c:v>
                </c:pt>
                <c:pt idx="8">
                  <c:v>Nov/14</c:v>
                </c:pt>
                <c:pt idx="9">
                  <c:v>Dez/14</c:v>
                </c:pt>
                <c:pt idx="10">
                  <c:v>Jan/15</c:v>
                </c:pt>
              </c:strCache>
            </c:strRef>
          </c:cat>
          <c:val>
            <c:numRef>
              <c:f>'Distrato&amp;Entregas'!$J$4:$J$14</c:f>
              <c:numCache>
                <c:formatCode>0%</c:formatCode>
                <c:ptCount val="11"/>
                <c:pt idx="0">
                  <c:v>0.23639392817475008</c:v>
                </c:pt>
                <c:pt idx="1">
                  <c:v>0.25079214195183774</c:v>
                </c:pt>
                <c:pt idx="2">
                  <c:v>0.39213059857681037</c:v>
                </c:pt>
                <c:pt idx="3">
                  <c:v>0.47000585511257786</c:v>
                </c:pt>
                <c:pt idx="4">
                  <c:v>0.55460868475468383</c:v>
                </c:pt>
                <c:pt idx="5">
                  <c:v>0.44839509018613477</c:v>
                </c:pt>
                <c:pt idx="6">
                  <c:v>0.37867071711313632</c:v>
                </c:pt>
                <c:pt idx="7">
                  <c:v>0.29092715643047878</c:v>
                </c:pt>
                <c:pt idx="8">
                  <c:v>0.24863789765453906</c:v>
                </c:pt>
                <c:pt idx="9">
                  <c:v>0.24941847842942672</c:v>
                </c:pt>
                <c:pt idx="10">
                  <c:v>0.3298579670400747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'[2]Venda&amp;Estoque'!$M$2:$M$11</c:f>
              <c:strCache>
                <c:ptCount val="1"/>
                <c:pt idx="0">
                  <c:v>#REF! #REF! #REF! #REF! #REF! #REF! #REF! #REF! #REF! #REF!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268651255834248E-2"/>
                  <c:y val="-5.2032493677744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46498944717E-2"/>
                  <c:y val="1.30081234194361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5878703976713724E-2"/>
                  <c:y val="-1.73441645592482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3777549343131742E-2"/>
                  <c:y val="2.1680205699060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'Distrato&amp;Entregas'!$A$4:$A$14</c:f>
              <c:strCache>
                <c:ptCount val="11"/>
                <c:pt idx="0">
                  <c:v>Mar/14</c:v>
                </c:pt>
                <c:pt idx="1">
                  <c:v>Abr/14</c:v>
                </c:pt>
                <c:pt idx="2">
                  <c:v>Mai/14</c:v>
                </c:pt>
                <c:pt idx="3">
                  <c:v>Jun/14</c:v>
                </c:pt>
                <c:pt idx="4">
                  <c:v>Jul/14</c:v>
                </c:pt>
                <c:pt idx="5">
                  <c:v>Ago/14</c:v>
                </c:pt>
                <c:pt idx="6">
                  <c:v>Set/14</c:v>
                </c:pt>
                <c:pt idx="7">
                  <c:v>Out/14</c:v>
                </c:pt>
                <c:pt idx="8">
                  <c:v>Nov/14</c:v>
                </c:pt>
                <c:pt idx="9">
                  <c:v>Dez/14</c:v>
                </c:pt>
                <c:pt idx="10">
                  <c:v>Jan/15</c:v>
                </c:pt>
              </c:strCache>
            </c:strRef>
          </c:cat>
          <c:val>
            <c:numRef>
              <c:f>'Distrato&amp;Entregas'!$N$2:$N$11</c:f>
              <c:numCache>
                <c:formatCode>General</c:formatCode>
                <c:ptCount val="10"/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733544"/>
        <c:axId val="221728840"/>
      </c:lineChart>
      <c:catAx>
        <c:axId val="221733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1728840"/>
        <c:crosses val="autoZero"/>
        <c:auto val="1"/>
        <c:lblAlgn val="ctr"/>
        <c:lblOffset val="100"/>
        <c:noMultiLvlLbl val="1"/>
      </c:catAx>
      <c:valAx>
        <c:axId val="221728840"/>
        <c:scaling>
          <c:orientation val="minMax"/>
          <c:max val="0.70000000000000029"/>
          <c:min val="0"/>
        </c:scaling>
        <c:delete val="1"/>
        <c:axPos val="l"/>
        <c:numFmt formatCode="0%" sourceLinked="1"/>
        <c:majorTickMark val="out"/>
        <c:minorTickMark val="none"/>
        <c:tickLblPos val="none"/>
        <c:crossAx val="221733544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4471018710824732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2354616947112121E-2"/>
                  <c:y val="-5.0514879278810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2291039904838658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2936625765674995E-2"/>
                  <c:y val="-4.617883813899845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9819561285283279E-2"/>
                  <c:y val="3.186990237761858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0820224001962419E-2"/>
                  <c:y val="3.18699023776186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658742047453719E-2"/>
                  <c:y val="4.48780257970547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3.2709717844687805E-2"/>
                  <c:y val="-5.051487927881051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3.4826097653592306E-2"/>
                  <c:y val="-4.184279699918649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2.3243424031425399E-2"/>
                  <c:y val="4.05419846572427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2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'Distrato&amp;Estoque'!$A$4:$A$14</c:f>
              <c:strCache>
                <c:ptCount val="11"/>
                <c:pt idx="0">
                  <c:v>Mar/14</c:v>
                </c:pt>
                <c:pt idx="1">
                  <c:v>Abr/14</c:v>
                </c:pt>
                <c:pt idx="2">
                  <c:v>Mai/14</c:v>
                </c:pt>
                <c:pt idx="3">
                  <c:v>Jun/14</c:v>
                </c:pt>
                <c:pt idx="4">
                  <c:v>Jul/14</c:v>
                </c:pt>
                <c:pt idx="5">
                  <c:v>Ago/14</c:v>
                </c:pt>
                <c:pt idx="6">
                  <c:v>Set/14</c:v>
                </c:pt>
                <c:pt idx="7">
                  <c:v>Out/14</c:v>
                </c:pt>
                <c:pt idx="8">
                  <c:v>Nov/14</c:v>
                </c:pt>
                <c:pt idx="9">
                  <c:v>Dez/14</c:v>
                </c:pt>
                <c:pt idx="10">
                  <c:v>Jan/15</c:v>
                </c:pt>
              </c:strCache>
            </c:strRef>
          </c:cat>
          <c:val>
            <c:numRef>
              <c:f>'Distrato&amp;Estoque'!$J$4:$J$14</c:f>
              <c:numCache>
                <c:formatCode>#,#00%</c:formatCode>
                <c:ptCount val="11"/>
                <c:pt idx="0">
                  <c:v>3.6779447605769303E-2</c:v>
                </c:pt>
                <c:pt idx="1">
                  <c:v>3.6648156944967702E-2</c:v>
                </c:pt>
                <c:pt idx="2">
                  <c:v>4.4038738743676482E-2</c:v>
                </c:pt>
                <c:pt idx="3">
                  <c:v>4.1750207698698423E-2</c:v>
                </c:pt>
                <c:pt idx="4">
                  <c:v>4.3235215592043776E-2</c:v>
                </c:pt>
                <c:pt idx="5">
                  <c:v>3.7965333012660848E-2</c:v>
                </c:pt>
                <c:pt idx="6">
                  <c:v>3.9348901388028115E-2</c:v>
                </c:pt>
                <c:pt idx="7">
                  <c:v>3.7597929907823673E-2</c:v>
                </c:pt>
                <c:pt idx="8">
                  <c:v>3.7284105351317494E-2</c:v>
                </c:pt>
                <c:pt idx="9">
                  <c:v>3.8518838634838667E-2</c:v>
                </c:pt>
                <c:pt idx="10">
                  <c:v>3.8854570546099768E-2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'[2]Venda&amp;Estoque'!$M$2:$M$11</c:f>
              <c:strCache>
                <c:ptCount val="1"/>
                <c:pt idx="0">
                  <c:v>#REF! #REF! #REF! #REF! #REF! #REF! #REF! #REF! #REF! #REF!</c:v>
                </c:pt>
              </c:strCache>
            </c:strRef>
          </c:tx>
          <c:spPr>
            <a:ln w="31750" cap="rnd">
              <a:solidFill>
                <a:srgbClr val="FF616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268651255834248E-2"/>
                  <c:y val="-5.2032493677744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3.7029989628906808E-2"/>
                  <c:y val="3.90243702583085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0907846498944717E-2"/>
                  <c:y val="1.30081234194361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3.1745974509689183E-2"/>
                  <c:y val="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>
                <c:manualLayout>
                  <c:x val="-3.8095231746826441E-2"/>
                  <c:y val="-4.33604113981206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>
                <c:manualLayout>
                  <c:x val="-4.6560838801676732E-2"/>
                  <c:y val="-4.76964525379327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6"/>
              <c:layout>
                <c:manualLayout>
                  <c:x val="-3.8095231746826441E-2"/>
                  <c:y val="-4.76964525379326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7"/>
              <c:layout>
                <c:manualLayout>
                  <c:x val="-4.5878703976713724E-2"/>
                  <c:y val="-1.73441645592482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8"/>
              <c:layout>
                <c:manualLayout>
                  <c:x val="-1.3777549343131742E-2"/>
                  <c:y val="2.16802056990603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dLbl>
              <c:idx val="9"/>
              <c:layout>
                <c:manualLayout>
                  <c:x val="-1.2698410582275452E-2"/>
                  <c:y val="-2.601624683887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pt-BR" sz="1000" b="0" i="0" u="none" strike="noStrike" kern="1200" baseline="0">
                    <a:solidFill>
                      <a:srgbClr val="C00000"/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'Distrato&amp;Estoque'!$A$4:$A$14</c:f>
              <c:strCache>
                <c:ptCount val="11"/>
                <c:pt idx="0">
                  <c:v>Mar/14</c:v>
                </c:pt>
                <c:pt idx="1">
                  <c:v>Abr/14</c:v>
                </c:pt>
                <c:pt idx="2">
                  <c:v>Mai/14</c:v>
                </c:pt>
                <c:pt idx="3">
                  <c:v>Jun/14</c:v>
                </c:pt>
                <c:pt idx="4">
                  <c:v>Jul/14</c:v>
                </c:pt>
                <c:pt idx="5">
                  <c:v>Ago/14</c:v>
                </c:pt>
                <c:pt idx="6">
                  <c:v>Set/14</c:v>
                </c:pt>
                <c:pt idx="7">
                  <c:v>Out/14</c:v>
                </c:pt>
                <c:pt idx="8">
                  <c:v>Nov/14</c:v>
                </c:pt>
                <c:pt idx="9">
                  <c:v>Dez/14</c:v>
                </c:pt>
                <c:pt idx="10">
                  <c:v>Jan/15</c:v>
                </c:pt>
              </c:strCache>
            </c:strRef>
          </c:cat>
          <c:val>
            <c:numRef>
              <c:f>'Distrato&amp;Estoque'!$N$2:$N$11</c:f>
              <c:numCache>
                <c:formatCode>General</c:formatCode>
                <c:ptCount val="10"/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1733936"/>
        <c:axId val="221735112"/>
      </c:lineChart>
      <c:catAx>
        <c:axId val="221733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21735112"/>
        <c:crosses val="autoZero"/>
        <c:auto val="1"/>
        <c:lblAlgn val="ctr"/>
        <c:lblOffset val="100"/>
        <c:noMultiLvlLbl val="1"/>
      </c:catAx>
      <c:valAx>
        <c:axId val="221735112"/>
        <c:scaling>
          <c:orientation val="minMax"/>
          <c:max val="5.5000000000000014E-2"/>
          <c:min val="2.0000000000000011E-2"/>
        </c:scaling>
        <c:delete val="1"/>
        <c:axPos val="l"/>
        <c:numFmt formatCode="#,#00%" sourceLinked="1"/>
        <c:majorTickMark val="out"/>
        <c:minorTickMark val="none"/>
        <c:tickLblPos val="none"/>
        <c:crossAx val="221733936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solidFill>
            <a:schemeClr val="bg1">
              <a:lumMod val="65000"/>
            </a:schemeClr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7788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7732E-CC53-4B0F-BF09-BBCFDDD111A8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7788" y="9494838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26C54-BC14-4276-A6B6-D4E44A2BCB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4256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8210" y="0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14BFCA1-340C-4996-8087-098BB33411EB}" type="datetimeFigureOut">
              <a:rPr lang="pt-BR"/>
              <a:pPr>
                <a:defRPr/>
              </a:pPr>
              <a:t>30/03/2015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33450" y="749300"/>
            <a:ext cx="4997450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6435" y="4748332"/>
            <a:ext cx="5491480" cy="4498420"/>
          </a:xfrm>
          <a:prstGeom prst="rect">
            <a:avLst/>
          </a:prstGeom>
        </p:spPr>
        <p:txBody>
          <a:bodyPr vert="horz" lIns="96341" tIns="48171" rIns="96341" bIns="48171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8210" y="9494929"/>
            <a:ext cx="2974552" cy="499824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5730BC7-03E3-4390-A6F8-A796077FD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071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30BC7-03E3-4390-A6F8-A796077FD5D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97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55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94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81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30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02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947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14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58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678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>
                <a:solidFill>
                  <a:prstClr val="black"/>
                </a:solidFill>
              </a:rPr>
              <a:pPr>
                <a:defRPr/>
              </a:pPr>
              <a:t>37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465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99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629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Problemas das metodologias:</a:t>
            </a:r>
          </a:p>
          <a:p>
            <a:pPr>
              <a:buFontTx/>
              <a:buChar char="-"/>
            </a:pPr>
            <a:r>
              <a:rPr lang="pt-BR" dirty="0" smtClean="0"/>
              <a:t> Hedônico: necessita de</a:t>
            </a:r>
            <a:r>
              <a:rPr lang="pt-BR" baseline="0" dirty="0" smtClean="0"/>
              <a:t> uma base de dados enorme e com muitos detalhes</a:t>
            </a:r>
          </a:p>
          <a:p>
            <a:pPr>
              <a:buFontTx/>
              <a:buChar char="-"/>
            </a:pPr>
            <a:r>
              <a:rPr lang="pt-BR" dirty="0" smtClean="0"/>
              <a:t> Avaliação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Repeat</a:t>
            </a:r>
            <a:r>
              <a:rPr lang="pt-BR" baseline="0" dirty="0" smtClean="0"/>
              <a:t> </a:t>
            </a:r>
            <a:r>
              <a:rPr lang="pt-BR" baseline="0" dirty="0" err="1" smtClean="0"/>
              <a:t>sales</a:t>
            </a:r>
            <a:r>
              <a:rPr lang="pt-BR" baseline="0" dirty="0" smtClean="0"/>
              <a:t>: pode ter viés de seleção, não lida com depreciação ou com reformas e normalmente imóveis têm poucas transações</a:t>
            </a:r>
          </a:p>
          <a:p>
            <a:pPr>
              <a:buFontTx/>
              <a:buChar char="-"/>
            </a:pPr>
            <a:r>
              <a:rPr lang="pt-BR" baseline="0" dirty="0" smtClean="0"/>
              <a:t> </a:t>
            </a:r>
            <a:r>
              <a:rPr lang="pt-BR" baseline="0" dirty="0" err="1" smtClean="0"/>
              <a:t>Matching</a:t>
            </a:r>
            <a:r>
              <a:rPr lang="pt-BR" baseline="0" dirty="0" smtClean="0"/>
              <a:t>: idem</a:t>
            </a:r>
          </a:p>
          <a:p>
            <a:pPr>
              <a:buFontTx/>
              <a:buChar char="-"/>
            </a:pPr>
            <a:r>
              <a:rPr lang="pt-BR" baseline="0" dirty="0" smtClean="0"/>
              <a:t> Estratificação: podem ser necessárias muitas células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Problemas com fontes de dados:</a:t>
            </a:r>
          </a:p>
          <a:p>
            <a:pPr>
              <a:buFontTx/>
              <a:buChar char="-"/>
            </a:pPr>
            <a:r>
              <a:rPr lang="pt-BR" baseline="0" dirty="0" smtClean="0"/>
              <a:t> Anúncios: preços de oferta, não os transacionados</a:t>
            </a:r>
          </a:p>
          <a:p>
            <a:pPr>
              <a:buFontTx/>
              <a:buChar char="-"/>
            </a:pPr>
            <a:r>
              <a:rPr lang="pt-BR" baseline="0" dirty="0" smtClean="0"/>
              <a:t> Financiamentos: depende dos bancos, viés de seleção (vendas à vista ficam fora)</a:t>
            </a:r>
          </a:p>
          <a:p>
            <a:pPr>
              <a:buFontTx/>
              <a:buChar char="-"/>
            </a:pPr>
            <a:r>
              <a:rPr lang="pt-BR" baseline="0" dirty="0" smtClean="0"/>
              <a:t> Assinatura: depende das imobiliárias</a:t>
            </a:r>
          </a:p>
          <a:p>
            <a:pPr>
              <a:buFontTx/>
              <a:buChar char="-"/>
            </a:pPr>
            <a:r>
              <a:rPr lang="pt-BR" baseline="0" dirty="0" smtClean="0"/>
              <a:t> Registro: depende dos cartórios/registros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C7C22-AC3E-4A2B-A931-8B1CC73E21F7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29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3726210-BF04-4767-8D3D-2B4B5D24292F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805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9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0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37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6BE6B6-892F-4B2A-BFD0-199E6C3B254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4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90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26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34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YRENO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to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0" y="0"/>
          <a:ext cx="191940" cy="204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Slide do think-cell" r:id="rId4" imgW="360" imgH="360" progId="TCLayout.ActiveDocument.1">
                  <p:embed/>
                </p:oleObj>
              </mc:Choice>
              <mc:Fallback>
                <p:oleObj name="Slide do think-cell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1940" cy="2042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104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513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2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61806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4519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5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48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618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789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62172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51347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6675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5048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 userDrawn="1"/>
        </p:nvSpPr>
        <p:spPr>
          <a:xfrm>
            <a:off x="0" y="0"/>
            <a:ext cx="765544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0" y="3276600"/>
            <a:ext cx="5181600" cy="1470025"/>
          </a:xfrm>
        </p:spPr>
        <p:txBody>
          <a:bodyPr>
            <a:normAutofit/>
          </a:bodyPr>
          <a:lstStyle>
            <a:lvl1pPr algn="r">
              <a:defRPr sz="2800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4191000"/>
            <a:ext cx="5181600" cy="1752600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Lua 8"/>
          <p:cNvSpPr>
            <a:spLocks/>
          </p:cNvSpPr>
          <p:nvPr userDrawn="1"/>
        </p:nvSpPr>
        <p:spPr>
          <a:xfrm>
            <a:off x="0" y="0"/>
            <a:ext cx="2243470" cy="6858000"/>
          </a:xfrm>
          <a:prstGeom prst="moon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Retângulo 13"/>
          <p:cNvSpPr/>
          <p:nvPr userDrawn="1"/>
        </p:nvSpPr>
        <p:spPr>
          <a:xfrm>
            <a:off x="416726" y="0"/>
            <a:ext cx="1018669" cy="9569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6" name="Retângulo 15"/>
          <p:cNvSpPr/>
          <p:nvPr userDrawn="1"/>
        </p:nvSpPr>
        <p:spPr>
          <a:xfrm>
            <a:off x="0" y="5890437"/>
            <a:ext cx="1488558" cy="96756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1143285" y="0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Retângulo 12"/>
          <p:cNvSpPr/>
          <p:nvPr userDrawn="1"/>
        </p:nvSpPr>
        <p:spPr>
          <a:xfrm>
            <a:off x="1306317" y="1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8" name="Retângulo 17"/>
          <p:cNvSpPr/>
          <p:nvPr userDrawn="1"/>
        </p:nvSpPr>
        <p:spPr>
          <a:xfrm rot="10800000">
            <a:off x="1168095" y="6592186"/>
            <a:ext cx="823738" cy="26581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  <p:sp>
        <p:nvSpPr>
          <p:cNvPr id="19" name="Retângulo 18"/>
          <p:cNvSpPr/>
          <p:nvPr userDrawn="1"/>
        </p:nvSpPr>
        <p:spPr>
          <a:xfrm rot="10800000">
            <a:off x="1299228" y="6709144"/>
            <a:ext cx="823738" cy="148856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25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black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709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90600" y="2743200"/>
            <a:ext cx="7010400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00" y="2773987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600" y="1295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EA9EFE93-F287-4331-B820-9EE2079A43EA}" type="slidenum">
              <a:rPr lang="en-US" smtClean="0">
                <a:solidFill>
                  <a:prstClr val="white"/>
                </a:solidFill>
                <a:latin typeface="Trebuchet MS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‹nº›</a:t>
            </a:fld>
            <a:endParaRPr lang="en-US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9"/>
          <p:cNvSpPr txBox="1"/>
          <p:nvPr userDrawn="1"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Trebuchet MS"/>
                <a:cs typeface="+mn-cs"/>
              </a:rPr>
              <a:t>Indicadores de Mercado</a:t>
            </a: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1169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066800"/>
            <a:ext cx="38100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066800"/>
            <a:ext cx="3886200" cy="45259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222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990600"/>
            <a:ext cx="38862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306512"/>
            <a:ext cx="3886200" cy="4332288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6801" y="990600"/>
            <a:ext cx="3810000" cy="304800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6801" y="1295400"/>
            <a:ext cx="3810000" cy="4343400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22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64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6949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294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050"/>
            <a:ext cx="2627313" cy="1162050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340350" cy="5853113"/>
          </a:xfrm>
        </p:spPr>
        <p:txBody>
          <a:bodyPr/>
          <a:lstStyle>
            <a:lvl1pPr>
              <a:defRPr sz="16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1435100"/>
            <a:ext cx="2627313" cy="469106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7959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4568825"/>
            <a:ext cx="5486400" cy="566738"/>
          </a:xfrm>
        </p:spPr>
        <p:txBody>
          <a:bodyPr anchor="b">
            <a:normAutofit/>
          </a:bodyPr>
          <a:lstStyle>
            <a:lvl1pPr algn="l">
              <a:defRPr sz="1600" b="1"/>
            </a:lvl1pPr>
          </a:lstStyle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38100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0" y="5135563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642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868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1944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5334000" cy="4602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0" y="1523999"/>
            <a:ext cx="2855915" cy="4602165"/>
          </a:xfrm>
        </p:spPr>
        <p:txBody>
          <a:bodyPr/>
          <a:lstStyle>
            <a:lvl1pPr marL="0" indent="0">
              <a:lnSpc>
                <a:spcPts val="16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83000" y="914400"/>
            <a:ext cx="8251200" cy="457200"/>
          </a:xfrm>
        </p:spPr>
        <p:txBody>
          <a:bodyPr>
            <a:normAutofit/>
          </a:bodyPr>
          <a:lstStyle>
            <a:lvl1pPr>
              <a:buFontTx/>
              <a:buNone/>
              <a:defRPr sz="2400"/>
            </a:lvl1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05226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0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83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42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40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85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44E41-40A6-417F-B238-2EF45D0F1DF2}" type="datetimeFigureOut">
              <a:rPr lang="pt-BR" smtClean="0"/>
              <a:t>30/03/2015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62F67-E170-46F8-87AA-7A37A1D70F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9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5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1132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66800"/>
            <a:ext cx="77724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9600" y="635635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685800" cy="62484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331667" y="2570467"/>
            <a:ext cx="530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Mercado</a:t>
            </a:r>
            <a:endParaRPr lang="en-US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12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Document1.docx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Word_Document2.docx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683568" y="4869160"/>
            <a:ext cx="7697787" cy="96436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Comitê 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Financeiro</a:t>
            </a:r>
          </a:p>
          <a:p>
            <a:pPr algn="ctr" defTabSz="914145" hangingPunct="0"/>
            <a:r>
              <a:rPr lang="en-US" sz="28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Reunião</a:t>
            </a:r>
            <a:r>
              <a:rPr lang="en-US" sz="28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8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25/3/2015</a:t>
            </a:r>
            <a:endParaRPr lang="en-US" sz="28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272808" cy="1662581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087473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IFRS - contabilização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512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16632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en-US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IFRS - </a:t>
            </a:r>
            <a:r>
              <a:rPr lang="en-US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Contabilização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21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IFRS – reconhecimento das receitas no final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Data de validade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Impacto nas contas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Transição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6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6668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de Negócios, </a:t>
            </a:r>
            <a:r>
              <a:rPr lang="pt-BR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Distratos</a:t>
            </a:r>
            <a:r>
              <a:rPr lang="pt-BR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Modelo de 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83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00024"/>
            <a:ext cx="7397750" cy="656586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Distratos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- </a:t>
            </a: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Para minimizar efeitos de forma imediata</a:t>
            </a:r>
            <a:b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</a:b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90456" y="689615"/>
            <a:ext cx="8759825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4291" tIns="32146" rIns="64291" bIns="32146">
            <a:spAutoFit/>
          </a:bodyPr>
          <a:lstStyle/>
          <a:p>
            <a:r>
              <a:rPr lang="pt-BR" sz="1700" b="1" u="sng" dirty="0" smtClean="0">
                <a:latin typeface="BlissL" panose="02000506030000020004" pitchFamily="2" charset="0"/>
              </a:rPr>
              <a:t>1 - Concessão de crédito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Comitê </a:t>
            </a:r>
            <a:r>
              <a:rPr lang="pt-BR" sz="1700" dirty="0">
                <a:latin typeface="BlissL" panose="02000506030000020004" pitchFamily="2" charset="0"/>
              </a:rPr>
              <a:t>Financeiro </a:t>
            </a:r>
            <a:r>
              <a:rPr lang="pt-BR" sz="1700" dirty="0" smtClean="0">
                <a:latin typeface="BlissL" panose="02000506030000020004" pitchFamily="2" charset="0"/>
              </a:rPr>
              <a:t>ABRAINC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Ratings</a:t>
            </a:r>
            <a:r>
              <a:rPr lang="pt-BR" sz="1700" dirty="0">
                <a:latin typeface="BlissL" panose="02000506030000020004" pitchFamily="2" charset="0"/>
              </a:rPr>
              <a:t>/ Integração com informações de </a:t>
            </a:r>
            <a:r>
              <a:rPr lang="pt-BR" sz="1700" dirty="0" smtClean="0">
                <a:latin typeface="BlissL" panose="02000506030000020004" pitchFamily="2" charset="0"/>
              </a:rPr>
              <a:t>crédito - CETIP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Crédito na venda – Itaú/CETIP </a:t>
            </a:r>
            <a:r>
              <a:rPr lang="pt-BR" sz="1700" dirty="0" smtClean="0">
                <a:latin typeface="BlissL" panose="02000506030000020004" pitchFamily="2" charset="0"/>
              </a:rPr>
              <a:t> - reunião 5/3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2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Modelo de Negócios/ </a:t>
            </a:r>
            <a:r>
              <a:rPr lang="pt-BR" sz="1700" b="1" u="sng" dirty="0" smtClean="0">
                <a:latin typeface="BlissL" panose="02000506030000020004" pitchFamily="2" charset="0"/>
              </a:rPr>
              <a:t>Bancos </a:t>
            </a:r>
            <a:r>
              <a:rPr lang="pt-BR" sz="1700" dirty="0" smtClean="0">
                <a:latin typeface="BlissL" panose="02000506030000020004" pitchFamily="2" charset="0"/>
              </a:rPr>
              <a:t>- </a:t>
            </a:r>
            <a:r>
              <a:rPr lang="pt-BR" sz="1700" dirty="0">
                <a:latin typeface="BlissL" panose="02000506030000020004" pitchFamily="2" charset="0"/>
              </a:rPr>
              <a:t>Comitê Financeiro ABRAINC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Repasse </a:t>
            </a:r>
            <a:r>
              <a:rPr lang="pt-BR" sz="1700" b="1" dirty="0">
                <a:latin typeface="BlissL" panose="02000506030000020004" pitchFamily="2" charset="0"/>
              </a:rPr>
              <a:t>antecipado </a:t>
            </a:r>
            <a:endParaRPr lang="pt-BR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 com repasse – piloto </a:t>
            </a:r>
            <a:r>
              <a:rPr lang="pt-BR" sz="1700" dirty="0" err="1">
                <a:latin typeface="BlissL" panose="02000506030000020004" pitchFamily="2" charset="0"/>
              </a:rPr>
              <a:t>Cyrela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Vendas mais especializadas e mais firmes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Queda no distrato – mas também nas vendas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Menor equipe, com melhor definição de subordinação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3</a:t>
            </a:r>
            <a:r>
              <a:rPr lang="pt-BR" sz="1700" b="1" dirty="0" smtClean="0">
                <a:latin typeface="BlissL" panose="02000506030000020004" pitchFamily="2" charset="0"/>
              </a:rPr>
              <a:t> </a:t>
            </a:r>
            <a:r>
              <a:rPr lang="pt-BR" sz="1700" b="1" dirty="0">
                <a:latin typeface="BlissL" panose="02000506030000020004" pitchFamily="2" charset="0"/>
              </a:rPr>
              <a:t>- </a:t>
            </a:r>
            <a:r>
              <a:rPr lang="pt-BR" sz="1700" b="1" u="sng" dirty="0">
                <a:latin typeface="BlissL" panose="02000506030000020004" pitchFamily="2" charset="0"/>
              </a:rPr>
              <a:t>Ajustes legislativos</a:t>
            </a:r>
            <a:r>
              <a:rPr lang="pt-BR" sz="1700" b="1" dirty="0">
                <a:latin typeface="BlissL" panose="02000506030000020004" pitchFamily="2" charset="0"/>
              </a:rPr>
              <a:t> – GT Legislativo </a:t>
            </a:r>
            <a:r>
              <a:rPr lang="pt-BR" sz="1700" b="1" dirty="0" smtClean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Menin, </a:t>
            </a:r>
            <a:r>
              <a:rPr lang="pt-BR" sz="1700" dirty="0" smtClean="0">
                <a:latin typeface="BlissL" panose="02000506030000020004" pitchFamily="2" charset="0"/>
              </a:rPr>
              <a:t>F. </a:t>
            </a:r>
            <a:r>
              <a:rPr lang="pt-BR" sz="1700" dirty="0">
                <a:latin typeface="BlissL" panose="02000506030000020004" pitchFamily="2" charset="0"/>
              </a:rPr>
              <a:t>Zarzur, </a:t>
            </a:r>
            <a:r>
              <a:rPr lang="pt-BR" sz="1700" dirty="0" smtClean="0">
                <a:latin typeface="BlissL" panose="02000506030000020004" pitchFamily="2" charset="0"/>
              </a:rPr>
              <a:t>R. </a:t>
            </a:r>
            <a:r>
              <a:rPr lang="pt-BR" sz="1700" dirty="0">
                <a:latin typeface="BlissL" panose="02000506030000020004" pitchFamily="2" charset="0"/>
              </a:rPr>
              <a:t>Cury, </a:t>
            </a:r>
            <a:r>
              <a:rPr lang="pt-BR" sz="1700" dirty="0" smtClean="0">
                <a:latin typeface="BlissL" panose="02000506030000020004" pitchFamily="2" charset="0"/>
              </a:rPr>
              <a:t>C. </a:t>
            </a:r>
            <a:r>
              <a:rPr lang="pt-BR" sz="1700" dirty="0">
                <a:latin typeface="BlissL" panose="02000506030000020004" pitchFamily="2" charset="0"/>
              </a:rPr>
              <a:t>Bernardes, ABRAINC, </a:t>
            </a:r>
            <a:r>
              <a:rPr lang="pt-BR" sz="1700" dirty="0" smtClean="0">
                <a:latin typeface="BlissL" panose="02000506030000020004" pitchFamily="2" charset="0"/>
              </a:rPr>
              <a:t>L. F. Moura</a:t>
            </a:r>
            <a:endParaRPr lang="pt-BR" sz="1700" b="1" u="sng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4 - Cartilha</a:t>
            </a:r>
            <a:r>
              <a:rPr lang="pt-BR" sz="1700" dirty="0" smtClean="0">
                <a:latin typeface="BlissL" panose="02000506030000020004" pitchFamily="2" charset="0"/>
              </a:rPr>
              <a:t> – lançamento 13 de maio, com CBIC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Destinatários</a:t>
            </a:r>
            <a:r>
              <a:rPr lang="pt-BR" sz="1700" dirty="0">
                <a:latin typeface="BlissL" panose="02000506030000020004" pitchFamily="2" charset="0"/>
              </a:rPr>
              <a:t> – consumidores, MP, </a:t>
            </a:r>
            <a:r>
              <a:rPr lang="pt-BR" sz="1700" dirty="0" err="1">
                <a:latin typeface="BlissL" panose="02000506030000020004" pitchFamily="2" charset="0"/>
              </a:rPr>
              <a:t>Procons</a:t>
            </a:r>
            <a:r>
              <a:rPr lang="pt-BR" sz="1700" dirty="0">
                <a:latin typeface="BlissL" panose="02000506030000020004" pitchFamily="2" charset="0"/>
              </a:rPr>
              <a:t>, Executivo, STJ - defesa do equilíbrio.  </a:t>
            </a: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7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7898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Impasses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, Custo dos </a:t>
            </a:r>
            <a:r>
              <a:rPr lang="pt-BR" sz="1700" dirty="0" err="1" smtClean="0">
                <a:latin typeface="BlissL" panose="02000506030000020004" pitchFamily="2" charset="0"/>
              </a:rPr>
              <a:t>distratos</a:t>
            </a:r>
            <a:r>
              <a:rPr lang="pt-BR" sz="1700" dirty="0" smtClean="0">
                <a:latin typeface="BlissL" panose="02000506030000020004" pitchFamily="2" charset="0"/>
              </a:rPr>
              <a:t>, Relacionamento com imobiliárias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err="1">
                <a:latin typeface="BlissL" panose="02000506030000020004" pitchFamily="2" charset="0"/>
              </a:rPr>
              <a:t>Houses</a:t>
            </a:r>
            <a:r>
              <a:rPr lang="pt-BR" sz="1700" b="1" dirty="0">
                <a:latin typeface="BlissL" panose="02000506030000020004" pitchFamily="2" charset="0"/>
              </a:rPr>
              <a:t>, Imobiliárias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Corretores </a:t>
            </a:r>
            <a:r>
              <a:rPr lang="pt-BR" sz="1700" dirty="0" smtClean="0">
                <a:latin typeface="BlissL" panose="02000506030000020004" pitchFamily="2" charset="0"/>
              </a:rPr>
              <a:t>Associados - questão trabalhista – quadro mais adequado do que advogados (remuneração, organização mínima)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Corretores: </a:t>
            </a:r>
            <a:r>
              <a:rPr lang="pt-BR" sz="1700" dirty="0" err="1" smtClean="0">
                <a:latin typeface="BlissL" panose="02000506030000020004" pitchFamily="2" charset="0"/>
              </a:rPr>
              <a:t>micro-empresa</a:t>
            </a:r>
            <a:r>
              <a:rPr lang="pt-BR" sz="1700" dirty="0" smtClean="0">
                <a:latin typeface="BlissL" panose="02000506030000020004" pitchFamily="2" charset="0"/>
              </a:rPr>
              <a:t> individual, com CNPJ – Simples, 6% - contabilidade (ML, R$ 150/mês)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Art</a:t>
            </a:r>
            <a:r>
              <a:rPr lang="pt-BR" sz="1700" dirty="0" smtClean="0">
                <a:latin typeface="BlissL" panose="02000506030000020004" pitchFamily="2" charset="0"/>
              </a:rPr>
              <a:t> 3º - CLT – maiores dificuldades no enquadramento das </a:t>
            </a: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Houses</a:t>
            </a:r>
            <a:r>
              <a:rPr lang="pt-BR" sz="1700" dirty="0" smtClean="0">
                <a:latin typeface="BlissL" panose="02000506030000020004" pitchFamily="2" charset="0"/>
              </a:rPr>
              <a:t> – tendência de corretagem não apartada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ACP – TJ- SP – Decisão 9/2/2015 – 35ª Comarca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House</a:t>
            </a:r>
            <a:r>
              <a:rPr lang="pt-BR" sz="1700" dirty="0">
                <a:latin typeface="BlissL" panose="02000506030000020004" pitchFamily="2" charset="0"/>
              </a:rPr>
              <a:t>- preposta da empresa; cobrança indevida ou , ao menos, abusiva à luz consumerista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Devolução simples, prazo decenal</a:t>
            </a:r>
          </a:p>
          <a:p>
            <a:r>
              <a:rPr lang="pt-BR" sz="1700" b="1" dirty="0">
                <a:latin typeface="BlissL" panose="02000506030000020004" pitchFamily="2" charset="0"/>
              </a:rPr>
              <a:t>Decisão conflitante </a:t>
            </a:r>
            <a:r>
              <a:rPr lang="pt-BR" sz="1700" dirty="0">
                <a:latin typeface="BlissL" panose="02000506030000020004" pitchFamily="2" charset="0"/>
              </a:rPr>
              <a:t>– Comarca de São </a:t>
            </a:r>
            <a:r>
              <a:rPr lang="pt-BR" sz="1700" dirty="0" smtClean="0">
                <a:latin typeface="BlissL" panose="02000506030000020004" pitchFamily="2" charset="0"/>
              </a:rPr>
              <a:t>Paulo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Corretagem Não Apartada </a:t>
            </a:r>
            <a:r>
              <a:rPr lang="pt-BR" sz="1700" dirty="0">
                <a:latin typeface="BlissL" panose="02000506030000020004" pitchFamily="2" charset="0"/>
              </a:rPr>
              <a:t>– movimento de empresas por acordo com MP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0" lvl="1"/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7" name="Retângulo 7"/>
          <p:cNvSpPr>
            <a:spLocks noChangeArrowheads="1"/>
          </p:cNvSpPr>
          <p:nvPr/>
        </p:nvSpPr>
        <p:spPr bwMode="auto">
          <a:xfrm>
            <a:off x="267595" y="764706"/>
            <a:ext cx="8624887" cy="588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0" lvl="1"/>
            <a:r>
              <a:rPr lang="pt-BR" sz="1700" b="1" dirty="0">
                <a:latin typeface="BlissL" panose="02000506030000020004" pitchFamily="2" charset="0"/>
              </a:rPr>
              <a:t>C</a:t>
            </a:r>
            <a:r>
              <a:rPr lang="pt-BR" sz="1700" b="1" dirty="0" smtClean="0">
                <a:latin typeface="BlissL" panose="02000506030000020004" pitchFamily="2" charset="0"/>
              </a:rPr>
              <a:t>ontratação pela empresa, </a:t>
            </a:r>
            <a:r>
              <a:rPr lang="pt-BR" sz="1700" b="1" dirty="0">
                <a:latin typeface="BlissL" panose="02000506030000020004" pitchFamily="2" charset="0"/>
              </a:rPr>
              <a:t>apesar de carregar maiores custos iniciais, tem reflexos positivos no médio e longo prazo para </a:t>
            </a:r>
            <a:r>
              <a:rPr lang="pt-BR" sz="1700" b="1" dirty="0" smtClean="0">
                <a:latin typeface="BlissL" panose="02000506030000020004" pitchFamily="2" charset="0"/>
              </a:rPr>
              <a:t>associadas </a:t>
            </a:r>
            <a:r>
              <a:rPr lang="pt-BR" sz="1700" b="1" dirty="0">
                <a:latin typeface="BlissL" panose="02000506030000020004" pitchFamily="2" charset="0"/>
              </a:rPr>
              <a:t>e para o setor. 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8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022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Reunião 12/3 - Secovi / Lopes/Imobiliárias</a:t>
            </a:r>
          </a:p>
          <a:p>
            <a:r>
              <a:rPr lang="pt-BR" sz="1700" b="1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Corretores Associados </a:t>
            </a:r>
            <a:r>
              <a:rPr lang="pt-BR" sz="1700" dirty="0" smtClean="0">
                <a:latin typeface="BlissL" panose="02000506030000020004" pitchFamily="2" charset="0"/>
              </a:rPr>
              <a:t>- em </a:t>
            </a:r>
            <a:r>
              <a:rPr lang="pt-BR" sz="1700" dirty="0">
                <a:latin typeface="BlissL" panose="02000506030000020004" pitchFamily="2" charset="0"/>
              </a:rPr>
              <a:t>implementação – </a:t>
            </a:r>
            <a:r>
              <a:rPr lang="pt-BR" sz="1700" dirty="0" smtClean="0">
                <a:latin typeface="BlissL" panose="02000506030000020004" pitchFamily="2" charset="0"/>
              </a:rPr>
              <a:t>registro </a:t>
            </a:r>
            <a:r>
              <a:rPr lang="pt-BR" sz="1700" dirty="0">
                <a:latin typeface="BlissL" panose="02000506030000020004" pitchFamily="2" charset="0"/>
              </a:rPr>
              <a:t>nos </a:t>
            </a:r>
            <a:r>
              <a:rPr lang="pt-BR" sz="1700" dirty="0" smtClean="0">
                <a:latin typeface="BlissL" panose="02000506030000020004" pitchFamily="2" charset="0"/>
              </a:rPr>
              <a:t>Sindicatos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Corretagem Apartada – </a:t>
            </a:r>
            <a:r>
              <a:rPr lang="pt-BR" sz="1700" dirty="0" smtClean="0">
                <a:latin typeface="BlissL" panose="02000506030000020004" pitchFamily="2" charset="0"/>
              </a:rPr>
              <a:t>no entanto, recrudescimento nas decisões judiciais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Contratação de imobiliária  e corretores pela incorporadora – contratação única contraria Lei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 cheque à imobiliária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 ou mais cheques à equipe de vendas (Corretores Associados)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Por que não contratação única? Lei? E Advogados Associados?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Portaria 5107/14 – </a:t>
            </a:r>
            <a:r>
              <a:rPr lang="pt-BR" sz="1700" b="1" dirty="0" err="1" smtClean="0">
                <a:latin typeface="BlissL" panose="02000506030000020004" pitchFamily="2" charset="0"/>
              </a:rPr>
              <a:t>Creci</a:t>
            </a:r>
            <a:r>
              <a:rPr lang="pt-BR" sz="1700" b="1" dirty="0" smtClean="0">
                <a:latin typeface="BlissL" panose="02000506030000020004" pitchFamily="2" charset="0"/>
              </a:rPr>
              <a:t> – </a:t>
            </a:r>
            <a:r>
              <a:rPr lang="pt-BR" sz="1700" dirty="0" smtClean="0">
                <a:latin typeface="BlissL" panose="02000506030000020004" pitchFamily="2" charset="0"/>
              </a:rPr>
              <a:t>MP e Procon chamados não se pronunciaram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Ok em relação a Corretores Associados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Inadequada em relação à fiscalização e a tabela mínima de honorários- </a:t>
            </a:r>
            <a:r>
              <a:rPr lang="pt-BR" sz="1700" dirty="0" err="1">
                <a:latin typeface="BlissL" panose="02000506030000020004" pitchFamily="2" charset="0"/>
              </a:rPr>
              <a:t>Considerandos</a:t>
            </a:r>
            <a:r>
              <a:rPr lang="pt-BR" sz="1700" dirty="0">
                <a:latin typeface="BlissL" panose="02000506030000020004" pitchFamily="2" charset="0"/>
              </a:rPr>
              <a:t>, </a:t>
            </a:r>
            <a:r>
              <a:rPr lang="pt-BR" sz="1700" dirty="0" err="1">
                <a:latin typeface="BlissL" panose="02000506030000020004" pitchFamily="2" charset="0"/>
              </a:rPr>
              <a:t>Art</a:t>
            </a:r>
            <a:r>
              <a:rPr lang="pt-BR" sz="1700" dirty="0">
                <a:latin typeface="BlissL" panose="02000506030000020004" pitchFamily="2" charset="0"/>
              </a:rPr>
              <a:t> 1º e 2º 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Encaminhamentos/conclusões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Modelo traria melhoras na questão consumerista</a:t>
            </a: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Questões operacionais e aproximação de riscos trabalhistas e fiscais perduram – é possível se discutir contratação única, com Corretores Associados?</a:t>
            </a: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9</a:t>
            </a: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4369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 – Resumo Dr. Carlos Del Mar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111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graphicFrame>
        <p:nvGraphicFramePr>
          <p:cNvPr id="26" name="Objeto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647702"/>
              </p:ext>
            </p:extLst>
          </p:nvPr>
        </p:nvGraphicFramePr>
        <p:xfrm>
          <a:off x="120650" y="777875"/>
          <a:ext cx="8904288" cy="530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Document" r:id="rId6" imgW="8903532" imgH="5303071" progId="Word.Document.12">
                  <p:embed/>
                </p:oleObj>
              </mc:Choice>
              <mc:Fallback>
                <p:oleObj name="Document" r:id="rId6" imgW="8903532" imgH="530307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650" y="777875"/>
                        <a:ext cx="8904288" cy="5303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10</a:t>
            </a: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4481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Modelo de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vendas </a:t>
            </a:r>
            <a:r>
              <a:rPr lang="pt-BR" sz="200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– Resumo 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Dr. Carlos Del Mar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404664"/>
            <a:ext cx="8624887" cy="111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endParaRPr lang="pt-BR" sz="1700" b="1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graphicFrame>
        <p:nvGraphicFramePr>
          <p:cNvPr id="3" name="Objeto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585695"/>
              </p:ext>
            </p:extLst>
          </p:nvPr>
        </p:nvGraphicFramePr>
        <p:xfrm>
          <a:off x="120650" y="682625"/>
          <a:ext cx="8904288" cy="549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Document" r:id="rId6" imgW="8903532" imgH="5494579" progId="Word.Document.12">
                  <p:embed/>
                </p:oleObj>
              </mc:Choice>
              <mc:Fallback>
                <p:oleObj name="Document" r:id="rId6" imgW="8903532" imgH="549457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650" y="682625"/>
                        <a:ext cx="8904288" cy="5494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11</a:t>
            </a: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261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83568" y="1916832"/>
            <a:ext cx="7697787" cy="3919018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Anexos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/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Piloto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Repasse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na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Planta </a:t>
            </a:r>
          </a:p>
          <a:p>
            <a:pPr defTabSz="914145" hangingPunct="0"/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/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Coobrigação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nos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juros</a:t>
            </a:r>
            <a:endParaRPr lang="en-US" sz="24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/>
            <a:endParaRPr lang="en-US" sz="2400" dirty="0" smtClean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defTabSz="914145" hangingPunct="0"/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Indicadores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de Mercado FIPE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04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yreladay_detai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3611" y="1692037"/>
            <a:ext cx="6858001" cy="5143500"/>
          </a:xfrm>
          <a:prstGeom prst="rect">
            <a:avLst/>
          </a:prstGeom>
        </p:spPr>
      </p:pic>
      <p:pic>
        <p:nvPicPr>
          <p:cNvPr id="3" name="Imagem 2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5"/>
          <a:stretch/>
        </p:blipFill>
        <p:spPr>
          <a:xfrm rot="5400000">
            <a:off x="-183677" y="2561482"/>
            <a:ext cx="4463416" cy="405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1" descr="Y:\CYRELA DAY\layout\cyrela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5661248"/>
            <a:ext cx="1719618" cy="486190"/>
          </a:xfrm>
          <a:prstGeom prst="rect">
            <a:avLst/>
          </a:prstGeom>
          <a:noFill/>
        </p:spPr>
      </p:pic>
      <p:grpSp>
        <p:nvGrpSpPr>
          <p:cNvPr id="7" name="Grupo 6"/>
          <p:cNvGrpSpPr/>
          <p:nvPr/>
        </p:nvGrpSpPr>
        <p:grpSpPr>
          <a:xfrm>
            <a:off x="4378728" y="1278154"/>
            <a:ext cx="3153482" cy="1609251"/>
            <a:chOff x="4104442" y="577863"/>
            <a:chExt cx="4204642" cy="2145669"/>
          </a:xfrm>
        </p:grpSpPr>
        <p:sp>
          <p:nvSpPr>
            <p:cNvPr id="8" name="CaixaDeTexto 10"/>
            <p:cNvSpPr txBox="1"/>
            <p:nvPr/>
          </p:nvSpPr>
          <p:spPr>
            <a:xfrm>
              <a:off x="4561507" y="1409496"/>
              <a:ext cx="3747577" cy="1314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pt-BR" sz="2902" dirty="0">
                  <a:solidFill>
                    <a:srgbClr val="C00000"/>
                  </a:solidFill>
                  <a:cs typeface="Arial" panose="020B0604020202020204" pitchFamily="34" charset="0"/>
                </a:rPr>
                <a:t>Repasse na Planta </a:t>
              </a:r>
            </a:p>
          </p:txBody>
        </p:sp>
        <p:pic>
          <p:nvPicPr>
            <p:cNvPr id="9" name="Picture 1" descr="Y:\CYRELA DAY\layout\cyrela.png"/>
            <p:cNvPicPr>
              <a:picLocks noChangeAspect="1" noChangeArrowheads="1"/>
            </p:cNvPicPr>
            <p:nvPr/>
          </p:nvPicPr>
          <p:blipFill>
            <a:blip r:embed="rId6" cstate="print"/>
            <a:srcRect l="22122" t="23908" b="29603"/>
            <a:stretch>
              <a:fillRect/>
            </a:stretch>
          </p:blipFill>
          <p:spPr bwMode="auto">
            <a:xfrm>
              <a:off x="4104442" y="577863"/>
              <a:ext cx="4143964" cy="69939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6829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44624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De acordo com o </a:t>
            </a:r>
            <a:r>
              <a:rPr lang="pt-BR" sz="1700" dirty="0" smtClean="0">
                <a:latin typeface="BlissL" panose="02000506030000020004" pitchFamily="2" charset="0"/>
              </a:rPr>
              <a:t>Código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smtClean="0">
                <a:latin typeface="BlissL" panose="02000506030000020004" pitchFamily="2" charset="0"/>
              </a:rPr>
              <a:t>Conduta e em </a:t>
            </a:r>
            <a:r>
              <a:rPr lang="pt-BR" sz="1700" dirty="0">
                <a:latin typeface="BlissL" panose="02000506030000020004" pitchFamily="2" charset="0"/>
              </a:rPr>
              <a:t>consonância com o estatuto da </a:t>
            </a:r>
            <a:r>
              <a:rPr lang="pt-BR" sz="1700" dirty="0" smtClean="0">
                <a:latin typeface="BlissL" panose="02000506030000020004" pitchFamily="2" charset="0"/>
              </a:rPr>
              <a:t>associação, </a:t>
            </a:r>
            <a:r>
              <a:rPr lang="pt-BR" sz="1700" dirty="0">
                <a:latin typeface="BlissL" panose="02000506030000020004" pitchFamily="2" charset="0"/>
              </a:rPr>
              <a:t>as reuniões são regidas pelas instruções abaixo, previamente distribuídas e de pleno conhecimento dos participantes. A saber: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INSTRUÇÕES PARA A REUNIÃO</a:t>
            </a:r>
          </a:p>
          <a:p>
            <a:r>
              <a:rPr lang="pt-BR" sz="1700" dirty="0">
                <a:latin typeface="BlissL" panose="02000506030000020004" pitchFamily="2" charset="0"/>
              </a:rPr>
              <a:t>As instruções descritas abaixo deverão ser seguidas por todos os participantes da Plenária e refletem </a:t>
            </a:r>
            <a:r>
              <a:rPr lang="pt-BR" sz="1700" dirty="0" smtClean="0">
                <a:latin typeface="BlissL" panose="02000506030000020004" pitchFamily="2" charset="0"/>
              </a:rPr>
              <a:t>as </a:t>
            </a:r>
            <a:r>
              <a:rPr lang="pt-BR" sz="1700" dirty="0">
                <a:latin typeface="BlissL" panose="02000506030000020004" pitchFamily="2" charset="0"/>
              </a:rPr>
              <a:t>diretrizes do Código de </a:t>
            </a:r>
            <a:r>
              <a:rPr lang="pt-BR" sz="1700" dirty="0" smtClean="0">
                <a:latin typeface="BlissL" panose="02000506030000020004" pitchFamily="2" charset="0"/>
              </a:rPr>
              <a:t>Conduta da </a:t>
            </a:r>
            <a:r>
              <a:rPr lang="pt-BR" sz="1700" dirty="0">
                <a:latin typeface="BlissL" panose="02000506030000020004" pitchFamily="2" charset="0"/>
              </a:rPr>
              <a:t>Associação em </a:t>
            </a:r>
            <a:r>
              <a:rPr lang="pt-BR" sz="1700" dirty="0" smtClean="0">
                <a:latin typeface="BlissL" panose="02000506030000020004" pitchFamily="2" charset="0"/>
              </a:rPr>
              <a:t>consonância com </a:t>
            </a:r>
            <a:r>
              <a:rPr lang="pt-BR" sz="1700" dirty="0">
                <a:latin typeface="BlissL" panose="02000506030000020004" pitchFamily="2" charset="0"/>
              </a:rPr>
              <a:t>os princípios básicos do Direito da Concorrência. Tem como finalidade precípua estabelecer as relações dos participantes associados às reuniões promovidas pela ABRAINC. Consulte o seu advogado, na eventualidade de necessitar ajuda para a compreensão da aplicação de qualquer um destes conceitos.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VOCÊ DEVERÁ</a:t>
            </a:r>
          </a:p>
          <a:p>
            <a:r>
              <a:rPr lang="pt-BR" sz="1700" dirty="0">
                <a:latin typeface="BlissL" panose="02000506030000020004" pitchFamily="2" charset="0"/>
              </a:rPr>
              <a:t>1. Avaliar e atender a agenda preparada para a reunião e consignar a objeção de determinada matéria que não lhe atenda, por escrito, e também em relação a ata da reunião não se seu teor não refletir precisamente as discussões ocorridas durante a mesma.</a:t>
            </a:r>
          </a:p>
          <a:p>
            <a:r>
              <a:rPr lang="pt-BR" sz="1700" dirty="0">
                <a:latin typeface="BlissL" panose="02000506030000020004" pitchFamily="2" charset="0"/>
              </a:rPr>
              <a:t>2. Compreender os propósitos e a autoridade de cada uma das pessoas com as quais se reúne[, em especial, a autoridade do coordenador da reunião </a:t>
            </a:r>
            <a:r>
              <a:rPr lang="pt-BR" sz="1700" dirty="0" smtClean="0">
                <a:latin typeface="BlissL" panose="02000506030000020004" pitchFamily="2" charset="0"/>
              </a:rPr>
              <a:t>específica.</a:t>
            </a:r>
          </a:p>
          <a:p>
            <a:r>
              <a:rPr lang="pt-BR" sz="1700" dirty="0">
                <a:latin typeface="BlissL" panose="02000506030000020004" pitchFamily="2" charset="0"/>
              </a:rPr>
              <a:t>3. Protestar oralmente contra quaisquer discussões ou atividades, durante a reunião, que você considere como violadoras das leis antitruste; não continue, até que você considere adequado permanecer na reunião. De outra forma, interrompa a reunião e faça constar na ata sua objeção ou retirada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9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7550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Premissas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3665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u="sng" dirty="0"/>
              <a:t>Cyrela (CBR)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Repasse na Planta – após venda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Entrada máxima de 5% a 8%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Garantir a correção do INCC até a liberação do recurso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Mitigar o risco jurídico da PCV¹ – migrar para AF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Operação sem </a:t>
            </a:r>
            <a:r>
              <a:rPr lang="pt-BR" sz="1935" dirty="0" err="1"/>
              <a:t>Prosoluto</a:t>
            </a:r>
            <a:endParaRPr lang="pt-BR" sz="1935" dirty="0"/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Itaú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Coobrigação em fase de obra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Condições padrões de análise de crédito, LTV, taxas</a:t>
            </a:r>
          </a:p>
          <a:p>
            <a:pPr marL="345500" indent="-345500">
              <a:buFont typeface="Arial" panose="020B0604020202020204" pitchFamily="34" charset="0"/>
              <a:buChar char="•"/>
            </a:pPr>
            <a:r>
              <a:rPr lang="pt-BR" sz="1935" dirty="0"/>
              <a:t>Processo com menor impacto em desenvolvimento de sistemas</a:t>
            </a:r>
          </a:p>
          <a:p>
            <a:pPr algn="l"/>
            <a:endParaRPr lang="pt-BR" sz="1935" dirty="0"/>
          </a:p>
        </p:txBody>
      </p:sp>
      <p:sp>
        <p:nvSpPr>
          <p:cNvPr id="8" name="CaixaDeTexto 7"/>
          <p:cNvSpPr txBox="1"/>
          <p:nvPr/>
        </p:nvSpPr>
        <p:spPr>
          <a:xfrm>
            <a:off x="392881" y="6128015"/>
            <a:ext cx="4004989" cy="25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088" dirty="0"/>
              <a:t>1 -  PCV – Promessa de compra e Venda</a:t>
            </a:r>
          </a:p>
        </p:txBody>
      </p:sp>
    </p:spTree>
    <p:extLst>
      <p:ext uri="{BB962C8B-B14F-4D97-AF65-F5344CB8AC3E}">
        <p14:creationId xmlns:p14="http://schemas.microsoft.com/office/powerpoint/2010/main" val="188555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Etapas da Operação...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131685" y="3690195"/>
            <a:ext cx="3308470" cy="252488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Análise de Crédito modelo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assina a PCV com </a:t>
            </a:r>
            <a:r>
              <a:rPr lang="pt-BR" sz="1451" i="1" dirty="0" err="1"/>
              <a:t>check</a:t>
            </a:r>
            <a:r>
              <a:rPr lang="pt-BR" sz="1451" i="1" dirty="0"/>
              <a:t> </a:t>
            </a:r>
            <a:r>
              <a:rPr lang="pt-BR" sz="1451" i="1" dirty="0" err="1"/>
              <a:t>list</a:t>
            </a:r>
            <a:r>
              <a:rPr lang="pt-BR" sz="1451" i="1" dirty="0"/>
              <a:t> </a:t>
            </a:r>
            <a:r>
              <a:rPr lang="pt-BR" sz="1451" dirty="0"/>
              <a:t>das documentações para o repasse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quita as obrigações com a Cyrela (ato);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repassa cliente para o Itaú;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libera a comissão do corretor; 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3614285" y="3690195"/>
            <a:ext cx="2524885" cy="110281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207300" indent="-2073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assina AF com o banco e cancela a PCV;</a:t>
            </a:r>
          </a:p>
          <a:p>
            <a:pPr marL="207300" indent="-207300" defTabSz="1157427">
              <a:buFont typeface="Arial" panose="020B0604020202020204" pitchFamily="34" charset="0"/>
              <a:buChar char="•"/>
            </a:pPr>
            <a:r>
              <a:rPr lang="pt-BR" sz="1451" dirty="0"/>
              <a:t>A AF será divida em duas partes: Terreno e Obra; </a:t>
            </a:r>
          </a:p>
        </p:txBody>
      </p:sp>
    </p:spTree>
    <p:extLst>
      <p:ext uri="{BB962C8B-B14F-4D97-AF65-F5344CB8AC3E}">
        <p14:creationId xmlns:p14="http://schemas.microsoft.com/office/powerpoint/2010/main" val="287088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712630" y="3690195"/>
            <a:ext cx="4120565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libera o recurso para a Cyrela, referente à primeira parte do contrato, valor do terreno;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inicia amortização com o Itaú, referente ao valor liberado pra Cyrela;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corrige a INCC a segunda parte do contrato, valor da obra;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é coobrigada em fase de obra; </a:t>
            </a:r>
          </a:p>
          <a:p>
            <a:pPr marL="345500" indent="-345500" defTabSz="1157427">
              <a:buFontTx/>
              <a:buChar char="-"/>
            </a:pPr>
            <a:endParaRPr lang="pt-BR" sz="1451" dirty="0"/>
          </a:p>
        </p:txBody>
      </p:sp>
      <p:sp>
        <p:nvSpPr>
          <p:cNvPr id="35" name="Retângulo 34"/>
          <p:cNvSpPr/>
          <p:nvPr/>
        </p:nvSpPr>
        <p:spPr bwMode="auto">
          <a:xfrm>
            <a:off x="5355585" y="3690195"/>
            <a:ext cx="3308470" cy="2089560"/>
          </a:xfrm>
          <a:prstGeom prst="rect">
            <a:avLst/>
          </a:prstGeom>
          <a:solidFill>
            <a:srgbClr val="FFD5D5"/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1157427"/>
            <a:r>
              <a:rPr lang="pt-BR" sz="1451" u="sng" dirty="0"/>
              <a:t>Coobrigação</a:t>
            </a:r>
          </a:p>
          <a:p>
            <a:pPr defTabSz="1157427"/>
            <a:endParaRPr lang="pt-BR" sz="1451" dirty="0"/>
          </a:p>
          <a:p>
            <a:pPr algn="just" defTabSz="1157427"/>
            <a:r>
              <a:rPr lang="pt-BR" sz="1451" dirty="0"/>
              <a:t>Caso o cliente fique inadimplente o Itaú poderá fazer leilão da unidade (via consolidação de AF). Se não houver arrematante nas duas praças do leilão a SPE fará a arrematação pela dívida, unidade volta ao estoque e cliente perde 100% do valor pago. </a:t>
            </a:r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lIns="88501" tIns="44248" rIns="88501" bIns="44248"/>
          <a:lstStyle>
            <a:lvl1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366147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732274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098419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464541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176" kern="0">
                <a:solidFill>
                  <a:srgbClr val="C00000"/>
                </a:solidFill>
              </a:rPr>
              <a:t>Etapas da Operação...</a:t>
            </a:r>
            <a:endParaRPr lang="pt-BR" sz="2176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7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67020" y="1947286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1310" y="1898068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712631" y="1861831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 flipV="1">
            <a:off x="567011" y="2723683"/>
            <a:ext cx="7748784" cy="8798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939567" y="2593085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925979" y="2593084"/>
            <a:ext cx="261195" cy="26119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7262574" y="2596568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567011" y="2860804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3440155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chemeClr val="bg1">
                    <a:lumMod val="65000"/>
                  </a:schemeClr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835690" y="2860804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Entrega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712631" y="3690195"/>
            <a:ext cx="4468824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quita a primeira parte do contrato com o Itaú, referente ao terreno;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Itaú libera o recurso para a Cyrela, referente  à segunda parte do contrato, obra;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O Valor liberado é corrigido a INCC;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Cliente inicia a amortização da segunda parte do contrato, divida inicial é o valor da obra corrigida a INCC;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898812" y="3690195"/>
            <a:ext cx="2727524" cy="2089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rgbClr val="D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Cyrela da a posse da unidade ao cliente (se adimplente);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r>
              <a:rPr lang="pt-BR" sz="1451" dirty="0"/>
              <a:t>Termina prazo de Coobrigação;</a:t>
            </a:r>
          </a:p>
          <a:p>
            <a:pPr marL="345500" indent="-345500" defTabSz="1157427">
              <a:buFont typeface="Arial" panose="020B0604020202020204" pitchFamily="34" charset="0"/>
              <a:buChar char="•"/>
            </a:pPr>
            <a:endParaRPr lang="pt-BR" sz="1451" dirty="0"/>
          </a:p>
          <a:p>
            <a:pPr defTabSz="1157427"/>
            <a:endParaRPr lang="pt-BR" sz="1451" dirty="0"/>
          </a:p>
          <a:p>
            <a:pPr defTabSz="1157427"/>
            <a:endParaRPr lang="pt-BR" sz="1451" dirty="0"/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lIns="88501" tIns="44248" rIns="88501" bIns="44248"/>
          <a:lstStyle>
            <a:lvl1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366147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732274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098419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464541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176" kern="0">
                <a:solidFill>
                  <a:srgbClr val="C00000"/>
                </a:solidFill>
              </a:rPr>
              <a:t>Etapas da Operação...</a:t>
            </a:r>
            <a:endParaRPr lang="pt-BR" sz="2176" kern="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2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tângulo 138"/>
          <p:cNvSpPr/>
          <p:nvPr/>
        </p:nvSpPr>
        <p:spPr bwMode="auto">
          <a:xfrm>
            <a:off x="174131" y="5154763"/>
            <a:ext cx="8838184" cy="149564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97" name="Retângulo 96"/>
          <p:cNvSpPr/>
          <p:nvPr/>
        </p:nvSpPr>
        <p:spPr bwMode="auto">
          <a:xfrm>
            <a:off x="174131" y="2384220"/>
            <a:ext cx="8838184" cy="716399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4630" y="1163701"/>
            <a:ext cx="799363" cy="543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91750" y="1114483"/>
            <a:ext cx="783585" cy="67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upo 2"/>
          <p:cNvGrpSpPr/>
          <p:nvPr/>
        </p:nvGrpSpPr>
        <p:grpSpPr>
          <a:xfrm>
            <a:off x="1322086" y="1078246"/>
            <a:ext cx="664900" cy="808633"/>
            <a:chOff x="540975" y="2737422"/>
            <a:chExt cx="578098" cy="749932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40975" y="2737422"/>
              <a:ext cx="578098" cy="7499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m 4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459" t="46024" r="55595" b="42335"/>
            <a:stretch/>
          </p:blipFill>
          <p:spPr>
            <a:xfrm>
              <a:off x="809905" y="3052548"/>
              <a:ext cx="216030" cy="286037"/>
            </a:xfrm>
            <a:prstGeom prst="rect">
              <a:avLst/>
            </a:prstGeom>
          </p:spPr>
        </p:pic>
      </p:grpSp>
      <p:cxnSp>
        <p:nvCxnSpPr>
          <p:cNvPr id="23" name="Conector de seta reta 22"/>
          <p:cNvCxnSpPr/>
          <p:nvPr/>
        </p:nvCxnSpPr>
        <p:spPr bwMode="auto">
          <a:xfrm>
            <a:off x="1176466" y="1948898"/>
            <a:ext cx="5398029" cy="9582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Elipse 25"/>
          <p:cNvSpPr/>
          <p:nvPr/>
        </p:nvSpPr>
        <p:spPr bwMode="auto">
          <a:xfrm>
            <a:off x="1549022" y="1809501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7" name="Elipse 26"/>
          <p:cNvSpPr/>
          <p:nvPr/>
        </p:nvSpPr>
        <p:spPr bwMode="auto">
          <a:xfrm>
            <a:off x="3403589" y="1809499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28" name="Elipse 27"/>
          <p:cNvSpPr/>
          <p:nvPr/>
        </p:nvSpPr>
        <p:spPr bwMode="auto">
          <a:xfrm>
            <a:off x="5173014" y="1812983"/>
            <a:ext cx="261195" cy="261195"/>
          </a:xfrm>
          <a:prstGeom prst="ellipse">
            <a:avLst/>
          </a:prstGeom>
          <a:solidFill>
            <a:srgbClr val="C00000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1176465" y="2077219"/>
            <a:ext cx="957715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Venda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2917765" y="2077219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Obra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4746130" y="2077219"/>
            <a:ext cx="1218910" cy="287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70" dirty="0">
                <a:solidFill>
                  <a:srgbClr val="C00000"/>
                </a:solidFill>
              </a:rPr>
              <a:t>Entrega</a:t>
            </a:r>
          </a:p>
        </p:txBody>
      </p:sp>
      <p:sp>
        <p:nvSpPr>
          <p:cNvPr id="18" name="Título 18"/>
          <p:cNvSpPr txBox="1">
            <a:spLocks/>
          </p:cNvSpPr>
          <p:nvPr/>
        </p:nvSpPr>
        <p:spPr>
          <a:xfrm>
            <a:off x="232686" y="377163"/>
            <a:ext cx="8257239" cy="285989"/>
          </a:xfrm>
          <a:prstGeom prst="rect">
            <a:avLst/>
          </a:prstGeom>
        </p:spPr>
        <p:txBody>
          <a:bodyPr lIns="88501" tIns="44248" rIns="88501" bIns="44248"/>
          <a:lstStyle>
            <a:lvl1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2pPr>
            <a:lvl3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3pPr>
            <a:lvl4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4pPr>
            <a:lvl5pPr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5pPr>
            <a:lvl6pPr marL="366147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6pPr>
            <a:lvl7pPr marL="732274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7pPr>
            <a:lvl8pPr marL="1098419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8pPr>
            <a:lvl9pPr marL="1464541" algn="l" defTabSz="766603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sz="2176" kern="0" dirty="0">
                <a:solidFill>
                  <a:srgbClr val="C00000"/>
                </a:solidFill>
              </a:rPr>
              <a:t>Fluxo Financeiro</a:t>
            </a:r>
          </a:p>
        </p:txBody>
      </p:sp>
      <p:cxnSp>
        <p:nvCxnSpPr>
          <p:cNvPr id="20" name="Conector de seta reta 19"/>
          <p:cNvCxnSpPr/>
          <p:nvPr/>
        </p:nvCxnSpPr>
        <p:spPr bwMode="auto">
          <a:xfrm flipV="1">
            <a:off x="1176466" y="2852155"/>
            <a:ext cx="5398029" cy="65302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AutoShape 2" descr="data:image/jpeg;base64,/9j/4AAQSkZJRgABAQAAAQABAAD/2wCEAAkGBxQQDw8ODxQPEA0PEA8PDQ4PDw8QDw8OFBQWFxURFBQYHCggGBolHBUUITEtJSk3Li4uFx83PDUsNygtLisBCgoKDg0OGxAQGi0kHyQtLywsMC8sLCwsLCwsLSwsLCwsLCwsLCwsLDQsLCwsLDQvLC0sLCwsLCwsLCwsLywsLP/AABEIAKAAoAMBEQACEQEDEQH/xAAcAAABBQEBAQAAAAAAAAAAAAAAAQIFBgcDBAj/xABMEAABAwICAgwKBwYDCQAAAAABAAIDBBEFEgYHExQhMTVBUWFzgZGyFyIlVFVxdJKxsyMyUqHB0tMkQmJkcqI0lMIVRGOCg5PR4fD/xAAbAQABBQEBAAAAAAAAAAAAAAAAAQIDBAUHBv/EAD0RAAIBAwEEBgYKAAYDAAAAAAABAgMEERIFBiExEzIzQVFxIlJTgZGxFCM0NWFyocHR8CQlQmKS4RZDgv/aAAwDAQACEQMRAD8A3FAFc0r0yp8OAEpL53C7KeOxkPJf7I9at21lVuH6K4ePcRVK0afMoVbp1iNRuxiGijO9m+klt1j8AtqlsmhHrZk/gv77ynK6m+XAi34lWu+tiM1/4WZR9zgrisqC/wDUiN1qj/1Dds1fpGp/v/OnfRaPskN6SfrMcJ6r0jU/3fnSfRqPskL0k/WYuzVXpKq7HfqI+jUfZINc/XY4S1XpKq7HfqJPo9H2K/vuDXP12KH1XpKq7HfqJPo9H2Mf77g1z9dih1V6Sqvdd+ojoKPsY/33C65+uxf2r0lVe679RJ0FH2Mf77g1z9di2qvSVV7rv1EdDR9iv77g1T9djTtv0lVdj/1EvQUfYoNc/XYhdV+kqnsf+ojoKPskGufrsaZKv0lU9j/zpfo9D2SE1z9ZjTPV+kan+/8AOl+jUPZIOkn6zFZidazdbiEpP8bMw+8lDsrd86SDpai/1EpQ6wK6nP0zYayIb5b9HJbqH4FVqux6E+o3F/Ff33kkbucefE0PRvSmCvb9ES2UDM6GSwkA5RxOHOFg3VlVtn6a4eK5F2lWjUXAnFUJSt6e6TDDqN0wsZ3nY6dh45CPrW5Bv9it2ds7iqo93f5EVap0ccmLwXa508xMlXKS6SR5u4E8QXsIU4xiopYS7jKcm3ljZaslPbEOBqUzULgTbSNQuBdto1hgXbaNYYDbiNYYF24eVGoMC7dPKjWGBdvHlRrDAu3zypNQYF2+eVGoMCGu50awwNNdzo1hgY6u50msXAzbiTWGBwq05TEwPoMY2CeN93NbnBzs+vE/ilbz8o3iN9MrJVIuL/v9/QI5i8o3/R7E9sw5nZRMw5Jg36uawIc3+FwIcPWvH3FHop6e7uNanPVHJk+tXENnxWODfjo4r24tkdZx/wBHYt7Y9PTScvF/Io3csyx4FSnnWu2VkjyvlUbkOSORlTHIXAmyJMi4E2VGQwIZkZAaahGQwNNUkyAw1iMgMNak1oMDDWlGtBgaawpNYYE22UnSC4GmpcjpAwIag8qTWwwAqXBJ0guDtFXHeKOkDSLVy3CVz4CYNk1SYuXiEE7r43U0m7vviu+I+6ZR2LK2nDMVP+8ef7Fm2lh4KLpZNmxbEXHf2VzeoWH4LS2fwoR8ivX7RkNK9W2yNHnc5RtijHPTcjjm6VJkDm6VGQObpkmQwczKk1i4GlybqYYEukyKF0ZALoyAIyAJMgIjIBdJkUQlI2A0lMbFOhkuLJdXATBomqWoLZGc1VB/dmae8obr0qDH0uE0ROlR8qYh7RL3lcsuxj5EVbrsiJHKyyM5OKYxxxe5MFOLnIA5FyY5DsDU0AQAIAEACQAQKCABACIAEgCFNYo0pjFEum5FNA1WH6Vo/mqX5gSVuxkEOujwaWnypiHtEveVyy7GPkRVuuyIeVYYxHJxTGKeeQprFODio2xwiaAIAECggAQAIAEAIgASACAESCgU1gNKaxRqYKX3VYfp2D+ZpfmIq9jLyCHXR49MD5Ur/aJe8rdl2MfIirddkO4qyyNHF5TGOPNIUyTHI5qMUEgoIAEACABACIAEgAgAQAiQUEgCJGAhTGKNTBS86rT+1MH8xS/MS1exl5CQ66PJpmfKld7RN3lbsuxj5Edbrsh3FWWRo5SFMY48z1FIchqYKCBQQAIARAAgASACABAAkARAoJAEKQBCmMUamCl11Xn9tiHLPT99LV7GXkJDro82m/Cld7TL3irVn2MPIjrddkOSrTI0cpCmMcecqFjxE0UEACAEQAJABAAgAQAJAEQKCQAQAiQBCmMUamCly1Yn9vg6aDvhLV7GfkJDro4adcJ13tMveVm07CHkMrdoyFLuNWyNHCSVvKO0JrTHqL8Dne+9uquxwhNkAJsg5R2hGl+Aul+At0ggIAEgAgAQAJAEQAIFBIAIAZsg5R2owx2l+AZr726o2gwImAW/VkfKNOOWaHvJavYz8hIddDNOh5TrvaZe8VatOwj5Daq+sYugPCdF0jt/mY5UdvScdm1muekktVmtE3POebsC4h9Kr+vL4s9L0cPAw3WcfKs/RwnrsV1LdGpKVgtTzxfMxtoxSqLA3VrwrS/9X5blobxScdm1WuHD90QWizVRud//AKwXHPpFb15fF/yeg0R8DAtOuFK3pR3GrsO7kpS2ZRbeeH7swb5JVnggluYKgJMACABGABGBREmABGABIBZ9ANGP9oVJ2S+1KfK+pI/fv9WEHldY9QKxtt7Vjs+3c/8AU+EfMs21B1Zmx47jUVDTuqJiGRMGVkbA0F7reLHG3l+C5VbRu7+vohJtvi+Lwvxf4G3Lo6ceKMD0k0jmxCoNRNZrQC2GFpu2KO/1RynlPGuo7LsFZ09EW34t82zGr1ekZGrXKxbdWvCVL00XeS1exn5BDrodp0PKVd7RL3irFn2EfISqvTYmgHClH0jvlvWdvB921/yklr2sfM3LKuGHpMmG60NzFZzyRQn7iur7nfYV5syNoLM0WXQjQepp6umrJTDsIaX2bIXPs+M5Ra38QVTb28dlWtattBvXy5d6YW1rUjNTfI03KuZ5NfJluk2r+rqK2pqItg2OWQOZmlLXWytG6Lcy6RsXeawtbGnRqyeqK48PxMu6talSo5RM/r6R0MskEltkie6N9jcZhv2K9rbXELilGrT6sllGdOm4ScWSeCaK1VYM0ETti3tmk+ji6nH63VdVb3a1nZdvUSfhzfwH06E6nVRaafVPMReSogYeRsckluu7QvOVd97KPUhKXwXzLUdnz72Pm1SygeJVROPI6B7B2hxUcN+rVv0qMl70xz2fLuZUtINF6mhsahn0ZNmzMOeInkJ4j616PZ22bO/7CeX4Pg/gVKtvOn1kQ1lqEOCyYBoRU1sG2IdhERe5g2SQtcXNtfcseVY20Nu2dhUVOu2m1ngsk9O2nUWYnTGdAqqkgfUymAxx2Lskhc6xNtwWUFrvLYXVaNGnJ6pcuA6dnUjFyaPNg2mVXRwinpjC2IOc+zoQ5znu33F1907w6k7aWwbe/qdJWbyuHPgLRuZUlhIGsrMdq2se+N0rInuYHfRwxsFs1gL7p3OxV1a2exqDnh6c8e9+8e6k68sEsNVVZ9uk/wC678qr/wDlmzl3v4C/QqpT8SoHU88tPJl2SF5Y/KbtvzHrW/b3ELilGrDlJZRWnTcXhli1bt8p0nTR/FTVX9TPyGRj6aHadcJVvtEveKs2nYR8hKq9JjdAeFKLpHfLes/b/wB21/yj7ZfWxN1suFnoTCtaYvitQP8AgxfArq+5v2FebMu+66NO0e0xpJzT0kUhNQY2MDDHIPGZGMwuRbiK8TtXYt7SqVa84Yjqbzlcmy7SrQcUkyz2Xnicr+I6a0VPM+CaXLLGQJGiOR1iQDa4HIQti22Df3NJVaVPMXy4oilWhF4bMU0gqWzVlVNGbxyTPex1iLtJ3DYrreyKE6NlSp1FiSikzIuGpVG0aJoNppT0+Gtjq5MslPI+ONgBdI+I2c0taOIZiOpeL3l2Dc3O0FO3hlSXF9ya4cWXbWvGNPEnyCr1sxg/Q0srx9qWZkV+oByho7jXEl9ZVivJN/uh0r6C5JnuwLWZBUSNhnifSueQ1jy9ssWY7gBdYFvWLKvfbmXVvTdSlNTS5rGH8OOfiOp3kJPD4F2qqZsjHxStDo3gtexwuCDvgryVOrUo1FODxKL4PvTLTw1h8j590qwbaVZLTXJY0h0TjvmJ262/ON0dS7XsbaK2hZwr9/KXmuf8mJXpdHNruNU1S8Ft9oqPi1eB32f+Nj+Uv2XUPZrJHkqs/oHeCyN3fvKl5/sWK/ZswhdnMIuuqB3lS3LTTjurze9T/wAvl5r5MtWnaG0WXITYyfPOm/Ctf057rV2HYb/wNL8qMi4XpslNWw8p0nTM+K2avYy8iKC4iadcJVvtEveVq07GPkRVesM0C4Vould8t6z9v/d1b8o637WJu9lw3Sb2TC9aHC83RQ/Arq2532FebMy+6/uE1bDyrSeuX5blp7yL/LKvl+6ILbtEbrZcX0M2smA6djyrXdK35bF2Tdj7speT+bMm77VkGvQFbBL6PaN1Fe5zadl2MIEkzzliYTxF3GbcQ3Vn3+07axhqryxnku9+4khSlN+iXzD9UrAL1NTI8/ZgjbG0f8z8xPYF46533fK3o++T/ZFuNl6zJdmrGgtZzZ3cuad+72WWZLfHaT5aV/8AJKrSmi42Xk5pzk5Pmy0uBkGuVlq2nP2qY357PNviukbjt/Rqsf8AcvkZ97ziy26pB5Lb7RUd4LD3zjm/X5V8kTWnCB69ZY8k1f8AS3vBZW70cbSpef7EtZ/Vswmy7KY2C56oh5Vb7PUf6V5vepf4B+a+TLNr2htWVcl0Grk+d9OeFa/pz3Wrrew/sNH8qMuv12SmrXhOk6VnxWzW7KXkRx5iad8JVvtEveVuz7GPkQ1esM0B4Voeld8t6obe+7q35f4Ft+0RvVlxTSbhhOtHhefoofgV1DdD7EvNmfedb3CatT5VpPXL8ty0t4lnZtXy/cgt+0RvFlx/Sax8/afC2K13PK09WRq63uw/8tp+/wCbM267QisMonVE8NMw2fPIyJriLhuY7rrcdhc9S2bivGhSlVlyimyvGOXg+jsPoI6eKOCFoZFG3KxvxJ5Sd8ri13c1Lus61V5b/T8DYhFRWEUrWBp66hlFJSsY6oyB8sslyyIH6oDR9YndO/uda3Nh7vq/i6tR4injhzfjx7iKtX6Ph3meVWnmIOu7bL27hNo2Rtb8CvZUt19nR4Onnzb/AJKjuqhvVA4uhhc7dc6KJzjyuLASe1cxuaUYVpRjyTZoReVkyXXT/jaX2Z3zF7jcvhRqr/cvkVLzuLZqgN8LA5KmoB7QfxWVvdHN9n8F8iS1foEjrHhLsKrAN0iPNb+kgrI2M1C/ot+tj4k1TjB+RgQXYUY5edTsJdiTngeLHTS5jyZi0BeY3qmlZqL73+zLNqvTNosuZaDSyfOmnQ8q1/TnutXUNifYqX5TNrddknq14To+lZ8Vs1uyl5EceYaecJVvtEnxVuz7CPkRVesc9Aj5Voeld8t6o7e+7q35f3QtDtEb2uLG0YPrSPlefo4fgV0zdL7GvNlC863uI3RTEW01fR1DzaOOZuyHiaxwLC48wDr9S39p0HcWlSlHm08efMrUpaZpn0WQuLGwU/SrV/DXzbY2SSCYgNeWNa9rwN4lp4/UV6DZG8NbZ0HSUVKOc4bw15MgrUFU48mZbTlmG4ywFxdFR1bWve4AEx2Ac8gcgcT1L3ka0tpbNcksOcXw/Hu+RScejqYPoMc26OIjdBHKFyfGODNMzXWBoFNV1RrKUxuL2NbJE92Qgt3nNPHufBeu3f29Rs6ToV08ZymuPPuaK1xRc3mJ4dGdVkhlbJXmNsLSCaeN2d0tv3XO3mt5eVae0N66KpuNqm5PvfDBDTtnn0jWV4DOeJeMb12f42k9md8xe63O7Or+ZfIqXfcSOpTFwNs0LiA5zm1MFz9bcyyNHqsw9ZTd7rRvRcLl1X81838BLWXOJqMsYc1zHAFrgWuB3QQd8FeIwXUzOKzVHE6QuhqJIYib7GYmy5RyNcXDc9d16623vrwpqNampNd6eM+a/hlSVrFvKeC4aO4BT4bFsUO4ZHNEksjhsk0m80E9tgFhbR2nWv6mqp3ckuSJqdJQWETKzcEh856c8K1/tB7rV0vYv2Kl+UoVesyS1bcJ0fTMWzWf1UvIjjzH6x48mKVgPHK53bY/irFlL6iJHVXEhcBxTalXBVZdk2F5dkDspddpba/FvqPaNs7q2qUE8aljPPA2lLTJNl6OuJo/3OT/ADDPyrnL3PrReHVX/F/yaiuoPuKFpTjm36x9WGGIPaxuQuDyMoO7cAL1+w7CVjRVKTzz44xzKtxUU3lEYSt7JWL7orrPkpY2QVUZqIWANjkY4NnY0bzSHbj+0FeM2tutGvUda2lpb4tPk34rHL9S5SucLEi0P1uUQbcMq3O+xsTQe0usvPf+M32cPT8f+ix08DJcbxHbVXU1QaWCeQyBhIcWggCxPUvf7Jt3bW8aLecLGSjWlqlkteiOsiWijbTzs2zTMsI7PyzRN5ATuOHMbetY+192YXU3WoS0yfNdzfj+D/uCWlcaViRb/C5RZb7HV5vsbEy/bmsvNPdm+Tx6Pxf8Fnp4FU0o1pT1LHQ0jDSxOBa6UvzVDmniFtxnVcrY2fuzGnJTrvU/DHo/y/0Ip3HqnuwnW0YaeGGSlfLJFG2N0oqGtz5RYOsW7hsmXW6s5VZTp1Eot5xjl+oRuVjiVbTfSn/ac8UwiMAiiMWUyCQuu7Ne4AstnYezJ2ClGUs6nnljuIq9RT5ELS1T4ZGTROdHLG4Oje3fa4ca3a1KFaDp1FmL5orxbi8o07CNb4DQ2sgfnFhstOWlrucsdbL1Erwl5upVhLNvNNeEuDXvWc/BF6FzF81g9dZrhp2tOw09TI/iDzHEy/Obk/cqlPdq7k/TlFL3t/JfMc68O4z/ABvTSqrKmCpkIYKaVstPTsJEbXNIO79om1rniK9HabDo0aMqa4uSw2+f/XjgglWbafgXY65m+ZSf5llu4sOW69VPjVX/ABf8kyuI+Bm+N4ltqrqKrLsezyGTY82bLuAWvYX3l6mxofR6MKWc6VjJWk8tstGq2HPilKB+6/MfUBdXa0vqpDUT2vDCjHWMqQPEqI9/izssCOwtTtnVPQcfAbNZMvc5X3IgwcnFRywxyEukyhQzI1CiZkmoAuk4ChmRkAzJdQBmSNoUMyTIC3S6gwCTIuBUuoMAjUGATcoMAkchcAoZPIorVGBrOojCi+pnqiPEhjDGnle+/wCAPaormWIJeII1DTbRxuI0b6c2Eg8eB5/dkG91HeVa3q9FPPd3itHzDjGHSU0r4JmuZKw2c074/wDS2nPgn3PkRackeSmuYYGlya5i4G5k3WGAuk1i4C6NYYC6NYYC6NYYC6TWGBcyNYuAzI1gODkaxRQ5JrAXMl1gLmRqALprkABN4sMkjguFS1UzIIGl8rzZrR8TyAKWNNJa58Ehjl3I+oNENH24fSR0zbFw8aV4Fs8p3z+HUsutU6SeokSwTSiFIHSjRKmxFmWpZ44BDJmeLKz1HjHrU9G4nS4LivB8hHFMyXG9SdQwk0k0U7OJsgMTwOffBVtXFGfjH9V+z+Y30l+JV6nVniLDY07nc7CHBPSpy5VF+oZfgefweYj5rN7qXo4e0iJqfgHg8xHzWb3UdHD2kQ1PwDweYj5rN7qOjh7SIan4B4PMR81m91HRw9pENT8A8HmI+aze6jo4e0iGp+AeDzEfNZvdR0cPaRDU/APB5iPms3uo6OHtIhqfgHg9xHzWb3UdHD2kQ1PwDwe4j5rN7qOjh7SIan4B4PcR81m91HRw9pENT8BfB7iPms3uo6OHtIhqfgL4PcR81n91L0cPaRDU/A9NLq1xF5ttd7ed5DR96cugjzmvdkT0n3FqwTUrO8g1cscLONsYMsh5hvAJsr2hDqJy8+CE0SfNms6M6LU2HMyUzLOIAfK7xpH25Xf+FnVridZ+k/d3EkYpciaUI4//2Q=="/>
          <p:cNvSpPr>
            <a:spLocks noChangeAspect="1" noChangeArrowheads="1"/>
          </p:cNvSpPr>
          <p:nvPr/>
        </p:nvSpPr>
        <p:spPr bwMode="auto">
          <a:xfrm>
            <a:off x="188101" y="31671"/>
            <a:ext cx="368524" cy="36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10557" tIns="55279" rIns="110557" bIns="55279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31" y="3634203"/>
            <a:ext cx="415097" cy="415097"/>
          </a:xfrm>
          <a:prstGeom prst="rect">
            <a:avLst/>
          </a:prstGeom>
        </p:spPr>
      </p:pic>
      <p:pic>
        <p:nvPicPr>
          <p:cNvPr id="1661968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15" y="2502358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92069" y="2471285"/>
            <a:ext cx="351152" cy="553463"/>
          </a:xfrm>
          <a:prstGeom prst="rect">
            <a:avLst/>
          </a:prstGeom>
          <a:noFill/>
        </p:spPr>
      </p:pic>
      <p:cxnSp>
        <p:nvCxnSpPr>
          <p:cNvPr id="46" name="Conector de seta reta 45"/>
          <p:cNvCxnSpPr/>
          <p:nvPr/>
        </p:nvCxnSpPr>
        <p:spPr bwMode="auto">
          <a:xfrm>
            <a:off x="2482440" y="3633157"/>
            <a:ext cx="0" cy="32907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Conector de seta reta 49"/>
          <p:cNvCxnSpPr/>
          <p:nvPr/>
        </p:nvCxnSpPr>
        <p:spPr bwMode="auto">
          <a:xfrm flipV="1">
            <a:off x="1176466" y="3895398"/>
            <a:ext cx="5398029" cy="4353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1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92069" y="3516065"/>
            <a:ext cx="351152" cy="553463"/>
          </a:xfrm>
          <a:prstGeom prst="rect">
            <a:avLst/>
          </a:prstGeom>
          <a:noFill/>
        </p:spPr>
      </p:pic>
      <p:pic>
        <p:nvPicPr>
          <p:cNvPr id="52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1" y="4438018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Conector de seta reta 52"/>
          <p:cNvCxnSpPr/>
          <p:nvPr/>
        </p:nvCxnSpPr>
        <p:spPr bwMode="auto">
          <a:xfrm flipV="1">
            <a:off x="1176466" y="4635450"/>
            <a:ext cx="5398029" cy="4353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54" name="Imagem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60" y="4263888"/>
            <a:ext cx="415097" cy="415097"/>
          </a:xfrm>
          <a:prstGeom prst="rect">
            <a:avLst/>
          </a:prstGeom>
        </p:spPr>
      </p:pic>
      <p:sp>
        <p:nvSpPr>
          <p:cNvPr id="55" name="Retângulo 54"/>
          <p:cNvSpPr/>
          <p:nvPr/>
        </p:nvSpPr>
        <p:spPr bwMode="auto">
          <a:xfrm>
            <a:off x="1176465" y="2511937"/>
            <a:ext cx="1218910" cy="361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cxnSp>
        <p:nvCxnSpPr>
          <p:cNvPr id="58" name="Conector de seta reta 57"/>
          <p:cNvCxnSpPr/>
          <p:nvPr/>
        </p:nvCxnSpPr>
        <p:spPr bwMode="auto">
          <a:xfrm>
            <a:off x="1263530" y="251193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Conector de seta reta 60"/>
          <p:cNvCxnSpPr>
            <a:stCxn id="55" idx="0"/>
          </p:cNvCxnSpPr>
          <p:nvPr/>
        </p:nvCxnSpPr>
        <p:spPr bwMode="auto">
          <a:xfrm>
            <a:off x="1785921" y="2511937"/>
            <a:ext cx="1" cy="36198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Conector de seta reta 61"/>
          <p:cNvCxnSpPr/>
          <p:nvPr/>
        </p:nvCxnSpPr>
        <p:spPr bwMode="auto">
          <a:xfrm>
            <a:off x="2308310" y="251193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6" name="Retângulo 65"/>
          <p:cNvSpPr/>
          <p:nvPr/>
        </p:nvSpPr>
        <p:spPr bwMode="auto">
          <a:xfrm>
            <a:off x="2428969" y="4273465"/>
            <a:ext cx="2781028" cy="36198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cxnSp>
        <p:nvCxnSpPr>
          <p:cNvPr id="67" name="Conector de seta reta 66"/>
          <p:cNvCxnSpPr/>
          <p:nvPr/>
        </p:nvCxnSpPr>
        <p:spPr bwMode="auto">
          <a:xfrm>
            <a:off x="251603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Conector de seta reta 67"/>
          <p:cNvCxnSpPr/>
          <p:nvPr/>
        </p:nvCxnSpPr>
        <p:spPr bwMode="auto">
          <a:xfrm>
            <a:off x="303842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Conector de seta reta 68"/>
          <p:cNvCxnSpPr/>
          <p:nvPr/>
        </p:nvCxnSpPr>
        <p:spPr bwMode="auto">
          <a:xfrm>
            <a:off x="3560814" y="4273465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Conector de seta reta 73"/>
          <p:cNvCxnSpPr/>
          <p:nvPr/>
        </p:nvCxnSpPr>
        <p:spPr bwMode="auto">
          <a:xfrm>
            <a:off x="404961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Conector de seta reta 74"/>
          <p:cNvCxnSpPr/>
          <p:nvPr/>
        </p:nvCxnSpPr>
        <p:spPr bwMode="auto">
          <a:xfrm>
            <a:off x="457200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Conector de seta reta 75"/>
          <p:cNvCxnSpPr/>
          <p:nvPr/>
        </p:nvCxnSpPr>
        <p:spPr bwMode="auto">
          <a:xfrm>
            <a:off x="5094390" y="4273468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9" name="Picture 16" descr="http://cua.li/img/logo_clientes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81" y="6061177"/>
            <a:ext cx="415097" cy="415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Conector de seta reta 79"/>
          <p:cNvCxnSpPr/>
          <p:nvPr/>
        </p:nvCxnSpPr>
        <p:spPr bwMode="auto">
          <a:xfrm flipV="1">
            <a:off x="1176466" y="6258609"/>
            <a:ext cx="5398029" cy="4353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" name="Imagem 8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560" y="5887047"/>
            <a:ext cx="415097" cy="415097"/>
          </a:xfrm>
          <a:prstGeom prst="rect">
            <a:avLst/>
          </a:prstGeom>
        </p:spPr>
      </p:pic>
      <p:sp>
        <p:nvSpPr>
          <p:cNvPr id="91" name="Retângulo 90"/>
          <p:cNvSpPr/>
          <p:nvPr/>
        </p:nvSpPr>
        <p:spPr bwMode="auto">
          <a:xfrm>
            <a:off x="5174849" y="5853096"/>
            <a:ext cx="1225516" cy="361984"/>
          </a:xfrm>
          <a:prstGeom prst="rect">
            <a:avLst/>
          </a:prstGeom>
          <a:solidFill>
            <a:srgbClr val="FFD5D5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r" defTabSz="1157427"/>
            <a:r>
              <a:rPr lang="pt-BR" sz="2176" dirty="0">
                <a:solidFill>
                  <a:srgbClr val="C00000"/>
                </a:solidFill>
              </a:rPr>
              <a:t>...</a:t>
            </a:r>
            <a:endParaRPr lang="pt-BR" sz="1451" dirty="0">
              <a:solidFill>
                <a:srgbClr val="C00000"/>
              </a:solidFill>
            </a:endParaRPr>
          </a:p>
        </p:txBody>
      </p:sp>
      <p:cxnSp>
        <p:nvCxnSpPr>
          <p:cNvPr id="92" name="Conector de seta reta 91"/>
          <p:cNvCxnSpPr/>
          <p:nvPr/>
        </p:nvCxnSpPr>
        <p:spPr bwMode="auto">
          <a:xfrm>
            <a:off x="5209997" y="5853094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Conector de seta reta 92"/>
          <p:cNvCxnSpPr/>
          <p:nvPr/>
        </p:nvCxnSpPr>
        <p:spPr bwMode="auto">
          <a:xfrm>
            <a:off x="5645322" y="5853094"/>
            <a:ext cx="0" cy="361985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3" name="Imagem 10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9" y="5344430"/>
            <a:ext cx="415097" cy="415097"/>
          </a:xfrm>
          <a:prstGeom prst="rect">
            <a:avLst/>
          </a:prstGeom>
        </p:spPr>
      </p:pic>
      <p:cxnSp>
        <p:nvCxnSpPr>
          <p:cNvPr id="104" name="Conector de seta reta 103"/>
          <p:cNvCxnSpPr/>
          <p:nvPr/>
        </p:nvCxnSpPr>
        <p:spPr bwMode="auto">
          <a:xfrm>
            <a:off x="5181455" y="5343384"/>
            <a:ext cx="0" cy="329077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Conector de seta reta 104"/>
          <p:cNvCxnSpPr/>
          <p:nvPr/>
        </p:nvCxnSpPr>
        <p:spPr bwMode="auto">
          <a:xfrm flipV="1">
            <a:off x="1139364" y="5628927"/>
            <a:ext cx="5398029" cy="43536"/>
          </a:xfrm>
          <a:prstGeom prst="straightConnector1">
            <a:avLst/>
          </a:prstGeom>
          <a:solidFill>
            <a:srgbClr val="FF9933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06" name="Picture 1" descr="Y:\CYRELA DAY\layout\cyrela.png"/>
          <p:cNvPicPr>
            <a:picLocks noChangeAspect="1" noChangeArrowheads="1"/>
          </p:cNvPicPr>
          <p:nvPr/>
        </p:nvPicPr>
        <p:blipFill rotWithShape="1">
          <a:blip r:embed="rId9" cstate="print"/>
          <a:srcRect r="78432" b="-20233"/>
          <a:stretch/>
        </p:blipFill>
        <p:spPr bwMode="auto">
          <a:xfrm>
            <a:off x="6654968" y="5226292"/>
            <a:ext cx="351152" cy="553463"/>
          </a:xfrm>
          <a:prstGeom prst="rect">
            <a:avLst/>
          </a:prstGeom>
          <a:noFill/>
        </p:spPr>
      </p:pic>
      <p:sp>
        <p:nvSpPr>
          <p:cNvPr id="136" name="CaixaDeTexto 135"/>
          <p:cNvSpPr txBox="1"/>
          <p:nvPr/>
        </p:nvSpPr>
        <p:spPr>
          <a:xfrm>
            <a:off x="7804947" y="2572009"/>
            <a:ext cx="918841" cy="315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chemeClr val="accent1">
                    <a:lumMod val="50000"/>
                  </a:schemeClr>
                </a:solidFill>
              </a:rPr>
              <a:t>ETAPA A</a:t>
            </a:r>
          </a:p>
        </p:txBody>
      </p:sp>
      <p:sp>
        <p:nvSpPr>
          <p:cNvPr id="137" name="Retângulo 136"/>
          <p:cNvSpPr/>
          <p:nvPr/>
        </p:nvSpPr>
        <p:spPr bwMode="auto">
          <a:xfrm>
            <a:off x="174131" y="3413464"/>
            <a:ext cx="8838184" cy="1495641"/>
          </a:xfrm>
          <a:prstGeom prst="rect">
            <a:avLst/>
          </a:prstGeom>
          <a:noFill/>
          <a:ln w="381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0557" tIns="55279" rIns="110557" bIns="55279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157427"/>
            <a:endParaRPr lang="pt-BR" sz="1693" b="1" dirty="0"/>
          </a:p>
        </p:txBody>
      </p:sp>
      <p:sp>
        <p:nvSpPr>
          <p:cNvPr id="138" name="CaixaDeTexto 137"/>
          <p:cNvSpPr txBox="1"/>
          <p:nvPr/>
        </p:nvSpPr>
        <p:spPr>
          <a:xfrm>
            <a:off x="7804946" y="3964740"/>
            <a:ext cx="929100" cy="315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chemeClr val="accent2">
                    <a:lumMod val="50000"/>
                  </a:schemeClr>
                </a:solidFill>
              </a:rPr>
              <a:t>ETAPA B</a:t>
            </a:r>
          </a:p>
        </p:txBody>
      </p:sp>
      <p:sp>
        <p:nvSpPr>
          <p:cNvPr id="140" name="CaixaDeTexto 139"/>
          <p:cNvSpPr txBox="1"/>
          <p:nvPr/>
        </p:nvSpPr>
        <p:spPr>
          <a:xfrm>
            <a:off x="7793405" y="5706039"/>
            <a:ext cx="940322" cy="315599"/>
          </a:xfrm>
          <a:prstGeom prst="rect">
            <a:avLst/>
          </a:prstGeom>
          <a:solidFill>
            <a:srgbClr val="FFD5D5"/>
          </a:solidFill>
        </p:spPr>
        <p:txBody>
          <a:bodyPr wrap="none" rtlCol="0">
            <a:spAutoFit/>
          </a:bodyPr>
          <a:lstStyle/>
          <a:p>
            <a:r>
              <a:rPr lang="pt-BR" sz="1451" dirty="0">
                <a:solidFill>
                  <a:srgbClr val="C00000"/>
                </a:solidFill>
              </a:rPr>
              <a:t>ETAPA C</a:t>
            </a:r>
          </a:p>
        </p:txBody>
      </p:sp>
    </p:spTree>
    <p:extLst>
      <p:ext uri="{BB962C8B-B14F-4D97-AF65-F5344CB8AC3E}">
        <p14:creationId xmlns:p14="http://schemas.microsoft.com/office/powerpoint/2010/main" val="16687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692EF-6D4B-42C9-83D6-AA0D1B76E2DC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/>
          </p:nvPr>
        </p:nvGraphicFramePr>
        <p:xfrm>
          <a:off x="305816" y="729985"/>
          <a:ext cx="8271174" cy="401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650"/>
                <a:gridCol w="3482599"/>
                <a:gridCol w="1044780"/>
                <a:gridCol w="957715"/>
                <a:gridCol w="957715"/>
                <a:gridCol w="957715"/>
              </a:tblGrid>
              <a:tr h="608064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Etapa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Detalhes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/>
                        <a:t>Índice</a:t>
                      </a:r>
                      <a:r>
                        <a:rPr lang="pt-BR" sz="1600" baseline="0" dirty="0" smtClean="0"/>
                        <a:t> / Juros</a:t>
                      </a:r>
                      <a:endParaRPr lang="pt-BR" sz="16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Cliente</a:t>
                      </a:r>
                      <a:r>
                        <a:rPr lang="pt-BR" sz="1500" baseline="0" dirty="0" smtClean="0"/>
                        <a:t> </a:t>
                      </a:r>
                      <a:r>
                        <a:rPr lang="pt-BR" sz="1500" baseline="0" dirty="0" smtClean="0">
                          <a:sym typeface="Wingdings" panose="05000000000000000000" pitchFamily="2" charset="2"/>
                        </a:rPr>
                        <a:t> CBR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Itaú </a:t>
                      </a:r>
                    </a:p>
                    <a:p>
                      <a:pPr algn="ctr"/>
                      <a:r>
                        <a:rPr lang="pt-BR" sz="1500" dirty="0" smtClean="0">
                          <a:sym typeface="Wingdings" panose="05000000000000000000" pitchFamily="2" charset="2"/>
                        </a:rPr>
                        <a:t> CBR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Cliente </a:t>
                      </a:r>
                      <a:r>
                        <a:rPr lang="pt-BR" sz="1500" dirty="0" smtClean="0">
                          <a:sym typeface="Wingdings" panose="05000000000000000000" pitchFamily="2" charset="2"/>
                        </a:rPr>
                        <a:t> Itaú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rgbClr val="102E50"/>
                    </a:solidFill>
                  </a:tcPr>
                </a:tc>
              </a:tr>
              <a:tr h="448371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A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paga ato diretamente</a:t>
                      </a:r>
                      <a:r>
                        <a:rPr lang="pt-BR" sz="1500" baseline="0" dirty="0" smtClean="0"/>
                        <a:t> a Cyrela.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B - 1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assina contrato</a:t>
                      </a:r>
                      <a:r>
                        <a:rPr lang="pt-BR" sz="1500" baseline="0" dirty="0" smtClean="0"/>
                        <a:t> com o </a:t>
                      </a:r>
                      <a:r>
                        <a:rPr lang="pt-BR" sz="1500" dirty="0" smtClean="0"/>
                        <a:t>Itaú</a:t>
                      </a:r>
                      <a:r>
                        <a:rPr lang="pt-BR" sz="1500" baseline="0" dirty="0" smtClean="0"/>
                        <a:t> </a:t>
                      </a:r>
                      <a:r>
                        <a:rPr lang="pt-BR" sz="1500" dirty="0" smtClean="0"/>
                        <a:t> que paga o valor equivalente</a:t>
                      </a:r>
                      <a:r>
                        <a:rPr lang="pt-BR" sz="1500" baseline="0" dirty="0" smtClean="0"/>
                        <a:t> ao terreno pra </a:t>
                      </a:r>
                      <a:r>
                        <a:rPr lang="pt-BR" sz="1500" baseline="0" dirty="0" err="1" smtClean="0"/>
                        <a:t>Cyela</a:t>
                      </a:r>
                      <a:r>
                        <a:rPr lang="pt-BR" sz="1500" baseline="0" dirty="0" smtClean="0"/>
                        <a:t>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20%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B</a:t>
                      </a:r>
                      <a:r>
                        <a:rPr lang="pt-BR" sz="1600" b="1" baseline="0" dirty="0" smtClean="0"/>
                        <a:t> - 2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</a:t>
                      </a:r>
                      <a:r>
                        <a:rPr lang="pt-BR" sz="1500" baseline="0" dirty="0" smtClean="0"/>
                        <a:t> amortiza o valor do Terreno ao banco. Prazo de pagamento é o período de obra.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8,8% + TR</a:t>
                      </a:r>
                    </a:p>
                    <a:p>
                      <a:pPr algn="ctr"/>
                      <a:r>
                        <a:rPr lang="pt-BR" sz="1500" dirty="0" smtClean="0"/>
                        <a:t>(</a:t>
                      </a:r>
                      <a:r>
                        <a:rPr lang="pt-BR" sz="1500" dirty="0" err="1" smtClean="0"/>
                        <a:t>Price</a:t>
                      </a:r>
                      <a:r>
                        <a:rPr lang="pt-BR" sz="1500" dirty="0" smtClean="0"/>
                        <a:t>)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20%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52786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C</a:t>
                      </a:r>
                      <a:r>
                        <a:rPr lang="pt-BR" sz="1600" b="1" baseline="0" dirty="0" smtClean="0"/>
                        <a:t> - 1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Itaú</a:t>
                      </a:r>
                      <a:r>
                        <a:rPr lang="pt-BR" sz="1500" baseline="0" dirty="0" smtClean="0"/>
                        <a:t> paga o saldo residual à Cyrela na emissão do habite-se ou na quitação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 smtClean="0"/>
                        <a:t>INCC</a:t>
                      </a:r>
                      <a:endParaRPr lang="pt-BR" sz="1500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75%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73900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C</a:t>
                      </a:r>
                      <a:r>
                        <a:rPr lang="pt-BR" sz="1600" b="1" baseline="0" dirty="0" smtClean="0"/>
                        <a:t> - 2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500" dirty="0" smtClean="0"/>
                        <a:t>Cliente amortiza o saldo</a:t>
                      </a:r>
                      <a:r>
                        <a:rPr lang="pt-BR" sz="1500" baseline="0" dirty="0" smtClean="0"/>
                        <a:t> residual, prazo de pagamento é o contratado (até 360 meses). </a:t>
                      </a:r>
                      <a:endParaRPr lang="pt-BR" sz="1500" dirty="0"/>
                    </a:p>
                  </a:txBody>
                  <a:tcPr marL="110557" marR="110557" marT="55279" marB="5527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7322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8,8% + TR</a:t>
                      </a:r>
                    </a:p>
                    <a:p>
                      <a:pPr marL="0" marR="0" indent="0" algn="ctr" defTabSz="7322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 smtClean="0"/>
                        <a:t>(SAC)</a:t>
                      </a:r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 smtClean="0"/>
                        <a:t>75%</a:t>
                      </a:r>
                      <a:endParaRPr lang="pt-BR" sz="1600" b="1" dirty="0"/>
                    </a:p>
                  </a:txBody>
                  <a:tcPr marL="110557" marR="110557" marT="55279" marB="5527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67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Contrato Cyrela - PCV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455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Cliente assina PCV com a Cyrela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Paga o valor da entrada, geralmente somente o valor da comissão.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Contrato prevê repasse imediato para o Itaú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Cyrela monta pasta de repasse do cliente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Cliente assina dois contratos de financiamento com o Itaú:</a:t>
            </a:r>
          </a:p>
          <a:p>
            <a:pPr marL="1299993" lvl="2" indent="-414600">
              <a:buFont typeface="+mj-lt"/>
              <a:buAutoNum type="arabicPeriod"/>
            </a:pPr>
            <a:r>
              <a:rPr lang="pt-BR" sz="1935" dirty="0"/>
              <a:t>Referente ao terreno</a:t>
            </a:r>
          </a:p>
          <a:p>
            <a:pPr marL="1299993" lvl="2" indent="-414600">
              <a:buFont typeface="+mj-lt"/>
              <a:buAutoNum type="arabicPeriod"/>
            </a:pPr>
            <a:r>
              <a:rPr lang="pt-BR" sz="1935" dirty="0"/>
              <a:t>Referente à obra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Será recolhido o ITBI e o registro do imóvel, aproximadamente 3% do valor do imóvel. </a:t>
            </a:r>
          </a:p>
          <a:p>
            <a:pPr algn="l"/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</p:spTree>
    <p:extLst>
      <p:ext uri="{BB962C8B-B14F-4D97-AF65-F5344CB8AC3E}">
        <p14:creationId xmlns:p14="http://schemas.microsoft.com/office/powerpoint/2010/main" val="81764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Contrato Terreno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485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dirty="0"/>
              <a:t>Contrato prevê o financiamento do terreno com o cliente. </a:t>
            </a:r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Período de carência: Não há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Sistema de amortização: </a:t>
            </a:r>
            <a:r>
              <a:rPr lang="pt-BR" sz="1935" dirty="0" err="1"/>
              <a:t>Price</a:t>
            </a:r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Taxa: 8,8% + T.R.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Prazo de amortização: Período de Obra (24 a 40 meses)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financiado: 20%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pago a CBR: 5%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LTV: 80% (20</a:t>
            </a:r>
            <a:r>
              <a:rPr lang="pt-BR" sz="1693" dirty="0"/>
              <a:t>% </a:t>
            </a:r>
            <a:r>
              <a:rPr lang="pt-BR" sz="1935" dirty="0"/>
              <a:t>/ 25</a:t>
            </a:r>
            <a:r>
              <a:rPr lang="pt-BR" sz="1693" dirty="0"/>
              <a:t>% </a:t>
            </a:r>
            <a:r>
              <a:rPr lang="pt-BR" sz="1935" dirty="0"/>
              <a:t>= 80</a:t>
            </a:r>
            <a:r>
              <a:rPr lang="pt-BR" sz="1693" dirty="0"/>
              <a:t>%</a:t>
            </a:r>
            <a:r>
              <a:rPr lang="pt-BR" sz="1935" dirty="0"/>
              <a:t>) 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Coobrigação CBR: Sim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Alienação Fiduciária: Sim</a:t>
            </a:r>
          </a:p>
          <a:p>
            <a:pPr algn="l"/>
            <a:endParaRPr lang="pt-BR" sz="1935" dirty="0"/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</p:spTree>
    <p:extLst>
      <p:ext uri="{BB962C8B-B14F-4D97-AF65-F5344CB8AC3E}">
        <p14:creationId xmlns:p14="http://schemas.microsoft.com/office/powerpoint/2010/main" val="310505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/>
          <p:cNvSpPr>
            <a:spLocks noGrp="1"/>
          </p:cNvSpPr>
          <p:nvPr>
            <p:ph type="title" idx="4294967295"/>
          </p:nvPr>
        </p:nvSpPr>
        <p:spPr>
          <a:xfrm>
            <a:off x="145621" y="377163"/>
            <a:ext cx="8257239" cy="285989"/>
          </a:xfrm>
          <a:prstGeom prst="rect">
            <a:avLst/>
          </a:prstGeom>
        </p:spPr>
        <p:txBody>
          <a:bodyPr vert="horz" lIns="88501" tIns="44248" rIns="88501" bIns="44248" rtlCol="0" anchor="ctr">
            <a:normAutofit fontScale="90000"/>
          </a:bodyPr>
          <a:lstStyle/>
          <a:p>
            <a:r>
              <a:rPr lang="pt-BR" sz="2176" dirty="0">
                <a:solidFill>
                  <a:srgbClr val="C00000"/>
                </a:solidFill>
              </a:rPr>
              <a:t>Contrato Obra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567010" y="1573349"/>
            <a:ext cx="8097044" cy="5154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935" dirty="0"/>
              <a:t>Contrato prevê o financiamento da obra, será assinado no lançamento do empreendimento. Durante a obra o saldo do contrato é corrigido a INCC. </a:t>
            </a:r>
          </a:p>
          <a:p>
            <a:pPr algn="l"/>
            <a:endParaRPr lang="pt-BR" sz="1935" dirty="0"/>
          </a:p>
          <a:p>
            <a:pPr algn="l"/>
            <a:r>
              <a:rPr lang="pt-BR" sz="1935" u="sng" dirty="0"/>
              <a:t>Condições do Contrato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Período de carência: Período de Obra, saldo corrigindo a INCC.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Sistema de amortização: SAC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Taxa: 8,8% + T.R.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Prazo de amortização: até 360 meses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financiado: 75% do valor do imóvel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Valor pago a CBR: 25% do valor do imóvel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LTV: 75% (75</a:t>
            </a:r>
            <a:r>
              <a:rPr lang="pt-BR" sz="1693" dirty="0"/>
              <a:t>% </a:t>
            </a:r>
            <a:r>
              <a:rPr lang="pt-BR" sz="1935" dirty="0"/>
              <a:t>/ 100</a:t>
            </a:r>
            <a:r>
              <a:rPr lang="pt-BR" sz="1693" dirty="0"/>
              <a:t>% </a:t>
            </a:r>
            <a:r>
              <a:rPr lang="pt-BR" sz="1935" dirty="0"/>
              <a:t>= 100</a:t>
            </a:r>
            <a:r>
              <a:rPr lang="pt-BR" sz="1693" dirty="0"/>
              <a:t>%</a:t>
            </a:r>
            <a:r>
              <a:rPr lang="pt-BR" sz="1935" dirty="0"/>
              <a:t>)  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Coobrigação CBR: Não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r>
              <a:rPr lang="pt-BR" sz="1935" dirty="0"/>
              <a:t>Alienação Fiduciária: Sim</a:t>
            </a:r>
          </a:p>
          <a:p>
            <a:pPr marL="414600" indent="-414600">
              <a:buFont typeface="Arial" panose="020B0604020202020204" pitchFamily="34" charset="0"/>
              <a:buChar char="•"/>
            </a:pPr>
            <a:endParaRPr lang="pt-BR" sz="1935" dirty="0"/>
          </a:p>
          <a:p>
            <a:pPr algn="l"/>
            <a:endParaRPr lang="pt-BR" sz="1935" dirty="0"/>
          </a:p>
          <a:p>
            <a:pPr algn="l"/>
            <a:endParaRPr lang="pt-BR" sz="1935" dirty="0"/>
          </a:p>
        </p:txBody>
      </p:sp>
    </p:spTree>
    <p:extLst>
      <p:ext uri="{BB962C8B-B14F-4D97-AF65-F5344CB8AC3E}">
        <p14:creationId xmlns:p14="http://schemas.microsoft.com/office/powerpoint/2010/main" val="2128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/>
          </p:cNvSpPr>
          <p:nvPr/>
        </p:nvSpPr>
        <p:spPr bwMode="auto">
          <a:xfrm>
            <a:off x="723106" y="4293096"/>
            <a:ext cx="7697787" cy="121058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r>
              <a:rPr lang="pt-BR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A</a:t>
            </a:r>
            <a:r>
              <a:rPr lang="pt-BR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pt-BR" sz="36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cobrança dos juros durante a fase de obra</a:t>
            </a:r>
          </a:p>
          <a:p>
            <a:pPr algn="ctr" defTabSz="914145" hangingPunct="0"/>
            <a:r>
              <a:rPr lang="pt-BR" sz="36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CEF</a:t>
            </a:r>
            <a:endParaRPr lang="en-US" sz="36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72816"/>
            <a:ext cx="8027534" cy="183511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090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179388" y="620713"/>
            <a:ext cx="8624887" cy="50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dirty="0">
                <a:latin typeface="BlissL" panose="02000506030000020004" pitchFamily="2" charset="0"/>
              </a:rPr>
              <a:t> </a:t>
            </a:r>
            <a:r>
              <a:rPr lang="pt-BR" sz="1700" dirty="0" smtClean="0">
                <a:latin typeface="BlissL" panose="02000506030000020004" pitchFamily="2" charset="0"/>
              </a:rPr>
              <a:t>VOCÊ </a:t>
            </a:r>
            <a:r>
              <a:rPr lang="pt-BR" sz="1700" dirty="0">
                <a:latin typeface="BlissL" panose="02000506030000020004" pitchFamily="2" charset="0"/>
              </a:rPr>
              <a:t>NÃO PODERÁ</a:t>
            </a:r>
            <a:r>
              <a:rPr lang="pt-BR" sz="1700" dirty="0" smtClean="0">
                <a:latin typeface="BlissL" panose="02000506030000020004" pitchFamily="2" charset="0"/>
              </a:rPr>
              <a:t>: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1. Discutir ou trocar informações que tratem de ou sugiram:</a:t>
            </a:r>
          </a:p>
          <a:p>
            <a:r>
              <a:rPr lang="pt-BR" sz="1700" dirty="0">
                <a:latin typeface="BlissL" panose="02000506030000020004" pitchFamily="2" charset="0"/>
              </a:rPr>
              <a:t>a) Preços praticados por sua empresa, alterações ou projeções de preços, remarcações, descontos ou política, provisões, condições de crédito ou dados relativos a atribuição de preços, custos, produção, capacidade, inventários, vendas de forma individualizada e outros dados correlatos;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b) </a:t>
            </a:r>
            <a:r>
              <a:rPr lang="pt-BR" sz="1700" dirty="0" smtClean="0">
                <a:latin typeface="BlissL" panose="02000506030000020004" pitchFamily="2" charset="0"/>
              </a:rPr>
              <a:t>Perspectivas </a:t>
            </a:r>
            <a:r>
              <a:rPr lang="pt-BR" sz="1700" dirty="0">
                <a:latin typeface="BlissL" panose="02000506030000020004" pitchFamily="2" charset="0"/>
              </a:rPr>
              <a:t>ou projeções de mercado, capacidade atual ou futura e inventários;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c) Ofertas a serem oferecidas para empreendimentos específicos;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d) assuntos relativos a fornecedores ou clientes individuais reais ou potenciais, que possam ter o efeito de exclusão dos fornecedores ou clientes em questão, de qualquer mercado ou de influenciar a condução dos negócios de empresas com os mesmos;</a:t>
            </a:r>
          </a:p>
          <a:p>
            <a:r>
              <a:rPr lang="pt-BR" sz="1700" dirty="0">
                <a:latin typeface="BlissL" panose="02000506030000020004" pitchFamily="2" charset="0"/>
              </a:rPr>
              <a:t>e) informações sobre onde projeta-se atuar ou deixar de atuar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2. Discutir ou trocar informações, mesmo por brincadeira, relativas aos assuntos acima, durante quaisquer encontros sociais, incidentais a quaisquer reuniões.</a:t>
            </a: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  <a:p>
            <a:r>
              <a:rPr lang="pt-BR" sz="1700" dirty="0">
                <a:latin typeface="BlissL" panose="02000506030000020004" pitchFamily="2" charset="0"/>
              </a:rPr>
              <a:t>A ABRAINC desempenha papel de responsabilidade ética e de boa governança corporativa no setor das incorporadoras e agradece seus associados, autoridades, membros do corpo administrativo, seus consultores e participantes a atenção e respeito às disposições constantes nesta instrução</a:t>
            </a:r>
            <a:r>
              <a:rPr lang="pt-BR" sz="1700" dirty="0" smtClean="0">
                <a:latin typeface="BlissL" panose="02000506030000020004" pitchFamily="2" charset="0"/>
              </a:rPr>
              <a:t>.</a:t>
            </a:r>
            <a:endParaRPr lang="pt-BR" sz="1700" dirty="0">
              <a:latin typeface="BlissL" panose="02000506030000020004" pitchFamily="2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8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26578" y="44624"/>
            <a:ext cx="7397750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145" fontAlgn="base" hangingPunct="0">
              <a:spcAft>
                <a:spcPct val="0"/>
              </a:spcAft>
            </a:pPr>
            <a:r>
              <a:rPr lang="pt-BR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Defesa da Concorrência</a:t>
            </a:r>
            <a:r>
              <a:rPr lang="en-US" sz="24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9878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3665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A Fiança na parcela de juros</a:t>
            </a:r>
          </a:p>
          <a:p>
            <a:endParaRPr lang="pt-BR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prstClr val="black"/>
                </a:solidFill>
                <a:latin typeface="Calibri" panose="020F0502020204030204" pitchFamily="34" charset="0"/>
              </a:rPr>
              <a:t>Reiteramos nossa posição contrária a esta fiança – as incorporadoras não devem afiançar risco de crédito de comprador analisado pela instituição.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prstClr val="black"/>
                </a:solidFill>
                <a:latin typeface="Calibri" panose="020F0502020204030204" pitchFamily="34" charset="0"/>
              </a:rPr>
              <a:t>Assim, reforçamos nossa proposta pela  extinção desta Fiança. Enquanto isso não ocorre, detalhamos em seguida propostas de </a:t>
            </a:r>
            <a:r>
              <a:rPr lang="pt-BR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aperfeiçoamento </a:t>
            </a:r>
            <a:r>
              <a:rPr lang="pt-BR" b="1" dirty="0">
                <a:solidFill>
                  <a:prstClr val="black"/>
                </a:solidFill>
                <a:latin typeface="Calibri" panose="020F0502020204030204" pitchFamily="34" charset="0"/>
              </a:rPr>
              <a:t>imediato nos processos, com foco em</a:t>
            </a:r>
            <a:r>
              <a:rPr lang="pt-BR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:</a:t>
            </a:r>
          </a:p>
          <a:p>
            <a:endParaRPr lang="pt-BR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endParaRPr lang="pt-BR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prstClr val="black"/>
                </a:solidFill>
                <a:latin typeface="Calibri" panose="020F0502020204030204" pitchFamily="34" charset="0"/>
              </a:rPr>
              <a:t>Comunicação adequada aos clientes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prstClr val="black"/>
                </a:solidFill>
                <a:latin typeface="Calibri" panose="020F0502020204030204" pitchFamily="34" charset="0"/>
              </a:rPr>
              <a:t>Mecanismos de cobrança adequada dos clientes</a:t>
            </a: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>
                <a:sym typeface="Arial" pitchFamily="34" charset="0"/>
              </a:rPr>
              <a:t>Comentários Gerais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3329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226794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rgbClr val="808080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rgbClr val="808080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pt-BR" sz="4000" dirty="0">
                <a:solidFill>
                  <a:srgbClr val="808080">
                    <a:lumMod val="60000"/>
                    <a:lumOff val="40000"/>
                  </a:srgb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Juros Contratuais Fase de Obra-Macro Processos </a:t>
            </a:r>
            <a:r>
              <a:rPr lang="pt-BR" sz="4000" dirty="0" smtClean="0">
                <a:solidFill>
                  <a:srgbClr val="808080">
                    <a:lumMod val="60000"/>
                    <a:lumOff val="40000"/>
                  </a:srgb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CEF</a:t>
            </a:r>
            <a:endParaRPr lang="en-US" sz="4000" dirty="0">
              <a:solidFill>
                <a:srgbClr val="808080">
                  <a:lumMod val="60000"/>
                  <a:lumOff val="4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2800" dirty="0">
              <a:solidFill>
                <a:srgbClr val="808080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rgbClr val="808080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rgbClr val="808080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516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5820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just"/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Problema Apontado:</a:t>
            </a:r>
          </a:p>
          <a:p>
            <a:pPr algn="just"/>
            <a:endParaRPr lang="pt-BR" sz="17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Contrato </a:t>
            </a:r>
            <a:r>
              <a:rPr lang="pt-BR" sz="1700" b="1" dirty="0">
                <a:solidFill>
                  <a:srgbClr val="000000"/>
                </a:solidFill>
                <a:latin typeface="Calibri" panose="020F0502020204030204" pitchFamily="34" charset="0"/>
              </a:rPr>
              <a:t>Dúbio – Não está claro que o encargo é do </a:t>
            </a:r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mutuário</a:t>
            </a:r>
          </a:p>
          <a:p>
            <a:pPr algn="just"/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Cláusula 7ª: Dos Encargos Mensais Incidentes Sobre o Financiamento: O pagamento de encargos mensais é devido a partir do mês subsequente à contratação, com vencimento no mesmo dia de assinatura deste instrumento, sendo: </a:t>
            </a:r>
            <a:endParaRPr lang="pt-BR" sz="17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857250" lvl="1" indent="-400050" algn="just">
              <a:buFont typeface="+mj-lt"/>
              <a:buAutoNum type="romanUcPeriod"/>
            </a:pP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Pelo </a:t>
            </a: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Devedor, na contratação, mensalmente, na fase de construção, mediante </a:t>
            </a:r>
            <a:r>
              <a:rPr lang="pt-BR" sz="1700" u="sng" dirty="0">
                <a:solidFill>
                  <a:srgbClr val="000000"/>
                </a:solidFill>
                <a:latin typeface="Calibri" panose="020F0502020204030204" pitchFamily="34" charset="0"/>
              </a:rPr>
              <a:t>DÉBITO </a:t>
            </a: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em conta, que fica desde já </a:t>
            </a: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autorizado.</a:t>
            </a:r>
          </a:p>
          <a:p>
            <a:pPr marL="857250" lvl="1" indent="-400050" algn="just">
              <a:buFont typeface="+mj-lt"/>
              <a:buAutoNum type="romanUcPeriod"/>
            </a:pP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Pela </a:t>
            </a: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Incorporadora/Fiadora, mediante débito em conta de livre movimentação de sua titularidade, na CEF, que fica desde já autorizado</a:t>
            </a: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lvl="1" algn="just"/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Proposta:</a:t>
            </a:r>
          </a:p>
          <a:p>
            <a:pPr algn="just"/>
            <a:endParaRPr lang="pt-BR" sz="17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Revisão </a:t>
            </a:r>
            <a:r>
              <a:rPr lang="pt-BR" sz="1700" b="1" dirty="0">
                <a:solidFill>
                  <a:srgbClr val="000000"/>
                </a:solidFill>
                <a:latin typeface="Calibri" panose="020F0502020204030204" pitchFamily="34" charset="0"/>
              </a:rPr>
              <a:t>do contrato de financiamento - </a:t>
            </a: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segregar cláusula contratual separando as responsabilidades do cliente e da construtora na </a:t>
            </a: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CEF</a:t>
            </a:r>
          </a:p>
          <a:p>
            <a:pPr algn="just"/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Atualmente as informações das obrigações da construtora e mutuário em relação a essa cobrança estão na mesma cláusula e não muito claras. A CEF poderia revisar o texto do contrato, deixando claro para o mutuário suas obrigações mensais.</a:t>
            </a:r>
          </a:p>
          <a:p>
            <a:pPr lvl="1" algn="just"/>
            <a:endParaRPr lang="pt-BR" sz="17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Juros Contratuais Fase de Obra-Macro Processos </a:t>
            </a:r>
            <a:r>
              <a:rPr lang="pt-BR" sz="2400" dirty="0" smtClean="0"/>
              <a:t>CEF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64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398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just"/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Problema Apontado:</a:t>
            </a:r>
          </a:p>
          <a:p>
            <a:pPr algn="just"/>
            <a:endParaRPr lang="pt-BR" sz="17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Falta </a:t>
            </a:r>
            <a:r>
              <a:rPr lang="pt-BR" sz="1700" b="1" dirty="0">
                <a:solidFill>
                  <a:srgbClr val="000000"/>
                </a:solidFill>
                <a:latin typeface="Calibri" panose="020F0502020204030204" pitchFamily="34" charset="0"/>
              </a:rPr>
              <a:t>Comunicação Inicial com os Clientes na </a:t>
            </a:r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Assinatura</a:t>
            </a:r>
          </a:p>
          <a:p>
            <a:pPr algn="just"/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Os clientes não recebem nenhum documento acessível a sua linguagem explicando os procedimentos básicos do processo de aquisição</a:t>
            </a: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algn="just"/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Proposta:</a:t>
            </a:r>
          </a:p>
          <a:p>
            <a:pPr algn="just"/>
            <a:endParaRPr lang="pt-BR" sz="17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As agências </a:t>
            </a:r>
            <a:r>
              <a:rPr lang="pt-BR" sz="1700" b="1" dirty="0">
                <a:solidFill>
                  <a:srgbClr val="000000"/>
                </a:solidFill>
                <a:latin typeface="Calibri" panose="020F0502020204030204" pitchFamily="34" charset="0"/>
              </a:rPr>
              <a:t>deveriam ter a prerrogativa de esclarecer os clientes sobre o financiamento que estão adquirindo</a:t>
            </a:r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algn="just"/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As agências poderiam ter em mãos uma cartilha explicativa, em linguagem coloquial, reforçando a necessidade de se efetuar os pagamentos mensais dos juros durante a fase de obra. Esta cartilha seria distribuída aos clientes, acompanhada de uma explicação da CEF</a:t>
            </a: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Juros Contratuais Fase de Obra-Macro Processos </a:t>
            </a:r>
            <a:r>
              <a:rPr lang="pt-BR" sz="2400" dirty="0" smtClean="0"/>
              <a:t>CEF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750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372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just"/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Problema Apontado:</a:t>
            </a:r>
          </a:p>
          <a:p>
            <a:pPr algn="just"/>
            <a:endParaRPr lang="pt-BR" sz="17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Comunicação </a:t>
            </a:r>
            <a:r>
              <a:rPr lang="pt-BR" sz="1700" b="1" dirty="0">
                <a:solidFill>
                  <a:srgbClr val="000000"/>
                </a:solidFill>
                <a:latin typeface="Calibri" panose="020F0502020204030204" pitchFamily="34" charset="0"/>
              </a:rPr>
              <a:t>Mensal Inadequada com os </a:t>
            </a:r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Clientes</a:t>
            </a:r>
          </a:p>
          <a:p>
            <a:pPr algn="just"/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Envio de correspondência mensal com demonstrativo das últimas prestações pagas e do valor da prestação atual. Não contém código de barras, é somente um comunicado</a:t>
            </a: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algn="just"/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Proposta:</a:t>
            </a:r>
          </a:p>
          <a:p>
            <a:pPr algn="just"/>
            <a:endParaRPr lang="pt-BR" sz="17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Enviar </a:t>
            </a:r>
            <a:r>
              <a:rPr lang="pt-BR" sz="1700" b="1" dirty="0">
                <a:solidFill>
                  <a:srgbClr val="000000"/>
                </a:solidFill>
                <a:latin typeface="Calibri" panose="020F0502020204030204" pitchFamily="34" charset="0"/>
              </a:rPr>
              <a:t>boleto mensal aos clientes da cobrança em fase de </a:t>
            </a:r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obra</a:t>
            </a:r>
          </a:p>
          <a:p>
            <a:pPr algn="just"/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Enviar, além do demonstrativo das ultimas prestações pagas, </a:t>
            </a: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os boletos mensalmente para os clientes. Dar aos clientes com boletos em atraso a possibilidade de gerar uma segunda via, ou fornecer código de </a:t>
            </a: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barras.</a:t>
            </a:r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Juros Contratuais Fase de Obra-Macro Processos </a:t>
            </a:r>
            <a:r>
              <a:rPr lang="pt-BR" sz="2400" dirty="0" smtClean="0"/>
              <a:t>CEF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6805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3989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algn="just"/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Problema Apontado:</a:t>
            </a:r>
          </a:p>
          <a:p>
            <a:pPr algn="just"/>
            <a:endParaRPr lang="pt-BR" sz="17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Canal de Comunicação “De olho na qualidade”</a:t>
            </a:r>
          </a:p>
          <a:p>
            <a:pPr algn="just"/>
            <a:endParaRPr lang="pt-BR" sz="17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Hoje quando um cliente questiona a CEF em seu canal “De olho na Qualidade”, com relação a este pagamento, a CEF o direciona </a:t>
            </a: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para as Incorporadoras. </a:t>
            </a: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Este procedimento confunde o cliente, fazendo-o crer que esta é uma cobrança da Incorporadora.</a:t>
            </a:r>
          </a:p>
          <a:p>
            <a:pPr algn="just"/>
            <a:endParaRPr lang="pt-BR" sz="17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Proposta:</a:t>
            </a:r>
          </a:p>
          <a:p>
            <a:pPr algn="just"/>
            <a:endParaRPr lang="pt-BR" sz="17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CEF orientar o cliente</a:t>
            </a:r>
          </a:p>
          <a:p>
            <a:pPr algn="just"/>
            <a:endParaRPr lang="pt-BR" sz="17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A CEF já em </a:t>
            </a: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seu canal  “de olho  na qualidade</a:t>
            </a: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”, </a:t>
            </a: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quando indagada pelo Cliente sobre esta cobrança, </a:t>
            </a: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orienta ao cliente </a:t>
            </a: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as razões pelas quais tal pagamento </a:t>
            </a: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existe, que </a:t>
            </a: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está previsto em </a:t>
            </a: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contrato </a:t>
            </a: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de </a:t>
            </a: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financiamento, etc</a:t>
            </a:r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Juros Contratuais Fase de Obra-Macro Processos </a:t>
            </a:r>
            <a:r>
              <a:rPr lang="pt-BR" sz="2400" dirty="0" smtClean="0"/>
              <a:t>CEF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7307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36588" y="762000"/>
            <a:ext cx="8111876" cy="441146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4000" dirty="0">
              <a:solidFill>
                <a:srgbClr val="808080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rgbClr val="808080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pt-BR" sz="4000" dirty="0" smtClean="0">
                <a:solidFill>
                  <a:srgbClr val="808080">
                    <a:lumMod val="60000"/>
                    <a:lumOff val="40000"/>
                  </a:srgb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Propostas para evoluções </a:t>
            </a:r>
            <a:r>
              <a:rPr lang="pt-BR" sz="4000" dirty="0">
                <a:solidFill>
                  <a:srgbClr val="808080">
                    <a:lumMod val="60000"/>
                    <a:lumOff val="40000"/>
                  </a:srgb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necessárias no processo de cobrança</a:t>
            </a:r>
            <a:endParaRPr lang="en-US" sz="4000" dirty="0">
              <a:solidFill>
                <a:srgbClr val="808080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rgbClr val="808080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rgbClr val="808080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4000" dirty="0">
              <a:solidFill>
                <a:srgbClr val="808080">
                  <a:lumMod val="50000"/>
                </a:srgb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612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92696"/>
            <a:ext cx="8624887" cy="6097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Alteração de nome de “Taxa de Obra” para “Juros de Financiamento” – </a:t>
            </a: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Nome atual além de confundir o cliente, tem risco jurídico pela natureza do termo “Taxa”</a:t>
            </a:r>
            <a:endParaRPr lang="pt-BR" sz="17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Necessidade </a:t>
            </a:r>
            <a:r>
              <a:rPr lang="pt-BR" sz="1700" b="1" dirty="0">
                <a:solidFill>
                  <a:srgbClr val="000000"/>
                </a:solidFill>
                <a:latin typeface="Calibri" panose="020F0502020204030204" pitchFamily="34" charset="0"/>
              </a:rPr>
              <a:t>de facilitar o pagamento e cobrar dos clientes, antes de cobrar a </a:t>
            </a:r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Construtora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solidFill>
                  <a:srgbClr val="000000"/>
                </a:solidFill>
                <a:latin typeface="Calibri" panose="020F0502020204030204" pitchFamily="34" charset="0"/>
              </a:rPr>
              <a:t>Banco deve cobrar dos clientes durante 90 dias antes de debitar da Construtora</a:t>
            </a:r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A cobrança tem duas finalidades: educar o cliente que a obrigação é com o Banco e estabelecer uma relação mais forte desde a fase de obra, pois quando virar mutuário terá mais disciplina financeira. Negativar com 60 dias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1 tentativa de débito na c/c do cliente no aniversário e outra no final do mês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1700" dirty="0">
                <a:solidFill>
                  <a:srgbClr val="000000"/>
                </a:solidFill>
                <a:latin typeface="Calibri" panose="020F0502020204030204" pitchFamily="34" charset="0"/>
              </a:rPr>
              <a:t>Fazer débitos parciais do cliente, de acordo com o saldo </a:t>
            </a:r>
            <a:r>
              <a:rPr lang="pt-BR" sz="17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disponível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solidFill>
                  <a:srgbClr val="000000"/>
                </a:solidFill>
                <a:latin typeface="Calibri" panose="020F0502020204030204" pitchFamily="34" charset="0"/>
              </a:rPr>
              <a:t>Débito em conta previsto em </a:t>
            </a:r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contrato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solidFill>
                  <a:srgbClr val="000000"/>
                </a:solidFill>
                <a:latin typeface="Calibri" panose="020F0502020204030204" pitchFamily="34" charset="0"/>
              </a:rPr>
              <a:t>Banco enviar boleto mensal aos clientes para </a:t>
            </a:r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cobrança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solidFill>
                  <a:srgbClr val="000000"/>
                </a:solidFill>
                <a:latin typeface="Calibri" panose="020F0502020204030204" pitchFamily="34" charset="0"/>
              </a:rPr>
              <a:t>Disponibilizar na rede de lotéricos a possibilidade do cliente efetuar o pagamento através do CPF e divulgar amplamente essa informação</a:t>
            </a:r>
            <a:r>
              <a:rPr lang="pt-BR" sz="17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700" b="1" dirty="0">
                <a:solidFill>
                  <a:srgbClr val="000000"/>
                </a:solidFill>
                <a:latin typeface="Calibri" panose="020F0502020204030204" pitchFamily="34" charset="0"/>
              </a:rPr>
              <a:t>Disponibilizar aos clientes a possibilidade de efetuar os depósitos na conta corrente via DOC ou TED evitando a necessidade do cliente ter que comparecer mensalmente a agência e enfrentar grandes filas.</a:t>
            </a:r>
            <a:endParaRPr lang="pt-BR" sz="17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just"/>
            <a:endParaRPr lang="pt-BR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8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 smtClean="0"/>
              <a:t>Propostas p/ evoluções </a:t>
            </a:r>
            <a:r>
              <a:rPr lang="pt-BR" sz="2400" dirty="0"/>
              <a:t>necessárias no processo de cobrança</a:t>
            </a:r>
            <a:endParaRPr lang="en-US" sz="2400" dirty="0">
              <a:sym typeface="Arial" pitchFamily="34" charset="0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46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323528" y="1628800"/>
            <a:ext cx="8111876" cy="256480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Informações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</a:t>
            </a:r>
            <a:r>
              <a:rPr lang="en-US" sz="3200" dirty="0" err="1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sobre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 o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setor:</a:t>
            </a:r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  <a:p>
            <a:pPr algn="ctr" defTabSz="914145" hangingPunct="0"/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Helvetica" charset="0"/>
              </a:rPr>
              <a:t>Dados FIPE </a:t>
            </a:r>
          </a:p>
          <a:p>
            <a:pPr algn="ctr" defTabSz="914145" hangingPunct="0"/>
            <a:endParaRPr lang="en-US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42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74625" y="72324"/>
            <a:ext cx="2525167" cy="3795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hangingPunct="0">
              <a:lnSpc>
                <a:spcPct val="90000"/>
              </a:lnSpc>
            </a:pPr>
            <a:r>
              <a:rPr lang="pt-BR" sz="20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Status - FIPE</a:t>
            </a:r>
          </a:p>
        </p:txBody>
      </p:sp>
      <p:sp>
        <p:nvSpPr>
          <p:cNvPr id="39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80026"/>
              </p:ext>
            </p:extLst>
          </p:nvPr>
        </p:nvGraphicFramePr>
        <p:xfrm>
          <a:off x="323526" y="836723"/>
          <a:ext cx="8640961" cy="5668085"/>
        </p:xfrm>
        <a:graphic>
          <a:graphicData uri="http://schemas.openxmlformats.org/drawingml/2006/table">
            <a:tbl>
              <a:tblPr/>
              <a:tblGrid>
                <a:gridCol w="1656186"/>
                <a:gridCol w="2160240"/>
                <a:gridCol w="4824535"/>
              </a:tblGrid>
              <a:tr h="3600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Empresa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 Dados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Comentário sobre contato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Cyrela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MRV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Rodobens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Tecnisa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Tenda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Cury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janeiro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Direcional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janeiro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Rossi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1F497D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janeiro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PDG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janeiro (mas enviou dados agregados e incompletos)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Even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Esser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dados até dezembro de 2014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Gafisa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Brookfield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novembro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Viver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setembro e outubro (mas não dos outros meses)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Yuny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Mandou dados de 09/2014, 11/2014, 01/2015 e 02/2015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Emccamp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dezembro (mas enviou dado do 1º trimestre agregado)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Moura Dubeux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até agosto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HM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dados até março de 2014, janeiro de 2015 e fevereiro de 2015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Trisul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595959"/>
                          </a:solidFill>
                          <a:effectLst/>
                          <a:latin typeface="Calibri" panose="020F0502020204030204" pitchFamily="34" charset="0"/>
                        </a:rPr>
                        <a:t>Enviados Parcialmente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Enviou dados agregados (estamos em contato)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Odebrecht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contato na última semana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Canopus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Patrimar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recente (mas ainda não enviou informações)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Plano &amp; Plano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Tivemos contato (mas ainda não enviou informações)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JHSF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Indicou sua participação a partir de 2015, ainda sem resposta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Andrade Gutierrez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Eztec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Não enviou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 resposta</a:t>
                      </a:r>
                    </a:p>
                  </a:txBody>
                  <a:tcPr marL="7688" marR="7688" marT="76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0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Line 1"/>
          <p:cNvSpPr>
            <a:spLocks noChangeShapeType="1"/>
          </p:cNvSpPr>
          <p:nvPr/>
        </p:nvSpPr>
        <p:spPr bwMode="auto">
          <a:xfrm flipV="1">
            <a:off x="174625" y="548680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pt-BR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242888" y="56351"/>
            <a:ext cx="7397750" cy="4349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400" dirty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Pauta</a:t>
            </a:r>
            <a:endParaRPr lang="en-US" sz="24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15363" name="Rectangle 4"/>
          <p:cNvSpPr>
            <a:spLocks/>
          </p:cNvSpPr>
          <p:nvPr/>
        </p:nvSpPr>
        <p:spPr bwMode="auto">
          <a:xfrm>
            <a:off x="179388" y="908050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3077" name="Retângulo 7"/>
          <p:cNvSpPr>
            <a:spLocks noChangeArrowheads="1"/>
          </p:cNvSpPr>
          <p:nvPr/>
        </p:nvSpPr>
        <p:spPr bwMode="auto">
          <a:xfrm>
            <a:off x="179388" y="620688"/>
            <a:ext cx="8624887" cy="5297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Atualizações</a:t>
            </a:r>
            <a:r>
              <a:rPr lang="pt-BR" sz="1700" dirty="0">
                <a:latin typeface="BlissL" panose="02000506030000020004" pitchFamily="2" charset="0"/>
              </a:rPr>
              <a:t> – </a:t>
            </a:r>
            <a:r>
              <a:rPr lang="pt-BR" sz="1700" dirty="0" smtClean="0">
                <a:latin typeface="BlissL" panose="02000506030000020004" pitchFamily="2" charset="0"/>
              </a:rPr>
              <a:t>16h </a:t>
            </a:r>
            <a:r>
              <a:rPr lang="pt-BR" sz="1700" dirty="0">
                <a:latin typeface="BlissL" panose="02000506030000020004" pitchFamily="2" charset="0"/>
              </a:rPr>
              <a:t>às </a:t>
            </a:r>
            <a:r>
              <a:rPr lang="pt-BR" sz="1700" dirty="0" smtClean="0">
                <a:latin typeface="BlissL" panose="02000506030000020004" pitchFamily="2" charset="0"/>
              </a:rPr>
              <a:t>16:20h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>
                <a:latin typeface="BlissL" panose="02000506030000020004" pitchFamily="2" charset="0"/>
              </a:rPr>
              <a:t>Funding</a:t>
            </a:r>
            <a:r>
              <a:rPr lang="pt-BR" sz="1700" b="1" dirty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-  Mapa 4, exigibilidade, perspectivas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SGA</a:t>
            </a:r>
            <a:r>
              <a:rPr lang="pt-BR" sz="1700" b="1" dirty="0">
                <a:latin typeface="BlissL" panose="02000506030000020004" pitchFamily="2" charset="0"/>
              </a:rPr>
              <a:t>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benchmarks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ARISP, CETIP, Registro Eletrônico, desbloqueio de recursos 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Relatórios Bancários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IFRS- </a:t>
            </a:r>
            <a:r>
              <a:rPr lang="pt-BR" sz="1700" b="1" dirty="0">
                <a:latin typeface="BlissL" panose="02000506030000020004" pitchFamily="2" charset="0"/>
              </a:rPr>
              <a:t>POC </a:t>
            </a:r>
            <a:r>
              <a:rPr lang="pt-BR" sz="1700" dirty="0">
                <a:latin typeface="BlissL" panose="02000506030000020004" pitchFamily="2" charset="0"/>
              </a:rPr>
              <a:t>– mudança na contabilização – reconhecimento nas </a:t>
            </a:r>
            <a:r>
              <a:rPr lang="pt-BR" sz="1700" dirty="0" smtClean="0">
                <a:latin typeface="BlissL" panose="02000506030000020004" pitchFamily="2" charset="0"/>
              </a:rPr>
              <a:t>chaves – 16:20h às 17h</a:t>
            </a: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  <a:endParaRPr lang="pt-BR" sz="1700" b="1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 smtClean="0">
                <a:latin typeface="BlissL" panose="02000506030000020004" pitchFamily="2" charset="0"/>
              </a:rPr>
              <a:t>Modelo </a:t>
            </a:r>
            <a:r>
              <a:rPr lang="pt-BR" sz="1700" b="1" dirty="0">
                <a:latin typeface="BlissL" panose="02000506030000020004" pitchFamily="2" charset="0"/>
              </a:rPr>
              <a:t>de Negócios, </a:t>
            </a:r>
            <a:r>
              <a:rPr lang="pt-BR" sz="1700" b="1" dirty="0" err="1" smtClean="0">
                <a:latin typeface="BlissL" panose="02000506030000020004" pitchFamily="2" charset="0"/>
              </a:rPr>
              <a:t>Distratos</a:t>
            </a:r>
            <a:r>
              <a:rPr lang="pt-BR" sz="1700" b="1" dirty="0" smtClean="0">
                <a:latin typeface="BlissL" panose="02000506030000020004" pitchFamily="2" charset="0"/>
              </a:rPr>
              <a:t>, Crédito PF, estoques </a:t>
            </a:r>
            <a:r>
              <a:rPr lang="pt-BR" sz="1700" dirty="0" smtClean="0">
                <a:latin typeface="BlissL" panose="02000506030000020004" pitchFamily="2" charset="0"/>
              </a:rPr>
              <a:t>– 17h às 17:40h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Modelo de Vendas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Modelo atualizado – Piloto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 - apresentação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b="1" dirty="0">
                <a:latin typeface="BlissL" panose="02000506030000020004" pitchFamily="2" charset="0"/>
              </a:rPr>
              <a:t>Informações FIPE – apresentação de relatório </a:t>
            </a:r>
            <a:r>
              <a:rPr lang="pt-BR" sz="1700" dirty="0">
                <a:latin typeface="BlissL" panose="02000506030000020004" pitchFamily="2" charset="0"/>
              </a:rPr>
              <a:t>– </a:t>
            </a:r>
            <a:r>
              <a:rPr lang="pt-BR" sz="1700" dirty="0" smtClean="0">
                <a:latin typeface="BlissL" panose="02000506030000020004" pitchFamily="2" charset="0"/>
              </a:rPr>
              <a:t>17:40h </a:t>
            </a:r>
            <a:r>
              <a:rPr lang="pt-BR" sz="1700" dirty="0">
                <a:latin typeface="BlissL" panose="02000506030000020004" pitchFamily="2" charset="0"/>
              </a:rPr>
              <a:t>às </a:t>
            </a:r>
            <a:r>
              <a:rPr lang="pt-BR" sz="1700" dirty="0" smtClean="0">
                <a:latin typeface="BlissL" panose="02000506030000020004" pitchFamily="2" charset="0"/>
              </a:rPr>
              <a:t>18h 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r>
              <a:rPr lang="pt-BR" sz="1700" dirty="0">
                <a:latin typeface="BlissL" panose="02000506030000020004" pitchFamily="2" charset="0"/>
              </a:rPr>
              <a:t> 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1</a:t>
            </a:r>
          </a:p>
        </p:txBody>
      </p:sp>
      <p:sp>
        <p:nvSpPr>
          <p:cNvPr id="12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182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0" y="6469166"/>
            <a:ext cx="5181600" cy="388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1600" dirty="0">
              <a:solidFill>
                <a:prstClr val="white"/>
              </a:solidFill>
              <a:latin typeface="Trebuchet MS"/>
              <a:cs typeface="+mn-cs"/>
            </a:endParaRPr>
          </a:p>
        </p:txBody>
      </p:sp>
      <p:pic>
        <p:nvPicPr>
          <p:cNvPr id="9" name="Imagem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1710180" y="2065111"/>
            <a:ext cx="710737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2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Indicadores </a:t>
            </a:r>
            <a:r>
              <a:rPr lang="pt-BR" sz="3400" b="1" dirty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de </a:t>
            </a:r>
            <a:r>
              <a:rPr lang="pt-BR" sz="3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Mercado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3400" b="1" dirty="0" smtClean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srgbClr val="0F6FC6">
                    <a:lumMod val="50000"/>
                  </a:srgbClr>
                </a:solidFill>
                <a:latin typeface="Trebuchet MS"/>
                <a:cs typeface="+mn-cs"/>
              </a:rPr>
              <a:t>24/03/2015</a:t>
            </a:r>
            <a:endParaRPr lang="pt-BR" sz="2400" b="1" dirty="0">
              <a:solidFill>
                <a:srgbClr val="0F6FC6">
                  <a:lumMod val="50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sz="2000" dirty="0" smtClean="0">
              <a:solidFill>
                <a:srgbClr val="0F6FC6">
                  <a:lumMod val="75000"/>
                </a:srgbClr>
              </a:solidFill>
              <a:latin typeface="Trebuchet MS"/>
              <a:cs typeface="+mn-cs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111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Introdução</a:t>
            </a:r>
            <a:endParaRPr lang="en-US" sz="2800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1683881" y="3564495"/>
            <a:ext cx="65584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Os dados apresentados cobrem o período de jan/2014 – jan/2015 e contêm informações de até 9 empresas.</a:t>
            </a:r>
          </a:p>
        </p:txBody>
      </p:sp>
      <p:sp>
        <p:nvSpPr>
          <p:cNvPr id="14" name="Elipse 13"/>
          <p:cNvSpPr/>
          <p:nvPr/>
        </p:nvSpPr>
        <p:spPr>
          <a:xfrm>
            <a:off x="1258262" y="205416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white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1683881" y="1932307"/>
            <a:ext cx="6558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prstClr val="black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Este é um relatório sintético onde são apresentados indicadores selecionados</a:t>
            </a:r>
          </a:p>
        </p:txBody>
      </p:sp>
      <p:sp>
        <p:nvSpPr>
          <p:cNvPr id="19" name="Elipse 18"/>
          <p:cNvSpPr/>
          <p:nvPr/>
        </p:nvSpPr>
        <p:spPr>
          <a:xfrm>
            <a:off x="1258262" y="3691957"/>
            <a:ext cx="228600" cy="228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6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58741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pt-BR" sz="3100" dirty="0" smtClean="0"/>
              <a:t/>
            </a:r>
            <a:br>
              <a:rPr lang="pt-BR" sz="3100" dirty="0" smtClean="0"/>
            </a:br>
            <a:r>
              <a:rPr lang="pt-BR" sz="2700" dirty="0" smtClean="0"/>
              <a:t>Unidades Lançadas</a:t>
            </a:r>
            <a:r>
              <a:rPr lang="pt-BR" sz="3600" dirty="0">
                <a:solidFill>
                  <a:srgbClr val="FF0000"/>
                </a:solidFill>
              </a:rPr>
              <a:t/>
            </a:r>
            <a:br>
              <a:rPr lang="pt-BR" sz="3600" dirty="0">
                <a:solidFill>
                  <a:srgbClr val="FF0000"/>
                </a:solidFill>
              </a:rPr>
            </a:br>
            <a:endParaRPr lang="pt-BR"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1008185" y="1524001"/>
          <a:ext cx="7291753" cy="2883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055077" y="4818185"/>
            <a:ext cx="1934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Empresas consideradas: 9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01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2389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VGV Lançado (R$ bilhões)</a:t>
            </a:r>
            <a:endParaRPr lang="pt-BR" dirty="0"/>
          </a:p>
        </p:txBody>
      </p:sp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914399" y="1500554"/>
          <a:ext cx="7373815" cy="2895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055077" y="4818185"/>
            <a:ext cx="1934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Empresas consideradas: 9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43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0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6825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Unidades Vendidas</a:t>
            </a:r>
            <a:endParaRPr lang="pt-BR"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914399" y="1500554"/>
          <a:ext cx="7373815" cy="2918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055077" y="4818185"/>
            <a:ext cx="1934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Empresas consideradas: 9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44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49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2389"/>
            <a:ext cx="7772400" cy="639762"/>
          </a:xfrm>
        </p:spPr>
        <p:txBody>
          <a:bodyPr>
            <a:normAutofit/>
          </a:bodyPr>
          <a:lstStyle/>
          <a:p>
            <a:r>
              <a:rPr lang="pt-BR" dirty="0" smtClean="0"/>
              <a:t>Valor das Vendas (R$ bilhões)</a:t>
            </a:r>
            <a:endParaRPr lang="pt-BR"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914400" y="1512277"/>
          <a:ext cx="7385538" cy="2907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055077" y="4818185"/>
            <a:ext cx="1934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Empresas consideradas: 9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45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94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02844"/>
            <a:ext cx="7772400" cy="795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Total de unidades ofertadas</a:t>
            </a:r>
            <a:endParaRPr lang="pt-BR" dirty="0"/>
          </a:p>
        </p:txBody>
      </p:sp>
      <p:graphicFrame>
        <p:nvGraphicFramePr>
          <p:cNvPr id="7" name="Gráfico 6"/>
          <p:cNvGraphicFramePr>
            <a:graphicFrameLocks/>
          </p:cNvGraphicFramePr>
          <p:nvPr>
            <p:extLst/>
          </p:nvPr>
        </p:nvGraphicFramePr>
        <p:xfrm>
          <a:off x="914400" y="1500554"/>
          <a:ext cx="7373816" cy="2883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1055077" y="4818185"/>
            <a:ext cx="19343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100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Empresas consideradas: 7</a:t>
            </a:r>
            <a:endParaRPr lang="pt-BR" sz="11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46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83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Vendas/Oferta (unidades)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Empresas consideradas: 7</a:t>
            </a:r>
            <a:endParaRPr lang="pt-BR" sz="12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/>
          </p:nvPr>
        </p:nvGraphicFramePr>
        <p:xfrm>
          <a:off x="1196799" y="4993077"/>
          <a:ext cx="1966156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6156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Média</a:t>
                      </a:r>
                      <a:r>
                        <a:rPr lang="pt-BR" sz="1100" b="0" u="none" strike="noStrike" baseline="0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últimos 12 meses</a:t>
                      </a:r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: 11%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Gráfico 13"/>
          <p:cNvGraphicFramePr>
            <a:graphicFrameLocks/>
          </p:cNvGraphicFramePr>
          <p:nvPr>
            <p:extLst/>
          </p:nvPr>
        </p:nvGraphicFramePr>
        <p:xfrm>
          <a:off x="914400" y="1500553"/>
          <a:ext cx="7385538" cy="3106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815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399" y="274638"/>
            <a:ext cx="8229601" cy="639762"/>
          </a:xfrm>
        </p:spPr>
        <p:txBody>
          <a:bodyPr>
            <a:noAutofit/>
          </a:bodyPr>
          <a:lstStyle/>
          <a:p>
            <a:r>
              <a:rPr lang="pt-BR" sz="2200" dirty="0" smtClean="0"/>
              <a:t>Lançamentos/Vendas (unidades - média móvel de 3 meses)</a:t>
            </a:r>
            <a:endParaRPr lang="pt-BR" sz="2200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Empresas consideradas: 9</a:t>
            </a:r>
            <a:endParaRPr lang="pt-BR" sz="12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/>
          </p:nvPr>
        </p:nvGraphicFramePr>
        <p:xfrm>
          <a:off x="1214384" y="4993281"/>
          <a:ext cx="2358879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58879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Acumulado </a:t>
                      </a:r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últimos 12 meses: 59%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Gráfico 12"/>
          <p:cNvGraphicFramePr>
            <a:graphicFrameLocks/>
          </p:cNvGraphicFramePr>
          <p:nvPr>
            <p:extLst/>
          </p:nvPr>
        </p:nvGraphicFramePr>
        <p:xfrm>
          <a:off x="914400" y="1512279"/>
          <a:ext cx="7397263" cy="3165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066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Distratos</a:t>
            </a:r>
            <a:r>
              <a:rPr lang="pt-BR" dirty="0" smtClean="0"/>
              <a:t>/Entregas </a:t>
            </a:r>
            <a:r>
              <a:rPr lang="pt-BR" sz="2000" dirty="0" smtClean="0"/>
              <a:t>(unidades - média móvel de 3 meses)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49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231899" y="5028230"/>
          <a:ext cx="2542932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2932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Acumulado</a:t>
                      </a:r>
                      <a:r>
                        <a:rPr lang="pt-BR" sz="1100" b="0" u="none" strike="noStrike" baseline="0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últimos 12 meses</a:t>
                      </a:r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: 33%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5146106" y="1862280"/>
            <a:ext cx="2068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2400" dirty="0" smtClean="0">
                <a:solidFill>
                  <a:srgbClr val="FF0000"/>
                </a:solidFill>
                <a:latin typeface="Trebuchet MS"/>
                <a:cs typeface="+mn-cs"/>
              </a:rPr>
              <a:t>Acumulado 12 ou 3 meses</a:t>
            </a:r>
          </a:p>
        </p:txBody>
      </p:sp>
      <p:graphicFrame>
        <p:nvGraphicFramePr>
          <p:cNvPr id="13" name="Gráfico 12"/>
          <p:cNvGraphicFramePr>
            <a:graphicFrameLocks/>
          </p:cNvGraphicFramePr>
          <p:nvPr>
            <p:extLst/>
          </p:nvPr>
        </p:nvGraphicFramePr>
        <p:xfrm>
          <a:off x="914400" y="1535724"/>
          <a:ext cx="7385538" cy="3176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7152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35" t="-751" b="53427"/>
          <a:stretch/>
        </p:blipFill>
        <p:spPr>
          <a:xfrm>
            <a:off x="6715866" y="-171400"/>
            <a:ext cx="2536654" cy="33773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>
            <a:off x="-5424" y="5879052"/>
            <a:ext cx="905016" cy="998113"/>
          </a:xfrm>
          <a:prstGeom prst="rect">
            <a:avLst/>
          </a:prstGeom>
        </p:spPr>
      </p:pic>
      <p:sp>
        <p:nvSpPr>
          <p:cNvPr id="2" name="Rectangle 2"/>
          <p:cNvSpPr>
            <a:spLocks/>
          </p:cNvSpPr>
          <p:nvPr/>
        </p:nvSpPr>
        <p:spPr bwMode="auto">
          <a:xfrm>
            <a:off x="611560" y="1988840"/>
            <a:ext cx="7697787" cy="1579916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/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  <a:p>
            <a:pPr algn="ctr" defTabSz="914145" hangingPunct="0"/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Atualizações</a:t>
            </a:r>
          </a:p>
          <a:p>
            <a:pPr algn="ctr" defTabSz="914145" hangingPunct="0"/>
            <a:r>
              <a:rPr lang="pt-BR" sz="3200" dirty="0" err="1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Funding</a:t>
            </a:r>
            <a:r>
              <a:rPr lang="pt-BR" sz="3200" dirty="0" smtClean="0">
                <a:solidFill>
                  <a:schemeClr val="bg2">
                    <a:lumMod val="50000"/>
                  </a:schemeClr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, SGA, Registros, Relatórios Bancários</a:t>
            </a:r>
            <a:endParaRPr lang="pt-BR" sz="3200" dirty="0">
              <a:solidFill>
                <a:schemeClr val="bg2">
                  <a:lumMod val="50000"/>
                </a:schemeClr>
              </a:solidFill>
              <a:latin typeface="BlissEB" panose="02000506050000020004" pitchFamily="2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98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Distratos</a:t>
            </a:r>
            <a:r>
              <a:rPr lang="pt-BR" dirty="0" smtClean="0"/>
              <a:t>/Oferta </a:t>
            </a:r>
            <a:r>
              <a:rPr lang="pt-BR" sz="2000" dirty="0" smtClean="0"/>
              <a:t>(unidades - média móvel de 3 meses)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50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Empresas consideradas: 7</a:t>
            </a:r>
            <a:endParaRPr lang="pt-BR" sz="12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/>
          </p:nvPr>
        </p:nvGraphicFramePr>
        <p:xfrm>
          <a:off x="1231899" y="5028230"/>
          <a:ext cx="2542932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2932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Acumulado</a:t>
                      </a:r>
                      <a:r>
                        <a:rPr lang="pt-BR" sz="1100" b="0" u="none" strike="noStrike" baseline="0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últimos 12 meses</a:t>
                      </a:r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: 3,9%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/>
          </p:nvPr>
        </p:nvGraphicFramePr>
        <p:xfrm>
          <a:off x="914400" y="1441938"/>
          <a:ext cx="7390302" cy="3247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280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63944"/>
            <a:ext cx="7772400" cy="631208"/>
          </a:xfrm>
        </p:spPr>
        <p:txBody>
          <a:bodyPr>
            <a:normAutofit fontScale="90000"/>
          </a:bodyPr>
          <a:lstStyle/>
          <a:p>
            <a:r>
              <a:rPr lang="pt-BR" sz="3200" dirty="0" smtClean="0"/>
              <a:t/>
            </a:r>
            <a:br>
              <a:rPr lang="pt-BR" sz="3200" dirty="0" smtClean="0"/>
            </a:br>
            <a:r>
              <a:rPr lang="pt-BR" sz="2700" dirty="0" smtClean="0"/>
              <a:t>Taxa de Inadimplência </a:t>
            </a:r>
            <a:r>
              <a:rPr lang="pt-BR" sz="1600" dirty="0" smtClean="0"/>
              <a:t>(Saldo em atraso potencial/Saldo credor – R$)</a:t>
            </a:r>
            <a:r>
              <a:rPr lang="pt-BR" sz="3200" dirty="0" smtClean="0">
                <a:solidFill>
                  <a:srgbClr val="FF0000"/>
                </a:solidFill>
              </a:rPr>
              <a:t/>
            </a:r>
            <a:br>
              <a:rPr lang="pt-BR" sz="3200" dirty="0" smtClean="0">
                <a:solidFill>
                  <a:srgbClr val="FF0000"/>
                </a:solidFill>
              </a:rPr>
            </a:br>
            <a:endParaRPr lang="pt-BR" sz="3200" dirty="0">
              <a:solidFill>
                <a:srgbClr val="FF0000"/>
              </a:solidFill>
            </a:endParaRPr>
          </a:p>
        </p:txBody>
      </p:sp>
      <p:graphicFrame>
        <p:nvGraphicFramePr>
          <p:cNvPr id="11" name="Gráfico 10"/>
          <p:cNvGraphicFramePr>
            <a:graphicFrameLocks/>
          </p:cNvGraphicFramePr>
          <p:nvPr>
            <p:extLst/>
          </p:nvPr>
        </p:nvGraphicFramePr>
        <p:xfrm>
          <a:off x="914400" y="1488831"/>
          <a:ext cx="7373815" cy="326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/>
          </p:nvPr>
        </p:nvGraphicFramePr>
        <p:xfrm>
          <a:off x="1278687" y="4993076"/>
          <a:ext cx="1966156" cy="209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6156"/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Média</a:t>
                      </a:r>
                      <a:r>
                        <a:rPr lang="pt-BR" sz="1100" b="0" u="none" strike="noStrike" baseline="0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 últimos 12 meses</a:t>
                      </a:r>
                      <a:r>
                        <a:rPr lang="pt-BR" sz="1100" b="0" u="none" strike="noStrike" dirty="0" smtClean="0">
                          <a:effectLst/>
                          <a:latin typeface="Segoe UI" pitchFamily="34" charset="0"/>
                          <a:ea typeface="Segoe UI" pitchFamily="34" charset="0"/>
                          <a:cs typeface="Segoe UI" pitchFamily="34" charset="0"/>
                        </a:rPr>
                        <a:t>: 12%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itchFamily="34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</a:tr>
            </a:tbl>
          </a:graphicData>
        </a:graphic>
      </p:graphicFrame>
      <p:sp>
        <p:nvSpPr>
          <p:cNvPr id="14" name="CaixaDeTexto 13"/>
          <p:cNvSpPr txBox="1"/>
          <p:nvPr/>
        </p:nvSpPr>
        <p:spPr>
          <a:xfrm>
            <a:off x="914400" y="914400"/>
            <a:ext cx="1941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pt-BR" sz="1200" dirty="0" smtClean="0">
                <a:solidFill>
                  <a:prstClr val="black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Empresas consideradas: 8</a:t>
            </a:r>
            <a:endParaRPr lang="pt-BR" sz="1200" dirty="0">
              <a:solidFill>
                <a:prstClr val="black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156944" y="6362700"/>
            <a:ext cx="838200" cy="365125"/>
          </a:xfrm>
        </p:spPr>
        <p:txBody>
          <a:bodyPr/>
          <a:lstStyle/>
          <a:p>
            <a:pPr algn="r"/>
            <a:fld id="{EA9EFE93-F287-4331-B820-9EE2079A43EA}" type="slidenum">
              <a:rPr lang="en-US" smtClean="0">
                <a:solidFill>
                  <a:prstClr val="white"/>
                </a:solidFill>
              </a:rPr>
              <a:pPr algn="r"/>
              <a:t>51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93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pt-BR">
              <a:solidFill>
                <a:prstClr val="black"/>
              </a:solidFill>
              <a:latin typeface="Trebuchet MS"/>
              <a:cs typeface="+mn-cs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959429" y="2191260"/>
            <a:ext cx="631767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 Zylberstajn</a:t>
            </a:r>
            <a:endParaRPr lang="pt-BR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ezylberstajn@fipe.org.br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Bruno Oliva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boliva@fipe.org.br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Alison Oliveira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lison.oliveira@fipe.org.br</a:t>
            </a:r>
            <a:endParaRPr lang="pt-BR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pt-BR" sz="2400" b="1" dirty="0" smtClean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(11) 3767-1764</a:t>
            </a:r>
            <a:endParaRPr lang="pt-BR" sz="24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pt-BR" dirty="0" smtClea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47" y="318655"/>
            <a:ext cx="1409700" cy="1219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28" y="548089"/>
            <a:ext cx="3327262" cy="7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Funding</a:t>
            </a: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 - Poupança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668714"/>
            <a:ext cx="8624887" cy="5035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 smtClean="0">
                <a:latin typeface="BlissL" panose="02000506030000020004" pitchFamily="2" charset="0"/>
              </a:rPr>
              <a:t>Situação da Exigibilidade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ABECIP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2014 – saldo R$ 522 bilhões – captação líquida de R$ 23 bi no ano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</a:t>
            </a:r>
            <a:r>
              <a:rPr lang="pt-BR" sz="1700" dirty="0" smtClean="0">
                <a:latin typeface="BlissL" panose="02000506030000020004" pitchFamily="2" charset="0"/>
              </a:rPr>
              <a:t>umprimento Santander e Caixa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Alternativas 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LIGs</a:t>
            </a:r>
            <a:r>
              <a:rPr lang="pt-BR" sz="1700" dirty="0" smtClean="0">
                <a:latin typeface="BlissL" panose="02000506030000020004" pitchFamily="2" charset="0"/>
              </a:rPr>
              <a:t> – longo prazo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Compulsório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</a:t>
            </a:r>
            <a:r>
              <a:rPr lang="pt-BR" sz="1700" dirty="0" smtClean="0">
                <a:latin typeface="BlissL" panose="02000506030000020004" pitchFamily="2" charset="0"/>
              </a:rPr>
              <a:t>ampanhas de estímulos à captação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FGTS – aumento dos limites desafogando Poupança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Luiz Antônio França - Diretoria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err="1" smtClean="0">
                <a:latin typeface="BlissL" panose="02000506030000020004" pitchFamily="2" charset="0"/>
              </a:rPr>
              <a:t>LCIs</a:t>
            </a:r>
            <a:r>
              <a:rPr lang="pt-BR" sz="1700" dirty="0" smtClean="0">
                <a:latin typeface="BlissL" panose="02000506030000020004" pitchFamily="2" charset="0"/>
              </a:rPr>
              <a:t> -  manutenção da isenção fiscal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Outras fontes de </a:t>
            </a:r>
            <a:r>
              <a:rPr lang="pt-BR" sz="1700" dirty="0" err="1" smtClean="0">
                <a:latin typeface="BlissL" panose="02000506030000020004" pitchFamily="2" charset="0"/>
              </a:rPr>
              <a:t>funding</a:t>
            </a:r>
            <a:r>
              <a:rPr lang="pt-BR" sz="1700" dirty="0" smtClean="0">
                <a:latin typeface="BlissL" panose="02000506030000020004" pitchFamily="2" charset="0"/>
              </a:rPr>
              <a:t> – FGTS, FAR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 smtClean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2</a:t>
            </a:r>
            <a:endParaRPr lang="en-US" sz="105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246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79512" y="141393"/>
            <a:ext cx="8696325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pt-BR" sz="2000" dirty="0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rPr>
              <a:t>SGA – Benchmark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4101" name="Retângulo 7"/>
          <p:cNvSpPr>
            <a:spLocks noChangeArrowheads="1"/>
          </p:cNvSpPr>
          <p:nvPr/>
        </p:nvSpPr>
        <p:spPr bwMode="auto">
          <a:xfrm>
            <a:off x="314328" y="668714"/>
            <a:ext cx="8624887" cy="5281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dirty="0">
                <a:latin typeface="BlissL" panose="02000506030000020004" pitchFamily="2" charset="0"/>
              </a:rPr>
              <a:t>Comparativo levando em conta fase do ciclo da </a:t>
            </a:r>
            <a:r>
              <a:rPr lang="pt-BR" sz="1700" dirty="0" smtClean="0">
                <a:latin typeface="BlissL" panose="02000506030000020004" pitchFamily="2" charset="0"/>
              </a:rPr>
              <a:t>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dirty="0" smtClean="0">
                <a:latin typeface="BlissL" panose="02000506030000020004" pitchFamily="2" charset="0"/>
              </a:rPr>
              <a:t>1 - </a:t>
            </a:r>
            <a:r>
              <a:rPr lang="pt-BR" sz="1700" b="1" dirty="0" smtClean="0">
                <a:latin typeface="BlissL" panose="02000506030000020004" pitchFamily="2" charset="0"/>
              </a:rPr>
              <a:t>Abordagem simplificada </a:t>
            </a:r>
            <a:r>
              <a:rPr lang="pt-BR" sz="1700" dirty="0" smtClean="0">
                <a:latin typeface="BlissL" panose="02000506030000020004" pitchFamily="2" charset="0"/>
              </a:rPr>
              <a:t>- Contas </a:t>
            </a:r>
            <a:r>
              <a:rPr lang="pt-BR" sz="1700" dirty="0">
                <a:latin typeface="BlissL" panose="02000506030000020004" pitchFamily="2" charset="0"/>
              </a:rPr>
              <a:t>a Pagar, Crédito, Repasse, Tesouraria, </a:t>
            </a:r>
            <a:r>
              <a:rPr lang="pt-BR" sz="1700" dirty="0" smtClean="0">
                <a:latin typeface="BlissL" panose="02000506030000020004" pitchFamily="2" charset="0"/>
              </a:rPr>
              <a:t>Contabilidade)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Informações </a:t>
            </a:r>
            <a:r>
              <a:rPr lang="pt-BR" sz="1700" dirty="0">
                <a:latin typeface="BlissL" panose="02000506030000020004" pitchFamily="2" charset="0"/>
              </a:rPr>
              <a:t>de </a:t>
            </a:r>
            <a:r>
              <a:rPr lang="pt-BR" sz="1700" dirty="0" err="1">
                <a:latin typeface="BlissL" panose="02000506030000020004" pitchFamily="2" charset="0"/>
              </a:rPr>
              <a:t>headcount</a:t>
            </a:r>
            <a:r>
              <a:rPr lang="pt-BR" sz="1700" dirty="0">
                <a:latin typeface="BlissL" panose="02000506030000020004" pitchFamily="2" charset="0"/>
              </a:rPr>
              <a:t>, custos de pessoal e custos diretos </a:t>
            </a:r>
            <a:r>
              <a:rPr lang="pt-BR" sz="1700" dirty="0" smtClean="0">
                <a:latin typeface="BlissL" panose="02000506030000020004" pitchFamily="2" charset="0"/>
              </a:rPr>
              <a:t>com métricas </a:t>
            </a:r>
            <a:r>
              <a:rPr lang="pt-BR" sz="1700" dirty="0">
                <a:latin typeface="BlissL" panose="02000506030000020004" pitchFamily="2" charset="0"/>
              </a:rPr>
              <a:t>relacionadas </a:t>
            </a:r>
            <a:r>
              <a:rPr lang="pt-BR" sz="1700" dirty="0" smtClean="0">
                <a:latin typeface="BlissL" panose="02000506030000020004" pitchFamily="2" charset="0"/>
              </a:rPr>
              <a:t>- número </a:t>
            </a:r>
            <a:r>
              <a:rPr lang="pt-BR" sz="1700" dirty="0">
                <a:latin typeface="BlissL" panose="02000506030000020004" pitchFamily="2" charset="0"/>
              </a:rPr>
              <a:t>de títulos pagos, carteira de clientes, repasses/ano, número de contas correntes, número de </a:t>
            </a:r>
            <a:r>
              <a:rPr lang="pt-BR" sz="1700" dirty="0" err="1" smtClean="0">
                <a:latin typeface="BlissL" panose="02000506030000020004" pitchFamily="2" charset="0"/>
              </a:rPr>
              <a:t>SPEs</a:t>
            </a:r>
            <a:r>
              <a:rPr lang="pt-BR" sz="1700" dirty="0">
                <a:latin typeface="BlissL" panose="02000506030000020004" pitchFamily="2" charset="0"/>
              </a:rPr>
              <a:t>)</a:t>
            </a:r>
          </a:p>
          <a:p>
            <a:r>
              <a:rPr lang="pt-BR" sz="1600" dirty="0"/>
              <a:t> </a:t>
            </a:r>
          </a:p>
          <a:p>
            <a:r>
              <a:rPr lang="pt-BR" sz="1700" dirty="0" smtClean="0">
                <a:latin typeface="BlissL" panose="02000506030000020004" pitchFamily="2" charset="0"/>
              </a:rPr>
              <a:t>2 - </a:t>
            </a:r>
            <a:r>
              <a:rPr lang="pt-BR" sz="1700" b="1" dirty="0" smtClean="0">
                <a:latin typeface="BlissL" panose="02000506030000020004" pitchFamily="2" charset="0"/>
              </a:rPr>
              <a:t>Escopo </a:t>
            </a:r>
            <a:r>
              <a:rPr lang="pt-BR" sz="1700" b="1" dirty="0">
                <a:latin typeface="BlissL" panose="02000506030000020004" pitchFamily="2" charset="0"/>
              </a:rPr>
              <a:t>abrangente </a:t>
            </a:r>
            <a:r>
              <a:rPr lang="pt-BR" sz="1700" dirty="0">
                <a:latin typeface="BlissL" panose="02000506030000020004" pitchFamily="2" charset="0"/>
              </a:rPr>
              <a:t>(custos dos principais processos de uma incorporadora)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Confidencialidade e </a:t>
            </a:r>
            <a:r>
              <a:rPr lang="pt-BR" sz="1700" dirty="0" smtClean="0">
                <a:latin typeface="BlissL" panose="02000506030000020004" pitchFamily="2" charset="0"/>
              </a:rPr>
              <a:t>complexidade – consultoria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FIPE´- verificar interesse, capacitação, sinergias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Roland Berger. Big4, outras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Piloto: grupo limitado de incorporadoras (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, Rossi, Tecnisa, Brookfield, Gafisa)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Extensão às demais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Grupo </a:t>
            </a:r>
            <a:r>
              <a:rPr lang="pt-BR" sz="1700" dirty="0">
                <a:latin typeface="BlissL" panose="02000506030000020004" pitchFamily="2" charset="0"/>
              </a:rPr>
              <a:t>de trabalho -definições e acompanhamento (3 a 4 </a:t>
            </a:r>
            <a:r>
              <a:rPr lang="pt-BR" sz="1700" dirty="0" smtClean="0">
                <a:latin typeface="BlissL" panose="02000506030000020004" pitchFamily="2" charset="0"/>
              </a:rPr>
              <a:t>pessoas)</a:t>
            </a:r>
          </a:p>
          <a:p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Diretoria: encaminhamento</a:t>
            </a:r>
            <a:r>
              <a:rPr lang="pt-BR" sz="1700" dirty="0">
                <a:latin typeface="BlissL" panose="02000506030000020004" pitchFamily="2" charset="0"/>
              </a:rPr>
              <a:t>, para aprovação da </a:t>
            </a:r>
            <a:r>
              <a:rPr lang="pt-BR" sz="1700" dirty="0" smtClean="0">
                <a:latin typeface="BlissL" panose="02000506030000020004" pitchFamily="2" charset="0"/>
              </a:rPr>
              <a:t>iniciativa</a:t>
            </a:r>
            <a:endParaRPr lang="pt-BR" sz="1700" dirty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  <a:p>
            <a:endParaRPr lang="pt-BR" sz="1700" b="1" dirty="0" smtClean="0">
              <a:latin typeface="BlissL" panose="02000506030000020004" pitchFamily="2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3</a:t>
            </a:r>
          </a:p>
        </p:txBody>
      </p:sp>
      <p:sp>
        <p:nvSpPr>
          <p:cNvPr id="14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388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179512" y="620688"/>
            <a:ext cx="8624887" cy="555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r>
              <a:rPr lang="pt-BR" sz="1700" b="1" dirty="0" smtClean="0">
                <a:latin typeface="BlissL" panose="02000506030000020004" pitchFamily="2" charset="0"/>
              </a:rPr>
              <a:t>Registro </a:t>
            </a:r>
            <a:r>
              <a:rPr lang="pt-BR" sz="1700" b="1" dirty="0">
                <a:latin typeface="BlissL" panose="02000506030000020004" pitchFamily="2" charset="0"/>
              </a:rPr>
              <a:t>Eletrônico </a:t>
            </a:r>
            <a:r>
              <a:rPr lang="pt-BR" sz="1700" b="1" dirty="0" smtClean="0">
                <a:latin typeface="BlissL" panose="02000506030000020004" pitchFamily="2" charset="0"/>
              </a:rPr>
              <a:t> - </a:t>
            </a:r>
            <a:r>
              <a:rPr lang="pt-BR" sz="1700" dirty="0" smtClean="0">
                <a:latin typeface="BlissL" panose="02000506030000020004" pitchFamily="2" charset="0"/>
              </a:rPr>
              <a:t>fluxo eletrônico de extrato (e não contrato) para Registro</a:t>
            </a:r>
            <a:r>
              <a:rPr lang="pt-BR" sz="1700" b="1" dirty="0">
                <a:latin typeface="BlissL" panose="02000506030000020004" pitchFamily="2" charset="0"/>
              </a:rPr>
              <a:t> 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ARISP: </a:t>
            </a:r>
            <a:r>
              <a:rPr lang="pt-BR" sz="1700" dirty="0">
                <a:latin typeface="BlissL" panose="02000506030000020004" pitchFamily="2" charset="0"/>
              </a:rPr>
              <a:t>Registro Eletrônico pronto em SP, ES, PE, RO, MS, MT, PA, SC e RS.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Assinaturas</a:t>
            </a:r>
            <a:r>
              <a:rPr lang="pt-BR" sz="1700" dirty="0">
                <a:latin typeface="BlissL" panose="02000506030000020004" pitchFamily="2" charset="0"/>
              </a:rPr>
              <a:t>, guarda de documentos, quadro-resumo eletrônico regulamentado, inclusão de Consórcio e CCI ok. Bancos e cartórios: não há obstáculos – falta tratamento de exceções, que só com o início de implementação poderão ter seu tratamento finalizado.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CETIP </a:t>
            </a:r>
            <a:r>
              <a:rPr lang="pt-BR" sz="1700" dirty="0">
                <a:latin typeface="BlissL" panose="02000506030000020004" pitchFamily="2" charset="0"/>
              </a:rPr>
              <a:t>com ARISP e ABECIP – proposta de fluxo/processo.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1º </a:t>
            </a:r>
            <a:r>
              <a:rPr lang="pt-BR" sz="1700" dirty="0">
                <a:latin typeface="BlissL" panose="02000506030000020004" pitchFamily="2" charset="0"/>
              </a:rPr>
              <a:t>registo já obtido pela Caixa - 4/dezembro - 1º RI de S. Paulo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Mensageria </a:t>
            </a:r>
            <a:r>
              <a:rPr lang="pt-BR" sz="1700" dirty="0">
                <a:latin typeface="BlissL" panose="02000506030000020004" pitchFamily="2" charset="0"/>
              </a:rPr>
              <a:t>– encaminhamento adiantado com ABECIP, Caixa e ARISP com CETIP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Pilotos </a:t>
            </a:r>
            <a:r>
              <a:rPr lang="pt-BR" sz="1700" dirty="0">
                <a:latin typeface="BlissL" panose="02000506030000020004" pitchFamily="2" charset="0"/>
              </a:rPr>
              <a:t>– 8º RI, 17º RI SP – PDG apresentará </a:t>
            </a:r>
            <a:r>
              <a:rPr lang="pt-BR" sz="1700" dirty="0" smtClean="0">
                <a:latin typeface="BlissL" panose="02000506030000020004" pitchFamily="2" charset="0"/>
              </a:rPr>
              <a:t>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Proposta de RE no Feirão da Caixa de 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Cartórios RJ com ADEMI – conversa com 9º</a:t>
            </a:r>
            <a:endParaRPr lang="pt-BR" sz="1700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Concentração </a:t>
            </a:r>
            <a:r>
              <a:rPr lang="pt-BR" sz="1700" b="1" dirty="0">
                <a:latin typeface="BlissL" panose="02000506030000020004" pitchFamily="2" charset="0"/>
              </a:rPr>
              <a:t>na Matrícula </a:t>
            </a:r>
            <a:r>
              <a:rPr lang="pt-BR" sz="1700" dirty="0">
                <a:latin typeface="BlissL" panose="02000506030000020004" pitchFamily="2" charset="0"/>
              </a:rPr>
              <a:t>(Lei 13.097, de 15/1/2014)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Ação </a:t>
            </a:r>
            <a:r>
              <a:rPr lang="pt-BR" sz="1700" dirty="0">
                <a:latin typeface="BlissL" panose="02000506030000020004" pitchFamily="2" charset="0"/>
              </a:rPr>
              <a:t>propositiva, com embasamento doutrinário, de forma a ampliar sua efetiva aceitação pelo </a:t>
            </a:r>
            <a:r>
              <a:rPr lang="pt-BR" sz="1700" dirty="0" smtClean="0">
                <a:latin typeface="BlissL" panose="02000506030000020004" pitchFamily="2" charset="0"/>
              </a:rPr>
              <a:t>Judiciário</a:t>
            </a:r>
            <a:r>
              <a:rPr lang="pt-BR" sz="1700" dirty="0">
                <a:latin typeface="BlissL" panose="02000506030000020004" pitchFamily="2" charset="0"/>
              </a:rPr>
              <a:t> </a:t>
            </a:r>
            <a:r>
              <a:rPr lang="pt-BR" sz="1700" dirty="0" smtClean="0">
                <a:latin typeface="BlissL" panose="02000506030000020004" pitchFamily="2" charset="0"/>
              </a:rPr>
              <a:t>– conversa com </a:t>
            </a:r>
            <a:r>
              <a:rPr lang="pt-BR" sz="1700" dirty="0" err="1" smtClean="0">
                <a:latin typeface="BlissL" panose="02000506030000020004" pitchFamily="2" charset="0"/>
              </a:rPr>
              <a:t>Melhim</a:t>
            </a:r>
            <a:r>
              <a:rPr lang="pt-BR" sz="1700" dirty="0" smtClean="0">
                <a:latin typeface="BlissL" panose="02000506030000020004" pitchFamily="2" charset="0"/>
              </a:rPr>
              <a:t> </a:t>
            </a:r>
            <a:r>
              <a:rPr lang="pt-BR" sz="1700" dirty="0" err="1" smtClean="0">
                <a:latin typeface="BlissL" panose="02000506030000020004" pitchFamily="2" charset="0"/>
              </a:rPr>
              <a:t>Chaloub</a:t>
            </a:r>
            <a:endParaRPr 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Acessibilidade </a:t>
            </a:r>
            <a:r>
              <a:rPr lang="pt-BR" altLang="pt-BR" sz="1700" b="1" dirty="0">
                <a:latin typeface="BlissL" panose="02000506030000020004" pitchFamily="2" charset="0"/>
              </a:rPr>
              <a:t>– </a:t>
            </a:r>
            <a:r>
              <a:rPr lang="pt-BR" altLang="pt-BR" sz="1700" dirty="0">
                <a:latin typeface="BlissL" panose="02000506030000020004" pitchFamily="2" charset="0"/>
              </a:rPr>
              <a:t>PL 7699-2006 – aprovada na Câmara, remetida ao Senado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altLang="pt-BR" sz="1700" dirty="0">
                <a:latin typeface="BlissL" panose="02000506030000020004" pitchFamily="2" charset="0"/>
              </a:rPr>
              <a:t>Relator  (indicação)– Senador Romário (RJ) - comentários - Mara </a:t>
            </a:r>
            <a:r>
              <a:rPr lang="pt-BR" altLang="pt-BR" sz="1700" dirty="0" err="1" smtClean="0">
                <a:latin typeface="BlissL" panose="02000506030000020004" pitchFamily="2" charset="0"/>
              </a:rPr>
              <a:t>Gabrilli</a:t>
            </a:r>
            <a:endParaRPr lang="pt-BR" altLang="pt-BR" sz="1700" dirty="0" smtClean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altLang="pt-BR" sz="1700" dirty="0">
              <a:latin typeface="BlissL" panose="02000506030000020004" pitchFamily="2" charset="0"/>
            </a:endParaRPr>
          </a:p>
          <a:p>
            <a:r>
              <a:rPr lang="pt-BR" altLang="pt-BR" sz="1700" b="1" dirty="0" smtClean="0">
                <a:latin typeface="BlissL" panose="02000506030000020004" pitchFamily="2" charset="0"/>
              </a:rPr>
              <a:t>PL 178 </a:t>
            </a:r>
            <a:r>
              <a:rPr lang="pt-BR" altLang="pt-BR" sz="1700" dirty="0" smtClean="0">
                <a:latin typeface="BlissL" panose="02000506030000020004" pitchFamily="2" charset="0"/>
              </a:rPr>
              <a:t>– Atraso de obra – aprovação na Câmara, remessa ao Senado</a:t>
            </a:r>
            <a:endParaRPr lang="pt-BR" altLang="pt-BR" sz="1700" dirty="0">
              <a:latin typeface="BlissL" panose="02000506030000020004" pitchFamily="2" charset="0"/>
            </a:endParaRPr>
          </a:p>
          <a:p>
            <a:endParaRPr lang="pt-BR" sz="1700" dirty="0">
              <a:latin typeface="BlissL" panose="02000506030000020004" pitchFamily="2" charset="0"/>
            </a:endParaRPr>
          </a:p>
        </p:txBody>
      </p:sp>
      <p:sp>
        <p:nvSpPr>
          <p:cNvPr id="10" name="Line 1"/>
          <p:cNvSpPr>
            <a:spLocks noChangeShapeType="1"/>
          </p:cNvSpPr>
          <p:nvPr/>
        </p:nvSpPr>
        <p:spPr bwMode="auto">
          <a:xfrm flipV="1">
            <a:off x="35496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80798" y="98995"/>
            <a:ext cx="8696325" cy="434987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>
            <a:lvl1pPr defTabSz="914145" eaLnBrk="1" latinLnBrk="0" hangingPunct="0">
              <a:lnSpc>
                <a:spcPct val="90000"/>
              </a:lnSpc>
              <a:buNone/>
              <a:defRPr sz="200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</a:defRPr>
            </a:lvl1pPr>
          </a:lstStyle>
          <a:p>
            <a:r>
              <a:rPr lang="pt-BR" sz="2400" dirty="0"/>
              <a:t>Atualizações/ Destaques – ABRAINC </a:t>
            </a:r>
            <a:endParaRPr lang="en-US" sz="2400" dirty="0">
              <a:sym typeface="Arial" pitchFamily="34" charset="0"/>
            </a:endParaRPr>
          </a:p>
        </p:txBody>
      </p:sp>
      <p:sp>
        <p:nvSpPr>
          <p:cNvPr id="6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4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>
              <a:defRPr/>
            </a:pPr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4</a:t>
            </a:r>
            <a:endParaRPr lang="en-US" sz="900" dirty="0">
              <a:solidFill>
                <a:srgbClr val="969696"/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752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1"/>
          <p:cNvSpPr>
            <a:spLocks noChangeShapeType="1"/>
          </p:cNvSpPr>
          <p:nvPr/>
        </p:nvSpPr>
        <p:spPr bwMode="auto">
          <a:xfrm flipV="1">
            <a:off x="174625" y="549275"/>
            <a:ext cx="8764588" cy="0"/>
          </a:xfrm>
          <a:prstGeom prst="line">
            <a:avLst/>
          </a:prstGeom>
          <a:noFill/>
          <a:ln w="40640">
            <a:solidFill>
              <a:srgbClr val="808080"/>
            </a:solidFill>
            <a:round/>
            <a:headEnd/>
            <a:tailEnd/>
          </a:ln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>
          <a:xfrm>
            <a:off x="126578" y="116632"/>
            <a:ext cx="7397750" cy="379587"/>
          </a:xfr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88896" tIns="50798" rIns="88896" bIns="50798" rtlCol="0" anchor="ctr">
            <a:spAutoFit/>
          </a:bodyPr>
          <a:lstStyle/>
          <a:p>
            <a:pPr defTabSz="914145" fontAlgn="base" hangingPunct="0">
              <a:spcAft>
                <a:spcPct val="0"/>
              </a:spcAft>
            </a:pPr>
            <a:r>
              <a:rPr lang="en-US" sz="2000" dirty="0" err="1" smtClean="0">
                <a:solidFill>
                  <a:srgbClr val="969696"/>
                </a:solidFill>
                <a:latin typeface="BlissEB" panose="02000506050000020004" pitchFamily="2" charset="0"/>
                <a:ea typeface="Helvetica" charset="0"/>
                <a:cs typeface="Helvetica" charset="0"/>
                <a:sym typeface="Arial" pitchFamily="34" charset="0"/>
              </a:rPr>
              <a:t>Bancos</a:t>
            </a:r>
            <a:endParaRPr lang="en-US" sz="2000" dirty="0">
              <a:solidFill>
                <a:srgbClr val="969696"/>
              </a:solidFill>
              <a:latin typeface="BlissEB" panose="02000506050000020004" pitchFamily="2" charset="0"/>
              <a:ea typeface="Helvetica" charset="0"/>
              <a:cs typeface="Helvetica" charset="0"/>
              <a:sym typeface="Arial" pitchFamily="34" charset="0"/>
            </a:endParaRPr>
          </a:p>
        </p:txBody>
      </p:sp>
      <p:sp>
        <p:nvSpPr>
          <p:cNvPr id="4100" name="Rectangle 4"/>
          <p:cNvSpPr>
            <a:spLocks/>
          </p:cNvSpPr>
          <p:nvPr/>
        </p:nvSpPr>
        <p:spPr bwMode="auto">
          <a:xfrm>
            <a:off x="749300" y="1968502"/>
            <a:ext cx="7226300" cy="333375"/>
          </a:xfrm>
          <a:prstGeom prst="rect">
            <a:avLst/>
          </a:prstGeom>
          <a:noFill/>
          <a:ln w="12700">
            <a:noFill/>
            <a:miter lim="0"/>
            <a:headEnd/>
            <a:tailEnd/>
          </a:ln>
        </p:spPr>
        <p:txBody>
          <a:bodyPr lIns="88896" tIns="50798" rIns="88896" bIns="50798">
            <a:spAutoFit/>
          </a:bodyPr>
          <a:lstStyle/>
          <a:p>
            <a:pPr marL="320675" lvl="1" defTabSz="912813" hangingPunct="0">
              <a:spcBef>
                <a:spcPts val="700"/>
              </a:spcBef>
            </a:pPr>
            <a:r>
              <a:rPr lang="en-US" sz="1500" b="1">
                <a:sym typeface="Arial" charset="0"/>
              </a:rPr>
              <a:t>  </a:t>
            </a:r>
            <a:endParaRPr lang="en-US" b="1">
              <a:sym typeface="Arial" charset="0"/>
            </a:endParaRPr>
          </a:p>
        </p:txBody>
      </p:sp>
      <p:sp>
        <p:nvSpPr>
          <p:cNvPr id="8" name="Retângulo 7"/>
          <p:cNvSpPr>
            <a:spLocks noChangeArrowheads="1"/>
          </p:cNvSpPr>
          <p:nvPr/>
        </p:nvSpPr>
        <p:spPr bwMode="auto">
          <a:xfrm>
            <a:off x="244477" y="653729"/>
            <a:ext cx="8624887" cy="608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291" tIns="32146" rIns="64291" bIns="32146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Detalhamento </a:t>
            </a:r>
            <a:r>
              <a:rPr lang="pt-BR" sz="1700" dirty="0">
                <a:latin typeface="BlissL" panose="02000506030000020004" pitchFamily="2" charset="0"/>
              </a:rPr>
              <a:t>de campos crédito imobiliário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Padronização de cálculos – juros, correção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Desembolsos no final do dia, sem aplicação</a:t>
            </a:r>
          </a:p>
          <a:p>
            <a:endParaRPr lang="pt-BR" sz="1700" b="1" dirty="0">
              <a:latin typeface="BlissL" panose="02000506030000020004" pitchFamily="2" charset="0"/>
            </a:endParaRPr>
          </a:p>
          <a:p>
            <a:r>
              <a:rPr lang="pt-BR" sz="1700" b="1" dirty="0" smtClean="0">
                <a:latin typeface="BlissL" panose="02000506030000020004" pitchFamily="2" charset="0"/>
              </a:rPr>
              <a:t>Reuniões e envios de sugestões -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Santander – agendamento de próxima reunião em curso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Itaú – agendamento de próxima reunião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Bradesco – próxima reunião em 3/02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BB – reunião recente – acompanhamento para avanços. Próxima dia 5/02</a:t>
            </a:r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Caixa </a:t>
            </a:r>
            <a:r>
              <a:rPr lang="pt-BR" sz="1700" dirty="0" smtClean="0">
                <a:latin typeface="BlissL" panose="02000506030000020004" pitchFamily="2" charset="0"/>
              </a:rPr>
              <a:t>– reuniões </a:t>
            </a:r>
            <a:r>
              <a:rPr lang="pt-BR" sz="1700" dirty="0">
                <a:latin typeface="BlissL" panose="02000506030000020004" pitchFamily="2" charset="0"/>
              </a:rPr>
              <a:t>agendamento de próxima reunião em curso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Banco de dados e relatório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Banco de dados: Mandar todos os dados com descrição de casos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Proposta de relatório: GT Tenda, MRV, Rossi, </a:t>
            </a:r>
            <a:r>
              <a:rPr lang="pt-BR" sz="1700" dirty="0" err="1" smtClean="0">
                <a:latin typeface="BlissL" panose="02000506030000020004" pitchFamily="2" charset="0"/>
              </a:rPr>
              <a:t>Cyrela</a:t>
            </a:r>
            <a:r>
              <a:rPr lang="pt-BR" sz="1700" dirty="0" smtClean="0">
                <a:latin typeface="BlissL" panose="02000506030000020004" pitchFamily="2" charset="0"/>
              </a:rPr>
              <a:t>, Tecnisa – enviada à Caixa, que agendará reunião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 smtClean="0">
                <a:latin typeface="BlissL" panose="02000506030000020004" pitchFamily="2" charset="0"/>
              </a:rPr>
              <a:t>Caixa e BB – </a:t>
            </a:r>
            <a:r>
              <a:rPr lang="pt-BR" sz="1700" dirty="0" err="1" smtClean="0">
                <a:latin typeface="BlissL" panose="02000506030000020004" pitchFamily="2" charset="0"/>
              </a:rPr>
              <a:t>co-obrigação</a:t>
            </a:r>
            <a:r>
              <a:rPr lang="pt-BR" sz="1700" dirty="0" smtClean="0">
                <a:latin typeface="BlissL" panose="02000506030000020004" pitchFamily="2" charset="0"/>
              </a:rPr>
              <a:t> juros – comunicar adequadamente clientes, cobrá-los por &gt;=90 dias – </a:t>
            </a:r>
            <a:r>
              <a:rPr lang="pt-BR" sz="1700" dirty="0" err="1" smtClean="0">
                <a:latin typeface="BlissL" panose="02000506030000020004" pitchFamily="2" charset="0"/>
              </a:rPr>
              <a:t>ve</a:t>
            </a:r>
            <a:r>
              <a:rPr lang="pt-BR" sz="1700" dirty="0" smtClean="0">
                <a:latin typeface="BlissL" panose="02000506030000020004" pitchFamily="2" charset="0"/>
              </a:rPr>
              <a:t> anexo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r>
              <a:rPr lang="pt-BR" sz="1700" b="1" dirty="0">
                <a:latin typeface="BlissL" panose="02000506030000020004" pitchFamily="2" charset="0"/>
              </a:rPr>
              <a:t>Prefeituras de S. Paulo, </a:t>
            </a:r>
            <a:r>
              <a:rPr lang="pt-BR" sz="1700" b="1" dirty="0" smtClean="0">
                <a:latin typeface="BlissL" panose="02000506030000020004" pitchFamily="2" charset="0"/>
              </a:rPr>
              <a:t>RJ</a:t>
            </a:r>
            <a:endParaRPr lang="pt-BR" sz="1700" b="1" dirty="0">
              <a:latin typeface="BlissL" panose="0200050603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ITBI, IPTU – bases, cobrança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700" dirty="0">
                <a:latin typeface="BlissL" panose="02000506030000020004" pitchFamily="2" charset="0"/>
              </a:rPr>
              <a:t>Viabilização de </a:t>
            </a:r>
            <a:r>
              <a:rPr lang="pt-BR" sz="1700" dirty="0" err="1">
                <a:latin typeface="BlissL" panose="02000506030000020004" pitchFamily="2" charset="0"/>
              </a:rPr>
              <a:t>PPPs</a:t>
            </a:r>
            <a:endParaRPr lang="pt-BR" sz="1700" dirty="0">
              <a:latin typeface="BlissL" panose="0200050603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700" dirty="0">
              <a:latin typeface="BlissL" panose="02000506030000020004" pitchFamily="2" charset="0"/>
            </a:endParaRPr>
          </a:p>
          <a:p>
            <a:pPr lvl="1"/>
            <a:endParaRPr lang="pt-BR" sz="1700" dirty="0" smtClean="0">
              <a:latin typeface="BlissL" panose="02000506030000020004" pitchFamily="2" charset="0"/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46" r="81338"/>
          <a:stretch/>
        </p:blipFill>
        <p:spPr>
          <a:xfrm flipH="1" flipV="1">
            <a:off x="8711789" y="0"/>
            <a:ext cx="432211" cy="476672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116632"/>
            <a:ext cx="1695092" cy="387502"/>
          </a:xfrm>
          <a:prstGeom prst="rect">
            <a:avLst/>
          </a:prstGeom>
        </p:spPr>
      </p:pic>
      <p:sp>
        <p:nvSpPr>
          <p:cNvPr id="13" name="Rectangle 2"/>
          <p:cNvSpPr>
            <a:spLocks/>
          </p:cNvSpPr>
          <p:nvPr/>
        </p:nvSpPr>
        <p:spPr bwMode="auto">
          <a:xfrm>
            <a:off x="3995936" y="6593829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ctr" defTabSz="914145" hangingPunct="0">
              <a:defRPr/>
            </a:pPr>
            <a:r>
              <a:rPr lang="en-US" sz="1050" dirty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C</a:t>
            </a:r>
            <a:r>
              <a:rPr lang="en-US" sz="1050" dirty="0" smtClean="0">
                <a:solidFill>
                  <a:schemeClr val="bg1">
                    <a:lumMod val="50000"/>
                  </a:schemeClr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omitê Financeiro</a:t>
            </a:r>
            <a:endParaRPr lang="en-US" sz="900" dirty="0">
              <a:solidFill>
                <a:schemeClr val="bg1">
                  <a:lumMod val="50000"/>
                </a:schemeClr>
              </a:solidFill>
              <a:latin typeface="BlissL" panose="02000506030000020004" pitchFamily="2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15" name="Rectangle 2"/>
          <p:cNvSpPr>
            <a:spLocks/>
          </p:cNvSpPr>
          <p:nvPr/>
        </p:nvSpPr>
        <p:spPr bwMode="auto">
          <a:xfrm>
            <a:off x="7308304" y="6525344"/>
            <a:ext cx="1584176" cy="26417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wrap="square" lIns="88896" tIns="50798" rIns="88896" bIns="50798">
            <a:spAutoFit/>
          </a:bodyPr>
          <a:lstStyle/>
          <a:p>
            <a:pPr algn="r" defTabSz="914145" hangingPunct="0"/>
            <a:r>
              <a:rPr lang="en-US" sz="1050" dirty="0">
                <a:solidFill>
                  <a:srgbClr val="969696"/>
                </a:solidFill>
                <a:latin typeface="BlissL" panose="02000506030000020004" pitchFamily="2" charset="0"/>
                <a:ea typeface="Helvetica" charset="0"/>
                <a:cs typeface="Helvetica" charset="0"/>
                <a:sym typeface="Helvetica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239872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zNQeTi_Ck.vbpqwoF0GlQ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M_on_target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36362</TotalTime>
  <Words>3029</Words>
  <Application>Microsoft Office PowerPoint</Application>
  <PresentationFormat>Apresentação na tela (4:3)</PresentationFormat>
  <Paragraphs>648</Paragraphs>
  <Slides>52</Slides>
  <Notes>20</Notes>
  <HiddenSlides>0</HiddenSlides>
  <MMClips>0</MMClips>
  <ScaleCrop>false</ScaleCrop>
  <HeadingPairs>
    <vt:vector size="8" baseType="variant">
      <vt:variant>
        <vt:lpstr>Fontes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52</vt:i4>
      </vt:variant>
    </vt:vector>
  </HeadingPairs>
  <TitlesOfParts>
    <vt:vector size="67" baseType="lpstr">
      <vt:lpstr>Arial</vt:lpstr>
      <vt:lpstr>BlissEB</vt:lpstr>
      <vt:lpstr>BlissL</vt:lpstr>
      <vt:lpstr>Calibri</vt:lpstr>
      <vt:lpstr>Calibri Light</vt:lpstr>
      <vt:lpstr>Helvetica</vt:lpstr>
      <vt:lpstr>Segoe UI</vt:lpstr>
      <vt:lpstr>Segoe UI Semilight</vt:lpstr>
      <vt:lpstr>Trebuchet MS</vt:lpstr>
      <vt:lpstr>Wingdings</vt:lpstr>
      <vt:lpstr>Tema do Office</vt:lpstr>
      <vt:lpstr>Design padrão</vt:lpstr>
      <vt:lpstr>PM_on_target</vt:lpstr>
      <vt:lpstr>Slide do think-cell</vt:lpstr>
      <vt:lpstr>Document</vt:lpstr>
      <vt:lpstr>Apresentação do PowerPoint</vt:lpstr>
      <vt:lpstr>Defesa da Concorrência </vt:lpstr>
      <vt:lpstr>Apresentação do PowerPoint</vt:lpstr>
      <vt:lpstr>Pauta</vt:lpstr>
      <vt:lpstr>Apresentação do PowerPoint</vt:lpstr>
      <vt:lpstr>Funding - Poupança</vt:lpstr>
      <vt:lpstr>SGA – Benchmark</vt:lpstr>
      <vt:lpstr>Apresentação do PowerPoint</vt:lpstr>
      <vt:lpstr>Bancos</vt:lpstr>
      <vt:lpstr>Apresentação do PowerPoint</vt:lpstr>
      <vt:lpstr>IFRS - Contabilização</vt:lpstr>
      <vt:lpstr>Apresentação do PowerPoint</vt:lpstr>
      <vt:lpstr>Distratos - Para minimizar efeitos de forma imediata </vt:lpstr>
      <vt:lpstr>Modelo de vendas</vt:lpstr>
      <vt:lpstr>Modelo de vendas</vt:lpstr>
      <vt:lpstr>Modelo de vendas – Resumo Dr. Carlos Del Mar</vt:lpstr>
      <vt:lpstr>Modelo de vendas – Resumo Dr. Carlos Del Mar</vt:lpstr>
      <vt:lpstr>Apresentação do PowerPoint</vt:lpstr>
      <vt:lpstr>Apresentação do PowerPoint</vt:lpstr>
      <vt:lpstr>Premissas </vt:lpstr>
      <vt:lpstr>Etapas da Operação...</vt:lpstr>
      <vt:lpstr>Apresentação do PowerPoint</vt:lpstr>
      <vt:lpstr>Apresentação do PowerPoint</vt:lpstr>
      <vt:lpstr>Apresentação do PowerPoint</vt:lpstr>
      <vt:lpstr>Apresentação do PowerPoint</vt:lpstr>
      <vt:lpstr>Contrato Cyrela - PCV</vt:lpstr>
      <vt:lpstr>Contrato Terreno </vt:lpstr>
      <vt:lpstr>Contrato Obra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</vt:lpstr>
      <vt:lpstr> Unidades Lançadas </vt:lpstr>
      <vt:lpstr>VGV Lançado (R$ bilhões)</vt:lpstr>
      <vt:lpstr>Unidades Vendidas</vt:lpstr>
      <vt:lpstr>Valor das Vendas (R$ bilhões)</vt:lpstr>
      <vt:lpstr>Total de unidades ofertadas</vt:lpstr>
      <vt:lpstr>Vendas/Oferta (unidades)</vt:lpstr>
      <vt:lpstr>Lançamentos/Vendas (unidades - média móvel de 3 meses)</vt:lpstr>
      <vt:lpstr>Distratos/Entregas (unidades - média móvel de 3 meses)</vt:lpstr>
      <vt:lpstr>Distratos/Oferta (unidades - média móvel de 3 meses)</vt:lpstr>
      <vt:lpstr> Taxa de Inadimplência (Saldo em atraso potencial/Saldo credor – R$) </vt:lpstr>
      <vt:lpstr>Apresentação do PowerPoint</vt:lpstr>
    </vt:vector>
  </TitlesOfParts>
  <Company>BorghierhLowe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larissa.santos</dc:creator>
  <cp:lastModifiedBy>Abrainc5</cp:lastModifiedBy>
  <cp:revision>3187</cp:revision>
  <cp:lastPrinted>2014-08-22T11:18:02Z</cp:lastPrinted>
  <dcterms:created xsi:type="dcterms:W3CDTF">2009-08-13T21:08:28Z</dcterms:created>
  <dcterms:modified xsi:type="dcterms:W3CDTF">2015-03-30T19:58:21Z</dcterms:modified>
</cp:coreProperties>
</file>