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481" r:id="rId2"/>
    <p:sldId id="1179" r:id="rId3"/>
    <p:sldId id="1180" r:id="rId4"/>
    <p:sldId id="1146" r:id="rId5"/>
    <p:sldId id="1390" r:id="rId6"/>
    <p:sldId id="1391" r:id="rId7"/>
    <p:sldId id="1392" r:id="rId8"/>
    <p:sldId id="1393" r:id="rId9"/>
    <p:sldId id="1262" r:id="rId10"/>
    <p:sldId id="1359" r:id="rId11"/>
    <p:sldId id="1360" r:id="rId12"/>
    <p:sldId id="1361" r:id="rId13"/>
    <p:sldId id="1388" r:id="rId14"/>
    <p:sldId id="1389" r:id="rId15"/>
    <p:sldId id="1312" r:id="rId16"/>
    <p:sldId id="1366" r:id="rId17"/>
    <p:sldId id="1367" r:id="rId18"/>
    <p:sldId id="1368" r:id="rId19"/>
    <p:sldId id="1369" r:id="rId20"/>
    <p:sldId id="1370" r:id="rId21"/>
    <p:sldId id="1371" r:id="rId22"/>
    <p:sldId id="1372" r:id="rId23"/>
    <p:sldId id="1373" r:id="rId24"/>
    <p:sldId id="1374" r:id="rId25"/>
    <p:sldId id="1375" r:id="rId26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30/03/2015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7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5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56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07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70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805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7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9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YREN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to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1940" cy="20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Slide do think-cell" r:id="rId4" imgW="360" imgH="360" progId="TCLayout.ActiveDocument.1">
                  <p:embed/>
                </p:oleObj>
              </mc:Choice>
              <mc:Fallback>
                <p:oleObj name="Slide do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1940" cy="204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10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2.docx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Conselho </a:t>
            </a:r>
            <a:r>
              <a:rPr lang="en-US" sz="28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8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25/3/2015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Ratings</a:t>
            </a:r>
            <a:r>
              <a:rPr lang="pt-BR" sz="1700" dirty="0">
                <a:latin typeface="BlissL" panose="02000506030000020004" pitchFamily="2" charset="0"/>
              </a:rPr>
              <a:t>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Itaú/CETIP </a:t>
            </a:r>
            <a:r>
              <a:rPr lang="pt-BR" sz="1700" dirty="0" smtClean="0">
                <a:latin typeface="BlissL" panose="02000506030000020004" pitchFamily="2" charset="0"/>
              </a:rPr>
              <a:t> - reunião 5/3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Repasse </a:t>
            </a:r>
            <a:r>
              <a:rPr lang="pt-BR" sz="1700" b="1" dirty="0">
                <a:latin typeface="BlissL" panose="02000506030000020004" pitchFamily="2" charset="0"/>
              </a:rPr>
              <a:t>antecipado 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 com repasse – piloto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Vendas mais especializadas e mais firmes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3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Ajustes legislativos</a:t>
            </a:r>
            <a:r>
              <a:rPr lang="pt-BR" sz="1700" b="1" dirty="0">
                <a:latin typeface="BlissL" panose="02000506030000020004" pitchFamily="2" charset="0"/>
              </a:rPr>
              <a:t> – GT Legislativo </a:t>
            </a:r>
            <a:r>
              <a:rPr lang="pt-BR" sz="1700" b="1" dirty="0" smtClean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Menin, </a:t>
            </a:r>
            <a:r>
              <a:rPr lang="pt-BR" sz="1700" dirty="0" smtClean="0">
                <a:latin typeface="BlissL" panose="02000506030000020004" pitchFamily="2" charset="0"/>
              </a:rPr>
              <a:t>F. </a:t>
            </a:r>
            <a:r>
              <a:rPr lang="pt-BR" sz="1700" dirty="0">
                <a:latin typeface="BlissL" panose="02000506030000020004" pitchFamily="2" charset="0"/>
              </a:rPr>
              <a:t>Zarzur,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Cury, </a:t>
            </a:r>
            <a:r>
              <a:rPr lang="pt-BR" sz="1700" dirty="0" smtClean="0">
                <a:latin typeface="BlissL" panose="02000506030000020004" pitchFamily="2" charset="0"/>
              </a:rPr>
              <a:t>C. </a:t>
            </a:r>
            <a:r>
              <a:rPr lang="pt-BR" sz="1700" dirty="0">
                <a:latin typeface="BlissL" panose="02000506030000020004" pitchFamily="2" charset="0"/>
              </a:rPr>
              <a:t>Bernardes, ABRAINC, </a:t>
            </a:r>
            <a:r>
              <a:rPr lang="pt-BR" sz="1700" dirty="0" smtClean="0">
                <a:latin typeface="BlissL" panose="02000506030000020004" pitchFamily="2" charset="0"/>
              </a:rPr>
              <a:t>L. F. Moura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4 - Cartilha</a:t>
            </a:r>
            <a:r>
              <a:rPr lang="pt-BR" sz="1700" dirty="0" smtClean="0">
                <a:latin typeface="BlissL" panose="02000506030000020004" pitchFamily="2" charset="0"/>
              </a:rPr>
              <a:t> – lançamento 13 de maio, com CBIC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equilíbrio.  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89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, 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err="1">
                <a:latin typeface="BlissL" panose="02000506030000020004" pitchFamily="2" charset="0"/>
              </a:rPr>
              <a:t>Houses</a:t>
            </a:r>
            <a:r>
              <a:rPr lang="pt-BR" sz="1700" b="1" dirty="0">
                <a:latin typeface="BlissL" panose="02000506030000020004" pitchFamily="2" charset="0"/>
              </a:rPr>
              <a:t>, Imobiliárias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Corretores </a:t>
            </a:r>
            <a:r>
              <a:rPr lang="pt-BR" sz="1700" dirty="0" smtClean="0">
                <a:latin typeface="BlissL" panose="02000506030000020004" pitchFamily="2" charset="0"/>
              </a:rPr>
              <a:t>Associados - questão trabalhista – quadro mais adequado do que advogados (remuneração, organização mínima)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Corretores: </a:t>
            </a:r>
            <a:r>
              <a:rPr lang="pt-BR" sz="1700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dirty="0" smtClean="0">
                <a:latin typeface="BlissL" panose="02000506030000020004" pitchFamily="2" charset="0"/>
              </a:rPr>
              <a:t> individual, com CNPJ – Simples, 6% - contabilidade (ML, R$ 150/mês)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maiores dificuldades no enquadramento das </a:t>
            </a: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 – tendência de corretagem não apartada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ACP – TJ- SP – Decisão 9/2/2015 – 35ª Comarca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House</a:t>
            </a:r>
            <a:r>
              <a:rPr lang="pt-BR" sz="1700" dirty="0">
                <a:latin typeface="BlissL" panose="02000506030000020004" pitchFamily="2" charset="0"/>
              </a:rPr>
              <a:t>- preposta da empresa; cobrança indevida ou , ao menos, abusiva à luz consumerista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Devolução simples, prazo decenal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Decisão conflitante </a:t>
            </a:r>
            <a:r>
              <a:rPr lang="pt-BR" sz="1700" dirty="0">
                <a:latin typeface="BlissL" panose="02000506030000020004" pitchFamily="2" charset="0"/>
              </a:rPr>
              <a:t>– Comarca de São </a:t>
            </a:r>
            <a:r>
              <a:rPr lang="pt-BR" sz="1700" dirty="0" smtClean="0">
                <a:latin typeface="BlissL" panose="02000506030000020004" pitchFamily="2" charset="0"/>
              </a:rPr>
              <a:t>Paulo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Corretagem Não Apartada </a:t>
            </a:r>
            <a:r>
              <a:rPr lang="pt-BR" sz="1700" dirty="0">
                <a:latin typeface="BlissL" panose="02000506030000020004" pitchFamily="2" charset="0"/>
              </a:rPr>
              <a:t>– movimento de empresas por acordo com MP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02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12/3 - Secovi / Lopes/Imobiliárias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Corretores Associados </a:t>
            </a:r>
            <a:r>
              <a:rPr lang="pt-BR" sz="1700" dirty="0" smtClean="0">
                <a:latin typeface="BlissL" panose="02000506030000020004" pitchFamily="2" charset="0"/>
              </a:rPr>
              <a:t>- em </a:t>
            </a:r>
            <a:r>
              <a:rPr lang="pt-BR" sz="1700" dirty="0">
                <a:latin typeface="BlissL" panose="02000506030000020004" pitchFamily="2" charset="0"/>
              </a:rPr>
              <a:t>implementação – </a:t>
            </a:r>
            <a:r>
              <a:rPr lang="pt-BR" sz="1700" dirty="0" smtClean="0">
                <a:latin typeface="BlissL" panose="02000506030000020004" pitchFamily="2" charset="0"/>
              </a:rPr>
              <a:t>registro </a:t>
            </a:r>
            <a:r>
              <a:rPr lang="pt-BR" sz="1700" dirty="0">
                <a:latin typeface="BlissL" panose="02000506030000020004" pitchFamily="2" charset="0"/>
              </a:rPr>
              <a:t>nos </a:t>
            </a:r>
            <a:r>
              <a:rPr lang="pt-BR" sz="1700" dirty="0" smtClean="0">
                <a:latin typeface="BlissL" panose="02000506030000020004" pitchFamily="2" charset="0"/>
              </a:rPr>
              <a:t>Sindicatos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Apartada – </a:t>
            </a:r>
            <a:r>
              <a:rPr lang="pt-BR" sz="1700" dirty="0" smtClean="0">
                <a:latin typeface="BlissL" panose="02000506030000020004" pitchFamily="2" charset="0"/>
              </a:rPr>
              <a:t>no entanto, recrudescimento nas decisões judiciais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Contratação de imobiliária  e corretores pela incorporadora – contratação única contraria Lei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 cheque à imobiliária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 ou mais cheques à equipe de vendas (Corretores Associados)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Por que não contratação única? Lei? E Advogados Associados?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Portaria 5107/14 – </a:t>
            </a:r>
            <a:r>
              <a:rPr lang="pt-BR" sz="1700" b="1" dirty="0" err="1" smtClean="0">
                <a:latin typeface="BlissL" panose="02000506030000020004" pitchFamily="2" charset="0"/>
              </a:rPr>
              <a:t>Creci</a:t>
            </a:r>
            <a:r>
              <a:rPr lang="pt-BR" sz="1700" b="1" dirty="0" smtClean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MP e Procon chamados não se pronunciaram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Ok em relação a Corretores 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Inadequada em relação à fiscalização e a tabela mínima de honorários- </a:t>
            </a:r>
            <a:r>
              <a:rPr lang="pt-BR" sz="1700" dirty="0" err="1">
                <a:latin typeface="BlissL" panose="02000506030000020004" pitchFamily="2" charset="0"/>
              </a:rPr>
              <a:t>Considerandos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Art</a:t>
            </a:r>
            <a:r>
              <a:rPr lang="pt-BR" sz="1700" dirty="0">
                <a:latin typeface="BlissL" panose="02000506030000020004" pitchFamily="2" charset="0"/>
              </a:rPr>
              <a:t> 1º e 2º 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Encaminhamentos/conclusões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 traria melhoras na questão consumerista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Questões operacionais e aproximação de riscos trabalhistas e fiscais perduram – é possível se discutir contratação única, com Corretores Associados?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36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 – Resumo Dr. Carlos Del Mar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111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6" name="Obje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47702"/>
              </p:ext>
            </p:extLst>
          </p:nvPr>
        </p:nvGraphicFramePr>
        <p:xfrm>
          <a:off x="120650" y="777875"/>
          <a:ext cx="8904288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Document" r:id="rId6" imgW="8903532" imgH="5303071" progId="Word.Document.12">
                  <p:embed/>
                </p:oleObj>
              </mc:Choice>
              <mc:Fallback>
                <p:oleObj name="Document" r:id="rId6" imgW="8903532" imgH="5303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650" y="777875"/>
                        <a:ext cx="8904288" cy="5303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448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 </a:t>
            </a:r>
            <a:r>
              <a:rPr lang="pt-BR" sz="200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– Resumo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Dr. Carlos Del Mar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111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585695"/>
              </p:ext>
            </p:extLst>
          </p:nvPr>
        </p:nvGraphicFramePr>
        <p:xfrm>
          <a:off x="120650" y="682625"/>
          <a:ext cx="8904288" cy="549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cument" r:id="rId6" imgW="8903532" imgH="5494579" progId="Word.Document.12">
                  <p:embed/>
                </p:oleObj>
              </mc:Choice>
              <mc:Fallback>
                <p:oleObj name="Document" r:id="rId6" imgW="8903532" imgH="54945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650" y="682625"/>
                        <a:ext cx="8904288" cy="549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261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318035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Piloto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Repasse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na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Planta </a:t>
            </a:r>
          </a:p>
          <a:p>
            <a:pPr defTabSz="914145" hangingPunct="0"/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/>
            <a:endParaRPr lang="en-US" sz="24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04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yreladay_det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857251"/>
            <a:ext cx="6858001" cy="5143500"/>
          </a:xfrm>
          <a:prstGeom prst="rect">
            <a:avLst/>
          </a:prstGeom>
        </p:spPr>
      </p:pic>
      <p:pic>
        <p:nvPicPr>
          <p:cNvPr id="3" name="Imagem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5"/>
          <a:stretch/>
        </p:blipFill>
        <p:spPr>
          <a:xfrm rot="5400000">
            <a:off x="-54290" y="1740219"/>
            <a:ext cx="4463416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 descr="Y:\CYRELA DAY\layout\cyrel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7194" y="5021061"/>
            <a:ext cx="1719618" cy="486190"/>
          </a:xfrm>
          <a:prstGeom prst="rect">
            <a:avLst/>
          </a:prstGeom>
          <a:noFill/>
        </p:spPr>
      </p:pic>
      <p:grpSp>
        <p:nvGrpSpPr>
          <p:cNvPr id="7" name="Grupo 6"/>
          <p:cNvGrpSpPr/>
          <p:nvPr/>
        </p:nvGrpSpPr>
        <p:grpSpPr>
          <a:xfrm>
            <a:off x="4378728" y="1278154"/>
            <a:ext cx="3153482" cy="1609251"/>
            <a:chOff x="4104442" y="577863"/>
            <a:chExt cx="4204642" cy="2145669"/>
          </a:xfrm>
        </p:grpSpPr>
        <p:sp>
          <p:nvSpPr>
            <p:cNvPr id="8" name="CaixaDeTexto 10"/>
            <p:cNvSpPr txBox="1"/>
            <p:nvPr/>
          </p:nvSpPr>
          <p:spPr>
            <a:xfrm>
              <a:off x="4561507" y="1409496"/>
              <a:ext cx="3747577" cy="131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2902" dirty="0">
                  <a:solidFill>
                    <a:srgbClr val="C00000"/>
                  </a:solidFill>
                  <a:cs typeface="Arial" panose="020B0604020202020204" pitchFamily="34" charset="0"/>
                </a:rPr>
                <a:t>Repasse na Planta </a:t>
              </a:r>
            </a:p>
          </p:txBody>
        </p:sp>
        <p:pic>
          <p:nvPicPr>
            <p:cNvPr id="9" name="Picture 1" descr="Y:\CYRELA DAY\layout\cyrela.png"/>
            <p:cNvPicPr>
              <a:picLocks noChangeAspect="1" noChangeArrowheads="1"/>
            </p:cNvPicPr>
            <p:nvPr/>
          </p:nvPicPr>
          <p:blipFill>
            <a:blip r:embed="rId6" cstate="print"/>
            <a:srcRect l="22122" t="23908" b="29603"/>
            <a:stretch>
              <a:fillRect/>
            </a:stretch>
          </p:blipFill>
          <p:spPr bwMode="auto">
            <a:xfrm>
              <a:off x="4104442" y="577863"/>
              <a:ext cx="4143964" cy="69939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829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Premissas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36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u="sng" dirty="0"/>
              <a:t>Cyrela (CBR)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Operação sem </a:t>
            </a:r>
            <a:r>
              <a:rPr lang="pt-BR" sz="1935" dirty="0" err="1"/>
              <a:t>Prosoluto</a:t>
            </a:r>
            <a:endParaRPr lang="pt-BR" sz="1935" dirty="0"/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Itaú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Processo com menor impacto em desenvolvimento de sistemas</a:t>
            </a:r>
          </a:p>
          <a:p>
            <a:pPr algn="l"/>
            <a:endParaRPr lang="pt-BR" sz="1935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2881" y="6128015"/>
            <a:ext cx="4004989" cy="25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88" dirty="0"/>
              <a:t>1 -  PCV – Promessa de compra e Venda</a:t>
            </a:r>
          </a:p>
        </p:txBody>
      </p:sp>
    </p:spTree>
    <p:extLst>
      <p:ext uri="{BB962C8B-B14F-4D97-AF65-F5344CB8AC3E}">
        <p14:creationId xmlns:p14="http://schemas.microsoft.com/office/powerpoint/2010/main" val="18855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Etapas da Operação...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131685" y="3690195"/>
            <a:ext cx="3308470" cy="25248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Análise de Crédito modelo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assina a PCV com </a:t>
            </a:r>
            <a:r>
              <a:rPr lang="pt-BR" sz="1451" i="1" dirty="0" err="1"/>
              <a:t>check</a:t>
            </a:r>
            <a:r>
              <a:rPr lang="pt-BR" sz="1451" i="1" dirty="0"/>
              <a:t> </a:t>
            </a:r>
            <a:r>
              <a:rPr lang="pt-BR" sz="1451" i="1" dirty="0" err="1"/>
              <a:t>list</a:t>
            </a:r>
            <a:r>
              <a:rPr lang="pt-BR" sz="1451" i="1" dirty="0"/>
              <a:t> </a:t>
            </a:r>
            <a:r>
              <a:rPr lang="pt-BR" sz="1451" dirty="0"/>
              <a:t>das documentações para o repasse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quita as obrigações com a Cyrela (ato);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repassa cliente para o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libera a comissão do corretor; 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3614285" y="3690195"/>
            <a:ext cx="2524885" cy="110281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07300" indent="-2073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assina AF com o banco e cancela a PCV;</a:t>
            </a:r>
          </a:p>
          <a:p>
            <a:pPr marL="207300" indent="-207300" defTabSz="1157427">
              <a:buFont typeface="Arial" panose="020B0604020202020204" pitchFamily="34" charset="0"/>
              <a:buChar char="•"/>
            </a:pPr>
            <a:r>
              <a:rPr lang="pt-BR" sz="1451" dirty="0"/>
              <a:t>A AF será divida em duas partes: Terreno e Obra; </a:t>
            </a:r>
          </a:p>
        </p:txBody>
      </p:sp>
    </p:spTree>
    <p:extLst>
      <p:ext uri="{BB962C8B-B14F-4D97-AF65-F5344CB8AC3E}">
        <p14:creationId xmlns:p14="http://schemas.microsoft.com/office/powerpoint/2010/main" val="287088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12630" y="3690195"/>
            <a:ext cx="4120565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libera o recurso para a Cyrela, referente à primeira parte do contrato, valor do terreno;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inicia amortização com o Itaú, referente ao valor liberado pra Cyrela;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corrige a INCC a segunda parte do contrato, valor da obra;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é coobrigada em fase de obra; </a:t>
            </a:r>
          </a:p>
          <a:p>
            <a:pPr marL="345500" indent="-345500" defTabSz="1157427">
              <a:buFontTx/>
              <a:buChar char="-"/>
            </a:pPr>
            <a:endParaRPr lang="pt-BR" sz="1451" dirty="0"/>
          </a:p>
        </p:txBody>
      </p:sp>
      <p:sp>
        <p:nvSpPr>
          <p:cNvPr id="35" name="Retângulo 34"/>
          <p:cNvSpPr/>
          <p:nvPr/>
        </p:nvSpPr>
        <p:spPr bwMode="auto">
          <a:xfrm>
            <a:off x="5355585" y="3690195"/>
            <a:ext cx="3308470" cy="2089560"/>
          </a:xfrm>
          <a:prstGeom prst="rect">
            <a:avLst/>
          </a:prstGeom>
          <a:solidFill>
            <a:srgbClr val="FFD5D5"/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157427"/>
            <a:r>
              <a:rPr lang="pt-BR" sz="1451" u="sng" dirty="0"/>
              <a:t>Coobrigação</a:t>
            </a:r>
          </a:p>
          <a:p>
            <a:pPr defTabSz="1157427"/>
            <a:endParaRPr lang="pt-BR" sz="1451" dirty="0"/>
          </a:p>
          <a:p>
            <a:pPr algn="just" defTabSz="1157427"/>
            <a:r>
              <a:rPr lang="pt-BR" sz="1451" dirty="0"/>
              <a:t>Caso o cliente fique inadimplente o Itaú poderá fazer leilão da unidade (via consolidação de AF). Se não houver arrematante nas duas praças do leilão a SPE fará a arrematação pela dívida, unidade volta ao estoque e cliente perde 100% do valor pago. </a:t>
            </a:r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>
                <a:solidFill>
                  <a:srgbClr val="C00000"/>
                </a:solidFill>
              </a:rPr>
              <a:t>Etapas da Operação...</a:t>
            </a:r>
            <a:endParaRPr lang="pt-BR" sz="2176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12631" y="3690195"/>
            <a:ext cx="4468824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quita a primeira parte do contrato com o Itaú, referente ao terreno;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libera o recurso para a Cyrela, referente  à segunda parte do contrato, obra;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O Valor liberado é corrigido a INCC;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inicia a amortização da segunda parte do contrato, divida inicial é o valor da obra corrigida a INCC;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898812" y="3690195"/>
            <a:ext cx="2727524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da a posse da unidade ao cliente (se adimplente);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Termina prazo de Coobrigação;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endParaRPr lang="pt-BR" sz="1451" dirty="0"/>
          </a:p>
          <a:p>
            <a:pPr defTabSz="1157427"/>
            <a:endParaRPr lang="pt-BR" sz="1451" dirty="0"/>
          </a:p>
          <a:p>
            <a:pPr defTabSz="1157427"/>
            <a:endParaRPr lang="pt-BR" sz="1451" dirty="0"/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>
                <a:solidFill>
                  <a:srgbClr val="C00000"/>
                </a:solidFill>
              </a:rPr>
              <a:t>Etapas da Operação...</a:t>
            </a:r>
            <a:endParaRPr lang="pt-BR" sz="2176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2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ângulo 138"/>
          <p:cNvSpPr/>
          <p:nvPr/>
        </p:nvSpPr>
        <p:spPr bwMode="auto">
          <a:xfrm>
            <a:off x="174131" y="5154763"/>
            <a:ext cx="8838184" cy="14956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97" name="Retângulo 96"/>
          <p:cNvSpPr/>
          <p:nvPr/>
        </p:nvSpPr>
        <p:spPr bwMode="auto">
          <a:xfrm>
            <a:off x="174131" y="2384220"/>
            <a:ext cx="8838184" cy="716399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4630" y="1163701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750" y="1114483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1322086" y="1078246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>
            <a:off x="1176466" y="1948898"/>
            <a:ext cx="5398029" cy="9582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1549022" y="1809501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403589" y="1809499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5173014" y="1812983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176465" y="2077219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917765" y="2077219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746130" y="2077219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Entrega</a:t>
            </a:r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 dirty="0">
                <a:solidFill>
                  <a:srgbClr val="C00000"/>
                </a:solidFill>
              </a:rPr>
              <a:t>Fluxo Financeiro</a:t>
            </a:r>
          </a:p>
        </p:txBody>
      </p:sp>
      <p:cxnSp>
        <p:nvCxnSpPr>
          <p:cNvPr id="20" name="Conector de seta reta 19"/>
          <p:cNvCxnSpPr/>
          <p:nvPr/>
        </p:nvCxnSpPr>
        <p:spPr bwMode="auto">
          <a:xfrm flipV="1">
            <a:off x="1176466" y="2852155"/>
            <a:ext cx="5398029" cy="65302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AutoShape 2" descr="data:image/jpeg;base64,/9j/4AAQSkZJRgABAQAAAQABAAD/2wCEAAkGBxQQDw8ODxQPEA0PEA8PDQ4PDw8QDw8OFBQWFxURFBQYHCggGBolHBUUITEtJSk3Li4uFx83PDUsNygtLisBCgoKDg0OGxAQGi0kHyQtLywsMC8sLCwsLCwsLSwsLCwsLCwsLCwsLDQsLCwsLDQvLC0sLCwsLCwsLCwsLywsLP/AABEIAKAAoAMBEQACEQEDEQH/xAAcAAABBQEBAQAAAAAAAAAAAAAAAQIFBgcDBAj/xABMEAABAwICAgwKBwYDCQAAAAABAAIDBBEFEgYHExQhMTVBUWFzgZGyFyIlVFVxdJKxsyMyUqHB0tMkQmJkcqI0lMIVRGOCg5PR4fD/xAAbAQABBQEBAAAAAAAAAAAAAAAAAQIDBAUHBv/EAD0RAAIBAwEEBgYKAAYDAAAAAAABAgMEERIFBiExEzIzQVFxIlJTgZGxFCM0NWFyocHR8CQlQmKS4RZDgv/aAAwDAQACEQMRAD8A3FAFc0r0yp8OAEpL53C7KeOxkPJf7I9at21lVuH6K4ePcRVK0afMoVbp1iNRuxiGijO9m+klt1j8AtqlsmhHrZk/gv77ynK6m+XAi34lWu+tiM1/4WZR9zgrisqC/wDUiN1qj/1Dds1fpGp/v/OnfRaPskN6SfrMcJ6r0jU/3fnSfRqPskL0k/WYuzVXpKq7HfqI+jUfZINc/XY4S1XpKq7HfqJPo9H2K/vuDXP12KH1XpKq7HfqJPo9H2Mf77g1z9dih1V6Sqvdd+ojoKPsY/33C65+uxf2r0lVe679RJ0FH2Mf77g1z9di2qvSVV7rv1EdDR9iv77g1T9djTtv0lVdj/1EvQUfYoNc/XYhdV+kqnsf+ojoKPskGufrsaZKv0lU9j/zpfo9D2SE1z9ZjTPV+kan+/8AOl+jUPZIOkn6zFZidazdbiEpP8bMw+8lDsrd86SDpai/1EpQ6wK6nP0zYayIb5b9HJbqH4FVqux6E+o3F/Ff33kkbucefE0PRvSmCvb9ES2UDM6GSwkA5RxOHOFg3VlVtn6a4eK5F2lWjUXAnFUJSt6e6TDDqN0wsZ3nY6dh45CPrW5Bv9it2ds7iqo93f5EVap0ccmLwXa508xMlXKS6SR5u4E8QXsIU4xiopYS7jKcm3ljZaslPbEOBqUzULgTbSNQuBdto1hgXbaNYYDbiNYYF24eVGoMC7dPKjWGBdvHlRrDAu3zypNQYF2+eVGoMCGu50awwNNdzo1hgY6u50msXAzbiTWGBwq05TEwPoMY2CeN93NbnBzs+vE/ilbz8o3iN9MrJVIuL/v9/QI5i8o3/R7E9sw5nZRMw5Jg36uawIc3+FwIcPWvH3FHop6e7uNanPVHJk+tXENnxWODfjo4r24tkdZx/wBHYt7Y9PTScvF/Io3csyx4FSnnWu2VkjyvlUbkOSORlTHIXAmyJMi4E2VGQwIZkZAaahGQwNNUkyAw1iMgMNak1oMDDWlGtBgaawpNYYE22UnSC4GmpcjpAwIag8qTWwwAqXBJ0guDtFXHeKOkDSLVy3CVz4CYNk1SYuXiEE7r43U0m7vviu+I+6ZR2LK2nDMVP+8ef7Fm2lh4KLpZNmxbEXHf2VzeoWH4LS2fwoR8ivX7RkNK9W2yNHnc5RtijHPTcjjm6VJkDm6VGQObpkmQwczKk1i4GlybqYYEukyKF0ZALoyAIyAJMgIjIBdJkUQlI2A0lMbFOhkuLJdXATBomqWoLZGc1VB/dmae8obr0qDH0uE0ROlR8qYh7RL3lcsuxj5EVbrsiJHKyyM5OKYxxxe5MFOLnIA5FyY5DsDU0AQAIAEACQAQKCABACIAEgCFNYo0pjFEum5FNA1WH6Vo/mqX5gSVuxkEOujwaWnypiHtEveVyy7GPkRVuuyIeVYYxHJxTGKeeQprFODio2xwiaAIAECggAQAIAEAIgASACAESCgU1gNKaxRqYKX3VYfp2D+ZpfmIq9jLyCHXR49MD5Ur/aJe8rdl2MfIirddkO4qyyNHF5TGOPNIUyTHI5qMUEgoIAEACABACIAEgAgAQAiQUEgCJGAhTGKNTBS86rT+1MH8xS/MS1exl5CQ66PJpmfKld7RN3lbsuxj5Edbrsh3FWWRo5SFMY48z1FIchqYKCBQQAIARAAgASACABAAkARAoJAEKQBCmMUamCl11Xn9tiHLPT99LV7GXkJDro82m/Cld7TL3irVn2MPIjrddkOSrTI0cpCmMcecqFjxE0UEACAEQAJABAAgAQAJAEQKCQAQAiQBCmMUamCly1Yn9vg6aDvhLV7GfkJDro4adcJ13tMveVm07CHkMrdoyFLuNWyNHCSVvKO0JrTHqL8Dne+9uquxwhNkAJsg5R2hGl+Aul+At0ggIAEgAgAQAJAEQAIFBIAIAZsg5R2owx2l+AZr726o2gwImAW/VkfKNOOWaHvJavYz8hIddDNOh5TrvaZe8VatOwj5Daq+sYugPCdF0jt/mY5UdvScdm1muekktVmtE3POebsC4h9Kr+vL4s9L0cPAw3WcfKs/RwnrsV1LdGpKVgtTzxfMxtoxSqLA3VrwrS/9X5blobxScdm1WuHD90QWizVRud//AKwXHPpFb15fF/yeg0R8DAtOuFK3pR3GrsO7kpS2ZRbeeH7swb5JVnggluYKgJMACABGABGBREmABGABIBZ9ANGP9oVJ2S+1KfK+pI/fv9WEHldY9QKxtt7Vjs+3c/8AU+EfMs21B1Zmx47jUVDTuqJiGRMGVkbA0F7reLHG3l+C5VbRu7+vohJtvi+Lwvxf4G3Lo6ceKMD0k0jmxCoNRNZrQC2GFpu2KO/1RynlPGuo7LsFZ09EW34t82zGr1ekZGrXKxbdWvCVL00XeS1exn5BDrodp0PKVd7RL3irFn2EfISqvTYmgHClH0jvlvWdvB921/yklr2sfM3LKuGHpMmG60NzFZzyRQn7iur7nfYV5syNoLM0WXQjQepp6umrJTDsIaX2bIXPs+M5Ra38QVTb28dlWtattBvXy5d6YW1rUjNTfI03KuZ5NfJluk2r+rqK2pqItg2OWQOZmlLXWytG6Lcy6RsXeawtbGnRqyeqK48PxMu6talSo5RM/r6R0MskEltkie6N9jcZhv2K9rbXELilGrT6sllGdOm4ScWSeCaK1VYM0ETti3tmk+ji6nH63VdVb3a1nZdvUSfhzfwH06E6nVRaafVPMReSogYeRsckluu7QvOVd97KPUhKXwXzLUdnz72Pm1SygeJVROPI6B7B2hxUcN+rVv0qMl70xz2fLuZUtINF6mhsahn0ZNmzMOeInkJ4j616PZ22bO/7CeX4Pg/gVKtvOn1kQ1lqEOCyYBoRU1sG2IdhERe5g2SQtcXNtfcseVY20Nu2dhUVOu2m1ngsk9O2nUWYnTGdAqqkgfUymAxx2Lskhc6xNtwWUFrvLYXVaNGnJ6pcuA6dnUjFyaPNg2mVXRwinpjC2IOc+zoQ5znu33F1907w6k7aWwbe/qdJWbyuHPgLRuZUlhIGsrMdq2se+N0rInuYHfRwxsFs1gL7p3OxV1a2exqDnh6c8e9+8e6k68sEsNVVZ9uk/wC678qr/wDlmzl3v4C/QqpT8SoHU88tPJl2SF5Y/KbtvzHrW/b3ELilGrDlJZRWnTcXhli1bt8p0nTR/FTVX9TPyGRj6aHadcJVvtEveKs2nYR8hKq9JjdAeFKLpHfLes/b/wB21/yj7ZfWxN1suFnoTCtaYvitQP8AgxfArq+5v2FebMu+66NO0e0xpJzT0kUhNQY2MDDHIPGZGMwuRbiK8TtXYt7SqVa84Yjqbzlcmy7SrQcUkyz2Xnicr+I6a0VPM+CaXLLGQJGiOR1iQDa4HIQti22Df3NJVaVPMXy4oilWhF4bMU0gqWzVlVNGbxyTPex1iLtJ3DYrreyKE6NlSp1FiSikzIuGpVG0aJoNppT0+Gtjq5MslPI+ONgBdI+I2c0taOIZiOpeL3l2Dc3O0FO3hlSXF9ya4cWXbWvGNPEnyCr1sxg/Q0srx9qWZkV+oByho7jXEl9ZVivJN/uh0r6C5JnuwLWZBUSNhnifSueQ1jy9ssWY7gBdYFvWLKvfbmXVvTdSlNTS5rGH8OOfiOp3kJPD4F2qqZsjHxStDo3gtexwuCDvgryVOrUo1FODxKL4PvTLTw1h8j590qwbaVZLTXJY0h0TjvmJ262/ON0dS7XsbaK2hZwr9/KXmuf8mJXpdHNruNU1S8Ft9oqPi1eB32f+Nj+Uv2XUPZrJHkqs/oHeCyN3fvKl5/sWK/ZswhdnMIuuqB3lS3LTTjurze9T/wAvl5r5MtWnaG0WXITYyfPOm/Ctf057rV2HYb/wNL8qMi4XpslNWw8p0nTM+K2avYy8iKC4iadcJVvtEveVq07GPkRVesM0C4Vould8t6z9v/d1b8o637WJu9lw3Sb2TC9aHC83RQ/Arq2532FebMy+6/uE1bDyrSeuX5blp7yL/LKvl+6ILbtEbrZcX0M2smA6djyrXdK35bF2Tdj7speT+bMm77VkGvQFbBL6PaN1Fe5zadl2MIEkzzliYTxF3GbcQ3Vn3+07axhqryxnku9+4khSlN+iXzD9UrAL1NTI8/ZgjbG0f8z8xPYF46533fK3o++T/ZFuNl6zJdmrGgtZzZ3cuad+72WWZLfHaT5aV/8AJKrSmi42Xk5pzk5Pmy0uBkGuVlq2nP2qY357PNviukbjt/Rqsf8AcvkZ97ziy26pB5Lb7RUd4LD3zjm/X5V8kTWnCB69ZY8k1f8AS3vBZW70cbSpef7EtZ/Vswmy7KY2C56oh5Vb7PUf6V5vepf4B+a+TLNr2htWVcl0Grk+d9OeFa/pz3Wrrew/sNH8qMuv12SmrXhOk6VnxWzW7KXkRx5iad8JVvtEveVuz7GPkQ1esM0B4Voeld8t6obe+7q35f4Ft+0RvVlxTSbhhOtHhefoofgV1DdD7EvNmfedb3CatT5VpPXL8ty0t4lnZtXy/cgt+0RvFlx/Sax8/afC2K13PK09WRq63uw/8tp+/wCbM267QisMonVE8NMw2fPIyJriLhuY7rrcdhc9S2bivGhSlVlyimyvGOXg+jsPoI6eKOCFoZFG3KxvxJ5Sd8ri13c1Lus61V5b/T8DYhFRWEUrWBp66hlFJSsY6oyB8sslyyIH6oDR9YndO/uda3Nh7vq/i6tR4injhzfjx7iKtX6Ph3meVWnmIOu7bL27hNo2Rtb8CvZUt19nR4Onnzb/AJKjuqhvVA4uhhc7dc6KJzjyuLASe1cxuaUYVpRjyTZoReVkyXXT/jaX2Z3zF7jcvhRqr/cvkVLzuLZqgN8LA5KmoB7QfxWVvdHN9n8F8iS1foEjrHhLsKrAN0iPNb+kgrI2M1C/ot+tj4k1TjB+RgQXYUY5edTsJdiTngeLHTS5jyZi0BeY3qmlZqL73+zLNqvTNosuZaDSyfOmnQ8q1/TnutXUNifYqX5TNrddknq14To+lZ8Vs1uyl5EceYaecJVvtEnxVuz7CPkRVesc9Aj5Voeld8t6o7e+7q35f3QtDtEb2uLG0YPrSPlefo4fgV0zdL7GvNlC863uI3RTEW01fR1DzaOOZuyHiaxwLC48wDr9S39p0HcWlSlHm08efMrUpaZpn0WQuLGwU/SrV/DXzbY2SSCYgNeWNa9rwN4lp4/UV6DZG8NbZ0HSUVKOc4bw15MgrUFU48mZbTlmG4ywFxdFR1bWve4AEx2Ac8gcgcT1L3ka0tpbNcksOcXw/Hu+RScejqYPoMc26OIjdBHKFyfGODNMzXWBoFNV1RrKUxuL2NbJE92Qgt3nNPHufBeu3f29Rs6ToV08ZymuPPuaK1xRc3mJ4dGdVkhlbJXmNsLSCaeN2d0tv3XO3mt5eVae0N66KpuNqm5PvfDBDTtnn0jWV4DOeJeMb12f42k9md8xe63O7Or+ZfIqXfcSOpTFwNs0LiA5zm1MFz9bcyyNHqsw9ZTd7rRvRcLl1X81838BLWXOJqMsYc1zHAFrgWuB3QQd8FeIwXUzOKzVHE6QuhqJIYib7GYmy5RyNcXDc9d16623vrwpqNampNd6eM+a/hlSVrFvKeC4aO4BT4bFsUO4ZHNEksjhsk0m80E9tgFhbR2nWv6mqp3ckuSJqdJQWETKzcEh856c8K1/tB7rV0vYv2Kl+UoVesyS1bcJ0fTMWzWf1UvIjjzH6x48mKVgPHK53bY/irFlL6iJHVXEhcBxTalXBVZdk2F5dkDspddpba/FvqPaNs7q2qUE8aljPPA2lLTJNl6OuJo/3OT/ADDPyrnL3PrReHVX/F/yaiuoPuKFpTjm36x9WGGIPaxuQuDyMoO7cAL1+w7CVjRVKTzz44xzKtxUU3lEYSt7JWL7orrPkpY2QVUZqIWANjkY4NnY0bzSHbj+0FeM2tutGvUda2lpb4tPk34rHL9S5SucLEi0P1uUQbcMq3O+xsTQe0usvPf+M32cPT8f+ix08DJcbxHbVXU1QaWCeQyBhIcWggCxPUvf7Jt3bW8aLecLGSjWlqlkteiOsiWijbTzs2zTMsI7PyzRN5ATuOHMbetY+192YXU3WoS0yfNdzfj+D/uCWlcaViRb/C5RZb7HV5vsbEy/bmsvNPdm+Tx6Pxf8Fnp4FU0o1pT1LHQ0jDSxOBa6UvzVDmniFtxnVcrY2fuzGnJTrvU/DHo/y/0Ip3HqnuwnW0YaeGGSlfLJFG2N0oqGtz5RYOsW7hsmXW6s5VZTp1Eot5xjl+oRuVjiVbTfSn/ac8UwiMAiiMWUyCQuu7Ne4AstnYezJ2ClGUs6nnljuIq9RT5ELS1T4ZGTROdHLG4Oje3fa4ca3a1KFaDp1FmL5orxbi8o07CNb4DQ2sgfnFhstOWlrucsdbL1Erwl5upVhLNvNNeEuDXvWc/BF6FzF81g9dZrhp2tOw09TI/iDzHEy/Obk/cqlPdq7k/TlFL3t/JfMc68O4z/ABvTSqrKmCpkIYKaVstPTsJEbXNIO79om1rniK9HabDo0aMqa4uSw2+f/XjgglWbafgXY65m+ZSf5llu4sOW69VPjVX/ABf8kyuI+Bm+N4ltqrqKrLsezyGTY82bLuAWvYX3l6mxofR6MKWc6VjJWk8tstGq2HPilKB+6/MfUBdXa0vqpDUT2vDCjHWMqQPEqI9/izssCOwtTtnVPQcfAbNZMvc5X3IgwcnFRywxyEukyhQzI1CiZkmoAuk4ChmRkAzJdQBmSNoUMyTIC3S6gwCTIuBUuoMAjUGATcoMAkchcAoZPIorVGBrOojCi+pnqiPEhjDGnle+/wCAPaormWIJeII1DTbRxuI0b6c2Eg8eB5/dkG91HeVa3q9FPPd3itHzDjGHSU0r4JmuZKw2c074/wDS2nPgn3PkRackeSmuYYGlya5i4G5k3WGAuk1i4C6NYYC6NYYC6NYYC6TWGBcyNYuAzI1gODkaxRQ5JrAXMl1gLmRqALprkABN4sMkjguFS1UzIIGl8rzZrR8TyAKWNNJa58Ehjl3I+oNENH24fSR0zbFw8aV4Fs8p3z+HUsutU6SeokSwTSiFIHSjRKmxFmWpZ44BDJmeLKz1HjHrU9G4nS4LivB8hHFMyXG9SdQwk0k0U7OJsgMTwOffBVtXFGfjH9V+z+Y30l+JV6nVniLDY07nc7CHBPSpy5VF+oZfgefweYj5rN7qXo4e0iJqfgHg8xHzWb3UdHD2kQ1PwDweYj5rN7qOjh7SIan4B4PMR81m91HRw9pENT8A8HmI+aze6jo4e0iGp+AeDzEfNZvdR0cPaRDU/APB5iPms3uo6OHtIhqfgHg9xHzWb3UdHD2kQ1PwDwe4j5rN7qOjh7SIan4B4PcR81m91HRw9pENT8BfB7iPms3uo6OHtIhqfgL4PcR81n91L0cPaRDU/A9NLq1xF5ttd7ed5DR96cugjzmvdkT0n3FqwTUrO8g1cscLONsYMsh5hvAJsr2hDqJy8+CE0SfNms6M6LU2HMyUzLOIAfK7xpH25Xf+FnVridZ+k/d3EkYpciaUI4//2Q=="/>
          <p:cNvSpPr>
            <a:spLocks noChangeAspect="1" noChangeArrowheads="1"/>
          </p:cNvSpPr>
          <p:nvPr/>
        </p:nvSpPr>
        <p:spPr bwMode="auto">
          <a:xfrm>
            <a:off x="188101" y="31671"/>
            <a:ext cx="368524" cy="3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0557" tIns="55279" rIns="110557" bIns="55279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1" y="3634203"/>
            <a:ext cx="415097" cy="415097"/>
          </a:xfrm>
          <a:prstGeom prst="rect">
            <a:avLst/>
          </a:prstGeom>
        </p:spPr>
      </p:pic>
      <p:pic>
        <p:nvPicPr>
          <p:cNvPr id="1661968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5" y="2502358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92069" y="2471285"/>
            <a:ext cx="351152" cy="553463"/>
          </a:xfrm>
          <a:prstGeom prst="rect">
            <a:avLst/>
          </a:prstGeom>
          <a:noFill/>
        </p:spPr>
      </p:pic>
      <p:cxnSp>
        <p:nvCxnSpPr>
          <p:cNvPr id="46" name="Conector de seta reta 45"/>
          <p:cNvCxnSpPr/>
          <p:nvPr/>
        </p:nvCxnSpPr>
        <p:spPr bwMode="auto">
          <a:xfrm>
            <a:off x="2482440" y="3633157"/>
            <a:ext cx="0" cy="32907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ector de seta reta 49"/>
          <p:cNvCxnSpPr/>
          <p:nvPr/>
        </p:nvCxnSpPr>
        <p:spPr bwMode="auto">
          <a:xfrm flipV="1">
            <a:off x="1176466" y="3895398"/>
            <a:ext cx="5398029" cy="4353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1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92069" y="3516065"/>
            <a:ext cx="351152" cy="553463"/>
          </a:xfrm>
          <a:prstGeom prst="rect">
            <a:avLst/>
          </a:prstGeom>
          <a:noFill/>
        </p:spPr>
      </p:pic>
      <p:pic>
        <p:nvPicPr>
          <p:cNvPr id="52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" y="4438018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de seta reta 52"/>
          <p:cNvCxnSpPr/>
          <p:nvPr/>
        </p:nvCxnSpPr>
        <p:spPr bwMode="auto">
          <a:xfrm flipV="1">
            <a:off x="1176466" y="4635450"/>
            <a:ext cx="5398029" cy="4353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Image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0" y="4263888"/>
            <a:ext cx="415097" cy="415097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 bwMode="auto">
          <a:xfrm>
            <a:off x="1176465" y="2511937"/>
            <a:ext cx="1218910" cy="361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cxnSp>
        <p:nvCxnSpPr>
          <p:cNvPr id="58" name="Conector de seta reta 57"/>
          <p:cNvCxnSpPr/>
          <p:nvPr/>
        </p:nvCxnSpPr>
        <p:spPr bwMode="auto">
          <a:xfrm>
            <a:off x="1263530" y="251193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Conector de seta reta 60"/>
          <p:cNvCxnSpPr>
            <a:stCxn id="55" idx="0"/>
          </p:cNvCxnSpPr>
          <p:nvPr/>
        </p:nvCxnSpPr>
        <p:spPr bwMode="auto">
          <a:xfrm>
            <a:off x="1785921" y="2511937"/>
            <a:ext cx="1" cy="36198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Conector de seta reta 61"/>
          <p:cNvCxnSpPr/>
          <p:nvPr/>
        </p:nvCxnSpPr>
        <p:spPr bwMode="auto">
          <a:xfrm>
            <a:off x="2308310" y="251193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tângulo 65"/>
          <p:cNvSpPr/>
          <p:nvPr/>
        </p:nvSpPr>
        <p:spPr bwMode="auto">
          <a:xfrm>
            <a:off x="2428969" y="4273465"/>
            <a:ext cx="2781028" cy="36198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cxnSp>
        <p:nvCxnSpPr>
          <p:cNvPr id="67" name="Conector de seta reta 66"/>
          <p:cNvCxnSpPr/>
          <p:nvPr/>
        </p:nvCxnSpPr>
        <p:spPr bwMode="auto">
          <a:xfrm>
            <a:off x="251603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Conector de seta reta 67"/>
          <p:cNvCxnSpPr/>
          <p:nvPr/>
        </p:nvCxnSpPr>
        <p:spPr bwMode="auto">
          <a:xfrm>
            <a:off x="303842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Conector de seta reta 68"/>
          <p:cNvCxnSpPr/>
          <p:nvPr/>
        </p:nvCxnSpPr>
        <p:spPr bwMode="auto">
          <a:xfrm>
            <a:off x="356081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onector de seta reta 73"/>
          <p:cNvCxnSpPr/>
          <p:nvPr/>
        </p:nvCxnSpPr>
        <p:spPr bwMode="auto">
          <a:xfrm>
            <a:off x="404961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Conector de seta reta 74"/>
          <p:cNvCxnSpPr/>
          <p:nvPr/>
        </p:nvCxnSpPr>
        <p:spPr bwMode="auto">
          <a:xfrm>
            <a:off x="457200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Conector de seta reta 75"/>
          <p:cNvCxnSpPr/>
          <p:nvPr/>
        </p:nvCxnSpPr>
        <p:spPr bwMode="auto">
          <a:xfrm>
            <a:off x="509439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9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" y="6061177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ector de seta reta 79"/>
          <p:cNvCxnSpPr/>
          <p:nvPr/>
        </p:nvCxnSpPr>
        <p:spPr bwMode="auto">
          <a:xfrm flipV="1">
            <a:off x="1176466" y="6258609"/>
            <a:ext cx="5398029" cy="4353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Imagem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0" y="5887047"/>
            <a:ext cx="415097" cy="415097"/>
          </a:xfrm>
          <a:prstGeom prst="rect">
            <a:avLst/>
          </a:prstGeom>
        </p:spPr>
      </p:pic>
      <p:sp>
        <p:nvSpPr>
          <p:cNvPr id="91" name="Retângulo 90"/>
          <p:cNvSpPr/>
          <p:nvPr/>
        </p:nvSpPr>
        <p:spPr bwMode="auto">
          <a:xfrm>
            <a:off x="5174849" y="5853096"/>
            <a:ext cx="1225516" cy="361984"/>
          </a:xfrm>
          <a:prstGeom prst="rect">
            <a:avLst/>
          </a:prstGeom>
          <a:solidFill>
            <a:srgbClr val="FFD5D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defTabSz="1157427"/>
            <a:r>
              <a:rPr lang="pt-BR" sz="2176" dirty="0">
                <a:solidFill>
                  <a:srgbClr val="C00000"/>
                </a:solidFill>
              </a:rPr>
              <a:t>...</a:t>
            </a:r>
            <a:endParaRPr lang="pt-BR" sz="1451" dirty="0">
              <a:solidFill>
                <a:srgbClr val="C00000"/>
              </a:solidFill>
            </a:endParaRPr>
          </a:p>
        </p:txBody>
      </p:sp>
      <p:cxnSp>
        <p:nvCxnSpPr>
          <p:cNvPr id="92" name="Conector de seta reta 91"/>
          <p:cNvCxnSpPr/>
          <p:nvPr/>
        </p:nvCxnSpPr>
        <p:spPr bwMode="auto">
          <a:xfrm>
            <a:off x="5209997" y="5853094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Conector de seta reta 92"/>
          <p:cNvCxnSpPr/>
          <p:nvPr/>
        </p:nvCxnSpPr>
        <p:spPr bwMode="auto">
          <a:xfrm>
            <a:off x="5645322" y="5853094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3" name="Imagem 10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9" y="5344430"/>
            <a:ext cx="415097" cy="415097"/>
          </a:xfrm>
          <a:prstGeom prst="rect">
            <a:avLst/>
          </a:prstGeom>
        </p:spPr>
      </p:pic>
      <p:cxnSp>
        <p:nvCxnSpPr>
          <p:cNvPr id="104" name="Conector de seta reta 103"/>
          <p:cNvCxnSpPr/>
          <p:nvPr/>
        </p:nvCxnSpPr>
        <p:spPr bwMode="auto">
          <a:xfrm>
            <a:off x="5181455" y="5343384"/>
            <a:ext cx="0" cy="32907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Conector de seta reta 104"/>
          <p:cNvCxnSpPr/>
          <p:nvPr/>
        </p:nvCxnSpPr>
        <p:spPr bwMode="auto">
          <a:xfrm flipV="1">
            <a:off x="1139364" y="5628927"/>
            <a:ext cx="5398029" cy="4353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6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54968" y="5226292"/>
            <a:ext cx="351152" cy="553463"/>
          </a:xfrm>
          <a:prstGeom prst="rect">
            <a:avLst/>
          </a:prstGeom>
          <a:noFill/>
        </p:spPr>
      </p:pic>
      <p:sp>
        <p:nvSpPr>
          <p:cNvPr id="136" name="CaixaDeTexto 135"/>
          <p:cNvSpPr txBox="1"/>
          <p:nvPr/>
        </p:nvSpPr>
        <p:spPr>
          <a:xfrm>
            <a:off x="7804947" y="2572009"/>
            <a:ext cx="918841" cy="315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chemeClr val="accent1">
                    <a:lumMod val="50000"/>
                  </a:schemeClr>
                </a:solidFill>
              </a:rPr>
              <a:t>ETAPA A</a:t>
            </a:r>
          </a:p>
        </p:txBody>
      </p:sp>
      <p:sp>
        <p:nvSpPr>
          <p:cNvPr id="137" name="Retângulo 136"/>
          <p:cNvSpPr/>
          <p:nvPr/>
        </p:nvSpPr>
        <p:spPr bwMode="auto">
          <a:xfrm>
            <a:off x="174131" y="3413464"/>
            <a:ext cx="8838184" cy="1495641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7804946" y="3964740"/>
            <a:ext cx="929100" cy="315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chemeClr val="accent2">
                    <a:lumMod val="50000"/>
                  </a:schemeClr>
                </a:solidFill>
              </a:rPr>
              <a:t>ETAPA B</a:t>
            </a:r>
          </a:p>
        </p:txBody>
      </p:sp>
      <p:sp>
        <p:nvSpPr>
          <p:cNvPr id="140" name="CaixaDeTexto 139"/>
          <p:cNvSpPr txBox="1"/>
          <p:nvPr/>
        </p:nvSpPr>
        <p:spPr>
          <a:xfrm>
            <a:off x="7793405" y="5706039"/>
            <a:ext cx="940322" cy="315599"/>
          </a:xfrm>
          <a:prstGeom prst="rect">
            <a:avLst/>
          </a:prstGeom>
          <a:solidFill>
            <a:srgbClr val="FFD5D5"/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rgbClr val="C00000"/>
                </a:solidFill>
              </a:rPr>
              <a:t>ETAPA C</a:t>
            </a:r>
          </a:p>
        </p:txBody>
      </p:sp>
    </p:spTree>
    <p:extLst>
      <p:ext uri="{BB962C8B-B14F-4D97-AF65-F5344CB8AC3E}">
        <p14:creationId xmlns:p14="http://schemas.microsoft.com/office/powerpoint/2010/main" val="16687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692EF-6D4B-42C9-83D6-AA0D1B76E2DC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05816" y="729985"/>
          <a:ext cx="8271174" cy="401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50"/>
                <a:gridCol w="3482599"/>
                <a:gridCol w="1044780"/>
                <a:gridCol w="957715"/>
                <a:gridCol w="957715"/>
                <a:gridCol w="957715"/>
              </a:tblGrid>
              <a:tr h="60806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Etapa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Detalhes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Índice</a:t>
                      </a:r>
                      <a:r>
                        <a:rPr lang="pt-BR" sz="1600" baseline="0" dirty="0" smtClean="0"/>
                        <a:t> / Juros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Cliente</a:t>
                      </a:r>
                      <a:r>
                        <a:rPr lang="pt-BR" sz="1500" baseline="0" dirty="0" smtClean="0"/>
                        <a:t> </a:t>
                      </a:r>
                      <a:r>
                        <a:rPr lang="pt-BR" sz="1500" baseline="0" dirty="0" smtClean="0">
                          <a:sym typeface="Wingdings" panose="05000000000000000000" pitchFamily="2" charset="2"/>
                        </a:rPr>
                        <a:t> CBR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Itaú </a:t>
                      </a:r>
                    </a:p>
                    <a:p>
                      <a:pPr algn="ctr"/>
                      <a:r>
                        <a:rPr lang="pt-BR" sz="1500" dirty="0" smtClean="0">
                          <a:sym typeface="Wingdings" panose="05000000000000000000" pitchFamily="2" charset="2"/>
                        </a:rPr>
                        <a:t> CBR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Cliente </a:t>
                      </a:r>
                      <a:r>
                        <a:rPr lang="pt-BR" sz="1500" dirty="0" smtClean="0">
                          <a:sym typeface="Wingdings" panose="05000000000000000000" pitchFamily="2" charset="2"/>
                        </a:rPr>
                        <a:t> Itaú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</a:tr>
              <a:tr h="448371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A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paga ato diretamente</a:t>
                      </a:r>
                      <a:r>
                        <a:rPr lang="pt-BR" sz="1500" baseline="0" dirty="0" smtClean="0"/>
                        <a:t> a Cyrela.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B - 1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assina contrato</a:t>
                      </a:r>
                      <a:r>
                        <a:rPr lang="pt-BR" sz="1500" baseline="0" dirty="0" smtClean="0"/>
                        <a:t> com o </a:t>
                      </a:r>
                      <a:r>
                        <a:rPr lang="pt-BR" sz="1500" dirty="0" smtClean="0"/>
                        <a:t>Itaú</a:t>
                      </a:r>
                      <a:r>
                        <a:rPr lang="pt-BR" sz="1500" baseline="0" dirty="0" smtClean="0"/>
                        <a:t> </a:t>
                      </a:r>
                      <a:r>
                        <a:rPr lang="pt-BR" sz="1500" dirty="0" smtClean="0"/>
                        <a:t> que paga o valor equivalente</a:t>
                      </a:r>
                      <a:r>
                        <a:rPr lang="pt-BR" sz="1500" baseline="0" dirty="0" smtClean="0"/>
                        <a:t> ao terreno pra </a:t>
                      </a:r>
                      <a:r>
                        <a:rPr lang="pt-BR" sz="1500" baseline="0" dirty="0" err="1" smtClean="0"/>
                        <a:t>Cyela</a:t>
                      </a:r>
                      <a:r>
                        <a:rPr lang="pt-BR" sz="1500" baseline="0" dirty="0" smtClean="0"/>
                        <a:t>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20%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B</a:t>
                      </a:r>
                      <a:r>
                        <a:rPr lang="pt-BR" sz="1600" b="1" baseline="0" dirty="0" smtClean="0"/>
                        <a:t> - 2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</a:t>
                      </a:r>
                      <a:r>
                        <a:rPr lang="pt-BR" sz="1500" baseline="0" dirty="0" smtClean="0"/>
                        <a:t> amortiza o valor do Terreno ao banco. Prazo de pagamento é o período de obra.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8,8% + TR</a:t>
                      </a:r>
                    </a:p>
                    <a:p>
                      <a:pPr algn="ctr"/>
                      <a:r>
                        <a:rPr lang="pt-BR" sz="1500" dirty="0" smtClean="0"/>
                        <a:t>(</a:t>
                      </a:r>
                      <a:r>
                        <a:rPr lang="pt-BR" sz="1500" dirty="0" err="1" smtClean="0"/>
                        <a:t>Price</a:t>
                      </a:r>
                      <a:r>
                        <a:rPr lang="pt-BR" sz="1500" dirty="0" smtClean="0"/>
                        <a:t>)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20%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2786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C</a:t>
                      </a:r>
                      <a:r>
                        <a:rPr lang="pt-BR" sz="1600" b="1" baseline="0" dirty="0" smtClean="0"/>
                        <a:t> - 1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Itaú</a:t>
                      </a:r>
                      <a:r>
                        <a:rPr lang="pt-BR" sz="1500" baseline="0" dirty="0" smtClean="0"/>
                        <a:t> paga o saldo residual à Cyrela na emissão do habite-se ou na quitação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75%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C</a:t>
                      </a:r>
                      <a:r>
                        <a:rPr lang="pt-BR" sz="1600" b="1" baseline="0" dirty="0" smtClean="0"/>
                        <a:t> - 2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amortiza o saldo</a:t>
                      </a:r>
                      <a:r>
                        <a:rPr lang="pt-BR" sz="1500" baseline="0" dirty="0" smtClean="0"/>
                        <a:t> residual, prazo de pagamento é o contratado (até 360 meses).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322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8,8% + TR</a:t>
                      </a:r>
                    </a:p>
                    <a:p>
                      <a:pPr marL="0" marR="0" indent="0" algn="ctr" defTabSz="7322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(SAC)</a:t>
                      </a:r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75%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75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Cyrela - PCV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455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Cliente assina PCV com a Cyrela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Paga o valor da entrada, geralmente somente o valor da comissão.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Contrato prevê repasse imediato para o Itaú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Cyrela monta pasta de repasse do cliente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Cliente assina dois contratos de financiamento com o Itaú:</a:t>
            </a:r>
          </a:p>
          <a:p>
            <a:pPr marL="1299993" lvl="2" indent="-414600">
              <a:buFont typeface="+mj-lt"/>
              <a:buAutoNum type="arabicPeriod"/>
            </a:pPr>
            <a:r>
              <a:rPr lang="pt-BR" sz="1935" dirty="0"/>
              <a:t>Referente ao terreno</a:t>
            </a:r>
          </a:p>
          <a:p>
            <a:pPr marL="1299993" lvl="2" indent="-414600">
              <a:buFont typeface="+mj-lt"/>
              <a:buAutoNum type="arabicPeriod"/>
            </a:pPr>
            <a:r>
              <a:rPr lang="pt-BR" sz="1935" dirty="0"/>
              <a:t>Referente à obra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Será recolhido o ITBI e o registro do imóvel, aproximadamente 3% do valor do imóvel. </a:t>
            </a:r>
          </a:p>
          <a:p>
            <a:pPr algn="l"/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8176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Terreno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dirty="0"/>
              <a:t>Contrato prevê o financiamento do terreno com o cliente. </a:t>
            </a:r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Período de carência: Não há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Sistema de amortização: </a:t>
            </a:r>
            <a:r>
              <a:rPr lang="pt-BR" sz="1935" dirty="0" err="1"/>
              <a:t>Price</a:t>
            </a:r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Taxa: 8,8% + T.R.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Prazo de amortização: Período de Obra (24 a 40 meses)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financiado: 20%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pago a CBR: 5%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LTV: 80% (20</a:t>
            </a:r>
            <a:r>
              <a:rPr lang="pt-BR" sz="1693" dirty="0"/>
              <a:t>% </a:t>
            </a:r>
            <a:r>
              <a:rPr lang="pt-BR" sz="1935" dirty="0"/>
              <a:t>/ 25</a:t>
            </a:r>
            <a:r>
              <a:rPr lang="pt-BR" sz="1693" dirty="0"/>
              <a:t>% </a:t>
            </a:r>
            <a:r>
              <a:rPr lang="pt-BR" sz="1935" dirty="0"/>
              <a:t>= 80</a:t>
            </a:r>
            <a:r>
              <a:rPr lang="pt-BR" sz="1693" dirty="0"/>
              <a:t>%</a:t>
            </a:r>
            <a:r>
              <a:rPr lang="pt-BR" sz="1935" dirty="0"/>
              <a:t>) 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Coobrigação CBR: Sim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Alienação Fiduciária: Sim</a:t>
            </a:r>
          </a:p>
          <a:p>
            <a:pPr algn="l"/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31050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Obra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515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dirty="0"/>
              <a:t>Contrato prevê o financiamento da obra, será assinado no lançamento do empreendimento. Durante a obra o saldo do contrato é corrigido a INCC. </a:t>
            </a:r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Período de carência: Período de Obra, saldo corrigindo a INCC.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Sistema de amortização: SAC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Taxa: 8,8% + T.R.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Prazo de amortização: até 360 meses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financiado: 75%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pago a CBR: 25% do valor do imóvel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LTV: 75% (75</a:t>
            </a:r>
            <a:r>
              <a:rPr lang="pt-BR" sz="1693" dirty="0"/>
              <a:t>% </a:t>
            </a:r>
            <a:r>
              <a:rPr lang="pt-BR" sz="1935" dirty="0"/>
              <a:t>/ 100</a:t>
            </a:r>
            <a:r>
              <a:rPr lang="pt-BR" sz="1693" dirty="0"/>
              <a:t>% </a:t>
            </a:r>
            <a:r>
              <a:rPr lang="pt-BR" sz="1935" dirty="0"/>
              <a:t>= 100</a:t>
            </a:r>
            <a:r>
              <a:rPr lang="pt-BR" sz="1693" dirty="0"/>
              <a:t>%</a:t>
            </a:r>
            <a:r>
              <a:rPr lang="pt-BR" sz="1935" dirty="0"/>
              <a:t>) 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Coobrigação CBR: Não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Alienação Fiduciária: Sim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2128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56351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320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Questões do trabalho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12:30h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13h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ADIN – Trabalho Análogo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Terceirização –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Modelo </a:t>
            </a:r>
            <a:r>
              <a:rPr lang="pt-BR" sz="1700" b="1" dirty="0">
                <a:latin typeface="BlissL" panose="02000506030000020004" pitchFamily="2" charset="0"/>
              </a:rPr>
              <a:t>de </a:t>
            </a:r>
            <a:r>
              <a:rPr lang="pt-BR" sz="1700" b="1" dirty="0" smtClean="0">
                <a:latin typeface="BlissL" panose="02000506030000020004" pitchFamily="2" charset="0"/>
              </a:rPr>
              <a:t>Vendas, </a:t>
            </a: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– 13h às 14:30h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Cartilha – O Ciclo da Incorporação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 de Vendas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908720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41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46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Petição encaminhada ao STJ no final do ano - Liminar concedida; possível julgamento pelo Plenário a partir de fevereiro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</a:t>
            </a:r>
            <a:r>
              <a:rPr lang="pt-BR" sz="1700" dirty="0" smtClean="0">
                <a:latin typeface="BlissL" panose="02000506030000020004" pitchFamily="2" charset="0"/>
              </a:rPr>
              <a:t>controle/ Cadastro </a:t>
            </a:r>
            <a:r>
              <a:rPr lang="pt-BR" sz="1700" dirty="0">
                <a:latin typeface="BlissL" panose="02000506030000020004" pitchFamily="2" charset="0"/>
              </a:rPr>
              <a:t>de Empregadores.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Aperfeiçoamentos necessários: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1 - Definições </a:t>
            </a:r>
            <a:r>
              <a:rPr lang="pt-BR" sz="1700" b="1" dirty="0">
                <a:latin typeface="BlissL" panose="02000506030000020004" pitchFamily="2" charset="0"/>
              </a:rPr>
              <a:t>do que seja o trabalho análogo à escravidão </a:t>
            </a:r>
            <a:r>
              <a:rPr lang="pt-BR" sz="1700" b="1" dirty="0" smtClean="0">
                <a:latin typeface="BlissL" panose="02000506030000020004" pitchFamily="2" charset="0"/>
              </a:rPr>
              <a:t>aperfeiçoadas </a:t>
            </a:r>
            <a:r>
              <a:rPr lang="pt-BR" sz="1700" dirty="0" smtClean="0">
                <a:latin typeface="BlissL" panose="02000506030000020004" pitchFamily="2" charset="0"/>
              </a:rPr>
              <a:t>- lei </a:t>
            </a:r>
            <a:r>
              <a:rPr lang="pt-BR" sz="1700" dirty="0">
                <a:latin typeface="BlissL" panose="02000506030000020004" pitchFamily="2" charset="0"/>
              </a:rPr>
              <a:t>que </a:t>
            </a:r>
            <a:r>
              <a:rPr lang="pt-BR" sz="1700" dirty="0" smtClean="0">
                <a:latin typeface="BlissL" panose="02000506030000020004" pitchFamily="2" charset="0"/>
              </a:rPr>
              <a:t>esclareça distinção a infrações </a:t>
            </a:r>
            <a:r>
              <a:rPr lang="pt-BR" sz="1700" dirty="0">
                <a:latin typeface="BlissL" panose="02000506030000020004" pitchFamily="2" charset="0"/>
              </a:rPr>
              <a:t>de natureza </a:t>
            </a:r>
            <a:r>
              <a:rPr lang="pt-BR" sz="1700" dirty="0" smtClean="0">
                <a:latin typeface="BlissL" panose="02000506030000020004" pitchFamily="2" charset="0"/>
              </a:rPr>
              <a:t>trabalhista. PL em discussão:</a:t>
            </a:r>
          </a:p>
          <a:p>
            <a:endParaRPr lang="pt-BR" sz="1600" dirty="0" smtClean="0"/>
          </a:p>
          <a:p>
            <a:r>
              <a:rPr lang="pt-BR" sz="1600" dirty="0" smtClean="0"/>
              <a:t>1</a:t>
            </a:r>
            <a:r>
              <a:rPr lang="pt-BR" sz="1600" dirty="0">
                <a:latin typeface="BlissL" panose="02000506030000020004" pitchFamily="2" charset="0"/>
              </a:rPr>
              <a:t>) </a:t>
            </a:r>
            <a:r>
              <a:rPr lang="pt-BR" sz="1600" dirty="0" smtClean="0">
                <a:latin typeface="BlissL" panose="02000506030000020004" pitchFamily="2" charset="0"/>
              </a:rPr>
              <a:t>submissão </a:t>
            </a:r>
            <a:r>
              <a:rPr lang="pt-BR" sz="1600" dirty="0">
                <a:latin typeface="BlissL" panose="02000506030000020004" pitchFamily="2" charset="0"/>
              </a:rPr>
              <a:t>a trabalho forçado, </a:t>
            </a:r>
            <a:r>
              <a:rPr lang="pt-BR" sz="1600" dirty="0" smtClean="0">
                <a:latin typeface="BlissL" panose="02000506030000020004" pitchFamily="2" charset="0"/>
              </a:rPr>
              <a:t>com ameaça </a:t>
            </a:r>
            <a:r>
              <a:rPr lang="pt-BR" sz="1600" dirty="0">
                <a:latin typeface="BlissL" panose="02000506030000020004" pitchFamily="2" charset="0"/>
              </a:rPr>
              <a:t>de punição, com </a:t>
            </a:r>
            <a:r>
              <a:rPr lang="pt-BR" sz="1600" dirty="0" smtClean="0">
                <a:latin typeface="BlissL" panose="02000506030000020004" pitchFamily="2" charset="0"/>
              </a:rPr>
              <a:t>coação </a:t>
            </a:r>
            <a:r>
              <a:rPr lang="pt-BR" sz="1600" dirty="0">
                <a:latin typeface="BlissL" panose="02000506030000020004" pitchFamily="2" charset="0"/>
              </a:rPr>
              <a:t>ou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liberdade pessoal; </a:t>
            </a:r>
          </a:p>
          <a:p>
            <a:r>
              <a:rPr lang="pt-BR" sz="1600" dirty="0">
                <a:latin typeface="BlissL" panose="02000506030000020004" pitchFamily="2" charset="0"/>
              </a:rPr>
              <a:t>2) </a:t>
            </a:r>
            <a:r>
              <a:rPr lang="pt-BR" sz="1600" dirty="0" smtClean="0">
                <a:latin typeface="BlissL" panose="02000506030000020004" pitchFamily="2" charset="0"/>
              </a:rPr>
              <a:t>cerceamento </a:t>
            </a:r>
            <a:r>
              <a:rPr lang="pt-BR" sz="1600" dirty="0">
                <a:latin typeface="BlissL" panose="02000506030000020004" pitchFamily="2" charset="0"/>
              </a:rPr>
              <a:t>do uso de </a:t>
            </a:r>
            <a:r>
              <a:rPr lang="pt-BR" sz="1600" dirty="0" smtClean="0">
                <a:latin typeface="BlissL" panose="02000506030000020004" pitchFamily="2" charset="0"/>
              </a:rPr>
              <a:t>meio </a:t>
            </a:r>
            <a:r>
              <a:rPr lang="pt-BR" sz="1600" dirty="0">
                <a:latin typeface="BlissL" panose="02000506030000020004" pitchFamily="2" charset="0"/>
              </a:rPr>
              <a:t>de transporte </a:t>
            </a:r>
            <a:r>
              <a:rPr lang="pt-BR" sz="1600" dirty="0" smtClean="0">
                <a:latin typeface="BlissL" panose="02000506030000020004" pitchFamily="2" charset="0"/>
              </a:rPr>
              <a:t>pelo </a:t>
            </a:r>
            <a:r>
              <a:rPr lang="pt-BR" sz="1600" dirty="0">
                <a:latin typeface="BlissL" panose="02000506030000020004" pitchFamily="2" charset="0"/>
              </a:rPr>
              <a:t>trabalhador, com o fim de retê-lo no local de trabalho; </a:t>
            </a:r>
          </a:p>
          <a:p>
            <a:r>
              <a:rPr lang="pt-BR" sz="1600" dirty="0">
                <a:latin typeface="BlissL" panose="02000506030000020004" pitchFamily="2" charset="0"/>
              </a:rPr>
              <a:t>3) </a:t>
            </a:r>
            <a:r>
              <a:rPr lang="pt-BR" sz="1600" dirty="0" smtClean="0">
                <a:latin typeface="BlissL" panose="02000506030000020004" pitchFamily="2" charset="0"/>
              </a:rPr>
              <a:t>manutenção </a:t>
            </a:r>
            <a:r>
              <a:rPr lang="pt-BR" sz="1600" dirty="0">
                <a:latin typeface="BlissL" panose="02000506030000020004" pitchFamily="2" charset="0"/>
              </a:rPr>
              <a:t>de vigilância ostensiva no local de trabalho ou a apropriação de documentos ou objetos pessoais do trabalhador, com o fim de retê-lo no local de trabalho; e </a:t>
            </a:r>
          </a:p>
          <a:p>
            <a:r>
              <a:rPr lang="pt-BR" sz="1600" dirty="0">
                <a:latin typeface="BlissL" panose="02000506030000020004" pitchFamily="2" charset="0"/>
              </a:rPr>
              <a:t>4) a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locomoção do trabalhador em razão de dívida contraída com empregador ou preposto.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Aperfeiçoamento do rito </a:t>
            </a:r>
            <a:r>
              <a:rPr lang="pt-BR" sz="1700" dirty="0" smtClean="0">
                <a:latin typeface="BlissL" panose="02000506030000020004" pitchFamily="2" charset="0"/>
              </a:rPr>
              <a:t>- o processo </a:t>
            </a:r>
            <a:r>
              <a:rPr lang="pt-BR" sz="1700" dirty="0">
                <a:latin typeface="BlissL" panose="02000506030000020004" pitchFamily="2" charset="0"/>
              </a:rPr>
              <a:t>de inclusão </a:t>
            </a:r>
            <a:r>
              <a:rPr lang="pt-BR" sz="1700" dirty="0" smtClean="0">
                <a:latin typeface="BlissL" panose="02000506030000020004" pitchFamily="2" charset="0"/>
              </a:rPr>
              <a:t>se </a:t>
            </a:r>
            <a:r>
              <a:rPr lang="pt-BR" sz="1700" dirty="0">
                <a:latin typeface="BlissL" panose="02000506030000020004" pitchFamily="2" charset="0"/>
              </a:rPr>
              <a:t>dá sem a adequada transparência e </a:t>
            </a:r>
            <a:r>
              <a:rPr lang="pt-BR" sz="1700" dirty="0" smtClean="0">
                <a:latin typeface="BlissL" panose="02000506030000020004" pitchFamily="2" charset="0"/>
              </a:rPr>
              <a:t>pleno </a:t>
            </a:r>
            <a:r>
              <a:rPr lang="pt-BR" sz="1700" dirty="0">
                <a:latin typeface="BlissL" panose="02000506030000020004" pitchFamily="2" charset="0"/>
              </a:rPr>
              <a:t>direito de defesa. As empresas ficam sujeitas ao entendimento do Ministério do </a:t>
            </a:r>
            <a:r>
              <a:rPr lang="pt-BR" sz="1700" dirty="0" smtClean="0">
                <a:latin typeface="BlissL" panose="02000506030000020004" pitchFamily="2" charset="0"/>
              </a:rPr>
              <a:t>Trabalho. Portaria interministerial por procedimento adm. </a:t>
            </a:r>
            <a:r>
              <a:rPr lang="pt-BR" sz="1700" dirty="0">
                <a:latin typeface="BlissL" panose="02000506030000020004" pitchFamily="2" charset="0"/>
              </a:rPr>
              <a:t>da inclusão (diferente do procedimento </a:t>
            </a:r>
            <a:r>
              <a:rPr lang="pt-BR" sz="1700" dirty="0" smtClean="0">
                <a:latin typeface="BlissL" panose="02000506030000020004" pitchFamily="2" charset="0"/>
              </a:rPr>
              <a:t>adm. </a:t>
            </a:r>
            <a:r>
              <a:rPr lang="pt-BR" sz="1700" dirty="0">
                <a:latin typeface="BlissL" panose="02000506030000020004" pitchFamily="2" charset="0"/>
              </a:rPr>
              <a:t>trabalhista) </a:t>
            </a:r>
            <a:r>
              <a:rPr lang="pt-BR" sz="1700" dirty="0" smtClean="0">
                <a:latin typeface="BlissL" panose="02000506030000020004" pitchFamily="2" charset="0"/>
              </a:rPr>
              <a:t>- direito </a:t>
            </a:r>
            <a:r>
              <a:rPr lang="pt-BR" sz="1700" dirty="0">
                <a:latin typeface="BlissL" panose="02000506030000020004" pitchFamily="2" charset="0"/>
              </a:rPr>
              <a:t>de defesa e </a:t>
            </a:r>
            <a:r>
              <a:rPr lang="pt-BR" sz="1700" dirty="0" smtClean="0">
                <a:latin typeface="BlissL" panose="02000506030000020004" pitchFamily="2" charset="0"/>
              </a:rPr>
              <a:t>contraditório </a:t>
            </a:r>
            <a:r>
              <a:rPr lang="pt-BR" sz="1700" dirty="0">
                <a:latin typeface="BlissL" panose="02000506030000020004" pitchFamily="2" charset="0"/>
              </a:rPr>
              <a:t>em relação ao alegado pelo auditor do trabalho</a:t>
            </a:r>
            <a:r>
              <a:rPr lang="pt-BR" sz="1600" dirty="0"/>
              <a:t>.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10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03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Encaminhamentos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MTE</a:t>
            </a:r>
            <a:r>
              <a:rPr lang="pt-BR" sz="1700" dirty="0" smtClean="0">
                <a:latin typeface="BlissL" panose="02000506030000020004" pitchFamily="2" charset="0"/>
              </a:rPr>
              <a:t> - processo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inclusão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CBIC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– demais entidades; Sindicato dos Trabalhadores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Trabalho </a:t>
            </a:r>
            <a:r>
              <a:rPr lang="pt-BR" sz="1700" b="1" dirty="0">
                <a:latin typeface="BlissL" panose="02000506030000020004" pitchFamily="2" charset="0"/>
              </a:rPr>
              <a:t>parlamentar e jurídico – </a:t>
            </a:r>
            <a:r>
              <a:rPr lang="pt-BR" sz="1700" dirty="0">
                <a:latin typeface="BlissL" panose="02000506030000020004" pitchFamily="2" charset="0"/>
              </a:rPr>
              <a:t>arcabouço </a:t>
            </a:r>
            <a:r>
              <a:rPr lang="pt-BR" sz="1700" dirty="0" smtClean="0">
                <a:latin typeface="BlissL" panose="02000506030000020004" pitchFamily="2" charset="0"/>
              </a:rPr>
              <a:t>legal - JK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Certificação </a:t>
            </a:r>
            <a:r>
              <a:rPr lang="pt-BR" sz="1700" b="1" dirty="0">
                <a:latin typeface="BlissL" panose="02000506030000020004" pitchFamily="2" charset="0"/>
              </a:rPr>
              <a:t>de condições de trabalho</a:t>
            </a:r>
            <a:r>
              <a:rPr lang="pt-BR" sz="1700" dirty="0">
                <a:latin typeface="BlissL" panose="02000506030000020004" pitchFamily="2" charset="0"/>
              </a:rPr>
              <a:t> de acordo com padrões internacionais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OIT</a:t>
            </a:r>
            <a:r>
              <a:rPr lang="pt-BR" sz="1700" dirty="0" smtClean="0">
                <a:latin typeface="BlissL" panose="02000506030000020004" pitchFamily="2" charset="0"/>
              </a:rPr>
              <a:t>) – ABNT - JK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Agenda </a:t>
            </a:r>
            <a:r>
              <a:rPr lang="pt-BR" sz="1700" b="1" dirty="0">
                <a:latin typeface="BlissL" panose="02000506030000020004" pitchFamily="2" charset="0"/>
              </a:rPr>
              <a:t>de comunicação </a:t>
            </a:r>
            <a:r>
              <a:rPr lang="pt-BR" sz="1700" dirty="0">
                <a:latin typeface="BlissL" panose="02000506030000020004" pitchFamily="2" charset="0"/>
              </a:rPr>
              <a:t>com mídia e </a:t>
            </a:r>
            <a:r>
              <a:rPr lang="pt-BR" sz="1700" dirty="0" smtClean="0">
                <a:latin typeface="BlissL" panose="02000506030000020004" pitchFamily="2" charset="0"/>
              </a:rPr>
              <a:t>jornalistas – Célia/Tamanini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Textos </a:t>
            </a:r>
            <a:r>
              <a:rPr lang="pt-BR" sz="1700" b="1" dirty="0">
                <a:latin typeface="BlissL" panose="02000506030000020004" pitchFamily="2" charset="0"/>
              </a:rPr>
              <a:t>jurídicos </a:t>
            </a:r>
            <a:r>
              <a:rPr lang="pt-BR" sz="1700" dirty="0">
                <a:latin typeface="BlissL" panose="02000506030000020004" pitchFamily="2" charset="0"/>
              </a:rPr>
              <a:t>sobre o tema e sua </a:t>
            </a:r>
            <a:r>
              <a:rPr lang="pt-BR" sz="1700" dirty="0" smtClean="0">
                <a:latin typeface="BlissL" panose="02000506030000020004" pitchFamily="2" charset="0"/>
              </a:rPr>
              <a:t>publicação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Carta Sindicato dos Trabalhadores </a:t>
            </a:r>
            <a:r>
              <a:rPr lang="pt-BR" sz="1700" dirty="0" smtClean="0">
                <a:latin typeface="BlissL" panose="02000506030000020004" pitchFamily="2" charset="0"/>
              </a:rPr>
              <a:t>- SP </a:t>
            </a:r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  <a:p>
            <a:pPr>
              <a:buClr>
                <a:srgbClr val="1F497D"/>
              </a:buClr>
            </a:pPr>
            <a:r>
              <a:rPr lang="pt-BR" sz="1700" b="1" dirty="0" err="1">
                <a:latin typeface="BlissL" panose="02000506030000020004" pitchFamily="2" charset="0"/>
              </a:rPr>
              <a:t>Stakeholders</a:t>
            </a:r>
            <a:r>
              <a:rPr lang="pt-BR" sz="1700" b="1" dirty="0">
                <a:latin typeface="BlissL" panose="02000506030000020004" pitchFamily="2" charset="0"/>
              </a:rPr>
              <a:t> - reunião com Instituto Ethos </a:t>
            </a:r>
            <a:r>
              <a:rPr lang="pt-BR" sz="1700" dirty="0">
                <a:latin typeface="BlissL" panose="02000506030000020004" pitchFamily="2" charset="0"/>
              </a:rPr>
              <a:t>– 3/3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Entendimento sobre subjetividade, arbitrariedade e necessidade de aperfeiçoamentos na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Setores efetivamente escravagistas: lista orienta compras de empresas de commodities e varejistas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Caminhos para diálogo: moratória, GT para redefinir conceitos, controles e processos, suspensão da </a:t>
            </a:r>
            <a:r>
              <a:rPr lang="pt-BR" sz="1700" dirty="0" smtClean="0">
                <a:latin typeface="BlissL" panose="02000506030000020004" pitchFamily="2" charset="0"/>
              </a:rPr>
              <a:t>liminar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Manutenção da rede de proteção – defesa técnica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Carta com nossa posição para o Ethos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Propostas alternativas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certificação, divulgação, relatos fotográficos de obras)</a:t>
            </a:r>
          </a:p>
          <a:p>
            <a:pPr lvl="1"/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41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PL 4330 </a:t>
            </a:r>
            <a:r>
              <a:rPr lang="pt-BR" sz="1700" dirty="0" smtClean="0">
                <a:latin typeface="BlissL" panose="02000506030000020004" pitchFamily="2" charset="0"/>
              </a:rPr>
              <a:t>– apoio junto com Febraban, CNI, etc.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r>
              <a:rPr lang="pt-BR" sz="1700" dirty="0" smtClean="0">
                <a:latin typeface="BlissL" panose="02000506030000020004" pitchFamily="2" charset="0"/>
              </a:rPr>
              <a:t> – Assessoria – definição – alternativas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Sette</a:t>
            </a:r>
            <a:r>
              <a:rPr lang="pt-BR" sz="1700" dirty="0" smtClean="0">
                <a:latin typeface="BlissL" panose="02000506030000020004" pitchFamily="2" charset="0"/>
              </a:rPr>
              <a:t> Câmara, Correa e Bastos – proposta enviada em 23/2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R$ 300 mil + R$ 2 MM  (sucesso – reconhecimento do STF com repercussão geral da permissão da terceirização – atividade-meio e fim, desde que não </a:t>
            </a:r>
            <a:r>
              <a:rPr lang="pt-BR" sz="1700" dirty="0" err="1" smtClean="0">
                <a:latin typeface="BlissL" panose="02000506030000020004" pitchFamily="2" charset="0"/>
              </a:rPr>
              <a:t>envovla</a:t>
            </a:r>
            <a:r>
              <a:rPr lang="pt-BR" sz="1700" dirty="0" smtClean="0">
                <a:latin typeface="BlissL" panose="02000506030000020004" pitchFamily="2" charset="0"/>
              </a:rPr>
              <a:t> fraude ou precarização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Escritório </a:t>
            </a:r>
            <a:r>
              <a:rPr lang="pt-BR" sz="1700" dirty="0" err="1">
                <a:latin typeface="BlissL" panose="02000506030000020004" pitchFamily="2" charset="0"/>
              </a:rPr>
              <a:t>Piauhylino</a:t>
            </a:r>
            <a:r>
              <a:rPr lang="pt-BR" sz="1700" dirty="0">
                <a:latin typeface="BlissL" panose="02000506030000020004" pitchFamily="2" charset="0"/>
              </a:rPr>
              <a:t> Monteiro (Tenda) -  R$ 200 mil + R$ 1,5 MM (sucesso)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Outras alternativas: Escritório Lossio (MF)</a:t>
            </a:r>
          </a:p>
          <a:p>
            <a:endParaRPr lang="pt-BR" sz="1700" i="1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Mais de 20 </a:t>
            </a:r>
            <a:r>
              <a:rPr lang="pt-BR" sz="1700" dirty="0">
                <a:latin typeface="BlissL" panose="02000506030000020004" pitchFamily="2" charset="0"/>
              </a:rPr>
              <a:t>instituições requereram </a:t>
            </a:r>
            <a:r>
              <a:rPr lang="pt-BR" sz="1700" dirty="0" smtClean="0">
                <a:latin typeface="BlissL" panose="02000506030000020004" pitchFamily="2" charset="0"/>
              </a:rPr>
              <a:t>ingresso como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sem definições.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Contrárias à terceirização na atividade-fim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Assoc. Nac. Procuradores </a:t>
            </a:r>
            <a:r>
              <a:rPr lang="pt-BR" sz="1700" dirty="0">
                <a:latin typeface="BlissL" panose="02000506030000020004" pitchFamily="2" charset="0"/>
              </a:rPr>
              <a:t>do Trabalho (</a:t>
            </a:r>
            <a:r>
              <a:rPr lang="pt-BR" sz="1700" dirty="0" smtClean="0">
                <a:latin typeface="BlissL" panose="02000506030000020004" pitchFamily="2" charset="0"/>
              </a:rPr>
              <a:t>ANPT), Fed</a:t>
            </a:r>
            <a:r>
              <a:rPr lang="pt-BR" sz="1700" dirty="0">
                <a:latin typeface="BlissL" panose="02000506030000020004" pitchFamily="2" charset="0"/>
              </a:rPr>
              <a:t>. Nac. dos Técnicos em Radiologia (</a:t>
            </a:r>
            <a:r>
              <a:rPr lang="pt-BR" sz="1700" dirty="0" smtClean="0">
                <a:latin typeface="BlissL" panose="02000506030000020004" pitchFamily="2" charset="0"/>
              </a:rPr>
              <a:t>FENATRA), Fed</a:t>
            </a:r>
            <a:r>
              <a:rPr lang="pt-BR" sz="1700" dirty="0">
                <a:latin typeface="BlissL" panose="02000506030000020004" pitchFamily="2" charset="0"/>
              </a:rPr>
              <a:t>. Nac</a:t>
            </a:r>
            <a:r>
              <a:rPr lang="pt-BR" sz="1700" dirty="0" smtClean="0">
                <a:latin typeface="BlissL" panose="02000506030000020004" pitchFamily="2" charset="0"/>
              </a:rPr>
              <a:t>. dos </a:t>
            </a:r>
            <a:r>
              <a:rPr lang="pt-BR" sz="1700" dirty="0">
                <a:latin typeface="BlissL" panose="02000506030000020004" pitchFamily="2" charset="0"/>
              </a:rPr>
              <a:t>Eng. (</a:t>
            </a:r>
            <a:r>
              <a:rPr lang="pt-BR" sz="1700" dirty="0" smtClean="0">
                <a:latin typeface="BlissL" panose="02000506030000020004" pitchFamily="2" charset="0"/>
              </a:rPr>
              <a:t>FNE), Assoc</a:t>
            </a:r>
            <a:r>
              <a:rPr lang="pt-BR" sz="1700" dirty="0">
                <a:latin typeface="BlissL" panose="02000506030000020004" pitchFamily="2" charset="0"/>
              </a:rPr>
              <a:t>. dos Eng. da Petrobrás (</a:t>
            </a:r>
            <a:r>
              <a:rPr lang="pt-BR" sz="1700" dirty="0" smtClean="0">
                <a:latin typeface="BlissL" panose="02000506030000020004" pitchFamily="2" charset="0"/>
              </a:rPr>
              <a:t>AEPET)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favor: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CBIC, Central Bras.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Setor </a:t>
            </a:r>
            <a:r>
              <a:rPr lang="pt-BR" sz="1700" dirty="0">
                <a:latin typeface="BlissL" panose="02000506030000020004" pitchFamily="2" charset="0"/>
              </a:rPr>
              <a:t>de Serviços (CEBRASSE</a:t>
            </a:r>
            <a:r>
              <a:rPr lang="pt-BR" sz="1700" dirty="0" smtClean="0">
                <a:latin typeface="BlissL" panose="02000506030000020004" pitchFamily="2" charset="0"/>
              </a:rPr>
              <a:t>), com Maricato Advogados </a:t>
            </a:r>
            <a:r>
              <a:rPr lang="pt-BR" sz="1700" dirty="0">
                <a:latin typeface="BlissL" panose="02000506030000020004" pitchFamily="2" charset="0"/>
              </a:rPr>
              <a:t>(</a:t>
            </a:r>
            <a:r>
              <a:rPr lang="pt-BR" sz="1700" dirty="0" smtClean="0">
                <a:latin typeface="BlissL" panose="02000506030000020004" pitchFamily="2" charset="0"/>
              </a:rPr>
              <a:t>MAA), Conf. Nac.de </a:t>
            </a:r>
            <a:r>
              <a:rPr lang="pt-BR" sz="1700" dirty="0">
                <a:latin typeface="BlissL" panose="02000506030000020004" pitchFamily="2" charset="0"/>
              </a:rPr>
              <a:t>Serviços (CNS) - representado por </a:t>
            </a:r>
            <a:r>
              <a:rPr lang="pt-BR" sz="1700" dirty="0" smtClean="0">
                <a:latin typeface="BlissL" panose="02000506030000020004" pitchFamily="2" charset="0"/>
              </a:rPr>
              <a:t>NBPF Adv., Telecomunicações, Correios, Saúde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PL 4330 – </a:t>
            </a:r>
            <a:r>
              <a:rPr lang="pt-BR" sz="1700" dirty="0" smtClean="0">
                <a:latin typeface="BlissL" panose="02000506030000020004" pitchFamily="2" charset="0"/>
              </a:rPr>
              <a:t>votação 7 de abril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PL 178 </a:t>
            </a:r>
            <a:r>
              <a:rPr lang="pt-BR" sz="1700" dirty="0" smtClean="0">
                <a:latin typeface="BlissL" panose="02000506030000020004" pitchFamily="2" charset="0"/>
              </a:rPr>
              <a:t>-  no Senado – no entanto, audiência a ser convocada por De. Ely Correia Filho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Questões do Trabalho  - Terceirização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87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Negócios, </a:t>
            </a:r>
            <a:r>
              <a:rPr lang="pt-BR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NQeTi_Ck.vbpqwoF0GlQ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37449</TotalTime>
  <Words>1833</Words>
  <Application>Microsoft Office PowerPoint</Application>
  <PresentationFormat>Apresentação na tela (4:3)</PresentationFormat>
  <Paragraphs>345</Paragraphs>
  <Slides>25</Slides>
  <Notes>13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5" baseType="lpstr">
      <vt:lpstr>Arial</vt:lpstr>
      <vt:lpstr>BlissEB</vt:lpstr>
      <vt:lpstr>BlissL</vt:lpstr>
      <vt:lpstr>Calibri</vt:lpstr>
      <vt:lpstr>Calibri Light</vt:lpstr>
      <vt:lpstr>Helvetica</vt:lpstr>
      <vt:lpstr>Wingdings</vt:lpstr>
      <vt:lpstr>Tema do Office</vt:lpstr>
      <vt:lpstr>Slide do think-cell</vt:lpstr>
      <vt:lpstr>Document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Distratos - Para minimizar efeitos de forma imediata </vt:lpstr>
      <vt:lpstr>Modelo de vendas</vt:lpstr>
      <vt:lpstr>Modelo de vendas</vt:lpstr>
      <vt:lpstr>Modelo de vendas – Resumo Dr. Carlos Del Mar</vt:lpstr>
      <vt:lpstr>Modelo de vendas – Resumo Dr. Carlos Del Mar</vt:lpstr>
      <vt:lpstr>Apresentação do PowerPoint</vt:lpstr>
      <vt:lpstr>Apresentação do PowerPoint</vt:lpstr>
      <vt:lpstr>Premissas </vt:lpstr>
      <vt:lpstr>Etapas da Operação...</vt:lpstr>
      <vt:lpstr>Apresentação do PowerPoint</vt:lpstr>
      <vt:lpstr>Apresentação do PowerPoint</vt:lpstr>
      <vt:lpstr>Apresentação do PowerPoint</vt:lpstr>
      <vt:lpstr>Apresentação do PowerPoint</vt:lpstr>
      <vt:lpstr>Contrato Cyrela - PCV</vt:lpstr>
      <vt:lpstr>Contrato Terreno </vt:lpstr>
      <vt:lpstr>Contrato Obra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3187</cp:revision>
  <cp:lastPrinted>2014-08-22T11:18:02Z</cp:lastPrinted>
  <dcterms:created xsi:type="dcterms:W3CDTF">2009-08-13T21:08:28Z</dcterms:created>
  <dcterms:modified xsi:type="dcterms:W3CDTF">2015-03-31T17:23:45Z</dcterms:modified>
</cp:coreProperties>
</file>