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handoutMasterIdLst>
    <p:handoutMasterId r:id="rId14"/>
  </p:handoutMasterIdLst>
  <p:sldIdLst>
    <p:sldId id="1695" r:id="rId2"/>
    <p:sldId id="1638" r:id="rId3"/>
    <p:sldId id="1642" r:id="rId4"/>
    <p:sldId id="1667" r:id="rId5"/>
    <p:sldId id="1372" r:id="rId6"/>
    <p:sldId id="1711" r:id="rId7"/>
    <p:sldId id="1732" r:id="rId8"/>
    <p:sldId id="1685" r:id="rId9"/>
    <p:sldId id="1733" r:id="rId10"/>
    <p:sldId id="1734" r:id="rId11"/>
    <p:sldId id="1693" r:id="rId12"/>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16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434" autoAdjust="0"/>
  </p:normalViewPr>
  <p:slideViewPr>
    <p:cSldViewPr>
      <p:cViewPr varScale="1">
        <p:scale>
          <a:sx n="71" d="100"/>
          <a:sy n="71" d="100"/>
        </p:scale>
        <p:origin x="1248" y="60"/>
      </p:cViewPr>
      <p:guideLst>
        <p:guide orient="horz" pos="116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29/06/2015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29/06/2015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Comitê</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900" baseline="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Técnico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┃25</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Junho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29/06/2015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29/06/2015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Reunião</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Comitê</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Técnico┃25</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Junho 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Tabela de Resp. Caixa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Outros pontos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a:spLocks noChangeArrowheads="1"/>
          </p:cNvSpPr>
          <p:nvPr/>
        </p:nvSpPr>
        <p:spPr bwMode="auto">
          <a:xfrm>
            <a:off x="251520" y="620688"/>
            <a:ext cx="8640960" cy="2650243"/>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pt-BR" sz="1400" b="1" dirty="0">
                <a:latin typeface="Tahoma" panose="020B0604030504040204" pitchFamily="34" charset="0"/>
                <a:ea typeface="Tahoma" panose="020B0604030504040204" pitchFamily="34" charset="0"/>
                <a:cs typeface="Tahoma" panose="020B0604030504040204" pitchFamily="34" charset="0"/>
              </a:rPr>
              <a:t>Comprovação da execução das manutenções</a:t>
            </a:r>
          </a:p>
          <a:p>
            <a:pPr marL="28575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Posicionamento </a:t>
            </a:r>
            <a:r>
              <a:rPr lang="pt-BR" sz="1400" dirty="0">
                <a:latin typeface="Tahoma" panose="020B0604030504040204" pitchFamily="34" charset="0"/>
                <a:ea typeface="Tahoma" panose="020B0604030504040204" pitchFamily="34" charset="0"/>
                <a:cs typeface="Tahoma" panose="020B0604030504040204" pitchFamily="34" charset="0"/>
              </a:rPr>
              <a:t>Caixa: </a:t>
            </a:r>
            <a:r>
              <a:rPr lang="pt-BR" sz="1400" dirty="0" smtClean="0">
                <a:latin typeface="Tahoma" panose="020B0604030504040204" pitchFamily="34" charset="0"/>
                <a:ea typeface="Tahoma" panose="020B0604030504040204" pitchFamily="34" charset="0"/>
                <a:cs typeface="Tahoma" panose="020B0604030504040204" pitchFamily="34" charset="0"/>
              </a:rPr>
              <a:t>durante </a:t>
            </a:r>
            <a:r>
              <a:rPr lang="pt-BR" sz="1400" dirty="0">
                <a:latin typeface="Tahoma" panose="020B0604030504040204" pitchFamily="34" charset="0"/>
                <a:ea typeface="Tahoma" panose="020B0604030504040204" pitchFamily="34" charset="0"/>
                <a:cs typeface="Tahoma" panose="020B0604030504040204" pitchFamily="34" charset="0"/>
              </a:rPr>
              <a:t>vigência da garantia o ônus da prova é da incorporadora</a:t>
            </a: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Trabalhar </a:t>
            </a:r>
            <a:r>
              <a:rPr lang="pt-BR" sz="1400" dirty="0">
                <a:latin typeface="Tahoma" panose="020B0604030504040204" pitchFamily="34" charset="0"/>
                <a:ea typeface="Tahoma" panose="020B0604030504040204" pitchFamily="34" charset="0"/>
                <a:cs typeface="Tahoma" panose="020B0604030504040204" pitchFamily="34" charset="0"/>
              </a:rPr>
              <a:t>na questão do ressarcimento da visita</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Proposta para ressarcimento dos custos de visita</a:t>
            </a:r>
          </a:p>
          <a:p>
            <a:pPr marL="28575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proposta a ser enviada a Caixa de custos a serem ressarcidos: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Cobrança de taxa fixa</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Taxa variável de acordo com faixas de preço dos empreendimentos e distância de sedes, </a:t>
            </a:r>
            <a:r>
              <a:rPr lang="pt-BR" sz="1400" dirty="0" err="1">
                <a:latin typeface="Tahoma" panose="020B0604030504040204" pitchFamily="34" charset="0"/>
                <a:ea typeface="Tahoma" panose="020B0604030504040204" pitchFamily="34" charset="0"/>
                <a:cs typeface="Tahoma" panose="020B0604030504040204" pitchFamily="34" charset="0"/>
              </a:rPr>
              <a:t>etc</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Padronização de formulário de vistoria de entrega</a:t>
            </a:r>
          </a:p>
        </p:txBody>
      </p:sp>
    </p:spTree>
    <p:extLst>
      <p:ext uri="{BB962C8B-B14F-4D97-AF65-F5344CB8AC3E}">
        <p14:creationId xmlns:p14="http://schemas.microsoft.com/office/powerpoint/2010/main" val="236618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33411"/>
            <a:ext cx="9144000" cy="461665"/>
          </a:xfrm>
          <a:prstGeom prst="rect">
            <a:avLst/>
          </a:prstGeom>
          <a:noFill/>
        </p:spPr>
        <p:txBody>
          <a:bodyPr wrap="square" rtlCol="0">
            <a:spAutoFit/>
          </a:bodyPr>
          <a:lstStyle/>
          <a:p>
            <a:pPr algn="ctr"/>
            <a:r>
              <a:rPr lang="pt-BR"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Obrigado</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812372"/>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514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25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414098" y="2158258"/>
            <a:ext cx="7686294" cy="1092607"/>
          </a:xfrm>
          <a:prstGeom prst="rect">
            <a:avLst/>
          </a:prstGeom>
          <a:noFill/>
        </p:spPr>
        <p:txBody>
          <a:bodyPr wrap="square" rtlCol="0">
            <a:spAutoFit/>
          </a:bodyPr>
          <a:lstStyle/>
          <a:p>
            <a:pPr>
              <a:spcBef>
                <a:spcPts val="600"/>
              </a:spcBef>
            </a:pPr>
            <a:r>
              <a:rPr lang="pt-BR" sz="1250" dirty="0" smtClean="0">
                <a:latin typeface="Tahoma" panose="020B0604030504040204" pitchFamily="34" charset="0"/>
                <a:ea typeface="Tahoma" panose="020B0604030504040204" pitchFamily="34" charset="0"/>
                <a:cs typeface="Tahoma" panose="020B0604030504040204" pitchFamily="34" charset="0"/>
              </a:rPr>
              <a:t>As </a:t>
            </a:r>
            <a:r>
              <a:rPr lang="pt-BR" sz="125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31216"/>
          </a:xfrm>
          <a:prstGeom prst="rect">
            <a:avLst/>
          </a:prstGeom>
        </p:spPr>
        <p:txBody>
          <a:bodyPr wrap="square">
            <a:spAutoFit/>
          </a:bodyPr>
          <a:lstStyle/>
          <a:p>
            <a:r>
              <a:rPr lang="pt-BR" sz="125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25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292662"/>
          </a:xfrm>
          <a:prstGeom prst="rect">
            <a:avLst/>
          </a:prstGeom>
        </p:spPr>
        <p:txBody>
          <a:bodyPr wrap="square">
            <a:spAutoFit/>
          </a:bodyPr>
          <a:lstStyle/>
          <a:p>
            <a:r>
              <a:rPr lang="pt-BR" sz="1250" dirty="0" smtClean="0">
                <a:latin typeface="Tahoma" panose="020B0604030504040204" pitchFamily="34" charset="0"/>
                <a:ea typeface="Tahoma" panose="020B0604030504040204" pitchFamily="34" charset="0"/>
                <a:cs typeface="Tahoma" panose="020B0604030504040204" pitchFamily="34" charset="0"/>
              </a:rPr>
              <a:t>Compreender </a:t>
            </a:r>
            <a:r>
              <a:rPr lang="pt-BR" sz="125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250" dirty="0" smtClean="0">
                <a:latin typeface="Tahoma" panose="020B0604030504040204" pitchFamily="34" charset="0"/>
                <a:ea typeface="Tahoma" panose="020B0604030504040204" pitchFamily="34" charset="0"/>
                <a:cs typeface="Tahoma" panose="020B0604030504040204" pitchFamily="34" charset="0"/>
              </a:rPr>
              <a:t>reúne, </a:t>
            </a:r>
            <a:r>
              <a:rPr lang="pt-BR" sz="125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250" dirty="0" smtClean="0">
                <a:latin typeface="Tahoma" panose="020B0604030504040204" pitchFamily="34" charset="0"/>
                <a:ea typeface="Tahoma" panose="020B0604030504040204" pitchFamily="34" charset="0"/>
                <a:cs typeface="Tahoma" panose="020B0604030504040204" pitchFamily="34" charset="0"/>
              </a:rPr>
              <a:t>.</a:t>
            </a:r>
            <a:endParaRPr lang="pt-BR" sz="125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1892826"/>
          </a:xfrm>
          <a:prstGeom prst="rect">
            <a:avLst/>
          </a:prstGeom>
        </p:spPr>
        <p:txBody>
          <a:bodyPr wrap="square">
            <a:spAutoFit/>
          </a:bodyPr>
          <a:lstStyle/>
          <a:p>
            <a:r>
              <a:rPr lang="pt-BR" sz="1250" dirty="0" smtClean="0">
                <a:latin typeface="Tahoma" panose="020B0604030504040204" pitchFamily="34" charset="0"/>
                <a:ea typeface="Tahoma" panose="020B0604030504040204" pitchFamily="34" charset="0"/>
                <a:cs typeface="Tahoma" panose="020B0604030504040204" pitchFamily="34" charset="0"/>
              </a:rPr>
              <a:t>Protestar </a:t>
            </a:r>
            <a:r>
              <a:rPr lang="pt-BR" sz="125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 </a:t>
            </a:r>
            <a:r>
              <a:rPr lang="pt-BR" dirty="0" smtClean="0">
                <a:latin typeface="Tahoma" panose="020B0604030504040204" pitchFamily="34" charset="0"/>
                <a:ea typeface="Tahoma" panose="020B0604030504040204" pitchFamily="34" charset="0"/>
                <a:cs typeface="Tahoma" panose="020B0604030504040204" pitchFamily="34" charset="0"/>
              </a:rPr>
              <a:t>Comitê Técnico 25/6</a:t>
            </a:r>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46" name="CaixaDeTexto 45"/>
          <p:cNvSpPr txBox="1"/>
          <p:nvPr/>
        </p:nvSpPr>
        <p:spPr>
          <a:xfrm>
            <a:off x="1259632" y="1844675"/>
            <a:ext cx="1319309" cy="261610"/>
          </a:xfrm>
          <a:prstGeom prst="rect">
            <a:avLst/>
          </a:prstGeom>
          <a:solidFill>
            <a:schemeClr val="accent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9</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:00 </a:t>
            </a: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9:45</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7" name="CaixaDeTexto 46"/>
          <p:cNvSpPr txBox="1"/>
          <p:nvPr/>
        </p:nvSpPr>
        <p:spPr>
          <a:xfrm>
            <a:off x="1259633" y="1844675"/>
            <a:ext cx="231561" cy="261610"/>
          </a:xfrm>
          <a:prstGeom prst="rect">
            <a:avLst/>
          </a:prstGeom>
          <a:solidFill>
            <a:schemeClr val="accent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8" name="Imagem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5905"/>
            <a:ext cx="144016" cy="144016"/>
          </a:xfrm>
          <a:prstGeom prst="rect">
            <a:avLst/>
          </a:prstGeom>
        </p:spPr>
      </p:pic>
      <p:sp>
        <p:nvSpPr>
          <p:cNvPr id="49" name="CaixaDeTexto 48"/>
          <p:cNvSpPr txBox="1"/>
          <p:nvPr/>
        </p:nvSpPr>
        <p:spPr>
          <a:xfrm>
            <a:off x="1491194" y="2544374"/>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9:10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9:20</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50" name="CaixaDeTexto 49"/>
          <p:cNvSpPr txBox="1"/>
          <p:nvPr/>
        </p:nvSpPr>
        <p:spPr>
          <a:xfrm>
            <a:off x="1491195" y="2544374"/>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1" name="Imagem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3" y="2605604"/>
            <a:ext cx="144016" cy="144016"/>
          </a:xfrm>
          <a:prstGeom prst="rect">
            <a:avLst/>
          </a:prstGeom>
        </p:spPr>
      </p:pic>
      <p:sp>
        <p:nvSpPr>
          <p:cNvPr id="52" name="CaixaDeTexto 51"/>
          <p:cNvSpPr txBox="1"/>
          <p:nvPr/>
        </p:nvSpPr>
        <p:spPr>
          <a:xfrm>
            <a:off x="1491195" y="2878070"/>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9:20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9:30</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53" name="CaixaDeTexto 52"/>
          <p:cNvSpPr txBox="1"/>
          <p:nvPr/>
        </p:nvSpPr>
        <p:spPr>
          <a:xfrm>
            <a:off x="1491196" y="2878070"/>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4" name="Imagem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4" y="2939300"/>
            <a:ext cx="144016" cy="144016"/>
          </a:xfrm>
          <a:prstGeom prst="rect">
            <a:avLst/>
          </a:prstGeom>
        </p:spPr>
      </p:pic>
      <p:sp>
        <p:nvSpPr>
          <p:cNvPr id="55" name="CaixaDeTexto 54"/>
          <p:cNvSpPr txBox="1"/>
          <p:nvPr/>
        </p:nvSpPr>
        <p:spPr>
          <a:xfrm>
            <a:off x="1491195" y="3201861"/>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9:30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9:45</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56" name="CaixaDeTexto 55"/>
          <p:cNvSpPr txBox="1"/>
          <p:nvPr/>
        </p:nvSpPr>
        <p:spPr>
          <a:xfrm>
            <a:off x="1491196" y="3201861"/>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7" name="Imagem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4" y="3263091"/>
            <a:ext cx="144016" cy="144016"/>
          </a:xfrm>
          <a:prstGeom prst="rect">
            <a:avLst/>
          </a:prstGeom>
        </p:spPr>
      </p:pic>
      <p:sp>
        <p:nvSpPr>
          <p:cNvPr id="65" name="CaixaDeTexto 64"/>
          <p:cNvSpPr txBox="1"/>
          <p:nvPr/>
        </p:nvSpPr>
        <p:spPr>
          <a:xfrm>
            <a:off x="2570140" y="1844675"/>
            <a:ext cx="6573860" cy="261610"/>
          </a:xfrm>
          <a:prstGeom prst="rect">
            <a:avLst/>
          </a:prstGeom>
          <a:solidFill>
            <a:srgbClr val="E1E1E1"/>
          </a:solidFill>
        </p:spPr>
        <p:txBody>
          <a:bodyPr wrap="square" rtlCol="0">
            <a:spAutoFit/>
          </a:bodyPr>
          <a:lstStyle/>
          <a:p>
            <a:r>
              <a:rPr lang="pt-BR" sz="1100" b="1" dirty="0" smtClean="0">
                <a:latin typeface="Tahoma" panose="020B0604030504040204" pitchFamily="34" charset="0"/>
                <a:ea typeface="Tahoma" panose="020B0604030504040204" pitchFamily="34" charset="0"/>
                <a:cs typeface="Tahoma" panose="020B0604030504040204" pitchFamily="34" charset="0"/>
              </a:rPr>
              <a:t>Atualizações </a:t>
            </a:r>
            <a:endParaRPr lang="pt-BR" sz="1100" b="1" dirty="0">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801703" y="2544374"/>
            <a:ext cx="6342297"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Norma de Desempenho para Empreendimentos HIS – Manual do Agente Financeiro</a:t>
            </a:r>
          </a:p>
        </p:txBody>
      </p:sp>
      <p:sp>
        <p:nvSpPr>
          <p:cNvPr id="67" name="CaixaDeTexto 66"/>
          <p:cNvSpPr txBox="1"/>
          <p:nvPr/>
        </p:nvSpPr>
        <p:spPr>
          <a:xfrm>
            <a:off x="2801703" y="2878070"/>
            <a:ext cx="6342297"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Caixa – Seguro pós-entrega para execução de garantias</a:t>
            </a:r>
          </a:p>
        </p:txBody>
      </p:sp>
      <p:sp>
        <p:nvSpPr>
          <p:cNvPr id="68" name="CaixaDeTexto 67"/>
          <p:cNvSpPr txBox="1"/>
          <p:nvPr/>
        </p:nvSpPr>
        <p:spPr>
          <a:xfrm>
            <a:off x="2801703" y="3201861"/>
            <a:ext cx="6342297"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Caixa – Código de práticas</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87" name="CaixaDeTexto 86"/>
          <p:cNvSpPr txBox="1"/>
          <p:nvPr/>
        </p:nvSpPr>
        <p:spPr>
          <a:xfrm>
            <a:off x="1259632" y="3655802"/>
            <a:ext cx="1319309" cy="261610"/>
          </a:xfrm>
          <a:prstGeom prst="rect">
            <a:avLst/>
          </a:prstGeom>
          <a:solidFill>
            <a:schemeClr val="accent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9:45 </a:t>
            </a: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8" name="CaixaDeTexto 87"/>
          <p:cNvSpPr txBox="1"/>
          <p:nvPr/>
        </p:nvSpPr>
        <p:spPr>
          <a:xfrm>
            <a:off x="1259633" y="3655802"/>
            <a:ext cx="231561" cy="261610"/>
          </a:xfrm>
          <a:prstGeom prst="rect">
            <a:avLst/>
          </a:prstGeom>
          <a:solidFill>
            <a:schemeClr val="accent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9" name="Imagem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3717032"/>
            <a:ext cx="144016" cy="144016"/>
          </a:xfrm>
          <a:prstGeom prst="rect">
            <a:avLst/>
          </a:prstGeom>
        </p:spPr>
      </p:pic>
      <p:sp>
        <p:nvSpPr>
          <p:cNvPr id="90" name="CaixaDeTexto 89"/>
          <p:cNvSpPr txBox="1"/>
          <p:nvPr/>
        </p:nvSpPr>
        <p:spPr>
          <a:xfrm>
            <a:off x="1491194" y="4005226"/>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9:45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10:25</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91" name="CaixaDeTexto 90"/>
          <p:cNvSpPr txBox="1"/>
          <p:nvPr/>
        </p:nvSpPr>
        <p:spPr>
          <a:xfrm>
            <a:off x="1491195" y="4005226"/>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2" name="Imagem 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3" y="4066456"/>
            <a:ext cx="144016" cy="144016"/>
          </a:xfrm>
          <a:prstGeom prst="rect">
            <a:avLst/>
          </a:prstGeom>
        </p:spPr>
      </p:pic>
      <p:sp>
        <p:nvSpPr>
          <p:cNvPr id="93" name="CaixaDeTexto 92"/>
          <p:cNvSpPr txBox="1"/>
          <p:nvPr/>
        </p:nvSpPr>
        <p:spPr>
          <a:xfrm>
            <a:off x="1491195" y="4338922"/>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10:25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10:45</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94" name="CaixaDeTexto 93"/>
          <p:cNvSpPr txBox="1"/>
          <p:nvPr/>
        </p:nvSpPr>
        <p:spPr>
          <a:xfrm>
            <a:off x="1491196" y="4338922"/>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5" name="Imagem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4" y="4400152"/>
            <a:ext cx="144016" cy="144016"/>
          </a:xfrm>
          <a:prstGeom prst="rect">
            <a:avLst/>
          </a:prstGeom>
        </p:spPr>
      </p:pic>
      <p:sp>
        <p:nvSpPr>
          <p:cNvPr id="96" name="CaixaDeTexto 95"/>
          <p:cNvSpPr txBox="1"/>
          <p:nvPr/>
        </p:nvSpPr>
        <p:spPr>
          <a:xfrm>
            <a:off x="1491195" y="4662713"/>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10:45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11:00</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97" name="CaixaDeTexto 96"/>
          <p:cNvSpPr txBox="1"/>
          <p:nvPr/>
        </p:nvSpPr>
        <p:spPr>
          <a:xfrm>
            <a:off x="1491196" y="4662713"/>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8" name="Imagem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4" y="4723943"/>
            <a:ext cx="144016" cy="144016"/>
          </a:xfrm>
          <a:prstGeom prst="rect">
            <a:avLst/>
          </a:prstGeom>
        </p:spPr>
      </p:pic>
      <p:sp>
        <p:nvSpPr>
          <p:cNvPr id="99" name="CaixaDeTexto 98"/>
          <p:cNvSpPr txBox="1"/>
          <p:nvPr/>
        </p:nvSpPr>
        <p:spPr>
          <a:xfrm>
            <a:off x="2570140" y="3655802"/>
            <a:ext cx="6573860"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Caixa – Tabela de Responsabilização</a:t>
            </a:r>
            <a:r>
              <a:rPr lang="pt-BR" sz="1100" b="1" dirty="0" smtClean="0">
                <a:latin typeface="Tahoma" panose="020B0604030504040204" pitchFamily="34" charset="0"/>
                <a:ea typeface="Tahoma" panose="020B0604030504040204" pitchFamily="34" charset="0"/>
                <a:cs typeface="Tahoma" panose="020B0604030504040204" pitchFamily="34" charset="0"/>
              </a:rPr>
              <a:t> </a:t>
            </a:r>
            <a:endParaRPr lang="pt-BR" sz="1100" b="1" dirty="0">
              <a:latin typeface="Tahoma" panose="020B0604030504040204" pitchFamily="34" charset="0"/>
              <a:ea typeface="Tahoma" panose="020B0604030504040204" pitchFamily="34" charset="0"/>
              <a:cs typeface="Tahoma" panose="020B0604030504040204" pitchFamily="34" charset="0"/>
            </a:endParaRPr>
          </a:p>
        </p:txBody>
      </p:sp>
      <p:sp>
        <p:nvSpPr>
          <p:cNvPr id="100" name="CaixaDeTexto 99"/>
          <p:cNvSpPr txBox="1"/>
          <p:nvPr/>
        </p:nvSpPr>
        <p:spPr>
          <a:xfrm>
            <a:off x="2801703" y="4005226"/>
            <a:ext cx="6342297"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Início da vigência dos prazos de garantia</a:t>
            </a:r>
          </a:p>
        </p:txBody>
      </p:sp>
      <p:sp>
        <p:nvSpPr>
          <p:cNvPr id="101" name="CaixaDeTexto 100"/>
          <p:cNvSpPr txBox="1"/>
          <p:nvPr/>
        </p:nvSpPr>
        <p:spPr>
          <a:xfrm>
            <a:off x="2801703" y="4338922"/>
            <a:ext cx="6342297"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Comprovação da </a:t>
            </a:r>
            <a:r>
              <a:rPr lang="pt-BR" sz="1100" b="1" dirty="0" err="1" smtClean="0">
                <a:latin typeface="Tahoma" panose="020B0604030504040204" pitchFamily="34" charset="0"/>
                <a:ea typeface="Tahoma" panose="020B0604030504040204" pitchFamily="34" charset="0"/>
                <a:cs typeface="Tahoma" panose="020B0604030504040204" pitchFamily="34" charset="0"/>
              </a:rPr>
              <a:t>exec</a:t>
            </a:r>
            <a:r>
              <a:rPr lang="pt-BR" sz="1100" b="1" dirty="0" smtClean="0">
                <a:latin typeface="Tahoma" panose="020B0604030504040204" pitchFamily="34" charset="0"/>
                <a:ea typeface="Tahoma" panose="020B0604030504040204" pitchFamily="34" charset="0"/>
                <a:cs typeface="Tahoma" panose="020B0604030504040204" pitchFamily="34" charset="0"/>
              </a:rPr>
              <a:t>. </a:t>
            </a:r>
            <a:r>
              <a:rPr lang="pt-BR" sz="1100" b="1" dirty="0">
                <a:latin typeface="Tahoma" panose="020B0604030504040204" pitchFamily="34" charset="0"/>
                <a:ea typeface="Tahoma" panose="020B0604030504040204" pitchFamily="34" charset="0"/>
                <a:cs typeface="Tahoma" panose="020B0604030504040204" pitchFamily="34" charset="0"/>
              </a:rPr>
              <a:t>das </a:t>
            </a:r>
            <a:r>
              <a:rPr lang="pt-BR" sz="1100" b="1" dirty="0" smtClean="0">
                <a:latin typeface="Tahoma" panose="020B0604030504040204" pitchFamily="34" charset="0"/>
                <a:ea typeface="Tahoma" panose="020B0604030504040204" pitchFamily="34" charset="0"/>
                <a:cs typeface="Tahoma" panose="020B0604030504040204" pitchFamily="34" charset="0"/>
              </a:rPr>
              <a:t>manutenções/ </a:t>
            </a:r>
            <a:r>
              <a:rPr lang="pt-BR" sz="1100" b="1" dirty="0" err="1" smtClean="0">
                <a:latin typeface="Tahoma" panose="020B0604030504040204" pitchFamily="34" charset="0"/>
                <a:ea typeface="Tahoma" panose="020B0604030504040204" pitchFamily="34" charset="0"/>
                <a:cs typeface="Tahoma" panose="020B0604030504040204" pitchFamily="34" charset="0"/>
              </a:rPr>
              <a:t>Prop</a:t>
            </a:r>
            <a:r>
              <a:rPr lang="pt-BR" sz="1100" b="1" dirty="0" smtClean="0">
                <a:latin typeface="Tahoma" panose="020B0604030504040204" pitchFamily="34" charset="0"/>
                <a:ea typeface="Tahoma" panose="020B0604030504040204" pitchFamily="34" charset="0"/>
                <a:cs typeface="Tahoma" panose="020B0604030504040204" pitchFamily="34" charset="0"/>
              </a:rPr>
              <a:t>. </a:t>
            </a:r>
            <a:r>
              <a:rPr lang="pt-BR" sz="1100" b="1" dirty="0">
                <a:latin typeface="Tahoma" panose="020B0604030504040204" pitchFamily="34" charset="0"/>
                <a:ea typeface="Tahoma" panose="020B0604030504040204" pitchFamily="34" charset="0"/>
                <a:cs typeface="Tahoma" panose="020B0604030504040204" pitchFamily="34" charset="0"/>
              </a:rPr>
              <a:t>para ressarcimento dos custos de </a:t>
            </a:r>
            <a:r>
              <a:rPr lang="pt-BR" sz="1100" b="1" dirty="0" smtClean="0">
                <a:latin typeface="Tahoma" panose="020B0604030504040204" pitchFamily="34" charset="0"/>
                <a:ea typeface="Tahoma" panose="020B0604030504040204" pitchFamily="34" charset="0"/>
                <a:cs typeface="Tahoma" panose="020B0604030504040204" pitchFamily="34" charset="0"/>
              </a:rPr>
              <a:t>visita</a:t>
            </a:r>
            <a:endParaRPr lang="pt-BR" sz="1100" dirty="0">
              <a:latin typeface="Tahoma" panose="020B0604030504040204" pitchFamily="34" charset="0"/>
              <a:ea typeface="Tahoma" panose="020B0604030504040204" pitchFamily="34" charset="0"/>
              <a:cs typeface="Tahoma" panose="020B0604030504040204" pitchFamily="34" charset="0"/>
            </a:endParaRPr>
          </a:p>
        </p:txBody>
      </p:sp>
      <p:sp>
        <p:nvSpPr>
          <p:cNvPr id="102" name="CaixaDeTexto 101"/>
          <p:cNvSpPr txBox="1"/>
          <p:nvPr/>
        </p:nvSpPr>
        <p:spPr>
          <a:xfrm>
            <a:off x="2801703" y="4662713"/>
            <a:ext cx="6342297" cy="261610"/>
          </a:xfrm>
          <a:prstGeom prst="rect">
            <a:avLst/>
          </a:prstGeom>
          <a:solidFill>
            <a:srgbClr val="E1E1E1"/>
          </a:solidFill>
        </p:spPr>
        <p:txBody>
          <a:bodyPr wrap="square" rtlCol="0">
            <a:spAutoFit/>
          </a:bodyPr>
          <a:lstStyle/>
          <a:p>
            <a:r>
              <a:rPr lang="pt-BR" sz="1100" b="1" dirty="0">
                <a:latin typeface="Tahoma" panose="020B0604030504040204" pitchFamily="34" charset="0"/>
                <a:ea typeface="Tahoma" panose="020B0604030504040204" pitchFamily="34" charset="0"/>
                <a:cs typeface="Tahoma" panose="020B0604030504040204" pitchFamily="34" charset="0"/>
              </a:rPr>
              <a:t>Padronização de formulário de vistoria de entrega</a:t>
            </a:r>
          </a:p>
        </p:txBody>
      </p:sp>
      <p:sp>
        <p:nvSpPr>
          <p:cNvPr id="111" name="CaixaDeTexto 110"/>
          <p:cNvSpPr txBox="1"/>
          <p:nvPr/>
        </p:nvSpPr>
        <p:spPr>
          <a:xfrm>
            <a:off x="1491194" y="2221082"/>
            <a:ext cx="1319309" cy="261610"/>
          </a:xfrm>
          <a:prstGeom prst="rect">
            <a:avLst/>
          </a:prstGeom>
          <a:solidFill>
            <a:srgbClr val="D2D2D2"/>
          </a:solidFill>
        </p:spPr>
        <p:txBody>
          <a:bodyPr wrap="square" lIns="36000" rIns="36000" rtlCol="0">
            <a:sp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9</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:00 </a:t>
            </a:r>
            <a:r>
              <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rPr>
              <a:t>às </a:t>
            </a:r>
            <a:r>
              <a:rPr lang="pt-BR" sz="1100" dirty="0" smtClean="0">
                <a:solidFill>
                  <a:srgbClr val="6E6E6E"/>
                </a:solidFill>
                <a:latin typeface="Tahoma" panose="020B0604030504040204" pitchFamily="34" charset="0"/>
                <a:ea typeface="Tahoma" panose="020B0604030504040204" pitchFamily="34" charset="0"/>
                <a:cs typeface="Tahoma" panose="020B0604030504040204" pitchFamily="34" charset="0"/>
              </a:rPr>
              <a:t>9:10</a:t>
            </a:r>
            <a:endParaRPr lang="pt-BR" sz="1100" dirty="0">
              <a:solidFill>
                <a:srgbClr val="6E6E6E"/>
              </a:solidFill>
              <a:latin typeface="Tahoma" panose="020B0604030504040204" pitchFamily="34" charset="0"/>
              <a:ea typeface="Tahoma" panose="020B0604030504040204" pitchFamily="34" charset="0"/>
              <a:cs typeface="Tahoma" panose="020B0604030504040204" pitchFamily="34" charset="0"/>
            </a:endParaRPr>
          </a:p>
        </p:txBody>
      </p:sp>
      <p:sp>
        <p:nvSpPr>
          <p:cNvPr id="112" name="CaixaDeTexto 111"/>
          <p:cNvSpPr txBox="1"/>
          <p:nvPr/>
        </p:nvSpPr>
        <p:spPr>
          <a:xfrm>
            <a:off x="1491195" y="2221082"/>
            <a:ext cx="231561" cy="261610"/>
          </a:xfrm>
          <a:prstGeom prst="rect">
            <a:avLst/>
          </a:prstGeom>
          <a:solidFill>
            <a:schemeClr val="tx1">
              <a:alpha val="20000"/>
            </a:schemeClr>
          </a:solidFill>
        </p:spPr>
        <p:txBody>
          <a:bodyPr wrap="square" lIns="36000" rIns="36000" rtlCol="0">
            <a:noAutofit/>
          </a:bodyPr>
          <a:lstStyle/>
          <a:p>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13" name="Imagem 1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583" y="2282312"/>
            <a:ext cx="144016" cy="144016"/>
          </a:xfrm>
          <a:prstGeom prst="rect">
            <a:avLst/>
          </a:prstGeom>
        </p:spPr>
      </p:pic>
      <p:sp>
        <p:nvSpPr>
          <p:cNvPr id="114" name="CaixaDeTexto 113"/>
          <p:cNvSpPr txBox="1"/>
          <p:nvPr/>
        </p:nvSpPr>
        <p:spPr>
          <a:xfrm>
            <a:off x="2801703" y="2221082"/>
            <a:ext cx="6342297" cy="261610"/>
          </a:xfrm>
          <a:prstGeom prst="rect">
            <a:avLst/>
          </a:prstGeom>
          <a:solidFill>
            <a:srgbClr val="E1E1E1"/>
          </a:solidFill>
        </p:spPr>
        <p:txBody>
          <a:bodyPr wrap="square" rtlCol="0">
            <a:spAutoFit/>
          </a:bodyPr>
          <a:lstStyle/>
          <a:p>
            <a:r>
              <a:rPr lang="pt-BR" sz="1100" b="1" dirty="0" smtClean="0">
                <a:latin typeface="Tahoma" panose="020B0604030504040204" pitchFamily="34" charset="0"/>
                <a:ea typeface="Tahoma" panose="020B0604030504040204" pitchFamily="34" charset="0"/>
                <a:cs typeface="Tahoma" panose="020B0604030504040204" pitchFamily="34" charset="0"/>
              </a:rPr>
              <a:t>PL Acessibilidade</a:t>
            </a:r>
            <a:endParaRPr lang="pt-BR" sz="11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41910676"/>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09:00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9:45</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Acessibilidade, Norma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de Desempenho p/ HIS</a:t>
            </a:r>
          </a:p>
        </p:txBody>
      </p:sp>
      <p:sp>
        <p:nvSpPr>
          <p:cNvPr id="10" name="Retângulo 9"/>
          <p:cNvSpPr>
            <a:spLocks noChangeArrowheads="1"/>
          </p:cNvSpPr>
          <p:nvPr/>
        </p:nvSpPr>
        <p:spPr bwMode="auto">
          <a:xfrm>
            <a:off x="251520" y="620688"/>
            <a:ext cx="8640960" cy="5020123"/>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pt-BR" sz="1400" b="1" dirty="0" smtClean="0">
                <a:latin typeface="Tahoma" panose="020B0604030504040204" pitchFamily="34" charset="0"/>
                <a:ea typeface="Tahoma" panose="020B0604030504040204" pitchFamily="34" charset="0"/>
                <a:cs typeface="Tahoma" panose="020B0604030504040204" pitchFamily="34" charset="0"/>
              </a:rPr>
              <a:t>PL Acessibilidade </a:t>
            </a:r>
            <a:r>
              <a:rPr lang="pt-BR" sz="1400" b="1" dirty="0">
                <a:latin typeface="Tahoma" panose="020B0604030504040204" pitchFamily="34" charset="0"/>
                <a:ea typeface="Tahoma" panose="020B0604030504040204" pitchFamily="34" charset="0"/>
                <a:cs typeface="Tahoma" panose="020B0604030504040204" pitchFamily="34" charset="0"/>
              </a:rPr>
              <a:t>- PL  7699/2006 </a:t>
            </a:r>
            <a:r>
              <a:rPr lang="pt-BR" sz="1400" b="1" dirty="0" smtClean="0">
                <a:latin typeface="Tahoma" panose="020B0604030504040204" pitchFamily="34" charset="0"/>
                <a:ea typeface="Tahoma" panose="020B0604030504040204" pitchFamily="34" charset="0"/>
                <a:cs typeface="Tahoma" panose="020B0604030504040204" pitchFamily="34" charset="0"/>
              </a:rPr>
              <a:t>- Reserva </a:t>
            </a:r>
            <a:r>
              <a:rPr lang="pt-BR" sz="1400" b="1" dirty="0">
                <a:latin typeface="Tahoma" panose="020B0604030504040204" pitchFamily="34" charset="0"/>
                <a:ea typeface="Tahoma" panose="020B0604030504040204" pitchFamily="34" charset="0"/>
                <a:cs typeface="Tahoma" panose="020B0604030504040204" pitchFamily="34" charset="0"/>
              </a:rPr>
              <a:t>de 3% de unidades para PNE / custos/ Prazo de </a:t>
            </a:r>
            <a:r>
              <a:rPr lang="pt-BR" sz="1400" b="1" dirty="0" smtClean="0">
                <a:latin typeface="Tahoma" panose="020B0604030504040204" pitchFamily="34" charset="0"/>
                <a:ea typeface="Tahoma" panose="020B0604030504040204" pitchFamily="34" charset="0"/>
                <a:cs typeface="Tahoma" panose="020B0604030504040204" pitchFamily="34" charset="0"/>
              </a:rPr>
              <a:t>transição</a:t>
            </a: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PL Aprovado no Senado – Encaminhado para sanção presidencial</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CBIC e Abrainc c/ JK analisando possibilidades de vetos, regulamentação da lei e novos </a:t>
            </a:r>
            <a:r>
              <a:rPr lang="pt-BR" sz="1400" dirty="0" err="1">
                <a:latin typeface="Tahoma" panose="020B0604030504040204" pitchFamily="34" charset="0"/>
                <a:ea typeface="Tahoma" panose="020B0604030504040204" pitchFamily="34" charset="0"/>
                <a:cs typeface="Tahoma" panose="020B0604030504040204" pitchFamily="34" charset="0"/>
              </a:rPr>
              <a:t>PLs</a:t>
            </a:r>
            <a:r>
              <a:rPr lang="pt-BR" sz="1400" dirty="0">
                <a:latin typeface="Tahoma" panose="020B0604030504040204" pitchFamily="34" charset="0"/>
                <a:ea typeface="Tahoma" panose="020B0604030504040204" pitchFamily="34" charset="0"/>
                <a:cs typeface="Tahoma" panose="020B0604030504040204" pitchFamily="34" charset="0"/>
              </a:rPr>
              <a:t> ou emendas à </a:t>
            </a:r>
            <a:r>
              <a:rPr lang="pt-BR" sz="1400" dirty="0" err="1">
                <a:latin typeface="Tahoma" panose="020B0604030504040204" pitchFamily="34" charset="0"/>
                <a:ea typeface="Tahoma" panose="020B0604030504040204" pitchFamily="34" charset="0"/>
                <a:cs typeface="Tahoma" panose="020B0604030504040204" pitchFamily="34" charset="0"/>
              </a:rPr>
              <a:t>PLs</a:t>
            </a:r>
            <a:r>
              <a:rPr lang="pt-BR" sz="1400" dirty="0">
                <a:latin typeface="Tahoma" panose="020B0604030504040204" pitchFamily="34" charset="0"/>
                <a:ea typeface="Tahoma" panose="020B0604030504040204" pitchFamily="34" charset="0"/>
                <a:cs typeface="Tahoma" panose="020B0604030504040204" pitchFamily="34" charset="0"/>
              </a:rPr>
              <a:t> existentes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Aplicação </a:t>
            </a:r>
            <a:r>
              <a:rPr lang="pt-BR" sz="1400" b="1" dirty="0">
                <a:latin typeface="Tahoma" panose="020B0604030504040204" pitchFamily="34" charset="0"/>
                <a:ea typeface="Tahoma" panose="020B0604030504040204" pitchFamily="34" charset="0"/>
                <a:cs typeface="Tahoma" panose="020B0604030504040204" pitchFamily="34" charset="0"/>
              </a:rPr>
              <a:t>das Normas de Desempenho (NBR 15.575) p/ empreendimentos HIS</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Reuniões com Ministério das Cidades e CBIC para elaboração e sistematização</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Contratação pelo Min. Das Cidades de consultoria técnica</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Elaboração de 4 documentos: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Especificações de Desempenho p/ Empr. HIS (Documento Base)</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Manual do Proponente</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Manual do Agente Financeiro</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Catálogo de subsistemas construtivos</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Status: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Documento Base e Manual do Proponente finalizados e aprovados </a:t>
            </a:r>
            <a:r>
              <a:rPr lang="pt-BR" sz="1400" dirty="0" smtClean="0">
                <a:latin typeface="Tahoma" panose="020B0604030504040204" pitchFamily="34" charset="0"/>
                <a:ea typeface="Tahoma" panose="020B0604030504040204" pitchFamily="34" charset="0"/>
                <a:cs typeface="Tahoma" panose="020B0604030504040204" pitchFamily="34" charset="0"/>
              </a:rPr>
              <a:t>no </a:t>
            </a:r>
            <a:r>
              <a:rPr lang="pt-BR" sz="1400" dirty="0">
                <a:latin typeface="Tahoma" panose="020B0604030504040204" pitchFamily="34" charset="0"/>
                <a:ea typeface="Tahoma" panose="020B0604030504040204" pitchFamily="34" charset="0"/>
                <a:cs typeface="Tahoma" panose="020B0604030504040204" pitchFamily="34" charset="0"/>
              </a:rPr>
              <a:t>CTECH</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Catálogo de subsistemas construtivos: </a:t>
            </a:r>
            <a:r>
              <a:rPr lang="pt-BR" sz="1400" dirty="0" smtClean="0">
                <a:latin typeface="Tahoma" panose="020B0604030504040204" pitchFamily="34" charset="0"/>
                <a:ea typeface="Tahoma" panose="020B0604030504040204" pitchFamily="34" charset="0"/>
                <a:cs typeface="Tahoma" panose="020B0604030504040204" pitchFamily="34" charset="0"/>
              </a:rPr>
              <a:t>em </a:t>
            </a:r>
            <a:r>
              <a:rPr lang="pt-BR" sz="1400" dirty="0">
                <a:latin typeface="Tahoma" panose="020B0604030504040204" pitchFamily="34" charset="0"/>
                <a:ea typeface="Tahoma" panose="020B0604030504040204" pitchFamily="34" charset="0"/>
                <a:cs typeface="Tahoma" panose="020B0604030504040204" pitchFamily="34" charset="0"/>
              </a:rPr>
              <a:t>finalização – Amostragem de ensaios não </a:t>
            </a:r>
            <a:r>
              <a:rPr lang="pt-BR" sz="1400" dirty="0" smtClean="0">
                <a:latin typeface="Tahoma" panose="020B0604030504040204" pitchFamily="34" charset="0"/>
                <a:ea typeface="Tahoma" panose="020B0604030504040204" pitchFamily="34" charset="0"/>
                <a:cs typeface="Tahoma" panose="020B0604030504040204" pitchFamily="34" charset="0"/>
              </a:rPr>
              <a:t>permite </a:t>
            </a:r>
            <a:r>
              <a:rPr lang="pt-BR" sz="1400" dirty="0">
                <a:latin typeface="Tahoma" panose="020B0604030504040204" pitchFamily="34" charset="0"/>
                <a:ea typeface="Tahoma" panose="020B0604030504040204" pitchFamily="34" charset="0"/>
                <a:cs typeface="Tahoma" panose="020B0604030504040204" pitchFamily="34" charset="0"/>
              </a:rPr>
              <a:t>criação </a:t>
            </a:r>
            <a:r>
              <a:rPr lang="pt-BR" sz="1400" dirty="0" smtClean="0">
                <a:latin typeface="Tahoma" panose="020B0604030504040204" pitchFamily="34" charset="0"/>
                <a:ea typeface="Tahoma" panose="020B0604030504040204" pitchFamily="34" charset="0"/>
                <a:cs typeface="Tahoma" panose="020B0604030504040204" pitchFamily="34" charset="0"/>
              </a:rPr>
              <a:t>de </a:t>
            </a:r>
            <a:r>
              <a:rPr lang="pt-BR" sz="1400" dirty="0">
                <a:latin typeface="Tahoma" panose="020B0604030504040204" pitchFamily="34" charset="0"/>
                <a:ea typeface="Tahoma" panose="020B0604030504040204" pitchFamily="34" charset="0"/>
                <a:cs typeface="Tahoma" panose="020B0604030504040204" pitchFamily="34" charset="0"/>
              </a:rPr>
              <a:t>catálogo completo.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Manual </a:t>
            </a:r>
            <a:r>
              <a:rPr lang="pt-BR" sz="1400" dirty="0">
                <a:latin typeface="Tahoma" panose="020B0604030504040204" pitchFamily="34" charset="0"/>
                <a:ea typeface="Tahoma" panose="020B0604030504040204" pitchFamily="34" charset="0"/>
                <a:cs typeface="Tahoma" panose="020B0604030504040204" pitchFamily="34" charset="0"/>
              </a:rPr>
              <a:t>do Agente Financeiro: em elaboração c/ Caixa e BB. </a:t>
            </a:r>
            <a:r>
              <a:rPr lang="pt-BR" sz="1400" dirty="0" smtClean="0">
                <a:latin typeface="Tahoma" panose="020B0604030504040204" pitchFamily="34" charset="0"/>
                <a:ea typeface="Tahoma" panose="020B0604030504040204" pitchFamily="34" charset="0"/>
                <a:cs typeface="Tahoma" panose="020B0604030504040204" pitchFamily="34" charset="0"/>
              </a:rPr>
              <a:t>Comentários </a:t>
            </a:r>
            <a:r>
              <a:rPr lang="pt-BR" sz="1400" dirty="0">
                <a:latin typeface="Tahoma" panose="020B0604030504040204" pitchFamily="34" charset="0"/>
                <a:ea typeface="Tahoma" panose="020B0604030504040204" pitchFamily="34" charset="0"/>
                <a:cs typeface="Tahoma" panose="020B0604030504040204" pitchFamily="34" charset="0"/>
              </a:rPr>
              <a:t>ABRAINC e </a:t>
            </a:r>
            <a:r>
              <a:rPr lang="pt-BR" sz="1400" dirty="0" smtClean="0">
                <a:latin typeface="Tahoma" panose="020B0604030504040204" pitchFamily="34" charset="0"/>
                <a:ea typeface="Tahoma" panose="020B0604030504040204" pitchFamily="34" charset="0"/>
                <a:cs typeface="Tahoma" panose="020B0604030504040204" pitchFamily="34" charset="0"/>
              </a:rPr>
              <a:t>CBIC:. </a:t>
            </a:r>
          </a:p>
          <a:p>
            <a:pPr marL="1200150" lvl="2"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Prazo </a:t>
            </a:r>
            <a:r>
              <a:rPr lang="pt-BR" sz="1400" dirty="0">
                <a:latin typeface="Tahoma" panose="020B0604030504040204" pitchFamily="34" charset="0"/>
                <a:ea typeface="Tahoma" panose="020B0604030504040204" pitchFamily="34" charset="0"/>
                <a:cs typeface="Tahoma" panose="020B0604030504040204" pitchFamily="34" charset="0"/>
              </a:rPr>
              <a:t>de 12 meses p/ adaptação</a:t>
            </a:r>
          </a:p>
          <a:p>
            <a:pPr marL="1200150" lvl="2"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Itens </a:t>
            </a:r>
            <a:r>
              <a:rPr lang="pt-BR" sz="1400" dirty="0">
                <a:latin typeface="Tahoma" panose="020B0604030504040204" pitchFamily="34" charset="0"/>
                <a:ea typeface="Tahoma" panose="020B0604030504040204" pitchFamily="34" charset="0"/>
                <a:cs typeface="Tahoma" panose="020B0604030504040204" pitchFamily="34" charset="0"/>
              </a:rPr>
              <a:t>que exigem grande </a:t>
            </a:r>
            <a:r>
              <a:rPr lang="pt-BR" sz="1400" dirty="0" smtClean="0">
                <a:latin typeface="Tahoma" panose="020B0604030504040204" pitchFamily="34" charset="0"/>
                <a:ea typeface="Tahoma" panose="020B0604030504040204" pitchFamily="34" charset="0"/>
                <a:cs typeface="Tahoma" panose="020B0604030504040204" pitchFamily="34" charset="0"/>
              </a:rPr>
              <a:t>detalhamento </a:t>
            </a:r>
            <a:r>
              <a:rPr lang="pt-BR" sz="1400" dirty="0">
                <a:latin typeface="Tahoma" panose="020B0604030504040204" pitchFamily="34" charset="0"/>
                <a:ea typeface="Tahoma" panose="020B0604030504040204" pitchFamily="34" charset="0"/>
                <a:cs typeface="Tahoma" panose="020B0604030504040204" pitchFamily="34" charset="0"/>
              </a:rPr>
              <a:t>na fase da contratação </a:t>
            </a:r>
            <a:r>
              <a:rPr lang="pt-BR" sz="1400" dirty="0" smtClean="0">
                <a:latin typeface="Tahoma" panose="020B0604030504040204" pitchFamily="34" charset="0"/>
                <a:ea typeface="Tahoma" panose="020B0604030504040204" pitchFamily="34" charset="0"/>
                <a:cs typeface="Tahoma" panose="020B0604030504040204" pitchFamily="34" charset="0"/>
              </a:rPr>
              <a:t>ainda </a:t>
            </a:r>
            <a:r>
              <a:rPr lang="pt-BR" sz="1400" dirty="0">
                <a:latin typeface="Tahoma" panose="020B0604030504040204" pitchFamily="34" charset="0"/>
                <a:ea typeface="Tahoma" panose="020B0604030504040204" pitchFamily="34" charset="0"/>
                <a:cs typeface="Tahoma" panose="020B0604030504040204" pitchFamily="34" charset="0"/>
              </a:rPr>
              <a:t>indefinidos</a:t>
            </a:r>
          </a:p>
        </p:txBody>
      </p:sp>
    </p:spTree>
    <p:extLst>
      <p:ext uri="{BB962C8B-B14F-4D97-AF65-F5344CB8AC3E}">
        <p14:creationId xmlns:p14="http://schemas.microsoft.com/office/powerpoint/2010/main" val="166674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Caixa: Seguro pós-entrega, Código de Práticas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a:spLocks noChangeArrowheads="1"/>
          </p:cNvSpPr>
          <p:nvPr/>
        </p:nvSpPr>
        <p:spPr bwMode="auto">
          <a:xfrm>
            <a:off x="251520" y="620688"/>
            <a:ext cx="8640960" cy="3296574"/>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pt-BR" sz="1400" b="1" dirty="0">
                <a:latin typeface="Tahoma" panose="020B0604030504040204" pitchFamily="34" charset="0"/>
                <a:ea typeface="Tahoma" panose="020B0604030504040204" pitchFamily="34" charset="0"/>
                <a:cs typeface="Tahoma" panose="020B0604030504040204" pitchFamily="34" charset="0"/>
              </a:rPr>
              <a:t>Seguro pós-entrega para a execução das garantias</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Exigência da Caixa </a:t>
            </a:r>
            <a:r>
              <a:rPr lang="pt-BR" sz="1400" dirty="0" smtClean="0">
                <a:latin typeface="Tahoma" panose="020B0604030504040204" pitchFamily="34" charset="0"/>
                <a:ea typeface="Tahoma" panose="020B0604030504040204" pitchFamily="34" charset="0"/>
                <a:cs typeface="Tahoma" panose="020B0604030504040204" pitchFamily="34" charset="0"/>
              </a:rPr>
              <a:t>de seguro para execução </a:t>
            </a:r>
            <a:r>
              <a:rPr lang="pt-BR" sz="1400" dirty="0">
                <a:latin typeface="Tahoma" panose="020B0604030504040204" pitchFamily="34" charset="0"/>
                <a:ea typeface="Tahoma" panose="020B0604030504040204" pitchFamily="34" charset="0"/>
                <a:cs typeface="Tahoma" panose="020B0604030504040204" pitchFamily="34" charset="0"/>
              </a:rPr>
              <a:t>da garantia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Negativação </a:t>
            </a:r>
            <a:r>
              <a:rPr lang="pt-BR" sz="1400" dirty="0">
                <a:latin typeface="Tahoma" panose="020B0604030504040204" pitchFamily="34" charset="0"/>
                <a:ea typeface="Tahoma" panose="020B0604030504040204" pitchFamily="34" charset="0"/>
                <a:cs typeface="Tahoma" panose="020B0604030504040204" pitchFamily="34" charset="0"/>
              </a:rPr>
              <a:t>da empresa no </a:t>
            </a:r>
            <a:r>
              <a:rPr lang="pt-BR" sz="1400" dirty="0" err="1" smtClean="0">
                <a:latin typeface="Tahoma" panose="020B0604030504040204" pitchFamily="34" charset="0"/>
                <a:ea typeface="Tahoma" panose="020B0604030504040204" pitchFamily="34" charset="0"/>
                <a:cs typeface="Tahoma" panose="020B0604030504040204" pitchFamily="34" charset="0"/>
              </a:rPr>
              <a:t>Conrés</a:t>
            </a:r>
            <a:r>
              <a:rPr lang="pt-BR" sz="1400" dirty="0" smtClean="0">
                <a:latin typeface="Tahoma" panose="020B0604030504040204" pitchFamily="34" charset="0"/>
                <a:ea typeface="Tahoma" panose="020B0604030504040204" pitchFamily="34" charset="0"/>
                <a:cs typeface="Tahoma" panose="020B0604030504040204" pitchFamily="34" charset="0"/>
              </a:rPr>
              <a:t> com acionamento </a:t>
            </a:r>
            <a:r>
              <a:rPr lang="pt-BR" sz="1400" dirty="0">
                <a:latin typeface="Tahoma" panose="020B0604030504040204" pitchFamily="34" charset="0"/>
                <a:ea typeface="Tahoma" panose="020B0604030504040204" pitchFamily="34" charset="0"/>
                <a:cs typeface="Tahoma" panose="020B0604030504040204" pitchFamily="34" charset="0"/>
              </a:rPr>
              <a:t>do seguro</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na Caixa 3ª-feira 14/7 às 10h p/ apresentação</a:t>
            </a: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Núcleo </a:t>
            </a:r>
            <a:r>
              <a:rPr lang="pt-BR" sz="1400" dirty="0">
                <a:latin typeface="Tahoma" panose="020B0604030504040204" pitchFamily="34" charset="0"/>
                <a:ea typeface="Tahoma" panose="020B0604030504040204" pitchFamily="34" charset="0"/>
                <a:cs typeface="Tahoma" panose="020B0604030504040204" pitchFamily="34" charset="0"/>
              </a:rPr>
              <a:t>de Seguros da </a:t>
            </a:r>
            <a:r>
              <a:rPr lang="pt-BR" sz="1400" dirty="0" smtClean="0">
                <a:latin typeface="Tahoma" panose="020B0604030504040204" pitchFamily="34" charset="0"/>
                <a:ea typeface="Tahoma" panose="020B0604030504040204" pitchFamily="34" charset="0"/>
                <a:cs typeface="Tahoma" panose="020B0604030504040204" pitchFamily="34" charset="0"/>
              </a:rPr>
              <a:t>CBIC</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Código de Práticas</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Exigências da Caixa p/ assinatura do Código de Práticas</a:t>
            </a: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Relatadas </a:t>
            </a:r>
            <a:r>
              <a:rPr lang="pt-BR" sz="1400" dirty="0">
                <a:latin typeface="Tahoma" panose="020B0604030504040204" pitchFamily="34" charset="0"/>
                <a:ea typeface="Tahoma" panose="020B0604030504040204" pitchFamily="34" charset="0"/>
                <a:cs typeface="Tahoma" panose="020B0604030504040204" pitchFamily="34" charset="0"/>
              </a:rPr>
              <a:t>diversas exigências mais restritivas que normas técnicas</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Principal questionamento: distância de edificações aos taludes (redução do número de torres no terreno)</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3ª-feira 14/7 às </a:t>
            </a:r>
            <a:r>
              <a:rPr lang="pt-BR" sz="1400" dirty="0" smtClean="0">
                <a:latin typeface="Tahoma" panose="020B0604030504040204" pitchFamily="34" charset="0"/>
                <a:ea typeface="Tahoma" panose="020B0604030504040204" pitchFamily="34" charset="0"/>
                <a:cs typeface="Tahoma" panose="020B0604030504040204" pitchFamily="34" charset="0"/>
              </a:rPr>
              <a:t>14h30</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855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Tabela</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Resp.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Caixa</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9:45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411447641"/>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Tabela de Resp. Caixa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251520" y="712558"/>
            <a:ext cx="8640960" cy="434252"/>
          </a:xfrm>
          <a:prstGeom prst="rect">
            <a:avLst/>
          </a:prstGeom>
          <a:noFill/>
          <a:ln w="9525">
            <a:noFill/>
            <a:miter lim="800000"/>
            <a:headEnd/>
            <a:tailEnd/>
          </a:ln>
        </p:spPr>
        <p:txBody>
          <a:bodyPr wrap="square" lIns="64291" tIns="32146" rIns="64291" bIns="32146">
            <a:spAutoFit/>
          </a:bodyPr>
          <a:lstStyle/>
          <a:p>
            <a:pPr algn="just"/>
            <a:endParaRPr lang="pt-BR" sz="1200" dirty="0">
              <a:latin typeface="Tahoma" panose="020B0604030504040204" pitchFamily="34" charset="0"/>
              <a:ea typeface="Tahoma" panose="020B0604030504040204" pitchFamily="34" charset="0"/>
              <a:cs typeface="Tahoma" panose="020B0604030504040204" pitchFamily="34" charset="0"/>
            </a:endParaRPr>
          </a:p>
          <a:p>
            <a:pPr algn="just"/>
            <a:r>
              <a:rPr lang="pt-BR" sz="1200" dirty="0">
                <a:latin typeface="Tahoma" panose="020B0604030504040204" pitchFamily="34" charset="0"/>
                <a:ea typeface="Tahoma" panose="020B0604030504040204" pitchFamily="34" charset="0"/>
                <a:cs typeface="Tahoma" panose="020B0604030504040204" pitchFamily="34" charset="0"/>
              </a:rPr>
              <a:t> </a:t>
            </a: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Início da Vigência dos Prazos de Garantia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a:spLocks noChangeArrowheads="1"/>
          </p:cNvSpPr>
          <p:nvPr/>
        </p:nvSpPr>
        <p:spPr bwMode="auto">
          <a:xfrm>
            <a:off x="251520" y="620688"/>
            <a:ext cx="8640960" cy="4158348"/>
          </a:xfrm>
          <a:prstGeom prst="rect">
            <a:avLst/>
          </a:prstGeom>
          <a:noFill/>
          <a:ln w="9525">
            <a:noFill/>
            <a:miter lim="800000"/>
            <a:headEnd/>
            <a:tailEnd/>
          </a:ln>
        </p:spPr>
        <p:txBody>
          <a:bodyPr wrap="square" lIns="64291" tIns="32146" rIns="64291" bIns="32146">
            <a:spAutoFit/>
          </a:bodyPr>
          <a:ls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pt-BR" sz="1400" b="1" dirty="0">
                <a:latin typeface="Tahoma" panose="020B0604030504040204" pitchFamily="34" charset="0"/>
                <a:ea typeface="Tahoma" panose="020B0604030504040204" pitchFamily="34" charset="0"/>
                <a:cs typeface="Tahoma" panose="020B0604030504040204" pitchFamily="34" charset="0"/>
              </a:rPr>
              <a:t>Início da vigência dos prazos de garantia</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Workshop na Caixa para devolutiva das propostas em 19/5</a:t>
            </a: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Conversa com Adv. Carlos Del Mar para discutir posicionamento jurídico</a:t>
            </a: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a:latin typeface="Tahoma" panose="020B0604030504040204" pitchFamily="34" charset="0"/>
                <a:ea typeface="Tahoma" panose="020B0604030504040204" pitchFamily="34" charset="0"/>
                <a:cs typeface="Tahoma" panose="020B0604030504040204" pitchFamily="34" charset="0"/>
              </a:rPr>
              <a:t>Principais pontos</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Vícios </a:t>
            </a:r>
            <a:r>
              <a:rPr lang="pt-BR" sz="1400" dirty="0" smtClean="0">
                <a:latin typeface="Tahoma" panose="020B0604030504040204" pitchFamily="34" charset="0"/>
                <a:ea typeface="Tahoma" panose="020B0604030504040204" pitchFamily="34" charset="0"/>
                <a:cs typeface="Tahoma" panose="020B0604030504040204" pitchFamily="34" charset="0"/>
              </a:rPr>
              <a:t>Aparentes </a:t>
            </a:r>
            <a:r>
              <a:rPr lang="pt-BR" sz="1400" dirty="0">
                <a:latin typeface="Tahoma" panose="020B0604030504040204" pitchFamily="34" charset="0"/>
                <a:ea typeface="Tahoma" panose="020B0604030504040204" pitchFamily="34" charset="0"/>
                <a:cs typeface="Tahoma" panose="020B0604030504040204" pitchFamily="34" charset="0"/>
              </a:rPr>
              <a:t>– 90 dias a partir da vistoria</a:t>
            </a:r>
          </a:p>
          <a:p>
            <a:pPr marL="28575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Vícios </a:t>
            </a:r>
            <a:r>
              <a:rPr lang="pt-BR" sz="1400" dirty="0">
                <a:latin typeface="Tahoma" panose="020B0604030504040204" pitchFamily="34" charset="0"/>
                <a:ea typeface="Tahoma" panose="020B0604030504040204" pitchFamily="34" charset="0"/>
                <a:cs typeface="Tahoma" panose="020B0604030504040204" pitchFamily="34" charset="0"/>
              </a:rPr>
              <a:t>Ocultos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Posicionamento Caixa: 1, 2 ou 3 anos (NBR15.575) contados a partir da data de entrega efetiva de cada chave a cada cliente</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Adv. Carlos Del Mar: </a:t>
            </a:r>
          </a:p>
          <a:p>
            <a:pPr marL="1200150" lvl="2"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 imóveis vendidos – Notificação de disponibilização de chaves</a:t>
            </a:r>
          </a:p>
          <a:p>
            <a:pPr marL="1200150" lvl="2"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 </a:t>
            </a:r>
            <a:r>
              <a:rPr lang="pt-BR" sz="1400" dirty="0" smtClean="0">
                <a:latin typeface="Tahoma" panose="020B0604030504040204" pitchFamily="34" charset="0"/>
                <a:ea typeface="Tahoma" panose="020B0604030504040204" pitchFamily="34" charset="0"/>
                <a:cs typeface="Tahoma" panose="020B0604030504040204" pitchFamily="34" charset="0"/>
              </a:rPr>
              <a:t>não </a:t>
            </a:r>
            <a:r>
              <a:rPr lang="pt-BR" sz="1400" dirty="0">
                <a:latin typeface="Tahoma" panose="020B0604030504040204" pitchFamily="34" charset="0"/>
                <a:ea typeface="Tahoma" panose="020B0604030504040204" pitchFamily="34" charset="0"/>
                <a:cs typeface="Tahoma" panose="020B0604030504040204" pitchFamily="34" charset="0"/>
              </a:rPr>
              <a:t>vendidos – definição de lista de itens internos </a:t>
            </a:r>
            <a:r>
              <a:rPr lang="pt-BR" sz="1400" dirty="0" smtClean="0">
                <a:latin typeface="Tahoma" panose="020B0604030504040204" pitchFamily="34" charset="0"/>
                <a:ea typeface="Tahoma" panose="020B0604030504040204" pitchFamily="34" charset="0"/>
                <a:cs typeface="Tahoma" panose="020B0604030504040204" pitchFamily="34" charset="0"/>
              </a:rPr>
              <a:t>com garantias </a:t>
            </a:r>
            <a:r>
              <a:rPr lang="pt-BR" sz="1400" dirty="0">
                <a:latin typeface="Tahoma" panose="020B0604030504040204" pitchFamily="34" charset="0"/>
                <a:ea typeface="Tahoma" panose="020B0604030504040204" pitchFamily="34" charset="0"/>
                <a:cs typeface="Tahoma" panose="020B0604030504040204" pitchFamily="34" charset="0"/>
              </a:rPr>
              <a:t>a partir da entrega de chaves e outras que se iniciam no habite-se</a:t>
            </a:r>
          </a:p>
          <a:p>
            <a:pPr marL="1200150" lvl="2"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Após 180 dias – unidades usadas – dúvida devido LTV de financiamento no SBPE</a:t>
            </a:r>
          </a:p>
          <a:p>
            <a:pPr marL="285750" indent="-285750">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Segurança </a:t>
            </a:r>
            <a:r>
              <a:rPr lang="pt-BR" sz="1400" dirty="0">
                <a:latin typeface="Tahoma" panose="020B0604030504040204" pitchFamily="34" charset="0"/>
                <a:ea typeface="Tahoma" panose="020B0604030504040204" pitchFamily="34" charset="0"/>
                <a:cs typeface="Tahoma" panose="020B0604030504040204" pitchFamily="34" charset="0"/>
              </a:rPr>
              <a:t>e </a:t>
            </a:r>
            <a:r>
              <a:rPr lang="pt-BR" sz="1400" dirty="0" smtClean="0">
                <a:latin typeface="Tahoma" panose="020B0604030504040204" pitchFamily="34" charset="0"/>
                <a:ea typeface="Tahoma" panose="020B0604030504040204" pitchFamily="34" charset="0"/>
                <a:cs typeface="Tahoma" panose="020B0604030504040204" pitchFamily="34" charset="0"/>
              </a:rPr>
              <a:t>Solidez </a:t>
            </a:r>
            <a:r>
              <a:rPr lang="pt-BR" sz="1400" dirty="0">
                <a:latin typeface="Tahoma" panose="020B0604030504040204" pitchFamily="34" charset="0"/>
                <a:ea typeface="Tahoma" panose="020B0604030504040204" pitchFamily="34" charset="0"/>
                <a:cs typeface="Tahoma" panose="020B0604030504040204" pitchFamily="34" charset="0"/>
              </a:rPr>
              <a:t>– 5 anos a partir da entrega da primeira chave  - Definição na notificação</a:t>
            </a:r>
          </a:p>
        </p:txBody>
      </p:sp>
    </p:spTree>
    <p:extLst>
      <p:ext uri="{BB962C8B-B14F-4D97-AF65-F5344CB8AC3E}">
        <p14:creationId xmlns:p14="http://schemas.microsoft.com/office/powerpoint/2010/main" val="164787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42652</TotalTime>
  <Words>1049</Words>
  <Application>Microsoft Office PowerPoint</Application>
  <PresentationFormat>Apresentação na tela (4:3)</PresentationFormat>
  <Paragraphs>129</Paragraphs>
  <Slides>11</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Calibri</vt:lpstr>
      <vt:lpstr>Calibri Light</vt:lpstr>
      <vt:lpstr>Helvetica</vt:lpstr>
      <vt:lpstr>Tahoma</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3659</cp:revision>
  <cp:lastPrinted>2014-08-22T11:18:02Z</cp:lastPrinted>
  <dcterms:created xsi:type="dcterms:W3CDTF">2009-08-13T21:08:28Z</dcterms:created>
  <dcterms:modified xsi:type="dcterms:W3CDTF">2015-06-29T17:34:51Z</dcterms:modified>
</cp:coreProperties>
</file>