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15"/>
  </p:notesMasterIdLst>
  <p:handoutMasterIdLst>
    <p:handoutMasterId r:id="rId16"/>
  </p:handoutMasterIdLst>
  <p:sldIdLst>
    <p:sldId id="1695" r:id="rId2"/>
    <p:sldId id="1638" r:id="rId3"/>
    <p:sldId id="1642" r:id="rId4"/>
    <p:sldId id="1667" r:id="rId5"/>
    <p:sldId id="1372" r:id="rId6"/>
    <p:sldId id="1736" r:id="rId7"/>
    <p:sldId id="1737" r:id="rId8"/>
    <p:sldId id="1732" r:id="rId9"/>
    <p:sldId id="1738" r:id="rId10"/>
    <p:sldId id="1685" r:id="rId11"/>
    <p:sldId id="1740" r:id="rId12"/>
    <p:sldId id="1741" r:id="rId13"/>
    <p:sldId id="1693" r:id="rId14"/>
  </p:sldIdLst>
  <p:sldSz cx="9144000" cy="6858000" type="screen4x3"/>
  <p:notesSz cx="6864350" cy="9996488"/>
  <p:defaultTextStyle>
    <a:defPPr>
      <a:defRPr lang="pt-B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1162"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E1E1"/>
    <a:srgbClr val="EBEBEB"/>
    <a:srgbClr val="DCDCDC"/>
    <a:srgbClr val="6E6E6E"/>
    <a:srgbClr val="D2D2D2"/>
    <a:srgbClr val="CDCDCD"/>
    <a:srgbClr val="C8C8C8"/>
    <a:srgbClr val="D7D7D7"/>
    <a:srgbClr val="BEBEBE"/>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édio 2 - Ênfas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Estilo Médio 4 - Ênfase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76" autoAdjust="0"/>
    <p:restoredTop sz="94434" autoAdjust="0"/>
  </p:normalViewPr>
  <p:slideViewPr>
    <p:cSldViewPr>
      <p:cViewPr varScale="1">
        <p:scale>
          <a:sx n="71" d="100"/>
          <a:sy n="71" d="100"/>
        </p:scale>
        <p:origin x="1248" y="60"/>
      </p:cViewPr>
      <p:guideLst>
        <p:guide orient="horz" pos="1162"/>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33" d="100"/>
        <a:sy n="33"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4975" cy="50165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sz="quarter" idx="1"/>
          </p:nvPr>
        </p:nvSpPr>
        <p:spPr>
          <a:xfrm>
            <a:off x="3887788" y="0"/>
            <a:ext cx="2974975" cy="501650"/>
          </a:xfrm>
          <a:prstGeom prst="rect">
            <a:avLst/>
          </a:prstGeom>
        </p:spPr>
        <p:txBody>
          <a:bodyPr vert="horz" lIns="91440" tIns="45720" rIns="91440" bIns="45720" rtlCol="0"/>
          <a:lstStyle>
            <a:lvl1pPr algn="r">
              <a:defRPr sz="1200"/>
            </a:lvl1pPr>
          </a:lstStyle>
          <a:p>
            <a:fld id="{3AD7732E-CC53-4B0F-BF09-BBCFDDD111A8}" type="datetimeFigureOut">
              <a:rPr lang="pt-BR" smtClean="0"/>
              <a:t>26/08/2015</a:t>
            </a:fld>
            <a:endParaRPr lang="pt-BR"/>
          </a:p>
        </p:txBody>
      </p:sp>
      <p:sp>
        <p:nvSpPr>
          <p:cNvPr id="4" name="Espaço Reservado para Rodapé 3"/>
          <p:cNvSpPr>
            <a:spLocks noGrp="1"/>
          </p:cNvSpPr>
          <p:nvPr>
            <p:ph type="ftr" sz="quarter" idx="2"/>
          </p:nvPr>
        </p:nvSpPr>
        <p:spPr>
          <a:xfrm>
            <a:off x="0" y="9494838"/>
            <a:ext cx="2974975" cy="501650"/>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p:cNvSpPr>
            <a:spLocks noGrp="1"/>
          </p:cNvSpPr>
          <p:nvPr>
            <p:ph type="sldNum" sz="quarter" idx="3"/>
          </p:nvPr>
        </p:nvSpPr>
        <p:spPr>
          <a:xfrm>
            <a:off x="3887788" y="9494838"/>
            <a:ext cx="2974975" cy="501650"/>
          </a:xfrm>
          <a:prstGeom prst="rect">
            <a:avLst/>
          </a:prstGeom>
        </p:spPr>
        <p:txBody>
          <a:bodyPr vert="horz" lIns="91440" tIns="45720" rIns="91440" bIns="45720" rtlCol="0" anchor="b"/>
          <a:lstStyle>
            <a:lvl1pPr algn="r">
              <a:defRPr sz="1200"/>
            </a:lvl1pPr>
          </a:lstStyle>
          <a:p>
            <a:fld id="{98A26C54-BC14-4276-A6B6-D4E44A2BCB13}" type="slidenum">
              <a:rPr lang="pt-BR" smtClean="0"/>
              <a:t>‹nº›</a:t>
            </a:fld>
            <a:endParaRPr lang="pt-BR"/>
          </a:p>
        </p:txBody>
      </p:sp>
    </p:spTree>
    <p:extLst>
      <p:ext uri="{BB962C8B-B14F-4D97-AF65-F5344CB8AC3E}">
        <p14:creationId xmlns:p14="http://schemas.microsoft.com/office/powerpoint/2010/main" val="17734256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4552" cy="499824"/>
          </a:xfrm>
          <a:prstGeom prst="rect">
            <a:avLst/>
          </a:prstGeom>
        </p:spPr>
        <p:txBody>
          <a:bodyPr vert="horz" lIns="96341" tIns="48171" rIns="96341" bIns="48171" rtlCol="0"/>
          <a:lstStyle>
            <a:lvl1pPr algn="l">
              <a:defRPr sz="1300">
                <a:latin typeface="Arial" charset="0"/>
                <a:cs typeface="+mn-cs"/>
              </a:defRPr>
            </a:lvl1pPr>
          </a:lstStyle>
          <a:p>
            <a:pPr>
              <a:defRPr/>
            </a:pPr>
            <a:endParaRPr lang="pt-BR"/>
          </a:p>
        </p:txBody>
      </p:sp>
      <p:sp>
        <p:nvSpPr>
          <p:cNvPr id="3" name="Espaço Reservado para Data 2"/>
          <p:cNvSpPr>
            <a:spLocks noGrp="1"/>
          </p:cNvSpPr>
          <p:nvPr>
            <p:ph type="dt" idx="1"/>
          </p:nvPr>
        </p:nvSpPr>
        <p:spPr>
          <a:xfrm>
            <a:off x="3888210" y="0"/>
            <a:ext cx="2974552" cy="499824"/>
          </a:xfrm>
          <a:prstGeom prst="rect">
            <a:avLst/>
          </a:prstGeom>
        </p:spPr>
        <p:txBody>
          <a:bodyPr vert="horz" lIns="96341" tIns="48171" rIns="96341" bIns="48171" rtlCol="0"/>
          <a:lstStyle>
            <a:lvl1pPr algn="r">
              <a:defRPr sz="1300">
                <a:latin typeface="Arial" charset="0"/>
                <a:cs typeface="+mn-cs"/>
              </a:defRPr>
            </a:lvl1pPr>
          </a:lstStyle>
          <a:p>
            <a:pPr>
              <a:defRPr/>
            </a:pPr>
            <a:fld id="{114BFCA1-340C-4996-8087-098BB33411EB}" type="datetimeFigureOut">
              <a:rPr lang="pt-BR"/>
              <a:pPr>
                <a:defRPr/>
              </a:pPr>
              <a:t>26/08/2015</a:t>
            </a:fld>
            <a:endParaRPr lang="pt-BR"/>
          </a:p>
        </p:txBody>
      </p:sp>
      <p:sp>
        <p:nvSpPr>
          <p:cNvPr id="4" name="Espaço Reservado para Imagem de Slide 3"/>
          <p:cNvSpPr>
            <a:spLocks noGrp="1" noRot="1" noChangeAspect="1"/>
          </p:cNvSpPr>
          <p:nvPr>
            <p:ph type="sldImg" idx="2"/>
          </p:nvPr>
        </p:nvSpPr>
        <p:spPr>
          <a:xfrm>
            <a:off x="933450" y="749300"/>
            <a:ext cx="4997450" cy="3749675"/>
          </a:xfrm>
          <a:prstGeom prst="rect">
            <a:avLst/>
          </a:prstGeom>
          <a:noFill/>
          <a:ln w="12700">
            <a:solidFill>
              <a:prstClr val="black"/>
            </a:solidFill>
          </a:ln>
        </p:spPr>
        <p:txBody>
          <a:bodyPr vert="horz" lIns="96341" tIns="48171" rIns="96341" bIns="48171" rtlCol="0" anchor="ctr"/>
          <a:lstStyle/>
          <a:p>
            <a:pPr lvl="0"/>
            <a:endParaRPr lang="pt-BR" noProof="0" smtClean="0"/>
          </a:p>
        </p:txBody>
      </p:sp>
      <p:sp>
        <p:nvSpPr>
          <p:cNvPr id="5" name="Espaço Reservado para Anotações 4"/>
          <p:cNvSpPr>
            <a:spLocks noGrp="1"/>
          </p:cNvSpPr>
          <p:nvPr>
            <p:ph type="body" sz="quarter" idx="3"/>
          </p:nvPr>
        </p:nvSpPr>
        <p:spPr>
          <a:xfrm>
            <a:off x="686435" y="4748332"/>
            <a:ext cx="5491480" cy="4498420"/>
          </a:xfrm>
          <a:prstGeom prst="rect">
            <a:avLst/>
          </a:prstGeom>
        </p:spPr>
        <p:txBody>
          <a:bodyPr vert="horz" lIns="96341" tIns="48171" rIns="96341" bIns="48171" rtlCol="0">
            <a:normAutofit/>
          </a:bodyPr>
          <a:lstStyle/>
          <a:p>
            <a:pPr lvl="0"/>
            <a:r>
              <a:rPr lang="pt-BR" noProof="0" smtClean="0"/>
              <a:t>Clique para editar os estilos do texto mestre</a:t>
            </a:r>
          </a:p>
          <a:p>
            <a:pPr lvl="1"/>
            <a:r>
              <a:rPr lang="pt-BR" noProof="0" smtClean="0"/>
              <a:t>Segundo nível</a:t>
            </a:r>
          </a:p>
          <a:p>
            <a:pPr lvl="2"/>
            <a:r>
              <a:rPr lang="pt-BR" noProof="0" smtClean="0"/>
              <a:t>Terceiro nível</a:t>
            </a:r>
          </a:p>
          <a:p>
            <a:pPr lvl="3"/>
            <a:r>
              <a:rPr lang="pt-BR" noProof="0" smtClean="0"/>
              <a:t>Quarto nível</a:t>
            </a:r>
          </a:p>
          <a:p>
            <a:pPr lvl="4"/>
            <a:r>
              <a:rPr lang="pt-BR" noProof="0" smtClean="0"/>
              <a:t>Quinto nível</a:t>
            </a:r>
          </a:p>
        </p:txBody>
      </p:sp>
      <p:sp>
        <p:nvSpPr>
          <p:cNvPr id="6" name="Espaço Reservado para Rodapé 5"/>
          <p:cNvSpPr>
            <a:spLocks noGrp="1"/>
          </p:cNvSpPr>
          <p:nvPr>
            <p:ph type="ftr" sz="quarter" idx="4"/>
          </p:nvPr>
        </p:nvSpPr>
        <p:spPr>
          <a:xfrm>
            <a:off x="0" y="9494929"/>
            <a:ext cx="2974552" cy="499824"/>
          </a:xfrm>
          <a:prstGeom prst="rect">
            <a:avLst/>
          </a:prstGeom>
        </p:spPr>
        <p:txBody>
          <a:bodyPr vert="horz" lIns="96341" tIns="48171" rIns="96341" bIns="48171" rtlCol="0" anchor="b"/>
          <a:lstStyle>
            <a:lvl1pPr algn="l">
              <a:defRPr sz="1300">
                <a:latin typeface="Arial" charset="0"/>
                <a:cs typeface="+mn-cs"/>
              </a:defRPr>
            </a:lvl1pPr>
          </a:lstStyle>
          <a:p>
            <a:pPr>
              <a:defRPr/>
            </a:pPr>
            <a:endParaRPr lang="pt-BR"/>
          </a:p>
        </p:txBody>
      </p:sp>
      <p:sp>
        <p:nvSpPr>
          <p:cNvPr id="7" name="Espaço Reservado para Número de Slide 6"/>
          <p:cNvSpPr>
            <a:spLocks noGrp="1"/>
          </p:cNvSpPr>
          <p:nvPr>
            <p:ph type="sldNum" sz="quarter" idx="5"/>
          </p:nvPr>
        </p:nvSpPr>
        <p:spPr>
          <a:xfrm>
            <a:off x="3888210" y="9494929"/>
            <a:ext cx="2974552" cy="499824"/>
          </a:xfrm>
          <a:prstGeom prst="rect">
            <a:avLst/>
          </a:prstGeom>
        </p:spPr>
        <p:txBody>
          <a:bodyPr vert="horz" lIns="96341" tIns="48171" rIns="96341" bIns="48171" rtlCol="0" anchor="b"/>
          <a:lstStyle>
            <a:lvl1pPr algn="r">
              <a:defRPr sz="1300">
                <a:latin typeface="Arial" charset="0"/>
                <a:cs typeface="+mn-cs"/>
              </a:defRPr>
            </a:lvl1pPr>
          </a:lstStyle>
          <a:p>
            <a:pPr>
              <a:defRPr/>
            </a:pPr>
            <a:fld id="{85730BC7-03E3-4390-A6F8-A796077FD5D1}" type="slidenum">
              <a:rPr lang="pt-BR"/>
              <a:pPr>
                <a:defRPr/>
              </a:pPr>
              <a:t>‹nº›</a:t>
            </a:fld>
            <a:endParaRPr lang="pt-BR"/>
          </a:p>
        </p:txBody>
      </p:sp>
    </p:spTree>
    <p:extLst>
      <p:ext uri="{BB962C8B-B14F-4D97-AF65-F5344CB8AC3E}">
        <p14:creationId xmlns:p14="http://schemas.microsoft.com/office/powerpoint/2010/main" val="335707144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pPr>
              <a:defRPr/>
            </a:pPr>
            <a:fld id="{85730BC7-03E3-4390-A6F8-A796077FD5D1}" type="slidenum">
              <a:rPr lang="pt-BR" smtClean="0"/>
              <a:pPr>
                <a:defRPr/>
              </a:pPr>
              <a:t>2</a:t>
            </a:fld>
            <a:endParaRPr lang="pt-BR"/>
          </a:p>
        </p:txBody>
      </p:sp>
    </p:spTree>
    <p:extLst>
      <p:ext uri="{BB962C8B-B14F-4D97-AF65-F5344CB8AC3E}">
        <p14:creationId xmlns:p14="http://schemas.microsoft.com/office/powerpoint/2010/main" val="1532296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altLang="pt-BR" smtClean="0"/>
          </a:p>
        </p:txBody>
      </p:sp>
      <p:sp>
        <p:nvSpPr>
          <p:cNvPr id="8196"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82638" indent="-300038">
              <a:defRPr>
                <a:solidFill>
                  <a:schemeClr val="tx1"/>
                </a:solidFill>
                <a:latin typeface="Arial" panose="020B0604020202020204" pitchFamily="34" charset="0"/>
                <a:cs typeface="Arial" panose="020B0604020202020204" pitchFamily="34" charset="0"/>
              </a:defRPr>
            </a:lvl2pPr>
            <a:lvl3pPr marL="1203325" indent="-239713">
              <a:defRPr>
                <a:solidFill>
                  <a:schemeClr val="tx1"/>
                </a:solidFill>
                <a:latin typeface="Arial" panose="020B0604020202020204" pitchFamily="34" charset="0"/>
                <a:cs typeface="Arial" panose="020B0604020202020204" pitchFamily="34" charset="0"/>
              </a:defRPr>
            </a:lvl3pPr>
            <a:lvl4pPr marL="1685925" indent="-239713">
              <a:defRPr>
                <a:solidFill>
                  <a:schemeClr val="tx1"/>
                </a:solidFill>
                <a:latin typeface="Arial" panose="020B0604020202020204" pitchFamily="34" charset="0"/>
                <a:cs typeface="Arial" panose="020B0604020202020204" pitchFamily="34" charset="0"/>
              </a:defRPr>
            </a:lvl4pPr>
            <a:lvl5pPr marL="2166938" indent="-239713">
              <a:defRPr>
                <a:solidFill>
                  <a:schemeClr val="tx1"/>
                </a:solidFill>
                <a:latin typeface="Arial" panose="020B0604020202020204" pitchFamily="34" charset="0"/>
                <a:cs typeface="Arial" panose="020B0604020202020204" pitchFamily="34" charset="0"/>
              </a:defRPr>
            </a:lvl5pPr>
            <a:lvl6pPr marL="2624138" indent="-2397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081338" indent="-2397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538538" indent="-2397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995738" indent="-2397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E5B7B1B-E873-460B-BD21-C3BC28AFEDAD}" type="slidenum">
              <a:rPr lang="pt-BR" altLang="pt-BR" smtClean="0">
                <a:solidFill>
                  <a:prstClr val="black"/>
                </a:solidFill>
              </a:rPr>
              <a:pPr/>
              <a:t>11</a:t>
            </a:fld>
            <a:endParaRPr lang="pt-BR" altLang="pt-BR" smtClean="0">
              <a:solidFill>
                <a:prstClr val="black"/>
              </a:solidFill>
            </a:endParaRPr>
          </a:p>
        </p:txBody>
      </p:sp>
    </p:spTree>
    <p:extLst>
      <p:ext uri="{BB962C8B-B14F-4D97-AF65-F5344CB8AC3E}">
        <p14:creationId xmlns:p14="http://schemas.microsoft.com/office/powerpoint/2010/main" val="19577065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7" y="0"/>
            <a:ext cx="9141806" cy="6858000"/>
          </a:xfrm>
          <a:prstGeom prst="rect">
            <a:avLst/>
          </a:prstGeom>
        </p:spPr>
      </p:pic>
    </p:spTree>
    <p:extLst>
      <p:ext uri="{BB962C8B-B14F-4D97-AF65-F5344CB8AC3E}">
        <p14:creationId xmlns:p14="http://schemas.microsoft.com/office/powerpoint/2010/main" val="181673702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de Sessão">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7" y="0"/>
            <a:ext cx="9141805" cy="6858000"/>
          </a:xfrm>
          <a:prstGeom prst="rect">
            <a:avLst/>
          </a:prstGeom>
        </p:spPr>
      </p:pic>
    </p:spTree>
    <p:extLst>
      <p:ext uri="{BB962C8B-B14F-4D97-AF65-F5344CB8AC3E}">
        <p14:creationId xmlns:p14="http://schemas.microsoft.com/office/powerpoint/2010/main" val="134671467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Conteudo">
    <p:spTree>
      <p:nvGrpSpPr>
        <p:cNvPr id="1" name=""/>
        <p:cNvGrpSpPr/>
        <p:nvPr/>
      </p:nvGrpSpPr>
      <p:grpSpPr>
        <a:xfrm>
          <a:off x="0" y="0"/>
          <a:ext cx="0" cy="0"/>
          <a:chOff x="0" y="0"/>
          <a:chExt cx="0" cy="0"/>
        </a:xfrm>
      </p:grpSpPr>
      <p:pic>
        <p:nvPicPr>
          <p:cNvPr id="2" name="Imagem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7" y="0"/>
            <a:ext cx="9141806" cy="6857999"/>
          </a:xfrm>
          <a:prstGeom prst="rect">
            <a:avLst/>
          </a:prstGeom>
        </p:spPr>
      </p:pic>
      <p:sp>
        <p:nvSpPr>
          <p:cNvPr id="4" name="CaixaDeTexto 3"/>
          <p:cNvSpPr txBox="1"/>
          <p:nvPr userDrawn="1"/>
        </p:nvSpPr>
        <p:spPr>
          <a:xfrm>
            <a:off x="419916" y="6457578"/>
            <a:ext cx="6672263" cy="230832"/>
          </a:xfrm>
          <a:prstGeom prst="rect">
            <a:avLst/>
          </a:prstGeom>
          <a:noFill/>
        </p:spPr>
        <p:txBody>
          <a:bodyPr wrap="square" rtlCol="0">
            <a:spAutoFit/>
          </a:bodyPr>
          <a:lstStyle/>
          <a:p>
            <a:pPr fontAlgn="auto">
              <a:spcBef>
                <a:spcPts val="0"/>
              </a:spcBef>
              <a:spcAft>
                <a:spcPts val="0"/>
              </a:spcAft>
              <a:defRPr/>
            </a:pPr>
            <a:r>
              <a:rPr lang="en-US" sz="900" dirty="0" err="1" smtClean="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Reunião</a:t>
            </a:r>
            <a:r>
              <a:rPr lang="en-US" sz="900" dirty="0" smtClean="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 </a:t>
            </a:r>
            <a:r>
              <a:rPr lang="en-US" sz="900" dirty="0" err="1" smtClean="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Comitê</a:t>
            </a:r>
            <a:r>
              <a:rPr lang="en-US" sz="900" baseline="0" dirty="0" smtClean="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 </a:t>
            </a:r>
            <a:r>
              <a:rPr lang="en-US" sz="900" baseline="0" dirty="0" err="1" smtClean="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Técnico</a:t>
            </a:r>
            <a:r>
              <a:rPr lang="en-US" sz="900" dirty="0" smtClean="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 ┃27</a:t>
            </a:r>
            <a:r>
              <a:rPr lang="pt-BR" sz="900" dirty="0" smtClean="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 de Agosto de 2015</a:t>
            </a:r>
            <a:endParaRPr lang="en-US" sz="900" dirty="0" smtClean="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29" name="CaixaDeTexto 28"/>
          <p:cNvSpPr txBox="1"/>
          <p:nvPr userDrawn="1"/>
        </p:nvSpPr>
        <p:spPr>
          <a:xfrm>
            <a:off x="1" y="6494243"/>
            <a:ext cx="461962" cy="154709"/>
          </a:xfrm>
          <a:prstGeom prst="rect">
            <a:avLst/>
          </a:prstGeom>
          <a:solidFill>
            <a:srgbClr val="6FBBE4"/>
          </a:solidFill>
          <a:ln w="6350">
            <a:noFill/>
          </a:ln>
        </p:spPr>
        <p:txBody>
          <a:bodyPr wrap="square" lIns="0" tIns="0" rIns="36000" bIns="0" rtlCol="0" anchor="ctr" anchorCtr="0">
            <a:noAutofit/>
          </a:bodyPr>
          <a:lstStyle/>
          <a:p>
            <a:pPr algn="r" fontAlgn="auto">
              <a:spcBef>
                <a:spcPts val="0"/>
              </a:spcBef>
              <a:spcAft>
                <a:spcPts val="0"/>
              </a:spcAft>
            </a:pPr>
            <a:fld id="{8E626874-A791-4282-9848-F2F23069811C}" type="slidenum">
              <a:rPr lang="pt-BR" sz="700" b="1" smtClean="0">
                <a:solidFill>
                  <a:schemeClr val="bg1"/>
                </a:solidFill>
                <a:latin typeface="Arial" panose="020B0604020202020204" pitchFamily="34" charset="0"/>
                <a:ea typeface="Tahoma" panose="020B0604030504040204" pitchFamily="34" charset="0"/>
                <a:cs typeface="Arial" panose="020B0604020202020204" pitchFamily="34" charset="0"/>
              </a:rPr>
              <a:pPr algn="r" fontAlgn="auto">
                <a:spcBef>
                  <a:spcPts val="0"/>
                </a:spcBef>
                <a:spcAft>
                  <a:spcPts val="0"/>
                </a:spcAft>
              </a:pPr>
              <a:t>‹nº›</a:t>
            </a:fld>
            <a:endParaRPr lang="pt-BR" sz="700" b="1" dirty="0">
              <a:solidFill>
                <a:schemeClr val="bg1"/>
              </a:solidFill>
              <a:latin typeface="Arial" panose="020B0604020202020204" pitchFamily="34" charset="0"/>
              <a:ea typeface="Tahoma" panose="020B0604030504040204" pitchFamily="34" charset="0"/>
              <a:cs typeface="Arial" panose="020B0604020202020204" pitchFamily="34" charset="0"/>
            </a:endParaRPr>
          </a:p>
        </p:txBody>
      </p:sp>
      <p:sp>
        <p:nvSpPr>
          <p:cNvPr id="5" name="Retângulo 4"/>
          <p:cNvSpPr/>
          <p:nvPr userDrawn="1"/>
        </p:nvSpPr>
        <p:spPr>
          <a:xfrm>
            <a:off x="1" y="6788944"/>
            <a:ext cx="9142902" cy="69055"/>
          </a:xfrm>
          <a:prstGeom prst="rect">
            <a:avLst/>
          </a:prstGeom>
          <a:solidFill>
            <a:srgbClr val="004D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Retângulo 14"/>
          <p:cNvSpPr/>
          <p:nvPr userDrawn="1"/>
        </p:nvSpPr>
        <p:spPr>
          <a:xfrm>
            <a:off x="7334250" y="6788944"/>
            <a:ext cx="1359694" cy="69056"/>
          </a:xfrm>
          <a:prstGeom prst="rect">
            <a:avLst/>
          </a:prstGeom>
          <a:solidFill>
            <a:srgbClr val="6FBB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795962706"/>
      </p:ext>
    </p:extLst>
  </p:cSld>
  <p:clrMapOvr>
    <a:masterClrMapping/>
  </p:clrMapOvr>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apa">
    <p:spTree>
      <p:nvGrpSpPr>
        <p:cNvPr id="1" name=""/>
        <p:cNvGrpSpPr/>
        <p:nvPr/>
      </p:nvGrpSpPr>
      <p:grpSpPr>
        <a:xfrm>
          <a:off x="0" y="0"/>
          <a:ext cx="0" cy="0"/>
          <a:chOff x="0" y="0"/>
          <a:chExt cx="0" cy="0"/>
        </a:xfrm>
      </p:grpSpPr>
      <p:pic>
        <p:nvPicPr>
          <p:cNvPr id="3" name="Imagem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7" y="0"/>
            <a:ext cx="9141805" cy="6858000"/>
          </a:xfrm>
          <a:prstGeom prst="rect">
            <a:avLst/>
          </a:prstGeom>
        </p:spPr>
      </p:pic>
    </p:spTree>
    <p:extLst>
      <p:ext uri="{BB962C8B-B14F-4D97-AF65-F5344CB8AC3E}">
        <p14:creationId xmlns:p14="http://schemas.microsoft.com/office/powerpoint/2010/main" val="348319240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pt-BR" smtClean="0"/>
              <a:t>Clique para editar o título mestre</a:t>
            </a:r>
            <a:endParaRPr lang="pt-BR"/>
          </a:p>
        </p:txBody>
      </p:sp>
      <p:sp>
        <p:nvSpPr>
          <p:cNvPr id="3" name="Subtítulo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a:xfrm>
            <a:off x="628650" y="6356351"/>
            <a:ext cx="2057400" cy="365125"/>
          </a:xfrm>
          <a:prstGeom prst="rect">
            <a:avLst/>
          </a:prstGeom>
        </p:spPr>
        <p:txBody>
          <a:bodyPr/>
          <a:lstStyle/>
          <a:p>
            <a:fld id="{A70FEC17-A72E-44D9-9604-FBA59D88AA86}" type="datetimeFigureOut">
              <a:rPr lang="pt-BR" smtClean="0"/>
              <a:t>26/08/2015</a:t>
            </a:fld>
            <a:endParaRPr lang="pt-BR" dirty="0"/>
          </a:p>
        </p:txBody>
      </p:sp>
      <p:sp>
        <p:nvSpPr>
          <p:cNvPr id="5" name="Espaço Reservado para Rodapé 4"/>
          <p:cNvSpPr>
            <a:spLocks noGrp="1"/>
          </p:cNvSpPr>
          <p:nvPr>
            <p:ph type="ftr" sz="quarter" idx="11"/>
          </p:nvPr>
        </p:nvSpPr>
        <p:spPr>
          <a:xfrm>
            <a:off x="3028950" y="6356351"/>
            <a:ext cx="3086100" cy="365125"/>
          </a:xfrm>
          <a:prstGeom prst="rect">
            <a:avLst/>
          </a:prstGeom>
        </p:spPr>
        <p:txBody>
          <a:bodyPr/>
          <a:lstStyle/>
          <a:p>
            <a:endParaRPr lang="pt-BR" dirty="0"/>
          </a:p>
        </p:txBody>
      </p:sp>
      <p:sp>
        <p:nvSpPr>
          <p:cNvPr id="6" name="Espaço Reservado para Número de Slide 5"/>
          <p:cNvSpPr>
            <a:spLocks noGrp="1"/>
          </p:cNvSpPr>
          <p:nvPr>
            <p:ph type="sldNum" sz="quarter" idx="12"/>
          </p:nvPr>
        </p:nvSpPr>
        <p:spPr>
          <a:xfrm>
            <a:off x="6457950" y="6356351"/>
            <a:ext cx="2057400" cy="365125"/>
          </a:xfrm>
          <a:prstGeom prst="rect">
            <a:avLst/>
          </a:prstGeom>
        </p:spPr>
        <p:txBody>
          <a:bodyPr/>
          <a:lstStyle/>
          <a:p>
            <a:fld id="{EDC266A8-341F-4B13-8035-4593BC73F40B}" type="slidenum">
              <a:rPr lang="pt-BR" smtClean="0"/>
              <a:t>‹nº›</a:t>
            </a:fld>
            <a:endParaRPr lang="pt-BR" dirty="0"/>
          </a:p>
        </p:txBody>
      </p:sp>
    </p:spTree>
    <p:extLst>
      <p:ext uri="{BB962C8B-B14F-4D97-AF65-F5344CB8AC3E}">
        <p14:creationId xmlns:p14="http://schemas.microsoft.com/office/powerpoint/2010/main" val="2248263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628650" y="365126"/>
            <a:ext cx="7886700" cy="1325563"/>
          </a:xfrm>
          <a:prstGeom prst="rect">
            <a:avLst/>
          </a:prstGeom>
        </p:spPr>
        <p:txBody>
          <a:bodyPr/>
          <a:lstStyle/>
          <a:p>
            <a:r>
              <a:rPr lang="pt-BR" smtClean="0"/>
              <a:t>Clique para editar o título mestre</a:t>
            </a:r>
            <a:endParaRPr lang="pt-BR"/>
          </a:p>
        </p:txBody>
      </p:sp>
      <p:sp>
        <p:nvSpPr>
          <p:cNvPr id="3" name="Espaço Reservado para Conteúdo 2"/>
          <p:cNvSpPr>
            <a:spLocks noGrp="1"/>
          </p:cNvSpPr>
          <p:nvPr>
            <p:ph idx="1"/>
          </p:nvPr>
        </p:nvSpPr>
        <p:spPr>
          <a:xfrm>
            <a:off x="628650" y="1825625"/>
            <a:ext cx="7886700" cy="4351338"/>
          </a:xfrm>
          <a:prstGeom prst="rect">
            <a:avLst/>
          </a:prstGeo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a:xfrm>
            <a:off x="628650" y="6356351"/>
            <a:ext cx="2057400" cy="365125"/>
          </a:xfrm>
          <a:prstGeom prst="rect">
            <a:avLst/>
          </a:prstGeom>
        </p:spPr>
        <p:txBody>
          <a:bodyPr/>
          <a:lstStyle/>
          <a:p>
            <a:fld id="{A70FEC17-A72E-44D9-9604-FBA59D88AA86}" type="datetimeFigureOut">
              <a:rPr lang="pt-BR" smtClean="0"/>
              <a:t>26/08/2015</a:t>
            </a:fld>
            <a:endParaRPr lang="pt-BR" dirty="0"/>
          </a:p>
        </p:txBody>
      </p:sp>
      <p:sp>
        <p:nvSpPr>
          <p:cNvPr id="5" name="Espaço Reservado para Rodapé 4"/>
          <p:cNvSpPr>
            <a:spLocks noGrp="1"/>
          </p:cNvSpPr>
          <p:nvPr>
            <p:ph type="ftr" sz="quarter" idx="11"/>
          </p:nvPr>
        </p:nvSpPr>
        <p:spPr>
          <a:xfrm>
            <a:off x="3028950" y="6356351"/>
            <a:ext cx="3086100" cy="365125"/>
          </a:xfrm>
          <a:prstGeom prst="rect">
            <a:avLst/>
          </a:prstGeom>
        </p:spPr>
        <p:txBody>
          <a:bodyPr/>
          <a:lstStyle/>
          <a:p>
            <a:endParaRPr lang="pt-BR" dirty="0"/>
          </a:p>
        </p:txBody>
      </p:sp>
      <p:sp>
        <p:nvSpPr>
          <p:cNvPr id="6" name="Espaço Reservado para Número de Slide 5"/>
          <p:cNvSpPr>
            <a:spLocks noGrp="1"/>
          </p:cNvSpPr>
          <p:nvPr>
            <p:ph type="sldNum" sz="quarter" idx="12"/>
          </p:nvPr>
        </p:nvSpPr>
        <p:spPr>
          <a:xfrm>
            <a:off x="6457950" y="6356351"/>
            <a:ext cx="2057400" cy="365125"/>
          </a:xfrm>
          <a:prstGeom prst="rect">
            <a:avLst/>
          </a:prstGeom>
        </p:spPr>
        <p:txBody>
          <a:bodyPr/>
          <a:lstStyle/>
          <a:p>
            <a:fld id="{EDC266A8-341F-4B13-8035-4593BC73F40B}" type="slidenum">
              <a:rPr lang="pt-BR" smtClean="0"/>
              <a:t>‹nº›</a:t>
            </a:fld>
            <a:endParaRPr lang="pt-BR" dirty="0"/>
          </a:p>
        </p:txBody>
      </p:sp>
    </p:spTree>
    <p:extLst>
      <p:ext uri="{BB962C8B-B14F-4D97-AF65-F5344CB8AC3E}">
        <p14:creationId xmlns:p14="http://schemas.microsoft.com/office/powerpoint/2010/main" val="350242206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512323"/>
      </p:ext>
    </p:extLst>
  </p:cSld>
  <p:clrMap bg1="lt1" tx1="dk1" bg2="lt2" tx2="dk2" accent1="accent1" accent2="accent2" accent3="accent3" accent4="accent4" accent5="accent5" accent6="accent6" hlink="hlink" folHlink="folHlink"/>
  <p:sldLayoutIdLst>
    <p:sldLayoutId id="2147483684" r:id="rId1"/>
    <p:sldLayoutId id="2147483683" r:id="rId2"/>
    <p:sldLayoutId id="2147483673" r:id="rId3"/>
    <p:sldLayoutId id="2147483697" r:id="rId4"/>
    <p:sldLayoutId id="2147483724" r:id="rId5"/>
    <p:sldLayoutId id="2147483725" r:id="rId6"/>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p:cNvSpPr txBox="1"/>
          <p:nvPr/>
        </p:nvSpPr>
        <p:spPr>
          <a:xfrm>
            <a:off x="0" y="2979193"/>
            <a:ext cx="9144000" cy="369332"/>
          </a:xfrm>
          <a:prstGeom prst="rect">
            <a:avLst/>
          </a:prstGeom>
          <a:noFill/>
        </p:spPr>
        <p:txBody>
          <a:bodyPr wrap="square" rtlCol="0">
            <a:spAutoFit/>
          </a:bodyPr>
          <a:lstStyle/>
          <a:p>
            <a:pPr algn="ctr"/>
            <a:r>
              <a:rPr lang="en-US" dirty="0" err="1">
                <a:solidFill>
                  <a:schemeClr val="bg1"/>
                </a:solidFill>
                <a:latin typeface="Tahoma" panose="020B0604030504040204" pitchFamily="34" charset="0"/>
                <a:ea typeface="Tahoma" panose="020B0604030504040204" pitchFamily="34" charset="0"/>
                <a:cs typeface="Tahoma" panose="020B0604030504040204" pitchFamily="34" charset="0"/>
              </a:rPr>
              <a:t>Reunião</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Comitê</a:t>
            </a:r>
            <a:r>
              <a:rPr lang="en-US" dirty="0" smtClean="0">
                <a:solidFill>
                  <a:schemeClr val="bg1"/>
                </a:solidFill>
                <a:latin typeface="Tahoma" panose="020B0604030504040204" pitchFamily="34" charset="0"/>
                <a:ea typeface="Tahoma" panose="020B0604030504040204" pitchFamily="34" charset="0"/>
                <a:cs typeface="Tahoma" panose="020B0604030504040204" pitchFamily="34" charset="0"/>
              </a:rPr>
              <a:t> Técnico┃27</a:t>
            </a:r>
            <a:r>
              <a:rPr lang="pt-BR"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pt-BR" dirty="0">
                <a:solidFill>
                  <a:schemeClr val="bg1"/>
                </a:solidFill>
                <a:latin typeface="Tahoma" panose="020B0604030504040204" pitchFamily="34" charset="0"/>
                <a:ea typeface="Tahoma" panose="020B0604030504040204" pitchFamily="34" charset="0"/>
                <a:cs typeface="Tahoma" panose="020B0604030504040204" pitchFamily="34" charset="0"/>
              </a:rPr>
              <a:t>de </a:t>
            </a:r>
            <a:r>
              <a:rPr lang="pt-BR" dirty="0" smtClean="0">
                <a:solidFill>
                  <a:schemeClr val="bg1"/>
                </a:solidFill>
                <a:latin typeface="Tahoma" panose="020B0604030504040204" pitchFamily="34" charset="0"/>
                <a:ea typeface="Tahoma" panose="020B0604030504040204" pitchFamily="34" charset="0"/>
                <a:cs typeface="Tahoma" panose="020B0604030504040204" pitchFamily="34" charset="0"/>
              </a:rPr>
              <a:t>Agosto </a:t>
            </a:r>
            <a:r>
              <a:rPr lang="pt-BR" dirty="0">
                <a:solidFill>
                  <a:schemeClr val="bg1"/>
                </a:solidFill>
                <a:latin typeface="Tahoma" panose="020B0604030504040204" pitchFamily="34" charset="0"/>
                <a:ea typeface="Tahoma" panose="020B0604030504040204" pitchFamily="34" charset="0"/>
                <a:cs typeface="Tahoma" panose="020B0604030504040204" pitchFamily="34" charset="0"/>
              </a:rPr>
              <a:t>de </a:t>
            </a:r>
            <a:r>
              <a:rPr lang="pt-BR" dirty="0" smtClean="0">
                <a:solidFill>
                  <a:schemeClr val="bg1"/>
                </a:solidFill>
                <a:latin typeface="Tahoma" panose="020B0604030504040204" pitchFamily="34" charset="0"/>
                <a:ea typeface="Tahoma" panose="020B0604030504040204" pitchFamily="34" charset="0"/>
                <a:cs typeface="Tahoma" panose="020B0604030504040204" pitchFamily="34" charset="0"/>
              </a:rPr>
              <a:t>2015</a:t>
            </a:r>
            <a:endParaRPr lang="en-US"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239877128"/>
      </p:ext>
    </p:extLst>
  </p:cSld>
  <p:clrMapOvr>
    <a:masterClrMapping/>
  </p:clrMapOvr>
  <p:transition spd="slow">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aixaDeTexto 6"/>
          <p:cNvSpPr txBox="1"/>
          <p:nvPr/>
        </p:nvSpPr>
        <p:spPr>
          <a:xfrm>
            <a:off x="-1" y="4606969"/>
            <a:ext cx="9143999" cy="307777"/>
          </a:xfrm>
          <a:prstGeom prst="rect">
            <a:avLst/>
          </a:prstGeom>
          <a:solidFill>
            <a:srgbClr val="000000">
              <a:alpha val="20000"/>
            </a:srgbClr>
          </a:solidFill>
        </p:spPr>
        <p:txBody>
          <a:bodyPr wrap="square" lIns="36000" rIns="36000" rtlCol="0">
            <a:noAutofit/>
          </a:bodyPr>
          <a:lstStyle/>
          <a:p>
            <a:r>
              <a:rPr lang="pt-BR" sz="11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endParaRPr lang="pt-BR" sz="11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 name="Rectangle 2"/>
          <p:cNvSpPr>
            <a:spLocks/>
          </p:cNvSpPr>
          <p:nvPr/>
        </p:nvSpPr>
        <p:spPr bwMode="auto">
          <a:xfrm>
            <a:off x="0" y="3068960"/>
            <a:ext cx="9144000" cy="595031"/>
          </a:xfrm>
          <a:prstGeom prst="rect">
            <a:avLst/>
          </a:prstGeom>
          <a:noFill/>
          <a:ln w="12700" cap="flat" cmpd="sng">
            <a:noFill/>
            <a:prstDash val="solid"/>
            <a:miter lim="0"/>
            <a:headEnd/>
            <a:tailEnd/>
          </a:ln>
          <a:effectLst/>
        </p:spPr>
        <p:txBody>
          <a:bodyPr wrap="square" lIns="88896" tIns="50798" rIns="88896" bIns="50798">
            <a:spAutoFit/>
          </a:bodyPr>
          <a:lstStyle/>
          <a:p>
            <a:pPr algn="ctr" defTabSz="914145" hangingPunct="0"/>
            <a:r>
              <a:rPr lang="en-US" sz="3200" dirty="0" err="1"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Incorporação</a:t>
            </a:r>
            <a:r>
              <a:rPr lang="en-US" sz="3200" dirty="0"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 Construção</a:t>
            </a:r>
            <a:endParaRPr lang="en-US" sz="3200" dirty="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endParaRPr>
          </a:p>
        </p:txBody>
      </p:sp>
      <p:grpSp>
        <p:nvGrpSpPr>
          <p:cNvPr id="15" name="Grupo 14"/>
          <p:cNvGrpSpPr/>
          <p:nvPr/>
        </p:nvGrpSpPr>
        <p:grpSpPr>
          <a:xfrm>
            <a:off x="3681413" y="4606969"/>
            <a:ext cx="1781175" cy="307777"/>
            <a:chOff x="3743324" y="4606969"/>
            <a:chExt cx="1781175" cy="307777"/>
          </a:xfrm>
        </p:grpSpPr>
        <p:sp>
          <p:nvSpPr>
            <p:cNvPr id="16" name="CaixaDeTexto 15"/>
            <p:cNvSpPr txBox="1"/>
            <p:nvPr/>
          </p:nvSpPr>
          <p:spPr>
            <a:xfrm>
              <a:off x="3743324" y="4606969"/>
              <a:ext cx="1781175" cy="307777"/>
            </a:xfrm>
            <a:prstGeom prst="rect">
              <a:avLst/>
            </a:prstGeom>
            <a:solidFill>
              <a:schemeClr val="bg1">
                <a:alpha val="15000"/>
              </a:schemeClr>
            </a:solidFill>
          </p:spPr>
          <p:txBody>
            <a:bodyPr wrap="square" lIns="36000" rIns="36000" rtlCol="0">
              <a:spAutoFit/>
            </a:bodyPr>
            <a:lstStyle/>
            <a:p>
              <a:pPr algn="ctr"/>
              <a:r>
                <a:rPr lang="pt-BR" sz="11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pt-BR" sz="11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10:00 </a:t>
              </a:r>
              <a:r>
                <a:rPr lang="pt-BR" sz="1400" dirty="0">
                  <a:solidFill>
                    <a:schemeClr val="bg1"/>
                  </a:solidFill>
                  <a:latin typeface="Tahoma" panose="020B0604030504040204" pitchFamily="34" charset="0"/>
                  <a:ea typeface="Tahoma" panose="020B0604030504040204" pitchFamily="34" charset="0"/>
                  <a:cs typeface="Tahoma" panose="020B0604030504040204" pitchFamily="34" charset="0"/>
                </a:rPr>
                <a:t>às </a:t>
              </a:r>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11:30</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7" name="CaixaDeTexto 16"/>
            <p:cNvSpPr txBox="1"/>
            <p:nvPr/>
          </p:nvSpPr>
          <p:spPr>
            <a:xfrm>
              <a:off x="3743325" y="4606969"/>
              <a:ext cx="311149" cy="307777"/>
            </a:xfrm>
            <a:prstGeom prst="rect">
              <a:avLst/>
            </a:prstGeom>
            <a:solidFill>
              <a:schemeClr val="bg1">
                <a:alpha val="10000"/>
              </a:schemeClr>
            </a:solidFill>
          </p:spPr>
          <p:txBody>
            <a:bodyPr wrap="square" lIns="36000" rIns="36000" rtlCol="0">
              <a:noAutofit/>
            </a:bodyPr>
            <a:lstStyle/>
            <a:p>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18" name="Imagem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3362" y="4685015"/>
              <a:ext cx="166224" cy="166224"/>
            </a:xfrm>
            <a:prstGeom prst="rect">
              <a:avLst/>
            </a:prstGeom>
          </p:spPr>
        </p:pic>
      </p:grpSp>
    </p:spTree>
    <p:extLst>
      <p:ext uri="{BB962C8B-B14F-4D97-AF65-F5344CB8AC3E}">
        <p14:creationId xmlns:p14="http://schemas.microsoft.com/office/powerpoint/2010/main" val="2411447641"/>
      </p:ext>
    </p:extLst>
  </p:cSld>
  <p:clrMapOvr>
    <a:masterClrMapping/>
  </p:clrMapOvr>
  <p:transition spd="slow">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agem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19672" y="5056308"/>
            <a:ext cx="5497984" cy="1276447"/>
          </a:xfrm>
          <a:prstGeom prst="rect">
            <a:avLst/>
          </a:prstGeom>
        </p:spPr>
      </p:pic>
      <p:sp>
        <p:nvSpPr>
          <p:cNvPr id="2" name="Rectangle 4"/>
          <p:cNvSpPr>
            <a:spLocks/>
          </p:cNvSpPr>
          <p:nvPr/>
        </p:nvSpPr>
        <p:spPr bwMode="auto">
          <a:xfrm>
            <a:off x="179388" y="908050"/>
            <a:ext cx="72263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88896" tIns="50798" rIns="88896" bIns="50798">
            <a:spAutoFit/>
          </a:bodyPr>
          <a:lstStyle>
            <a:lvl1pPr marL="342900" indent="-342900" defTabSz="912813">
              <a:spcBef>
                <a:spcPct val="20000"/>
              </a:spcBef>
              <a:buChar char="•"/>
              <a:defRPr sz="3200">
                <a:solidFill>
                  <a:schemeClr val="accent2"/>
                </a:solidFill>
                <a:latin typeface="Arial" panose="020B0604020202020204" pitchFamily="34" charset="0"/>
              </a:defRPr>
            </a:lvl1pPr>
            <a:lvl2pPr marL="320675" defTabSz="912813">
              <a:spcBef>
                <a:spcPct val="20000"/>
              </a:spcBef>
              <a:buChar char="–"/>
              <a:defRPr sz="2800">
                <a:solidFill>
                  <a:schemeClr val="accent2"/>
                </a:solidFill>
                <a:latin typeface="Arial" panose="020B0604020202020204" pitchFamily="34" charset="0"/>
              </a:defRPr>
            </a:lvl2pPr>
            <a:lvl3pPr marL="1143000" indent="-228600" defTabSz="912813">
              <a:spcBef>
                <a:spcPct val="20000"/>
              </a:spcBef>
              <a:buChar char="•"/>
              <a:defRPr sz="2400">
                <a:solidFill>
                  <a:schemeClr val="accent2"/>
                </a:solidFill>
                <a:latin typeface="Arial" panose="020B0604020202020204" pitchFamily="34" charset="0"/>
              </a:defRPr>
            </a:lvl3pPr>
            <a:lvl4pPr marL="1600200" indent="-228600" defTabSz="912813">
              <a:spcBef>
                <a:spcPct val="20000"/>
              </a:spcBef>
              <a:buChar char="–"/>
              <a:defRPr sz="2000">
                <a:solidFill>
                  <a:schemeClr val="accent2"/>
                </a:solidFill>
                <a:latin typeface="Arial" panose="020B0604020202020204" pitchFamily="34" charset="0"/>
              </a:defRPr>
            </a:lvl4pPr>
            <a:lvl5pPr marL="2057400" indent="-228600" defTabSz="912813">
              <a:spcBef>
                <a:spcPct val="20000"/>
              </a:spcBef>
              <a:buChar char="»"/>
              <a:defRPr sz="2000">
                <a:solidFill>
                  <a:schemeClr val="accent2"/>
                </a:solidFill>
                <a:latin typeface="Arial" panose="020B0604020202020204" pitchFamily="34" charset="0"/>
              </a:defRPr>
            </a:lvl5pPr>
            <a:lvl6pPr marL="2514600" indent="-228600" defTabSz="912813" eaLnBrk="0" fontAlgn="base" hangingPunct="0">
              <a:spcBef>
                <a:spcPct val="20000"/>
              </a:spcBef>
              <a:spcAft>
                <a:spcPct val="0"/>
              </a:spcAft>
              <a:buChar char="»"/>
              <a:defRPr sz="2000">
                <a:solidFill>
                  <a:schemeClr val="accent2"/>
                </a:solidFill>
                <a:latin typeface="Arial" panose="020B0604020202020204" pitchFamily="34" charset="0"/>
              </a:defRPr>
            </a:lvl6pPr>
            <a:lvl7pPr marL="2971800" indent="-228600" defTabSz="912813" eaLnBrk="0" fontAlgn="base" hangingPunct="0">
              <a:spcBef>
                <a:spcPct val="20000"/>
              </a:spcBef>
              <a:spcAft>
                <a:spcPct val="0"/>
              </a:spcAft>
              <a:buChar char="»"/>
              <a:defRPr sz="2000">
                <a:solidFill>
                  <a:schemeClr val="accent2"/>
                </a:solidFill>
                <a:latin typeface="Arial" panose="020B0604020202020204" pitchFamily="34" charset="0"/>
              </a:defRPr>
            </a:lvl7pPr>
            <a:lvl8pPr marL="3429000" indent="-228600" defTabSz="912813" eaLnBrk="0" fontAlgn="base" hangingPunct="0">
              <a:spcBef>
                <a:spcPct val="20000"/>
              </a:spcBef>
              <a:spcAft>
                <a:spcPct val="0"/>
              </a:spcAft>
              <a:buChar char="»"/>
              <a:defRPr sz="2000">
                <a:solidFill>
                  <a:schemeClr val="accent2"/>
                </a:solidFill>
                <a:latin typeface="Arial" panose="020B0604020202020204" pitchFamily="34" charset="0"/>
              </a:defRPr>
            </a:lvl8pPr>
            <a:lvl9pPr marL="3886200" indent="-228600" defTabSz="912813" eaLnBrk="0" fontAlgn="base" hangingPunct="0">
              <a:spcBef>
                <a:spcPct val="20000"/>
              </a:spcBef>
              <a:spcAft>
                <a:spcPct val="0"/>
              </a:spcAft>
              <a:buChar char="»"/>
              <a:defRPr sz="2000">
                <a:solidFill>
                  <a:schemeClr val="accent2"/>
                </a:solidFill>
                <a:latin typeface="Arial" panose="020B0604020202020204" pitchFamily="34" charset="0"/>
              </a:defRPr>
            </a:lvl9pPr>
          </a:lstStyle>
          <a:p>
            <a:pPr lvl="1">
              <a:spcBef>
                <a:spcPts val="700"/>
              </a:spcBef>
              <a:buFontTx/>
              <a:buNone/>
            </a:pPr>
            <a:r>
              <a:rPr lang="en-US" altLang="pt-BR" sz="1500" b="1">
                <a:solidFill>
                  <a:srgbClr val="000000"/>
                </a:solidFill>
                <a:sym typeface="Arial" panose="020B0604020202020204" pitchFamily="34" charset="0"/>
              </a:rPr>
              <a:t>  </a:t>
            </a:r>
            <a:endParaRPr lang="en-US" altLang="pt-BR" sz="1800" b="1">
              <a:solidFill>
                <a:srgbClr val="000000"/>
              </a:solidFill>
              <a:sym typeface="Arial" panose="020B0604020202020204" pitchFamily="34" charset="0"/>
            </a:endParaRPr>
          </a:p>
        </p:txBody>
      </p:sp>
      <p:sp>
        <p:nvSpPr>
          <p:cNvPr id="7173" name="Retângulo 7"/>
          <p:cNvSpPr>
            <a:spLocks noChangeArrowheads="1"/>
          </p:cNvSpPr>
          <p:nvPr/>
        </p:nvSpPr>
        <p:spPr bwMode="auto">
          <a:xfrm>
            <a:off x="971600" y="692696"/>
            <a:ext cx="7488832" cy="4735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4291" tIns="32146" rIns="64291" bIns="32146">
            <a:spAutoFit/>
          </a:bodyPr>
          <a:lstStyle>
            <a:lvl1pPr>
              <a:spcBef>
                <a:spcPct val="20000"/>
              </a:spcBef>
              <a:buChar char="•"/>
              <a:defRPr sz="3200">
                <a:solidFill>
                  <a:schemeClr val="accent2"/>
                </a:solidFill>
                <a:latin typeface="Arial" panose="020B0604020202020204" pitchFamily="34" charset="0"/>
              </a:defRPr>
            </a:lvl1pPr>
            <a:lvl2pPr marL="1028700" indent="-285750">
              <a:spcBef>
                <a:spcPct val="20000"/>
              </a:spcBef>
              <a:buChar char="–"/>
              <a:defRPr sz="2800">
                <a:solidFill>
                  <a:schemeClr val="accent2"/>
                </a:solidFill>
                <a:latin typeface="Arial" panose="020B0604020202020204" pitchFamily="34" charset="0"/>
              </a:defRPr>
            </a:lvl2pPr>
            <a:lvl3pPr marL="1143000" indent="-228600">
              <a:spcBef>
                <a:spcPct val="20000"/>
              </a:spcBef>
              <a:buChar char="•"/>
              <a:defRPr sz="2400">
                <a:solidFill>
                  <a:schemeClr val="accent2"/>
                </a:solidFill>
                <a:latin typeface="Arial" panose="020B0604020202020204" pitchFamily="34" charset="0"/>
              </a:defRPr>
            </a:lvl3pPr>
            <a:lvl4pPr marL="1600200" indent="-228600">
              <a:spcBef>
                <a:spcPct val="20000"/>
              </a:spcBef>
              <a:buChar char="–"/>
              <a:defRPr sz="2000">
                <a:solidFill>
                  <a:schemeClr val="accent2"/>
                </a:solidFill>
                <a:latin typeface="Arial" panose="020B0604020202020204" pitchFamily="34" charset="0"/>
              </a:defRPr>
            </a:lvl4pPr>
            <a:lvl5pPr marL="2057400" indent="-228600">
              <a:spcBef>
                <a:spcPct val="20000"/>
              </a:spcBef>
              <a:buChar char="»"/>
              <a:defRPr sz="2000">
                <a:solidFill>
                  <a:schemeClr val="accent2"/>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accent2"/>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accent2"/>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accent2"/>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accent2"/>
                </a:solidFill>
                <a:latin typeface="Arial" panose="020B0604020202020204" pitchFamily="34" charset="0"/>
              </a:defRPr>
            </a:lvl9pPr>
          </a:lstStyle>
          <a:p>
            <a:pPr algn="just">
              <a:lnSpc>
                <a:spcPct val="150000"/>
              </a:lnSpc>
              <a:spcBef>
                <a:spcPts val="600"/>
              </a:spcBef>
              <a:buClr>
                <a:schemeClr val="tx1"/>
              </a:buClr>
              <a:buNone/>
            </a:pPr>
            <a:r>
              <a:rPr lang="pt-BR" sz="1300" b="1" dirty="0">
                <a:solidFill>
                  <a:schemeClr val="tx1"/>
                </a:solidFill>
                <a:latin typeface="Tahoma" panose="020B0604030504040204" pitchFamily="34" charset="0"/>
                <a:ea typeface="Tahoma" panose="020B0604030504040204" pitchFamily="34" charset="0"/>
                <a:cs typeface="Tahoma" panose="020B0604030504040204" pitchFamily="34" charset="0"/>
              </a:rPr>
              <a:t>Coparticipação 2.500 kW </a:t>
            </a:r>
          </a:p>
          <a:p>
            <a:pPr algn="just">
              <a:lnSpc>
                <a:spcPct val="150000"/>
              </a:lnSpc>
              <a:spcBef>
                <a:spcPts val="600"/>
              </a:spcBef>
              <a:buClr>
                <a:schemeClr val="tx1"/>
              </a:buClr>
              <a:buNone/>
            </a:pPr>
            <a:r>
              <a:rPr lang="pt-BR" sz="13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Relatório </a:t>
            </a:r>
            <a:r>
              <a:rPr lang="pt-BR" sz="1300" b="1" dirty="0">
                <a:solidFill>
                  <a:schemeClr val="tx1"/>
                </a:solidFill>
                <a:latin typeface="Tahoma" panose="020B0604030504040204" pitchFamily="34" charset="0"/>
                <a:ea typeface="Tahoma" panose="020B0604030504040204" pitchFamily="34" charset="0"/>
                <a:cs typeface="Tahoma" panose="020B0604030504040204" pitchFamily="34" charset="0"/>
              </a:rPr>
              <a:t>DGCGT </a:t>
            </a:r>
            <a:r>
              <a:rPr lang="pt-BR" sz="13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enviado:</a:t>
            </a:r>
            <a:endParaRPr lang="pt-BR" sz="1300" b="1"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209550" algn="just">
              <a:lnSpc>
                <a:spcPct val="150000"/>
              </a:lnSpc>
              <a:spcBef>
                <a:spcPts val="600"/>
              </a:spcBef>
              <a:buClr>
                <a:schemeClr val="tx1"/>
              </a:buClr>
              <a:buNone/>
            </a:pPr>
            <a:r>
              <a:rPr lang="pt-BR" sz="1300" dirty="0">
                <a:solidFill>
                  <a:schemeClr val="tx1"/>
                </a:solidFill>
                <a:latin typeface="Tahoma" panose="020B0604030504040204" pitchFamily="34" charset="0"/>
                <a:ea typeface="Tahoma" panose="020B0604030504040204" pitchFamily="34" charset="0"/>
                <a:cs typeface="Tahoma" panose="020B0604030504040204" pitchFamily="34" charset="0"/>
              </a:rPr>
              <a:t>A conduta atual da ELETROPAULO possui respaldo normativo </a:t>
            </a:r>
            <a:r>
              <a:rPr lang="pt-BR" sz="1300" dirty="0" smtClean="0">
                <a:solidFill>
                  <a:schemeClr val="tx1"/>
                </a:solidFill>
                <a:latin typeface="Tahoma" panose="020B0604030504040204" pitchFamily="34" charset="0"/>
                <a:ea typeface="Tahoma" panose="020B0604030504040204" pitchFamily="34" charset="0"/>
                <a:cs typeface="Tahoma" panose="020B0604030504040204" pitchFamily="34" charset="0"/>
              </a:rPr>
              <a:t>expresso</a:t>
            </a:r>
            <a:endParaRPr lang="pt-BR" sz="13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209550" algn="just">
              <a:lnSpc>
                <a:spcPct val="150000"/>
              </a:lnSpc>
              <a:spcBef>
                <a:spcPts val="600"/>
              </a:spcBef>
              <a:buClr>
                <a:schemeClr val="tx1"/>
              </a:buClr>
              <a:buNone/>
            </a:pPr>
            <a:r>
              <a:rPr lang="pt-BR" sz="1300" dirty="0">
                <a:solidFill>
                  <a:schemeClr val="tx1"/>
                </a:solidFill>
                <a:latin typeface="Tahoma" panose="020B0604030504040204" pitchFamily="34" charset="0"/>
                <a:ea typeface="Tahoma" panose="020B0604030504040204" pitchFamily="34" charset="0"/>
                <a:cs typeface="Tahoma" panose="020B0604030504040204" pitchFamily="34" charset="0"/>
              </a:rPr>
              <a:t>Estratégia jurídica: processos administrativos para unidades privativas serem reconhecidas como unidades consumidoras. Com as respostas negativas a Abrainc teria argumentos para entrar em defesa de seus </a:t>
            </a:r>
            <a:r>
              <a:rPr lang="pt-BR" sz="1300" dirty="0" smtClean="0">
                <a:solidFill>
                  <a:schemeClr val="tx1"/>
                </a:solidFill>
                <a:latin typeface="Tahoma" panose="020B0604030504040204" pitchFamily="34" charset="0"/>
                <a:ea typeface="Tahoma" panose="020B0604030504040204" pitchFamily="34" charset="0"/>
                <a:cs typeface="Tahoma" panose="020B0604030504040204" pitchFamily="34" charset="0"/>
              </a:rPr>
              <a:t>associados.</a:t>
            </a:r>
            <a:endParaRPr lang="pt-BR" sz="13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209550" algn="just">
              <a:lnSpc>
                <a:spcPct val="150000"/>
              </a:lnSpc>
              <a:spcBef>
                <a:spcPts val="600"/>
              </a:spcBef>
              <a:buClr>
                <a:schemeClr val="tx1"/>
              </a:buClr>
              <a:buNone/>
            </a:pPr>
            <a:r>
              <a:rPr lang="pt-BR" sz="1300" dirty="0">
                <a:solidFill>
                  <a:schemeClr val="tx1"/>
                </a:solidFill>
                <a:latin typeface="Tahoma" panose="020B0604030504040204" pitchFamily="34" charset="0"/>
                <a:ea typeface="Tahoma" panose="020B0604030504040204" pitchFamily="34" charset="0"/>
                <a:cs typeface="Tahoma" panose="020B0604030504040204" pitchFamily="34" charset="0"/>
              </a:rPr>
              <a:t>Status: Aguardando as manifestações das </a:t>
            </a:r>
            <a:r>
              <a:rPr lang="pt-BR" sz="1300" dirty="0" smtClean="0">
                <a:solidFill>
                  <a:schemeClr val="tx1"/>
                </a:solidFill>
                <a:latin typeface="Tahoma" panose="020B0604030504040204" pitchFamily="34" charset="0"/>
                <a:ea typeface="Tahoma" panose="020B0604030504040204" pitchFamily="34" charset="0"/>
                <a:cs typeface="Tahoma" panose="020B0604030504040204" pitchFamily="34" charset="0"/>
              </a:rPr>
              <a:t>empresas</a:t>
            </a:r>
          </a:p>
          <a:p>
            <a:pPr algn="just">
              <a:lnSpc>
                <a:spcPct val="150000"/>
              </a:lnSpc>
              <a:spcBef>
                <a:spcPts val="600"/>
              </a:spcBef>
              <a:buClr>
                <a:schemeClr val="tx1"/>
              </a:buClr>
              <a:buNone/>
            </a:pPr>
            <a:r>
              <a:rPr lang="pt-BR" sz="13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Reunião trimestral de acompanhamento c/ Eletropaulo em 30/7:</a:t>
            </a:r>
          </a:p>
          <a:p>
            <a:pPr marL="285750" indent="-285750" algn="just">
              <a:lnSpc>
                <a:spcPct val="150000"/>
              </a:lnSpc>
              <a:spcBef>
                <a:spcPts val="600"/>
              </a:spcBef>
              <a:buClr>
                <a:schemeClr val="tx1"/>
              </a:buClr>
            </a:pPr>
            <a:r>
              <a:rPr lang="pt-BR" sz="13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Discutido questão da coparticipação</a:t>
            </a:r>
          </a:p>
          <a:p>
            <a:pPr marL="285750" indent="-285750" algn="just">
              <a:lnSpc>
                <a:spcPct val="150000"/>
              </a:lnSpc>
              <a:spcBef>
                <a:spcPts val="600"/>
              </a:spcBef>
              <a:buClr>
                <a:schemeClr val="tx1"/>
              </a:buClr>
            </a:pPr>
            <a:r>
              <a:rPr lang="pt-BR" sz="13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Definições:</a:t>
            </a:r>
          </a:p>
          <a:p>
            <a:pPr marL="285750" indent="-285750" algn="just">
              <a:lnSpc>
                <a:spcPct val="150000"/>
              </a:lnSpc>
              <a:spcBef>
                <a:spcPts val="600"/>
              </a:spcBef>
              <a:buClr>
                <a:schemeClr val="tx1"/>
              </a:buClr>
            </a:pPr>
            <a:r>
              <a:rPr lang="pt-BR" sz="1300" b="1"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Sinduscon</a:t>
            </a:r>
            <a:r>
              <a:rPr lang="pt-BR" sz="13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-SP – Acesso à Aneel</a:t>
            </a:r>
          </a:p>
          <a:p>
            <a:pPr marL="285750" indent="-285750" algn="just">
              <a:lnSpc>
                <a:spcPct val="150000"/>
              </a:lnSpc>
              <a:spcBef>
                <a:spcPts val="600"/>
              </a:spcBef>
              <a:buClr>
                <a:schemeClr val="tx1"/>
              </a:buClr>
            </a:pPr>
            <a:r>
              <a:rPr lang="pt-BR" sz="13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Abrainc – Acesso a </a:t>
            </a:r>
            <a:r>
              <a:rPr lang="pt-BR" sz="1300" b="1"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Arsesp</a:t>
            </a:r>
            <a:endParaRPr lang="pt-BR" sz="1300" b="1"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104775" indent="-180975" algn="just">
              <a:lnSpc>
                <a:spcPct val="150000"/>
              </a:lnSpc>
              <a:spcBef>
                <a:spcPts val="600"/>
              </a:spcBef>
              <a:buClr>
                <a:schemeClr val="tx1"/>
              </a:buClr>
              <a:buFont typeface="Tahoma" panose="020B0604030504040204" pitchFamily="34" charset="0"/>
              <a:buChar char="›"/>
            </a:pPr>
            <a:endParaRPr lang="pt-BR" sz="13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0" name="CaixaDeTexto 9"/>
          <p:cNvSpPr txBox="1"/>
          <p:nvPr/>
        </p:nvSpPr>
        <p:spPr>
          <a:xfrm>
            <a:off x="0" y="260648"/>
            <a:ext cx="2771800" cy="307777"/>
          </a:xfrm>
          <a:prstGeom prst="rect">
            <a:avLst/>
          </a:prstGeom>
          <a:solidFill>
            <a:schemeClr val="accent1"/>
          </a:solidFill>
        </p:spPr>
        <p:txBody>
          <a:bodyPr wrap="square" lIns="36000" rIns="36000" rtlCol="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Eletropaulo</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1" name="CaixaDeTexto 10"/>
          <p:cNvSpPr txBox="1"/>
          <p:nvPr/>
        </p:nvSpPr>
        <p:spPr>
          <a:xfrm>
            <a:off x="2627784" y="260648"/>
            <a:ext cx="6516216" cy="307777"/>
          </a:xfrm>
          <a:prstGeom prst="rect">
            <a:avLst/>
          </a:prstGeom>
          <a:solidFill>
            <a:schemeClr val="accent2"/>
          </a:solidFill>
        </p:spPr>
        <p:txBody>
          <a:bodyPr wrap="square" rtlCol="0">
            <a:noAutofit/>
          </a:bodyPr>
          <a:lstStyle/>
          <a:p>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Coparticipação 2.500kw</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3" name="Retângulo 2"/>
          <p:cNvSpPr/>
          <p:nvPr/>
        </p:nvSpPr>
        <p:spPr>
          <a:xfrm>
            <a:off x="2123728" y="5157192"/>
            <a:ext cx="5616624" cy="1146468"/>
          </a:xfrm>
          <a:prstGeom prst="rect">
            <a:avLst/>
          </a:prstGeom>
        </p:spPr>
        <p:txBody>
          <a:bodyPr wrap="square">
            <a:spAutoFit/>
          </a:bodyPr>
          <a:lstStyle/>
          <a:p>
            <a:pPr algn="just">
              <a:lnSpc>
                <a:spcPct val="150000"/>
              </a:lnSpc>
              <a:spcBef>
                <a:spcPts val="600"/>
              </a:spcBef>
              <a:buClr>
                <a:schemeClr val="tx1"/>
              </a:buClr>
              <a:buNone/>
            </a:pPr>
            <a:r>
              <a:rPr lang="pt-BR" sz="1300" b="1" dirty="0">
                <a:latin typeface="Tahoma" panose="020B0604030504040204" pitchFamily="34" charset="0"/>
                <a:ea typeface="Tahoma" panose="020B0604030504040204" pitchFamily="34" charset="0"/>
                <a:cs typeface="Tahoma" panose="020B0604030504040204" pitchFamily="34" charset="0"/>
              </a:rPr>
              <a:t>Reuniões trimestrais p/ acompanhamento fluxo e operações.</a:t>
            </a:r>
          </a:p>
          <a:p>
            <a:pPr algn="just">
              <a:lnSpc>
                <a:spcPct val="150000"/>
              </a:lnSpc>
              <a:spcBef>
                <a:spcPts val="600"/>
              </a:spcBef>
              <a:buClr>
                <a:schemeClr val="tx1"/>
              </a:buClr>
              <a:buNone/>
            </a:pPr>
            <a:r>
              <a:rPr lang="pt-BR" sz="1300" b="1" dirty="0" smtClean="0">
                <a:latin typeface="Tahoma" panose="020B0604030504040204" pitchFamily="34" charset="0"/>
                <a:ea typeface="Tahoma" panose="020B0604030504040204" pitchFamily="34" charset="0"/>
                <a:cs typeface="Tahoma" panose="020B0604030504040204" pitchFamily="34" charset="0"/>
              </a:rPr>
              <a:t>Próxima reunião a ser agendada </a:t>
            </a:r>
            <a:r>
              <a:rPr lang="pt-BR" sz="1300" b="1" dirty="0">
                <a:latin typeface="Tahoma" panose="020B0604030504040204" pitchFamily="34" charset="0"/>
                <a:ea typeface="Tahoma" panose="020B0604030504040204" pitchFamily="34" charset="0"/>
                <a:cs typeface="Tahoma" panose="020B0604030504040204" pitchFamily="34" charset="0"/>
              </a:rPr>
              <a:t>p/ </a:t>
            </a:r>
            <a:r>
              <a:rPr lang="pt-BR" sz="1300" b="1" dirty="0" smtClean="0">
                <a:latin typeface="Tahoma" panose="020B0604030504040204" pitchFamily="34" charset="0"/>
                <a:ea typeface="Tahoma" panose="020B0604030504040204" pitchFamily="34" charset="0"/>
                <a:cs typeface="Tahoma" panose="020B0604030504040204" pitchFamily="34" charset="0"/>
              </a:rPr>
              <a:t>Out/15</a:t>
            </a:r>
            <a:endParaRPr lang="pt-BR" sz="1300" b="1" dirty="0">
              <a:latin typeface="Tahoma" panose="020B0604030504040204" pitchFamily="34" charset="0"/>
              <a:ea typeface="Tahoma" panose="020B0604030504040204" pitchFamily="34" charset="0"/>
              <a:cs typeface="Tahoma" panose="020B0604030504040204" pitchFamily="34" charset="0"/>
            </a:endParaRPr>
          </a:p>
          <a:p>
            <a:pPr marL="390525" indent="-180975" algn="just">
              <a:lnSpc>
                <a:spcPct val="150000"/>
              </a:lnSpc>
              <a:spcBef>
                <a:spcPts val="600"/>
              </a:spcBef>
              <a:buClr>
                <a:schemeClr val="tx1"/>
              </a:buClr>
              <a:buFont typeface="Tahoma" panose="020B0604030504040204" pitchFamily="34" charset="0"/>
              <a:buChar char="›"/>
            </a:pPr>
            <a:r>
              <a:rPr lang="pt-BR" sz="1300" dirty="0">
                <a:latin typeface="Tahoma" panose="020B0604030504040204" pitchFamily="34" charset="0"/>
                <a:ea typeface="Tahoma" panose="020B0604030504040204" pitchFamily="34" charset="0"/>
                <a:cs typeface="Tahoma" panose="020B0604030504040204" pitchFamily="34" charset="0"/>
              </a:rPr>
              <a:t>Casos específicos - </a:t>
            </a:r>
            <a:r>
              <a:rPr lang="pt-BR" sz="1300" dirty="0">
                <a:solidFill>
                  <a:schemeClr val="accent1"/>
                </a:solidFill>
                <a:latin typeface="Tahoma" panose="020B0604030504040204" pitchFamily="34" charset="0"/>
                <a:ea typeface="Tahoma" panose="020B0604030504040204" pitchFamily="34" charset="0"/>
                <a:cs typeface="Tahoma" panose="020B0604030504040204" pitchFamily="34" charset="0"/>
              </a:rPr>
              <a:t>rogerio.jorge@aes.com</a:t>
            </a:r>
          </a:p>
        </p:txBody>
      </p:sp>
      <p:sp>
        <p:nvSpPr>
          <p:cNvPr id="16" name="Retângulo 15"/>
          <p:cNvSpPr/>
          <p:nvPr/>
        </p:nvSpPr>
        <p:spPr>
          <a:xfrm>
            <a:off x="899592" y="1495405"/>
            <a:ext cx="280462" cy="263964"/>
          </a:xfrm>
          <a:prstGeom prst="rect">
            <a:avLst/>
          </a:prstGeom>
          <a:solidFill>
            <a:srgbClr val="BE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b="1" dirty="0" smtClean="0">
                <a:solidFill>
                  <a:schemeClr val="tx1"/>
                </a:solidFill>
              </a:rPr>
              <a:t>1</a:t>
            </a:r>
            <a:endParaRPr lang="pt-BR" sz="1600" b="1" dirty="0">
              <a:solidFill>
                <a:schemeClr val="tx1"/>
              </a:solidFill>
            </a:endParaRPr>
          </a:p>
        </p:txBody>
      </p:sp>
      <p:sp>
        <p:nvSpPr>
          <p:cNvPr id="17" name="Retângulo 16"/>
          <p:cNvSpPr/>
          <p:nvPr/>
        </p:nvSpPr>
        <p:spPr>
          <a:xfrm>
            <a:off x="899592" y="1927453"/>
            <a:ext cx="280462" cy="263964"/>
          </a:xfrm>
          <a:prstGeom prst="rect">
            <a:avLst/>
          </a:prstGeom>
          <a:solidFill>
            <a:srgbClr val="BE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b="1" dirty="0" smtClean="0">
                <a:solidFill>
                  <a:schemeClr val="tx1"/>
                </a:solidFill>
              </a:rPr>
              <a:t>2</a:t>
            </a:r>
            <a:endParaRPr lang="pt-BR" sz="1600" b="1" dirty="0">
              <a:solidFill>
                <a:schemeClr val="tx1"/>
              </a:solidFill>
            </a:endParaRPr>
          </a:p>
        </p:txBody>
      </p:sp>
      <p:sp>
        <p:nvSpPr>
          <p:cNvPr id="18" name="Retângulo 17"/>
          <p:cNvSpPr/>
          <p:nvPr/>
        </p:nvSpPr>
        <p:spPr>
          <a:xfrm>
            <a:off x="899592" y="2863557"/>
            <a:ext cx="280462" cy="263964"/>
          </a:xfrm>
          <a:prstGeom prst="rect">
            <a:avLst/>
          </a:prstGeom>
          <a:solidFill>
            <a:srgbClr val="BE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b="1" dirty="0" smtClean="0">
                <a:solidFill>
                  <a:schemeClr val="tx1"/>
                </a:solidFill>
              </a:rPr>
              <a:t>3</a:t>
            </a:r>
            <a:endParaRPr lang="pt-BR" sz="1600" b="1" dirty="0">
              <a:solidFill>
                <a:schemeClr val="tx1"/>
              </a:solidFill>
            </a:endParaRPr>
          </a:p>
        </p:txBody>
      </p:sp>
    </p:spTree>
    <p:extLst>
      <p:ext uri="{BB962C8B-B14F-4D97-AF65-F5344CB8AC3E}">
        <p14:creationId xmlns:p14="http://schemas.microsoft.com/office/powerpoint/2010/main" val="314531571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173"/>
                                        </p:tgtEl>
                                        <p:attrNameLst>
                                          <p:attrName>style.visibility</p:attrName>
                                        </p:attrNameLst>
                                      </p:cBhvr>
                                      <p:to>
                                        <p:strVal val="visible"/>
                                      </p:to>
                                    </p:set>
                                    <p:animEffect transition="in" filter="fade">
                                      <p:cBhvr>
                                        <p:cTn id="16" dur="500"/>
                                        <p:tgtEl>
                                          <p:spTgt spid="717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173" grpId="0"/>
      <p:bldP spid="3" grpId="0"/>
      <p:bldP spid="16" grpId="0" animBg="1"/>
      <p:bldP spid="17" grpId="0" animBg="1"/>
      <p:bldP spid="1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aixaDeTexto 6"/>
          <p:cNvSpPr txBox="1"/>
          <p:nvPr/>
        </p:nvSpPr>
        <p:spPr>
          <a:xfrm>
            <a:off x="-1" y="4606969"/>
            <a:ext cx="9143999" cy="307777"/>
          </a:xfrm>
          <a:prstGeom prst="rect">
            <a:avLst/>
          </a:prstGeom>
          <a:solidFill>
            <a:srgbClr val="000000">
              <a:alpha val="20000"/>
            </a:srgbClr>
          </a:solidFill>
        </p:spPr>
        <p:txBody>
          <a:bodyPr wrap="square" lIns="36000" rIns="36000" rtlCol="0">
            <a:noAutofit/>
          </a:bodyPr>
          <a:lstStyle/>
          <a:p>
            <a:r>
              <a:rPr lang="pt-BR" sz="11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endParaRPr lang="pt-BR" sz="11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 name="Rectangle 2"/>
          <p:cNvSpPr>
            <a:spLocks/>
          </p:cNvSpPr>
          <p:nvPr/>
        </p:nvSpPr>
        <p:spPr bwMode="auto">
          <a:xfrm>
            <a:off x="0" y="3068960"/>
            <a:ext cx="9144000" cy="595031"/>
          </a:xfrm>
          <a:prstGeom prst="rect">
            <a:avLst/>
          </a:prstGeom>
          <a:noFill/>
          <a:ln w="12700" cap="flat" cmpd="sng">
            <a:noFill/>
            <a:prstDash val="solid"/>
            <a:miter lim="0"/>
            <a:headEnd/>
            <a:tailEnd/>
          </a:ln>
          <a:effectLst/>
        </p:spPr>
        <p:txBody>
          <a:bodyPr wrap="square" lIns="88896" tIns="50798" rIns="88896" bIns="50798">
            <a:spAutoFit/>
          </a:bodyPr>
          <a:lstStyle/>
          <a:p>
            <a:pPr algn="ctr" defTabSz="914145" hangingPunct="0"/>
            <a:r>
              <a:rPr lang="en-US" sz="3200" dirty="0" err="1"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Patologias</a:t>
            </a:r>
            <a:r>
              <a:rPr lang="en-US" sz="3200" dirty="0"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 </a:t>
            </a:r>
            <a:r>
              <a:rPr lang="en-US" sz="3200" dirty="0" err="1"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na</a:t>
            </a:r>
            <a:r>
              <a:rPr lang="en-US" sz="3200" dirty="0"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 </a:t>
            </a:r>
            <a:r>
              <a:rPr lang="en-US" sz="3200" dirty="0" err="1"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aplicação</a:t>
            </a:r>
            <a:r>
              <a:rPr lang="en-US" sz="3200" dirty="0"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 de </a:t>
            </a:r>
            <a:r>
              <a:rPr lang="en-US" sz="3200" dirty="0" err="1">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r</a:t>
            </a:r>
            <a:r>
              <a:rPr lang="en-US" sz="3200" dirty="0" err="1"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evest</a:t>
            </a:r>
            <a:r>
              <a:rPr lang="en-US" sz="3200" dirty="0"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 </a:t>
            </a:r>
            <a:r>
              <a:rPr lang="en-US" sz="3200" dirty="0" err="1"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cerâmico</a:t>
            </a:r>
            <a:endParaRPr lang="en-US" sz="3200" dirty="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endParaRPr>
          </a:p>
        </p:txBody>
      </p:sp>
      <p:grpSp>
        <p:nvGrpSpPr>
          <p:cNvPr id="15" name="Grupo 14"/>
          <p:cNvGrpSpPr/>
          <p:nvPr/>
        </p:nvGrpSpPr>
        <p:grpSpPr>
          <a:xfrm>
            <a:off x="3681413" y="4606969"/>
            <a:ext cx="1781175" cy="307777"/>
            <a:chOff x="3743324" y="4606969"/>
            <a:chExt cx="1781175" cy="307777"/>
          </a:xfrm>
        </p:grpSpPr>
        <p:sp>
          <p:nvSpPr>
            <p:cNvPr id="16" name="CaixaDeTexto 15"/>
            <p:cNvSpPr txBox="1"/>
            <p:nvPr/>
          </p:nvSpPr>
          <p:spPr>
            <a:xfrm>
              <a:off x="3743324" y="4606969"/>
              <a:ext cx="1781175" cy="307777"/>
            </a:xfrm>
            <a:prstGeom prst="rect">
              <a:avLst/>
            </a:prstGeom>
            <a:solidFill>
              <a:schemeClr val="bg1">
                <a:alpha val="15000"/>
              </a:schemeClr>
            </a:solidFill>
          </p:spPr>
          <p:txBody>
            <a:bodyPr wrap="square" lIns="36000" rIns="36000" rtlCol="0">
              <a:spAutoFit/>
            </a:bodyPr>
            <a:lstStyle/>
            <a:p>
              <a:pPr algn="ctr"/>
              <a:r>
                <a:rPr lang="pt-BR" sz="11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pt-BR" sz="11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10:20 </a:t>
              </a:r>
              <a:r>
                <a:rPr lang="pt-BR" sz="1400" dirty="0">
                  <a:solidFill>
                    <a:schemeClr val="bg1"/>
                  </a:solidFill>
                  <a:latin typeface="Tahoma" panose="020B0604030504040204" pitchFamily="34" charset="0"/>
                  <a:ea typeface="Tahoma" panose="020B0604030504040204" pitchFamily="34" charset="0"/>
                  <a:cs typeface="Tahoma" panose="020B0604030504040204" pitchFamily="34" charset="0"/>
                </a:rPr>
                <a:t>às </a:t>
              </a:r>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11:30</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7" name="CaixaDeTexto 16"/>
            <p:cNvSpPr txBox="1"/>
            <p:nvPr/>
          </p:nvSpPr>
          <p:spPr>
            <a:xfrm>
              <a:off x="3743325" y="4606969"/>
              <a:ext cx="311149" cy="307777"/>
            </a:xfrm>
            <a:prstGeom prst="rect">
              <a:avLst/>
            </a:prstGeom>
            <a:solidFill>
              <a:schemeClr val="bg1">
                <a:alpha val="10000"/>
              </a:schemeClr>
            </a:solidFill>
          </p:spPr>
          <p:txBody>
            <a:bodyPr wrap="square" lIns="36000" rIns="36000" rtlCol="0">
              <a:noAutofit/>
            </a:bodyPr>
            <a:lstStyle/>
            <a:p>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18" name="Imagem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3362" y="4685015"/>
              <a:ext cx="166224" cy="166224"/>
            </a:xfrm>
            <a:prstGeom prst="rect">
              <a:avLst/>
            </a:prstGeom>
          </p:spPr>
        </p:pic>
      </p:grpSp>
    </p:spTree>
    <p:extLst>
      <p:ext uri="{BB962C8B-B14F-4D97-AF65-F5344CB8AC3E}">
        <p14:creationId xmlns:p14="http://schemas.microsoft.com/office/powerpoint/2010/main" val="4120708700"/>
      </p:ext>
    </p:extLst>
  </p:cSld>
  <p:clrMapOvr>
    <a:masterClrMapping/>
  </p:clrMapOvr>
  <p:transition spd="slow">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p:cNvSpPr txBox="1"/>
          <p:nvPr/>
        </p:nvSpPr>
        <p:spPr>
          <a:xfrm>
            <a:off x="0" y="2933411"/>
            <a:ext cx="9144000" cy="461665"/>
          </a:xfrm>
          <a:prstGeom prst="rect">
            <a:avLst/>
          </a:prstGeom>
          <a:noFill/>
        </p:spPr>
        <p:txBody>
          <a:bodyPr wrap="square" rtlCol="0">
            <a:spAutoFit/>
          </a:bodyPr>
          <a:lstStyle/>
          <a:p>
            <a:pPr algn="ctr"/>
            <a:r>
              <a:rPr lang="pt-BR" sz="2400" dirty="0" smtClean="0">
                <a:solidFill>
                  <a:schemeClr val="bg1"/>
                </a:solidFill>
                <a:latin typeface="Tahoma" panose="020B0604030504040204" pitchFamily="34" charset="0"/>
                <a:ea typeface="Tahoma" panose="020B0604030504040204" pitchFamily="34" charset="0"/>
                <a:cs typeface="Tahoma" panose="020B0604030504040204" pitchFamily="34" charset="0"/>
              </a:rPr>
              <a:t>Obrigado</a:t>
            </a:r>
            <a:endParaRPr lang="en-US"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769812372"/>
      </p:ext>
    </p:extLst>
  </p:cSld>
  <p:clrMapOvr>
    <a:masterClrMapping/>
  </p:clrMapOvr>
  <p:transition spd="slow">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p:cNvSpPr/>
          <p:nvPr/>
        </p:nvSpPr>
        <p:spPr>
          <a:xfrm>
            <a:off x="0" y="1772818"/>
            <a:ext cx="9144000" cy="155140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Retângulo 1"/>
          <p:cNvSpPr/>
          <p:nvPr/>
        </p:nvSpPr>
        <p:spPr>
          <a:xfrm>
            <a:off x="0" y="1772818"/>
            <a:ext cx="9144000" cy="292885"/>
          </a:xfrm>
          <a:prstGeom prst="rect">
            <a:avLst/>
          </a:prstGeom>
          <a:solidFill>
            <a:srgbClr val="C8C8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Retângulo 5"/>
          <p:cNvSpPr/>
          <p:nvPr/>
        </p:nvSpPr>
        <p:spPr>
          <a:xfrm>
            <a:off x="0" y="446474"/>
            <a:ext cx="2987824" cy="360040"/>
          </a:xfrm>
          <a:prstGeom prst="rect">
            <a:avLst/>
          </a:prstGeom>
          <a:solidFill>
            <a:srgbClr val="004D8C"/>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rtlCol="0" anchor="ctr"/>
          <a:lstStyle/>
          <a:p>
            <a:r>
              <a:rPr lang="pt-BR" dirty="0">
                <a:solidFill>
                  <a:schemeClr val="bg1"/>
                </a:solidFill>
                <a:latin typeface="Tahoma" panose="020B0604030504040204" pitchFamily="34" charset="0"/>
                <a:ea typeface="Tahoma" panose="020B0604030504040204" pitchFamily="34" charset="0"/>
                <a:cs typeface="Tahoma" panose="020B0604030504040204" pitchFamily="34" charset="0"/>
                <a:sym typeface="Arial" pitchFamily="34" charset="0"/>
              </a:rPr>
              <a:t>Defesa da Concorrência</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sym typeface="Arial" pitchFamily="34" charset="0"/>
              </a:rPr>
              <a:t> </a:t>
            </a:r>
            <a:endParaRPr lang="pt-BR"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7" name="CaixaDeTexto 6"/>
          <p:cNvSpPr txBox="1"/>
          <p:nvPr/>
        </p:nvSpPr>
        <p:spPr>
          <a:xfrm>
            <a:off x="414098" y="941819"/>
            <a:ext cx="5742078" cy="692497"/>
          </a:xfrm>
          <a:prstGeom prst="rect">
            <a:avLst/>
          </a:prstGeom>
          <a:noFill/>
        </p:spPr>
        <p:txBody>
          <a:bodyPr wrap="square" rtlCol="0">
            <a:spAutoFit/>
          </a:bodyPr>
          <a:lstStyle/>
          <a:p>
            <a:r>
              <a:rPr lang="pt-BR" sz="1250" dirty="0">
                <a:latin typeface="Tahoma" panose="020B0604030504040204" pitchFamily="34" charset="0"/>
                <a:ea typeface="Tahoma" panose="020B0604030504040204" pitchFamily="34" charset="0"/>
                <a:cs typeface="Tahoma" panose="020B0604030504040204" pitchFamily="34" charset="0"/>
              </a:rPr>
              <a:t>De acordo com o Código de Conduta e em consonância com o estatuto da associação, as reuniões são regidas pelas instruções abaixo, previamente distribuídas e de pleno conhecimento dos participantes. A saber:</a:t>
            </a:r>
          </a:p>
        </p:txBody>
      </p:sp>
      <p:sp>
        <p:nvSpPr>
          <p:cNvPr id="4" name="CaixaDeTexto 3"/>
          <p:cNvSpPr txBox="1"/>
          <p:nvPr/>
        </p:nvSpPr>
        <p:spPr>
          <a:xfrm>
            <a:off x="414098" y="2158258"/>
            <a:ext cx="7686294" cy="1092607"/>
          </a:xfrm>
          <a:prstGeom prst="rect">
            <a:avLst/>
          </a:prstGeom>
          <a:noFill/>
        </p:spPr>
        <p:txBody>
          <a:bodyPr wrap="square" rtlCol="0">
            <a:spAutoFit/>
          </a:bodyPr>
          <a:lstStyle/>
          <a:p>
            <a:pPr>
              <a:spcBef>
                <a:spcPts val="600"/>
              </a:spcBef>
            </a:pPr>
            <a:r>
              <a:rPr lang="pt-BR" sz="1250" dirty="0" smtClean="0">
                <a:latin typeface="Tahoma" panose="020B0604030504040204" pitchFamily="34" charset="0"/>
                <a:ea typeface="Tahoma" panose="020B0604030504040204" pitchFamily="34" charset="0"/>
                <a:cs typeface="Tahoma" panose="020B0604030504040204" pitchFamily="34" charset="0"/>
              </a:rPr>
              <a:t>As </a:t>
            </a:r>
            <a:r>
              <a:rPr lang="pt-BR" sz="1250" dirty="0">
                <a:latin typeface="Tahoma" panose="020B0604030504040204" pitchFamily="34" charset="0"/>
                <a:ea typeface="Tahoma" panose="020B0604030504040204" pitchFamily="34" charset="0"/>
                <a:cs typeface="Tahoma" panose="020B0604030504040204" pitchFamily="34" charset="0"/>
              </a:rPr>
              <a:t>instruções descritas abaixo deverão ser seguidas por todos os participantes da Plenária e refletem as diretrizes do Código de Conduta da Associação em consonância com os princípios básicos do Direito da Concorrência. Tem como finalidade precípua estabelecer as relações dos participantes associados às reuniões promovidas pela ABRAINC. Consulte o seu advogado, na eventualidade de necessitar ajuda para a compreensão da aplicação de qualquer um destes conceitos.</a:t>
            </a:r>
          </a:p>
        </p:txBody>
      </p:sp>
      <p:sp>
        <p:nvSpPr>
          <p:cNvPr id="9" name="CaixaDeTexto 8"/>
          <p:cNvSpPr txBox="1"/>
          <p:nvPr/>
        </p:nvSpPr>
        <p:spPr>
          <a:xfrm>
            <a:off x="414098" y="1763291"/>
            <a:ext cx="7686294" cy="307777"/>
          </a:xfrm>
          <a:prstGeom prst="rect">
            <a:avLst/>
          </a:prstGeom>
          <a:noFill/>
        </p:spPr>
        <p:txBody>
          <a:bodyPr wrap="square" rtlCol="0">
            <a:spAutoFit/>
          </a:bodyPr>
          <a:lstStyle/>
          <a:p>
            <a:pPr>
              <a:spcBef>
                <a:spcPts val="600"/>
              </a:spcBef>
            </a:pPr>
            <a:r>
              <a:rPr lang="pt-BR" sz="1400" b="1" dirty="0">
                <a:latin typeface="Tahoma" panose="020B0604030504040204" pitchFamily="34" charset="0"/>
                <a:ea typeface="Tahoma" panose="020B0604030504040204" pitchFamily="34" charset="0"/>
                <a:cs typeface="Tahoma" panose="020B0604030504040204" pitchFamily="34" charset="0"/>
              </a:rPr>
              <a:t>I</a:t>
            </a:r>
            <a:r>
              <a:rPr lang="pt-BR" sz="1400" b="1" dirty="0" smtClean="0">
                <a:latin typeface="Tahoma" panose="020B0604030504040204" pitchFamily="34" charset="0"/>
                <a:ea typeface="Tahoma" panose="020B0604030504040204" pitchFamily="34" charset="0"/>
                <a:cs typeface="Tahoma" panose="020B0604030504040204" pitchFamily="34" charset="0"/>
              </a:rPr>
              <a:t>nstruções para a reunião</a:t>
            </a:r>
            <a:endParaRPr lang="pt-BR" sz="1400" b="1" dirty="0">
              <a:latin typeface="Tahoma" panose="020B0604030504040204" pitchFamily="34" charset="0"/>
              <a:ea typeface="Tahoma" panose="020B0604030504040204" pitchFamily="34" charset="0"/>
              <a:cs typeface="Tahoma" panose="020B0604030504040204" pitchFamily="34" charset="0"/>
            </a:endParaRPr>
          </a:p>
        </p:txBody>
      </p:sp>
      <p:sp>
        <p:nvSpPr>
          <p:cNvPr id="3" name="Retângulo 2"/>
          <p:cNvSpPr/>
          <p:nvPr/>
        </p:nvSpPr>
        <p:spPr>
          <a:xfrm>
            <a:off x="414098" y="3501008"/>
            <a:ext cx="1565614" cy="307777"/>
          </a:xfrm>
          <a:prstGeom prst="rect">
            <a:avLst/>
          </a:prstGeom>
        </p:spPr>
        <p:txBody>
          <a:bodyPr wrap="square">
            <a:spAutoFit/>
          </a:bodyPr>
          <a:lstStyle/>
          <a:p>
            <a:r>
              <a:rPr lang="pt-BR" sz="1400" b="1" dirty="0">
                <a:solidFill>
                  <a:srgbClr val="004D8C"/>
                </a:solidFill>
                <a:latin typeface="Tahoma" panose="020B0604030504040204" pitchFamily="34" charset="0"/>
                <a:ea typeface="Tahoma" panose="020B0604030504040204" pitchFamily="34" charset="0"/>
                <a:cs typeface="Tahoma" panose="020B0604030504040204" pitchFamily="34" charset="0"/>
              </a:rPr>
              <a:t>V</a:t>
            </a:r>
            <a:r>
              <a:rPr lang="pt-BR" sz="1400" b="1" dirty="0" smtClean="0">
                <a:solidFill>
                  <a:srgbClr val="004D8C"/>
                </a:solidFill>
                <a:latin typeface="Tahoma" panose="020B0604030504040204" pitchFamily="34" charset="0"/>
                <a:ea typeface="Tahoma" panose="020B0604030504040204" pitchFamily="34" charset="0"/>
                <a:cs typeface="Tahoma" panose="020B0604030504040204" pitchFamily="34" charset="0"/>
              </a:rPr>
              <a:t>ocê deverá:</a:t>
            </a:r>
            <a:endParaRPr lang="pt-BR" sz="1400" b="1" dirty="0">
              <a:solidFill>
                <a:srgbClr val="004D8C"/>
              </a:solidFill>
              <a:latin typeface="Tahoma" panose="020B0604030504040204" pitchFamily="34" charset="0"/>
              <a:ea typeface="Tahoma" panose="020B0604030504040204" pitchFamily="34" charset="0"/>
              <a:cs typeface="Tahoma" panose="020B0604030504040204" pitchFamily="34" charset="0"/>
            </a:endParaRPr>
          </a:p>
        </p:txBody>
      </p:sp>
      <p:sp>
        <p:nvSpPr>
          <p:cNvPr id="10" name="Retângulo 9"/>
          <p:cNvSpPr/>
          <p:nvPr/>
        </p:nvSpPr>
        <p:spPr>
          <a:xfrm>
            <a:off x="414098" y="4163481"/>
            <a:ext cx="2833927" cy="1631216"/>
          </a:xfrm>
          <a:prstGeom prst="rect">
            <a:avLst/>
          </a:prstGeom>
        </p:spPr>
        <p:txBody>
          <a:bodyPr wrap="square">
            <a:spAutoFit/>
          </a:bodyPr>
          <a:lstStyle/>
          <a:p>
            <a:r>
              <a:rPr lang="pt-BR" sz="1250" dirty="0" smtClean="0">
                <a:latin typeface="Tahoma" panose="020B0604030504040204" pitchFamily="34" charset="0"/>
                <a:ea typeface="Tahoma" panose="020B0604030504040204" pitchFamily="34" charset="0"/>
                <a:cs typeface="Tahoma" panose="020B0604030504040204" pitchFamily="34" charset="0"/>
              </a:rPr>
              <a:t>Avaliar e atender a agenda preparada para a reunião e consignar a objeção de determinada matéria que não lhe atenda, por escrito, e também em relação a ata da reunião não se seu teor não refletir precisamente as discussões ocorridas durante a mesma.</a:t>
            </a:r>
            <a:endParaRPr lang="pt-BR" sz="1250" dirty="0">
              <a:latin typeface="Tahoma" panose="020B0604030504040204" pitchFamily="34" charset="0"/>
              <a:ea typeface="Tahoma" panose="020B0604030504040204" pitchFamily="34" charset="0"/>
              <a:cs typeface="Tahoma" panose="020B0604030504040204" pitchFamily="34" charset="0"/>
            </a:endParaRPr>
          </a:p>
        </p:txBody>
      </p:sp>
      <p:sp>
        <p:nvSpPr>
          <p:cNvPr id="11" name="Retângulo 10"/>
          <p:cNvSpPr/>
          <p:nvPr/>
        </p:nvSpPr>
        <p:spPr>
          <a:xfrm>
            <a:off x="3433499" y="4163481"/>
            <a:ext cx="2186252" cy="1292662"/>
          </a:xfrm>
          <a:prstGeom prst="rect">
            <a:avLst/>
          </a:prstGeom>
        </p:spPr>
        <p:txBody>
          <a:bodyPr wrap="square">
            <a:spAutoFit/>
          </a:bodyPr>
          <a:lstStyle/>
          <a:p>
            <a:r>
              <a:rPr lang="pt-BR" sz="1250" dirty="0" smtClean="0">
                <a:latin typeface="Tahoma" panose="020B0604030504040204" pitchFamily="34" charset="0"/>
                <a:ea typeface="Tahoma" panose="020B0604030504040204" pitchFamily="34" charset="0"/>
                <a:cs typeface="Tahoma" panose="020B0604030504040204" pitchFamily="34" charset="0"/>
              </a:rPr>
              <a:t>Compreender </a:t>
            </a:r>
            <a:r>
              <a:rPr lang="pt-BR" sz="1250" dirty="0">
                <a:latin typeface="Tahoma" panose="020B0604030504040204" pitchFamily="34" charset="0"/>
                <a:ea typeface="Tahoma" panose="020B0604030504040204" pitchFamily="34" charset="0"/>
                <a:cs typeface="Tahoma" panose="020B0604030504040204" pitchFamily="34" charset="0"/>
              </a:rPr>
              <a:t>os propósitos e a autoridade de cada uma das pessoas com as quais se </a:t>
            </a:r>
            <a:r>
              <a:rPr lang="pt-BR" sz="1250" dirty="0" smtClean="0">
                <a:latin typeface="Tahoma" panose="020B0604030504040204" pitchFamily="34" charset="0"/>
                <a:ea typeface="Tahoma" panose="020B0604030504040204" pitchFamily="34" charset="0"/>
                <a:cs typeface="Tahoma" panose="020B0604030504040204" pitchFamily="34" charset="0"/>
              </a:rPr>
              <a:t>reúne, </a:t>
            </a:r>
            <a:r>
              <a:rPr lang="pt-BR" sz="1250" dirty="0">
                <a:latin typeface="Tahoma" panose="020B0604030504040204" pitchFamily="34" charset="0"/>
                <a:ea typeface="Tahoma" panose="020B0604030504040204" pitchFamily="34" charset="0"/>
                <a:cs typeface="Tahoma" panose="020B0604030504040204" pitchFamily="34" charset="0"/>
              </a:rPr>
              <a:t>em especial, a autoridade do coordenador da reunião específica</a:t>
            </a:r>
            <a:r>
              <a:rPr lang="pt-BR" sz="1250" dirty="0" smtClean="0">
                <a:latin typeface="Tahoma" panose="020B0604030504040204" pitchFamily="34" charset="0"/>
                <a:ea typeface="Tahoma" panose="020B0604030504040204" pitchFamily="34" charset="0"/>
                <a:cs typeface="Tahoma" panose="020B0604030504040204" pitchFamily="34" charset="0"/>
              </a:rPr>
              <a:t>.</a:t>
            </a:r>
            <a:endParaRPr lang="pt-BR" sz="1250" dirty="0">
              <a:latin typeface="Tahoma" panose="020B0604030504040204" pitchFamily="34" charset="0"/>
              <a:ea typeface="Tahoma" panose="020B0604030504040204" pitchFamily="34" charset="0"/>
              <a:cs typeface="Tahoma" panose="020B0604030504040204" pitchFamily="34" charset="0"/>
            </a:endParaRPr>
          </a:p>
        </p:txBody>
      </p:sp>
      <p:sp>
        <p:nvSpPr>
          <p:cNvPr id="12" name="Retângulo 11"/>
          <p:cNvSpPr/>
          <p:nvPr/>
        </p:nvSpPr>
        <p:spPr>
          <a:xfrm>
            <a:off x="5779658" y="4163481"/>
            <a:ext cx="2811892" cy="1892826"/>
          </a:xfrm>
          <a:prstGeom prst="rect">
            <a:avLst/>
          </a:prstGeom>
        </p:spPr>
        <p:txBody>
          <a:bodyPr wrap="square">
            <a:spAutoFit/>
          </a:bodyPr>
          <a:lstStyle/>
          <a:p>
            <a:r>
              <a:rPr lang="pt-BR" sz="1250" dirty="0" smtClean="0">
                <a:latin typeface="Tahoma" panose="020B0604030504040204" pitchFamily="34" charset="0"/>
                <a:ea typeface="Tahoma" panose="020B0604030504040204" pitchFamily="34" charset="0"/>
                <a:cs typeface="Tahoma" panose="020B0604030504040204" pitchFamily="34" charset="0"/>
              </a:rPr>
              <a:t>Protestar </a:t>
            </a:r>
            <a:r>
              <a:rPr lang="pt-BR" sz="1250" dirty="0">
                <a:latin typeface="Tahoma" panose="020B0604030504040204" pitchFamily="34" charset="0"/>
                <a:ea typeface="Tahoma" panose="020B0604030504040204" pitchFamily="34" charset="0"/>
                <a:cs typeface="Tahoma" panose="020B0604030504040204" pitchFamily="34" charset="0"/>
              </a:rPr>
              <a:t>oralmente contra quaisquer discussões ou atividades, durante a reunião, que você considere como violadoras das leis antitruste; não continue, até que você considere adequado permanecer na reunião. De outra forma, interrompa a reunião e faça constar na ata sua objeção ou retirada.</a:t>
            </a:r>
          </a:p>
        </p:txBody>
      </p:sp>
      <p:cxnSp>
        <p:nvCxnSpPr>
          <p:cNvPr id="13" name="Conector reto 12"/>
          <p:cNvCxnSpPr/>
          <p:nvPr/>
        </p:nvCxnSpPr>
        <p:spPr>
          <a:xfrm>
            <a:off x="1763688" y="3670067"/>
            <a:ext cx="6768752"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Retângulo 13"/>
          <p:cNvSpPr/>
          <p:nvPr/>
        </p:nvSpPr>
        <p:spPr>
          <a:xfrm>
            <a:off x="510978" y="3879411"/>
            <a:ext cx="280462" cy="263964"/>
          </a:xfrm>
          <a:prstGeom prst="rect">
            <a:avLst/>
          </a:prstGeom>
          <a:solidFill>
            <a:srgbClr val="BE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b="1" dirty="0" smtClean="0">
                <a:solidFill>
                  <a:schemeClr val="tx1"/>
                </a:solidFill>
              </a:rPr>
              <a:t>1</a:t>
            </a:r>
            <a:endParaRPr lang="pt-BR" sz="1600" b="1" dirty="0">
              <a:solidFill>
                <a:schemeClr val="tx1"/>
              </a:solidFill>
            </a:endParaRPr>
          </a:p>
        </p:txBody>
      </p:sp>
      <p:sp>
        <p:nvSpPr>
          <p:cNvPr id="17" name="Retângulo 16"/>
          <p:cNvSpPr/>
          <p:nvPr/>
        </p:nvSpPr>
        <p:spPr>
          <a:xfrm>
            <a:off x="3526364" y="3879411"/>
            <a:ext cx="280462" cy="263964"/>
          </a:xfrm>
          <a:prstGeom prst="rect">
            <a:avLst/>
          </a:prstGeom>
          <a:solidFill>
            <a:srgbClr val="BE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b="1" dirty="0" smtClean="0">
                <a:solidFill>
                  <a:schemeClr val="tx1"/>
                </a:solidFill>
              </a:rPr>
              <a:t>2</a:t>
            </a:r>
            <a:endParaRPr lang="pt-BR" sz="1600" b="1" dirty="0">
              <a:solidFill>
                <a:schemeClr val="tx1"/>
              </a:solidFill>
            </a:endParaRPr>
          </a:p>
        </p:txBody>
      </p:sp>
      <p:sp>
        <p:nvSpPr>
          <p:cNvPr id="18" name="Retângulo 17"/>
          <p:cNvSpPr/>
          <p:nvPr/>
        </p:nvSpPr>
        <p:spPr>
          <a:xfrm>
            <a:off x="5859331" y="3879411"/>
            <a:ext cx="280462" cy="263964"/>
          </a:xfrm>
          <a:prstGeom prst="rect">
            <a:avLst/>
          </a:prstGeom>
          <a:solidFill>
            <a:srgbClr val="BE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b="1" dirty="0" smtClean="0">
                <a:solidFill>
                  <a:schemeClr val="tx1"/>
                </a:solidFill>
              </a:rPr>
              <a:t>3</a:t>
            </a:r>
            <a:endParaRPr lang="pt-BR" sz="1600" b="1" dirty="0">
              <a:solidFill>
                <a:schemeClr val="tx1"/>
              </a:solidFill>
            </a:endParaRP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5120" y="0"/>
            <a:ext cx="2348880" cy="2348880"/>
          </a:xfrm>
          <a:prstGeom prst="rect">
            <a:avLst/>
          </a:prstGeom>
        </p:spPr>
      </p:pic>
    </p:spTree>
    <p:extLst>
      <p:ext uri="{BB962C8B-B14F-4D97-AF65-F5344CB8AC3E}">
        <p14:creationId xmlns:p14="http://schemas.microsoft.com/office/powerpoint/2010/main" val="3020186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ângulo 5"/>
          <p:cNvSpPr/>
          <p:nvPr/>
        </p:nvSpPr>
        <p:spPr>
          <a:xfrm>
            <a:off x="0" y="446474"/>
            <a:ext cx="2987824" cy="360040"/>
          </a:xfrm>
          <a:prstGeom prst="rect">
            <a:avLst/>
          </a:prstGeom>
          <a:solidFill>
            <a:srgbClr val="004D8C"/>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rtlCol="0" anchor="ctr"/>
          <a:lstStyle/>
          <a:p>
            <a:r>
              <a:rPr lang="pt-BR" dirty="0">
                <a:solidFill>
                  <a:schemeClr val="bg1"/>
                </a:solidFill>
                <a:latin typeface="Tahoma" panose="020B0604030504040204" pitchFamily="34" charset="0"/>
                <a:ea typeface="Tahoma" panose="020B0604030504040204" pitchFamily="34" charset="0"/>
                <a:cs typeface="Tahoma" panose="020B0604030504040204" pitchFamily="34" charset="0"/>
                <a:sym typeface="Arial" pitchFamily="34" charset="0"/>
              </a:rPr>
              <a:t>Defesa da Concorrência</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sym typeface="Arial" pitchFamily="34" charset="0"/>
              </a:rPr>
              <a:t> </a:t>
            </a:r>
            <a:endParaRPr lang="pt-BR"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3" name="Retângulo 2"/>
          <p:cNvSpPr/>
          <p:nvPr/>
        </p:nvSpPr>
        <p:spPr>
          <a:xfrm>
            <a:off x="414098" y="1203542"/>
            <a:ext cx="1925654" cy="307777"/>
          </a:xfrm>
          <a:prstGeom prst="rect">
            <a:avLst/>
          </a:prstGeom>
        </p:spPr>
        <p:txBody>
          <a:bodyPr wrap="square">
            <a:spAutoFit/>
          </a:bodyPr>
          <a:lstStyle/>
          <a:p>
            <a:r>
              <a:rPr lang="pt-BR" sz="1400" b="1" dirty="0">
                <a:solidFill>
                  <a:srgbClr val="004D8C"/>
                </a:solidFill>
                <a:latin typeface="Tahoma" panose="020B0604030504040204" pitchFamily="34" charset="0"/>
                <a:ea typeface="Tahoma" panose="020B0604030504040204" pitchFamily="34" charset="0"/>
                <a:cs typeface="Tahoma" panose="020B0604030504040204" pitchFamily="34" charset="0"/>
              </a:rPr>
              <a:t>V</a:t>
            </a:r>
            <a:r>
              <a:rPr lang="pt-BR" sz="1400" b="1" dirty="0" smtClean="0">
                <a:solidFill>
                  <a:srgbClr val="004D8C"/>
                </a:solidFill>
                <a:latin typeface="Tahoma" panose="020B0604030504040204" pitchFamily="34" charset="0"/>
                <a:ea typeface="Tahoma" panose="020B0604030504040204" pitchFamily="34" charset="0"/>
                <a:cs typeface="Tahoma" panose="020B0604030504040204" pitchFamily="34" charset="0"/>
              </a:rPr>
              <a:t>ocê NÃO poderá:</a:t>
            </a:r>
            <a:endParaRPr lang="pt-BR" sz="1400" b="1" dirty="0">
              <a:solidFill>
                <a:srgbClr val="004D8C"/>
              </a:solidFill>
              <a:latin typeface="Tahoma" panose="020B0604030504040204" pitchFamily="34" charset="0"/>
              <a:ea typeface="Tahoma" panose="020B0604030504040204" pitchFamily="34" charset="0"/>
              <a:cs typeface="Tahoma" panose="020B0604030504040204" pitchFamily="34" charset="0"/>
            </a:endParaRPr>
          </a:p>
        </p:txBody>
      </p:sp>
      <p:cxnSp>
        <p:nvCxnSpPr>
          <p:cNvPr id="13" name="Conector reto 12"/>
          <p:cNvCxnSpPr/>
          <p:nvPr/>
        </p:nvCxnSpPr>
        <p:spPr>
          <a:xfrm>
            <a:off x="2162175" y="1377363"/>
            <a:ext cx="6370265"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Retângulo 9"/>
          <p:cNvSpPr/>
          <p:nvPr/>
        </p:nvSpPr>
        <p:spPr>
          <a:xfrm>
            <a:off x="828619" y="1729128"/>
            <a:ext cx="7842082" cy="2734082"/>
          </a:xfrm>
          <a:prstGeom prst="rect">
            <a:avLst/>
          </a:prstGeom>
        </p:spPr>
        <p:txBody>
          <a:bodyPr wrap="square">
            <a:spAutoFit/>
          </a:bodyPr>
          <a:lstStyle/>
          <a:p>
            <a:pPr>
              <a:spcBef>
                <a:spcPts val="1000"/>
              </a:spcBef>
            </a:pPr>
            <a:r>
              <a:rPr lang="pt-BR" sz="1300" dirty="0">
                <a:latin typeface="Tahoma" panose="020B0604030504040204" pitchFamily="34" charset="0"/>
                <a:ea typeface="Tahoma" panose="020B0604030504040204" pitchFamily="34" charset="0"/>
                <a:cs typeface="Tahoma" panose="020B0604030504040204" pitchFamily="34" charset="0"/>
              </a:rPr>
              <a:t>Discutir ou trocar informações que tratem de ou sugiram:</a:t>
            </a:r>
            <a:endParaRPr lang="pt-BR" sz="1300" b="1" dirty="0">
              <a:latin typeface="Tahoma" panose="020B0604030504040204" pitchFamily="34" charset="0"/>
              <a:ea typeface="Tahoma" panose="020B0604030504040204" pitchFamily="34" charset="0"/>
              <a:cs typeface="Tahoma" panose="020B0604030504040204" pitchFamily="34" charset="0"/>
            </a:endParaRPr>
          </a:p>
          <a:p>
            <a:pPr marL="180975" indent="-180975">
              <a:spcBef>
                <a:spcPts val="1000"/>
              </a:spcBef>
              <a:buClr>
                <a:schemeClr val="accent1"/>
              </a:buClr>
              <a:buFont typeface="+mj-lt"/>
              <a:buAutoNum type="alphaLcPeriod"/>
            </a:pPr>
            <a:r>
              <a:rPr lang="pt-BR" sz="1300" dirty="0" smtClean="0">
                <a:latin typeface="Tahoma" panose="020B0604030504040204" pitchFamily="34" charset="0"/>
                <a:ea typeface="Tahoma" panose="020B0604030504040204" pitchFamily="34" charset="0"/>
                <a:cs typeface="Tahoma" panose="020B0604030504040204" pitchFamily="34" charset="0"/>
              </a:rPr>
              <a:t>Preços </a:t>
            </a:r>
            <a:r>
              <a:rPr lang="pt-BR" sz="1300" dirty="0">
                <a:latin typeface="Tahoma" panose="020B0604030504040204" pitchFamily="34" charset="0"/>
                <a:ea typeface="Tahoma" panose="020B0604030504040204" pitchFamily="34" charset="0"/>
                <a:cs typeface="Tahoma" panose="020B0604030504040204" pitchFamily="34" charset="0"/>
              </a:rPr>
              <a:t>praticados por sua empresa, alterações ou projeções de preços, remarcações, descontos ou política, provisões, condições de crédito ou dados relativos a atribuição de preços, custos, produção, capacidade, inventários, vendas de forma individualizada e outros dados correlatos;</a:t>
            </a:r>
          </a:p>
          <a:p>
            <a:pPr marL="180975" indent="-180975">
              <a:spcBef>
                <a:spcPts val="1000"/>
              </a:spcBef>
              <a:buClr>
                <a:schemeClr val="accent1"/>
              </a:buClr>
              <a:buFont typeface="+mj-lt"/>
              <a:buAutoNum type="alphaLcPeriod"/>
            </a:pPr>
            <a:r>
              <a:rPr lang="pt-BR" sz="1300" dirty="0" smtClean="0">
                <a:latin typeface="Tahoma" panose="020B0604030504040204" pitchFamily="34" charset="0"/>
                <a:ea typeface="Tahoma" panose="020B0604030504040204" pitchFamily="34" charset="0"/>
                <a:cs typeface="Tahoma" panose="020B0604030504040204" pitchFamily="34" charset="0"/>
              </a:rPr>
              <a:t>Perspectivas </a:t>
            </a:r>
            <a:r>
              <a:rPr lang="pt-BR" sz="1300" dirty="0">
                <a:latin typeface="Tahoma" panose="020B0604030504040204" pitchFamily="34" charset="0"/>
                <a:ea typeface="Tahoma" panose="020B0604030504040204" pitchFamily="34" charset="0"/>
                <a:cs typeface="Tahoma" panose="020B0604030504040204" pitchFamily="34" charset="0"/>
              </a:rPr>
              <a:t>ou projeções de mercado, capacidade atual ou futura e inventários;</a:t>
            </a:r>
          </a:p>
          <a:p>
            <a:pPr marL="180975" indent="-180975">
              <a:spcBef>
                <a:spcPts val="1000"/>
              </a:spcBef>
              <a:buClr>
                <a:schemeClr val="accent1"/>
              </a:buClr>
              <a:buFont typeface="+mj-lt"/>
              <a:buAutoNum type="alphaLcPeriod"/>
            </a:pPr>
            <a:r>
              <a:rPr lang="pt-BR" sz="1300" dirty="0" smtClean="0">
                <a:latin typeface="Tahoma" panose="020B0604030504040204" pitchFamily="34" charset="0"/>
                <a:ea typeface="Tahoma" panose="020B0604030504040204" pitchFamily="34" charset="0"/>
                <a:cs typeface="Tahoma" panose="020B0604030504040204" pitchFamily="34" charset="0"/>
              </a:rPr>
              <a:t>Ofertas </a:t>
            </a:r>
            <a:r>
              <a:rPr lang="pt-BR" sz="1300" dirty="0">
                <a:latin typeface="Tahoma" panose="020B0604030504040204" pitchFamily="34" charset="0"/>
                <a:ea typeface="Tahoma" panose="020B0604030504040204" pitchFamily="34" charset="0"/>
                <a:cs typeface="Tahoma" panose="020B0604030504040204" pitchFamily="34" charset="0"/>
              </a:rPr>
              <a:t>a serem oferecidas para empreendimentos específicos;</a:t>
            </a:r>
          </a:p>
          <a:p>
            <a:pPr marL="180975" indent="-180975">
              <a:spcBef>
                <a:spcPts val="1000"/>
              </a:spcBef>
              <a:buClr>
                <a:schemeClr val="accent1"/>
              </a:buClr>
              <a:buFont typeface="+mj-lt"/>
              <a:buAutoNum type="alphaLcPeriod"/>
            </a:pPr>
            <a:r>
              <a:rPr lang="pt-BR" sz="1300" dirty="0" smtClean="0">
                <a:latin typeface="Tahoma" panose="020B0604030504040204" pitchFamily="34" charset="0"/>
                <a:ea typeface="Tahoma" panose="020B0604030504040204" pitchFamily="34" charset="0"/>
                <a:cs typeface="Tahoma" panose="020B0604030504040204" pitchFamily="34" charset="0"/>
              </a:rPr>
              <a:t>Assuntos </a:t>
            </a:r>
            <a:r>
              <a:rPr lang="pt-BR" sz="1300" dirty="0">
                <a:latin typeface="Tahoma" panose="020B0604030504040204" pitchFamily="34" charset="0"/>
                <a:ea typeface="Tahoma" panose="020B0604030504040204" pitchFamily="34" charset="0"/>
                <a:cs typeface="Tahoma" panose="020B0604030504040204" pitchFamily="34" charset="0"/>
              </a:rPr>
              <a:t>relativos a fornecedores ou clientes individuais reais ou potenciais, que possam ter o efeito de exclusão dos fornecedores ou clientes em questão, de qualquer mercado ou de influenciar a condução dos negócios de empresas com os mesmos;</a:t>
            </a:r>
          </a:p>
          <a:p>
            <a:pPr marL="180975" indent="-180975">
              <a:spcBef>
                <a:spcPts val="1000"/>
              </a:spcBef>
              <a:buClr>
                <a:schemeClr val="accent1"/>
              </a:buClr>
              <a:buFont typeface="+mj-lt"/>
              <a:buAutoNum type="alphaLcPeriod"/>
            </a:pPr>
            <a:r>
              <a:rPr lang="pt-BR" sz="1300" dirty="0" smtClean="0">
                <a:latin typeface="Tahoma" panose="020B0604030504040204" pitchFamily="34" charset="0"/>
                <a:ea typeface="Tahoma" panose="020B0604030504040204" pitchFamily="34" charset="0"/>
                <a:cs typeface="Tahoma" panose="020B0604030504040204" pitchFamily="34" charset="0"/>
              </a:rPr>
              <a:t>Informações </a:t>
            </a:r>
            <a:r>
              <a:rPr lang="pt-BR" sz="1300" dirty="0">
                <a:latin typeface="Tahoma" panose="020B0604030504040204" pitchFamily="34" charset="0"/>
                <a:ea typeface="Tahoma" panose="020B0604030504040204" pitchFamily="34" charset="0"/>
                <a:cs typeface="Tahoma" panose="020B0604030504040204" pitchFamily="34" charset="0"/>
              </a:rPr>
              <a:t>sobre onde projeta-se atuar ou deixar de atuar. </a:t>
            </a:r>
          </a:p>
        </p:txBody>
      </p:sp>
      <p:sp>
        <p:nvSpPr>
          <p:cNvPr id="11" name="Retângulo 10"/>
          <p:cNvSpPr/>
          <p:nvPr/>
        </p:nvSpPr>
        <p:spPr>
          <a:xfrm>
            <a:off x="852283" y="4997809"/>
            <a:ext cx="7890426" cy="492443"/>
          </a:xfrm>
          <a:prstGeom prst="rect">
            <a:avLst/>
          </a:prstGeom>
        </p:spPr>
        <p:txBody>
          <a:bodyPr wrap="square">
            <a:spAutoFit/>
          </a:bodyPr>
          <a:lstStyle/>
          <a:p>
            <a:r>
              <a:rPr lang="pt-BR" sz="1300" dirty="0">
                <a:latin typeface="Tahoma" panose="020B0604030504040204" pitchFamily="34" charset="0"/>
                <a:ea typeface="Tahoma" panose="020B0604030504040204" pitchFamily="34" charset="0"/>
                <a:cs typeface="Tahoma" panose="020B0604030504040204" pitchFamily="34" charset="0"/>
              </a:rPr>
              <a:t>Discutir ou trocar informações, mesmo por brincadeira, relativas aos assuntos acima, durante quaisquer encontros sociais, incidentais a quaisquer reuniões.</a:t>
            </a:r>
          </a:p>
        </p:txBody>
      </p:sp>
      <p:sp>
        <p:nvSpPr>
          <p:cNvPr id="18" name="Retângulo 17"/>
          <p:cNvSpPr/>
          <p:nvPr/>
        </p:nvSpPr>
        <p:spPr>
          <a:xfrm>
            <a:off x="500532" y="1743807"/>
            <a:ext cx="280462" cy="263964"/>
          </a:xfrm>
          <a:prstGeom prst="rect">
            <a:avLst/>
          </a:prstGeom>
          <a:solidFill>
            <a:srgbClr val="BE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b="1" dirty="0" smtClean="0">
                <a:solidFill>
                  <a:schemeClr val="tx1"/>
                </a:solidFill>
              </a:rPr>
              <a:t>1</a:t>
            </a:r>
            <a:endParaRPr lang="pt-BR" sz="1600" b="1" dirty="0">
              <a:solidFill>
                <a:schemeClr val="tx1"/>
              </a:solidFill>
            </a:endParaRPr>
          </a:p>
        </p:txBody>
      </p:sp>
      <p:sp>
        <p:nvSpPr>
          <p:cNvPr id="19" name="Retângulo 18"/>
          <p:cNvSpPr/>
          <p:nvPr/>
        </p:nvSpPr>
        <p:spPr>
          <a:xfrm>
            <a:off x="500532" y="5013176"/>
            <a:ext cx="280462" cy="263964"/>
          </a:xfrm>
          <a:prstGeom prst="rect">
            <a:avLst/>
          </a:prstGeom>
          <a:solidFill>
            <a:srgbClr val="BE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b="1" dirty="0" smtClean="0">
                <a:solidFill>
                  <a:schemeClr val="tx1"/>
                </a:solidFill>
              </a:rPr>
              <a:t>2</a:t>
            </a:r>
            <a:endParaRPr lang="pt-BR" sz="1600" b="1" dirty="0">
              <a:solidFill>
                <a:schemeClr val="tx1"/>
              </a:solidFill>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5120" y="0"/>
            <a:ext cx="2348880" cy="2348880"/>
          </a:xfrm>
          <a:prstGeom prst="rect">
            <a:avLst/>
          </a:prstGeom>
        </p:spPr>
      </p:pic>
    </p:spTree>
    <p:extLst>
      <p:ext uri="{BB962C8B-B14F-4D97-AF65-F5344CB8AC3E}">
        <p14:creationId xmlns:p14="http://schemas.microsoft.com/office/powerpoint/2010/main" val="3618128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CaixaDeTexto 30"/>
          <p:cNvSpPr txBox="1"/>
          <p:nvPr/>
        </p:nvSpPr>
        <p:spPr>
          <a:xfrm>
            <a:off x="0" y="846999"/>
            <a:ext cx="9144000" cy="369332"/>
          </a:xfrm>
          <a:prstGeom prst="rect">
            <a:avLst/>
          </a:prstGeom>
          <a:solidFill>
            <a:srgbClr val="EBEBEB"/>
          </a:solidFill>
        </p:spPr>
        <p:txBody>
          <a:bodyPr wrap="square" lIns="1224000" rIns="108000" rtlCol="0">
            <a:spAutoFit/>
          </a:bodyPr>
          <a:lstStyle/>
          <a:p>
            <a:pPr lvl="0"/>
            <a:r>
              <a:rPr lang="pt-BR" b="1" dirty="0" smtClean="0">
                <a:latin typeface="Tahoma" panose="020B0604030504040204" pitchFamily="34" charset="0"/>
                <a:ea typeface="Tahoma" panose="020B0604030504040204" pitchFamily="34" charset="0"/>
                <a:cs typeface="Tahoma" panose="020B0604030504040204" pitchFamily="34" charset="0"/>
              </a:rPr>
              <a:t>Pauta</a:t>
            </a:r>
            <a:r>
              <a:rPr lang="pt-BR" dirty="0">
                <a:latin typeface="Tahoma" panose="020B0604030504040204" pitchFamily="34" charset="0"/>
                <a:ea typeface="Tahoma" panose="020B0604030504040204" pitchFamily="34" charset="0"/>
                <a:cs typeface="Tahoma" panose="020B0604030504040204" pitchFamily="34" charset="0"/>
              </a:rPr>
              <a:t> - </a:t>
            </a:r>
            <a:r>
              <a:rPr lang="pt-BR" dirty="0" smtClean="0">
                <a:latin typeface="Tahoma" panose="020B0604030504040204" pitchFamily="34" charset="0"/>
                <a:ea typeface="Tahoma" panose="020B0604030504040204" pitchFamily="34" charset="0"/>
                <a:cs typeface="Tahoma" panose="020B0604030504040204" pitchFamily="34" charset="0"/>
              </a:rPr>
              <a:t>Comitê Técnico 27/8</a:t>
            </a:r>
            <a:endParaRPr lang="pt-BR" dirty="0">
              <a:latin typeface="Tahoma" panose="020B0604030504040204" pitchFamily="34" charset="0"/>
              <a:ea typeface="Tahoma" panose="020B0604030504040204" pitchFamily="34" charset="0"/>
              <a:cs typeface="Tahoma" panose="020B0604030504040204" pitchFamily="34" charset="0"/>
            </a:endParaRPr>
          </a:p>
        </p:txBody>
      </p:sp>
      <p:sp>
        <p:nvSpPr>
          <p:cNvPr id="2" name="Retângulo 1"/>
          <p:cNvSpPr/>
          <p:nvPr/>
        </p:nvSpPr>
        <p:spPr>
          <a:xfrm>
            <a:off x="611560" y="1844675"/>
            <a:ext cx="8136904" cy="2569934"/>
          </a:xfrm>
          <a:prstGeom prst="rect">
            <a:avLst/>
          </a:prstGeom>
        </p:spPr>
        <p:txBody>
          <a:bodyPr wrap="square">
            <a:spAutoFit/>
          </a:bodyPr>
          <a:lstStyle/>
          <a:p>
            <a:pPr marL="342900" lvl="0" indent="-342900">
              <a:lnSpc>
                <a:spcPct val="150000"/>
              </a:lnSpc>
              <a:spcAft>
                <a:spcPts val="0"/>
              </a:spcAft>
              <a:buFont typeface="Symbol" panose="05050102010706020507" pitchFamily="18" charset="2"/>
              <a:buChar char=""/>
            </a:pPr>
            <a:r>
              <a:rPr lang="pt-BR" sz="1400" b="1" dirty="0">
                <a:latin typeface="Calibri" panose="020F0502020204030204" pitchFamily="34" charset="0"/>
                <a:ea typeface="Calibri" panose="020F0502020204030204" pitchFamily="34" charset="0"/>
                <a:cs typeface="Times New Roman" panose="02020603050405020304" pitchFamily="18" charset="0"/>
              </a:rPr>
              <a:t>9h00 às 10h00 – Caixa/ MCMV:</a:t>
            </a:r>
            <a:endParaRPr lang="pt-BR" sz="140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spcAft>
                <a:spcPts val="0"/>
              </a:spcAft>
              <a:buFont typeface="Courier New" panose="02070309020205020404" pitchFamily="49" charset="0"/>
              <a:buChar char="o"/>
            </a:pPr>
            <a:r>
              <a:rPr lang="pt-BR" sz="1400" dirty="0">
                <a:latin typeface="Calibri" panose="020F0502020204030204" pitchFamily="34" charset="0"/>
                <a:ea typeface="Calibri" panose="020F0502020204030204" pitchFamily="34" charset="0"/>
                <a:cs typeface="Times New Roman" panose="02020603050405020304" pitchFamily="18" charset="0"/>
              </a:rPr>
              <a:t>9h00 às 9:30 </a:t>
            </a:r>
            <a:r>
              <a:rPr lang="pt-BR" sz="1400" dirty="0" smtClean="0">
                <a:latin typeface="Calibri" panose="020F0502020204030204" pitchFamily="34" charset="0"/>
                <a:ea typeface="Calibri" panose="020F0502020204030204" pitchFamily="34" charset="0"/>
                <a:cs typeface="Times New Roman" panose="02020603050405020304" pitchFamily="18" charset="0"/>
              </a:rPr>
              <a:t>– Seguro </a:t>
            </a:r>
            <a:r>
              <a:rPr lang="pt-BR" sz="1400" dirty="0">
                <a:latin typeface="Calibri" panose="020F0502020204030204" pitchFamily="34" charset="0"/>
                <a:ea typeface="Calibri" panose="020F0502020204030204" pitchFamily="34" charset="0"/>
                <a:cs typeface="Times New Roman" panose="02020603050405020304" pitchFamily="18" charset="0"/>
              </a:rPr>
              <a:t>Garantia </a:t>
            </a:r>
            <a:r>
              <a:rPr lang="pt-BR" sz="1400" dirty="0" smtClean="0">
                <a:latin typeface="Calibri" panose="020F0502020204030204" pitchFamily="34" charset="0"/>
                <a:ea typeface="Calibri" panose="020F0502020204030204" pitchFamily="34" charset="0"/>
                <a:cs typeface="Times New Roman" panose="02020603050405020304" pitchFamily="18" charset="0"/>
              </a:rPr>
              <a:t>Pós-entrega e </a:t>
            </a:r>
            <a:r>
              <a:rPr lang="pt-BR" sz="1400" dirty="0">
                <a:latin typeface="Calibri" panose="020F0502020204030204" pitchFamily="34" charset="0"/>
                <a:ea typeface="Calibri" panose="020F0502020204030204" pitchFamily="34" charset="0"/>
                <a:cs typeface="Times New Roman" panose="02020603050405020304" pitchFamily="18" charset="0"/>
              </a:rPr>
              <a:t>Tabela de </a:t>
            </a:r>
            <a:r>
              <a:rPr lang="pt-BR" sz="1400" dirty="0" smtClean="0">
                <a:latin typeface="Calibri" panose="020F0502020204030204" pitchFamily="34" charset="0"/>
                <a:ea typeface="Calibri" panose="020F0502020204030204" pitchFamily="34" charset="0"/>
                <a:cs typeface="Times New Roman" panose="02020603050405020304" pitchFamily="18" charset="0"/>
              </a:rPr>
              <a:t>Garantias</a:t>
            </a:r>
            <a:endParaRPr lang="pt-BR" sz="140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spcAft>
                <a:spcPts val="0"/>
              </a:spcAft>
              <a:buFont typeface="Courier New" panose="02070309020205020404" pitchFamily="49" charset="0"/>
              <a:buChar char="o"/>
            </a:pPr>
            <a:r>
              <a:rPr lang="pt-BR" sz="1400" dirty="0">
                <a:latin typeface="Calibri" panose="020F0502020204030204" pitchFamily="34" charset="0"/>
                <a:ea typeface="Calibri" panose="020F0502020204030204" pitchFamily="34" charset="0"/>
                <a:cs typeface="Times New Roman" panose="02020603050405020304" pitchFamily="18" charset="0"/>
              </a:rPr>
              <a:t>9h30 às 9h45 – Código de Práticas Caixa</a:t>
            </a:r>
          </a:p>
          <a:p>
            <a:pPr marL="742950" lvl="1" indent="-285750">
              <a:lnSpc>
                <a:spcPct val="150000"/>
              </a:lnSpc>
              <a:spcAft>
                <a:spcPts val="0"/>
              </a:spcAft>
              <a:buFont typeface="Courier New" panose="02070309020205020404" pitchFamily="49" charset="0"/>
              <a:buChar char="o"/>
            </a:pPr>
            <a:r>
              <a:rPr lang="pt-BR" sz="1400" dirty="0">
                <a:latin typeface="Calibri" panose="020F0502020204030204" pitchFamily="34" charset="0"/>
                <a:ea typeface="Calibri" panose="020F0502020204030204" pitchFamily="34" charset="0"/>
                <a:cs typeface="Times New Roman" panose="02020603050405020304" pitchFamily="18" charset="0"/>
              </a:rPr>
              <a:t>9h45 às 10h00 - Norma de desempenho p/ Empreendimentos HIS – Manual do Agente Financeiro</a:t>
            </a:r>
          </a:p>
          <a:p>
            <a:pPr marL="342900" lvl="0" indent="-342900">
              <a:lnSpc>
                <a:spcPct val="150000"/>
              </a:lnSpc>
              <a:spcAft>
                <a:spcPts val="0"/>
              </a:spcAft>
              <a:buFont typeface="Symbol" panose="05050102010706020507" pitchFamily="18" charset="2"/>
              <a:buChar char=""/>
            </a:pPr>
            <a:endParaRPr lang="pt-BR" sz="1400" b="1" dirty="0" smtClean="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0"/>
              </a:spcAft>
              <a:buFont typeface="Symbol" panose="05050102010706020507" pitchFamily="18" charset="2"/>
              <a:buChar char=""/>
            </a:pPr>
            <a:r>
              <a:rPr lang="pt-BR" sz="1400" b="1" dirty="0" smtClean="0">
                <a:latin typeface="Calibri" panose="020F0502020204030204" pitchFamily="34" charset="0"/>
                <a:ea typeface="Calibri" panose="020F0502020204030204" pitchFamily="34" charset="0"/>
                <a:cs typeface="Times New Roman" panose="02020603050405020304" pitchFamily="18" charset="0"/>
              </a:rPr>
              <a:t>10h00 </a:t>
            </a:r>
            <a:r>
              <a:rPr lang="pt-BR" sz="1400" b="1" dirty="0">
                <a:latin typeface="Calibri" panose="020F0502020204030204" pitchFamily="34" charset="0"/>
                <a:ea typeface="Calibri" panose="020F0502020204030204" pitchFamily="34" charset="0"/>
                <a:cs typeface="Times New Roman" panose="02020603050405020304" pitchFamily="18" charset="0"/>
              </a:rPr>
              <a:t>às 11h30 –</a:t>
            </a:r>
            <a:r>
              <a:rPr lang="pt-BR" sz="1400" b="1" dirty="0">
                <a:solidFill>
                  <a:srgbClr val="1F497D"/>
                </a:solidFill>
                <a:latin typeface="Calibri" panose="020F0502020204030204" pitchFamily="34" charset="0"/>
                <a:ea typeface="Calibri" panose="020F0502020204030204" pitchFamily="34" charset="0"/>
                <a:cs typeface="Times New Roman" panose="02020603050405020304" pitchFamily="18" charset="0"/>
              </a:rPr>
              <a:t> </a:t>
            </a:r>
            <a:r>
              <a:rPr lang="pt-BR" sz="1400" b="1" dirty="0">
                <a:latin typeface="Calibri" panose="020F0502020204030204" pitchFamily="34" charset="0"/>
                <a:ea typeface="Calibri" panose="020F0502020204030204" pitchFamily="34" charset="0"/>
                <a:cs typeface="Times New Roman" panose="02020603050405020304" pitchFamily="18" charset="0"/>
              </a:rPr>
              <a:t>Incorporação/ Construção</a:t>
            </a:r>
            <a:endParaRPr lang="pt-BR" sz="140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spcAft>
                <a:spcPts val="0"/>
              </a:spcAft>
              <a:buFont typeface="Courier New" panose="02070309020205020404" pitchFamily="49" charset="0"/>
              <a:buChar char="o"/>
            </a:pPr>
            <a:r>
              <a:rPr lang="pt-BR" sz="1400" dirty="0">
                <a:latin typeface="Calibri" panose="020F0502020204030204" pitchFamily="34" charset="0"/>
                <a:ea typeface="Calibri" panose="020F0502020204030204" pitchFamily="34" charset="0"/>
                <a:cs typeface="Times New Roman" panose="02020603050405020304" pitchFamily="18" charset="0"/>
              </a:rPr>
              <a:t>10h00 às 10h20 – Eletropaulo - Exigência de Subestação para consumo superior a 2.500kW</a:t>
            </a:r>
          </a:p>
          <a:p>
            <a:pPr marL="742950" lvl="1" indent="-285750">
              <a:buFont typeface="Courier New" panose="02070309020205020404" pitchFamily="49" charset="0"/>
              <a:buChar char="o"/>
            </a:pPr>
            <a:r>
              <a:rPr lang="pt-BR" sz="1400" dirty="0">
                <a:latin typeface="Calibri" panose="020F0502020204030204" pitchFamily="34" charset="0"/>
                <a:ea typeface="Calibri" panose="020F0502020204030204" pitchFamily="34" charset="0"/>
                <a:cs typeface="Times New Roman" panose="02020603050405020304" pitchFamily="18" charset="0"/>
              </a:rPr>
              <a:t>10h20 às 11h30 - Discussão sobre patologias na aplicação de revestimento cerâmico</a:t>
            </a:r>
          </a:p>
        </p:txBody>
      </p:sp>
    </p:spTree>
    <p:extLst>
      <p:ext uri="{BB962C8B-B14F-4D97-AF65-F5344CB8AC3E}">
        <p14:creationId xmlns:p14="http://schemas.microsoft.com/office/powerpoint/2010/main" val="841910676"/>
      </p:ext>
    </p:extLst>
  </p:cSld>
  <p:clrMapOvr>
    <a:masterClrMapping/>
  </p:clrMapOvr>
  <p:transition spd="slow">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aixaDeTexto 6"/>
          <p:cNvSpPr txBox="1"/>
          <p:nvPr/>
        </p:nvSpPr>
        <p:spPr>
          <a:xfrm>
            <a:off x="-1" y="4606969"/>
            <a:ext cx="9143999" cy="307777"/>
          </a:xfrm>
          <a:prstGeom prst="rect">
            <a:avLst/>
          </a:prstGeom>
          <a:solidFill>
            <a:srgbClr val="000000">
              <a:alpha val="20000"/>
            </a:srgbClr>
          </a:solidFill>
        </p:spPr>
        <p:txBody>
          <a:bodyPr wrap="square" lIns="36000" rIns="36000" rtlCol="0">
            <a:noAutofit/>
          </a:bodyPr>
          <a:lstStyle/>
          <a:p>
            <a:r>
              <a:rPr lang="pt-BR" sz="11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endParaRPr lang="pt-BR" sz="11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 name="Rectangle 2"/>
          <p:cNvSpPr>
            <a:spLocks/>
          </p:cNvSpPr>
          <p:nvPr/>
        </p:nvSpPr>
        <p:spPr bwMode="auto">
          <a:xfrm>
            <a:off x="0" y="3068960"/>
            <a:ext cx="9144000" cy="595031"/>
          </a:xfrm>
          <a:prstGeom prst="rect">
            <a:avLst/>
          </a:prstGeom>
          <a:noFill/>
          <a:ln w="12700" cap="flat" cmpd="sng">
            <a:noFill/>
            <a:prstDash val="solid"/>
            <a:miter lim="0"/>
            <a:headEnd/>
            <a:tailEnd/>
          </a:ln>
          <a:effectLst/>
        </p:spPr>
        <p:txBody>
          <a:bodyPr wrap="square" lIns="88896" tIns="50798" rIns="88896" bIns="50798">
            <a:spAutoFit/>
          </a:bodyPr>
          <a:lstStyle/>
          <a:p>
            <a:pPr algn="ctr" defTabSz="914145" hangingPunct="0"/>
            <a:r>
              <a:rPr lang="en-US" sz="3200" dirty="0" err="1"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Caixa</a:t>
            </a:r>
            <a:r>
              <a:rPr lang="en-US" sz="3200" dirty="0"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 MCMV </a:t>
            </a:r>
          </a:p>
        </p:txBody>
      </p:sp>
      <p:grpSp>
        <p:nvGrpSpPr>
          <p:cNvPr id="3" name="Grupo 2"/>
          <p:cNvGrpSpPr/>
          <p:nvPr/>
        </p:nvGrpSpPr>
        <p:grpSpPr>
          <a:xfrm>
            <a:off x="3681413" y="4606969"/>
            <a:ext cx="1781175" cy="307777"/>
            <a:chOff x="3743324" y="4606969"/>
            <a:chExt cx="1781175" cy="307777"/>
          </a:xfrm>
        </p:grpSpPr>
        <p:sp>
          <p:nvSpPr>
            <p:cNvPr id="7" name="CaixaDeTexto 6"/>
            <p:cNvSpPr txBox="1"/>
            <p:nvPr/>
          </p:nvSpPr>
          <p:spPr>
            <a:xfrm>
              <a:off x="3743324" y="4606969"/>
              <a:ext cx="1781175" cy="307777"/>
            </a:xfrm>
            <a:prstGeom prst="rect">
              <a:avLst/>
            </a:prstGeom>
            <a:solidFill>
              <a:schemeClr val="bg1">
                <a:alpha val="15000"/>
              </a:schemeClr>
            </a:solidFill>
          </p:spPr>
          <p:txBody>
            <a:bodyPr wrap="square" lIns="36000" rIns="36000" rtlCol="0">
              <a:spAutoFit/>
            </a:bodyPr>
            <a:lstStyle/>
            <a:p>
              <a:pPr algn="ctr"/>
              <a:r>
                <a:rPr lang="pt-BR" sz="11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pt-BR" sz="11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09:00 </a:t>
              </a:r>
              <a:r>
                <a:rPr lang="pt-BR" sz="1400" dirty="0">
                  <a:solidFill>
                    <a:schemeClr val="bg1"/>
                  </a:solidFill>
                  <a:latin typeface="Tahoma" panose="020B0604030504040204" pitchFamily="34" charset="0"/>
                  <a:ea typeface="Tahoma" panose="020B0604030504040204" pitchFamily="34" charset="0"/>
                  <a:cs typeface="Tahoma" panose="020B0604030504040204" pitchFamily="34" charset="0"/>
                </a:rPr>
                <a:t>às </a:t>
              </a:r>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10:00</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9" name="CaixaDeTexto 8"/>
            <p:cNvSpPr txBox="1"/>
            <p:nvPr/>
          </p:nvSpPr>
          <p:spPr>
            <a:xfrm>
              <a:off x="3743325" y="4606969"/>
              <a:ext cx="311149" cy="307777"/>
            </a:xfrm>
            <a:prstGeom prst="rect">
              <a:avLst/>
            </a:prstGeom>
            <a:solidFill>
              <a:schemeClr val="bg1">
                <a:alpha val="10000"/>
              </a:schemeClr>
            </a:solidFill>
          </p:spPr>
          <p:txBody>
            <a:bodyPr wrap="square" lIns="36000" rIns="36000" rtlCol="0">
              <a:noAutofit/>
            </a:bodyPr>
            <a:lstStyle/>
            <a:p>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8" name="Imagem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3362" y="4685015"/>
              <a:ext cx="166224" cy="166224"/>
            </a:xfrm>
            <a:prstGeom prst="rect">
              <a:avLst/>
            </a:prstGeom>
          </p:spPr>
        </p:pic>
      </p:grpSp>
    </p:spTree>
    <p:extLst>
      <p:ext uri="{BB962C8B-B14F-4D97-AF65-F5344CB8AC3E}">
        <p14:creationId xmlns:p14="http://schemas.microsoft.com/office/powerpoint/2010/main" val="3942075377"/>
      </p:ext>
    </p:extLst>
  </p:cSld>
  <p:clrMapOvr>
    <a:masterClrMapping/>
  </p:clrMapOvr>
  <p:transition spd="slow">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p:cNvSpPr txBox="1"/>
          <p:nvPr/>
        </p:nvSpPr>
        <p:spPr>
          <a:xfrm>
            <a:off x="0" y="260648"/>
            <a:ext cx="2627784" cy="307777"/>
          </a:xfrm>
          <a:prstGeom prst="rect">
            <a:avLst/>
          </a:prstGeom>
          <a:solidFill>
            <a:schemeClr val="accent1"/>
          </a:solidFill>
        </p:spPr>
        <p:txBody>
          <a:bodyPr wrap="square" lIns="36000" rIns="36000" rtlCol="0">
            <a:spAutoFit/>
          </a:bodyPr>
          <a:lstStyle/>
          <a:p>
            <a:pPr algn="ctr"/>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Caixa/ MCMV</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32" name="Retângulo 7"/>
          <p:cNvSpPr>
            <a:spLocks noChangeArrowheads="1"/>
          </p:cNvSpPr>
          <p:nvPr/>
        </p:nvSpPr>
        <p:spPr bwMode="auto">
          <a:xfrm>
            <a:off x="251520" y="712558"/>
            <a:ext cx="8640960" cy="434252"/>
          </a:xfrm>
          <a:prstGeom prst="rect">
            <a:avLst/>
          </a:prstGeom>
          <a:noFill/>
          <a:ln w="9525">
            <a:noFill/>
            <a:miter lim="800000"/>
            <a:headEnd/>
            <a:tailEnd/>
          </a:ln>
        </p:spPr>
        <p:txBody>
          <a:bodyPr wrap="square" lIns="64291" tIns="32146" rIns="64291" bIns="32146">
            <a:spAutoFit/>
          </a:bodyPr>
          <a:lstStyle/>
          <a:p>
            <a:pPr algn="just"/>
            <a:endParaRPr lang="pt-BR" sz="1200" dirty="0">
              <a:latin typeface="Tahoma" panose="020B0604030504040204" pitchFamily="34" charset="0"/>
              <a:ea typeface="Tahoma" panose="020B0604030504040204" pitchFamily="34" charset="0"/>
              <a:cs typeface="Tahoma" panose="020B0604030504040204" pitchFamily="34" charset="0"/>
            </a:endParaRPr>
          </a:p>
          <a:p>
            <a:pPr algn="just"/>
            <a:r>
              <a:rPr lang="pt-BR" sz="1200" dirty="0">
                <a:latin typeface="Tahoma" panose="020B0604030504040204" pitchFamily="34" charset="0"/>
                <a:ea typeface="Tahoma" panose="020B0604030504040204" pitchFamily="34" charset="0"/>
                <a:cs typeface="Tahoma" panose="020B0604030504040204" pitchFamily="34" charset="0"/>
              </a:rPr>
              <a:t> </a:t>
            </a:r>
          </a:p>
        </p:txBody>
      </p:sp>
      <p:sp>
        <p:nvSpPr>
          <p:cNvPr id="14" name="CaixaDeTexto 13"/>
          <p:cNvSpPr txBox="1"/>
          <p:nvPr/>
        </p:nvSpPr>
        <p:spPr>
          <a:xfrm>
            <a:off x="2627784" y="260648"/>
            <a:ext cx="6516216" cy="307777"/>
          </a:xfrm>
          <a:prstGeom prst="rect">
            <a:avLst/>
          </a:prstGeom>
          <a:solidFill>
            <a:schemeClr val="accent2"/>
          </a:solidFill>
        </p:spPr>
        <p:txBody>
          <a:bodyPr wrap="square" rtlCol="0">
            <a:noAutofit/>
          </a:bodyPr>
          <a:lstStyle/>
          <a:p>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SGPE/ RCPM</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 name="Retângulo 1"/>
          <p:cNvSpPr/>
          <p:nvPr/>
        </p:nvSpPr>
        <p:spPr>
          <a:xfrm>
            <a:off x="251520" y="1146810"/>
            <a:ext cx="4176464" cy="4616648"/>
          </a:xfrm>
          <a:prstGeom prst="rect">
            <a:avLst/>
          </a:prstGeom>
        </p:spPr>
        <p:txBody>
          <a:bodyPr wrap="square">
            <a:spAutoFit/>
          </a:bodyPr>
          <a:lstStyle/>
          <a:p>
            <a:pPr>
              <a:spcAft>
                <a:spcPts val="0"/>
              </a:spcAft>
            </a:pPr>
            <a:r>
              <a:rPr lang="pt-BR" sz="1400" b="1" dirty="0">
                <a:latin typeface="Tahoma" panose="020B0604030504040204" pitchFamily="34" charset="0"/>
                <a:ea typeface="Tahoma" panose="020B0604030504040204" pitchFamily="34" charset="0"/>
                <a:cs typeface="Tahoma" panose="020B0604030504040204" pitchFamily="34" charset="0"/>
              </a:rPr>
              <a:t>SGPE - Seguro Garantia Pós-Entrega</a:t>
            </a:r>
            <a:endParaRPr lang="pt-BR" sz="1400" dirty="0">
              <a:latin typeface="Tahoma" panose="020B0604030504040204" pitchFamily="34" charset="0"/>
              <a:ea typeface="Tahoma" panose="020B0604030504040204" pitchFamily="34" charset="0"/>
              <a:cs typeface="Tahoma" panose="020B0604030504040204" pitchFamily="34" charset="0"/>
            </a:endParaRPr>
          </a:p>
          <a:p>
            <a:pPr>
              <a:spcAft>
                <a:spcPts val="0"/>
              </a:spcAft>
            </a:pPr>
            <a:r>
              <a:rPr lang="pt-BR" sz="1400" b="1" dirty="0">
                <a:latin typeface="Tahoma" panose="020B0604030504040204" pitchFamily="34" charset="0"/>
                <a:ea typeface="Tahoma" panose="020B0604030504040204" pitchFamily="34" charset="0"/>
                <a:cs typeface="Tahoma" panose="020B0604030504040204" pitchFamily="34" charset="0"/>
              </a:rPr>
              <a:t> </a:t>
            </a:r>
            <a:endParaRPr lang="pt-BR" sz="1400" dirty="0">
              <a:latin typeface="Tahoma" panose="020B0604030504040204" pitchFamily="34" charset="0"/>
              <a:ea typeface="Tahoma" panose="020B0604030504040204" pitchFamily="34" charset="0"/>
              <a:cs typeface="Tahoma" panose="020B0604030504040204" pitchFamily="34" charset="0"/>
            </a:endParaRPr>
          </a:p>
          <a:p>
            <a:pPr marL="342900" lvl="0" indent="-342900">
              <a:spcAft>
                <a:spcPts val="0"/>
              </a:spcAft>
              <a:buFont typeface="Symbol" panose="05050102010706020507" pitchFamily="18" charset="2"/>
              <a:buChar char=""/>
            </a:pPr>
            <a:r>
              <a:rPr lang="pt-BR" sz="1400" dirty="0">
                <a:latin typeface="Tahoma" panose="020B0604030504040204" pitchFamily="34" charset="0"/>
                <a:ea typeface="Tahoma" panose="020B0604030504040204" pitchFamily="34" charset="0"/>
                <a:cs typeface="Tahoma" panose="020B0604030504040204" pitchFamily="34" charset="0"/>
              </a:rPr>
              <a:t>Garante a manutenção e resolução de problemas em obras entregues sobre os danos previstos no Código do Consumidor, caso a construtora não os repare</a:t>
            </a:r>
          </a:p>
          <a:p>
            <a:pPr marL="342900" lvl="0" indent="-342900">
              <a:spcAft>
                <a:spcPts val="0"/>
              </a:spcAft>
              <a:buFont typeface="Symbol" panose="05050102010706020507" pitchFamily="18" charset="2"/>
              <a:buChar char=""/>
            </a:pPr>
            <a:r>
              <a:rPr lang="pt-BR" sz="1400" dirty="0">
                <a:latin typeface="Tahoma" panose="020B0604030504040204" pitchFamily="34" charset="0"/>
                <a:ea typeface="Tahoma" panose="020B0604030504040204" pitchFamily="34" charset="0"/>
                <a:cs typeface="Tahoma" panose="020B0604030504040204" pitchFamily="34" charset="0"/>
              </a:rPr>
              <a:t>Cobre os riscos dos mutuários definidos no C.C.</a:t>
            </a:r>
          </a:p>
          <a:p>
            <a:pPr marL="342900" lvl="0" indent="-342900">
              <a:spcAft>
                <a:spcPts val="0"/>
              </a:spcAft>
              <a:buFont typeface="Symbol" panose="05050102010706020507" pitchFamily="18" charset="2"/>
              <a:buChar char=""/>
            </a:pPr>
            <a:r>
              <a:rPr lang="pt-BR" sz="1400" dirty="0">
                <a:latin typeface="Tahoma" panose="020B0604030504040204" pitchFamily="34" charset="0"/>
                <a:ea typeface="Tahoma" panose="020B0604030504040204" pitchFamily="34" charset="0"/>
                <a:cs typeface="Tahoma" panose="020B0604030504040204" pitchFamily="34" charset="0"/>
              </a:rPr>
              <a:t>Cobre o mau funcionamento e inadequação das construções</a:t>
            </a:r>
          </a:p>
          <a:p>
            <a:pPr marL="342900" lvl="0" indent="-342900">
              <a:spcAft>
                <a:spcPts val="0"/>
              </a:spcAft>
              <a:buFont typeface="Symbol" panose="05050102010706020507" pitchFamily="18" charset="2"/>
              <a:buChar char=""/>
            </a:pPr>
            <a:r>
              <a:rPr lang="pt-BR" sz="1400" dirty="0">
                <a:latin typeface="Tahoma" panose="020B0604030504040204" pitchFamily="34" charset="0"/>
                <a:ea typeface="Tahoma" panose="020B0604030504040204" pitchFamily="34" charset="0"/>
                <a:cs typeface="Tahoma" panose="020B0604030504040204" pitchFamily="34" charset="0"/>
              </a:rPr>
              <a:t>Duração: 5 anos</a:t>
            </a:r>
          </a:p>
          <a:p>
            <a:pPr marL="342900" lvl="0" indent="-342900">
              <a:spcAft>
                <a:spcPts val="0"/>
              </a:spcAft>
              <a:buFont typeface="Symbol" panose="05050102010706020507" pitchFamily="18" charset="2"/>
              <a:buChar char=""/>
            </a:pPr>
            <a:r>
              <a:rPr lang="pt-BR" sz="1400" dirty="0">
                <a:latin typeface="Tahoma" panose="020B0604030504040204" pitchFamily="34" charset="0"/>
                <a:ea typeface="Tahoma" panose="020B0604030504040204" pitchFamily="34" charset="0"/>
                <a:cs typeface="Tahoma" panose="020B0604030504040204" pitchFamily="34" charset="0"/>
              </a:rPr>
              <a:t>Sem franquia</a:t>
            </a:r>
          </a:p>
          <a:p>
            <a:pPr marL="342900" lvl="0" indent="-342900">
              <a:spcAft>
                <a:spcPts val="0"/>
              </a:spcAft>
              <a:buFont typeface="Symbol" panose="05050102010706020507" pitchFamily="18" charset="2"/>
              <a:buChar char=""/>
            </a:pPr>
            <a:r>
              <a:rPr lang="pt-BR" sz="1400" dirty="0">
                <a:latin typeface="Tahoma" panose="020B0604030504040204" pitchFamily="34" charset="0"/>
                <a:ea typeface="Tahoma" panose="020B0604030504040204" pitchFamily="34" charset="0"/>
                <a:cs typeface="Tahoma" panose="020B0604030504040204" pitchFamily="34" charset="0"/>
              </a:rPr>
              <a:t>Custo: ~0,10% sobre o custo da obra</a:t>
            </a:r>
          </a:p>
          <a:p>
            <a:pPr marL="342900" lvl="0" indent="-342900">
              <a:spcAft>
                <a:spcPts val="0"/>
              </a:spcAft>
              <a:buFont typeface="Symbol" panose="05050102010706020507" pitchFamily="18" charset="2"/>
              <a:buChar char=""/>
            </a:pPr>
            <a:r>
              <a:rPr lang="pt-BR" sz="1400" dirty="0">
                <a:latin typeface="Tahoma" panose="020B0604030504040204" pitchFamily="34" charset="0"/>
                <a:ea typeface="Tahoma" panose="020B0604030504040204" pitchFamily="34" charset="0"/>
                <a:cs typeface="Tahoma" panose="020B0604030504040204" pitchFamily="34" charset="0"/>
              </a:rPr>
              <a:t>Valor total coberto: 2% do custo da obra</a:t>
            </a:r>
          </a:p>
          <a:p>
            <a:pPr marL="342900" lvl="0" indent="-342900">
              <a:spcAft>
                <a:spcPts val="0"/>
              </a:spcAft>
              <a:buFont typeface="Symbol" panose="05050102010706020507" pitchFamily="18" charset="2"/>
              <a:buChar char=""/>
            </a:pPr>
            <a:r>
              <a:rPr lang="pt-BR" sz="1400" dirty="0">
                <a:latin typeface="Tahoma" panose="020B0604030504040204" pitchFamily="34" charset="0"/>
                <a:ea typeface="Tahoma" panose="020B0604030504040204" pitchFamily="34" charset="0"/>
                <a:cs typeface="Tahoma" panose="020B0604030504040204" pitchFamily="34" charset="0"/>
              </a:rPr>
              <a:t>Seguro (Apólice) único para toda a obra</a:t>
            </a:r>
          </a:p>
          <a:p>
            <a:pPr marL="342900" lvl="0" indent="-342900">
              <a:spcAft>
                <a:spcPts val="0"/>
              </a:spcAft>
              <a:buFont typeface="Symbol" panose="05050102010706020507" pitchFamily="18" charset="2"/>
              <a:buChar char=""/>
            </a:pPr>
            <a:r>
              <a:rPr lang="pt-BR" sz="1400" dirty="0">
                <a:latin typeface="Tahoma" panose="020B0604030504040204" pitchFamily="34" charset="0"/>
                <a:ea typeface="Tahoma" panose="020B0604030504040204" pitchFamily="34" charset="0"/>
                <a:cs typeface="Tahoma" panose="020B0604030504040204" pitchFamily="34" charset="0"/>
              </a:rPr>
              <a:t>Início da vigência: </a:t>
            </a:r>
            <a:r>
              <a:rPr lang="pt-BR" sz="1400" b="1" dirty="0">
                <a:latin typeface="Tahoma" panose="020B0604030504040204" pitchFamily="34" charset="0"/>
                <a:ea typeface="Tahoma" panose="020B0604030504040204" pitchFamily="34" charset="0"/>
                <a:cs typeface="Tahoma" panose="020B0604030504040204" pitchFamily="34" charset="0"/>
              </a:rPr>
              <a:t>no Habite-se</a:t>
            </a:r>
            <a:endParaRPr lang="pt-BR" sz="1400" dirty="0">
              <a:latin typeface="Tahoma" panose="020B0604030504040204" pitchFamily="34" charset="0"/>
              <a:ea typeface="Tahoma" panose="020B0604030504040204" pitchFamily="34" charset="0"/>
              <a:cs typeface="Tahoma" panose="020B0604030504040204" pitchFamily="34" charset="0"/>
            </a:endParaRPr>
          </a:p>
          <a:p>
            <a:pPr marL="342900" lvl="0" indent="-342900">
              <a:spcAft>
                <a:spcPts val="0"/>
              </a:spcAft>
              <a:buFont typeface="Symbol" panose="05050102010706020507" pitchFamily="18" charset="2"/>
              <a:buChar char=""/>
            </a:pPr>
            <a:r>
              <a:rPr lang="pt-BR" sz="1400" b="1" dirty="0">
                <a:latin typeface="Tahoma" panose="020B0604030504040204" pitchFamily="34" charset="0"/>
                <a:ea typeface="Tahoma" panose="020B0604030504040204" pitchFamily="34" charset="0"/>
                <a:cs typeface="Tahoma" panose="020B0604030504040204" pitchFamily="34" charset="0"/>
              </a:rPr>
              <a:t>Obrigatoriedade de contratação no início da construção do empreendimento</a:t>
            </a:r>
            <a:endParaRPr lang="pt-BR" sz="1400" dirty="0">
              <a:latin typeface="Tahoma" panose="020B0604030504040204" pitchFamily="34" charset="0"/>
              <a:ea typeface="Tahoma" panose="020B0604030504040204" pitchFamily="34" charset="0"/>
              <a:cs typeface="Tahoma" panose="020B0604030504040204" pitchFamily="34" charset="0"/>
            </a:endParaRPr>
          </a:p>
          <a:p>
            <a:pPr marL="342900" lvl="0" indent="-342900">
              <a:spcAft>
                <a:spcPts val="0"/>
              </a:spcAft>
              <a:buFont typeface="Symbol" panose="05050102010706020507" pitchFamily="18" charset="2"/>
              <a:buChar char=""/>
            </a:pPr>
            <a:r>
              <a:rPr lang="pt-BR" sz="1400" b="1" dirty="0">
                <a:latin typeface="Tahoma" panose="020B0604030504040204" pitchFamily="34" charset="0"/>
                <a:ea typeface="Tahoma" panose="020B0604030504040204" pitchFamily="34" charset="0"/>
                <a:cs typeface="Tahoma" panose="020B0604030504040204" pitchFamily="34" charset="0"/>
              </a:rPr>
              <a:t>Penalização: execução da garantia, “</a:t>
            </a:r>
            <a:r>
              <a:rPr lang="pt-BR" sz="1400" b="1" dirty="0" err="1">
                <a:latin typeface="Tahoma" panose="020B0604030504040204" pitchFamily="34" charset="0"/>
                <a:ea typeface="Tahoma" panose="020B0604030504040204" pitchFamily="34" charset="0"/>
                <a:cs typeface="Tahoma" panose="020B0604030504040204" pitchFamily="34" charset="0"/>
              </a:rPr>
              <a:t>black</a:t>
            </a:r>
            <a:r>
              <a:rPr lang="pt-BR" sz="1400" b="1" dirty="0">
                <a:latin typeface="Tahoma" panose="020B0604030504040204" pitchFamily="34" charset="0"/>
                <a:ea typeface="Tahoma" panose="020B0604030504040204" pitchFamily="34" charset="0"/>
                <a:cs typeface="Tahoma" panose="020B0604030504040204" pitchFamily="34" charset="0"/>
              </a:rPr>
              <a:t> </a:t>
            </a:r>
            <a:r>
              <a:rPr lang="pt-BR" sz="1400" b="1" dirty="0" err="1">
                <a:latin typeface="Tahoma" panose="020B0604030504040204" pitchFamily="34" charset="0"/>
                <a:ea typeface="Tahoma" panose="020B0604030504040204" pitchFamily="34" charset="0"/>
                <a:cs typeface="Tahoma" panose="020B0604030504040204" pitchFamily="34" charset="0"/>
              </a:rPr>
              <a:t>list</a:t>
            </a:r>
            <a:r>
              <a:rPr lang="pt-BR" sz="1400" b="1" dirty="0">
                <a:latin typeface="Tahoma" panose="020B0604030504040204" pitchFamily="34" charset="0"/>
                <a:ea typeface="Tahoma" panose="020B0604030504040204" pitchFamily="34" charset="0"/>
                <a:cs typeface="Tahoma" panose="020B0604030504040204" pitchFamily="34" charset="0"/>
              </a:rPr>
              <a:t>” para contratação de novos seguros e novos financiamentos</a:t>
            </a:r>
            <a:endParaRPr lang="pt-BR" sz="1400" dirty="0">
              <a:effectLst/>
              <a:latin typeface="Tahoma" panose="020B0604030504040204" pitchFamily="34" charset="0"/>
              <a:ea typeface="Tahoma" panose="020B0604030504040204" pitchFamily="34" charset="0"/>
              <a:cs typeface="Tahoma" panose="020B0604030504040204" pitchFamily="34" charset="0"/>
            </a:endParaRPr>
          </a:p>
        </p:txBody>
      </p:sp>
      <p:sp>
        <p:nvSpPr>
          <p:cNvPr id="3" name="Retângulo 2"/>
          <p:cNvSpPr/>
          <p:nvPr/>
        </p:nvSpPr>
        <p:spPr>
          <a:xfrm>
            <a:off x="4572000" y="1146810"/>
            <a:ext cx="4572000" cy="4401205"/>
          </a:xfrm>
          <a:prstGeom prst="rect">
            <a:avLst/>
          </a:prstGeom>
        </p:spPr>
        <p:txBody>
          <a:bodyPr>
            <a:spAutoFit/>
          </a:bodyPr>
          <a:lstStyle/>
          <a:p>
            <a:pPr>
              <a:spcAft>
                <a:spcPts val="0"/>
              </a:spcAft>
            </a:pPr>
            <a:r>
              <a:rPr lang="pt-BR" sz="1400" b="1" dirty="0">
                <a:latin typeface="Tahoma" panose="020B0604030504040204" pitchFamily="34" charset="0"/>
                <a:ea typeface="Tahoma" panose="020B0604030504040204" pitchFamily="34" charset="0"/>
                <a:cs typeface="Tahoma" panose="020B0604030504040204" pitchFamily="34" charset="0"/>
              </a:rPr>
              <a:t>RCPM – Seguro de responsabilidade Civil Profissional e Material – </a:t>
            </a:r>
            <a:r>
              <a:rPr lang="pt-BR" sz="1400" dirty="0">
                <a:latin typeface="Tahoma" panose="020B0604030504040204" pitchFamily="34" charset="0"/>
                <a:ea typeface="Tahoma" panose="020B0604030504040204" pitchFamily="34" charset="0"/>
                <a:cs typeface="Tahoma" panose="020B0604030504040204" pitchFamily="34" charset="0"/>
              </a:rPr>
              <a:t>Apenas para casos de não financiamento à construção pela Caixa</a:t>
            </a:r>
          </a:p>
          <a:p>
            <a:pPr>
              <a:spcAft>
                <a:spcPts val="0"/>
              </a:spcAft>
            </a:pPr>
            <a:r>
              <a:rPr lang="pt-BR" sz="1400" dirty="0">
                <a:latin typeface="Tahoma" panose="020B0604030504040204" pitchFamily="34" charset="0"/>
                <a:ea typeface="Tahoma" panose="020B0604030504040204" pitchFamily="34" charset="0"/>
                <a:cs typeface="Tahoma" panose="020B0604030504040204" pitchFamily="34" charset="0"/>
              </a:rPr>
              <a:t> </a:t>
            </a:r>
          </a:p>
          <a:p>
            <a:pPr marL="342900" lvl="0" indent="-342900">
              <a:spcAft>
                <a:spcPts val="0"/>
              </a:spcAft>
              <a:buFont typeface="Symbol" panose="05050102010706020507" pitchFamily="18" charset="2"/>
              <a:buChar char=""/>
            </a:pPr>
            <a:r>
              <a:rPr lang="pt-BR" sz="1400" dirty="0">
                <a:latin typeface="Tahoma" panose="020B0604030504040204" pitchFamily="34" charset="0"/>
                <a:ea typeface="Tahoma" panose="020B0604030504040204" pitchFamily="34" charset="0"/>
                <a:cs typeface="Tahoma" panose="020B0604030504040204" pitchFamily="34" charset="0"/>
              </a:rPr>
              <a:t>Garante as reclamações de terceiros contra o segurado (construtor e/ou responsável técnico c/ registro no CREA/CAU), relacionada com danos materiais e estruturais decorrentes de ações ou omissões culposas na prestação de serviços profissionais pelo Segurado</a:t>
            </a:r>
          </a:p>
          <a:p>
            <a:pPr marL="342900" lvl="0" indent="-342900">
              <a:spcAft>
                <a:spcPts val="0"/>
              </a:spcAft>
              <a:buFont typeface="Symbol" panose="05050102010706020507" pitchFamily="18" charset="2"/>
              <a:buChar char=""/>
            </a:pPr>
            <a:r>
              <a:rPr lang="pt-BR" sz="1400" dirty="0">
                <a:latin typeface="Tahoma" panose="020B0604030504040204" pitchFamily="34" charset="0"/>
                <a:ea typeface="Tahoma" panose="020B0604030504040204" pitchFamily="34" charset="0"/>
                <a:cs typeface="Tahoma" panose="020B0604030504040204" pitchFamily="34" charset="0"/>
              </a:rPr>
              <a:t>Para Construtores PF e PJ para repasse de empreendimento entregue</a:t>
            </a:r>
          </a:p>
          <a:p>
            <a:pPr marL="342900" lvl="0" indent="-342900">
              <a:spcAft>
                <a:spcPts val="0"/>
              </a:spcAft>
              <a:buFont typeface="Symbol" panose="05050102010706020507" pitchFamily="18" charset="2"/>
              <a:buChar char=""/>
            </a:pPr>
            <a:r>
              <a:rPr lang="pt-BR" sz="1400" dirty="0">
                <a:latin typeface="Tahoma" panose="020B0604030504040204" pitchFamily="34" charset="0"/>
                <a:ea typeface="Tahoma" panose="020B0604030504040204" pitchFamily="34" charset="0"/>
                <a:cs typeface="Tahoma" panose="020B0604030504040204" pitchFamily="34" charset="0"/>
              </a:rPr>
              <a:t>Duração: 5 anos</a:t>
            </a:r>
          </a:p>
          <a:p>
            <a:pPr marL="342900" lvl="0" indent="-342900">
              <a:spcAft>
                <a:spcPts val="0"/>
              </a:spcAft>
              <a:buFont typeface="Symbol" panose="05050102010706020507" pitchFamily="18" charset="2"/>
              <a:buChar char=""/>
            </a:pPr>
            <a:r>
              <a:rPr lang="pt-BR" sz="1400" dirty="0">
                <a:latin typeface="Tahoma" panose="020B0604030504040204" pitchFamily="34" charset="0"/>
                <a:ea typeface="Tahoma" panose="020B0604030504040204" pitchFamily="34" charset="0"/>
                <a:cs typeface="Tahoma" panose="020B0604030504040204" pitchFamily="34" charset="0"/>
              </a:rPr>
              <a:t>Apólice por unidade</a:t>
            </a:r>
          </a:p>
          <a:p>
            <a:pPr marL="342900" lvl="0" indent="-342900">
              <a:spcAft>
                <a:spcPts val="0"/>
              </a:spcAft>
              <a:buFont typeface="Symbol" panose="05050102010706020507" pitchFamily="18" charset="2"/>
              <a:buChar char=""/>
            </a:pPr>
            <a:r>
              <a:rPr lang="pt-BR" sz="1400" dirty="0">
                <a:latin typeface="Tahoma" panose="020B0604030504040204" pitchFamily="34" charset="0"/>
                <a:ea typeface="Tahoma" panose="020B0604030504040204" pitchFamily="34" charset="0"/>
                <a:cs typeface="Tahoma" panose="020B0604030504040204" pitchFamily="34" charset="0"/>
              </a:rPr>
              <a:t>Custo: ~0,4% sobre o valor do imóvel</a:t>
            </a:r>
          </a:p>
          <a:p>
            <a:pPr marL="342900" lvl="0" indent="-342900">
              <a:spcAft>
                <a:spcPts val="0"/>
              </a:spcAft>
              <a:buFont typeface="Symbol" panose="05050102010706020507" pitchFamily="18" charset="2"/>
              <a:buChar char=""/>
            </a:pPr>
            <a:r>
              <a:rPr lang="pt-BR" sz="1400" dirty="0">
                <a:latin typeface="Tahoma" panose="020B0604030504040204" pitchFamily="34" charset="0"/>
                <a:ea typeface="Tahoma" panose="020B0604030504040204" pitchFamily="34" charset="0"/>
                <a:cs typeface="Tahoma" panose="020B0604030504040204" pitchFamily="34" charset="0"/>
              </a:rPr>
              <a:t>Valor total coberto: 20% do valor do imóvel</a:t>
            </a:r>
          </a:p>
          <a:p>
            <a:pPr marL="342900" lvl="0" indent="-342900">
              <a:spcAft>
                <a:spcPts val="0"/>
              </a:spcAft>
              <a:buFont typeface="Symbol" panose="05050102010706020507" pitchFamily="18" charset="2"/>
              <a:buChar char=""/>
            </a:pPr>
            <a:r>
              <a:rPr lang="pt-BR" sz="1400" dirty="0">
                <a:latin typeface="Tahoma" panose="020B0604030504040204" pitchFamily="34" charset="0"/>
                <a:ea typeface="Tahoma" panose="020B0604030504040204" pitchFamily="34" charset="0"/>
                <a:cs typeface="Tahoma" panose="020B0604030504040204" pitchFamily="34" charset="0"/>
              </a:rPr>
              <a:t>Franquia de R$1.000</a:t>
            </a:r>
          </a:p>
          <a:p>
            <a:pPr marL="342900" lvl="0" indent="-342900">
              <a:spcAft>
                <a:spcPts val="0"/>
              </a:spcAft>
              <a:buFont typeface="Symbol" panose="05050102010706020507" pitchFamily="18" charset="2"/>
              <a:buChar char=""/>
            </a:pPr>
            <a:r>
              <a:rPr lang="pt-BR" sz="1400" b="1" dirty="0">
                <a:latin typeface="Tahoma" panose="020B0604030504040204" pitchFamily="34" charset="0"/>
                <a:ea typeface="Tahoma" panose="020B0604030504040204" pitchFamily="34" charset="0"/>
                <a:cs typeface="Tahoma" panose="020B0604030504040204" pitchFamily="34" charset="0"/>
              </a:rPr>
              <a:t>Penalização pelo não pagamento da franquia: cadastro negativo no CREA e anotação CONRES)</a:t>
            </a:r>
            <a:endParaRPr lang="pt-BR" sz="1400" dirty="0">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955172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fade">
                                      <p:cBhvr>
                                        <p:cTn id="11"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p:cNvSpPr txBox="1"/>
          <p:nvPr/>
        </p:nvSpPr>
        <p:spPr>
          <a:xfrm>
            <a:off x="0" y="260648"/>
            <a:ext cx="2627784" cy="307777"/>
          </a:xfrm>
          <a:prstGeom prst="rect">
            <a:avLst/>
          </a:prstGeom>
          <a:solidFill>
            <a:schemeClr val="accent1"/>
          </a:solidFill>
        </p:spPr>
        <p:txBody>
          <a:bodyPr wrap="square" lIns="36000" rIns="36000" rtlCol="0">
            <a:spAutoFit/>
          </a:bodyPr>
          <a:lstStyle/>
          <a:p>
            <a:pPr algn="ctr"/>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Caixa/ MCMV</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32" name="Retângulo 7"/>
          <p:cNvSpPr>
            <a:spLocks noChangeArrowheads="1"/>
          </p:cNvSpPr>
          <p:nvPr/>
        </p:nvSpPr>
        <p:spPr bwMode="auto">
          <a:xfrm>
            <a:off x="251520" y="712558"/>
            <a:ext cx="8640960" cy="434252"/>
          </a:xfrm>
          <a:prstGeom prst="rect">
            <a:avLst/>
          </a:prstGeom>
          <a:noFill/>
          <a:ln w="9525">
            <a:noFill/>
            <a:miter lim="800000"/>
            <a:headEnd/>
            <a:tailEnd/>
          </a:ln>
        </p:spPr>
        <p:txBody>
          <a:bodyPr wrap="square" lIns="64291" tIns="32146" rIns="64291" bIns="32146">
            <a:spAutoFit/>
          </a:bodyPr>
          <a:lstStyle/>
          <a:p>
            <a:pPr algn="just"/>
            <a:endParaRPr lang="pt-BR" sz="1200" dirty="0">
              <a:latin typeface="Tahoma" panose="020B0604030504040204" pitchFamily="34" charset="0"/>
              <a:ea typeface="Tahoma" panose="020B0604030504040204" pitchFamily="34" charset="0"/>
              <a:cs typeface="Tahoma" panose="020B0604030504040204" pitchFamily="34" charset="0"/>
            </a:endParaRPr>
          </a:p>
          <a:p>
            <a:pPr algn="just"/>
            <a:r>
              <a:rPr lang="pt-BR" sz="1200" dirty="0">
                <a:latin typeface="Tahoma" panose="020B0604030504040204" pitchFamily="34" charset="0"/>
                <a:ea typeface="Tahoma" panose="020B0604030504040204" pitchFamily="34" charset="0"/>
                <a:cs typeface="Tahoma" panose="020B0604030504040204" pitchFamily="34" charset="0"/>
              </a:rPr>
              <a:t> </a:t>
            </a:r>
          </a:p>
        </p:txBody>
      </p:sp>
      <p:sp>
        <p:nvSpPr>
          <p:cNvPr id="14" name="CaixaDeTexto 13"/>
          <p:cNvSpPr txBox="1"/>
          <p:nvPr/>
        </p:nvSpPr>
        <p:spPr>
          <a:xfrm>
            <a:off x="2627784" y="260648"/>
            <a:ext cx="6516216" cy="307777"/>
          </a:xfrm>
          <a:prstGeom prst="rect">
            <a:avLst/>
          </a:prstGeom>
          <a:solidFill>
            <a:schemeClr val="accent2"/>
          </a:solidFill>
        </p:spPr>
        <p:txBody>
          <a:bodyPr wrap="square" rtlCol="0">
            <a:noAutofit/>
          </a:bodyPr>
          <a:lstStyle/>
          <a:p>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SGPE/ RCPM e Tabela de Garantias</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 name="Retângulo 1"/>
          <p:cNvSpPr/>
          <p:nvPr/>
        </p:nvSpPr>
        <p:spPr>
          <a:xfrm>
            <a:off x="251520" y="764704"/>
            <a:ext cx="8496944" cy="5693866"/>
          </a:xfrm>
          <a:prstGeom prst="rect">
            <a:avLst/>
          </a:prstGeom>
        </p:spPr>
        <p:txBody>
          <a:bodyPr wrap="square">
            <a:spAutoFit/>
          </a:bodyPr>
          <a:lstStyle/>
          <a:p>
            <a:r>
              <a:rPr lang="pt-BR" sz="1400" b="1" dirty="0" smtClean="0">
                <a:latin typeface="Tahoma" panose="020B0604030504040204" pitchFamily="34" charset="0"/>
                <a:ea typeface="Tahoma" panose="020B0604030504040204" pitchFamily="34" charset="0"/>
                <a:cs typeface="Tahoma" panose="020B0604030504040204" pitchFamily="34" charset="0"/>
              </a:rPr>
              <a:t>Pontos para discussão:</a:t>
            </a:r>
          </a:p>
          <a:p>
            <a:endParaRPr lang="pt-BR" sz="1400" dirty="0">
              <a:latin typeface="Tahoma" panose="020B0604030504040204" pitchFamily="34" charset="0"/>
              <a:ea typeface="Tahoma" panose="020B0604030504040204" pitchFamily="34" charset="0"/>
              <a:cs typeface="Tahoma" panose="020B0604030504040204" pitchFamily="34" charset="0"/>
            </a:endParaRPr>
          </a:p>
          <a:p>
            <a:pPr marL="285750" lvl="0" indent="-285750">
              <a:buFont typeface="Arial" panose="020B060402020202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Obrigatoriedade de contratação deste seguro pelas empresas</a:t>
            </a:r>
          </a:p>
          <a:p>
            <a:pPr marL="285750" lvl="0" indent="-285750">
              <a:buFont typeface="Arial" panose="020B060402020202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285750" lvl="0" indent="-285750">
              <a:buFont typeface="Arial" panose="020B060402020202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Início </a:t>
            </a:r>
            <a:r>
              <a:rPr lang="pt-BR" sz="1400" dirty="0">
                <a:latin typeface="Tahoma" panose="020B0604030504040204" pitchFamily="34" charset="0"/>
                <a:ea typeface="Tahoma" panose="020B0604030504040204" pitchFamily="34" charset="0"/>
                <a:cs typeface="Tahoma" panose="020B0604030504040204" pitchFamily="34" charset="0"/>
              </a:rPr>
              <a:t>do prazo de vigência do seguro na data do Habite-se, diferente do posicionamento da Caixa, ainda em discussão, quanto ao início da vigência da tabela de garantias na entrega das chaves a cada cliente.</a:t>
            </a:r>
          </a:p>
          <a:p>
            <a:pPr marL="285750" lvl="0" indent="-285750">
              <a:buFont typeface="Arial" panose="020B060402020202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285750" lvl="0" indent="-285750">
              <a:buFont typeface="Arial" panose="020B060402020202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Dúvidas </a:t>
            </a:r>
            <a:r>
              <a:rPr lang="pt-BR" sz="1400" dirty="0">
                <a:latin typeface="Tahoma" panose="020B0604030504040204" pitchFamily="34" charset="0"/>
                <a:ea typeface="Tahoma" panose="020B0604030504040204" pitchFamily="34" charset="0"/>
                <a:cs typeface="Tahoma" panose="020B0604030504040204" pitchFamily="34" charset="0"/>
              </a:rPr>
              <a:t>quanto ao processo para acionamento do seguro. Casos nos quais as empresas, a Caixa e o cliente não chegam a um acordo, que hoje acabavam em discussões judiciais podem acabar se resolvendo no âmbito do acionamento do seguro, com a negativação da empresa.</a:t>
            </a:r>
          </a:p>
          <a:p>
            <a:pPr marL="285750" lvl="0" indent="-285750">
              <a:buFont typeface="Arial" panose="020B060402020202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285750" lvl="0" indent="-285750">
              <a:buFont typeface="Arial" panose="020B060402020202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Garantia </a:t>
            </a:r>
            <a:r>
              <a:rPr lang="pt-BR" sz="1400" dirty="0">
                <a:latin typeface="Tahoma" panose="020B0604030504040204" pitchFamily="34" charset="0"/>
                <a:ea typeface="Tahoma" panose="020B0604030504040204" pitchFamily="34" charset="0"/>
                <a:cs typeface="Tahoma" panose="020B0604030504040204" pitchFamily="34" charset="0"/>
              </a:rPr>
              <a:t>pela qualidade da obra, incluindo quanto a Norma de Desempenho no cenário de empresas terceirizadas pela seguradora executarem manutenções nas obras entregues. As terceirizadas teriam que assumir a responsabilidade e a garantia dos subsistemas envolvidos na área de manutenção</a:t>
            </a:r>
            <a:r>
              <a:rPr lang="pt-BR" sz="1400" dirty="0" smtClean="0">
                <a:latin typeface="Tahoma" panose="020B0604030504040204" pitchFamily="34" charset="0"/>
                <a:ea typeface="Tahoma" panose="020B0604030504040204" pitchFamily="34" charset="0"/>
                <a:cs typeface="Tahoma" panose="020B0604030504040204" pitchFamily="34" charset="0"/>
              </a:rPr>
              <a:t>.</a:t>
            </a:r>
          </a:p>
          <a:p>
            <a:pPr marL="285750" lvl="0" indent="-285750">
              <a:buFont typeface="Arial" panose="020B060402020202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pPr lvl="0"/>
            <a:r>
              <a:rPr lang="pt-BR" sz="1400" b="1" dirty="0" smtClean="0">
                <a:latin typeface="Tahoma" panose="020B0604030504040204" pitchFamily="34" charset="0"/>
                <a:ea typeface="Tahoma" panose="020B0604030504040204" pitchFamily="34" charset="0"/>
                <a:cs typeface="Tahoma" panose="020B0604030504040204" pitchFamily="34" charset="0"/>
              </a:rPr>
              <a:t>Tabela de Garantias – Início do prazo de vigência</a:t>
            </a:r>
          </a:p>
          <a:p>
            <a:pPr lvl="0"/>
            <a:endParaRPr lang="pt-BR" sz="1400" b="1" dirty="0">
              <a:latin typeface="Tahoma" panose="020B0604030504040204" pitchFamily="34" charset="0"/>
              <a:ea typeface="Tahoma" panose="020B0604030504040204" pitchFamily="34" charset="0"/>
              <a:cs typeface="Tahoma" panose="020B0604030504040204" pitchFamily="34" charset="0"/>
            </a:endParaRPr>
          </a:p>
          <a:p>
            <a:pPr marL="285750" lvl="0" indent="-285750">
              <a:buFont typeface="Arial" panose="020B0604020202020204" pitchFamily="34" charset="0"/>
              <a:buChar char="•"/>
            </a:pPr>
            <a:r>
              <a:rPr lang="pt-BR" sz="1400" b="1" dirty="0">
                <a:latin typeface="Tahoma" panose="020B0604030504040204" pitchFamily="34" charset="0"/>
                <a:ea typeface="Tahoma" panose="020B0604030504040204" pitchFamily="34" charset="0"/>
                <a:cs typeface="Tahoma" panose="020B0604030504040204" pitchFamily="34" charset="0"/>
              </a:rPr>
              <a:t>Vícios Aparentes </a:t>
            </a:r>
            <a:r>
              <a:rPr lang="pt-BR" sz="1400" dirty="0">
                <a:latin typeface="Tahoma" panose="020B0604030504040204" pitchFamily="34" charset="0"/>
                <a:ea typeface="Tahoma" panose="020B0604030504040204" pitchFamily="34" charset="0"/>
                <a:cs typeface="Tahoma" panose="020B0604030504040204" pitchFamily="34" charset="0"/>
              </a:rPr>
              <a:t>– 90 dias de prazo de garantia contados a partir da data de vistoria de cada cliente</a:t>
            </a:r>
          </a:p>
          <a:p>
            <a:pPr marL="285750" lvl="0" indent="-285750">
              <a:buFont typeface="Arial" panose="020B0604020202020204" pitchFamily="34" charset="0"/>
              <a:buChar char="•"/>
            </a:pPr>
            <a:r>
              <a:rPr lang="pt-BR" sz="1400" b="1" dirty="0">
                <a:latin typeface="Tahoma" panose="020B0604030504040204" pitchFamily="34" charset="0"/>
                <a:ea typeface="Tahoma" panose="020B0604030504040204" pitchFamily="34" charset="0"/>
                <a:cs typeface="Tahoma" panose="020B0604030504040204" pitchFamily="34" charset="0"/>
              </a:rPr>
              <a:t>Vícios Ocultos </a:t>
            </a:r>
            <a:r>
              <a:rPr lang="pt-BR" sz="1400" dirty="0">
                <a:latin typeface="Tahoma" panose="020B0604030504040204" pitchFamily="34" charset="0"/>
                <a:ea typeface="Tahoma" panose="020B0604030504040204" pitchFamily="34" charset="0"/>
                <a:cs typeface="Tahoma" panose="020B0604030504040204" pitchFamily="34" charset="0"/>
              </a:rPr>
              <a:t>– 1, 2 ou 3 anos (de acordo com a Norma de Desempenho) contados a partir da data de entrega efetiva de cada chave a cada cliente</a:t>
            </a:r>
          </a:p>
          <a:p>
            <a:pPr marL="285750" lvl="0" indent="-285750">
              <a:buFont typeface="Arial" panose="020B0604020202020204" pitchFamily="34" charset="0"/>
              <a:buChar char="•"/>
            </a:pPr>
            <a:r>
              <a:rPr lang="pt-BR" sz="1400" b="1" dirty="0">
                <a:latin typeface="Tahoma" panose="020B0604030504040204" pitchFamily="34" charset="0"/>
                <a:ea typeface="Tahoma" panose="020B0604030504040204" pitchFamily="34" charset="0"/>
                <a:cs typeface="Tahoma" panose="020B0604030504040204" pitchFamily="34" charset="0"/>
              </a:rPr>
              <a:t>Itens de Segurança e solidez </a:t>
            </a:r>
            <a:r>
              <a:rPr lang="pt-BR" sz="1400" dirty="0">
                <a:latin typeface="Tahoma" panose="020B0604030504040204" pitchFamily="34" charset="0"/>
                <a:ea typeface="Tahoma" panose="020B0604030504040204" pitchFamily="34" charset="0"/>
                <a:cs typeface="Tahoma" panose="020B0604030504040204" pitchFamily="34" charset="0"/>
              </a:rPr>
              <a:t>– 5 anos contados a partir da data de entrega da primeira chave.</a:t>
            </a:r>
          </a:p>
          <a:p>
            <a:pPr marL="285750" lvl="0" indent="-285750">
              <a:buFont typeface="Arial" panose="020B0604020202020204" pitchFamily="34" charset="0"/>
              <a:buChar char="•"/>
            </a:pPr>
            <a:r>
              <a:rPr lang="pt-BR" sz="1400" b="1" dirty="0">
                <a:latin typeface="Tahoma" panose="020B0604030504040204" pitchFamily="34" charset="0"/>
                <a:ea typeface="Tahoma" panose="020B0604030504040204" pitchFamily="34" charset="0"/>
                <a:cs typeface="Tahoma" panose="020B0604030504040204" pitchFamily="34" charset="0"/>
              </a:rPr>
              <a:t>Para Empreendimentos do Programa MCMV Faixa 1</a:t>
            </a:r>
            <a:r>
              <a:rPr lang="pt-BR" sz="1400" dirty="0">
                <a:latin typeface="Tahoma" panose="020B0604030504040204" pitchFamily="34" charset="0"/>
                <a:ea typeface="Tahoma" panose="020B0604030504040204" pitchFamily="34" charset="0"/>
                <a:cs typeface="Tahoma" panose="020B0604030504040204" pitchFamily="34" charset="0"/>
              </a:rPr>
              <a:t> todos os prazos de garantia tem seu início de vigência na data da vistoria final da Caixa</a:t>
            </a:r>
          </a:p>
          <a:p>
            <a:pPr lvl="0"/>
            <a:endParaRPr lang="pt-BR" sz="1400"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499974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fade">
                                      <p:cBhvr>
                                        <p:cTn id="11"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p:cNvSpPr txBox="1"/>
          <p:nvPr/>
        </p:nvSpPr>
        <p:spPr>
          <a:xfrm>
            <a:off x="0" y="260648"/>
            <a:ext cx="2627784" cy="307777"/>
          </a:xfrm>
          <a:prstGeom prst="rect">
            <a:avLst/>
          </a:prstGeom>
          <a:solidFill>
            <a:schemeClr val="accent1"/>
          </a:solidFill>
        </p:spPr>
        <p:txBody>
          <a:bodyPr wrap="square" lIns="36000" rIns="36000" rtlCol="0">
            <a:spAutoFit/>
          </a:bodyPr>
          <a:lstStyle/>
          <a:p>
            <a:pPr algn="ctr"/>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Caixa/ MCMV</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32" name="Retângulo 7"/>
          <p:cNvSpPr>
            <a:spLocks noChangeArrowheads="1"/>
          </p:cNvSpPr>
          <p:nvPr/>
        </p:nvSpPr>
        <p:spPr bwMode="auto">
          <a:xfrm>
            <a:off x="251520" y="712558"/>
            <a:ext cx="8640960" cy="434252"/>
          </a:xfrm>
          <a:prstGeom prst="rect">
            <a:avLst/>
          </a:prstGeom>
          <a:noFill/>
          <a:ln w="9525">
            <a:noFill/>
            <a:miter lim="800000"/>
            <a:headEnd/>
            <a:tailEnd/>
          </a:ln>
        </p:spPr>
        <p:txBody>
          <a:bodyPr wrap="square" lIns="64291" tIns="32146" rIns="64291" bIns="32146">
            <a:spAutoFit/>
          </a:bodyPr>
          <a:lstStyle/>
          <a:p>
            <a:pPr algn="just"/>
            <a:endParaRPr lang="pt-BR" sz="1200" dirty="0">
              <a:latin typeface="Tahoma" panose="020B0604030504040204" pitchFamily="34" charset="0"/>
              <a:ea typeface="Tahoma" panose="020B0604030504040204" pitchFamily="34" charset="0"/>
              <a:cs typeface="Tahoma" panose="020B0604030504040204" pitchFamily="34" charset="0"/>
            </a:endParaRPr>
          </a:p>
          <a:p>
            <a:pPr algn="just"/>
            <a:r>
              <a:rPr lang="pt-BR" sz="1200" dirty="0">
                <a:latin typeface="Tahoma" panose="020B0604030504040204" pitchFamily="34" charset="0"/>
                <a:ea typeface="Tahoma" panose="020B0604030504040204" pitchFamily="34" charset="0"/>
                <a:cs typeface="Tahoma" panose="020B0604030504040204" pitchFamily="34" charset="0"/>
              </a:rPr>
              <a:t> </a:t>
            </a:r>
          </a:p>
        </p:txBody>
      </p:sp>
      <p:sp>
        <p:nvSpPr>
          <p:cNvPr id="14" name="CaixaDeTexto 13"/>
          <p:cNvSpPr txBox="1"/>
          <p:nvPr/>
        </p:nvSpPr>
        <p:spPr>
          <a:xfrm>
            <a:off x="2627784" y="260648"/>
            <a:ext cx="6516216" cy="307777"/>
          </a:xfrm>
          <a:prstGeom prst="rect">
            <a:avLst/>
          </a:prstGeom>
          <a:solidFill>
            <a:schemeClr val="accent2"/>
          </a:solidFill>
        </p:spPr>
        <p:txBody>
          <a:bodyPr wrap="square" rtlCol="0">
            <a:noAutofit/>
          </a:bodyPr>
          <a:lstStyle/>
          <a:p>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Código de Práticas</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0" name="Retângulo 9"/>
          <p:cNvSpPr>
            <a:spLocks noChangeArrowheads="1"/>
          </p:cNvSpPr>
          <p:nvPr/>
        </p:nvSpPr>
        <p:spPr bwMode="auto">
          <a:xfrm>
            <a:off x="251520" y="853087"/>
            <a:ext cx="8640960" cy="5235566"/>
          </a:xfrm>
          <a:prstGeom prst="rect">
            <a:avLst/>
          </a:prstGeom>
          <a:noFill/>
          <a:ln w="9525">
            <a:noFill/>
            <a:miter lim="800000"/>
            <a:headEnd/>
            <a:tailEnd/>
          </a:ln>
        </p:spPr>
        <p:txBody>
          <a:bodyPr wrap="square" lIns="64291" tIns="32146" rIns="64291" bIns="32146">
            <a:spAutoFit/>
          </a:bodyPr>
          <a:lstStyle>
            <a:defPPr>
              <a:defRPr lang="pt-B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pt-BR" sz="1400" b="1" dirty="0" smtClean="0">
                <a:latin typeface="Tahoma" panose="020B0604030504040204" pitchFamily="34" charset="0"/>
                <a:ea typeface="Tahoma" panose="020B0604030504040204" pitchFamily="34" charset="0"/>
                <a:cs typeface="Tahoma" panose="020B0604030504040204" pitchFamily="34" charset="0"/>
              </a:rPr>
              <a:t>Comentários recebidos:</a:t>
            </a:r>
          </a:p>
          <a:p>
            <a:endParaRPr lang="pt-BR" sz="1400" b="1"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pt-BR" sz="1400" b="1" dirty="0" smtClean="0">
                <a:latin typeface="Tahoma" panose="020B0604030504040204" pitchFamily="34" charset="0"/>
                <a:ea typeface="Tahoma" panose="020B0604030504040204" pitchFamily="34" charset="0"/>
                <a:cs typeface="Tahoma" panose="020B0604030504040204" pitchFamily="34" charset="0"/>
              </a:rPr>
              <a:t>Item </a:t>
            </a:r>
            <a:r>
              <a:rPr lang="pt-BR" sz="1400" b="1" dirty="0">
                <a:latin typeface="Tahoma" panose="020B0604030504040204" pitchFamily="34" charset="0"/>
                <a:ea typeface="Tahoma" panose="020B0604030504040204" pitchFamily="34" charset="0"/>
                <a:cs typeface="Tahoma" panose="020B0604030504040204" pitchFamily="34" charset="0"/>
              </a:rPr>
              <a:t>2.2</a:t>
            </a:r>
            <a:r>
              <a:rPr lang="pt-BR" sz="1400" dirty="0">
                <a:latin typeface="Tahoma" panose="020B0604030504040204" pitchFamily="34" charset="0"/>
                <a:ea typeface="Tahoma" panose="020B0604030504040204" pitchFamily="34" charset="0"/>
                <a:cs typeface="Tahoma" panose="020B0604030504040204" pitchFamily="34" charset="0"/>
              </a:rPr>
              <a:t> – remover a palavra “ambos” que está tachada na penúltima linha </a:t>
            </a:r>
          </a:p>
          <a:p>
            <a:pPr marL="285750" indent="-285750">
              <a:buFont typeface="Arial" panose="020B0604020202020204" pitchFamily="34" charset="0"/>
              <a:buChar char="•"/>
            </a:pPr>
            <a:endParaRPr lang="pt-BR" sz="1400" b="1" dirty="0" smtClean="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pt-BR" sz="1400" b="1" dirty="0" smtClean="0">
                <a:latin typeface="Tahoma" panose="020B0604030504040204" pitchFamily="34" charset="0"/>
                <a:ea typeface="Tahoma" panose="020B0604030504040204" pitchFamily="34" charset="0"/>
                <a:cs typeface="Tahoma" panose="020B0604030504040204" pitchFamily="34" charset="0"/>
              </a:rPr>
              <a:t>Item </a:t>
            </a:r>
            <a:r>
              <a:rPr lang="pt-BR" sz="1400" b="1" dirty="0">
                <a:latin typeface="Tahoma" panose="020B0604030504040204" pitchFamily="34" charset="0"/>
                <a:ea typeface="Tahoma" panose="020B0604030504040204" pitchFamily="34" charset="0"/>
                <a:cs typeface="Tahoma" panose="020B0604030504040204" pitchFamily="34" charset="0"/>
              </a:rPr>
              <a:t>2.3 </a:t>
            </a:r>
            <a:r>
              <a:rPr lang="pt-BR" sz="1400" dirty="0">
                <a:latin typeface="Tahoma" panose="020B0604030504040204" pitchFamily="34" charset="0"/>
                <a:ea typeface="Tahoma" panose="020B0604030504040204" pitchFamily="34" charset="0"/>
                <a:cs typeface="Tahoma" panose="020B0604030504040204" pitchFamily="34" charset="0"/>
              </a:rPr>
              <a:t>– vergas/</a:t>
            </a:r>
            <a:r>
              <a:rPr lang="pt-BR" sz="1400" dirty="0" err="1">
                <a:latin typeface="Tahoma" panose="020B0604030504040204" pitchFamily="34" charset="0"/>
                <a:ea typeface="Tahoma" panose="020B0604030504040204" pitchFamily="34" charset="0"/>
                <a:cs typeface="Tahoma" panose="020B0604030504040204" pitchFamily="34" charset="0"/>
              </a:rPr>
              <a:t>contravergas</a:t>
            </a:r>
            <a:r>
              <a:rPr lang="pt-BR" sz="1400" dirty="0">
                <a:latin typeface="Tahoma" panose="020B0604030504040204" pitchFamily="34" charset="0"/>
                <a:ea typeface="Tahoma" panose="020B0604030504040204" pitchFamily="34" charset="0"/>
                <a:cs typeface="Tahoma" panose="020B0604030504040204" pitchFamily="34" charset="0"/>
              </a:rPr>
              <a:t>: dependendo da localização em planta, não é possível fazer a peça 30cm maior que o vão. Sugerimos que seja retirada a medida de 30cm e que seja mencionado apenas a sobreposição do bloco nos vãos</a:t>
            </a:r>
          </a:p>
          <a:p>
            <a:pPr marL="285750" indent="-285750">
              <a:buFont typeface="Arial" panose="020B0604020202020204" pitchFamily="34" charset="0"/>
              <a:buChar char="•"/>
            </a:pPr>
            <a:endParaRPr lang="pt-BR" sz="1400" b="1" dirty="0" smtClean="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pt-BR" sz="1400" b="1" dirty="0" smtClean="0">
                <a:latin typeface="Tahoma" panose="020B0604030504040204" pitchFamily="34" charset="0"/>
                <a:ea typeface="Tahoma" panose="020B0604030504040204" pitchFamily="34" charset="0"/>
                <a:cs typeface="Tahoma" panose="020B0604030504040204" pitchFamily="34" charset="0"/>
              </a:rPr>
              <a:t>Item </a:t>
            </a:r>
            <a:r>
              <a:rPr lang="pt-BR" sz="1400" b="1" dirty="0">
                <a:latin typeface="Tahoma" panose="020B0604030504040204" pitchFamily="34" charset="0"/>
                <a:ea typeface="Tahoma" panose="020B0604030504040204" pitchFamily="34" charset="0"/>
                <a:cs typeface="Tahoma" panose="020B0604030504040204" pitchFamily="34" charset="0"/>
              </a:rPr>
              <a:t>3.3</a:t>
            </a:r>
            <a:r>
              <a:rPr lang="pt-BR" sz="1400" dirty="0">
                <a:latin typeface="Tahoma" panose="020B0604030504040204" pitchFamily="34" charset="0"/>
                <a:ea typeface="Tahoma" panose="020B0604030504040204" pitchFamily="34" charset="0"/>
                <a:cs typeface="Tahoma" panose="020B0604030504040204" pitchFamily="34" charset="0"/>
              </a:rPr>
              <a:t> – Será necessário mesmo com a NBR publicada?</a:t>
            </a:r>
          </a:p>
          <a:p>
            <a:pPr marL="285750" indent="-285750">
              <a:buFont typeface="Arial" panose="020B0604020202020204" pitchFamily="34" charset="0"/>
              <a:buChar char="•"/>
            </a:pPr>
            <a:endParaRPr lang="pt-BR" sz="1400" b="1" dirty="0" smtClean="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pt-BR" sz="1400" b="1" dirty="0" smtClean="0">
                <a:latin typeface="Tahoma" panose="020B0604030504040204" pitchFamily="34" charset="0"/>
                <a:ea typeface="Tahoma" panose="020B0604030504040204" pitchFamily="34" charset="0"/>
                <a:cs typeface="Tahoma" panose="020B0604030504040204" pitchFamily="34" charset="0"/>
              </a:rPr>
              <a:t>Item </a:t>
            </a:r>
            <a:r>
              <a:rPr lang="pt-BR" sz="1400" b="1" dirty="0">
                <a:latin typeface="Tahoma" panose="020B0604030504040204" pitchFamily="34" charset="0"/>
                <a:ea typeface="Tahoma" panose="020B0604030504040204" pitchFamily="34" charset="0"/>
                <a:cs typeface="Tahoma" panose="020B0604030504040204" pitchFamily="34" charset="0"/>
              </a:rPr>
              <a:t>3.5.2 e 3.5.3</a:t>
            </a:r>
            <a:r>
              <a:rPr lang="pt-BR" sz="1400" dirty="0">
                <a:latin typeface="Tahoma" panose="020B0604030504040204" pitchFamily="34" charset="0"/>
                <a:ea typeface="Tahoma" panose="020B0604030504040204" pitchFamily="34" charset="0"/>
                <a:cs typeface="Tahoma" panose="020B0604030504040204" pitchFamily="34" charset="0"/>
              </a:rPr>
              <a:t> – como será essa junta de estrutura entre laje e parede?</a:t>
            </a:r>
          </a:p>
          <a:p>
            <a:pPr marL="285750" indent="-285750">
              <a:buFont typeface="Arial" panose="020B0604020202020204" pitchFamily="34" charset="0"/>
              <a:buChar char="•"/>
            </a:pPr>
            <a:endParaRPr lang="pt-BR" sz="1400" b="1" dirty="0" smtClean="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pt-BR" sz="1400" b="1" dirty="0" smtClean="0">
                <a:latin typeface="Tahoma" panose="020B0604030504040204" pitchFamily="34" charset="0"/>
                <a:ea typeface="Tahoma" panose="020B0604030504040204" pitchFamily="34" charset="0"/>
                <a:cs typeface="Tahoma" panose="020B0604030504040204" pitchFamily="34" charset="0"/>
              </a:rPr>
              <a:t>Item </a:t>
            </a:r>
            <a:r>
              <a:rPr lang="pt-BR" sz="1400" b="1" dirty="0">
                <a:latin typeface="Tahoma" panose="020B0604030504040204" pitchFamily="34" charset="0"/>
                <a:ea typeface="Tahoma" panose="020B0604030504040204" pitchFamily="34" charset="0"/>
                <a:cs typeface="Tahoma" panose="020B0604030504040204" pitchFamily="34" charset="0"/>
              </a:rPr>
              <a:t>5.5.1</a:t>
            </a:r>
            <a:r>
              <a:rPr lang="pt-BR" sz="1400" dirty="0">
                <a:latin typeface="Tahoma" panose="020B0604030504040204" pitchFamily="34" charset="0"/>
                <a:ea typeface="Tahoma" panose="020B0604030504040204" pitchFamily="34" charset="0"/>
                <a:cs typeface="Tahoma" panose="020B0604030504040204" pitchFamily="34" charset="0"/>
              </a:rPr>
              <a:t> – remover o trecho “é proibido o uso de silicone. O material deve ter desempenho mínimo igual ao Poliuretano”. O documento não deve restringir materiais, e sim exigir desempenho.</a:t>
            </a:r>
          </a:p>
          <a:p>
            <a:pPr marL="285750" indent="-285750">
              <a:buFont typeface="Arial" panose="020B0604020202020204" pitchFamily="34" charset="0"/>
              <a:buChar char="•"/>
            </a:pPr>
            <a:endParaRPr lang="pt-BR" sz="1400" b="1" dirty="0" smtClean="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pt-BR" sz="1400" b="1" dirty="0" smtClean="0">
                <a:latin typeface="Tahoma" panose="020B0604030504040204" pitchFamily="34" charset="0"/>
                <a:ea typeface="Tahoma" panose="020B0604030504040204" pitchFamily="34" charset="0"/>
                <a:cs typeface="Tahoma" panose="020B0604030504040204" pitchFamily="34" charset="0"/>
              </a:rPr>
              <a:t>Item </a:t>
            </a:r>
            <a:r>
              <a:rPr lang="pt-BR" sz="1400" b="1" dirty="0">
                <a:latin typeface="Tahoma" panose="020B0604030504040204" pitchFamily="34" charset="0"/>
                <a:ea typeface="Tahoma" panose="020B0604030504040204" pitchFamily="34" charset="0"/>
                <a:cs typeface="Tahoma" panose="020B0604030504040204" pitchFamily="34" charset="0"/>
              </a:rPr>
              <a:t>5.5.2</a:t>
            </a:r>
            <a:r>
              <a:rPr lang="pt-BR" sz="1400" dirty="0">
                <a:latin typeface="Tahoma" panose="020B0604030504040204" pitchFamily="34" charset="0"/>
                <a:ea typeface="Tahoma" panose="020B0604030504040204" pitchFamily="34" charset="0"/>
                <a:cs typeface="Tahoma" panose="020B0604030504040204" pitchFamily="34" charset="0"/>
              </a:rPr>
              <a:t> – a proteção dos caixilhos não deveria ser obrigatória e sim seguir o mesmo critério da proteção de portas do item 4.4</a:t>
            </a:r>
          </a:p>
          <a:p>
            <a:pPr marL="285750" indent="-285750">
              <a:buFont typeface="Arial" panose="020B0604020202020204" pitchFamily="34" charset="0"/>
              <a:buChar char="•"/>
            </a:pPr>
            <a:endParaRPr lang="pt-BR" sz="1400" b="1" dirty="0" smtClean="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pt-BR" sz="1400" b="1" dirty="0" smtClean="0">
                <a:latin typeface="Tahoma" panose="020B0604030504040204" pitchFamily="34" charset="0"/>
                <a:ea typeface="Tahoma" panose="020B0604030504040204" pitchFamily="34" charset="0"/>
                <a:cs typeface="Tahoma" panose="020B0604030504040204" pitchFamily="34" charset="0"/>
              </a:rPr>
              <a:t>Item </a:t>
            </a:r>
            <a:r>
              <a:rPr lang="pt-BR" sz="1400" b="1" dirty="0">
                <a:latin typeface="Tahoma" panose="020B0604030504040204" pitchFamily="34" charset="0"/>
                <a:ea typeface="Tahoma" panose="020B0604030504040204" pitchFamily="34" charset="0"/>
                <a:cs typeface="Tahoma" panose="020B0604030504040204" pitchFamily="34" charset="0"/>
              </a:rPr>
              <a:t>7.4</a:t>
            </a:r>
            <a:r>
              <a:rPr lang="pt-BR" sz="1400" dirty="0">
                <a:latin typeface="Tahoma" panose="020B0604030504040204" pitchFamily="34" charset="0"/>
                <a:ea typeface="Tahoma" panose="020B0604030504040204" pitchFamily="34" charset="0"/>
                <a:cs typeface="Tahoma" panose="020B0604030504040204" pitchFamily="34" charset="0"/>
              </a:rPr>
              <a:t> – os vidros não são fixados com massa. Deve-se exigir que eles estejam devidamente fixos</a:t>
            </a:r>
          </a:p>
          <a:p>
            <a:pPr marL="285750" indent="-285750">
              <a:buFont typeface="Arial" panose="020B0604020202020204" pitchFamily="34" charset="0"/>
              <a:buChar char="•"/>
            </a:pPr>
            <a:endParaRPr lang="pt-BR" sz="1400" b="1" dirty="0" smtClean="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pt-BR" sz="1400" b="1" dirty="0" smtClean="0">
                <a:latin typeface="Tahoma" panose="020B0604030504040204" pitchFamily="34" charset="0"/>
                <a:ea typeface="Tahoma" panose="020B0604030504040204" pitchFamily="34" charset="0"/>
                <a:cs typeface="Tahoma" panose="020B0604030504040204" pitchFamily="34" charset="0"/>
              </a:rPr>
              <a:t>Item </a:t>
            </a:r>
            <a:r>
              <a:rPr lang="pt-BR" sz="1400" b="1" dirty="0">
                <a:latin typeface="Tahoma" panose="020B0604030504040204" pitchFamily="34" charset="0"/>
                <a:ea typeface="Tahoma" panose="020B0604030504040204" pitchFamily="34" charset="0"/>
                <a:cs typeface="Tahoma" panose="020B0604030504040204" pitchFamily="34" charset="0"/>
              </a:rPr>
              <a:t>9.5.3</a:t>
            </a:r>
            <a:r>
              <a:rPr lang="pt-BR" sz="1400" dirty="0">
                <a:latin typeface="Tahoma" panose="020B0604030504040204" pitchFamily="34" charset="0"/>
                <a:ea typeface="Tahoma" panose="020B0604030504040204" pitchFamily="34" charset="0"/>
                <a:cs typeface="Tahoma" panose="020B0604030504040204" pitchFamily="34" charset="0"/>
              </a:rPr>
              <a:t> – o critério é subjetivo. Deveria ser estabelecido um número mínimo de duas demãos com padrão de tinta standard</a:t>
            </a:r>
          </a:p>
          <a:p>
            <a:pPr marL="285750" indent="-285750">
              <a:buFont typeface="Arial" panose="020B0604020202020204" pitchFamily="34" charset="0"/>
              <a:buChar char="•"/>
            </a:pPr>
            <a:endParaRPr lang="pt-BR" sz="1400" b="1" dirty="0" smtClean="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pt-BR" sz="1400" b="1" dirty="0" smtClean="0">
                <a:latin typeface="Tahoma" panose="020B0604030504040204" pitchFamily="34" charset="0"/>
                <a:ea typeface="Tahoma" panose="020B0604030504040204" pitchFamily="34" charset="0"/>
                <a:cs typeface="Tahoma" panose="020B0604030504040204" pitchFamily="34" charset="0"/>
              </a:rPr>
              <a:t>Item </a:t>
            </a:r>
            <a:r>
              <a:rPr lang="pt-BR" sz="1400" b="1" dirty="0">
                <a:latin typeface="Tahoma" panose="020B0604030504040204" pitchFamily="34" charset="0"/>
                <a:ea typeface="Tahoma" panose="020B0604030504040204" pitchFamily="34" charset="0"/>
                <a:cs typeface="Tahoma" panose="020B0604030504040204" pitchFamily="34" charset="0"/>
              </a:rPr>
              <a:t>9.6.2</a:t>
            </a:r>
            <a:r>
              <a:rPr lang="pt-BR" sz="1400" dirty="0">
                <a:latin typeface="Tahoma" panose="020B0604030504040204" pitchFamily="34" charset="0"/>
                <a:ea typeface="Tahoma" panose="020B0604030504040204" pitchFamily="34" charset="0"/>
                <a:cs typeface="Tahoma" panose="020B0604030504040204" pitchFamily="34" charset="0"/>
              </a:rPr>
              <a:t> – há um “em” na primeira linha do item que está sobrando</a:t>
            </a:r>
          </a:p>
        </p:txBody>
      </p:sp>
    </p:spTree>
    <p:extLst>
      <p:ext uri="{BB962C8B-B14F-4D97-AF65-F5344CB8AC3E}">
        <p14:creationId xmlns:p14="http://schemas.microsoft.com/office/powerpoint/2010/main" val="2698557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fade">
                                      <p:cBhvr>
                                        <p:cTn id="11" dur="500"/>
                                        <p:tgtEl>
                                          <p:spTgt spid="32"/>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p:cNvSpPr txBox="1"/>
          <p:nvPr/>
        </p:nvSpPr>
        <p:spPr>
          <a:xfrm>
            <a:off x="0" y="260648"/>
            <a:ext cx="2627784" cy="307777"/>
          </a:xfrm>
          <a:prstGeom prst="rect">
            <a:avLst/>
          </a:prstGeom>
          <a:solidFill>
            <a:schemeClr val="accent1"/>
          </a:solidFill>
        </p:spPr>
        <p:txBody>
          <a:bodyPr wrap="square" lIns="36000" rIns="36000" rtlCol="0">
            <a:spAutoFit/>
          </a:bodyPr>
          <a:lstStyle/>
          <a:p>
            <a:pPr algn="ctr"/>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Caixa/ MCMV</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32" name="Retângulo 7"/>
          <p:cNvSpPr>
            <a:spLocks noChangeArrowheads="1"/>
          </p:cNvSpPr>
          <p:nvPr/>
        </p:nvSpPr>
        <p:spPr bwMode="auto">
          <a:xfrm>
            <a:off x="251520" y="712558"/>
            <a:ext cx="8640960" cy="434252"/>
          </a:xfrm>
          <a:prstGeom prst="rect">
            <a:avLst/>
          </a:prstGeom>
          <a:noFill/>
          <a:ln w="9525">
            <a:noFill/>
            <a:miter lim="800000"/>
            <a:headEnd/>
            <a:tailEnd/>
          </a:ln>
        </p:spPr>
        <p:txBody>
          <a:bodyPr wrap="square" lIns="64291" tIns="32146" rIns="64291" bIns="32146">
            <a:spAutoFit/>
          </a:bodyPr>
          <a:lstStyle/>
          <a:p>
            <a:pPr algn="just"/>
            <a:endParaRPr lang="pt-BR" sz="1200" dirty="0">
              <a:latin typeface="Tahoma" panose="020B0604030504040204" pitchFamily="34" charset="0"/>
              <a:ea typeface="Tahoma" panose="020B0604030504040204" pitchFamily="34" charset="0"/>
              <a:cs typeface="Tahoma" panose="020B0604030504040204" pitchFamily="34" charset="0"/>
            </a:endParaRPr>
          </a:p>
          <a:p>
            <a:pPr algn="just"/>
            <a:r>
              <a:rPr lang="pt-BR" sz="1200" dirty="0">
                <a:latin typeface="Tahoma" panose="020B0604030504040204" pitchFamily="34" charset="0"/>
                <a:ea typeface="Tahoma" panose="020B0604030504040204" pitchFamily="34" charset="0"/>
                <a:cs typeface="Tahoma" panose="020B0604030504040204" pitchFamily="34" charset="0"/>
              </a:rPr>
              <a:t> </a:t>
            </a:r>
          </a:p>
        </p:txBody>
      </p:sp>
      <p:sp>
        <p:nvSpPr>
          <p:cNvPr id="14" name="CaixaDeTexto 13"/>
          <p:cNvSpPr txBox="1"/>
          <p:nvPr/>
        </p:nvSpPr>
        <p:spPr>
          <a:xfrm>
            <a:off x="2627784" y="260648"/>
            <a:ext cx="6516216" cy="307777"/>
          </a:xfrm>
          <a:prstGeom prst="rect">
            <a:avLst/>
          </a:prstGeom>
          <a:solidFill>
            <a:schemeClr val="accent2"/>
          </a:solidFill>
        </p:spPr>
        <p:txBody>
          <a:bodyPr wrap="square" rtlCol="0">
            <a:noAutofit/>
          </a:bodyPr>
          <a:lstStyle/>
          <a:p>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Norma de Desempenho p/ HIS – Manual Ag. Financeiro</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0" name="Retângulo 9"/>
          <p:cNvSpPr>
            <a:spLocks noChangeArrowheads="1"/>
          </p:cNvSpPr>
          <p:nvPr/>
        </p:nvSpPr>
        <p:spPr bwMode="auto">
          <a:xfrm>
            <a:off x="251520" y="853087"/>
            <a:ext cx="8640960" cy="3512017"/>
          </a:xfrm>
          <a:prstGeom prst="rect">
            <a:avLst/>
          </a:prstGeom>
          <a:noFill/>
          <a:ln w="9525">
            <a:noFill/>
            <a:miter lim="800000"/>
            <a:headEnd/>
            <a:tailEnd/>
          </a:ln>
        </p:spPr>
        <p:txBody>
          <a:bodyPr wrap="square" lIns="64291" tIns="32146" rIns="64291" bIns="32146">
            <a:spAutoFit/>
          </a:bodyPr>
          <a:lstStyle>
            <a:defPPr>
              <a:defRPr lang="pt-B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lvl="0"/>
            <a:r>
              <a:rPr lang="pt-BR" sz="1400" dirty="0" smtClean="0">
                <a:latin typeface="Tahoma" panose="020B0604030504040204" pitchFamily="34" charset="0"/>
                <a:ea typeface="Tahoma" panose="020B0604030504040204" pitchFamily="34" charset="0"/>
                <a:cs typeface="Tahoma" panose="020B0604030504040204" pitchFamily="34" charset="0"/>
              </a:rPr>
              <a:t>Reunião de discussão do Manual do Ag. Financeiro em 30/7</a:t>
            </a:r>
          </a:p>
          <a:p>
            <a:pPr lvl="0"/>
            <a:endParaRPr lang="pt-BR" sz="1400" dirty="0">
              <a:latin typeface="Tahoma" panose="020B0604030504040204" pitchFamily="34" charset="0"/>
              <a:ea typeface="Tahoma" panose="020B0604030504040204" pitchFamily="34" charset="0"/>
              <a:cs typeface="Tahoma" panose="020B0604030504040204" pitchFamily="34" charset="0"/>
            </a:endParaRPr>
          </a:p>
          <a:p>
            <a:pPr lvl="0"/>
            <a:endParaRPr lang="pt-BR" sz="1400" dirty="0">
              <a:latin typeface="Tahoma" panose="020B0604030504040204" pitchFamily="34" charset="0"/>
              <a:ea typeface="Tahoma" panose="020B0604030504040204" pitchFamily="34" charset="0"/>
              <a:cs typeface="Tahoma" panose="020B0604030504040204" pitchFamily="34" charset="0"/>
            </a:endParaRPr>
          </a:p>
          <a:p>
            <a:pPr marL="285750" lvl="0" indent="-285750">
              <a:buFont typeface="Arial" panose="020B060402020202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Lista </a:t>
            </a:r>
            <a:r>
              <a:rPr lang="pt-BR" sz="1400" dirty="0">
                <a:latin typeface="Tahoma" panose="020B0604030504040204" pitchFamily="34" charset="0"/>
                <a:ea typeface="Tahoma" panose="020B0604030504040204" pitchFamily="34" charset="0"/>
                <a:cs typeface="Tahoma" panose="020B0604030504040204" pitchFamily="34" charset="0"/>
              </a:rPr>
              <a:t>de materiais, componentes e setores de mercado que ainda não atendam a Norma de Desempenho e/ou não forneçam os laudos técnicos completos com as especificações de </a:t>
            </a:r>
            <a:r>
              <a:rPr lang="pt-BR" sz="1400" dirty="0" smtClean="0">
                <a:latin typeface="Tahoma" panose="020B0604030504040204" pitchFamily="34" charset="0"/>
                <a:ea typeface="Tahoma" panose="020B0604030504040204" pitchFamily="34" charset="0"/>
                <a:cs typeface="Tahoma" panose="020B0604030504040204" pitchFamily="34" charset="0"/>
              </a:rPr>
              <a:t>desempenho</a:t>
            </a:r>
            <a:r>
              <a:rPr lang="pt-BR" sz="1400" dirty="0" smtClean="0">
                <a:latin typeface="Tahoma" panose="020B0604030504040204" pitchFamily="34" charset="0"/>
                <a:ea typeface="Tahoma" panose="020B0604030504040204" pitchFamily="34" charset="0"/>
                <a:cs typeface="Tahoma" panose="020B0604030504040204" pitchFamily="34" charset="0"/>
              </a:rPr>
              <a:t>.</a:t>
            </a:r>
          </a:p>
          <a:p>
            <a:pPr marL="285750" lvl="0" indent="-285750">
              <a:buFont typeface="Arial" panose="020B060402020202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285750" lvl="0" indent="-285750">
              <a:buFont typeface="Arial" panose="020B0604020202020204" pitchFamily="34" charset="0"/>
              <a:buChar char="•"/>
            </a:pPr>
            <a:r>
              <a:rPr lang="pt-BR" sz="1400" b="1" dirty="0" smtClean="0">
                <a:latin typeface="Tahoma" panose="020B0604030504040204" pitchFamily="34" charset="0"/>
                <a:ea typeface="Tahoma" panose="020B0604030504040204" pitchFamily="34" charset="0"/>
                <a:cs typeface="Tahoma" panose="020B0604030504040204" pitchFamily="34" charset="0"/>
              </a:rPr>
              <a:t>Setores enviados:</a:t>
            </a:r>
          </a:p>
          <a:p>
            <a:pPr marL="742950" lvl="1" indent="-285750">
              <a:buFont typeface="Arial" panose="020B0604020202020204" pitchFamily="34" charset="0"/>
              <a:buChar char="•"/>
            </a:pPr>
            <a:r>
              <a:rPr lang="pt-BR" sz="1400" dirty="0"/>
              <a:t>Isolantes térmico (stop </a:t>
            </a:r>
            <a:r>
              <a:rPr lang="pt-BR" sz="1400" dirty="0" err="1"/>
              <a:t>fire</a:t>
            </a:r>
            <a:r>
              <a:rPr lang="pt-BR" sz="1400" dirty="0"/>
              <a:t>); </a:t>
            </a:r>
          </a:p>
          <a:p>
            <a:pPr marL="742950" lvl="1" indent="-285750">
              <a:buFont typeface="Arial" panose="020B0604020202020204" pitchFamily="34" charset="0"/>
              <a:buChar char="•"/>
            </a:pPr>
            <a:r>
              <a:rPr lang="pt-BR" sz="1400" dirty="0"/>
              <a:t>Isolantes acústicos.</a:t>
            </a:r>
          </a:p>
          <a:p>
            <a:pPr marL="742950" lvl="1" indent="-285750">
              <a:buFont typeface="Arial" panose="020B0604020202020204" pitchFamily="34" charset="0"/>
              <a:buChar char="•"/>
            </a:pPr>
            <a:r>
              <a:rPr lang="pt-BR" sz="1400" dirty="0" smtClean="0"/>
              <a:t>Sifões </a:t>
            </a:r>
            <a:r>
              <a:rPr lang="pt-BR" sz="1400" dirty="0"/>
              <a:t>de PVC;</a:t>
            </a:r>
          </a:p>
          <a:p>
            <a:pPr marL="742950" lvl="1" indent="-285750">
              <a:buFont typeface="Arial" panose="020B0604020202020204" pitchFamily="34" charset="0"/>
              <a:buChar char="•"/>
            </a:pPr>
            <a:r>
              <a:rPr lang="pt-BR" sz="1400" dirty="0"/>
              <a:t>T</a:t>
            </a:r>
            <a:r>
              <a:rPr lang="pt-BR" sz="1400" dirty="0" smtClean="0"/>
              <a:t>anques </a:t>
            </a:r>
            <a:r>
              <a:rPr lang="pt-BR" sz="1400" dirty="0"/>
              <a:t>de área de serviço em resina; </a:t>
            </a:r>
          </a:p>
          <a:p>
            <a:pPr marL="742950" lvl="1" indent="-285750">
              <a:buFont typeface="Arial" panose="020B0604020202020204" pitchFamily="34" charset="0"/>
              <a:buChar char="•"/>
            </a:pPr>
            <a:r>
              <a:rPr lang="pt-BR" sz="1400" dirty="0"/>
              <a:t>C</a:t>
            </a:r>
            <a:r>
              <a:rPr lang="pt-BR" sz="1400" dirty="0" smtClean="0"/>
              <a:t>aixilhos </a:t>
            </a:r>
            <a:r>
              <a:rPr lang="pt-BR" sz="1400" dirty="0"/>
              <a:t>de aço (não atendem requisitos de acústica na Norma de Desempenho</a:t>
            </a:r>
          </a:p>
          <a:p>
            <a:pPr marL="285750" lvl="0" indent="-285750">
              <a:buFont typeface="Arial" panose="020B060402020202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pPr marL="285750" lvl="0" indent="-285750">
              <a:buFont typeface="Arial" panose="020B060402020202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285750" lvl="0" indent="-285750">
              <a:buFont typeface="Arial" panose="020B060402020202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Lista </a:t>
            </a:r>
            <a:r>
              <a:rPr lang="pt-BR" sz="1400" dirty="0">
                <a:latin typeface="Tahoma" panose="020B0604030504040204" pitchFamily="34" charset="0"/>
                <a:ea typeface="Tahoma" panose="020B0604030504040204" pitchFamily="34" charset="0"/>
                <a:cs typeface="Tahoma" panose="020B0604030504040204" pitchFamily="34" charset="0"/>
              </a:rPr>
              <a:t>de especificações </a:t>
            </a:r>
            <a:r>
              <a:rPr lang="pt-BR" sz="1400" dirty="0" smtClean="0">
                <a:latin typeface="Tahoma" panose="020B0604030504040204" pitchFamily="34" charset="0"/>
                <a:ea typeface="Tahoma" panose="020B0604030504040204" pitchFamily="34" charset="0"/>
                <a:cs typeface="Tahoma" panose="020B0604030504040204" pitchFamily="34" charset="0"/>
              </a:rPr>
              <a:t>de desempenho.</a:t>
            </a:r>
          </a:p>
          <a:p>
            <a:pPr marL="285750" lvl="0" indent="-285750">
              <a:buFont typeface="Arial" panose="020B060402020202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675874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fade">
                                      <p:cBhvr>
                                        <p:cTn id="11" dur="500"/>
                                        <p:tgtEl>
                                          <p:spTgt spid="32"/>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10" grpId="0"/>
    </p:bldLst>
  </p:timing>
</p:sld>
</file>

<file path=ppt/theme/theme1.xml><?xml version="1.0" encoding="utf-8"?>
<a:theme xmlns:a="http://schemas.openxmlformats.org/drawingml/2006/main" name="Sessões">
  <a:themeElements>
    <a:clrScheme name="Personalizada 1">
      <a:dk1>
        <a:srgbClr val="000000"/>
      </a:dk1>
      <a:lt1>
        <a:srgbClr val="FFFFFF"/>
      </a:lt1>
      <a:dk2>
        <a:srgbClr val="C8C8C8"/>
      </a:dk2>
      <a:lt2>
        <a:srgbClr val="F2F2F2"/>
      </a:lt2>
      <a:accent1>
        <a:srgbClr val="004D8C"/>
      </a:accent1>
      <a:accent2>
        <a:srgbClr val="6FBBE4"/>
      </a:accent2>
      <a:accent3>
        <a:srgbClr val="323232"/>
      </a:accent3>
      <a:accent4>
        <a:srgbClr val="7D7D7D"/>
      </a:accent4>
      <a:accent5>
        <a:srgbClr val="C8C8C8"/>
      </a:accent5>
      <a:accent6>
        <a:srgbClr val="F69E00"/>
      </a:accent6>
      <a:hlink>
        <a:srgbClr val="F69E00"/>
      </a:hlink>
      <a:folHlink>
        <a:srgbClr val="FFC660"/>
      </a:folHlink>
    </a:clrScheme>
    <a:fontScheme name="Tema do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42731</TotalTime>
  <Words>1228</Words>
  <Application>Microsoft Office PowerPoint</Application>
  <PresentationFormat>Apresentação na tela (4:3)</PresentationFormat>
  <Paragraphs>151</Paragraphs>
  <Slides>13</Slides>
  <Notes>2</Notes>
  <HiddenSlides>0</HiddenSlides>
  <MMClips>0</MMClips>
  <ScaleCrop>false</ScaleCrop>
  <HeadingPairs>
    <vt:vector size="6" baseType="variant">
      <vt:variant>
        <vt:lpstr>Fontes usadas</vt:lpstr>
      </vt:variant>
      <vt:variant>
        <vt:i4>8</vt:i4>
      </vt:variant>
      <vt:variant>
        <vt:lpstr>Tema</vt:lpstr>
      </vt:variant>
      <vt:variant>
        <vt:i4>1</vt:i4>
      </vt:variant>
      <vt:variant>
        <vt:lpstr>Títulos de slides</vt:lpstr>
      </vt:variant>
      <vt:variant>
        <vt:i4>13</vt:i4>
      </vt:variant>
    </vt:vector>
  </HeadingPairs>
  <TitlesOfParts>
    <vt:vector size="22" baseType="lpstr">
      <vt:lpstr>Arial</vt:lpstr>
      <vt:lpstr>Calibri</vt:lpstr>
      <vt:lpstr>Calibri Light</vt:lpstr>
      <vt:lpstr>Courier New</vt:lpstr>
      <vt:lpstr>Helvetica</vt:lpstr>
      <vt:lpstr>Symbol</vt:lpstr>
      <vt:lpstr>Tahoma</vt:lpstr>
      <vt:lpstr>Times New Roman</vt:lpstr>
      <vt:lpstr>Sessões</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BorghierhLowe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larissa.santos</dc:creator>
  <cp:lastModifiedBy>Abrainc5</cp:lastModifiedBy>
  <cp:revision>3665</cp:revision>
  <cp:lastPrinted>2014-08-22T11:18:02Z</cp:lastPrinted>
  <dcterms:created xsi:type="dcterms:W3CDTF">2009-08-13T21:08:28Z</dcterms:created>
  <dcterms:modified xsi:type="dcterms:W3CDTF">2015-08-26T22:42:37Z</dcterms:modified>
</cp:coreProperties>
</file>