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1695" r:id="rId2"/>
    <p:sldId id="1749" r:id="rId3"/>
    <p:sldId id="1736" r:id="rId4"/>
    <p:sldId id="1750" r:id="rId5"/>
    <p:sldId id="1751" r:id="rId6"/>
    <p:sldId id="1752" r:id="rId7"/>
    <p:sldId id="1756" r:id="rId8"/>
    <p:sldId id="1755" r:id="rId9"/>
    <p:sldId id="1753" r:id="rId10"/>
    <p:sldId id="1693" r:id="rId11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C"/>
    <a:srgbClr val="FF9F9F"/>
    <a:srgbClr val="FF7575"/>
    <a:srgbClr val="0055FE"/>
    <a:srgbClr val="E1E1E1"/>
    <a:srgbClr val="EBEBEB"/>
    <a:srgbClr val="DCDCDC"/>
    <a:srgbClr val="6E6E6E"/>
    <a:srgbClr val="D2D2D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68" y="66"/>
      </p:cViewPr>
      <p:guideLst>
        <p:guide orient="horz" pos="19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01/02/2016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01/02/2016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e Ses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6" cy="6857999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419916" y="6457578"/>
            <a:ext cx="6672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Distratos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┃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Janei</a:t>
            </a:r>
            <a:r>
              <a:rPr lang="pt-BR" sz="900" dirty="0" err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pt-BR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pt-BR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endParaRPr lang="en-US" sz="900" dirty="0" smtClean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aixaDeTexto 28"/>
          <p:cNvSpPr txBox="1"/>
          <p:nvPr userDrawn="1"/>
        </p:nvSpPr>
        <p:spPr>
          <a:xfrm>
            <a:off x="1" y="6494243"/>
            <a:ext cx="461962" cy="154709"/>
          </a:xfrm>
          <a:prstGeom prst="rect">
            <a:avLst/>
          </a:prstGeom>
          <a:solidFill>
            <a:srgbClr val="6FBBE4"/>
          </a:solidFill>
          <a:ln w="6350">
            <a:noFill/>
          </a:ln>
        </p:spPr>
        <p:txBody>
          <a:bodyPr wrap="square" lIns="0" tIns="0" rIns="36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8E626874-A791-4282-9848-F2F23069811C}" type="slidenum">
              <a:rPr lang="pt-BR" sz="700" b="1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sz="7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1" y="6788944"/>
            <a:ext cx="9142902" cy="69055"/>
          </a:xfrm>
          <a:prstGeom prst="rect">
            <a:avLst/>
          </a:prstGeom>
          <a:solidFill>
            <a:srgbClr val="004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7334250" y="6788944"/>
            <a:ext cx="1359694" cy="69056"/>
          </a:xfrm>
          <a:prstGeom prst="rect">
            <a:avLst/>
          </a:prstGeom>
          <a:solidFill>
            <a:srgbClr val="6FB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962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0FEC17-A72E-44D9-9604-FBA59D88AA86}" type="datetimeFigureOut">
              <a:rPr lang="pt-BR" smtClean="0"/>
              <a:t>01/02/2016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C266A8-341F-4B13-8035-4593BC73F4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2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0FEC17-A72E-44D9-9604-FBA59D88AA86}" type="datetimeFigureOut">
              <a:rPr lang="pt-BR" smtClean="0"/>
              <a:t>01/02/2016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C266A8-341F-4B13-8035-4593BC73F4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4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73" r:id="rId3"/>
    <p:sldLayoutId id="2147483697" r:id="rId4"/>
    <p:sldLayoutId id="2147483724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97919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distrato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o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desequilíbrio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Empreendimentos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imobiliários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771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9334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123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6"/>
          <p:cNvSpPr txBox="1"/>
          <p:nvPr/>
        </p:nvSpPr>
        <p:spPr>
          <a:xfrm>
            <a:off x="-1" y="4606969"/>
            <a:ext cx="9143999" cy="30777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36000" rIns="36000" rtlCol="0">
            <a:no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pt-BR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0" y="3068960"/>
            <a:ext cx="9144000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O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distrato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e o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desequilíbrio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incorporação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imobiliária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377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distrato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necessidade do equilíbrio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9602" y="794843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incorporação imobiliária é uma realização que se dá mediante o equilíbrio nas relações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isso, os recursos que entram em determinado projeto se prestam à consecução de cada empreendimento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Desta construção faz parte o Patrimônio de Afetação, a Alienação Fiduciária e o próprio caráter de irrevogabilidade e irretratabilidade da Promessa de Compra e Venda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Regrar os </a:t>
            </a:r>
            <a:r>
              <a:rPr lang="pt-BR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distratos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uma necessidade para a defesa do empreendimento, em prol do conjunto de compradores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 isso não ocorre, é o equilíbrio do sistema se vê ameaçado.</a:t>
            </a:r>
          </a:p>
        </p:txBody>
      </p:sp>
    </p:spTree>
    <p:extLst>
      <p:ext uri="{BB962C8B-B14F-4D97-AF65-F5344CB8AC3E}">
        <p14:creationId xmlns:p14="http://schemas.microsoft.com/office/powerpoint/2010/main" val="9551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distrato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custos não recuperáveis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7448" y="712956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Clr>
                <a:schemeClr val="tx1"/>
              </a:buClr>
            </a:pPr>
            <a:r>
              <a:rPr lang="pt-BR" sz="14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Ilustração do problema e de proposta pelo equilíbrio na questão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1 - Custos referentes ao serviço da venda (não recuperáveis)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Corretagem -  estimada em 5% do valor da venda do imóvel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e Propaganda do empreendimento – estimada em 5% do valor do imóvel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 conseguirmos obter dados de companhias abertas ganhamos força e credibilidade)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Assim, 10% do valor do imóvel é consumido a cada venda, não sendo recuperáveis.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uma eventual nova venda estes custos serão novamente dispendidos.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os recursos que entram em determinado projeto se prestam à consecução do empreendimento, estes novos custos de maneira geral serão suportados pelos novos clientes com aumento dos valores de venda*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*em situações especiais, como no atual cenário econômico, a empresa poderá não conseguir repassar estes custos e os arcará, com possível impacto em sua saúde financeira).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distrato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Valorização e desvalorização do imóvel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3528" y="712956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– Custos referentes à valorização ou desvalorização do imóvel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 de venda é irrevogável e irretratável. Assim, os ganhos e perdas de uma variação de valor seriam do comprador, e não da incorporadora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fato, se houver valorização, o comprador  fica com ela. Em caso de qualquer problema ou de eventual desvalorização, como no caso da atual conjuntura econômica, juntamente com a perda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força dos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contratos, o comprador desiste da venda e recorre ao distrato 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Assim, os ganhos ficam sempre com o comprador, e as perdas com a incorporadora.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desequilíbrio afeta o setor de incorporação em geral, com impacto sobre o conjunto de compradores que permaneceram no empreendimento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a revenda do imóvel, a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incorporadora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encontra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uma situação de mercado mais adversa, arcando com um prejuízo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adicional além dos valores devolvidos.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desequilíbrio deve ser quantificado e compensado.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Apesar da variação do valor desta queda, temos histórico de descontos superiores a 20% do valor do imóvel para esta revenda.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forma conservadora, consideramos aqui um valor adicional de 10% do valor do imóvel como este componente.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perda por condições de mercado – 10% do valor da venda</a:t>
            </a:r>
          </a:p>
        </p:txBody>
      </p:sp>
    </p:spTree>
    <p:extLst>
      <p:ext uri="{BB962C8B-B14F-4D97-AF65-F5344CB8AC3E}">
        <p14:creationId xmlns:p14="http://schemas.microsoft.com/office/powerpoint/2010/main" val="42553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distrato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Custos a serem ressarcidos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3528" y="712956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– Custos a serem ressarcidos à Incorporadora em caso de </a:t>
            </a:r>
            <a:r>
              <a:rPr lang="pt-BR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distratos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Assim, o distrato tem o efeito da perda de valores irrecuperáveis por serviços prestados, a alteração da destinação de recursos da obra para devoluções e a perda do valor na revenda, suportada pela incorporadora. 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mostrado, para se compensar estes efeitos e se recompor o equilíbrio nestas transações, a proposta deveria contemplar a retenção de: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Serviços Prestados não recuperáveis – 10% do valor total da venda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Perda de valor na revenda, com desequilíbrio, pelas circunstâncias indicadas – estimada de forma conservadora em 10% do valor da venda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discutido, em nome da flexibilidade e equilíbrio, podemos discutir variações sobre este número, mas esta é de fato a mecânica do negócio.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6"/>
          <p:cNvSpPr txBox="1"/>
          <p:nvPr/>
        </p:nvSpPr>
        <p:spPr>
          <a:xfrm>
            <a:off x="-1" y="4606969"/>
            <a:ext cx="9143999" cy="30777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36000" rIns="36000" rtlCol="0">
            <a:no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pt-BR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0" y="3068960"/>
            <a:ext cx="9144000" cy="5950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Riscos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das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atuais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decisões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judiciais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475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distrato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Fluxo Financeiro Empreendimento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46355"/>
              </p:ext>
            </p:extLst>
          </p:nvPr>
        </p:nvGraphicFramePr>
        <p:xfrm>
          <a:off x="11431" y="607040"/>
          <a:ext cx="8881056" cy="4047680"/>
        </p:xfrm>
        <a:graphic>
          <a:graphicData uri="http://schemas.openxmlformats.org/drawingml/2006/table">
            <a:tbl>
              <a:tblPr/>
              <a:tblGrid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46696"/>
                <a:gridCol w="276248"/>
                <a:gridCol w="217144"/>
                <a:gridCol w="246696"/>
                <a:gridCol w="24669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572000" y="2344373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Financiamento Obra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71492" y="2939232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Obra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135" y="2492896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Investimento</a:t>
            </a:r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313892" y="2492896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Vendas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 rot="16200000">
            <a:off x="7442836" y="1292533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Repasse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 rot="16200000">
            <a:off x="7453824" y="3164741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Saldo Devedor Fin.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1176267" y="2488634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Terreno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7504" y="2824360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</a:t>
            </a:r>
            <a:r>
              <a:rPr lang="pt-BR" sz="1200" dirty="0" err="1" smtClean="0"/>
              <a:t>Proj</a:t>
            </a:r>
            <a:r>
              <a:rPr lang="pt-BR" sz="1200" dirty="0" smtClean="0"/>
              <a:t>./ </a:t>
            </a:r>
            <a:r>
              <a:rPr lang="pt-BR" sz="1200" dirty="0" err="1" smtClean="0"/>
              <a:t>Aprov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223120" y="2723208"/>
            <a:ext cx="26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$ - Comercialização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4844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378027" y="1616605"/>
            <a:ext cx="276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Entradas Financeiras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4432" y="4147213"/>
            <a:ext cx="8902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Equação financeira do empreendimento tem um equilíbrio muito sensível a variações de fluxo de caixa.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Todos os valores que entram no caixa do empreendimento são direcionados para custos: Terreno, Projetos, Obra e custos do financiamento. Não há sobra de caixa na execução dos empreendimentos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</a:t>
            </a:r>
            <a:r>
              <a:rPr lang="pt-BR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distratos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alteram o equilíbrio desta equação, alterando a destinação de recursos que deveriam ir às obras para sua resolução. Se na entrega, eles impactam a capacidade da incorporadora de fazer frente aos financiamentos obtidos para a construção.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toda forma, este efeito é bastante grave e impacta as empresas e o conjunto de compradores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ruz 7"/>
          <p:cNvSpPr/>
          <p:nvPr/>
        </p:nvSpPr>
        <p:spPr>
          <a:xfrm>
            <a:off x="737828" y="1571268"/>
            <a:ext cx="485292" cy="460006"/>
          </a:xfrm>
          <a:prstGeom prst="plus">
            <a:avLst>
              <a:gd name="adj" fmla="val 3999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5576" y="3627436"/>
            <a:ext cx="470341" cy="1270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>
            <a:off x="0" y="2766640"/>
            <a:ext cx="91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-36512" y="794721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recursos de uma incorporação precisam ser protegidos, em defesa do conjunto de compradores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distrato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Burocracia excessiva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2258827" y="764704"/>
            <a:ext cx="5913573" cy="4097314"/>
            <a:chOff x="1115616" y="714194"/>
            <a:chExt cx="7033020" cy="4872941"/>
          </a:xfrm>
        </p:grpSpPr>
        <p:sp>
          <p:nvSpPr>
            <p:cNvPr id="3" name="Elipse 2"/>
            <p:cNvSpPr/>
            <p:nvPr/>
          </p:nvSpPr>
          <p:spPr>
            <a:xfrm>
              <a:off x="2976968" y="2211329"/>
              <a:ext cx="3024336" cy="1584176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Incorporadora</a:t>
              </a:r>
            </a:p>
          </p:txBody>
        </p:sp>
        <p:sp>
          <p:nvSpPr>
            <p:cNvPr id="4" name="Elipse 3"/>
            <p:cNvSpPr/>
            <p:nvPr/>
          </p:nvSpPr>
          <p:spPr>
            <a:xfrm>
              <a:off x="1992044" y="4016384"/>
              <a:ext cx="1061839" cy="10618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989365" y="4587593"/>
              <a:ext cx="999542" cy="999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027813" y="4007244"/>
              <a:ext cx="1080120" cy="1080120"/>
            </a:xfrm>
            <a:prstGeom prst="ellipse">
              <a:avLst/>
            </a:prstGeom>
            <a:solidFill>
              <a:srgbClr val="FF75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cxnSp>
          <p:nvCxnSpPr>
            <p:cNvPr id="6" name="Conector de seta reta 5"/>
            <p:cNvCxnSpPr>
              <a:stCxn id="3" idx="3"/>
              <a:endCxn id="4" idx="7"/>
            </p:cNvCxnSpPr>
            <p:nvPr/>
          </p:nvCxnSpPr>
          <p:spPr>
            <a:xfrm flipH="1">
              <a:off x="2898380" y="3563508"/>
              <a:ext cx="521492" cy="6083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3" idx="4"/>
              <a:endCxn id="8" idx="0"/>
            </p:cNvCxnSpPr>
            <p:nvPr/>
          </p:nvCxnSpPr>
          <p:spPr>
            <a:xfrm>
              <a:off x="4489136" y="3795505"/>
              <a:ext cx="0" cy="7920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3" idx="5"/>
              <a:endCxn id="9" idx="1"/>
            </p:cNvCxnSpPr>
            <p:nvPr/>
          </p:nvCxnSpPr>
          <p:spPr>
            <a:xfrm>
              <a:off x="5558400" y="3563508"/>
              <a:ext cx="627593" cy="6019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2013355" y="959841"/>
              <a:ext cx="1061839" cy="10618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4010676" y="714194"/>
              <a:ext cx="999542" cy="999542"/>
            </a:xfrm>
            <a:prstGeom prst="ellipse">
              <a:avLst/>
            </a:prstGeom>
            <a:solidFill>
              <a:srgbClr val="FF75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6049124" y="950701"/>
              <a:ext cx="1080120" cy="1080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1115616" y="2470354"/>
              <a:ext cx="1061839" cy="1061839"/>
            </a:xfrm>
            <a:prstGeom prst="ellipse">
              <a:avLst/>
            </a:prstGeom>
            <a:solidFill>
              <a:srgbClr val="FF75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7086797" y="2470353"/>
              <a:ext cx="1061839" cy="10618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SPE</a:t>
              </a:r>
            </a:p>
          </p:txBody>
        </p:sp>
        <p:cxnSp>
          <p:nvCxnSpPr>
            <p:cNvPr id="36" name="Conector de seta reta 35"/>
            <p:cNvCxnSpPr>
              <a:stCxn id="3" idx="1"/>
              <a:endCxn id="30" idx="5"/>
            </p:cNvCxnSpPr>
            <p:nvPr/>
          </p:nvCxnSpPr>
          <p:spPr>
            <a:xfrm flipH="1" flipV="1">
              <a:off x="2919691" y="1866177"/>
              <a:ext cx="500181" cy="577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3" idx="2"/>
              <a:endCxn id="34" idx="6"/>
            </p:cNvCxnSpPr>
            <p:nvPr/>
          </p:nvCxnSpPr>
          <p:spPr>
            <a:xfrm flipH="1" flipV="1">
              <a:off x="2177455" y="3001274"/>
              <a:ext cx="799513" cy="21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3" idx="6"/>
              <a:endCxn id="35" idx="2"/>
            </p:cNvCxnSpPr>
            <p:nvPr/>
          </p:nvCxnSpPr>
          <p:spPr>
            <a:xfrm flipV="1">
              <a:off x="6001304" y="3001273"/>
              <a:ext cx="1085493" cy="2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3" idx="7"/>
              <a:endCxn id="33" idx="3"/>
            </p:cNvCxnSpPr>
            <p:nvPr/>
          </p:nvCxnSpPr>
          <p:spPr>
            <a:xfrm flipV="1">
              <a:off x="5558400" y="1872641"/>
              <a:ext cx="648904" cy="570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" idx="0"/>
              <a:endCxn id="31" idx="4"/>
            </p:cNvCxnSpPr>
            <p:nvPr/>
          </p:nvCxnSpPr>
          <p:spPr>
            <a:xfrm flipV="1">
              <a:off x="4489136" y="1713736"/>
              <a:ext cx="21311" cy="4975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61"/>
          <p:cNvSpPr/>
          <p:nvPr/>
        </p:nvSpPr>
        <p:spPr>
          <a:xfrm>
            <a:off x="0" y="5301208"/>
            <a:ext cx="9144000" cy="738664"/>
          </a:xfrm>
          <a:prstGeom prst="rect">
            <a:avLst/>
          </a:prstGeom>
          <a:solidFill>
            <a:srgbClr val="004D8C"/>
          </a:solidFill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elevado aumento dos </a:t>
            </a:r>
            <a:r>
              <a:rPr lang="pt-BR" sz="1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distratos</a:t>
            </a:r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altera a necessidade de caixa de diversos empreendimentos de uma incorporadora, podendo impactar o conjunto de seus empreendimentos  </a:t>
            </a:r>
            <a:r>
              <a:rPr lang="pt-BR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afetar </a:t>
            </a:r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conjunto de seus compradores</a:t>
            </a:r>
          </a:p>
        </p:txBody>
      </p:sp>
      <p:grpSp>
        <p:nvGrpSpPr>
          <p:cNvPr id="74" name="Grupo 73"/>
          <p:cNvGrpSpPr/>
          <p:nvPr/>
        </p:nvGrpSpPr>
        <p:grpSpPr>
          <a:xfrm>
            <a:off x="179512" y="3199328"/>
            <a:ext cx="2736304" cy="1676817"/>
            <a:chOff x="179512" y="3582000"/>
            <a:chExt cx="2736304" cy="1676817"/>
          </a:xfrm>
        </p:grpSpPr>
        <p:sp>
          <p:nvSpPr>
            <p:cNvPr id="67" name="Retângulo 66"/>
            <p:cNvSpPr/>
            <p:nvPr/>
          </p:nvSpPr>
          <p:spPr>
            <a:xfrm>
              <a:off x="179512" y="3984294"/>
              <a:ext cx="504056" cy="297770"/>
            </a:xfrm>
            <a:prstGeom prst="rect">
              <a:avLst/>
            </a:prstGeom>
            <a:gradFill flip="none" rotWithShape="1">
              <a:gsLst>
                <a:gs pos="24000">
                  <a:srgbClr val="FF9F9F"/>
                </a:gs>
                <a:gs pos="100000">
                  <a:srgbClr val="FF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5576" y="4005064"/>
              <a:ext cx="1728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SPE c/ caixa negativo</a:t>
              </a:r>
              <a:endParaRPr lang="pt-BR" sz="1200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179512" y="4392633"/>
              <a:ext cx="504056" cy="297770"/>
            </a:xfrm>
            <a:prstGeom prst="rect">
              <a:avLst/>
            </a:prstGeom>
            <a:solidFill>
              <a:srgbClr val="004D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755576" y="4413403"/>
              <a:ext cx="1728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SPE saudável</a:t>
              </a:r>
              <a:endParaRPr lang="pt-BR" sz="1200" dirty="0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179512" y="4831822"/>
              <a:ext cx="504056" cy="29777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755576" y="4797152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Incorporadora perdendo capacidade de investimento</a:t>
              </a:r>
              <a:endParaRPr lang="pt-BR" sz="12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179512" y="3582000"/>
              <a:ext cx="1728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Legenda:</a:t>
              </a:r>
              <a:endParaRPr lang="pt-B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1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ões">
  <a:themeElements>
    <a:clrScheme name="Personalizada 1">
      <a:dk1>
        <a:srgbClr val="000000"/>
      </a:dk1>
      <a:lt1>
        <a:srgbClr val="FFFFFF"/>
      </a:lt1>
      <a:dk2>
        <a:srgbClr val="C8C8C8"/>
      </a:dk2>
      <a:lt2>
        <a:srgbClr val="F2F2F2"/>
      </a:lt2>
      <a:accent1>
        <a:srgbClr val="004D8C"/>
      </a:accent1>
      <a:accent2>
        <a:srgbClr val="6FBBE4"/>
      </a:accent2>
      <a:accent3>
        <a:srgbClr val="323232"/>
      </a:accent3>
      <a:accent4>
        <a:srgbClr val="7D7D7D"/>
      </a:accent4>
      <a:accent5>
        <a:srgbClr val="C8C8C8"/>
      </a:accent5>
      <a:accent6>
        <a:srgbClr val="F69E00"/>
      </a:accent6>
      <a:hlink>
        <a:srgbClr val="F69E00"/>
      </a:hlink>
      <a:folHlink>
        <a:srgbClr val="FFC660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45168</TotalTime>
  <Words>873</Words>
  <Application>Microsoft Office PowerPoint</Application>
  <PresentationFormat>Apresentação na tela (4:3)</PresentationFormat>
  <Paragraphs>389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Tahoma</vt:lpstr>
      <vt:lpstr>Sessões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3820</cp:revision>
  <cp:lastPrinted>2015-09-10T13:43:43Z</cp:lastPrinted>
  <dcterms:created xsi:type="dcterms:W3CDTF">2009-08-13T21:08:28Z</dcterms:created>
  <dcterms:modified xsi:type="dcterms:W3CDTF">2016-02-01T11:30:27Z</dcterms:modified>
</cp:coreProperties>
</file>