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1695" r:id="rId2"/>
    <p:sldId id="1749" r:id="rId3"/>
    <p:sldId id="1736" r:id="rId4"/>
    <p:sldId id="1779" r:id="rId5"/>
    <p:sldId id="1780" r:id="rId6"/>
    <p:sldId id="1799" r:id="rId7"/>
    <p:sldId id="1782" r:id="rId8"/>
    <p:sldId id="1803" r:id="rId9"/>
    <p:sldId id="1804" r:id="rId10"/>
    <p:sldId id="1805" r:id="rId11"/>
    <p:sldId id="1806" r:id="rId12"/>
    <p:sldId id="1788" r:id="rId13"/>
    <p:sldId id="1785" r:id="rId14"/>
    <p:sldId id="1786" r:id="rId15"/>
    <p:sldId id="1787" r:id="rId16"/>
    <p:sldId id="1789" r:id="rId1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FE"/>
    <a:srgbClr val="004D8C"/>
    <a:srgbClr val="E1E1E1"/>
    <a:srgbClr val="EBEBEB"/>
    <a:srgbClr val="DCDCDC"/>
    <a:srgbClr val="6E6E6E"/>
    <a:srgbClr val="D2D2D2"/>
    <a:srgbClr val="CDCDCD"/>
    <a:srgbClr val="C8C8C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8" y="66"/>
      </p:cViewPr>
      <p:guideLst>
        <p:guide orient="horz" pos="19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Receitas Tributárias SP - 2014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Plan1!$H$6</c:f>
              <c:strCache>
                <c:ptCount val="1"/>
                <c:pt idx="0">
                  <c:v>ISS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Plan1!$I$6</c:f>
              <c:numCache>
                <c:formatCode>General</c:formatCode>
                <c:ptCount val="1"/>
                <c:pt idx="0">
                  <c:v>11.4</c:v>
                </c:pt>
              </c:numCache>
            </c:numRef>
          </c:val>
        </c:ser>
        <c:ser>
          <c:idx val="1"/>
          <c:order val="1"/>
          <c:tx>
            <c:strRef>
              <c:f>Plan1!$H$7</c:f>
              <c:strCache>
                <c:ptCount val="1"/>
                <c:pt idx="0">
                  <c:v>IPTU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Plan1!$I$7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Plan1!$H$8</c:f>
              <c:strCache>
                <c:ptCount val="1"/>
                <c:pt idx="0">
                  <c:v>ITBI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Plan1!$I$8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</c:ser>
        <c:ser>
          <c:idx val="3"/>
          <c:order val="3"/>
          <c:tx>
            <c:strRef>
              <c:f>Plan1!$H$9</c:f>
              <c:strCache>
                <c:ptCount val="1"/>
                <c:pt idx="0">
                  <c:v>Outros Impostos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Plan1!$I$9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45183344"/>
        <c:axId val="445181384"/>
      </c:barChart>
      <c:catAx>
        <c:axId val="44518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5181384"/>
        <c:crosses val="autoZero"/>
        <c:auto val="1"/>
        <c:lblAlgn val="ctr"/>
        <c:lblOffset val="100"/>
        <c:noMultiLvlLbl val="0"/>
      </c:catAx>
      <c:valAx>
        <c:axId val="445181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518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Receitas Tributárias RJ - 2014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'Plan1 (2)'!$H$6</c:f>
              <c:strCache>
                <c:ptCount val="1"/>
                <c:pt idx="0">
                  <c:v>ISS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'Plan1 (2)'!$I$5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'Plan1 (2)'!$I$6</c:f>
              <c:numCache>
                <c:formatCode>General</c:formatCode>
                <c:ptCount val="1"/>
                <c:pt idx="0">
                  <c:v>5.4</c:v>
                </c:pt>
              </c:numCache>
            </c:numRef>
          </c:val>
        </c:ser>
        <c:ser>
          <c:idx val="1"/>
          <c:order val="1"/>
          <c:tx>
            <c:strRef>
              <c:f>'Plan1 (2)'!$H$7</c:f>
              <c:strCache>
                <c:ptCount val="1"/>
                <c:pt idx="0">
                  <c:v>IPTU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'Plan1 (2)'!$I$5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'Plan1 (2)'!$I$7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'Plan1 (2)'!$H$8</c:f>
              <c:strCache>
                <c:ptCount val="1"/>
                <c:pt idx="0">
                  <c:v>ITBI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'Plan1 (2)'!$I$5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'Plan1 (2)'!$I$8</c:f>
              <c:numCache>
                <c:formatCode>General</c:formatCode>
                <c:ptCount val="1"/>
                <c:pt idx="0">
                  <c:v>0.7</c:v>
                </c:pt>
              </c:numCache>
            </c:numRef>
          </c:val>
        </c:ser>
        <c:ser>
          <c:idx val="3"/>
          <c:order val="3"/>
          <c:tx>
            <c:strRef>
              <c:f>'Plan1 (2)'!$H$9</c:f>
              <c:strCache>
                <c:ptCount val="1"/>
                <c:pt idx="0">
                  <c:v>Outros Impostos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'Plan1 (2)'!$I$5</c:f>
              <c:strCache>
                <c:ptCount val="1"/>
                <c:pt idx="0">
                  <c:v>R$ (em bilhões)</c:v>
                </c:pt>
              </c:strCache>
            </c:strRef>
          </c:cat>
          <c:val>
            <c:numRef>
              <c:f>'Plan1 (2)'!$I$9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45180992"/>
        <c:axId val="445177072"/>
      </c:barChart>
      <c:catAx>
        <c:axId val="44518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5177072"/>
        <c:crosses val="autoZero"/>
        <c:auto val="1"/>
        <c:lblAlgn val="ctr"/>
        <c:lblOffset val="100"/>
        <c:noMultiLvlLbl val="0"/>
      </c:catAx>
      <c:valAx>
        <c:axId val="44517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518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01/02/2016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01/02/2016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e Ses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6" cy="6857999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419916" y="6457578"/>
            <a:ext cx="6672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Estudo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Burocracia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┃4</a:t>
            </a:r>
            <a:r>
              <a:rPr lang="pt-BR" sz="9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Novembro de 2015</a:t>
            </a:r>
            <a:endParaRPr lang="en-US" sz="900" dirty="0" smtClean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aixaDeTexto 28"/>
          <p:cNvSpPr txBox="1"/>
          <p:nvPr userDrawn="1"/>
        </p:nvSpPr>
        <p:spPr>
          <a:xfrm>
            <a:off x="1" y="6494243"/>
            <a:ext cx="461962" cy="154709"/>
          </a:xfrm>
          <a:prstGeom prst="rect">
            <a:avLst/>
          </a:prstGeom>
          <a:solidFill>
            <a:srgbClr val="6FBBE4"/>
          </a:solidFill>
          <a:ln w="6350">
            <a:noFill/>
          </a:ln>
        </p:spPr>
        <p:txBody>
          <a:bodyPr wrap="square" lIns="0" tIns="0" rIns="36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8E626874-A791-4282-9848-F2F23069811C}" type="slidenum">
              <a:rPr lang="pt-BR" sz="700" b="1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sz="7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1" y="6788944"/>
            <a:ext cx="9142902" cy="69055"/>
          </a:xfrm>
          <a:prstGeom prst="rect">
            <a:avLst/>
          </a:prstGeom>
          <a:solidFill>
            <a:srgbClr val="004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7334250" y="6788944"/>
            <a:ext cx="1359694" cy="69056"/>
          </a:xfrm>
          <a:prstGeom prst="rect">
            <a:avLst/>
          </a:prstGeom>
          <a:solidFill>
            <a:srgbClr val="6FB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9627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" y="0"/>
            <a:ext cx="914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0FEC17-A72E-44D9-9604-FBA59D88AA86}" type="datetimeFigureOut">
              <a:rPr lang="pt-BR" smtClean="0"/>
              <a:t>01/02/2016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C266A8-341F-4B13-8035-4593BC73F4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2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0FEC17-A72E-44D9-9604-FBA59D88AA86}" type="datetimeFigureOut">
              <a:rPr lang="pt-BR" smtClean="0"/>
              <a:t>01/02/2016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C266A8-341F-4B13-8035-4593BC73F4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4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73" r:id="rId3"/>
    <p:sldLayoutId id="2147483697" r:id="rId4"/>
    <p:sldLayoutId id="2147483724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97919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Estudo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Burocracia┃Prefeitos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771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836712"/>
            <a:ext cx="864096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 nos municípios: o ganho na arrecadação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268645" y="2204864"/>
            <a:ext cx="8944302" cy="2253623"/>
            <a:chOff x="268645" y="2687545"/>
            <a:chExt cx="8944302" cy="2253623"/>
          </a:xfrm>
        </p:grpSpPr>
        <p:sp>
          <p:nvSpPr>
            <p:cNvPr id="32" name="Retângulo 7"/>
            <p:cNvSpPr>
              <a:spLocks noChangeArrowheads="1"/>
            </p:cNvSpPr>
            <p:nvPr/>
          </p:nvSpPr>
          <p:spPr bwMode="auto">
            <a:xfrm>
              <a:off x="268645" y="2687545"/>
              <a:ext cx="8640960" cy="434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291" tIns="32146" rIns="64291" bIns="32146">
              <a:spAutoFit/>
            </a:bodyPr>
            <a:lstStyle/>
            <a:p>
              <a:pPr algn="just"/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268645" y="4869325"/>
              <a:ext cx="86238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819896" y="4795813"/>
              <a:ext cx="142569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 rot="19129649">
              <a:off x="500971" y="3741048"/>
              <a:ext cx="1842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Compra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terreno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ITBI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517626" y="4788965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 rot="19129649">
              <a:off x="2054816" y="3223155"/>
              <a:ext cx="3089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Aprovações / Licenciamento /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Lançamento </a:t>
              </a:r>
              <a:endParaRPr lang="pt-B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ISS</a:t>
              </a: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Pagamento de Outorga Onerosa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 rot="19129649">
              <a:off x="3951191" y="3832534"/>
              <a:ext cx="1723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Construção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ISS</a:t>
              </a:r>
            </a:p>
            <a:p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211348" y="4797152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 rot="19129649">
              <a:off x="5557878" y="3586521"/>
              <a:ext cx="2322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Habite-se / Repasse</a:t>
              </a: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Recolhimento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ITBI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 IPTU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905070" y="4791183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 rot="19129649">
              <a:off x="7229810" y="3517906"/>
              <a:ext cx="198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Uso do imóvel </a:t>
              </a:r>
              <a:endParaRPr lang="pt-B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ISS - 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serviços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 condomínio 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7621008" y="4782864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Retângulo 35"/>
          <p:cNvSpPr/>
          <p:nvPr/>
        </p:nvSpPr>
        <p:spPr>
          <a:xfrm>
            <a:off x="3579243" y="1032991"/>
            <a:ext cx="2000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Linha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construção</a:t>
            </a:r>
          </a:p>
        </p:txBody>
      </p:sp>
    </p:spTree>
    <p:extLst>
      <p:ext uri="{BB962C8B-B14F-4D97-AF65-F5344CB8AC3E}">
        <p14:creationId xmlns:p14="http://schemas.microsoft.com/office/powerpoint/2010/main" val="30039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836712"/>
            <a:ext cx="864096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 na arrecadação do município em 2014</a:t>
            </a: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gestão mais efetiva com mais transparência e recursos 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Receitas tributárias –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38% das receitas principais de São Paulo – R$9,1 bilhões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Preponderância de ITBI, IPTU e ISS - impactos diretos na arrecadação e antecipação destes tributos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 nos municípios: o ganho na arrecadação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146519"/>
              </p:ext>
            </p:extLst>
          </p:nvPr>
        </p:nvGraphicFramePr>
        <p:xfrm>
          <a:off x="316234" y="2300288"/>
          <a:ext cx="8288214" cy="294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81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Propostas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para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plano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de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governo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19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Propostas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Licenciamento: o ganho da população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836712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Liderança do candidato em questão sensível para a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população e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 para a governabilidade do município</a:t>
            </a: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Desburocratização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inclusão social e desenvolvimento econômico para as cidades.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simplificado para apresentação e análise: 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Proximidade com o cidadão</a:t>
            </a: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Transparência e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agilidade -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fiscalização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eficaz, com controles e punições adequados </a:t>
            </a: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Liberação e agilização na arrecadação de tributos</a:t>
            </a:r>
          </a:p>
        </p:txBody>
      </p:sp>
    </p:spTree>
    <p:extLst>
      <p:ext uri="{BB962C8B-B14F-4D97-AF65-F5344CB8AC3E}">
        <p14:creationId xmlns:p14="http://schemas.microsoft.com/office/powerpoint/2010/main" val="5404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Propostas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Licenciamento: o ganho do município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7380" y="712558"/>
            <a:ext cx="864096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Desburocratização dos processos atrai investimentos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Menos incerteza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Retornos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 rápidos e previsíveis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atratividade para os projetos</a:t>
            </a: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isso, ela provoca o aumento da atividade econômica no município. Efeitos disso: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fluxo financeiro e maior renda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Geração de empregos na construção e operação dos empreendimentos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arrecadação de tributos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Impactos diretos – antecipação de ISS e IPTU; aumento de arrecadação no IPTU</a:t>
            </a: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Impactos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indiretos – ocupação e funcionamento do imóvel – ISS, ICMS</a:t>
            </a: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Impactos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economia – geração de empregos, atração de investimentos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Licenciamento: os principais pontos para avanços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836712"/>
            <a:ext cx="864096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pontos básicos para inclusão no Plano de Governo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Simplificação regulatória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declaratório: responsabilidade do proponente e foco na fiscalização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informatização e de controle dos processos de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licenciamento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Balcão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Único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diretrizes e licenciamentos -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entrada única, apreciação de forma colegiada e prazo para manifestação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Clareza e auto aplicação das regras de contrapartidas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Bandeira da ABRAINC e da sociedade em geral 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9334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697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custo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da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burocracia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no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imóvel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377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Burocracia excessiva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04460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impacto no segmento imobiliário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–desperdício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18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bilhōes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reais por ano </a:t>
            </a: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recai sobre os compradores e sobre a sociedade em geral 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até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 do valor da venda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cada imóvel no Brasil viria desta burocracia. </a:t>
            </a: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Prazos de consecução dos projetos, em média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 meses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maiores do que seria necessário</a:t>
            </a: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processos das prefeituras são focais -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destes efeitos se referem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aprovações e licenciamentos</a:t>
            </a: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os avanços na burocracia dos licenciamentos, as prefeituras devem ser as maiores beneficiárias, com os seguintes efeitos:</a:t>
            </a: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Atendimento da demanda da sociedade por transparência e agilidade, </a:t>
            </a:r>
          </a:p>
          <a:p>
            <a:pPr marL="638175" lvl="2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Promoção do desenvolvimento e a inclusão </a:t>
            </a:r>
          </a:p>
          <a:p>
            <a:pPr marL="638175" lvl="2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 e antecipação de arrecadação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0"/>
              </a:spcBef>
              <a:buClr>
                <a:schemeClr val="tx1"/>
              </a:buClr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Aft>
                <a:spcPts val="0"/>
              </a:spcAft>
            </a:pPr>
            <a:endParaRPr lang="pt-BR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Município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de São Paulo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591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São Paulo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Estimativa do custo da burocracia no município em 2014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104460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excesso de burocracia – impacto no Município de São Paulo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Lançamentos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Residenciais Verticais e Horizontais - Cidade S. Paulo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VGV potencial lançado em 2014: R$19,6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bilhões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VGV vendido em 2014: R$11,6 bilhões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3933056"/>
            <a:ext cx="914400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Estimativa do custo da burocracia pago pelos paulistanos em 2014 </a:t>
            </a:r>
            <a:endParaRPr lang="pt-BR" sz="1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 do valor de vendas:</a:t>
            </a:r>
          </a:p>
          <a:p>
            <a:pPr algn="ctr"/>
            <a:endParaRPr lang="pt-BR" sz="20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R$1,4 bilhões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 valor é custeado hoje pela população do município </a:t>
            </a:r>
            <a:endParaRPr lang="pt-BR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836712"/>
            <a:ext cx="864096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lvl="2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 nos municípios: o ganho na arrecadação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268645" y="2204864"/>
            <a:ext cx="8944302" cy="2253623"/>
            <a:chOff x="268645" y="2687545"/>
            <a:chExt cx="8944302" cy="2253623"/>
          </a:xfrm>
        </p:grpSpPr>
        <p:sp>
          <p:nvSpPr>
            <p:cNvPr id="32" name="Retângulo 7"/>
            <p:cNvSpPr>
              <a:spLocks noChangeArrowheads="1"/>
            </p:cNvSpPr>
            <p:nvPr/>
          </p:nvSpPr>
          <p:spPr bwMode="auto">
            <a:xfrm>
              <a:off x="268645" y="2687545"/>
              <a:ext cx="8640960" cy="434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291" tIns="32146" rIns="64291" bIns="32146">
              <a:spAutoFit/>
            </a:bodyPr>
            <a:lstStyle/>
            <a:p>
              <a:pPr algn="just"/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268645" y="4869325"/>
              <a:ext cx="86238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819896" y="4795813"/>
              <a:ext cx="142569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 rot="19129649">
              <a:off x="500971" y="3741048"/>
              <a:ext cx="1842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Compra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terreno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ITBI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517626" y="4788965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 rot="19129649">
              <a:off x="2054816" y="3223155"/>
              <a:ext cx="3089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Aprovações / Licenciamento /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Lançamento </a:t>
              </a:r>
              <a:endParaRPr lang="pt-B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ISS</a:t>
              </a: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Pagamento de Outorga Onerosa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 rot="19129649">
              <a:off x="3951191" y="3832534"/>
              <a:ext cx="1723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Construção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ISS</a:t>
              </a:r>
            </a:p>
            <a:p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211348" y="4797152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 rot="19129649">
              <a:off x="5557878" y="3586521"/>
              <a:ext cx="2322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Habite-se / Repasse</a:t>
              </a: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Recolhimento de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ITBI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 IPTU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905070" y="4791183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 rot="19129649">
              <a:off x="7229810" y="3517906"/>
              <a:ext cx="198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Uso do imóvel </a:t>
              </a:r>
              <a:endParaRPr lang="pt-B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Recolhimento de ISS - </a:t>
              </a:r>
            </a:p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</a:t>
              </a:r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serviços </a:t>
              </a:r>
              <a:r>
                <a:rPr lang="pt-BR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 condomínio </a:t>
              </a:r>
              <a:endPara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7621008" y="4782864"/>
              <a:ext cx="144016" cy="14401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Retângulo 35"/>
          <p:cNvSpPr/>
          <p:nvPr/>
        </p:nvSpPr>
        <p:spPr>
          <a:xfrm>
            <a:off x="3579243" y="1032991"/>
            <a:ext cx="2000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Linha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construção</a:t>
            </a:r>
          </a:p>
        </p:txBody>
      </p:sp>
    </p:spTree>
    <p:extLst>
      <p:ext uri="{BB962C8B-B14F-4D97-AF65-F5344CB8AC3E}">
        <p14:creationId xmlns:p14="http://schemas.microsoft.com/office/powerpoint/2010/main" val="15213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836712"/>
            <a:ext cx="864096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 na arrecadação do município em 2014</a:t>
            </a: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spcBef>
                <a:spcPts val="60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gestão mais efetiva com mais transparência e recursos 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Receitas tributárias –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51% das receitas principais de São Paulo – R$20,6 bilhões</a:t>
            </a: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lvl="1" indent="-180975">
              <a:spcBef>
                <a:spcPts val="60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Preponderância de ITBI, IPTU e ISS - impactos diretos na arrecadação e antecipação destes tributos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da Burocracia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Licenciamento nos municípios: o ganho na arrecadação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13085"/>
              </p:ext>
            </p:extLst>
          </p:nvPr>
        </p:nvGraphicFramePr>
        <p:xfrm>
          <a:off x="316234" y="2300287"/>
          <a:ext cx="8576246" cy="304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6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6"/>
          <p:cNvSpPr txBox="1"/>
          <p:nvPr/>
        </p:nvSpPr>
        <p:spPr>
          <a:xfrm>
            <a:off x="-1" y="4606969"/>
            <a:ext cx="9143999" cy="30777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36000" rIns="36000" rtlCol="0">
            <a:no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pt-BR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0" y="3068960"/>
            <a:ext cx="9144000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O </a:t>
            </a:r>
            <a:r>
              <a:rPr lang="en-US" sz="3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Município</a:t>
            </a:r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 charset="0"/>
              </a:rPr>
              <a:t> do Rio de Janeiro</a:t>
            </a: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218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60648"/>
            <a:ext cx="262778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</a:t>
            </a:r>
            <a:endParaRPr lang="pt-BR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 7"/>
          <p:cNvSpPr>
            <a:spLocks noChangeArrowheads="1"/>
          </p:cNvSpPr>
          <p:nvPr/>
        </p:nvSpPr>
        <p:spPr bwMode="auto">
          <a:xfrm>
            <a:off x="251520" y="712558"/>
            <a:ext cx="8640960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27784" y="260648"/>
            <a:ext cx="651621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Estimativa do custo da burocracia no município em 2014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104460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excesso de burocracia – impacto no Município do Rio de Janeiro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Lançamentos 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Residenciais Verticais e Horizontais - Cidade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VGV potencial lançado em 2014: </a:t>
            </a: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R$9,89 bilhões</a:t>
            </a: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r>
              <a:rPr lang="pt-B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VGV vendido em 2014: R$4,64 bilhões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975" indent="-180975">
              <a:spcBef>
                <a:spcPts val="0"/>
              </a:spcBef>
              <a:buClr>
                <a:schemeClr val="tx1"/>
              </a:buClr>
              <a:buFont typeface="Tahoma" panose="020B0604030504040204" pitchFamily="34" charset="0"/>
              <a:buChar char="›"/>
            </a:pPr>
            <a:endParaRPr lang="pt-B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3933056"/>
            <a:ext cx="914400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Estimativa do custo da burocracia pago pelos </a:t>
            </a:r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cariocas </a:t>
            </a:r>
            <a:r>
              <a:rPr lang="pt-BR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2014 </a:t>
            </a:r>
            <a:endParaRPr lang="pt-BR" sz="1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 do valor de vendas:</a:t>
            </a:r>
          </a:p>
          <a:p>
            <a:pPr algn="ctr"/>
            <a:endParaRPr lang="pt-BR" sz="20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R$557 milhões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 valor é custeado hoje pela população do município </a:t>
            </a:r>
            <a:endParaRPr lang="pt-BR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Sessões">
  <a:themeElements>
    <a:clrScheme name="Personalizada 1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004D8C"/>
      </a:accent1>
      <a:accent2>
        <a:srgbClr val="6FBBE4"/>
      </a:accent2>
      <a:accent3>
        <a:srgbClr val="323232"/>
      </a:accent3>
      <a:accent4>
        <a:srgbClr val="7D7D7D"/>
      </a:accent4>
      <a:accent5>
        <a:srgbClr val="C8C8C8"/>
      </a:accent5>
      <a:accent6>
        <a:srgbClr val="F69E00"/>
      </a:accent6>
      <a:hlink>
        <a:srgbClr val="F69E00"/>
      </a:hlink>
      <a:folHlink>
        <a:srgbClr val="FFC660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44779</TotalTime>
  <Words>804</Words>
  <Application>Microsoft Office PowerPoint</Application>
  <PresentationFormat>Apresentação na tela (4:3)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Tahoma</vt:lpstr>
      <vt:lpstr>Sessões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3789</cp:revision>
  <cp:lastPrinted>2015-09-10T13:43:43Z</cp:lastPrinted>
  <dcterms:created xsi:type="dcterms:W3CDTF">2009-08-13T21:08:28Z</dcterms:created>
  <dcterms:modified xsi:type="dcterms:W3CDTF">2016-02-01T14:00:39Z</dcterms:modified>
</cp:coreProperties>
</file>