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17" r:id="rId2"/>
    <p:sldMasterId id="2147483729" r:id="rId3"/>
    <p:sldMasterId id="2147483742" r:id="rId4"/>
  </p:sldMasterIdLst>
  <p:notesMasterIdLst>
    <p:notesMasterId r:id="rId50"/>
  </p:notesMasterIdLst>
  <p:handoutMasterIdLst>
    <p:handoutMasterId r:id="rId51"/>
  </p:handoutMasterIdLst>
  <p:sldIdLst>
    <p:sldId id="481" r:id="rId5"/>
    <p:sldId id="1179" r:id="rId6"/>
    <p:sldId id="1180" r:id="rId7"/>
    <p:sldId id="1456" r:id="rId8"/>
    <p:sldId id="1372" r:id="rId9"/>
    <p:sldId id="1459" r:id="rId10"/>
    <p:sldId id="1483" r:id="rId11"/>
    <p:sldId id="1522" r:id="rId12"/>
    <p:sldId id="1461" r:id="rId13"/>
    <p:sldId id="1429" r:id="rId14"/>
    <p:sldId id="1523" r:id="rId15"/>
    <p:sldId id="1481" r:id="rId16"/>
    <p:sldId id="1525" r:id="rId17"/>
    <p:sldId id="1519" r:id="rId18"/>
    <p:sldId id="1520" r:id="rId19"/>
    <p:sldId id="1521" r:id="rId20"/>
    <p:sldId id="1381" r:id="rId21"/>
    <p:sldId id="1420" r:id="rId22"/>
    <p:sldId id="1524" r:id="rId23"/>
    <p:sldId id="1485" r:id="rId24"/>
    <p:sldId id="1431" r:id="rId25"/>
    <p:sldId id="1465" r:id="rId26"/>
    <p:sldId id="1526" r:id="rId27"/>
    <p:sldId id="1527" r:id="rId28"/>
    <p:sldId id="1528" r:id="rId29"/>
    <p:sldId id="1529" r:id="rId30"/>
    <p:sldId id="1503" r:id="rId31"/>
    <p:sldId id="1504" r:id="rId32"/>
    <p:sldId id="1505" r:id="rId33"/>
    <p:sldId id="1506" r:id="rId34"/>
    <p:sldId id="1500" r:id="rId35"/>
    <p:sldId id="1394" r:id="rId36"/>
    <p:sldId id="1486" r:id="rId37"/>
    <p:sldId id="1507" r:id="rId38"/>
    <p:sldId id="1508" r:id="rId39"/>
    <p:sldId id="1509" r:id="rId40"/>
    <p:sldId id="1510" r:id="rId41"/>
    <p:sldId id="1511" r:id="rId42"/>
    <p:sldId id="1512" r:id="rId43"/>
    <p:sldId id="1513" r:id="rId44"/>
    <p:sldId id="1514" r:id="rId45"/>
    <p:sldId id="1515" r:id="rId46"/>
    <p:sldId id="1516" r:id="rId47"/>
    <p:sldId id="1517" r:id="rId48"/>
    <p:sldId id="1518" r:id="rId49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4\Consolidado_Fina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Consolidado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Consolidado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4\Consolidado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pt-BR" sz="1200" b="1" i="0" u="none" strike="noStrike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+mj-lt"/>
                <a:ea typeface="+mn-ea"/>
                <a:cs typeface="+mn-cs"/>
              </a:rPr>
              <a:t>Consolidado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3.0841524392184315E-2"/>
          <c:y val="8.2150455338155196E-2"/>
          <c:w val="0.94621037562850063"/>
          <c:h val="0.81918724709895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Lancamento!$D$1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Lancamento!$A$2:$A$15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Lancamento!$D$2:$D$15</c:f>
              <c:numCache>
                <c:formatCode>_-* #.##0_-;\-* #.##0_-;_-* "-"??_-;_-@_-</c:formatCode>
                <c:ptCount val="14"/>
                <c:pt idx="0">
                  <c:v>1286</c:v>
                </c:pt>
                <c:pt idx="1">
                  <c:v>3047</c:v>
                </c:pt>
                <c:pt idx="2">
                  <c:v>11036</c:v>
                </c:pt>
                <c:pt idx="3">
                  <c:v>3432</c:v>
                </c:pt>
                <c:pt idx="4">
                  <c:v>7299</c:v>
                </c:pt>
                <c:pt idx="5">
                  <c:v>7578</c:v>
                </c:pt>
                <c:pt idx="6">
                  <c:v>1392</c:v>
                </c:pt>
                <c:pt idx="7">
                  <c:v>2534</c:v>
                </c:pt>
                <c:pt idx="8">
                  <c:v>8754</c:v>
                </c:pt>
                <c:pt idx="9">
                  <c:v>2563</c:v>
                </c:pt>
                <c:pt idx="10">
                  <c:v>5522</c:v>
                </c:pt>
                <c:pt idx="11">
                  <c:v>14308</c:v>
                </c:pt>
                <c:pt idx="12">
                  <c:v>1627</c:v>
                </c:pt>
                <c:pt idx="13">
                  <c:v>2399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55522264"/>
        <c:axId val="355523440"/>
      </c:barChart>
      <c:catAx>
        <c:axId val="35552226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55523440"/>
        <c:crosses val="autoZero"/>
        <c:auto val="1"/>
        <c:lblAlgn val="ctr"/>
        <c:lblOffset val="100"/>
        <c:noMultiLvlLbl val="1"/>
      </c:catAx>
      <c:valAx>
        <c:axId val="355523440"/>
        <c:scaling>
          <c:orientation val="minMax"/>
          <c:max val="16000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35552226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pt-BR" sz="1200" dirty="0" smtClean="0">
                <a:latin typeface="+mn-lt"/>
              </a:rPr>
              <a:t>Consolidado</a:t>
            </a:r>
          </a:p>
        </c:rich>
      </c:tx>
      <c:layout>
        <c:manualLayout>
          <c:xMode val="edge"/>
          <c:yMode val="edge"/>
          <c:x val="0.46211529476046975"/>
          <c:y val="3.023809523809523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1.8960505103396169E-2"/>
          <c:y val="9.6901100432561657E-2"/>
          <c:w val="0.96805125128813407"/>
          <c:h val="0.834958560867878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Lancamento!$O$1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-6.04761904761904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Lancamento!$A$2:$A$15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Lancamento!$O$2:$O$15</c:f>
              <c:numCache>
                <c:formatCode>_-* #.##0_-;\-* #.##0_-;_-* "-"??_-;_-@_-</c:formatCode>
                <c:ptCount val="14"/>
                <c:pt idx="0">
                  <c:v>250.44645851999999</c:v>
                </c:pt>
                <c:pt idx="1">
                  <c:v>1044.24505034</c:v>
                </c:pt>
                <c:pt idx="2">
                  <c:v>2941.45388258</c:v>
                </c:pt>
                <c:pt idx="3">
                  <c:v>1348.9508105299999</c:v>
                </c:pt>
                <c:pt idx="4">
                  <c:v>2145.5343133599999</c:v>
                </c:pt>
                <c:pt idx="5">
                  <c:v>1662.5971732200001</c:v>
                </c:pt>
                <c:pt idx="6">
                  <c:v>217.89755350000001</c:v>
                </c:pt>
                <c:pt idx="7">
                  <c:v>956.29796452999994</c:v>
                </c:pt>
                <c:pt idx="8">
                  <c:v>2019.4967174299998</c:v>
                </c:pt>
                <c:pt idx="9">
                  <c:v>1191.9801100899999</c:v>
                </c:pt>
                <c:pt idx="10">
                  <c:v>2089.99777197</c:v>
                </c:pt>
                <c:pt idx="11">
                  <c:v>2809.9310011800003</c:v>
                </c:pt>
                <c:pt idx="12">
                  <c:v>451.72753918000001</c:v>
                </c:pt>
                <c:pt idx="13">
                  <c:v>449.52662395000004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55518736"/>
        <c:axId val="355519128"/>
      </c:barChart>
      <c:catAx>
        <c:axId val="35551873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55519128"/>
        <c:crosses val="autoZero"/>
        <c:auto val="1"/>
        <c:lblAlgn val="ctr"/>
        <c:lblOffset val="100"/>
        <c:noMultiLvlLbl val="1"/>
      </c:catAx>
      <c:valAx>
        <c:axId val="355519128"/>
        <c:scaling>
          <c:orientation val="minMax"/>
          <c:max val="3500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35551873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pt-BR" sz="1200" b="1" i="0" baseline="0" dirty="0" smtClean="0">
                <a:effectLst/>
              </a:rPr>
              <a:t>Consolidado</a:t>
            </a:r>
            <a:endParaRPr lang="pt-BR" sz="1200" dirty="0" smtClean="0"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7254832620122222E-2"/>
          <c:y val="8.3254929690589577E-2"/>
          <c:w val="0.96837600958187309"/>
          <c:h val="0.848060234952109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Venda!$D$1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dLbl>
              <c:idx val="4"/>
              <c:layout>
                <c:manualLayout>
                  <c:x val="-5.834694235824433E-17"/>
                  <c:y val="1.5119047619047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Venda!$D$2:$D$15</c:f>
              <c:numCache>
                <c:formatCode>#,##0</c:formatCode>
                <c:ptCount val="14"/>
                <c:pt idx="0">
                  <c:v>8303</c:v>
                </c:pt>
                <c:pt idx="1">
                  <c:v>9311</c:v>
                </c:pt>
                <c:pt idx="2">
                  <c:v>10952</c:v>
                </c:pt>
                <c:pt idx="3">
                  <c:v>8763</c:v>
                </c:pt>
                <c:pt idx="4">
                  <c:v>11702</c:v>
                </c:pt>
                <c:pt idx="5">
                  <c:v>9808</c:v>
                </c:pt>
                <c:pt idx="6">
                  <c:v>8735</c:v>
                </c:pt>
                <c:pt idx="7">
                  <c:v>9594</c:v>
                </c:pt>
                <c:pt idx="8">
                  <c:v>9894</c:v>
                </c:pt>
                <c:pt idx="9">
                  <c:v>8958</c:v>
                </c:pt>
                <c:pt idx="10">
                  <c:v>9078</c:v>
                </c:pt>
                <c:pt idx="11">
                  <c:v>11231</c:v>
                </c:pt>
                <c:pt idx="12">
                  <c:v>6530</c:v>
                </c:pt>
                <c:pt idx="13">
                  <c:v>7553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55526968"/>
        <c:axId val="355516776"/>
      </c:barChart>
      <c:catAx>
        <c:axId val="35552696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55516776"/>
        <c:crosses val="autoZero"/>
        <c:auto val="1"/>
        <c:lblAlgn val="ctr"/>
        <c:lblOffset val="100"/>
        <c:noMultiLvlLbl val="1"/>
      </c:catAx>
      <c:valAx>
        <c:axId val="355516776"/>
        <c:scaling>
          <c:orientation val="minMax"/>
          <c:max val="13000"/>
          <c:min val="4000"/>
        </c:scaling>
        <c:delete val="1"/>
        <c:axPos val="l"/>
        <c:numFmt formatCode="#,##0" sourceLinked="1"/>
        <c:majorTickMark val="out"/>
        <c:minorTickMark val="none"/>
        <c:tickLblPos val="nextTo"/>
        <c:crossAx val="35552696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pt-BR" sz="1200" b="1" i="0" u="none" strike="noStrike" kern="1200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rPr>
              <a:t>Consolidado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825696955061432E-2"/>
          <c:y val="8.4153361387299008E-2"/>
          <c:w val="0.96234860608987716"/>
          <c:h val="0.84096911867163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Venda!$O$1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Venda!$O$2:$O$15</c:f>
              <c:numCache>
                <c:formatCode>#,##0</c:formatCode>
                <c:ptCount val="14"/>
                <c:pt idx="0">
                  <c:v>1731.1236664600001</c:v>
                </c:pt>
                <c:pt idx="1">
                  <c:v>2073.4996862199996</c:v>
                </c:pt>
                <c:pt idx="2">
                  <c:v>2322.9951304700003</c:v>
                </c:pt>
                <c:pt idx="3">
                  <c:v>2184.2175982899998</c:v>
                </c:pt>
                <c:pt idx="4">
                  <c:v>2572.3546681200005</c:v>
                </c:pt>
                <c:pt idx="5">
                  <c:v>2082.6255652600003</c:v>
                </c:pt>
                <c:pt idx="6">
                  <c:v>1743.2846608099999</c:v>
                </c:pt>
                <c:pt idx="7">
                  <c:v>2174.7252023199999</c:v>
                </c:pt>
                <c:pt idx="8">
                  <c:v>2300.1391112900001</c:v>
                </c:pt>
                <c:pt idx="9">
                  <c:v>2124.2654870599995</c:v>
                </c:pt>
                <c:pt idx="10">
                  <c:v>2313.0283336399998</c:v>
                </c:pt>
                <c:pt idx="11">
                  <c:v>2597.9203178999996</c:v>
                </c:pt>
                <c:pt idx="12">
                  <c:v>1473.2639865000001</c:v>
                </c:pt>
                <c:pt idx="13">
                  <c:v>1679.10243365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55517168"/>
        <c:axId val="355524616"/>
      </c:barChart>
      <c:catAx>
        <c:axId val="35551716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55524616"/>
        <c:crosses val="autoZero"/>
        <c:auto val="1"/>
        <c:lblAlgn val="ctr"/>
        <c:lblOffset val="100"/>
        <c:noMultiLvlLbl val="1"/>
      </c:catAx>
      <c:valAx>
        <c:axId val="355524616"/>
        <c:scaling>
          <c:orientation val="minMax"/>
          <c:max val="3000"/>
          <c:min val="1000"/>
        </c:scaling>
        <c:delete val="1"/>
        <c:axPos val="l"/>
        <c:numFmt formatCode="#,##0" sourceLinked="1"/>
        <c:majorTickMark val="out"/>
        <c:minorTickMark val="none"/>
        <c:tickLblPos val="nextTo"/>
        <c:crossAx val="35551716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pt-BR" sz="1200" dirty="0" smtClean="0"/>
              <a:t>Consolidado</a:t>
            </a:r>
            <a:endParaRPr lang="pt-BR" sz="12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9418228739279252E-2"/>
          <c:y val="8.2421148001449396E-2"/>
          <c:w val="0.95798107056306803"/>
          <c:h val="0.8319874497086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Entrega!$D$1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Entrega!$A$2:$A$15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Entrega!$D$2:$D$15</c:f>
              <c:numCache>
                <c:formatCode>_-* #.##0_-;\-* #.##0_-;_-* "-"??_-;_-@_-</c:formatCode>
                <c:ptCount val="14"/>
                <c:pt idx="0">
                  <c:v>11622</c:v>
                </c:pt>
                <c:pt idx="1">
                  <c:v>16669</c:v>
                </c:pt>
                <c:pt idx="2">
                  <c:v>12205</c:v>
                </c:pt>
                <c:pt idx="3">
                  <c:v>10608</c:v>
                </c:pt>
                <c:pt idx="4">
                  <c:v>10241</c:v>
                </c:pt>
                <c:pt idx="5">
                  <c:v>7669</c:v>
                </c:pt>
                <c:pt idx="6">
                  <c:v>9877</c:v>
                </c:pt>
                <c:pt idx="7">
                  <c:v>10607</c:v>
                </c:pt>
                <c:pt idx="8">
                  <c:v>18671</c:v>
                </c:pt>
                <c:pt idx="9">
                  <c:v>14387</c:v>
                </c:pt>
                <c:pt idx="10">
                  <c:v>14464</c:v>
                </c:pt>
                <c:pt idx="11">
                  <c:v>21485</c:v>
                </c:pt>
                <c:pt idx="12">
                  <c:v>9443</c:v>
                </c:pt>
                <c:pt idx="13">
                  <c:v>9836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55521088"/>
        <c:axId val="355527360"/>
      </c:barChart>
      <c:catAx>
        <c:axId val="35552108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55527360"/>
        <c:crosses val="autoZero"/>
        <c:auto val="1"/>
        <c:lblAlgn val="ctr"/>
        <c:lblOffset val="100"/>
        <c:noMultiLvlLbl val="1"/>
      </c:catAx>
      <c:valAx>
        <c:axId val="355527360"/>
        <c:scaling>
          <c:orientation val="minMax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one"/>
        <c:crossAx val="35552108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pt-BR" sz="1200" b="1" i="0" u="none" strike="noStrike" kern="1200" baseline="0" dirty="0" smtClean="0">
                <a:solidFill>
                  <a:prstClr val="black"/>
                </a:solidFill>
                <a:latin typeface="Trebuchet MS" panose="020B0603020202020204" pitchFamily="34" charset="0"/>
                <a:ea typeface="+mn-ea"/>
                <a:cs typeface="+mn-cs"/>
              </a:rPr>
              <a:t>Consolidado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7504284916130416E-2"/>
          <c:y val="8.3250902640559468E-2"/>
          <c:w val="0.95703493702404352"/>
          <c:h val="0.84755892511134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Estoque!$D$1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Estoque!$D$2:$D$15</c:f>
              <c:numCache>
                <c:formatCode>_-* #.##0_-;\-* #.##0_-;_-* "-"??_-;_-@_-</c:formatCode>
                <c:ptCount val="14"/>
                <c:pt idx="0">
                  <c:v>102221</c:v>
                </c:pt>
                <c:pt idx="1">
                  <c:v>99265</c:v>
                </c:pt>
                <c:pt idx="2">
                  <c:v>103260</c:v>
                </c:pt>
                <c:pt idx="3">
                  <c:v>100509</c:v>
                </c:pt>
                <c:pt idx="4">
                  <c:v>99759</c:v>
                </c:pt>
                <c:pt idx="5">
                  <c:v>101239</c:v>
                </c:pt>
                <c:pt idx="6">
                  <c:v>98009</c:v>
                </c:pt>
                <c:pt idx="7">
                  <c:v>91632</c:v>
                </c:pt>
                <c:pt idx="8">
                  <c:v>96182</c:v>
                </c:pt>
                <c:pt idx="9">
                  <c:v>93728</c:v>
                </c:pt>
                <c:pt idx="10">
                  <c:v>93661</c:v>
                </c:pt>
                <c:pt idx="11">
                  <c:v>99263</c:v>
                </c:pt>
                <c:pt idx="12">
                  <c:v>98652</c:v>
                </c:pt>
                <c:pt idx="13">
                  <c:v>94833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55516384"/>
        <c:axId val="355530496"/>
      </c:barChart>
      <c:catAx>
        <c:axId val="35551638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355530496"/>
        <c:crosses val="autoZero"/>
        <c:auto val="1"/>
        <c:lblAlgn val="ctr"/>
        <c:lblOffset val="100"/>
        <c:noMultiLvlLbl val="1"/>
      </c:catAx>
      <c:valAx>
        <c:axId val="355530496"/>
        <c:scaling>
          <c:orientation val="minMax"/>
          <c:max val="110000"/>
          <c:min val="75000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extTo"/>
        <c:crossAx val="35551638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'Venda&amp;Estoque'!$A$4:$A$15</c:f>
              <c:strCache>
                <c:ptCount val="12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  <c:pt idx="11">
                  <c:v>Fev/15</c:v>
                </c:pt>
              </c:strCache>
            </c:strRef>
          </c:cat>
          <c:val>
            <c:numRef>
              <c:f>'Venda&amp;Estoque'!$I$4:$I$15</c:f>
              <c:numCache>
                <c:formatCode>#,#00%</c:formatCode>
                <c:ptCount val="12"/>
                <c:pt idx="0">
                  <c:v>0.28121123821149419</c:v>
                </c:pt>
                <c:pt idx="1">
                  <c:v>0.28735389428248975</c:v>
                </c:pt>
                <c:pt idx="2">
                  <c:v>0.3105183047363011</c:v>
                </c:pt>
                <c:pt idx="3">
                  <c:v>0.30121688717011547</c:v>
                </c:pt>
                <c:pt idx="4">
                  <c:v>0.30345443417712631</c:v>
                </c:pt>
                <c:pt idx="5">
                  <c:v>0.29019183168316831</c:v>
                </c:pt>
                <c:pt idx="6">
                  <c:v>0.29622878494732757</c:v>
                </c:pt>
                <c:pt idx="7">
                  <c:v>0.30310930518359608</c:v>
                </c:pt>
                <c:pt idx="8">
                  <c:v>0.29548155488396205</c:v>
                </c:pt>
                <c:pt idx="9">
                  <c:v>0.30629822921172711</c:v>
                </c:pt>
                <c:pt idx="10">
                  <c:v>0.27614412708864927</c:v>
                </c:pt>
                <c:pt idx="11">
                  <c:v>0.25941082432672469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528928"/>
        <c:axId val="355531672"/>
      </c:lineChart>
      <c:catAx>
        <c:axId val="35552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5531672"/>
        <c:crosses val="autoZero"/>
        <c:auto val="1"/>
        <c:lblAlgn val="ctr"/>
        <c:lblOffset val="100"/>
        <c:noMultiLvlLbl val="1"/>
      </c:catAx>
      <c:valAx>
        <c:axId val="355531672"/>
        <c:scaling>
          <c:orientation val="minMax"/>
          <c:max val="0.34000000000000008"/>
          <c:min val="0.22000000000000003"/>
        </c:scaling>
        <c:delete val="1"/>
        <c:axPos val="l"/>
        <c:numFmt formatCode="#,#00%" sourceLinked="1"/>
        <c:majorTickMark val="out"/>
        <c:minorTickMark val="none"/>
        <c:tickLblPos val="nextTo"/>
        <c:crossAx val="35552892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'Distrato&amp;Entregas'!$A$4:$A$15</c:f>
              <c:strCache>
                <c:ptCount val="12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  <c:pt idx="11">
                  <c:v>Fev/15</c:v>
                </c:pt>
              </c:strCache>
            </c:strRef>
          </c:cat>
          <c:val>
            <c:numRef>
              <c:f>'Distrato&amp;Entregas'!$J$4:$J$15</c:f>
              <c:numCache>
                <c:formatCode>0%</c:formatCode>
                <c:ptCount val="12"/>
                <c:pt idx="0">
                  <c:v>0.2002173054128803</c:v>
                </c:pt>
                <c:pt idx="1">
                  <c:v>0.21290714756091383</c:v>
                </c:pt>
                <c:pt idx="2">
                  <c:v>0.29972166757427238</c:v>
                </c:pt>
                <c:pt idx="3">
                  <c:v>0.33115926783084365</c:v>
                </c:pt>
                <c:pt idx="4">
                  <c:v>0.34303811134703277</c:v>
                </c:pt>
                <c:pt idx="5">
                  <c:v>0.30199268284019465</c:v>
                </c:pt>
                <c:pt idx="6">
                  <c:v>0.2292427531605159</c:v>
                </c:pt>
                <c:pt idx="7">
                  <c:v>0.19576319706859041</c:v>
                </c:pt>
                <c:pt idx="8">
                  <c:v>0.17825428222717898</c:v>
                </c:pt>
                <c:pt idx="9">
                  <c:v>0.17067307692307693</c:v>
                </c:pt>
                <c:pt idx="10">
                  <c:v>0.19765597462107862</c:v>
                </c:pt>
                <c:pt idx="11">
                  <c:v>0.20971936021980178</c:v>
                </c:pt>
              </c:numCache>
            </c:numRef>
          </c:val>
          <c:smooth val="1"/>
        </c:ser>
        <c:ser>
          <c:idx val="1"/>
          <c:order val="1"/>
          <c:tx>
            <c:v>61.20304656 52.89202877 74.37026544 32.69149201 91.18006883 75.76519046 71.66472542 76.93198122 131.7238624 74.29562092</c:v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62E-2"/>
                  <c:y val="-5.20324936777447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794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24E-2"/>
                  <c:y val="1.3008123419436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62E-2"/>
                  <c:y val="4.7696452537932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34E-2"/>
                  <c:y val="-4.3360411398120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34E-2"/>
                  <c:y val="-4.7696452537932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03976713717E-2"/>
                  <c:y val="-1.7344164559248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3777549343131737E-2"/>
                  <c:y val="2.16802056990603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'Distrato&amp;Entregas'!$A$4:$A$15</c:f>
              <c:strCache>
                <c:ptCount val="12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  <c:pt idx="11">
                  <c:v>Fev/15</c:v>
                </c:pt>
              </c:strCache>
            </c:strRef>
          </c:cat>
          <c:val>
            <c:numRef>
              <c:f>'Distrato&amp;Entregas'!$N$2:$N$11</c:f>
              <c:numCache>
                <c:formatCode>General</c:formatCode>
                <c:ptCount val="10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532064"/>
        <c:axId val="355529712"/>
      </c:lineChart>
      <c:catAx>
        <c:axId val="35553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5529712"/>
        <c:crosses val="autoZero"/>
        <c:auto val="1"/>
        <c:lblAlgn val="ctr"/>
        <c:lblOffset val="100"/>
        <c:noMultiLvlLbl val="1"/>
      </c:catAx>
      <c:valAx>
        <c:axId val="35552971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5553206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Saldo credor</c:v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'SAP&amp;Credor'!$A$2:$A$15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'SAP&amp;Credor'!$G$2:$G$15</c:f>
              <c:numCache>
                <c:formatCode>_(* #,##0.00_);_(* \(#,##0.00\);_(* "-"??_);_(@_)</c:formatCode>
                <c:ptCount val="14"/>
                <c:pt idx="0">
                  <c:v>30.802137142999999</c:v>
                </c:pt>
                <c:pt idx="1">
                  <c:v>30.521212556060004</c:v>
                </c:pt>
                <c:pt idx="2">
                  <c:v>30.137042636260006</c:v>
                </c:pt>
                <c:pt idx="3">
                  <c:v>29.366652020549999</c:v>
                </c:pt>
                <c:pt idx="4">
                  <c:v>28.778706185494997</c:v>
                </c:pt>
                <c:pt idx="5">
                  <c:v>29.922594930230002</c:v>
                </c:pt>
                <c:pt idx="6">
                  <c:v>29.404089834640004</c:v>
                </c:pt>
                <c:pt idx="7">
                  <c:v>28.548631436720001</c:v>
                </c:pt>
                <c:pt idx="8">
                  <c:v>28.334481404469997</c:v>
                </c:pt>
                <c:pt idx="9">
                  <c:v>28.30129223114</c:v>
                </c:pt>
                <c:pt idx="10">
                  <c:v>27.234505094240003</c:v>
                </c:pt>
                <c:pt idx="11">
                  <c:v>26.42116545611</c:v>
                </c:pt>
                <c:pt idx="12">
                  <c:v>25.312902381099999</c:v>
                </c:pt>
                <c:pt idx="13">
                  <c:v>24.211434088289998</c:v>
                </c:pt>
              </c:numCache>
            </c:numRef>
          </c:val>
        </c:ser>
        <c:ser>
          <c:idx val="2"/>
          <c:order val="2"/>
          <c:tx>
            <c:v>Saldo em atraso potencial</c:v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'SAP&amp;Credor'!$A$2:$A$15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'SAP&amp;Credor'!$D$2:$D$15</c:f>
              <c:numCache>
                <c:formatCode>_(* #,##0.00_);_(* \(#,##0.00\);_(* "-"??_);_(@_)</c:formatCode>
                <c:ptCount val="14"/>
                <c:pt idx="0">
                  <c:v>3.7615068812900003</c:v>
                </c:pt>
                <c:pt idx="1">
                  <c:v>3.6448382314199996</c:v>
                </c:pt>
                <c:pt idx="2">
                  <c:v>4.2297993576300001</c:v>
                </c:pt>
                <c:pt idx="3">
                  <c:v>3.6478904655150002</c:v>
                </c:pt>
                <c:pt idx="4">
                  <c:v>4.5017913630950011</c:v>
                </c:pt>
                <c:pt idx="5">
                  <c:v>3.2356091437000001</c:v>
                </c:pt>
                <c:pt idx="6">
                  <c:v>3.1155946110800006</c:v>
                </c:pt>
                <c:pt idx="7">
                  <c:v>2.8881769798699999</c:v>
                </c:pt>
                <c:pt idx="8">
                  <c:v>2.8284554633599996</c:v>
                </c:pt>
                <c:pt idx="9">
                  <c:v>2.8988399032899999</c:v>
                </c:pt>
                <c:pt idx="10">
                  <c:v>2.6948549989500004</c:v>
                </c:pt>
                <c:pt idx="11">
                  <c:v>3.1360343658000001</c:v>
                </c:pt>
                <c:pt idx="12">
                  <c:v>2.7748216247699999</c:v>
                </c:pt>
                <c:pt idx="13">
                  <c:v>2.2371347182599997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5530888"/>
        <c:axId val="351324168"/>
      </c:barChart>
      <c:lineChart>
        <c:grouping val="standard"/>
        <c:varyColors val="0"/>
        <c:ser>
          <c:idx val="0"/>
          <c:order val="0"/>
          <c:tx>
            <c:v>Taxa de inadimplência</c:v>
          </c:tx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lt1"/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ellipse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'SAP&amp;Credor'!$A$2:$A$15</c:f>
              <c:strCache>
                <c:ptCount val="14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  <c:pt idx="13">
                  <c:v>Fev/15</c:v>
                </c:pt>
              </c:strCache>
            </c:strRef>
          </c:cat>
          <c:val>
            <c:numRef>
              <c:f>'SAP&amp;Credor'!$H$2:$H$15</c:f>
              <c:numCache>
                <c:formatCode>0%</c:formatCode>
                <c:ptCount val="14"/>
                <c:pt idx="0">
                  <c:v>0.12211837327478522</c:v>
                </c:pt>
                <c:pt idx="1">
                  <c:v>0.11941983709609581</c:v>
                </c:pt>
                <c:pt idx="2">
                  <c:v>0.1403521708709676</c:v>
                </c:pt>
                <c:pt idx="3">
                  <c:v>0.12421880652116229</c:v>
                </c:pt>
                <c:pt idx="4">
                  <c:v>0.15642785794741487</c:v>
                </c:pt>
                <c:pt idx="5">
                  <c:v>0.1081326386045199</c:v>
                </c:pt>
                <c:pt idx="6">
                  <c:v>0.10595786601799929</c:v>
                </c:pt>
                <c:pt idx="7">
                  <c:v>0.10116691534835363</c:v>
                </c:pt>
                <c:pt idx="8">
                  <c:v>9.9823795007371749E-2</c:v>
                </c:pt>
                <c:pt idx="9">
                  <c:v>0.10242782836963174</c:v>
                </c:pt>
                <c:pt idx="10">
                  <c:v>9.8950026432459467E-2</c:v>
                </c:pt>
                <c:pt idx="11">
                  <c:v>0.11869402093596063</c:v>
                </c:pt>
                <c:pt idx="12">
                  <c:v>0.10962084011519098</c:v>
                </c:pt>
                <c:pt idx="13">
                  <c:v>9.239992600611803E-2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324952"/>
        <c:axId val="351325736"/>
      </c:lineChart>
      <c:catAx>
        <c:axId val="355530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1324168"/>
        <c:crosses val="autoZero"/>
        <c:auto val="1"/>
        <c:lblAlgn val="ctr"/>
        <c:lblOffset val="100"/>
        <c:noMultiLvlLbl val="1"/>
      </c:catAx>
      <c:valAx>
        <c:axId val="351324168"/>
        <c:scaling>
          <c:orientation val="minMax"/>
          <c:max val="35"/>
          <c:min val="0"/>
        </c:scaling>
        <c:delete val="0"/>
        <c:axPos val="l"/>
        <c:numFmt formatCode="_(* #,##0.00_);_(* \(#,##0.00\);_(* &quot;-&quot;??_);_(@_)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5530888"/>
        <c:crosses val="autoZero"/>
        <c:crossBetween val="between"/>
      </c:valAx>
      <c:valAx>
        <c:axId val="351325736"/>
        <c:scaling>
          <c:orientation val="minMax"/>
          <c:max val="0.2"/>
          <c:min val="5.000000000000001E-2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51324952"/>
        <c:crosses val="max"/>
        <c:crossBetween val="between"/>
      </c:valAx>
      <c:catAx>
        <c:axId val="35132495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351325736"/>
        <c:crosses val="max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04/05/2015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53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28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38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FBA35-CB6D-4CF3-B3B9-2A001CF249FA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33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944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722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82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2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12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9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96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2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3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07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2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1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4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5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32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3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2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36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30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2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43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79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12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93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8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745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61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44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06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8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513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480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741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81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66574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081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0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5544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12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7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36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4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719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245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443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353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625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04/05/2015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F792EC9-37A8-4B3D-96C5-5931F26E7B74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04/05/2015</a:t>
            </a:fld>
            <a:endParaRPr lang="pt-BR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82EB9F8-B489-4FD4-B92C-C75005C44D31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29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6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8.emf"/><Relationship Id="rId3" Type="http://schemas.openxmlformats.org/officeDocument/2006/relationships/tags" Target="../tags/tag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2.bin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5.png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4.jpeg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 ABRAINC – RJ </a:t>
            </a:r>
            <a:b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30/4/2015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err="1">
                <a:latin typeface="BlissL" panose="02000506030000020004" pitchFamily="2" charset="0"/>
              </a:rPr>
              <a:t>Funding</a:t>
            </a:r>
            <a:r>
              <a:rPr lang="pt-BR" sz="1700" b="1" dirty="0">
                <a:latin typeface="BlissL" panose="02000506030000020004" pitchFamily="2" charset="0"/>
              </a:rPr>
              <a:t> 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Poupança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Enquadramentos: alterações - financiamento Caixa – SBPE e SFI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Evento </a:t>
            </a:r>
            <a:r>
              <a:rPr lang="pt-BR" sz="1700" b="1" dirty="0">
                <a:latin typeface="BlissL" panose="02000506030000020004" pitchFamily="2" charset="0"/>
              </a:rPr>
              <a:t>ABRAINC – 2 anos – lançamento </a:t>
            </a:r>
            <a:r>
              <a:rPr lang="pt-BR" sz="1700" b="1" smtClean="0">
                <a:latin typeface="BlissL" panose="02000506030000020004" pitchFamily="2" charset="0"/>
              </a:rPr>
              <a:t>do Guia </a:t>
            </a:r>
            <a:r>
              <a:rPr lang="pt-BR" sz="1700" b="1" dirty="0">
                <a:latin typeface="BlissL" panose="02000506030000020004" pitchFamily="2" charset="0"/>
              </a:rPr>
              <a:t>– O Ciclo da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Apoio/ Participação -  Secovi, CBIC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Cause – a causa do setor 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Pesquisas e entrevistas m curso São Paulo e Recife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Entrega no final de junho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Encontro </a:t>
            </a:r>
            <a:r>
              <a:rPr lang="pt-BR" sz="1700" b="1" dirty="0">
                <a:latin typeface="BlissL" panose="02000506030000020004" pitchFamily="2" charset="0"/>
              </a:rPr>
              <a:t>com Academia -  Evento Mackenzie </a:t>
            </a:r>
            <a:r>
              <a:rPr lang="pt-BR" sz="1700" dirty="0">
                <a:latin typeface="BlissL" panose="02000506030000020004" pitchFamily="2" charset="0"/>
              </a:rPr>
              <a:t>-  20/3 -  Prof. </a:t>
            </a:r>
            <a:r>
              <a:rPr lang="pt-BR" sz="1700" dirty="0" err="1">
                <a:latin typeface="BlissL" panose="02000506030000020004" pitchFamily="2" charset="0"/>
              </a:rPr>
              <a:t>Caldana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Laboratório de Altos Estudos da Produção Imobiliária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Atualizações </a:t>
            </a:r>
            <a:r>
              <a:rPr lang="pt-BR" sz="2400" dirty="0"/>
              <a:t>– </a:t>
            </a:r>
            <a:r>
              <a:rPr lang="pt-BR" sz="2400" dirty="0" smtClean="0"/>
              <a:t>outros, imagem do setor, eventos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8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72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Atualizações RJ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</a:t>
            </a:r>
            <a:r>
              <a:rPr lang="pt-BR" sz="1700" dirty="0" smtClean="0">
                <a:latin typeface="BlissL" panose="02000506030000020004" pitchFamily="2" charset="0"/>
              </a:rPr>
              <a:t>adronização </a:t>
            </a:r>
            <a:r>
              <a:rPr lang="pt-BR" sz="1700" dirty="0" smtClean="0">
                <a:latin typeface="BlissL" panose="02000506030000020004" pitchFamily="2" charset="0"/>
              </a:rPr>
              <a:t>de contratos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 smtClean="0">
                <a:latin typeface="BlissL" panose="02000506030000020004" pitchFamily="2" charset="0"/>
              </a:rPr>
              <a:t>esforço conjunto para retomar </a:t>
            </a:r>
            <a:r>
              <a:rPr lang="pt-BR" sz="1700" dirty="0" smtClean="0">
                <a:latin typeface="BlissL" panose="02000506030000020004" pitchFamily="2" charset="0"/>
              </a:rPr>
              <a:t>consolidação/ pontos mínimos com Jurídicos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</a:t>
            </a:r>
            <a:r>
              <a:rPr lang="pt-BR" sz="1700" dirty="0" smtClean="0">
                <a:latin typeface="BlissL" panose="02000506030000020004" pitchFamily="2" charset="0"/>
              </a:rPr>
              <a:t>brigatoriedade </a:t>
            </a:r>
            <a:r>
              <a:rPr lang="pt-BR" sz="1700" dirty="0">
                <a:latin typeface="BlissL" panose="02000506030000020004" pitchFamily="2" charset="0"/>
              </a:rPr>
              <a:t>da baixa do Patrimônio de Afetação com o Habite-se pelos cartórios RJ – conforme discutido, trata-se de questão que deverá ter seu encaminhamento pela </a:t>
            </a:r>
            <a:r>
              <a:rPr lang="pt-BR" sz="1700" dirty="0" smtClean="0">
                <a:latin typeface="BlissL" panose="02000506030000020004" pitchFamily="2" charset="0"/>
              </a:rPr>
              <a:t>ADEMI.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ADEMI-RJ:  </a:t>
            </a:r>
            <a:r>
              <a:rPr lang="pt-BR" sz="1700" dirty="0" smtClean="0">
                <a:latin typeface="BlissL" panose="02000506030000020004" pitchFamily="2" charset="0"/>
              </a:rPr>
              <a:t>carta enviada à Secretaria </a:t>
            </a:r>
            <a:r>
              <a:rPr lang="pt-BR" sz="1700" dirty="0">
                <a:latin typeface="BlissL" panose="02000506030000020004" pitchFamily="2" charset="0"/>
              </a:rPr>
              <a:t>de Fazenda do RJ pela descentralização do recolhimento do ITBI, hoje exclusivamente em única agência do Santander.  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Doações  Região Serrana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Última atualização com 42% de obras, 50% de desembolsos.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Das </a:t>
            </a:r>
            <a:r>
              <a:rPr lang="pt-BR" sz="1700" dirty="0">
                <a:latin typeface="BlissL" panose="02000506030000020004" pitchFamily="2" charset="0"/>
              </a:rPr>
              <a:t>694 casas previstas no contrato final, 153 prontas, 318 em obras e 223 não iniciadas.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para formalização com SEOBRAS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Governador Pezão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968673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10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3693"/>
            <a:ext cx="8696325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Atualizações – Negociações coletivas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452320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6144" y="385202"/>
            <a:ext cx="8255645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700" b="1">
                <a:latin typeface="BlissL" panose="02000506030000020004" pitchFamily="2" charset="0"/>
              </a:defRPr>
            </a:lvl1pPr>
          </a:lstStyle>
          <a:p>
            <a:endParaRPr lang="pt-BR" dirty="0"/>
          </a:p>
          <a:p>
            <a:r>
              <a:rPr lang="pt-BR" dirty="0" smtClean="0"/>
              <a:t>Salvador</a:t>
            </a:r>
            <a:r>
              <a:rPr lang="pt-BR" b="0" dirty="0" smtClean="0"/>
              <a:t>  - </a:t>
            </a:r>
            <a:r>
              <a:rPr lang="pt-BR" dirty="0" smtClean="0"/>
              <a:t>fechado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8,84</a:t>
            </a:r>
            <a:r>
              <a:rPr lang="pt-BR" b="0" dirty="0"/>
              <a:t>% - Serventes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8,00% - Profissional Qualificado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7,00% - Para demais profissionais até R$ 5.000,00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6,23% - Acima de R$ 5.000,00 (INPC do período)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Rio de Janeiro – em </a:t>
            </a:r>
            <a:r>
              <a:rPr lang="pt-BR" dirty="0" smtClean="0"/>
              <a:t>andamento</a:t>
            </a:r>
          </a:p>
          <a:p>
            <a:endParaRPr lang="pt-BR" sz="1800" b="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r>
              <a:rPr lang="pt-BR" b="0" dirty="0" smtClean="0"/>
              <a:t>Escritório: aumento </a:t>
            </a:r>
            <a:r>
              <a:rPr lang="pt-BR" b="0" dirty="0"/>
              <a:t>geral de 7% sobre os salários de </a:t>
            </a:r>
            <a:r>
              <a:rPr lang="pt-BR" b="0" dirty="0" smtClean="0"/>
              <a:t>1/3/2014</a:t>
            </a:r>
            <a:r>
              <a:rPr lang="pt-BR" b="0" dirty="0"/>
              <a:t>, para os empregados </a:t>
            </a:r>
            <a:r>
              <a:rPr lang="pt-BR" b="0" dirty="0" smtClean="0"/>
              <a:t>acima </a:t>
            </a:r>
            <a:r>
              <a:rPr lang="pt-BR" b="0" dirty="0"/>
              <a:t>do piso, até R$5.000,00. </a:t>
            </a:r>
            <a:r>
              <a:rPr lang="pt-BR" b="0" dirty="0" smtClean="0"/>
              <a:t>Para salários &gt; </a:t>
            </a:r>
            <a:r>
              <a:rPr lang="pt-BR" b="0" dirty="0"/>
              <a:t>R$5 </a:t>
            </a:r>
            <a:r>
              <a:rPr lang="pt-BR" b="0" dirty="0" smtClean="0"/>
              <a:t>mil, incremento de R$350,00 (INPC </a:t>
            </a:r>
            <a:r>
              <a:rPr lang="pt-BR" b="0" dirty="0"/>
              <a:t>do período </a:t>
            </a:r>
            <a:r>
              <a:rPr lang="pt-BR" b="0" dirty="0" smtClean="0"/>
              <a:t>de </a:t>
            </a:r>
            <a:r>
              <a:rPr lang="pt-BR" b="0" dirty="0"/>
              <a:t>7,68</a:t>
            </a:r>
            <a:r>
              <a:rPr lang="pt-BR" b="0" dirty="0" smtClean="0"/>
              <a:t>%).</a:t>
            </a:r>
            <a:endParaRPr lang="pt-BR" b="0" dirty="0"/>
          </a:p>
          <a:p>
            <a:endParaRPr lang="pt-BR" sz="1800" b="0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r>
              <a:rPr lang="pt-BR" b="0" dirty="0"/>
              <a:t>Para os cargos de obras existe uma tabela especifica.</a:t>
            </a:r>
          </a:p>
          <a:p>
            <a:endParaRPr lang="pt-BR" b="0" dirty="0"/>
          </a:p>
          <a:p>
            <a:r>
              <a:rPr lang="pt-BR" b="0" dirty="0"/>
              <a:t>                                                                                                                         </a:t>
            </a:r>
          </a:p>
          <a:p>
            <a:endParaRPr lang="pt-BR" b="0" dirty="0"/>
          </a:p>
          <a:p>
            <a:endParaRPr lang="pt-BR" b="0" dirty="0"/>
          </a:p>
          <a:p>
            <a:endParaRPr lang="pt-BR" b="0" dirty="0" smtClean="0"/>
          </a:p>
          <a:p>
            <a:endParaRPr lang="pt-BR" b="0" dirty="0"/>
          </a:p>
          <a:p>
            <a:endParaRPr lang="pt-BR" b="0" dirty="0" smtClean="0"/>
          </a:p>
          <a:p>
            <a:r>
              <a:rPr lang="pt-BR" b="0" dirty="0" smtClean="0"/>
              <a:t>Reajuste </a:t>
            </a:r>
            <a:r>
              <a:rPr lang="pt-BR" b="0" dirty="0"/>
              <a:t>de R$ 10,00 na ajuda de custo por assiduidade nesse momento e mais R$ 10,00 a partir de setembro e demais benefícios congelados nos mesmos valores de 2014</a:t>
            </a:r>
            <a:r>
              <a:rPr lang="pt-BR" b="0" dirty="0" smtClean="0"/>
              <a:t>.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1475656" y="4221088"/>
          <a:ext cx="597666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6" imgW="5400135" imgH="1719072" progId="Word.Document.12">
                  <p:embed/>
                </p:oleObj>
              </mc:Choice>
              <mc:Fallback>
                <p:oleObj name="Document" r:id="rId6" imgW="5400135" imgH="17190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656" y="4221088"/>
                        <a:ext cx="5976663" cy="171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99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605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Aperfeiçoamentos necessários: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 com definições mais precisas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pPr>
              <a:buClr>
                <a:srgbClr val="1F497D"/>
              </a:buClr>
            </a:pPr>
            <a:r>
              <a:rPr lang="pt-BR" sz="1700" b="1" dirty="0" err="1">
                <a:latin typeface="BlissL" panose="02000506030000020004" pitchFamily="2" charset="0"/>
              </a:rPr>
              <a:t>Stakeholders</a:t>
            </a:r>
            <a:r>
              <a:rPr lang="pt-BR" sz="1700" b="1" dirty="0">
                <a:latin typeface="BlissL" panose="02000506030000020004" pitchFamily="2" charset="0"/>
              </a:rPr>
              <a:t> - reunião com Instituto Ethos </a:t>
            </a:r>
            <a:r>
              <a:rPr lang="pt-BR" sz="1700" dirty="0">
                <a:latin typeface="BlissL" panose="02000506030000020004" pitchFamily="2" charset="0"/>
              </a:rPr>
              <a:t>– 3/3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Entendimento sobre subjetividade, arbitrariedade e necessidade de aperfeiçoamentos 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Para diálogo: moratória, GT para redefinir conceitos/controles/processos, suspensão da liminar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Manutenção da rede de proteção – princípio da razoabilidade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Carta com nossa posição para o Ethos</a:t>
            </a: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Nova Portaria – 1 de abril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Essência da verificação não alterada - petição para MTE  enviada em 6/4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Ação com o Supremo por manutenção do objeto da ADIN por não alteração de essência</a:t>
            </a:r>
          </a:p>
          <a:p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597820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Trabalho </a:t>
            </a:r>
            <a:r>
              <a:rPr lang="pt-BR" sz="1700" b="1" dirty="0">
                <a:latin typeface="BlissL" panose="02000506030000020004" pitchFamily="2" charset="0"/>
              </a:rPr>
              <a:t>parlamentar e jurídico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</a:t>
            </a:r>
            <a:r>
              <a:rPr lang="pt-BR" sz="1700" dirty="0" smtClean="0">
                <a:latin typeface="BlissL" panose="02000506030000020004" pitchFamily="2" charset="0"/>
              </a:rPr>
              <a:t>rcabouço legal, processo de inclusão – 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CBIC e demais </a:t>
            </a:r>
            <a:r>
              <a:rPr lang="pt-BR" sz="1700" dirty="0">
                <a:latin typeface="BlissL" panose="02000506030000020004" pitchFamily="2" charset="0"/>
              </a:rPr>
              <a:t>entidades; Sindicato dos </a:t>
            </a:r>
            <a:r>
              <a:rPr lang="pt-BR" sz="1700" dirty="0" smtClean="0">
                <a:latin typeface="BlissL" panose="02000506030000020004" pitchFamily="2" charset="0"/>
              </a:rPr>
              <a:t>Trabalhadores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Carta Sindicato dos Trabalhadores - SP – reunião com Ramalho -  </a:t>
            </a:r>
            <a:r>
              <a:rPr lang="pt-BR" sz="1700" dirty="0" smtClean="0">
                <a:latin typeface="BlissL" panose="02000506030000020004" pitchFamily="2" charset="0"/>
              </a:rPr>
              <a:t>6/4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Agenda de comunicação </a:t>
            </a:r>
            <a:r>
              <a:rPr lang="pt-BR" sz="1700" dirty="0">
                <a:latin typeface="BlissL" panose="02000506030000020004" pitchFamily="2" charset="0"/>
              </a:rPr>
              <a:t>com mídia e jornalistas </a:t>
            </a:r>
            <a:r>
              <a:rPr lang="pt-BR" sz="1700" b="1" dirty="0">
                <a:latin typeface="BlissL" panose="02000506030000020004" pitchFamily="2" charset="0"/>
              </a:rPr>
              <a:t>Textos jurídicos </a:t>
            </a:r>
            <a:r>
              <a:rPr lang="pt-BR" sz="1700" dirty="0">
                <a:latin typeface="BlissL" panose="02000506030000020004" pitchFamily="2" charset="0"/>
              </a:rPr>
              <a:t>sobre o tema e sua publicação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Certificação </a:t>
            </a:r>
            <a:r>
              <a:rPr lang="pt-BR" sz="1700" b="1" dirty="0">
                <a:latin typeface="BlissL" panose="02000506030000020004" pitchFamily="2" charset="0"/>
              </a:rPr>
              <a:t>de condições de trabalho</a:t>
            </a:r>
            <a:r>
              <a:rPr lang="pt-BR" sz="1700" dirty="0">
                <a:latin typeface="BlissL" panose="02000506030000020004" pitchFamily="2" charset="0"/>
              </a:rPr>
              <a:t> de acordo com padrões internacionais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OIT</a:t>
            </a:r>
            <a:r>
              <a:rPr lang="pt-BR" sz="1700" dirty="0" smtClean="0">
                <a:latin typeface="BlissL" panose="02000506030000020004" pitchFamily="2" charset="0"/>
              </a:rPr>
              <a:t>) -  </a:t>
            </a:r>
            <a:r>
              <a:rPr lang="pt-BR" sz="1700" dirty="0" err="1" smtClean="0">
                <a:latin typeface="BlissL" panose="02000506030000020004" pitchFamily="2" charset="0"/>
              </a:rPr>
              <a:t>auto-regulação</a:t>
            </a:r>
            <a:r>
              <a:rPr lang="pt-BR" sz="1700" dirty="0" smtClean="0">
                <a:latin typeface="BlissL" panose="02000506030000020004" pitchFamily="2" charset="0"/>
              </a:rPr>
              <a:t> com Consultoria com selo independente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ABNT)  - proposta Sextante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Conceitual – Descrição da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da Estratégia – Conjunto de Requisitos Técnicos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Minuta da Norma Técnica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Processo de Certificação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Formulários e procedimentos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Auditoria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Curso de Formação de Auditores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Implantação da Estratégia – Piloto (5 empresas), Revisão, Implantação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 de parceria – organismo de certificação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Prazo </a:t>
            </a:r>
            <a:r>
              <a:rPr lang="pt-BR" sz="1700" dirty="0" smtClean="0">
                <a:latin typeface="BlissL" panose="02000506030000020004" pitchFamily="2" charset="0"/>
              </a:rPr>
              <a:t>12 </a:t>
            </a:r>
            <a:r>
              <a:rPr lang="pt-BR" sz="1700" dirty="0" smtClean="0">
                <a:latin typeface="BlissL" panose="02000506030000020004" pitchFamily="2" charset="0"/>
              </a:rPr>
              <a:t>meses</a:t>
            </a:r>
            <a:endParaRPr lang="pt-BR" sz="16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048812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34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Terceirização </a:t>
            </a:r>
            <a:r>
              <a:rPr lang="pt-BR" sz="1700" b="1" dirty="0">
                <a:latin typeface="BlissL" panose="02000506030000020004" pitchFamily="2" charset="0"/>
              </a:rPr>
              <a:t>- PL 4330 </a:t>
            </a:r>
            <a:r>
              <a:rPr lang="pt-BR" sz="1700" dirty="0">
                <a:latin typeface="BlissL" panose="02000506030000020004" pitchFamily="2" charset="0"/>
              </a:rPr>
              <a:t>– apoio junto com Febraban, CNI, etc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Assessoria – definição –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Mais </a:t>
            </a:r>
            <a:r>
              <a:rPr lang="pt-BR" sz="1700" dirty="0">
                <a:latin typeface="BlissL" panose="02000506030000020004" pitchFamily="2" charset="0"/>
              </a:rPr>
              <a:t>de 20 entidades </a:t>
            </a:r>
            <a:r>
              <a:rPr lang="pt-BR" sz="1700" dirty="0" err="1">
                <a:latin typeface="BlissL" panose="02000506030000020004" pitchFamily="2" charset="0"/>
              </a:rPr>
              <a:t>requiseram</a:t>
            </a:r>
            <a:r>
              <a:rPr lang="pt-BR" sz="1700" dirty="0">
                <a:latin typeface="BlissL" panose="02000506030000020004" pitchFamily="2" charset="0"/>
              </a:rPr>
              <a:t> ingresso como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sem definições.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Propostas </a:t>
            </a:r>
            <a:r>
              <a:rPr lang="pt-BR" sz="1700" dirty="0" err="1">
                <a:latin typeface="BlissL" panose="02000506030000020004" pitchFamily="2" charset="0"/>
              </a:rPr>
              <a:t>Sette</a:t>
            </a:r>
            <a:r>
              <a:rPr lang="pt-BR" sz="1700" dirty="0">
                <a:latin typeface="BlissL" panose="02000506030000020004" pitchFamily="2" charset="0"/>
              </a:rPr>
              <a:t> Câmara, </a:t>
            </a:r>
            <a:r>
              <a:rPr lang="pt-BR" sz="1700" dirty="0" err="1">
                <a:latin typeface="BlissL" panose="02000506030000020004" pitchFamily="2" charset="0"/>
              </a:rPr>
              <a:t>Piauhylino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Lóssio</a:t>
            </a:r>
            <a:r>
              <a:rPr lang="pt-BR" sz="1700" dirty="0">
                <a:latin typeface="BlissL" panose="02000506030000020004" pitchFamily="2" charset="0"/>
              </a:rPr>
              <a:t> (valores a partir de R$ 200 mil + R$ 1,5 MM no sucesso)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Conselho </a:t>
            </a:r>
            <a:r>
              <a:rPr lang="pt-BR" sz="1700" dirty="0">
                <a:latin typeface="BlissL" panose="02000506030000020004" pitchFamily="2" charset="0"/>
              </a:rPr>
              <a:t>Jurídico e Diretoria: posições contrárias à contratação a não ser com valores pouco </a:t>
            </a:r>
            <a:r>
              <a:rPr lang="pt-BR" sz="1700" dirty="0" smtClean="0">
                <a:latin typeface="BlissL" panose="02000506030000020004" pitchFamily="2" charset="0"/>
              </a:rPr>
              <a:t>significativos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Proposta: acompanhamento com outras entidades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CBIC). Contataremos advocacia da CBIC a respeito.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Questões do trabalho -  Terceirização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556838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19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questão trabalhista – Corretores Associados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Corretores: </a:t>
            </a:r>
            <a:r>
              <a:rPr lang="pt-BR" sz="1700" b="1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b="1" dirty="0" smtClean="0">
                <a:latin typeface="BlissL" panose="02000506030000020004" pitchFamily="2" charset="0"/>
              </a:rPr>
              <a:t> individual</a:t>
            </a:r>
            <a:r>
              <a:rPr lang="pt-BR" sz="1700" dirty="0" smtClean="0">
                <a:latin typeface="BlissL" panose="02000506030000020004" pitchFamily="2" charset="0"/>
              </a:rPr>
              <a:t>, com CNPJ – Simples, 6% - contabilidade (ML, R$ 150/mês)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Dificuldades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Cobranças </a:t>
            </a:r>
            <a:r>
              <a:rPr lang="pt-BR" sz="1700" dirty="0">
                <a:latin typeface="BlissL" panose="02000506030000020004" pitchFamily="2" charset="0"/>
              </a:rPr>
              <a:t>de registros por </a:t>
            </a:r>
            <a:r>
              <a:rPr lang="pt-BR" sz="1700" dirty="0" err="1">
                <a:latin typeface="BlissL" panose="02000506030000020004" pitchFamily="2" charset="0"/>
              </a:rPr>
              <a:t>Creci</a:t>
            </a:r>
            <a:r>
              <a:rPr lang="pt-BR" sz="1700" dirty="0">
                <a:latin typeface="BlissL" panose="02000506030000020004" pitchFamily="2" charset="0"/>
              </a:rPr>
              <a:t> e sindicatos deve ser </a:t>
            </a:r>
            <a:r>
              <a:rPr lang="pt-BR" sz="1700" dirty="0" smtClean="0">
                <a:latin typeface="BlissL" panose="02000506030000020004" pitchFamily="2" charset="0"/>
              </a:rPr>
              <a:t>disciplinado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257810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8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 questão consumerista – a corretagem </a:t>
            </a:r>
            <a:r>
              <a:rPr lang="pt-BR" sz="1700" b="1" dirty="0" smtClean="0">
                <a:latin typeface="BlissL" panose="02000506030000020004" pitchFamily="2" charset="0"/>
              </a:rPr>
              <a:t>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</a:t>
            </a:r>
            <a:r>
              <a:rPr lang="pt-BR" sz="1700" dirty="0" smtClean="0">
                <a:latin typeface="BlissL" panose="02000506030000020004" pitchFamily="2" charset="0"/>
              </a:rPr>
              <a:t>valores e riscos muito elevados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</a:t>
            </a:r>
            <a:r>
              <a:rPr lang="pt-BR" sz="1700" b="1" dirty="0">
                <a:latin typeface="BlissL" panose="02000506030000020004" pitchFamily="2" charset="0"/>
              </a:rPr>
              <a:t>Conselho Jurídico + Incorporação ABRAINC – 25/3 – continuidade em 9/4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Brookfield,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r>
              <a:rPr lang="pt-BR" sz="1700" dirty="0">
                <a:latin typeface="BlissL" panose="02000506030000020004" pitchFamily="2" charset="0"/>
              </a:rPr>
              <a:t>, MRV Rossi, Tecnisa (Conselho Jurídico) +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Eztec</a:t>
            </a:r>
            <a:r>
              <a:rPr lang="pt-BR" sz="1700" dirty="0">
                <a:latin typeface="BlissL" panose="02000506030000020004" pitchFamily="2" charset="0"/>
              </a:rPr>
              <a:t>, Gafisa, Odebrecht, Trisul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r>
              <a:rPr lang="pt-BR" sz="1700" dirty="0">
                <a:latin typeface="BlissL" panose="02000506030000020004" pitchFamily="2" charset="0"/>
              </a:rPr>
              <a:t>: promover discussões e esclarecimentos, sem recomendações nem definições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Acompanhamento</a:t>
            </a:r>
            <a:r>
              <a:rPr lang="pt-BR" sz="1700" dirty="0">
                <a:latin typeface="BlissL" panose="02000506030000020004" pitchFamily="2" charset="0"/>
              </a:rPr>
              <a:t>: preponderante inclinação pela corretagem incluída no preço. Entendimento: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Necessários </a:t>
            </a:r>
            <a:r>
              <a:rPr lang="pt-BR" sz="1700" dirty="0">
                <a:latin typeface="BlissL" panose="02000506030000020004" pitchFamily="2" charset="0"/>
              </a:rPr>
              <a:t>aperfeiçoamentos nas questões trabalhistas -  90 dias (JK)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Envolvimento </a:t>
            </a:r>
            <a:r>
              <a:rPr lang="pt-BR" sz="1700" dirty="0">
                <a:latin typeface="BlissL" panose="02000506030000020004" pitchFamily="2" charset="0"/>
              </a:rPr>
              <a:t>do MP </a:t>
            </a:r>
            <a:r>
              <a:rPr lang="pt-BR" sz="1700" dirty="0" smtClean="0">
                <a:latin typeface="BlissL" panose="02000506030000020004" pitchFamily="2" charset="0"/>
              </a:rPr>
              <a:t>empresa a empresa para </a:t>
            </a:r>
            <a:r>
              <a:rPr lang="pt-BR" sz="1700" dirty="0">
                <a:latin typeface="BlissL" panose="02000506030000020004" pitchFamily="2" charset="0"/>
              </a:rPr>
              <a:t>pacificação da questão (MRV: diálogo com o </a:t>
            </a:r>
            <a:r>
              <a:rPr lang="pt-BR" sz="1700" dirty="0" err="1">
                <a:latin typeface="BlissL" panose="02000506030000020004" pitchFamily="2" charset="0"/>
              </a:rPr>
              <a:t>MPCon</a:t>
            </a:r>
            <a:r>
              <a:rPr lang="pt-BR" sz="1700" dirty="0">
                <a:latin typeface="BlissL" panose="02000506030000020004" pitchFamily="2" charset="0"/>
              </a:rPr>
              <a:t>, em Brasília)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 </a:t>
            </a:r>
            <a:r>
              <a:rPr lang="pt-BR" sz="1700" dirty="0">
                <a:latin typeface="BlissL" panose="02000506030000020004" pitchFamily="2" charset="0"/>
              </a:rPr>
              <a:t>isto: discussões sobre estrutura e  modelos mais adequados para as empresas -  continuidade às discussões nos Comitês Jurídico, de Incorporação e Conselho </a:t>
            </a:r>
            <a:r>
              <a:rPr lang="pt-BR" sz="1700" dirty="0" smtClean="0">
                <a:latin typeface="BlissL" panose="02000506030000020004" pitchFamily="2" charset="0"/>
              </a:rPr>
              <a:t>Jurídico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Imobiliárias: </a:t>
            </a:r>
            <a:r>
              <a:rPr lang="pt-BR" sz="1700" dirty="0" smtClean="0">
                <a:latin typeface="BlissL" panose="02000506030000020004" pitchFamily="2" charset="0"/>
              </a:rPr>
              <a:t>pagamentos p/ </a:t>
            </a:r>
            <a:r>
              <a:rPr lang="pt-BR" sz="1700" dirty="0">
                <a:latin typeface="BlissL" panose="02000506030000020004" pitchFamily="2" charset="0"/>
              </a:rPr>
              <a:t>imobiliária e corretores. M</a:t>
            </a:r>
            <a:r>
              <a:rPr lang="pt-BR" sz="1700" dirty="0" smtClean="0">
                <a:latin typeface="BlissL" panose="02000506030000020004" pitchFamily="2" charset="0"/>
              </a:rPr>
              <a:t>otivação </a:t>
            </a:r>
            <a:r>
              <a:rPr lang="pt-BR" sz="1700" dirty="0">
                <a:latin typeface="BlissL" panose="02000506030000020004" pitchFamily="2" charset="0"/>
              </a:rPr>
              <a:t>fiscal (evitar bitributação) ou trabalhista. Importante mensuração para entendimento adequado da questão. Faturamento para </a:t>
            </a:r>
            <a:r>
              <a:rPr lang="pt-BR" sz="1700" dirty="0" smtClean="0">
                <a:latin typeface="BlissL" panose="02000506030000020004" pitchFamily="2" charset="0"/>
              </a:rPr>
              <a:t>Associação?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err="1" smtClean="0">
                <a:latin typeface="BlissL" panose="02000506030000020004" pitchFamily="2" charset="0"/>
              </a:rPr>
              <a:t>CLTs</a:t>
            </a:r>
            <a:r>
              <a:rPr lang="pt-BR" sz="1700" b="1" dirty="0" smtClean="0">
                <a:latin typeface="BlissL" panose="02000506030000020004" pitchFamily="2" charset="0"/>
              </a:rPr>
              <a:t>. Corretores Autônomos, </a:t>
            </a:r>
            <a:r>
              <a:rPr lang="pt-BR" sz="1700" b="1" dirty="0" err="1" smtClean="0">
                <a:latin typeface="BlissL" panose="02000506030000020004" pitchFamily="2" charset="0"/>
              </a:rPr>
              <a:t>Houses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>
                <a:latin typeface="BlissL" panose="02000506030000020004" pitchFamily="2" charset="0"/>
              </a:rPr>
              <a:t>alterações em procedimentos, com inclusão de pagadoria. A</a:t>
            </a:r>
            <a:r>
              <a:rPr lang="pt-BR" sz="1700" dirty="0" smtClean="0">
                <a:latin typeface="BlissL" panose="02000506030000020004" pitchFamily="2" charset="0"/>
              </a:rPr>
              <a:t>primoramento </a:t>
            </a:r>
            <a:r>
              <a:rPr lang="pt-BR" sz="1700" dirty="0">
                <a:latin typeface="BlissL" panose="02000506030000020004" pitchFamily="2" charset="0"/>
              </a:rPr>
              <a:t>do modelo e alinhamento dos participantes das vendas dentro de cada empresa.  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err="1" smtClean="0">
                <a:latin typeface="BlissL" panose="02000506030000020004" pitchFamily="2" charset="0"/>
              </a:rPr>
              <a:t>Macro-jurisdição</a:t>
            </a:r>
            <a:r>
              <a:rPr lang="pt-BR" sz="1700" dirty="0" smtClean="0">
                <a:latin typeface="BlissL" panose="02000506030000020004" pitchFamily="2" charset="0"/>
              </a:rPr>
              <a:t> -  Associação Nacional de Magistrados Estaduais. GT com Conselho Jurídico e outros representantes das empresas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787198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244169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Negócios</a:t>
            </a: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24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76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Repasse antecipado -  Piloto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/Itaú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3 - Cartilha</a:t>
            </a:r>
            <a:r>
              <a:rPr lang="pt-BR" sz="1700" dirty="0" smtClean="0">
                <a:latin typeface="BlissL" panose="02000506030000020004" pitchFamily="2" charset="0"/>
              </a:rPr>
              <a:t> – O Ciclo da Incorporação Imobiliária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Lançamento em maio – evento 2 anos de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Destinatários </a:t>
            </a:r>
            <a:r>
              <a:rPr lang="pt-BR" sz="1700" dirty="0">
                <a:latin typeface="BlissL" panose="02000506030000020004" pitchFamily="2" charset="0"/>
              </a:rPr>
              <a:t>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</a:t>
            </a:r>
            <a:r>
              <a:rPr lang="pt-BR" sz="1700" dirty="0" smtClean="0">
                <a:latin typeface="BlissL" panose="02000506030000020004" pitchFamily="2" charset="0"/>
              </a:rPr>
              <a:t>equilíbrio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4- Ajustes Legislativos </a:t>
            </a:r>
            <a:r>
              <a:rPr lang="pt-BR" sz="1700" dirty="0" smtClean="0">
                <a:latin typeface="BlissL" panose="02000506030000020004" pitchFamily="2" charset="0"/>
              </a:rPr>
              <a:t>- JK  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2817420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imediata Piloto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Cyrela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Itaú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/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</a:t>
            </a:r>
            <a:r>
              <a:rPr lang="pt-BR" sz="1700" dirty="0" smtClean="0">
                <a:latin typeface="BlissL" panose="02000506030000020004" pitchFamily="2" charset="0"/>
              </a:rPr>
              <a:t>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Premissas Empresa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Operação sem </a:t>
            </a:r>
            <a:r>
              <a:rPr lang="pt-BR" sz="1700" dirty="0" err="1">
                <a:latin typeface="BlissL" panose="02000506030000020004" pitchFamily="2" charset="0"/>
              </a:rPr>
              <a:t>Prosoluto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600" dirty="0"/>
          </a:p>
          <a:p>
            <a:r>
              <a:rPr lang="pt-BR" sz="1700" b="1" dirty="0" smtClean="0">
                <a:latin typeface="BlissL" panose="02000506030000020004" pitchFamily="2" charset="0"/>
              </a:rPr>
              <a:t>Itaú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Processo com menor impacto em desenvolvimento de </a:t>
            </a:r>
            <a:r>
              <a:rPr lang="pt-BR" sz="1700" dirty="0" smtClean="0">
                <a:latin typeface="BlissL" panose="02000506030000020004" pitchFamily="2" charset="0"/>
              </a:rPr>
              <a:t>sistemas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Contrato de Alienação Fiduciária em 2 partes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Terreno – liberado p/ a empresa, amortização pelo cliente durante a obra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Construção – 75% - liberado nas chaves, correção INCC, pagamento pelo cliente pós-chaves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1747660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244169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-  Propostas</a:t>
            </a: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24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35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</a:t>
            </a:r>
            <a:r>
              <a:rPr lang="pt-BR" dirty="0" err="1" smtClean="0"/>
              <a:t>Funding</a:t>
            </a:r>
            <a:r>
              <a:rPr lang="pt-BR" dirty="0" smtClean="0"/>
              <a:t> – Poupança – Curva dos 30 anos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cxnSp>
        <p:nvCxnSpPr>
          <p:cNvPr id="38" name="Conector reto 37"/>
          <p:cNvCxnSpPr/>
          <p:nvPr>
            <p:custDataLst>
              <p:tags r:id="rId2"/>
            </p:custDataLst>
          </p:nvPr>
        </p:nvCxnSpPr>
        <p:spPr bwMode="auto">
          <a:xfrm flipV="1">
            <a:off x="657225" y="3200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>
            <p:custDataLst>
              <p:tags r:id="rId3"/>
            </p:custDataLst>
          </p:nvPr>
        </p:nvCxnSpPr>
        <p:spPr bwMode="auto">
          <a:xfrm>
            <a:off x="5414963" y="3200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>
            <p:custDataLst>
              <p:tags r:id="rId4"/>
            </p:custDataLst>
          </p:nvPr>
        </p:nvCxnSpPr>
        <p:spPr bwMode="auto">
          <a:xfrm>
            <a:off x="657225" y="3200400"/>
            <a:ext cx="475773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ço Reservado para Texto 6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69900" y="4448175"/>
            <a:ext cx="3746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7237A2-2A5B-4DD7-A3EA-18ACC67628FD}" type="datetime'''''''''''''1''''''''''''''''9''''''''8''''''''''''''''''''0'">
              <a:rPr lang="en-US" sz="1400" b="1"/>
              <a:pPr/>
              <a:t>1980</a:t>
            </a:fld>
            <a:endParaRPr lang="pt-BR" sz="1400" b="1" dirty="0">
              <a:sym typeface="+mn-lt"/>
            </a:endParaRPr>
          </a:p>
        </p:txBody>
      </p:sp>
      <p:sp>
        <p:nvSpPr>
          <p:cNvPr id="42" name="Espaço Reservado para Texto 7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931863" y="4448175"/>
            <a:ext cx="5080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FA1BE68-FA95-48F1-BB3A-C8886C5C39C0}" type="datetime'''''8''''''''''''1'' ''''''''''''''''''''''- ''''''8''''''''5'">
              <a:rPr lang="en-US" sz="1400" b="1"/>
              <a:pPr/>
              <a:t>81 - 85</a:t>
            </a:fld>
            <a:endParaRPr lang="pt-BR" sz="1400" b="1" dirty="0">
              <a:sym typeface="+mn-lt"/>
            </a:endParaRPr>
          </a:p>
        </p:txBody>
      </p:sp>
      <p:sp>
        <p:nvSpPr>
          <p:cNvPr id="43" name="Espaço Reservado para Texto 15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460500" y="4448175"/>
            <a:ext cx="5080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802F14-DD21-43C0-9018-4A6317356D64}" type="datetime'''''''''''8''''''''''''6 ''''''''''''-'''''''''''''''''''' 90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86 - 90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4" name="Espaço Reservado para Texto 16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989138" y="4448175"/>
            <a:ext cx="5080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639A0FE-A20E-438D-B636-9DE69EC6F4D1}" type="datetime'''9''''''''''''''''''''''''1'''''' ''''-'''' ''9''''5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91 - 95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5" name="Espaço Reservado para Texto 17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517775" y="4448175"/>
            <a:ext cx="5080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F87C63-9766-4416-9B7B-5D71004C8952}" type="datetime'9''6 ''''''''''''''''-'''' 0''''0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96 - 00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6" name="Espaço Reservado para Texto 23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846763" y="4448175"/>
            <a:ext cx="193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961FA59-B8CD-4FDF-9ECE-963A02EB1B81}" type="datetime'1''''0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7" name="Espaço Reservado para Texto 20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306888" y="4448175"/>
            <a:ext cx="1031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D3A45A-BCF0-44AA-AEFB-4CECE9C9B0AB}" type="datetime'7''''''''''''''''''''''''''''''''''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8" name="Espaço Reservado para Texto 19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778250" y="4448175"/>
            <a:ext cx="1031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B18772D-76DC-4F9E-9380-DAFF5A8D2624}" type="datetime'''''''''''''''''''6''''''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49" name="Espaço Reservado para Texto 18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046413" y="4448175"/>
            <a:ext cx="5080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A8E620-7FCE-4D60-B001-F8E18E2B7BED}" type="datetime'''''''''0''''''''''''''''''''''1'''''''' ''- ''''''''''''05'''">
              <a:rPr lang="en-US" sz="1400" b="1"/>
              <a:pPr/>
              <a:t>01 - 05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0" name="Espaço Reservado para Texto 2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364163" y="4448175"/>
            <a:ext cx="1031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EB6CEC5-733A-41BC-AB6C-BD8F1830B2F5}" type="datetime'''9''''''''''''''''''''''''''''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1" name="Espaço Reservado para Texto 21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835525" y="4448175"/>
            <a:ext cx="1031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AAC1179-CAEF-4ACD-8EAB-286EA5F1DE7F}" type="datetime'''''''''''8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2" name="Espaço Reservado para Texto 24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375400" y="4448175"/>
            <a:ext cx="193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BBD1625-1D62-4ADD-BEAC-AB68F2F52E76}" type="datetime'''''''''''''''1''''1''''''''''''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3" name="Espaço Reservado para Texto 27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961313" y="4448175"/>
            <a:ext cx="193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8A988E-3619-477F-B1FA-6AD9DBD6AA74}" type="datetime'''1''''4''''''''''''''''''''''''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4" name="Espaço Reservado para Texto 25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6904038" y="4448175"/>
            <a:ext cx="193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6B6CED-4D43-4AE6-838C-01183BAAEDC2}" type="datetime'''''''''''1''''''''''''''2''''''''''''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5" name="Espaço Reservado para Texto 26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432675" y="4448175"/>
            <a:ext cx="1936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C3B9C7-137A-47E3-9B90-E3E96F4B6A63}" type="datetime'1''''''''''''''''''''''''3'''''''''">
              <a:rPr lang="en-US" sz="1400" b="1">
                <a:latin typeface="Calibri"/>
                <a:sym typeface="Calibri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pt-BR" sz="1400" b="1" dirty="0">
              <a:latin typeface="Calibri"/>
              <a:sym typeface="Calibri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36898" y="1119798"/>
            <a:ext cx="761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 estabilidade e o crescimento contínuo são muito necessários para o setor e para o país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3001963" y="2520082"/>
            <a:ext cx="5458469" cy="2387029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4355976" y="5255166"/>
            <a:ext cx="410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 smtClean="0"/>
              <a:t>Estabilização da moeda;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 smtClean="0"/>
              <a:t>Juros mais baixos e condições de crédito;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 smtClean="0"/>
              <a:t>Crescimento da classe média;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 smtClean="0"/>
              <a:t>Pleno emprego / crescimento de renda;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 smtClean="0"/>
              <a:t>Programa habitacional do governo.</a:t>
            </a:r>
            <a:endParaRPr lang="pt-BR" sz="1400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4300563" y="4869160"/>
            <a:ext cx="0" cy="1188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373898" y="4839974"/>
            <a:ext cx="2154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Fonte:</a:t>
            </a:r>
          </a:p>
          <a:p>
            <a:r>
              <a:rPr lang="pt-BR" sz="1050" b="1" dirty="0" smtClean="0"/>
              <a:t>ABECIP, CEF E CDIC.</a:t>
            </a:r>
            <a:endParaRPr lang="pt-BR" sz="105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2195736" y="2828428"/>
            <a:ext cx="793750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30 anos</a:t>
            </a:r>
            <a:endParaRPr lang="pt-BR" sz="1400" b="1" dirty="0"/>
          </a:p>
        </p:txBody>
      </p:sp>
      <p:graphicFrame>
        <p:nvGraphicFramePr>
          <p:cNvPr id="88" name="Objeto 87"/>
          <p:cNvGraphicFramePr>
            <a:graphicFrameLocks/>
          </p:cNvGraphicFramePr>
          <p:nvPr>
            <p:custDataLst>
              <p:tags r:id="rId20"/>
            </p:custDataLst>
            <p:extLst/>
          </p:nvPr>
        </p:nvGraphicFramePr>
        <p:xfrm>
          <a:off x="287972" y="2708920"/>
          <a:ext cx="8172460" cy="184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Gráfico" r:id="rId25" imgW="8172629" imgH="1571752" progId="MSGraph.Chart.8">
                  <p:embed followColorScheme="full"/>
                </p:oleObj>
              </mc:Choice>
              <mc:Fallback>
                <p:oleObj name="Gráfico" r:id="rId25" imgW="8172629" imgH="1571752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7972" y="2708920"/>
                        <a:ext cx="8172460" cy="1845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CaixaDeTexto 88"/>
          <p:cNvSpPr txBox="1"/>
          <p:nvPr/>
        </p:nvSpPr>
        <p:spPr>
          <a:xfrm rot="16200000">
            <a:off x="-1080657" y="3465034"/>
            <a:ext cx="2630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err="1" smtClean="0"/>
              <a:t>Unids</a:t>
            </a:r>
            <a:r>
              <a:rPr lang="pt-BR" sz="1050" b="1" dirty="0" smtClean="0"/>
              <a:t> Financiadas (SBPE + FGTS) - Milhares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4285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</a:t>
            </a:r>
            <a:r>
              <a:rPr lang="pt-BR" dirty="0" err="1" smtClean="0"/>
              <a:t>Funding</a:t>
            </a:r>
            <a:r>
              <a:rPr lang="pt-BR" dirty="0" smtClean="0"/>
              <a:t> - Poupança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79512" y="688066"/>
            <a:ext cx="885698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+mj-lt"/>
              </a:rPr>
              <a:t>O </a:t>
            </a:r>
            <a:r>
              <a:rPr lang="pt-BR" sz="1700" i="1" dirty="0" err="1">
                <a:latin typeface="+mj-lt"/>
              </a:rPr>
              <a:t>Funding</a:t>
            </a:r>
            <a:r>
              <a:rPr lang="pt-BR" sz="1700" dirty="0">
                <a:latin typeface="+mj-lt"/>
              </a:rPr>
              <a:t> de longo prazo para o financiamento das empresas e dos compradores </a:t>
            </a:r>
            <a:r>
              <a:rPr lang="pt-BR" sz="1700" dirty="0" smtClean="0">
                <a:latin typeface="+mj-lt"/>
              </a:rPr>
              <a:t>é </a:t>
            </a:r>
            <a:r>
              <a:rPr lang="pt-BR" sz="1700" dirty="0">
                <a:latin typeface="+mj-lt"/>
              </a:rPr>
              <a:t>crucial para 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+mj-lt"/>
              </a:rPr>
              <a:t>As </a:t>
            </a:r>
            <a:r>
              <a:rPr lang="pt-BR" sz="1700" dirty="0" err="1" smtClean="0">
                <a:latin typeface="+mj-lt"/>
              </a:rPr>
              <a:t>LIGs</a:t>
            </a:r>
            <a:r>
              <a:rPr lang="pt-BR" sz="1700" dirty="0" smtClean="0">
                <a:latin typeface="+mj-lt"/>
              </a:rPr>
              <a:t> podem representar solução para o médio e longo prazo, mas hoje já se vê relevante constrangimento nesta disponibilidade</a:t>
            </a:r>
            <a:endParaRPr lang="pt-BR" sz="1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+mj-lt"/>
              </a:rPr>
              <a:t>No SFH, Bancos já indicam exigibilidade cumprida e limitação nas operações</a:t>
            </a:r>
          </a:p>
          <a:p>
            <a:endParaRPr lang="pt-BR" sz="1700" dirty="0" smtClean="0">
              <a:latin typeface="+mj-lt"/>
            </a:endParaRPr>
          </a:p>
          <a:p>
            <a:r>
              <a:rPr lang="pt-BR" sz="1700" dirty="0" smtClean="0">
                <a:latin typeface="+mj-lt"/>
              </a:rPr>
              <a:t>Necessidades neste momento:</a:t>
            </a:r>
            <a:endParaRPr lang="pt-BR" sz="17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+mj-lt"/>
              </a:rPr>
              <a:t>Redução para 10% no depósito compulsório da Caderneta de Poupança</a:t>
            </a:r>
            <a:endParaRPr lang="pt-BR" sz="17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+mj-lt"/>
              </a:rPr>
              <a:t>Busca de alternativa para alavancar mais recursos para o financiamento habitacional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3154211"/>
            <a:ext cx="6624736" cy="37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9512" y="81696"/>
            <a:ext cx="6407928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 smtClean="0"/>
              <a:t>Propostas Gerais – </a:t>
            </a:r>
            <a:r>
              <a:rPr lang="pt-BR" dirty="0" err="1" smtClean="0"/>
              <a:t>Funding</a:t>
            </a:r>
            <a:r>
              <a:rPr lang="pt-BR" dirty="0" smtClean="0"/>
              <a:t> - </a:t>
            </a:r>
            <a:r>
              <a:rPr lang="pt-BR" dirty="0" err="1" smtClean="0"/>
              <a:t>LCIs</a:t>
            </a:r>
            <a:endParaRPr lang="pt-BR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CaixaDeTexto 12"/>
          <p:cNvSpPr txBox="1"/>
          <p:nvPr/>
        </p:nvSpPr>
        <p:spPr>
          <a:xfrm>
            <a:off x="323528" y="836712"/>
            <a:ext cx="799288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Saldo </a:t>
            </a:r>
            <a:r>
              <a:rPr lang="pt-BR" dirty="0"/>
              <a:t>de LCI já alcança R$ 170 </a:t>
            </a:r>
            <a:r>
              <a:rPr lang="pt-BR" dirty="0" smtClean="0"/>
              <a:t>bi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Com atuação complementar à Caderneta </a:t>
            </a:r>
            <a:r>
              <a:rPr lang="pt-BR" dirty="0"/>
              <a:t>de Poupança, </a:t>
            </a:r>
            <a:r>
              <a:rPr lang="pt-BR" dirty="0" smtClean="0"/>
              <a:t>hoje ele é muito importante para as operações do setor imobiliário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Uma eventual remoção </a:t>
            </a:r>
            <a:r>
              <a:rPr lang="pt-BR" dirty="0"/>
              <a:t>de isenção fiscal </a:t>
            </a:r>
            <a:r>
              <a:rPr lang="pt-BR" dirty="0" smtClean="0"/>
              <a:t>às </a:t>
            </a:r>
            <a:r>
              <a:rPr lang="pt-BR" dirty="0"/>
              <a:t>pessoas físicas investidoras em LCI </a:t>
            </a:r>
            <a:r>
              <a:rPr lang="pt-BR" dirty="0" smtClean="0"/>
              <a:t>traria </a:t>
            </a:r>
            <a:r>
              <a:rPr lang="pt-BR" dirty="0"/>
              <a:t>impactos imediatos tanto para operações em aberto quanto para futuras</a:t>
            </a:r>
          </a:p>
          <a:p>
            <a:pPr>
              <a:lnSpc>
                <a:spcPct val="150000"/>
              </a:lnSpc>
            </a:pPr>
            <a:endParaRPr lang="pt-BR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latin typeface="+mj-lt"/>
              </a:rPr>
              <a:t>Necessidades neste momento:</a:t>
            </a:r>
            <a:endParaRPr lang="pt-BR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pt-BR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>
                <a:latin typeface="+mj-lt"/>
              </a:rPr>
              <a:t>Manutenção da isenção fiscal para PF para </a:t>
            </a:r>
            <a:r>
              <a:rPr lang="pt-BR" b="1" dirty="0" err="1" smtClean="0">
                <a:latin typeface="+mj-lt"/>
              </a:rPr>
              <a:t>LCIs</a:t>
            </a:r>
            <a:endParaRPr lang="pt-B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4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124744"/>
            <a:ext cx="7697787" cy="34265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E7E6E6">
                    <a:lumMod val="50000"/>
                  </a:srgb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Pesquisa de Satisfação – ABRAINC</a:t>
            </a: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E7E6E6">
                    <a:lumMod val="50000"/>
                  </a:srgb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Participação de 24 Associados</a:t>
            </a: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fontAlgn="auto" hangingPunct="0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E7E6E6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18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0641" y="169688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5C6875"/>
                </a:solidFill>
              </a:rPr>
              <a:t>Questões e retorno dos entrevistados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4625" y="883721"/>
            <a:ext cx="92152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Você conhece o trabalho que a  ABRAINC vem realizando?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100%  têm conhecimento sobre o trabalho da ABRAINC</a:t>
            </a: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342900" lvl="1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+mj-lt"/>
              <a:buAutoNum type="arabicPeriod"/>
              <a:defRPr/>
            </a:pP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b="1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Como </a:t>
            </a: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você se informa sobre as ações da ABRAINC?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Via relatórios, atas, por participação em reuniões e pelo ABRAINC Informa. </a:t>
            </a: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342900" lvl="1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+mj-lt"/>
              <a:buAutoNum type="arabicPeriod"/>
              <a:defRPr/>
            </a:pP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b="1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Você </a:t>
            </a: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teria alguma sugestão que pudesse aprimorar a atuação da associação?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Alguns associados sugeriram aprimoramentos como a criação de um relatório para informar </a:t>
            </a: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sobre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as atividades da associação</a:t>
            </a: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342900" lvl="1" indent="-342900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+mj-lt"/>
              <a:buAutoNum type="arabicPeriod"/>
              <a:defRPr/>
            </a:pPr>
            <a:endParaRPr lang="pt-BR" sz="1600" b="1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b="1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b="1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Há </a:t>
            </a:r>
            <a:r>
              <a:rPr lang="pt-BR" sz="1600" b="1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algum assunto ou questão que deveria ser incluído no foco de trabalho da ABRAINC?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Alguns associados propuseram questões que não estão atreladas à comunicação, mas 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aos</a:t>
            </a:r>
          </a:p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temas que estão sendo abordados pela ABRAINC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7302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9512" y="141393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45" hangingPunct="0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Principais Pontos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296214" y="862884"/>
            <a:ext cx="8512935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A</a:t>
            </a:r>
            <a:r>
              <a:rPr lang="pt-BR" sz="1500" dirty="0" smtClean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lém </a:t>
            </a: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do Programa MCMV, outros temas entrem na pauta </a:t>
            </a:r>
            <a:r>
              <a:rPr lang="pt-BR" sz="1500" dirty="0" smtClean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de trabalho </a:t>
            </a: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da </a:t>
            </a:r>
            <a:r>
              <a:rPr lang="pt-BR" sz="1500" dirty="0" smtClean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ABRAINC. Exemplos: foco </a:t>
            </a: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em igual proporção às questões que afetam o segmento de média renda, e questões como desoneração, burocracia, tributação da permuta (10 opiniões)</a:t>
            </a:r>
            <a:endParaRPr lang="pt-BR" sz="1500" dirty="0">
              <a:solidFill>
                <a:prstClr val="white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06947" y="2676660"/>
            <a:ext cx="8512935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Os assuntos discutidos nas reuniões do Conselho Deliberativo chegam de forma “mastigada” e não são suficientemente aprofundados para entendimento de todos (03 opiniões)</a:t>
            </a:r>
            <a:endParaRPr lang="pt-BR" sz="1500" dirty="0">
              <a:solidFill>
                <a:prstClr val="white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21971" y="3594539"/>
            <a:ext cx="8822029" cy="105984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Retângulo de cantos arredondados 22"/>
          <p:cNvSpPr/>
          <p:nvPr/>
        </p:nvSpPr>
        <p:spPr>
          <a:xfrm>
            <a:off x="330558" y="4503314"/>
            <a:ext cx="8512935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500" dirty="0">
                <a:solidFill>
                  <a:prstClr val="white"/>
                </a:solidFill>
                <a:ea typeface="Verdana" pitchFamily="34" charset="0"/>
                <a:cs typeface="Verdana" pitchFamily="34" charset="0"/>
              </a:rPr>
              <a:t>Há sugestões sobre a criação de uma publicação periódica com um balanço do que está sendo discutido e as atividades da associação (03 opiniões)</a:t>
            </a:r>
          </a:p>
        </p:txBody>
      </p:sp>
      <p:sp>
        <p:nvSpPr>
          <p:cNvPr id="5" name="Retângulo 4"/>
          <p:cNvSpPr/>
          <p:nvPr/>
        </p:nvSpPr>
        <p:spPr>
          <a:xfrm>
            <a:off x="354169" y="3614447"/>
            <a:ext cx="84549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Comentário: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por sua dinâmica e frequência, a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reunião de Conselho é estruturada para reportar os principais acontecimentos e avanços da ABRAINC e dar suporte para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às decisões. As discussões mais profundas se dão nos Comitês e na Diretoria.</a:t>
            </a:r>
            <a:endParaRPr lang="pt-BR" sz="14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38259" y="1713485"/>
            <a:ext cx="853225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711200" fontAlgn="auto">
              <a:lnSpc>
                <a:spcPct val="90000"/>
              </a:lnSpc>
              <a:spcAft>
                <a:spcPct val="20000"/>
              </a:spcAft>
            </a:pP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Comentário: nas reuniões dos Comitês buscamos tratar os temas relevantes para as empresas com o devido foco. 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O tema MCMV é de alta visibilidade para o Governo Federal, apoiando nossa presença em Brasília.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De forma a concentrar as discussões do MCMV, em 2014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foi criado o Comitê de 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MCMV, que se 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reúne a cada 2 meses.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90659" y="5415343"/>
            <a:ext cx="8454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Comentário</a:t>
            </a:r>
            <a:r>
              <a:rPr lang="pt-BR" sz="14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: Será criado um relatório mensal com o balanço de atividades e atualizações dos principais assuntos. </a:t>
            </a: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8674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0641" y="169688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45" hangingPunct="0"/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Demais Pontos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161438" y="620766"/>
            <a:ext cx="92152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É importante que os assuntos discutidos no Conselho Deliberativo sejam  repassados aos comitês (02 opiniões)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Outros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querem ver a ABRAINC como interlocutor oficial, mais atuante e mais influenciador nas decisões em Brasília (02 opiniões)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Alguns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entrevistados fizeram críticas em relação à forma como a questão da ADIN foi trabalhada e como chegou ao conhecimento dos demais integrantes da associação (02 opiniões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O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tempo de duração das reuniões do Conselho é desproporcional à importância dos temas debatidos (01 opinião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 smtClean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 smtClean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Necessidade </a:t>
            </a:r>
            <a:r>
              <a:rPr lang="pt-BR" sz="1600" dirty="0">
                <a:solidFill>
                  <a:srgbClr val="5C6875"/>
                </a:solidFill>
                <a:latin typeface="Calibri" panose="020F0502020204030204"/>
                <a:ea typeface="Verdana" pitchFamily="34" charset="0"/>
                <a:cs typeface="Verdana" pitchFamily="34" charset="0"/>
              </a:rPr>
              <a:t>de maior integração da ABRAINC com associações regionais fora de SP (01 opinião)</a:t>
            </a: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  <a:p>
            <a:pPr marL="285750" lvl="1" algn="just" fontAlgn="auto">
              <a:spcBef>
                <a:spcPts val="0"/>
              </a:spcBef>
              <a:spcAft>
                <a:spcPts val="0"/>
              </a:spcAft>
              <a:buClr>
                <a:srgbClr val="00467A"/>
              </a:buClr>
              <a:buSzPct val="100000"/>
              <a:defRPr/>
            </a:pPr>
            <a:endParaRPr lang="pt-BR" sz="1600" dirty="0">
              <a:solidFill>
                <a:srgbClr val="5C6875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424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Projetos 2015</a:t>
            </a:r>
            <a:endParaRPr lang="en-US" sz="1800" dirty="0">
              <a:sym typeface="Arial" pitchFamily="34" charset="0"/>
            </a:endParaRP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270737"/>
              </p:ext>
            </p:extLst>
          </p:nvPr>
        </p:nvGraphicFramePr>
        <p:xfrm>
          <a:off x="251520" y="1268760"/>
          <a:ext cx="8568954" cy="3770968"/>
        </p:xfrm>
        <a:graphic>
          <a:graphicData uri="http://schemas.openxmlformats.org/drawingml/2006/table">
            <a:tbl>
              <a:tblPr/>
              <a:tblGrid>
                <a:gridCol w="4320480"/>
                <a:gridCol w="1296144"/>
                <a:gridCol w="1440160"/>
                <a:gridCol w="1512170"/>
              </a:tblGrid>
              <a:tr h="32064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2015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Orçamento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Comprometido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- ADIN</a:t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(Trabalho escravo)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63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Outras ações com Judiciário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CBIC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1.230.000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Jairo </a:t>
                      </a:r>
                      <a:r>
                        <a:rPr lang="pt-BR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Klepacz</a:t>
                      </a:r>
                      <a:r>
                        <a:rPr lang="pt-B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 Luiz França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6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e publicações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(Realizações e Patrocinios de Eventos e Publicações de materiais ABRAINC)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5.444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Estratégica 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(Integração de ações)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Governança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Burocracia SP e RJ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(Projetos nas Prefeituras)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88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Ações por Imagem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(Melhora na imagem do Setor)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Cause</a:t>
                      </a:r>
                      <a:r>
                        <a:rPr lang="pt-B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Pesquisa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3.685.444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</p:spTree>
    <p:extLst>
      <p:ext uri="{BB962C8B-B14F-4D97-AF65-F5344CB8AC3E}">
        <p14:creationId xmlns:p14="http://schemas.microsoft.com/office/powerpoint/2010/main" val="3087358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2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72324"/>
            <a:ext cx="252516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395"/>
              </p:ext>
            </p:extLst>
          </p:nvPr>
        </p:nvGraphicFramePr>
        <p:xfrm>
          <a:off x="251520" y="764711"/>
          <a:ext cx="8568952" cy="5337962"/>
        </p:xfrm>
        <a:graphic>
          <a:graphicData uri="http://schemas.openxmlformats.org/drawingml/2006/table">
            <a:tbl>
              <a:tblPr/>
              <a:tblGrid>
                <a:gridCol w="1469405"/>
                <a:gridCol w="1825155"/>
                <a:gridCol w="5274392"/>
              </a:tblGrid>
              <a:tr h="2011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Enviou até março de 2015 (mas há inconsitências nos dados)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fevereiro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 do 1º trimestre agregado)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parcialmente (agosto/2014, janeiro, fevereiro e março de 2015 e dados agregados para o período de janeiro a fevereiro de 2014)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8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março de 2014, janeiro de 2015, fevereiro de 2015 e dados agregados de abril de 2014 a dezembro de 2014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Patrimar</a:t>
                      </a:r>
                    </a:p>
                  </a:txBody>
                  <a:tcPr marL="6664" marR="6664" marT="66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informações de fevereiro e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(mas enviou dados agregados e incompletos)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Enviou dados de janeiro, fevereiro e março de 2015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(mas enviou apenas informações de RH)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ainda sem resposta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Canopus</a:t>
                      </a:r>
                    </a:p>
                  </a:txBody>
                  <a:tcPr marL="6664" marR="6664" marT="66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6664" marR="6664" marT="66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5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873956" y="2065111"/>
            <a:ext cx="7107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0F6FC6">
                    <a:lumMod val="75000"/>
                  </a:srgbClr>
                </a:solidFill>
                <a:latin typeface="Trebuchet MS"/>
                <a:cs typeface="+mn-cs"/>
              </a:rPr>
              <a:t>16/04/2015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2279931"/>
            <a:ext cx="70916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</a:t>
            </a:r>
            <a:r>
              <a:rPr lang="pt-BR" sz="2400" b="1" dirty="0" err="1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jan</a:t>
            </a:r>
            <a:r>
              <a:rPr lang="pt-BR" sz="2400" b="1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/2014 a </a:t>
            </a:r>
            <a:r>
              <a:rPr lang="pt-BR" sz="2400" b="1" dirty="0" err="1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fev</a:t>
            </a:r>
            <a:r>
              <a:rPr lang="pt-BR" sz="2400" b="1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/2015</a:t>
            </a:r>
            <a:r>
              <a:rPr lang="pt-BR" sz="2400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 dados de </a:t>
            </a:r>
            <a:r>
              <a:rPr lang="pt-BR" sz="2400" b="1" dirty="0" smtClean="0">
                <a:solidFill>
                  <a:srgbClr val="0F6FC6">
                    <a:lumMod val="50000"/>
                  </a:srgb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 empresas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130352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18166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Este é um relatório sintético onde são apresentados indicadores selecionados</a:t>
            </a:r>
          </a:p>
        </p:txBody>
      </p:sp>
      <p:sp>
        <p:nvSpPr>
          <p:cNvPr id="19" name="Elipse 18"/>
          <p:cNvSpPr/>
          <p:nvPr/>
        </p:nvSpPr>
        <p:spPr>
          <a:xfrm>
            <a:off x="1258262" y="2407393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83881" y="3420894"/>
            <a:ext cx="6558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Principais resultados do 1º bimestre/2015: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Queda no estoque total: -4,5%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Queda nas vendas: -20%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Inadimplência* em </a:t>
            </a:r>
            <a:r>
              <a:rPr lang="pt-BR" sz="2400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%, menor do que os 12% de </a:t>
            </a:r>
            <a:r>
              <a:rPr lang="pt-BR" sz="2400" dirty="0" err="1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fev</a:t>
            </a: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/2014</a:t>
            </a:r>
          </a:p>
        </p:txBody>
      </p:sp>
      <p:sp>
        <p:nvSpPr>
          <p:cNvPr id="9" name="Elipse 8"/>
          <p:cNvSpPr/>
          <p:nvPr/>
        </p:nvSpPr>
        <p:spPr>
          <a:xfrm>
            <a:off x="1258262" y="3548356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052371" y="5794444"/>
            <a:ext cx="7091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 considerando </a:t>
            </a:r>
            <a:r>
              <a:rPr lang="pt-BR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 saldo em atraso potencial, 90 dias ou mais de </a:t>
            </a:r>
            <a:r>
              <a:rPr lang="pt-BR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atraso</a:t>
            </a:r>
            <a:endParaRPr lang="pt-BR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278423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2700" dirty="0" smtClean="0"/>
              <a:t>Unidades Lançadas</a:t>
            </a:r>
            <a:r>
              <a:rPr lang="pt-BR" sz="3600" dirty="0">
                <a:solidFill>
                  <a:srgbClr val="FF0000"/>
                </a:solidFill>
              </a:rPr>
              <a:t/>
            </a:r>
            <a:br>
              <a:rPr lang="pt-BR" sz="3600" dirty="0">
                <a:solidFill>
                  <a:srgbClr val="FF0000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86798" y="6362700"/>
            <a:ext cx="308345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36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783771" y="1190730"/>
          <a:ext cx="8044544" cy="3827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68.444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68.751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4.026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0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42901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VGV Lançado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331790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890954" y="1138012"/>
          <a:ext cx="7946571" cy="37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18.285,4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18.678,8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901,3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1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331764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Unidades Vendidas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331790" cy="354623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38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890954" y="1178355"/>
          <a:ext cx="7980903" cy="368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112.798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116.329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14.083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3" y="342901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Valor das Vendas (R$ milhões)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2" y="6362700"/>
            <a:ext cx="331791" cy="372208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/>
          </p:nvPr>
        </p:nvGraphicFramePr>
        <p:xfrm>
          <a:off x="890953" y="1211262"/>
          <a:ext cx="7946571" cy="3687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25.567,9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Acumulado 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26.220,2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Acumulado em 2015: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3.152,4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9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–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Rio de Janeiro 30/4</a:t>
            </a:r>
            <a:r>
              <a:rPr lang="en-US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39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700" b="1" dirty="0">
                <a:latin typeface="BlissL" panose="02000506030000020004" pitchFamily="2" charset="0"/>
              </a:rPr>
              <a:t>Atualizações </a:t>
            </a:r>
            <a:r>
              <a:rPr lang="pt-BR" sz="1700" b="1" dirty="0" smtClean="0">
                <a:latin typeface="BlissL" panose="02000506030000020004" pitchFamily="2" charset="0"/>
              </a:rPr>
              <a:t>gerais </a:t>
            </a:r>
            <a:r>
              <a:rPr lang="pt-BR" sz="1700" b="1" dirty="0">
                <a:latin typeface="BlissL" panose="02000506030000020004" pitchFamily="2" charset="0"/>
              </a:rPr>
              <a:t>– </a:t>
            </a:r>
            <a:r>
              <a:rPr lang="pt-BR" sz="1700" b="1" dirty="0" smtClean="0">
                <a:latin typeface="BlissL" panose="02000506030000020004" pitchFamily="2" charset="0"/>
              </a:rPr>
              <a:t>9h </a:t>
            </a:r>
            <a:r>
              <a:rPr lang="pt-BR" sz="1700" b="1" dirty="0">
                <a:latin typeface="BlissL" panose="02000506030000020004" pitchFamily="2" charset="0"/>
              </a:rPr>
              <a:t>às </a:t>
            </a:r>
            <a:r>
              <a:rPr lang="pt-BR" sz="1700" b="1" dirty="0" smtClean="0">
                <a:latin typeface="BlissL" panose="02000506030000020004" pitchFamily="2" charset="0"/>
              </a:rPr>
              <a:t>9:30h </a:t>
            </a:r>
          </a:p>
          <a:p>
            <a:pPr lvl="0"/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PMCMV3, Acessibilidade, IFRS, Terceirização, </a:t>
            </a:r>
            <a:r>
              <a:rPr lang="pt-BR" sz="1700" b="1" dirty="0" err="1" smtClean="0">
                <a:latin typeface="BlissL" panose="02000506030000020004" pitchFamily="2" charset="0"/>
              </a:rPr>
              <a:t>PLs</a:t>
            </a:r>
            <a:r>
              <a:rPr lang="pt-BR" sz="1700" b="1" dirty="0" smtClean="0">
                <a:latin typeface="BlissL" panose="02000506030000020004" pitchFamily="2" charset="0"/>
              </a:rPr>
              <a:t>, COFECI</a:t>
            </a:r>
            <a:endParaRPr lang="pt-BR" sz="1700" b="1" dirty="0">
              <a:latin typeface="BlissL" panose="02000506030000020004" pitchFamily="2" charset="0"/>
            </a:endParaRP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Projetos</a:t>
            </a:r>
            <a:r>
              <a:rPr lang="pt-BR" sz="1700" b="1" dirty="0">
                <a:latin typeface="BlissL" panose="02000506030000020004" pitchFamily="2" charset="0"/>
              </a:rPr>
              <a:t>, ações – das </a:t>
            </a:r>
            <a:r>
              <a:rPr lang="pt-BR" sz="1700" b="1" dirty="0" smtClean="0">
                <a:latin typeface="BlissL" panose="02000506030000020004" pitchFamily="2" charset="0"/>
              </a:rPr>
              <a:t>9:30h </a:t>
            </a:r>
            <a:r>
              <a:rPr lang="pt-BR" sz="1700" b="1" dirty="0">
                <a:latin typeface="BlissL" panose="02000506030000020004" pitchFamily="2" charset="0"/>
              </a:rPr>
              <a:t>às </a:t>
            </a:r>
            <a:r>
              <a:rPr lang="pt-BR" sz="1700" b="1" dirty="0" smtClean="0">
                <a:latin typeface="BlissL" panose="02000506030000020004" pitchFamily="2" charset="0"/>
              </a:rPr>
              <a:t>11:00h</a:t>
            </a:r>
            <a:endParaRPr lang="pt-BR" sz="1700" b="1" dirty="0">
              <a:latin typeface="BlissL" panose="02000506030000020004" pitchFamily="2" charset="0"/>
            </a:endParaRPr>
          </a:p>
          <a:p>
            <a:pPr lvl="1"/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Questões </a:t>
            </a:r>
            <a:r>
              <a:rPr lang="pt-BR" sz="1700" b="1" dirty="0">
                <a:latin typeface="BlissL" panose="02000506030000020004" pitchFamily="2" charset="0"/>
              </a:rPr>
              <a:t>do Trabalho – </a:t>
            </a:r>
            <a:r>
              <a:rPr lang="pt-BR" sz="1700" dirty="0">
                <a:latin typeface="BlissL" panose="02000506030000020004" pitchFamily="2" charset="0"/>
              </a:rPr>
              <a:t>atualizações, posicionamento</a:t>
            </a:r>
            <a:r>
              <a:rPr lang="pt-BR" sz="1700" b="1" dirty="0">
                <a:latin typeface="BlissL" panose="02000506030000020004" pitchFamily="2" charset="0"/>
              </a:rPr>
              <a:t> – </a:t>
            </a:r>
            <a:r>
              <a:rPr lang="pt-BR" sz="1700" b="1" dirty="0" smtClean="0">
                <a:latin typeface="BlissL" panose="02000506030000020004" pitchFamily="2" charset="0"/>
              </a:rPr>
              <a:t>9:30h </a:t>
            </a:r>
            <a:r>
              <a:rPr lang="pt-BR" sz="1700" b="1" dirty="0">
                <a:latin typeface="BlissL" panose="02000506030000020004" pitchFamily="2" charset="0"/>
              </a:rPr>
              <a:t>às </a:t>
            </a:r>
            <a:r>
              <a:rPr lang="pt-BR" sz="1700" b="1" dirty="0" smtClean="0">
                <a:latin typeface="BlissL" panose="02000506030000020004" pitchFamily="2" charset="0"/>
              </a:rPr>
              <a:t>9:45h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>
                <a:latin typeface="BlissL" panose="02000506030000020004" pitchFamily="2" charset="0"/>
              </a:rPr>
              <a:t>, Modelo de </a:t>
            </a:r>
            <a:r>
              <a:rPr lang="pt-BR" sz="1700" b="1" dirty="0" smtClean="0">
                <a:latin typeface="BlissL" panose="02000506030000020004" pitchFamily="2" charset="0"/>
              </a:rPr>
              <a:t> Vendas </a:t>
            </a:r>
            <a:r>
              <a:rPr lang="pt-BR" sz="1700" b="1" dirty="0">
                <a:latin typeface="BlissL" panose="02000506030000020004" pitchFamily="2" charset="0"/>
              </a:rPr>
              <a:t>– </a:t>
            </a:r>
            <a:r>
              <a:rPr lang="pt-BR" sz="1700" b="1" dirty="0" smtClean="0">
                <a:latin typeface="BlissL" panose="02000506030000020004" pitchFamily="2" charset="0"/>
              </a:rPr>
              <a:t>9:45h </a:t>
            </a:r>
            <a:r>
              <a:rPr lang="pt-BR" sz="1700" b="1" dirty="0">
                <a:latin typeface="BlissL" panose="02000506030000020004" pitchFamily="2" charset="0"/>
              </a:rPr>
              <a:t>às </a:t>
            </a:r>
            <a:r>
              <a:rPr lang="pt-BR" sz="1700" b="1" dirty="0" smtClean="0">
                <a:latin typeface="BlissL" panose="02000506030000020004" pitchFamily="2" charset="0"/>
              </a:rPr>
              <a:t>10:15h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de Negócios, </a:t>
            </a:r>
            <a:r>
              <a:rPr 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sz="1700" b="1" dirty="0">
                <a:latin typeface="BlissL" panose="02000506030000020004" pitchFamily="2" charset="0"/>
              </a:rPr>
              <a:t>, Crédito </a:t>
            </a:r>
            <a:r>
              <a:rPr lang="pt-BR" sz="1700" b="1" dirty="0" smtClean="0">
                <a:latin typeface="BlissL" panose="02000506030000020004" pitchFamily="2" charset="0"/>
              </a:rPr>
              <a:t>PF– 10:15h </a:t>
            </a:r>
            <a:r>
              <a:rPr lang="pt-BR" sz="1700" b="1" dirty="0">
                <a:latin typeface="BlissL" panose="02000506030000020004" pitchFamily="2" charset="0"/>
              </a:rPr>
              <a:t>às </a:t>
            </a:r>
            <a:r>
              <a:rPr lang="pt-BR" sz="1700" b="1" dirty="0" smtClean="0">
                <a:latin typeface="BlissL" panose="02000506030000020004" pitchFamily="2" charset="0"/>
              </a:rPr>
              <a:t>10:45h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Pesquisas </a:t>
            </a:r>
            <a:r>
              <a:rPr lang="pt-BR" sz="1700" b="1" dirty="0">
                <a:latin typeface="BlissL" panose="02000506030000020004" pitchFamily="2" charset="0"/>
              </a:rPr>
              <a:t>Satisfação Associados, FIPE  – </a:t>
            </a:r>
            <a:r>
              <a:rPr lang="pt-BR" sz="1700" b="1" dirty="0" smtClean="0">
                <a:latin typeface="BlissL" panose="02000506030000020004" pitchFamily="2" charset="0"/>
              </a:rPr>
              <a:t>10:45h </a:t>
            </a:r>
            <a:r>
              <a:rPr lang="pt-BR" sz="1700" b="1" dirty="0">
                <a:latin typeface="BlissL" panose="02000506030000020004" pitchFamily="2" charset="0"/>
              </a:rPr>
              <a:t>às </a:t>
            </a:r>
            <a:r>
              <a:rPr lang="pt-BR" sz="1700" b="1" dirty="0" smtClean="0">
                <a:latin typeface="BlissL" panose="02000506030000020004" pitchFamily="2" charset="0"/>
              </a:rPr>
              <a:t>11h</a:t>
            </a:r>
            <a:endParaRPr lang="pt-BR" sz="1700" b="1" dirty="0">
              <a:latin typeface="BlissL" panose="02000506030000020004" pitchFamily="2" charset="0"/>
            </a:endParaRP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71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267581"/>
            <a:ext cx="7772400" cy="795972"/>
          </a:xfrm>
        </p:spPr>
        <p:txBody>
          <a:bodyPr>
            <a:normAutofit/>
          </a:bodyPr>
          <a:lstStyle/>
          <a:p>
            <a:r>
              <a:rPr lang="pt-BR" dirty="0" smtClean="0"/>
              <a:t>Unidades Entregues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480646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Acumulado últimos </a:t>
                      </a:r>
                      <a:r>
                        <a:rPr lang="pt-BR" sz="1100" u="none" strike="noStrike" dirty="0">
                          <a:effectLst/>
                        </a:rPr>
                        <a:t>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149.493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Acumulado</a:t>
                      </a:r>
                      <a:r>
                        <a:rPr lang="pt-B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pt-BR" sz="1100" u="none" strike="noStrike" dirty="0" smtClean="0">
                          <a:effectLst/>
                        </a:rPr>
                        <a:t>em </a:t>
                      </a:r>
                      <a:r>
                        <a:rPr lang="pt-BR" sz="1100" u="none" strike="noStrike" dirty="0">
                          <a:effectLst/>
                        </a:rPr>
                        <a:t>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158.505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Acumulado </a:t>
                      </a:r>
                      <a:r>
                        <a:rPr lang="pt-BR" sz="1100" u="none" strike="noStrike" dirty="0">
                          <a:effectLst/>
                        </a:rPr>
                        <a:t>em 2015: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19.279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/>
          </p:nvPr>
        </p:nvGraphicFramePr>
        <p:xfrm>
          <a:off x="890954" y="1164771"/>
          <a:ext cx="7980903" cy="3799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54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0954" y="267581"/>
            <a:ext cx="7772400" cy="795972"/>
          </a:xfrm>
        </p:spPr>
        <p:txBody>
          <a:bodyPr>
            <a:normAutofit/>
          </a:bodyPr>
          <a:lstStyle/>
          <a:p>
            <a:r>
              <a:rPr lang="pt-BR" dirty="0" smtClean="0"/>
              <a:t>Total de unidades ofertadas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63354" y="6362700"/>
            <a:ext cx="480646" cy="495300"/>
          </a:xfrm>
        </p:spPr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890954" y="1205293"/>
          <a:ext cx="7980903" cy="371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118508" y="5291819"/>
          <a:ext cx="28575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/>
                <a:gridCol w="7493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Média </a:t>
                      </a:r>
                      <a:r>
                        <a:rPr lang="pt-BR" sz="1100" u="none" strike="noStrike" dirty="0">
                          <a:effectLst/>
                        </a:rPr>
                        <a:t>últimos 12 meses: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    </a:t>
                      </a:r>
                      <a:r>
                        <a:rPr lang="pt-BR" sz="1100" u="none" strike="noStrike" dirty="0" smtClean="0">
                          <a:effectLst/>
                        </a:rPr>
                        <a:t>97.561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Média </a:t>
                      </a:r>
                      <a:r>
                        <a:rPr lang="pt-BR" sz="1100" u="none" strike="noStrike" dirty="0">
                          <a:effectLst/>
                        </a:rPr>
                        <a:t>em 2014: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98.227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Média </a:t>
                      </a:r>
                      <a:r>
                        <a:rPr lang="pt-BR" sz="1100" u="none" strike="noStrike" dirty="0">
                          <a:effectLst/>
                        </a:rPr>
                        <a:t>em 2015: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 smtClean="0">
                          <a:effectLst/>
                        </a:rPr>
                        <a:t>96.743 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68344" y="463881"/>
            <a:ext cx="8006861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</a:rPr>
              <a:t>Vendas/Oferta (unidades)</a:t>
            </a:r>
            <a:r>
              <a:rPr lang="pt-BR" dirty="0" smtClean="0">
                <a:solidFill>
                  <a:prstClr val="black"/>
                </a:solidFill>
              </a:rPr>
              <a:t/>
            </a:r>
            <a:br>
              <a:rPr lang="pt-BR" dirty="0" smtClean="0">
                <a:solidFill>
                  <a:prstClr val="black"/>
                </a:solidFill>
              </a:rPr>
            </a:br>
            <a:r>
              <a:rPr lang="pt-BR" sz="1800" b="0" dirty="0" smtClean="0">
                <a:solidFill>
                  <a:prstClr val="black"/>
                </a:solidFill>
              </a:rPr>
              <a:t>[Vendas de 3 meses/Estoque médio de 3 meses]</a:t>
            </a:r>
            <a:endParaRPr lang="pt-BR" sz="1800" b="0" dirty="0">
              <a:solidFill>
                <a:prstClr val="black"/>
              </a:solidFill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/>
          </p:nvPr>
        </p:nvGraphicFramePr>
        <p:xfrm>
          <a:off x="868344" y="1103644"/>
          <a:ext cx="8006861" cy="378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/>
          </p:nvPr>
        </p:nvGraphicFramePr>
        <p:xfrm>
          <a:off x="1145722" y="5048931"/>
          <a:ext cx="21717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2"/>
                <a:gridCol w="507258"/>
              </a:tblGrid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últimos 12 meses: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29,3%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2014: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29,8%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2015: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26,8%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75605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(unidades)</a:t>
            </a:r>
            <a:r>
              <a:rPr lang="pt-BR" sz="1800" b="0" dirty="0" smtClean="0"/>
              <a:t/>
            </a:r>
            <a:br>
              <a:rPr lang="pt-BR" sz="1800" b="0" dirty="0" smtClean="0"/>
            </a:br>
            <a:r>
              <a:rPr lang="pt-BR" sz="1800" b="0" dirty="0" smtClean="0"/>
              <a:t>[Média móvel de 3 meses]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14400" y="5916339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Duas empresas foram retiradas da consolidação desse indicador por não apresentarem dados consistentes para todo o período da análise.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914400" y="1263536"/>
          <a:ext cx="7930342" cy="37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1145722" y="5048931"/>
          <a:ext cx="21717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2"/>
                <a:gridCol w="507258"/>
              </a:tblGrid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últimos 12 meses: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26%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2014: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24%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2015: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30%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165" y="497571"/>
            <a:ext cx="7772400" cy="631208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dirty="0" smtClean="0"/>
              <a:t>Taxa de Inadimplência (90 dias) </a:t>
            </a:r>
            <a:r>
              <a:rPr lang="pt-BR" sz="2700" dirty="0" smtClean="0"/>
              <a:t/>
            </a:r>
            <a:br>
              <a:rPr lang="pt-BR" sz="2700" dirty="0" smtClean="0"/>
            </a:br>
            <a:r>
              <a:rPr lang="pt-BR" sz="1800" b="0" dirty="0"/>
              <a:t>[</a:t>
            </a:r>
            <a:r>
              <a:rPr lang="pt-BR" sz="1800" b="0" dirty="0" smtClean="0"/>
              <a:t>Saldo </a:t>
            </a:r>
            <a:r>
              <a:rPr lang="pt-BR" sz="1800" b="0" dirty="0"/>
              <a:t>em atraso </a:t>
            </a:r>
            <a:r>
              <a:rPr lang="pt-BR" sz="1800" b="0" dirty="0" smtClean="0"/>
              <a:t>potencial (bilhões de R$)/</a:t>
            </a:r>
            <a:r>
              <a:rPr lang="pt-BR" sz="1800" b="0" dirty="0"/>
              <a:t>Saldo </a:t>
            </a:r>
            <a:r>
              <a:rPr lang="pt-BR" sz="1800" b="0" dirty="0" smtClean="0"/>
              <a:t>credor (bilhões de R$)]</a:t>
            </a:r>
            <a:r>
              <a:rPr lang="pt-BR" sz="1800" dirty="0">
                <a:solidFill>
                  <a:srgbClr val="FF0000"/>
                </a:solidFill>
              </a:rPr>
              <a:t/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/>
            </a:r>
            <a:br>
              <a:rPr lang="pt-BR" sz="1800" dirty="0" smtClean="0">
                <a:solidFill>
                  <a:srgbClr val="FF0000"/>
                </a:solidFill>
              </a:rPr>
            </a:b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FE93-F287-4331-B820-9EE2079A43EA}" type="slidenum">
              <a:rPr lang="en-US" smtClean="0">
                <a:solidFill>
                  <a:prstClr val="white"/>
                </a:solidFill>
              </a:rPr>
              <a:pPr/>
              <a:t>44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14400" y="5894568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900" dirty="0" smtClean="0">
                <a:solidFill>
                  <a:prstClr val="black"/>
                </a:solidFill>
                <a:latin typeface="Trebuchet MS"/>
                <a:cs typeface="+mn-cs"/>
              </a:rPr>
              <a:t>Obs.: Quatro empresas foram retiradas da consolidação desse indicador por não apresentarem dados consistentes para todo o período da análise.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145722" y="5048931"/>
          <a:ext cx="2171700" cy="657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2"/>
                <a:gridCol w="507258"/>
              </a:tblGrid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últimos 12 meses: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11,5%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2014: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11,6%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</a:rPr>
                        <a:t>Média em 2015: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 smtClean="0">
                          <a:effectLst/>
                        </a:rPr>
                        <a:t>11,3%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/>
          </p:nvPr>
        </p:nvGraphicFramePr>
        <p:xfrm>
          <a:off x="900165" y="1273629"/>
          <a:ext cx="8015235" cy="3690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6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Alison Oliveira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lison.oliveira@fipe.org.br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2132856"/>
            <a:ext cx="7697787" cy="244169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ABRAINC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9h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à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9:50h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75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519113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Apresentações Jairo Klepacz e Luiz Antônio França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Terceirização</a:t>
            </a:r>
            <a:r>
              <a:rPr lang="pt-BR" sz="1700" b="1" dirty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b="1" dirty="0">
                <a:latin typeface="BlissL" panose="02000506030000020004" pitchFamily="2" charset="0"/>
              </a:rPr>
              <a:t>Legalidade de terceirização a atividade-fim na construção civil  - aprovação de lei  e </a:t>
            </a:r>
            <a:r>
              <a:rPr lang="pt-BR" sz="1700" b="1" dirty="0" smtClean="0">
                <a:latin typeface="BlissL" panose="02000506030000020004" pitchFamily="2" charset="0"/>
              </a:rPr>
              <a:t>regulamentação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Trab. Análogo à Escravidão – </a:t>
            </a:r>
            <a:r>
              <a:rPr lang="pt-BR" sz="1700" b="1" dirty="0">
                <a:latin typeface="BlissL" panose="02000506030000020004" pitchFamily="2" charset="0"/>
              </a:rPr>
              <a:t>Lei com definição de trabalho análogo adequada e processo de inclusão na lista com pleno direito de defesa-  aprovação de lei e </a:t>
            </a:r>
            <a:r>
              <a:rPr lang="pt-BR" sz="1700" b="1" dirty="0" smtClean="0">
                <a:latin typeface="BlissL" panose="02000506030000020004" pitchFamily="2" charset="0"/>
              </a:rPr>
              <a:t>regulamentação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Equilíbrio </a:t>
            </a:r>
            <a:r>
              <a:rPr lang="pt-BR" sz="1700" dirty="0">
                <a:latin typeface="BlissL" panose="02000506030000020004" pitchFamily="2" charset="0"/>
              </a:rPr>
              <a:t>com compradores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condições para </a:t>
            </a:r>
            <a:r>
              <a:rPr lang="pt-BR" sz="1700" dirty="0" err="1">
                <a:latin typeface="BlissL" panose="02000506030000020004" pitchFamily="2" charset="0"/>
              </a:rPr>
              <a:t>distratos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b="1" dirty="0">
                <a:latin typeface="BlissL" panose="02000506030000020004" pitchFamily="2" charset="0"/>
              </a:rPr>
              <a:t>aprovação de lei  e regulamentação com </a:t>
            </a:r>
            <a:r>
              <a:rPr lang="pt-BR" sz="1700" b="1" dirty="0" smtClean="0">
                <a:latin typeface="BlissL" panose="02000506030000020004" pitchFamily="2" charset="0"/>
              </a:rPr>
              <a:t>equilíbrio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Burocracia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Aprovação de lei e regulamentação nacional de registro eletrônico e recursos bloqueados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Ação nacional definindo limpeza legal/Processo Declaratório/Informatização/Balcão Único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Corretagem – Apartada ou não </a:t>
            </a:r>
            <a:r>
              <a:rPr lang="pt-BR" sz="1700" b="1" dirty="0">
                <a:latin typeface="BlissL" panose="02000506030000020004" pitchFamily="2" charset="0"/>
              </a:rPr>
              <a:t>– Acordo com Ministério Público com pacificação no entendimento sobre práticas presentes e </a:t>
            </a:r>
            <a:r>
              <a:rPr lang="pt-BR" sz="1700" b="1" dirty="0" smtClean="0">
                <a:latin typeface="BlissL" panose="02000506030000020004" pitchFamily="2" charset="0"/>
              </a:rPr>
              <a:t>passadas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1" dirty="0" err="1">
                <a:latin typeface="BlissL" panose="02000506030000020004" pitchFamily="2" charset="0"/>
              </a:rPr>
              <a:t>Funding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b="1" dirty="0" smtClean="0">
                <a:latin typeface="BlissL" panose="02000506030000020004" pitchFamily="2" charset="0"/>
              </a:rPr>
              <a:t>alternativas para a poupança </a:t>
            </a:r>
            <a:r>
              <a:rPr lang="pt-BR" sz="1700" b="1" dirty="0">
                <a:latin typeface="BlissL" panose="02000506030000020004" pitchFamily="2" charset="0"/>
              </a:rPr>
              <a:t>(</a:t>
            </a:r>
            <a:r>
              <a:rPr lang="pt-BR" sz="1700" b="1" dirty="0" err="1">
                <a:latin typeface="BlissL" panose="02000506030000020004" pitchFamily="2" charset="0"/>
              </a:rPr>
              <a:t>ex</a:t>
            </a:r>
            <a:r>
              <a:rPr lang="pt-BR" sz="1700" b="1" dirty="0">
                <a:latin typeface="BlissL" panose="02000506030000020004" pitchFamily="2" charset="0"/>
              </a:rPr>
              <a:t>: </a:t>
            </a:r>
            <a:r>
              <a:rPr lang="pt-BR" sz="1700" b="1" dirty="0" smtClean="0">
                <a:latin typeface="BlissL" panose="02000506030000020004" pitchFamily="2" charset="0"/>
              </a:rPr>
              <a:t>compulsório); </a:t>
            </a:r>
            <a:r>
              <a:rPr lang="pt-BR" sz="1700" b="1" dirty="0">
                <a:latin typeface="BlissL" panose="02000506030000020004" pitchFamily="2" charset="0"/>
              </a:rPr>
              <a:t>manutenção da isenção fiscal nas </a:t>
            </a:r>
            <a:r>
              <a:rPr lang="pt-BR" sz="1700" b="1" dirty="0" err="1" smtClean="0">
                <a:latin typeface="BlissL" panose="02000506030000020004" pitchFamily="2" charset="0"/>
              </a:rPr>
              <a:t>LCIs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72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–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 Contabilização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111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PMCMV3 - </a:t>
            </a:r>
            <a:r>
              <a:rPr lang="pt-BR" sz="1700" dirty="0">
                <a:latin typeface="BlissL" panose="02000506030000020004" pitchFamily="2" charset="0"/>
              </a:rPr>
              <a:t>Reuniões com Min. Planejamento, </a:t>
            </a:r>
            <a:r>
              <a:rPr lang="pt-BR" sz="1700" dirty="0" err="1">
                <a:latin typeface="BlissL" panose="02000506030000020004" pitchFamily="2" charset="0"/>
              </a:rPr>
              <a:t>Min.Cidades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smtClean="0">
                <a:latin typeface="BlissL" panose="02000506030000020004" pitchFamily="2" charset="0"/>
              </a:rPr>
              <a:t>CEF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PMCMV2 – alinhamentos necessários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Faixa 1 FAR– pagamentos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Faixa 1 FGTS -  desenho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88840"/>
            <a:ext cx="6953250" cy="461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10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–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e Contabilização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Adequação </a:t>
            </a:r>
            <a:r>
              <a:rPr lang="pt-BR" sz="1700" b="1" dirty="0">
                <a:latin typeface="BlissL" panose="02000506030000020004" pitchFamily="2" charset="0"/>
              </a:rPr>
              <a:t>da contabilidade ao IFRS </a:t>
            </a:r>
            <a:r>
              <a:rPr lang="pt-BR" sz="1700" dirty="0">
                <a:latin typeface="BlissL" panose="02000506030000020004" pitchFamily="2" charset="0"/>
              </a:rPr>
              <a:t>– 2016/2017 -  reunião </a:t>
            </a:r>
            <a:r>
              <a:rPr lang="pt-BR" sz="1700" dirty="0" smtClean="0">
                <a:latin typeface="BlissL" panose="02000506030000020004" pitchFamily="2" charset="0"/>
              </a:rPr>
              <a:t>23/4 – Gafisa, MRV, Rossi, HM, </a:t>
            </a:r>
            <a:r>
              <a:rPr lang="pt-BR" sz="1700" dirty="0" err="1" smtClean="0">
                <a:latin typeface="BlissL" panose="02000506030000020004" pitchFamily="2" charset="0"/>
              </a:rPr>
              <a:t>Rodobens</a:t>
            </a:r>
            <a:r>
              <a:rPr lang="pt-BR" sz="1700" dirty="0" smtClean="0">
                <a:latin typeface="BlissL" panose="02000506030000020004" pitchFamily="2" charset="0"/>
              </a:rPr>
              <a:t>, Brookfield, Direcional, Odebrecht, </a:t>
            </a:r>
            <a:r>
              <a:rPr lang="pt-BR" sz="1700" dirty="0" err="1" smtClean="0">
                <a:latin typeface="BlissL" panose="02000506030000020004" pitchFamily="2" charset="0"/>
              </a:rPr>
              <a:t>Yuny</a:t>
            </a:r>
            <a:r>
              <a:rPr lang="pt-BR" sz="1700" dirty="0" smtClean="0">
                <a:latin typeface="BlissL" panose="02000506030000020004" pitchFamily="2" charset="0"/>
              </a:rPr>
              <a:t>, Trisul, Cury, </a:t>
            </a:r>
            <a:r>
              <a:rPr lang="pt-BR" sz="1700" dirty="0" err="1" smtClean="0">
                <a:latin typeface="BlissL" panose="02000506030000020004" pitchFamily="2" charset="0"/>
              </a:rPr>
              <a:t>Even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Preferência: </a:t>
            </a:r>
            <a:r>
              <a:rPr lang="pt-BR" sz="1700" dirty="0">
                <a:latin typeface="BlissL" panose="02000506030000020004" pitchFamily="2" charset="0"/>
              </a:rPr>
              <a:t>IFRS com reconhecimento das receitas ao longo do tempo, desde que </a:t>
            </a:r>
            <a:r>
              <a:rPr lang="pt-BR" sz="1700" dirty="0" smtClean="0">
                <a:latin typeface="BlissL" panose="02000506030000020004" pitchFamily="2" charset="0"/>
              </a:rPr>
              <a:t>sem risco </a:t>
            </a:r>
            <a:r>
              <a:rPr lang="pt-BR" sz="1700" dirty="0">
                <a:latin typeface="BlissL" panose="02000506030000020004" pitchFamily="2" charset="0"/>
              </a:rPr>
              <a:t>de ressalvas 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Evento </a:t>
            </a:r>
            <a:r>
              <a:rPr lang="pt-BR" sz="1700" dirty="0" err="1">
                <a:latin typeface="BlissL" panose="02000506030000020004" pitchFamily="2" charset="0"/>
              </a:rPr>
              <a:t>Abrasca</a:t>
            </a:r>
            <a:r>
              <a:rPr lang="pt-BR" sz="1700" dirty="0">
                <a:latin typeface="BlissL" panose="02000506030000020004" pitchFamily="2" charset="0"/>
              </a:rPr>
              <a:t> e PWC </a:t>
            </a:r>
            <a:r>
              <a:rPr lang="pt-BR" sz="1700" dirty="0" smtClean="0">
                <a:latin typeface="BlissL" panose="02000506030000020004" pitchFamily="2" charset="0"/>
              </a:rPr>
              <a:t> e posterior reunião para alinhamento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</a:t>
            </a:r>
            <a:r>
              <a:rPr lang="pt-BR" sz="1700" dirty="0" err="1">
                <a:latin typeface="BlissL" panose="02000506030000020004" pitchFamily="2" charset="0"/>
              </a:rPr>
              <a:t>Abrasca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err="1">
                <a:latin typeface="BlissL" panose="02000506030000020004" pitchFamily="2" charset="0"/>
              </a:rPr>
              <a:t>Ibracon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após evento ados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Resgatar </a:t>
            </a:r>
            <a:r>
              <a:rPr lang="pt-BR" sz="1700" dirty="0">
                <a:latin typeface="BlissL" panose="02000506030000020004" pitchFamily="2" charset="0"/>
              </a:rPr>
              <a:t>argumentação utilizada em 2008 (Parecer DGCGT Advogados)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Definir possível contratação de </a:t>
            </a:r>
            <a:r>
              <a:rPr lang="pt-BR" sz="1700" dirty="0" smtClean="0">
                <a:latin typeface="BlissL" panose="02000506030000020004" pitchFamily="2" charset="0"/>
              </a:rPr>
              <a:t>consultoria: Eliseu </a:t>
            </a:r>
            <a:r>
              <a:rPr lang="pt-BR" sz="1700" dirty="0">
                <a:latin typeface="BlissL" panose="02000506030000020004" pitchFamily="2" charset="0"/>
              </a:rPr>
              <a:t>Martins (FEA-USP) ou </a:t>
            </a:r>
            <a:r>
              <a:rPr lang="pt-BR" sz="1700" dirty="0" smtClean="0">
                <a:latin typeface="BlissL" panose="02000506030000020004" pitchFamily="2" charset="0"/>
              </a:rPr>
              <a:t>José </a:t>
            </a:r>
            <a:r>
              <a:rPr lang="pt-BR" sz="1700" dirty="0">
                <a:latin typeface="BlissL" panose="02000506030000020004" pitchFamily="2" charset="0"/>
              </a:rPr>
              <a:t>Carlos Marion (FEA-USP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>
              <a:defRPr/>
            </a:pPr>
            <a:r>
              <a:rPr lang="pt-BR" sz="1700" b="1" dirty="0">
                <a:latin typeface="BlissL" panose="02000506030000020004" pitchFamily="2" charset="0"/>
              </a:rPr>
              <a:t>COFECI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>
                <a:latin typeface="BlissL" panose="02000506030000020004" pitchFamily="2" charset="0"/>
              </a:rPr>
              <a:t>Resolução </a:t>
            </a:r>
            <a:r>
              <a:rPr lang="pt-BR" sz="1700" dirty="0" err="1">
                <a:latin typeface="BlissL" panose="02000506030000020004" pitchFamily="2" charset="0"/>
              </a:rPr>
              <a:t>Cofeci</a:t>
            </a:r>
            <a:r>
              <a:rPr lang="pt-BR" sz="1700" dirty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>
                <a:latin typeface="BlissL" panose="02000506030000020004" pitchFamily="2" charset="0"/>
              </a:rPr>
              <a:t>Cofeci</a:t>
            </a:r>
            <a:r>
              <a:rPr lang="pt-BR" sz="1700" dirty="0">
                <a:latin typeface="BlissL" panose="02000506030000020004" pitchFamily="2" charset="0"/>
              </a:rPr>
              <a:t> e dos CRECI; regula atividade de compra e venda de imóvel (e não profissional)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>
                <a:latin typeface="BlissL" panose="02000506030000020004" pitchFamily="2" charset="0"/>
              </a:rPr>
              <a:t>Na prática: fiscalização das incorporadoras pelo 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>
                <a:latin typeface="BlissL" panose="02000506030000020004" pitchFamily="2" charset="0"/>
              </a:rPr>
              <a:t>esc</a:t>
            </a:r>
            <a:r>
              <a:rPr lang="pt-BR" sz="1700" b="1" dirty="0">
                <a:latin typeface="BlissL" panose="02000506030000020004" pitchFamily="2" charset="0"/>
              </a:rPr>
              <a:t>. </a:t>
            </a:r>
            <a:r>
              <a:rPr lang="pt-BR" sz="1700" dirty="0">
                <a:latin typeface="BlissL" panose="02000506030000020004" pitchFamily="2" charset="0"/>
              </a:rPr>
              <a:t>Luiz Eduardo Sá Roriz (DF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3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4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Acessibilidade - PL  7699/2006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Reserva de 3% de unidades para PNE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Obras </a:t>
            </a:r>
            <a:r>
              <a:rPr lang="pt-BR" sz="1700" dirty="0">
                <a:latin typeface="BlissL" panose="02000506030000020004" pitchFamily="2" charset="0"/>
              </a:rPr>
              <a:t>de adaptação nas unidades não adaptadas sem repasse de custos aos </a:t>
            </a:r>
            <a:r>
              <a:rPr lang="pt-BR" sz="1700" dirty="0" smtClean="0">
                <a:latin typeface="BlissL" panose="02000506030000020004" pitchFamily="2" charset="0"/>
              </a:rPr>
              <a:t>clientes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Prazo de transição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Definições e esclarecimentos - Faixa 2 PMCMV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PL </a:t>
            </a:r>
            <a:r>
              <a:rPr lang="pt-BR" sz="1700" b="1" dirty="0">
                <a:latin typeface="BlissL" panose="02000506030000020004" pitchFamily="2" charset="0"/>
              </a:rPr>
              <a:t>178 </a:t>
            </a:r>
            <a:r>
              <a:rPr lang="pt-BR" sz="1700" dirty="0">
                <a:latin typeface="BlissL" panose="02000506030000020004" pitchFamily="2" charset="0"/>
              </a:rPr>
              <a:t>-  aprovação na Câmara – encaminhamento ao Senado – multas sobre valores </a:t>
            </a:r>
            <a:r>
              <a:rPr lang="pt-BR" sz="1700" dirty="0" smtClean="0">
                <a:latin typeface="BlissL" panose="02000506030000020004" pitchFamily="2" charset="0"/>
              </a:rPr>
              <a:t>pagos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PL </a:t>
            </a:r>
            <a:r>
              <a:rPr lang="pt-BR" sz="1700" b="1" dirty="0">
                <a:latin typeface="BlissL" panose="02000506030000020004" pitchFamily="2" charset="0"/>
              </a:rPr>
              <a:t>1220/15- </a:t>
            </a:r>
            <a:r>
              <a:rPr lang="pt-BR" sz="1700" dirty="0">
                <a:latin typeface="BlissL" panose="02000506030000020004" pitchFamily="2" charset="0"/>
              </a:rPr>
              <a:t>Celso Russomano – retenção de 10%, devolução em 30 dias com juros de 1% e correção de todas as parcelas, direito de distrato unilateral pelo </a:t>
            </a:r>
            <a:r>
              <a:rPr lang="pt-BR" sz="1700" dirty="0" smtClean="0">
                <a:latin typeface="BlissL" panose="02000506030000020004" pitchFamily="2" charset="0"/>
              </a:rPr>
              <a:t>comprador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com o Deputado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Audiência Pública na Comissão de Defesa do Consumidor da Câmara em 13/4, em Brasília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Atualizações – </a:t>
            </a:r>
            <a:r>
              <a:rPr lang="pt-BR" sz="2400" dirty="0" err="1" smtClean="0">
                <a:sym typeface="Arial" pitchFamily="34" charset="0"/>
              </a:rPr>
              <a:t>PLs</a:t>
            </a:r>
            <a:r>
              <a:rPr lang="pt-BR" sz="2400" dirty="0" smtClean="0">
                <a:sym typeface="Arial" pitchFamily="34" charset="0"/>
              </a:rPr>
              <a:t>, outros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Reunião RJ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59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Wqp6MTXkq0Bd7oteqHm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jWY03Q4REGtgHdaAAxlg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vciqj1wkOoTfToHkn2x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rfgWoJKEiBtdlvhqvm0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1rJmefl20yNC54h8OrM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V1batE1UqpoTFn8PDDS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F8s_xL8EChL7jyXfmqc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BXyrCNEEeu8u5nAZ7Wr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zjOIUYQkGyEqpCsyRRy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sKdWP5L0m3EqvWdXvd_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q3CzpO5UWYrLJNNgpG6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kBgckFRUq_.qCTZevP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KmtRz2uEqLG3fjbDnM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_nLcxnPE2FvvQRv9LYS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5TflvFnEGqa5JbjrLP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o5_yh8fEOx7Cn8.r5Ow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uazaEimkegVwvE6ZkpU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1zuPQLokSeYmLeUK7pn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ONcBwe6UKiV37spyN2ug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38547</TotalTime>
  <Words>3268</Words>
  <Application>Microsoft Office PowerPoint</Application>
  <PresentationFormat>Apresentação na tela (4:3)</PresentationFormat>
  <Paragraphs>695</Paragraphs>
  <Slides>45</Slides>
  <Notes>17</Notes>
  <HiddenSlides>0</HiddenSlides>
  <MMClips>0</MMClips>
  <ScaleCrop>false</ScaleCrop>
  <HeadingPairs>
    <vt:vector size="8" baseType="variant">
      <vt:variant>
        <vt:lpstr>Fontes usadas</vt:lpstr>
      </vt:variant>
      <vt:variant>
        <vt:i4>12</vt:i4>
      </vt:variant>
      <vt:variant>
        <vt:lpstr>Tema</vt:lpstr>
      </vt:variant>
      <vt:variant>
        <vt:i4>4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45</vt:i4>
      </vt:variant>
    </vt:vector>
  </HeadingPairs>
  <TitlesOfParts>
    <vt:vector size="63" baseType="lpstr">
      <vt:lpstr>Arial</vt:lpstr>
      <vt:lpstr>BlissEB</vt:lpstr>
      <vt:lpstr>BlissL</vt:lpstr>
      <vt:lpstr>Calibri</vt:lpstr>
      <vt:lpstr>Calibri Light</vt:lpstr>
      <vt:lpstr>Helvetica</vt:lpstr>
      <vt:lpstr>Segoe UI</vt:lpstr>
      <vt:lpstr>Segoe UI Semilight</vt:lpstr>
      <vt:lpstr>Times New Roman</vt:lpstr>
      <vt:lpstr>Trebuchet MS</vt:lpstr>
      <vt:lpstr>Verdana</vt:lpstr>
      <vt:lpstr>Wingdings</vt:lpstr>
      <vt:lpstr>Tema do Office</vt:lpstr>
      <vt:lpstr>2_Tema do Office</vt:lpstr>
      <vt:lpstr>PM_on_target</vt:lpstr>
      <vt:lpstr>1_PM_on_target</vt:lpstr>
      <vt:lpstr>Document</vt:lpstr>
      <vt:lpstr>Gráfico</vt:lpstr>
      <vt:lpstr>Apresentação do PowerPoint</vt:lpstr>
      <vt:lpstr>Defesa da Concorrência </vt:lpstr>
      <vt:lpstr>Apresentação do PowerPoint</vt:lpstr>
      <vt:lpstr>Pauta – Rio de Janeiro 30/4 </vt:lpstr>
      <vt:lpstr>Apresentação do PowerPoint</vt:lpstr>
      <vt:lpstr>Atualizações </vt:lpstr>
      <vt:lpstr>Atualizações – Funding e Contabilização </vt:lpstr>
      <vt:lpstr>Atualizações – Funding e Contabilização </vt:lpstr>
      <vt:lpstr>Apresentação do PowerPoint</vt:lpstr>
      <vt:lpstr>Apresentação do PowerPoint</vt:lpstr>
      <vt:lpstr>Apresentação do PowerPoint</vt:lpstr>
      <vt:lpstr>Apresentação do PowerPoint</vt:lpstr>
      <vt:lpstr>Atualizações – Negociações coletivas</vt:lpstr>
      <vt:lpstr>Apresentação do PowerPoint</vt:lpstr>
      <vt:lpstr>Apresentação do PowerPoint</vt:lpstr>
      <vt:lpstr>Apresentação do PowerPoint</vt:lpstr>
      <vt:lpstr>Apresentação do PowerPoint</vt:lpstr>
      <vt:lpstr>Modelo de vendas</vt:lpstr>
      <vt:lpstr>Modelo de vendas</vt:lpstr>
      <vt:lpstr>Apresentação do PowerPoint</vt:lpstr>
      <vt:lpstr>Distratos - Para minimizar efeitos de forma imediata </vt:lpstr>
      <vt:lpstr>Distratos - Para minimizar efeitos de forma imediata Piloto Cyrela Itaú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 Unidades Lançadas </vt:lpstr>
      <vt:lpstr>VGV Lançado (R$ milhões)</vt:lpstr>
      <vt:lpstr>Unidades Vendidas</vt:lpstr>
      <vt:lpstr>Valor das Vendas (R$ milhões)</vt:lpstr>
      <vt:lpstr>Unidades Entregues</vt:lpstr>
      <vt:lpstr>Total de unidades ofertadas </vt:lpstr>
      <vt:lpstr>Apresentação do PowerPoint</vt:lpstr>
      <vt:lpstr>Distratos/Entregas (unidades) [Média móvel de 3 meses]</vt:lpstr>
      <vt:lpstr> Taxa de Inadimplência (90 dias)  [Saldo em atraso potencial (bilhões de R$)/Saldo credor (bilhões de R$)]  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3378</cp:revision>
  <cp:lastPrinted>2014-08-22T11:18:02Z</cp:lastPrinted>
  <dcterms:created xsi:type="dcterms:W3CDTF">2009-08-13T21:08:28Z</dcterms:created>
  <dcterms:modified xsi:type="dcterms:W3CDTF">2015-05-04T16:15:30Z</dcterms:modified>
</cp:coreProperties>
</file>